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76" r:id="rId8"/>
    <p:sldId id="275" r:id="rId9"/>
    <p:sldId id="266" r:id="rId10"/>
    <p:sldId id="267" r:id="rId11"/>
    <p:sldId id="271" r:id="rId12"/>
    <p:sldId id="273" r:id="rId13"/>
    <p:sldId id="257" r:id="rId14"/>
    <p:sldId id="27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8D534D"/>
    <a:srgbClr val="FDDC7F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26.09.2019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Collection de transparents « La biodiversité sur l’exploitation agricole »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64088" y="634418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Biodiversité: observer, identifier et communiquer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ks.swiss/fr/" TargetMode="External"/><Relationship Id="rId3" Type="http://schemas.openxmlformats.org/officeDocument/2006/relationships/hyperlink" Target="http://wiesenmeisterschaften.ch/fr/" TargetMode="External"/><Relationship Id="rId7" Type="http://schemas.openxmlformats.org/officeDocument/2006/relationships/hyperlink" Target="https://www.myfarm.ch/fr" TargetMode="External"/><Relationship Id="rId2" Type="http://schemas.openxmlformats.org/officeDocument/2006/relationships/hyperlink" Target="https://www.agri-biodiv.ch/fr/page-accueil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hub.ch/fr/" TargetMode="External"/><Relationship Id="rId5" Type="http://schemas.openxmlformats.org/officeDocument/2006/relationships/hyperlink" Target="https://www.bio-suisse.ch/fr/" TargetMode="External"/><Relationship Id="rId4" Type="http://schemas.openxmlformats.org/officeDocument/2006/relationships/hyperlink" Target="https://www.ipsuisse.ch/f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94116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Chapitre 9: Biodiversité: observer, identifier et communiquer</a:t>
            </a:r>
          </a:p>
          <a:p>
            <a:endParaRPr lang="fr-CH" sz="1100" dirty="0" smtClean="0"/>
          </a:p>
          <a:p>
            <a:r>
              <a:rPr lang="fr-CH" sz="1100" dirty="0" smtClean="0"/>
              <a:t>Edition 2019</a:t>
            </a:r>
            <a:endParaRPr lang="fr-CH" sz="1100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fr-CH" sz="1100" dirty="0" smtClean="0"/>
              <a:t>Référence: manuel «La biodiversité sur l’exploitation agricole – Guide pratique», chapitre </a:t>
            </a:r>
            <a:r>
              <a:rPr lang="fr-CH" sz="1100" dirty="0"/>
              <a:t>9</a:t>
            </a:r>
            <a:r>
              <a:rPr lang="fr-CH" sz="1100" dirty="0" smtClean="0"/>
              <a:t>, pages 167-175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en savoir plus</a:t>
            </a:r>
            <a:endParaRPr lang="fr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 smtClean="0">
                <a:hlinkClick r:id="rId2"/>
              </a:rPr>
              <a:t>www.agri-biodiv.ch</a:t>
            </a:r>
            <a:endParaRPr lang="fr-CH" sz="2000" dirty="0" smtClean="0"/>
          </a:p>
          <a:p>
            <a:r>
              <a:rPr lang="fr-CH" sz="2000" dirty="0" smtClean="0">
                <a:hlinkClick r:id="rId3"/>
              </a:rPr>
              <a:t>Concours “Prairies fleuries”</a:t>
            </a:r>
            <a:endParaRPr lang="fr-CH" sz="2000" dirty="0" smtClean="0"/>
          </a:p>
          <a:p>
            <a:r>
              <a:rPr lang="fr-CH" sz="2000" dirty="0" smtClean="0">
                <a:hlinkClick r:id="rId4"/>
              </a:rPr>
              <a:t>IP-SUISSE</a:t>
            </a:r>
            <a:endParaRPr lang="fr-CH" sz="2000" dirty="0" smtClean="0"/>
          </a:p>
          <a:p>
            <a:r>
              <a:rPr lang="fr-CH" sz="2000" dirty="0" smtClean="0">
                <a:hlinkClick r:id="rId5"/>
              </a:rPr>
              <a:t>Bio Suisse</a:t>
            </a:r>
            <a:endParaRPr lang="fr-CH" sz="2000" dirty="0" smtClean="0"/>
          </a:p>
          <a:p>
            <a:r>
              <a:rPr lang="fr-CH" sz="2000" dirty="0" smtClean="0">
                <a:hlinkClick r:id="rId6"/>
              </a:rPr>
              <a:t>L’école à la ferme </a:t>
            </a:r>
            <a:endParaRPr lang="fr-CH" sz="2000" dirty="0" smtClean="0"/>
          </a:p>
          <a:p>
            <a:r>
              <a:rPr lang="fr-CH" sz="2000" dirty="0" smtClean="0">
                <a:hlinkClick r:id="rId7"/>
              </a:rPr>
              <a:t>Agritourisme suisse</a:t>
            </a:r>
            <a:endParaRPr lang="fr-CH" sz="2000" dirty="0" smtClean="0"/>
          </a:p>
          <a:p>
            <a:r>
              <a:rPr lang="fr-CH" sz="2000" dirty="0" smtClean="0">
                <a:hlinkClick r:id="rId8"/>
              </a:rPr>
              <a:t>Les parcs suisses</a:t>
            </a:r>
            <a:endParaRPr lang="fr-CH" sz="2000" dirty="0" smtClean="0"/>
          </a:p>
          <a:p>
            <a:endParaRPr lang="fr-CH" sz="2000" dirty="0" smtClean="0"/>
          </a:p>
          <a:p>
            <a:endParaRPr lang="fr-CH" sz="2000" dirty="0" smtClean="0"/>
          </a:p>
          <a:p>
            <a:endParaRPr lang="fr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 smtClean="0"/>
              <a:t>Editeurs:</a:t>
            </a:r>
            <a:endParaRPr lang="fr-CH" sz="1200" dirty="0" smtClean="0"/>
          </a:p>
          <a:p>
            <a:r>
              <a:rPr lang="fr-CH" sz="1200" dirty="0" smtClean="0"/>
              <a:t>Institut de recherche de l’agriculture biologique (FiBL), </a:t>
            </a:r>
            <a:r>
              <a:rPr lang="fr-CH" sz="1200" u="sng" dirty="0" smtClean="0">
                <a:hlinkClick r:id="rId2"/>
              </a:rPr>
              <a:t>info.suisse@fibl.org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3"/>
              </a:rPr>
              <a:t>www.fibl.org</a:t>
            </a:r>
            <a:endParaRPr lang="fr-CH" sz="1200" dirty="0" smtClean="0"/>
          </a:p>
          <a:p>
            <a:r>
              <a:rPr lang="fr-CH" sz="1200" dirty="0" smtClean="0"/>
              <a:t>Station ornithologique Suisse Sempach, </a:t>
            </a:r>
            <a:r>
              <a:rPr lang="fr-CH" sz="1200" u="sng" dirty="0" smtClean="0">
                <a:hlinkClick r:id="rId4"/>
              </a:rPr>
              <a:t>info@vogelwarte.ch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5"/>
              </a:rPr>
              <a:t>www.vogelwarte.ch</a:t>
            </a:r>
            <a:endParaRPr lang="fr-CH" sz="1200" dirty="0" smtClean="0"/>
          </a:p>
          <a:p>
            <a:r>
              <a:rPr lang="fr-CH" sz="1200" b="1" dirty="0" smtClean="0"/>
              <a:t>Auteurs: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</a:t>
            </a:r>
            <a:r>
              <a:rPr lang="fr-CH" sz="1200" dirty="0"/>
              <a:t>Graf (Station </a:t>
            </a:r>
            <a:r>
              <a:rPr lang="fr-CH" sz="1200" dirty="0" smtClean="0"/>
              <a:t>ornithologique), Dominik </a:t>
            </a:r>
            <a:r>
              <a:rPr lang="fr-CH" sz="1200" dirty="0"/>
              <a:t>Hagist (Station </a:t>
            </a:r>
            <a:r>
              <a:rPr lang="fr-CH" sz="1200" dirty="0" smtClean="0"/>
              <a:t>ornithologique) </a:t>
            </a:r>
          </a:p>
          <a:p>
            <a:r>
              <a:rPr lang="fr-CH" sz="1200" b="1" dirty="0" smtClean="0"/>
              <a:t>Collaboration: </a:t>
            </a:r>
            <a:r>
              <a:rPr lang="fr-CH" sz="1200" dirty="0" smtClean="0"/>
              <a:t>Lukas Pfiffner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), Simon </a:t>
            </a:r>
            <a:r>
              <a:rPr lang="fr-CH" sz="1200" dirty="0"/>
              <a:t>Birrer (Station </a:t>
            </a:r>
            <a:r>
              <a:rPr lang="fr-CH" sz="1200" dirty="0" smtClean="0"/>
              <a:t>ornithologique), Markus </a:t>
            </a:r>
            <a:r>
              <a:rPr lang="fr-CH" sz="1200" dirty="0"/>
              <a:t>Jenny (Station </a:t>
            </a:r>
            <a:r>
              <a:rPr lang="fr-CH" sz="1200" dirty="0" smtClean="0"/>
              <a:t>ornithologique)</a:t>
            </a:r>
          </a:p>
          <a:p>
            <a:r>
              <a:rPr lang="fr-CH" sz="1200" b="1" dirty="0" smtClean="0"/>
              <a:t>Rédaction: </a:t>
            </a:r>
            <a:r>
              <a:rPr lang="fr-CH" sz="1200" dirty="0" smtClean="0"/>
              <a:t>Gilles Weidmann (</a:t>
            </a:r>
            <a:r>
              <a:rPr lang="fr-CH" sz="1200" dirty="0" err="1" smtClean="0"/>
              <a:t>FiBL</a:t>
            </a:r>
            <a:r>
              <a:rPr lang="fr-CH" sz="1200" dirty="0" smtClean="0"/>
              <a:t>)</a:t>
            </a:r>
          </a:p>
          <a:p>
            <a:r>
              <a:rPr lang="fr-CH" sz="1200" dirty="0" smtClean="0"/>
              <a:t>Avec des graphiques de Brigitta Maurer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et des illustrations de Simon Müller (</a:t>
            </a:r>
            <a:r>
              <a:rPr lang="fr-CH" sz="1200" dirty="0" smtClean="0">
                <a:hlinkClick r:id="rId6"/>
              </a:rPr>
              <a:t>www.soio.ch</a:t>
            </a:r>
            <a:r>
              <a:rPr lang="fr-CH" sz="1200" dirty="0" smtClean="0"/>
              <a:t>).</a:t>
            </a:r>
          </a:p>
          <a:p>
            <a:r>
              <a:rPr lang="fr-CH" sz="1200" dirty="0" smtClean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des Forêts </a:t>
            </a:r>
            <a:r>
              <a:rPr lang="fr-FR" sz="1200" dirty="0"/>
              <a:t>du canton de Lucerne et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Viticulture </a:t>
            </a:r>
            <a:r>
              <a:rPr lang="fr-FR" sz="1200" dirty="0"/>
              <a:t>du Canton de Vaud</a:t>
            </a:r>
            <a:r>
              <a:rPr lang="fr-FR" sz="1200" dirty="0" smtClean="0"/>
              <a:t>. </a:t>
            </a:r>
          </a:p>
          <a:p>
            <a:r>
              <a:rPr lang="fr-CH" sz="1200" dirty="0" smtClean="0"/>
              <a:t>Edition 2019</a:t>
            </a:r>
          </a:p>
          <a:p>
            <a:r>
              <a:rPr lang="fr-CH" sz="1200" dirty="0" smtClean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 smtClean="0"/>
              <a:t>FiBL</a:t>
            </a:r>
            <a:r>
              <a:rPr lang="fr-CH" sz="1200" dirty="0" smtClean="0"/>
              <a:t> et de la Station ornithologique. La collection de diapositives peut être téléchargée gratuitement à l'adresse </a:t>
            </a:r>
            <a:r>
              <a:rPr lang="fr-CH" sz="1200" dirty="0" smtClean="0">
                <a:hlinkClick r:id="rId7"/>
              </a:rPr>
              <a:t>www.agri-biodiv.ch</a:t>
            </a:r>
            <a:r>
              <a:rPr lang="fr-CH" sz="1200" dirty="0" smtClean="0"/>
              <a:t>. Le manuel peut être commandé en version imprimée à la boutique FiBL sur </a:t>
            </a:r>
            <a:r>
              <a:rPr lang="fr-CH" sz="1200" dirty="0" smtClean="0">
                <a:hlinkClick r:id="rId8"/>
              </a:rPr>
              <a:t>https://shop.fibl.org</a:t>
            </a:r>
            <a:r>
              <a:rPr lang="fr-CH" sz="1200" dirty="0" smtClean="0"/>
              <a:t> ou téléchargé gratuitement. </a:t>
            </a:r>
          </a:p>
          <a:p>
            <a:r>
              <a:rPr lang="fr-CH" sz="1200" dirty="0" smtClean="0"/>
              <a:t>Copyright: Les photos ne peuvent être utilisées qu'à des fins de formation sur le thème de la biodiversité dans les exploitations agricoles.  Tous droits réservés par les auteurs.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2930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biodiversité, un atout marketing</a:t>
            </a:r>
            <a:endParaRPr lang="de-CH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8" y="2504525"/>
            <a:ext cx="5311355" cy="352839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 smtClean="0"/>
              <a:t>2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24367" y="1556792"/>
            <a:ext cx="4464496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dirty="0"/>
              <a:t>La demande pour des produits fabriqués localement et de manière durable </a:t>
            </a:r>
            <a:r>
              <a:rPr lang="fr-FR" dirty="0" smtClean="0"/>
              <a:t>augmente!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911" y="1211114"/>
            <a:ext cx="3374363" cy="25307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6" y="1034513"/>
            <a:ext cx="4950230" cy="37126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651107"/>
            <a:ext cx="3241923" cy="21612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Vente directe, magasin à la ferme, étal de marché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40951"/>
            <a:ext cx="3618704" cy="241246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882812" y="5363779"/>
            <a:ext cx="3795207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La variété comme argument de vente!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139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Parler de la biodiversité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124744"/>
            <a:ext cx="7921625" cy="624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Plus de 60 % des consommateurs pensent que la biodiversité en Suisse </a:t>
            </a:r>
            <a:br>
              <a:rPr lang="fr-CH" sz="2000" dirty="0" smtClean="0"/>
            </a:br>
            <a:r>
              <a:rPr lang="fr-CH" sz="2000" dirty="0" smtClean="0"/>
              <a:t>se porte bien!</a:t>
            </a:r>
          </a:p>
          <a:p>
            <a:endParaRPr lang="fr-CH" sz="2000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3068960"/>
            <a:ext cx="314723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68960"/>
            <a:ext cx="422437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7217903" y="1628800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 smtClean="0"/>
              <a:t>(Source: </a:t>
            </a:r>
            <a:r>
              <a:rPr lang="fr-CH" sz="1100" dirty="0" err="1" smtClean="0"/>
              <a:t>gfs-zürich</a:t>
            </a:r>
            <a:r>
              <a:rPr lang="fr-CH" sz="1100" dirty="0" smtClean="0"/>
              <a:t>) </a:t>
            </a:r>
            <a:endParaRPr lang="fr-CH" sz="1100" dirty="0"/>
          </a:p>
        </p:txBody>
      </p:sp>
      <p:sp>
        <p:nvSpPr>
          <p:cNvPr id="6" name="Rechteck 5"/>
          <p:cNvSpPr/>
          <p:nvPr/>
        </p:nvSpPr>
        <p:spPr>
          <a:xfrm>
            <a:off x="604650" y="2024486"/>
            <a:ext cx="79351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H" sz="2000" dirty="0" smtClean="0"/>
              <a:t>La plupart des gens ne sont pas conscients de la perte de biodiversité dans l'agriculture. Il est nécessaire d'informer!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37905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panneau IP Suisse et la biodiversitÃ©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3114" y="1277369"/>
            <a:ext cx="2552740" cy="21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88" y="1277369"/>
            <a:ext cx="2651552" cy="220012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1279478"/>
            <a:ext cx="2540086" cy="2195902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3930077"/>
            <a:ext cx="2540086" cy="216322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938" y="3930077"/>
            <a:ext cx="2634336" cy="216321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122" y="3933056"/>
            <a:ext cx="2577014" cy="216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Comment faire connaitre sur la biodiversité?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78469" y="2827782"/>
            <a:ext cx="2572240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Lors de visites de domaines</a:t>
            </a:r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557048" y="5446965"/>
            <a:ext cx="259095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Par la production de produits labellisés</a:t>
            </a:r>
            <a:endParaRPr lang="fr-CH" dirty="0"/>
          </a:p>
        </p:txBody>
      </p:sp>
      <p:sp>
        <p:nvSpPr>
          <p:cNvPr id="13" name="Textfeld 12"/>
          <p:cNvSpPr txBox="1"/>
          <p:nvPr/>
        </p:nvSpPr>
        <p:spPr>
          <a:xfrm>
            <a:off x="5871586" y="3120025"/>
            <a:ext cx="27496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Sur sa page internet</a:t>
            </a:r>
            <a:endParaRPr lang="fr-CH" dirty="0"/>
          </a:p>
        </p:txBody>
      </p:sp>
      <p:sp>
        <p:nvSpPr>
          <p:cNvPr id="14" name="Textfeld 13"/>
          <p:cNvSpPr txBox="1"/>
          <p:nvPr/>
        </p:nvSpPr>
        <p:spPr>
          <a:xfrm>
            <a:off x="3219122" y="2827782"/>
            <a:ext cx="258553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Avec des panneaux et des dépliants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889432" y="5446965"/>
            <a:ext cx="266146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En participants à des événements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3214357" y="5449943"/>
            <a:ext cx="2590299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Grâce à une offre pour les écoles et les touristes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52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19483"/>
            <a:ext cx="4604842" cy="345363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539" y="3669157"/>
            <a:ext cx="3064217" cy="20351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Visites de domaines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76" y="1034513"/>
            <a:ext cx="3147237" cy="263464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4077072"/>
            <a:ext cx="4509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Pour les associations paysannes locales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Pour la commune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Pour le réseau écologique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Pour les associations de protection </a:t>
            </a:r>
            <a:br>
              <a:rPr lang="fr-CH" sz="2000" dirty="0" smtClean="0"/>
            </a:br>
            <a:r>
              <a:rPr lang="fr-CH" sz="2000" dirty="0" smtClean="0"/>
              <a:t>de la nature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 smtClean="0"/>
              <a:t>Pour les écoles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4014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Panneaux d’information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000" y="715435"/>
            <a:ext cx="4564800" cy="33043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5652120" y="4293096"/>
            <a:ext cx="319376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CH" dirty="0" smtClean="0"/>
              <a:t>Jachères florales, petites structures, etc. peuvent faire mauvaise impression auprès des randonneurs. </a:t>
            </a:r>
          </a:p>
          <a:p>
            <a:r>
              <a:rPr lang="fr-CH" dirty="0" smtClean="0"/>
              <a:t>Les panneaux informent sur les raisons de ce «désordre».</a:t>
            </a:r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74457"/>
            <a:ext cx="4962386" cy="347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1" y="1037544"/>
            <a:ext cx="8155077" cy="37596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L’école à la ferme (</a:t>
            </a:r>
            <a:r>
              <a:rPr lang="fr-CH" dirty="0" err="1" smtClean="0"/>
              <a:t>SchuB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2" y="3540899"/>
            <a:ext cx="3162187" cy="237164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4211960" y="4981391"/>
            <a:ext cx="4252151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fr-CH" dirty="0" smtClean="0"/>
              <a:t>Les élèves apprennent à connaître les liens entre les humains, le sol, les plantes et les animaux.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351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Concours “Prairies fleuries”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44" y="1873209"/>
            <a:ext cx="5211992" cy="390945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034513"/>
            <a:ext cx="3366131" cy="252459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5957082" y="3933056"/>
            <a:ext cx="280831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CH" dirty="0" smtClean="0"/>
              <a:t>En 2018, 88 exploitations ont participé aux concours “Prairies fleuries” dans le canton de Zurich.</a:t>
            </a:r>
            <a:endParaRPr lang="fr-CH" dirty="0"/>
          </a:p>
        </p:txBody>
      </p:sp>
      <p:sp>
        <p:nvSpPr>
          <p:cNvPr id="5" name="Rechteck 4"/>
          <p:cNvSpPr/>
          <p:nvPr/>
        </p:nvSpPr>
        <p:spPr>
          <a:xfrm>
            <a:off x="584144" y="1308106"/>
            <a:ext cx="438294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CH" dirty="0" smtClean="0"/>
              <a:t>Les plus belles prairies sont récompensées.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353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926ccd4c-651f-4ccc-af87-3950eef9fdad"/>
    <ds:schemaRef ds:uri="http://schemas.microsoft.com/office/2006/documentManagement/types"/>
    <ds:schemaRef ds:uri="http://schemas.openxmlformats.org/package/2006/metadata/core-properties"/>
    <ds:schemaRef ds:uri="dd18740c-b141-4d05-9751-e9f3dcf7e76f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551</Words>
  <Application>Microsoft Office PowerPoint</Application>
  <PresentationFormat>Bildschirmpräsentation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La biodiversité, un atout marketing</vt:lpstr>
      <vt:lpstr>Vente directe, magasin à la ferme, étal de marché</vt:lpstr>
      <vt:lpstr>Parler de la biodiversité</vt:lpstr>
      <vt:lpstr>Comment faire connaitre sur la biodiversité?</vt:lpstr>
      <vt:lpstr>Visites de domaines</vt:lpstr>
      <vt:lpstr>Panneaux d’information</vt:lpstr>
      <vt:lpstr>L’école à la ferme (SchuB)</vt:lpstr>
      <vt:lpstr>Concours “Prairies fleuries”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Gilles Weidmann</cp:lastModifiedBy>
  <cp:revision>416</cp:revision>
  <dcterms:created xsi:type="dcterms:W3CDTF">2017-11-28T14:04:15Z</dcterms:created>
  <dcterms:modified xsi:type="dcterms:W3CDTF">2019-09-26T15:30:25Z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