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61" r:id="rId6"/>
    <p:sldId id="287" r:id="rId7"/>
    <p:sldId id="295" r:id="rId8"/>
    <p:sldId id="288" r:id="rId9"/>
    <p:sldId id="289" r:id="rId10"/>
    <p:sldId id="272" r:id="rId11"/>
    <p:sldId id="296" r:id="rId12"/>
    <p:sldId id="264" r:id="rId13"/>
    <p:sldId id="292" r:id="rId14"/>
    <p:sldId id="278" r:id="rId15"/>
    <p:sldId id="266" r:id="rId16"/>
    <p:sldId id="267" r:id="rId17"/>
    <p:sldId id="268" r:id="rId18"/>
    <p:sldId id="271" r:id="rId19"/>
    <p:sldId id="258" r:id="rId20"/>
    <p:sldId id="298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7F"/>
    <a:srgbClr val="FFFFFF"/>
    <a:srgbClr val="FF9900"/>
    <a:srgbClr val="FE5F44"/>
    <a:srgbClr val="FCFF7D"/>
    <a:srgbClr val="8D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>
      <p:cViewPr varScale="1">
        <p:scale>
          <a:sx n="111" d="100"/>
          <a:sy n="111" d="100"/>
        </p:scale>
        <p:origin x="14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26.09.2019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76C48-313D-43E6-898F-7CCA8AB7B60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43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>2017</a:t>
            </a:r>
            <a:endParaRPr lang="de-CH" spc="2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La biodiversité sur l’exploitation agricole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 smtClean="0"/>
              <a:t>((</a:t>
            </a:r>
            <a:r>
              <a:rPr lang="fr-CH" spc="20" noProof="0" dirty="0" err="1" smtClean="0"/>
              <a:t>Kapitel</a:t>
            </a:r>
            <a:r>
              <a:rPr lang="fr-CH" spc="20" noProof="0" dirty="0" smtClean="0"/>
              <a:t>))</a:t>
            </a:r>
            <a:endParaRPr lang="fr-CH" spc="20" noProof="0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 smtClean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Hier Bild einfügen</a:t>
            </a:r>
            <a:endParaRPr lang="de-CH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smtClean="0"/>
              <a:t>Erste Ebene 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1763688" y="6344185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Collection de transparents « La biodiversité sur l’exploitation agricole »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64088" y="6344185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Mise en réseau et qualité du paysage</a:t>
            </a:r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w.admin.ch/blw/fr/home/instrumente/direktzahlungen/landschaftsqualitaetsbeitrag/beispiele/rapperswil-jona.html" TargetMode="External"/><Relationship Id="rId3" Type="http://schemas.openxmlformats.org/officeDocument/2006/relationships/hyperlink" Target="https://www.blw.admin.ch/blw/fr/home/instrumente/direktzahlungen/landschaftsqualitaetsbeitrag/beispiele/vallemaggia.html" TargetMode="External"/><Relationship Id="rId7" Type="http://schemas.openxmlformats.org/officeDocument/2006/relationships/hyperlink" Target="https://www.blw.admin.ch/blw/fr/home/instrumente/direktzahlungen/landschaftsqualitaetsbeitrag/beispiele/binntal.html" TargetMode="External"/><Relationship Id="rId2" Type="http://schemas.openxmlformats.org/officeDocument/2006/relationships/hyperlink" Target="https://agridea.abacuscity.ch/fr/A~1548~1/3~410280~Shop/Publications/Production-v&#233;g&#233;tale-Environnement/R&#233;seaux-&#233;cologiques/Projet-de-mise-en-r&#233;seau-&#224;-la-port&#233;e-de-tous/Deutsch/Print-Papie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lw.admin.ch/blw/fr/home/instrumente/direktzahlungen/landschaftsqualitaetsbeitrag/beispiele/glarus.html" TargetMode="External"/><Relationship Id="rId5" Type="http://schemas.openxmlformats.org/officeDocument/2006/relationships/hyperlink" Target="https://www.blw.admin.ch/blw/fr/home/instrumente/direktzahlungen/landschaftsqualitaetsbeitrag/beispiele/mittelthurgau.html" TargetMode="External"/><Relationship Id="rId4" Type="http://schemas.openxmlformats.org/officeDocument/2006/relationships/hyperlink" Target="https://www.blw.admin.ch/blw/fr/home/instrumente/direktzahlungen/landschaftsqualitaetsbeitrag/beispiele/valleedelabrevine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683000" y="438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7252" y="5011202"/>
            <a:ext cx="462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Chapitre 8: Mise en réseau et qualité du paysage</a:t>
            </a:r>
          </a:p>
          <a:p>
            <a:endParaRPr lang="fr-FR" sz="1100" dirty="0"/>
          </a:p>
          <a:p>
            <a:r>
              <a:rPr lang="fr-CH" sz="1100" dirty="0"/>
              <a:t>Edition 2019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/>
          <a:lstStyle/>
          <a:p>
            <a:r>
              <a:rPr lang="fr-CH" sz="1100" dirty="0" smtClean="0"/>
              <a:t>Référence: manuel «La biodiversité sur l’exploitation agricole – Guide pratique», chapitre 8, pages 157-166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86" y="1983860"/>
            <a:ext cx="7999425" cy="41814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Favoriser les espèces indicatrices grâce à un entretien adéquat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1322545"/>
            <a:ext cx="5199742" cy="594287"/>
          </a:xfrm>
        </p:spPr>
        <p:txBody>
          <a:bodyPr/>
          <a:lstStyle/>
          <a:p>
            <a:r>
              <a:rPr lang="fr-CH" sz="1800" b="1" dirty="0" smtClean="0"/>
              <a:t>Exemple: </a:t>
            </a:r>
            <a:r>
              <a:rPr lang="fr-CH" sz="1800" dirty="0" smtClean="0"/>
              <a:t>Promotion du pie-grièche écorcheur grâce à l’entretien sélectif des haies</a:t>
            </a:r>
            <a:endParaRPr lang="fr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26036"/>
            <a:ext cx="2830899" cy="18869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23528" y="2843107"/>
            <a:ext cx="2830899" cy="36986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 smtClean="0"/>
              <a:t>Pie-grièche écorcheur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59370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feil nach rechts 19"/>
          <p:cNvSpPr/>
          <p:nvPr/>
        </p:nvSpPr>
        <p:spPr>
          <a:xfrm>
            <a:off x="2848616" y="1020528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9" name="Pfeil nach rechts 18"/>
          <p:cNvSpPr/>
          <p:nvPr/>
        </p:nvSpPr>
        <p:spPr>
          <a:xfrm>
            <a:off x="2854175" y="2636912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Les espèces cibles ont besoin de mesures spécifiques</a:t>
            </a:r>
            <a:endParaRPr lang="fr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951064" y="3251347"/>
            <a:ext cx="3089787" cy="9007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800" dirty="0" smtClean="0"/>
              <a:t>Champs cultivés, pas travaillés entre mars et juin</a:t>
            </a:r>
            <a:endParaRPr lang="fr-CH" sz="1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</a:t>
            </a:fld>
            <a:endParaRPr lang="fr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199" y="2711948"/>
            <a:ext cx="1440160" cy="1440160"/>
          </a:xfrm>
          <a:prstGeom prst="rect">
            <a:avLst/>
          </a:prstGeom>
        </p:spPr>
      </p:pic>
      <p:sp>
        <p:nvSpPr>
          <p:cNvPr id="28" name="Inhaltsplatzhalter 3"/>
          <p:cNvSpPr txBox="1">
            <a:spLocks/>
          </p:cNvSpPr>
          <p:nvPr/>
        </p:nvSpPr>
        <p:spPr>
          <a:xfrm>
            <a:off x="2928831" y="2814860"/>
            <a:ext cx="2880189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 smtClean="0"/>
              <a:t>Exemple: </a:t>
            </a:r>
            <a:r>
              <a:rPr lang="fr-CH" sz="1800" dirty="0" smtClean="0"/>
              <a:t>vanneau huppé</a:t>
            </a:r>
            <a:endParaRPr lang="fr-CH" sz="1800" b="1" dirty="0"/>
          </a:p>
        </p:txBody>
      </p:sp>
      <p:sp>
        <p:nvSpPr>
          <p:cNvPr id="30" name="Inhaltsplatzhalter 3"/>
          <p:cNvSpPr txBox="1">
            <a:spLocks/>
          </p:cNvSpPr>
          <p:nvPr/>
        </p:nvSpPr>
        <p:spPr>
          <a:xfrm>
            <a:off x="2981494" y="1666044"/>
            <a:ext cx="3089787" cy="898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Lisières ensoleillées, étagées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Tas de pierres / de branches</a:t>
            </a:r>
            <a:endParaRPr lang="fr-CH" sz="1800" dirty="0"/>
          </a:p>
        </p:txBody>
      </p:sp>
      <p:sp>
        <p:nvSpPr>
          <p:cNvPr id="31" name="Inhaltsplatzhalter 3"/>
          <p:cNvSpPr txBox="1">
            <a:spLocks/>
          </p:cNvSpPr>
          <p:nvPr/>
        </p:nvSpPr>
        <p:spPr>
          <a:xfrm>
            <a:off x="2951064" y="1210658"/>
            <a:ext cx="259215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 dirty="0" smtClean="0"/>
              <a:t>Exemple: </a:t>
            </a:r>
            <a:r>
              <a:rPr lang="fr-CH" sz="1800" dirty="0" smtClean="0"/>
              <a:t>lézard agile</a:t>
            </a:r>
            <a:r>
              <a:rPr lang="fr-CH" sz="1800" b="1" dirty="0" smtClean="0"/>
              <a:t/>
            </a:r>
            <a:br>
              <a:rPr lang="fr-CH" sz="1800" b="1" dirty="0" smtClean="0"/>
            </a:br>
            <a:endParaRPr lang="fr-CH" sz="1800" b="1" dirty="0"/>
          </a:p>
        </p:txBody>
      </p:sp>
      <p:sp>
        <p:nvSpPr>
          <p:cNvPr id="32" name="Pfeil nach rechts 31"/>
          <p:cNvSpPr/>
          <p:nvPr/>
        </p:nvSpPr>
        <p:spPr>
          <a:xfrm>
            <a:off x="2854175" y="4192210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3" name="Inhaltsplatzhalter 3"/>
          <p:cNvSpPr txBox="1">
            <a:spLocks/>
          </p:cNvSpPr>
          <p:nvPr/>
        </p:nvSpPr>
        <p:spPr>
          <a:xfrm>
            <a:off x="3002466" y="4810126"/>
            <a:ext cx="3047842" cy="1021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Bandes culturales extensives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Pas d’herbicides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Semis espacés dans les céréales</a:t>
            </a:r>
            <a:endParaRPr lang="fr-CH" sz="1800" dirty="0"/>
          </a:p>
        </p:txBody>
      </p:sp>
      <p:sp>
        <p:nvSpPr>
          <p:cNvPr id="34" name="Inhaltsplatzhalter 3"/>
          <p:cNvSpPr txBox="1">
            <a:spLocks/>
          </p:cNvSpPr>
          <p:nvPr/>
        </p:nvSpPr>
        <p:spPr>
          <a:xfrm>
            <a:off x="2951064" y="4371103"/>
            <a:ext cx="308978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 dirty="0" smtClean="0"/>
              <a:t>Exemple: </a:t>
            </a:r>
            <a:r>
              <a:rPr lang="fr-CH" sz="1800" dirty="0"/>
              <a:t>m</a:t>
            </a:r>
            <a:r>
              <a:rPr lang="fr-CH" sz="1800" dirty="0" smtClean="0"/>
              <a:t>iroir de Vénus</a:t>
            </a:r>
            <a:endParaRPr lang="fr-CH" sz="1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3" y="2676393"/>
            <a:ext cx="2243983" cy="14959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3" y="1094168"/>
            <a:ext cx="2234268" cy="154816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4" y="1094168"/>
            <a:ext cx="2243983" cy="149200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89" y="4262360"/>
            <a:ext cx="2211902" cy="147734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67" y="4262268"/>
            <a:ext cx="2247919" cy="14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98" y="1029467"/>
            <a:ext cx="7932975" cy="52886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Qualité du paysage – valeurs paysagères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54918"/>
            <a:ext cx="2267744" cy="168914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90" y="4350243"/>
            <a:ext cx="2576326" cy="1717824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763" y="3803390"/>
            <a:ext cx="2355755" cy="167871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78" y="1297888"/>
            <a:ext cx="2935127" cy="1168571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25" y="3338312"/>
            <a:ext cx="2412937" cy="180970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1397601" y="2249852"/>
            <a:ext cx="209427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Valeur économique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6381771" y="2495735"/>
            <a:ext cx="179062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Valeur esthétique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3819905" y="5923426"/>
            <a:ext cx="15041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Valeur sociale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769127" y="4867523"/>
            <a:ext cx="1714641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Valeur culturelle</a:t>
            </a:r>
            <a:endParaRPr lang="fr-CH" dirty="0"/>
          </a:p>
        </p:txBody>
      </p:sp>
      <p:sp>
        <p:nvSpPr>
          <p:cNvPr id="14" name="Rechteck 13"/>
          <p:cNvSpPr/>
          <p:nvPr/>
        </p:nvSpPr>
        <p:spPr>
          <a:xfrm>
            <a:off x="6372200" y="5271266"/>
            <a:ext cx="1817173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</a:pPr>
            <a:r>
              <a:rPr lang="fr-CH" dirty="0" smtClean="0"/>
              <a:t>Valeur écologique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Exemples de mesures pour la qualité du paysage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</a:t>
            </a:fld>
            <a:endParaRPr lang="fr-CH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980728"/>
            <a:ext cx="3707848" cy="24718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3648469"/>
            <a:ext cx="3707848" cy="247189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984490"/>
            <a:ext cx="3697587" cy="24650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3" y="3640277"/>
            <a:ext cx="3697587" cy="24650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7722" y="5778735"/>
            <a:ext cx="3697588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Châtaigneraies</a:t>
            </a:r>
            <a:endParaRPr lang="fr-CH" dirty="0"/>
          </a:p>
        </p:txBody>
      </p:sp>
      <p:sp>
        <p:nvSpPr>
          <p:cNvPr id="4" name="Textfeld 3"/>
          <p:cNvSpPr txBox="1"/>
          <p:nvPr/>
        </p:nvSpPr>
        <p:spPr>
          <a:xfrm>
            <a:off x="617724" y="3107916"/>
            <a:ext cx="36975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Agriculture de montagne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4824591" y="3107916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B</a:t>
            </a:r>
            <a:r>
              <a:rPr lang="fr-CH" dirty="0" smtClean="0"/>
              <a:t>isses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4824590" y="5778735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 smtClean="0"/>
              <a:t>Villages de montagne traditionnels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338651" cy="629700"/>
          </a:xfrm>
        </p:spPr>
        <p:txBody>
          <a:bodyPr/>
          <a:lstStyle/>
          <a:p>
            <a:r>
              <a:rPr lang="fr-CH" dirty="0" smtClean="0"/>
              <a:t>Mesures à l'interface entre qualité du paysage </a:t>
            </a:r>
            <a:br>
              <a:rPr lang="fr-CH" dirty="0" smtClean="0"/>
            </a:br>
            <a:r>
              <a:rPr lang="fr-CH" dirty="0" smtClean="0"/>
              <a:t>et promotion de la biodiversité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</a:t>
            </a:fld>
            <a:endParaRPr lang="fr-CH" dirty="0"/>
          </a:p>
        </p:txBody>
      </p:sp>
      <p:sp>
        <p:nvSpPr>
          <p:cNvPr id="4" name="Rechteck 3"/>
          <p:cNvSpPr/>
          <p:nvPr/>
        </p:nvSpPr>
        <p:spPr>
          <a:xfrm>
            <a:off x="539552" y="1124744"/>
            <a:ext cx="7560840" cy="5075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fr-CH" sz="2000" b="1" dirty="0" smtClean="0"/>
              <a:t>Exemples: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Conservation, plantation et entretien de haies, allées d'arbres, groupes de buissons et d'arbres, vergers haute-tige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Plantation et entretien de prairies fleuries multicolores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Maintien ou rétablissement de l’exploitation traditionnelle des surfaces à litière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Fenaison sur les terrains en pente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Plantation et entretien d'arbres et buissons sur les berges boisées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Mise en place et entretien d'une bande herbeuse le long de cours d’eau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Entretien de cours d’eau revitalisés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Entretien des lisières de forêt étagées et avec des trouées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Entretien des châtaigneraies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Maintien ou rétablissement de la fauche du foin sauvage</a:t>
            </a:r>
            <a:endParaRPr lang="fr-CH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7452320" y="0"/>
            <a:ext cx="16916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Documentation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53" y="1124744"/>
            <a:ext cx="7954267" cy="45365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86723" cy="629700"/>
          </a:xfrm>
        </p:spPr>
        <p:txBody>
          <a:bodyPr/>
          <a:lstStyle/>
          <a:p>
            <a:r>
              <a:rPr lang="fr-FR" dirty="0"/>
              <a:t>Synergies entre qualité du paysage et réseau écologique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4647" y="980728"/>
            <a:ext cx="7975153" cy="1800200"/>
          </a:xfrm>
          <a:solidFill>
            <a:srgbClr val="FFFFFF">
              <a:alpha val="69804"/>
            </a:srgbClr>
          </a:solidFill>
        </p:spPr>
        <p:txBody>
          <a:bodyPr lIns="72000" tIns="216000" rIns="72000" bIns="72000"/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fr-FR" sz="1800" b="1" dirty="0"/>
              <a:t>Combler les </a:t>
            </a:r>
            <a:r>
              <a:rPr lang="fr-FR" sz="1800" b="1" dirty="0" smtClean="0"/>
              <a:t>lacunes dans les contributions: </a:t>
            </a:r>
            <a:r>
              <a:rPr lang="fr-FR" sz="1800" dirty="0" smtClean="0"/>
              <a:t>p. ex., financement des </a:t>
            </a:r>
            <a:r>
              <a:rPr lang="fr-FR" sz="1800" dirty="0"/>
              <a:t>plantations de haies.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FR" sz="1800" b="1" dirty="0"/>
              <a:t>Simplifier </a:t>
            </a:r>
            <a:r>
              <a:rPr lang="fr-FR" sz="1800" b="1" dirty="0" smtClean="0"/>
              <a:t>l'administration: </a:t>
            </a:r>
            <a:r>
              <a:rPr lang="fr-FR" sz="1800" dirty="0"/>
              <a:t>deux projets avec les mêmes </a:t>
            </a:r>
            <a:r>
              <a:rPr lang="fr-FR" sz="1800" dirty="0" smtClean="0"/>
              <a:t>interlocuteurs.</a:t>
            </a:r>
            <a:endParaRPr lang="fr-FR" sz="1800" dirty="0"/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FR" sz="1800" b="1" dirty="0"/>
              <a:t>Promouvoir la </a:t>
            </a:r>
            <a:r>
              <a:rPr lang="fr-FR" sz="1800" b="1" dirty="0" smtClean="0"/>
              <a:t>biodiversité: </a:t>
            </a:r>
            <a:r>
              <a:rPr lang="fr-FR" sz="1800" dirty="0"/>
              <a:t>certaines mesures de qualité </a:t>
            </a:r>
            <a:r>
              <a:rPr lang="fr-FR" sz="1800" dirty="0" smtClean="0"/>
              <a:t>du paysage </a:t>
            </a:r>
            <a:r>
              <a:rPr lang="fr-FR" sz="1800" dirty="0"/>
              <a:t>favorisent également la </a:t>
            </a:r>
            <a:r>
              <a:rPr lang="fr-FR" sz="1800" dirty="0" smtClean="0"/>
              <a:t>biodiversité.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15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Pour en savoir plus</a:t>
            </a:r>
            <a:endParaRPr lang="fr-CH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sz="2000" dirty="0" smtClean="0"/>
              <a:t>Classeur d’</a:t>
            </a:r>
            <a:r>
              <a:rPr lang="fr-CH" sz="2000" dirty="0" err="1" smtClean="0"/>
              <a:t>Agridea</a:t>
            </a:r>
            <a:r>
              <a:rPr lang="fr-CH" sz="2000" dirty="0" smtClean="0"/>
              <a:t> «</a:t>
            </a:r>
            <a:r>
              <a:rPr lang="fr-CH" sz="2000" dirty="0" smtClean="0">
                <a:hlinkClick r:id="rId2"/>
              </a:rPr>
              <a:t>Projet de mise en réseau à la portée de tous</a:t>
            </a:r>
            <a:r>
              <a:rPr lang="fr-CH" sz="2000" b="1" dirty="0" smtClean="0"/>
              <a:t> </a:t>
            </a:r>
            <a:r>
              <a:rPr lang="fr-CH" sz="2000" dirty="0" smtClean="0"/>
              <a:t>»</a:t>
            </a:r>
          </a:p>
          <a:p>
            <a:endParaRPr lang="fr-CH" sz="2000" dirty="0" smtClean="0"/>
          </a:p>
          <a:p>
            <a:r>
              <a:rPr lang="fr-CH" sz="2000" dirty="0" smtClean="0"/>
              <a:t>Exemples de projets de qualité du paysage: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 smtClean="0">
                <a:hlinkClick r:id="rId3"/>
              </a:rPr>
              <a:t>Vallemaggia</a:t>
            </a:r>
            <a:r>
              <a:rPr lang="fr-CH" sz="2000" dirty="0" smtClean="0">
                <a:hlinkClick r:id="rId3"/>
              </a:rPr>
              <a:t> (TI)</a:t>
            </a:r>
            <a:endParaRPr lang="fr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>
                <a:hlinkClick r:id="rId4"/>
              </a:rPr>
              <a:t>Vallée de la </a:t>
            </a:r>
            <a:r>
              <a:rPr lang="fr-CH" sz="2000" dirty="0" err="1" smtClean="0">
                <a:hlinkClick r:id="rId4"/>
              </a:rPr>
              <a:t>Brévine</a:t>
            </a:r>
            <a:r>
              <a:rPr lang="fr-CH" sz="2000" dirty="0" smtClean="0">
                <a:hlinkClick r:id="rId4"/>
              </a:rPr>
              <a:t> (NE)</a:t>
            </a:r>
            <a:endParaRPr lang="fr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 smtClean="0">
                <a:hlinkClick r:id="rId5"/>
              </a:rPr>
              <a:t>Mittelthurgau</a:t>
            </a:r>
            <a:r>
              <a:rPr lang="fr-CH" sz="2000" dirty="0" smtClean="0">
                <a:hlinkClick r:id="rId5"/>
              </a:rPr>
              <a:t> (TG)</a:t>
            </a:r>
            <a:endParaRPr lang="fr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>
                <a:hlinkClick r:id="rId6"/>
              </a:rPr>
              <a:t>Glarus (GL)</a:t>
            </a:r>
            <a:endParaRPr lang="fr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 smtClean="0">
                <a:hlinkClick r:id="rId7"/>
              </a:rPr>
              <a:t>Binntal</a:t>
            </a:r>
            <a:r>
              <a:rPr lang="fr-CH" sz="2000" dirty="0" smtClean="0">
                <a:hlinkClick r:id="rId7"/>
              </a:rPr>
              <a:t> (VS)</a:t>
            </a:r>
            <a:endParaRPr lang="fr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>
                <a:hlinkClick r:id="rId8"/>
              </a:rPr>
              <a:t>Rapperswil-Jona / </a:t>
            </a:r>
            <a:r>
              <a:rPr lang="fr-CH" sz="2000" dirty="0" err="1" smtClean="0">
                <a:hlinkClick r:id="rId8"/>
              </a:rPr>
              <a:t>Eschenbach</a:t>
            </a:r>
            <a:r>
              <a:rPr lang="fr-CH" sz="2000" dirty="0" smtClean="0">
                <a:hlinkClick r:id="rId8"/>
              </a:rPr>
              <a:t> (SG)</a:t>
            </a:r>
            <a:endParaRPr lang="fr-CH" sz="2000" dirty="0" smtClean="0"/>
          </a:p>
          <a:p>
            <a:endParaRPr lang="fr-CH" sz="2000" dirty="0" smtClean="0"/>
          </a:p>
          <a:p>
            <a:endParaRPr lang="fr-CH" sz="2000" dirty="0" smtClean="0"/>
          </a:p>
          <a:p>
            <a:endParaRPr lang="fr-CH" sz="2000" dirty="0" smtClean="0"/>
          </a:p>
          <a:p>
            <a:endParaRPr lang="fr-CH" sz="2000" dirty="0" smtClean="0"/>
          </a:p>
          <a:p>
            <a:endParaRPr lang="fr-CH" sz="2000" dirty="0" smtClean="0"/>
          </a:p>
          <a:p>
            <a:endParaRPr lang="fr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50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Impressum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200" b="1" dirty="0" smtClean="0"/>
              <a:t>Editeurs:</a:t>
            </a:r>
            <a:endParaRPr lang="fr-CH" sz="1200" dirty="0" smtClean="0"/>
          </a:p>
          <a:p>
            <a:r>
              <a:rPr lang="fr-CH" sz="1200" dirty="0" smtClean="0"/>
              <a:t>Institut de recherche de l’agriculture biologique (FiBL), </a:t>
            </a:r>
            <a:r>
              <a:rPr lang="fr-CH" sz="1200" u="sng" dirty="0" smtClean="0">
                <a:hlinkClick r:id="rId2"/>
              </a:rPr>
              <a:t>info.suisse@fibl.org</a:t>
            </a:r>
            <a:r>
              <a:rPr lang="fr-CH" sz="1200" dirty="0" smtClean="0"/>
              <a:t>, </a:t>
            </a:r>
            <a:r>
              <a:rPr lang="fr-CH" sz="1200" u="sng" dirty="0" smtClean="0">
                <a:hlinkClick r:id="rId3"/>
              </a:rPr>
              <a:t>www.fibl.org</a:t>
            </a:r>
            <a:endParaRPr lang="fr-CH" sz="1200" dirty="0" smtClean="0"/>
          </a:p>
          <a:p>
            <a:r>
              <a:rPr lang="fr-CH" sz="1200" dirty="0" smtClean="0"/>
              <a:t>Station ornithologique Suisse Sempach, </a:t>
            </a:r>
            <a:r>
              <a:rPr lang="fr-CH" sz="1200" u="sng" dirty="0" smtClean="0">
                <a:hlinkClick r:id="rId4"/>
              </a:rPr>
              <a:t>info@vogelwarte.ch</a:t>
            </a:r>
            <a:r>
              <a:rPr lang="fr-CH" sz="1200" dirty="0" smtClean="0"/>
              <a:t>, </a:t>
            </a:r>
            <a:r>
              <a:rPr lang="fr-CH" sz="1200" u="sng" dirty="0" smtClean="0">
                <a:hlinkClick r:id="rId5"/>
              </a:rPr>
              <a:t>www.vogelwarte.ch</a:t>
            </a:r>
            <a:endParaRPr lang="fr-CH" sz="1200" dirty="0" smtClean="0"/>
          </a:p>
          <a:p>
            <a:r>
              <a:rPr lang="fr-CH" sz="1200" b="1" dirty="0" smtClean="0"/>
              <a:t>Auteurs: </a:t>
            </a:r>
            <a:r>
              <a:rPr lang="fr-CH" sz="1200" dirty="0" smtClean="0"/>
              <a:t>Véronique Chevillat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Roman </a:t>
            </a:r>
            <a:r>
              <a:rPr lang="fr-CH" sz="1200" dirty="0"/>
              <a:t>Graf (Station </a:t>
            </a:r>
            <a:r>
              <a:rPr lang="fr-CH" sz="1200" dirty="0" smtClean="0"/>
              <a:t>ornithologique), Dominik </a:t>
            </a:r>
            <a:r>
              <a:rPr lang="fr-CH" sz="1200" dirty="0"/>
              <a:t>Hagist (Station </a:t>
            </a:r>
            <a:r>
              <a:rPr lang="fr-CH" sz="1200" dirty="0" smtClean="0"/>
              <a:t>ornithologique) </a:t>
            </a:r>
          </a:p>
          <a:p>
            <a:r>
              <a:rPr lang="fr-CH" sz="1200" b="1" dirty="0" smtClean="0"/>
              <a:t>Collaboration: </a:t>
            </a:r>
            <a:r>
              <a:rPr lang="fr-CH" sz="1200" dirty="0" smtClean="0"/>
              <a:t>Lukas Pfiffner (</a:t>
            </a:r>
            <a:r>
              <a:rPr lang="fr-CH" sz="1200" dirty="0" err="1" smtClean="0"/>
              <a:t>FiBL</a:t>
            </a:r>
            <a:r>
              <a:rPr lang="fr-CH" sz="1200" dirty="0" smtClean="0"/>
              <a:t>), Simon </a:t>
            </a:r>
            <a:r>
              <a:rPr lang="fr-CH" sz="1200" dirty="0"/>
              <a:t>Birrer (Station </a:t>
            </a:r>
            <a:r>
              <a:rPr lang="fr-CH" sz="1200" dirty="0" smtClean="0"/>
              <a:t>ornithologique), Markus </a:t>
            </a:r>
            <a:r>
              <a:rPr lang="fr-CH" sz="1200" dirty="0"/>
              <a:t>Jenny (Station </a:t>
            </a:r>
            <a:r>
              <a:rPr lang="fr-CH" sz="1200" dirty="0" smtClean="0"/>
              <a:t>ornithologique)</a:t>
            </a:r>
          </a:p>
          <a:p>
            <a:r>
              <a:rPr lang="fr-CH" sz="1200" b="1" dirty="0" smtClean="0"/>
              <a:t>Rédaction: </a:t>
            </a:r>
            <a:r>
              <a:rPr lang="fr-CH" sz="1200" dirty="0" smtClean="0"/>
              <a:t>Gilles Weidmann (</a:t>
            </a:r>
            <a:r>
              <a:rPr lang="fr-CH" sz="1200" dirty="0" err="1" smtClean="0"/>
              <a:t>FiBL</a:t>
            </a:r>
            <a:r>
              <a:rPr lang="fr-CH" sz="1200" dirty="0" smtClean="0"/>
              <a:t>)</a:t>
            </a:r>
          </a:p>
          <a:p>
            <a:r>
              <a:rPr lang="fr-CH" sz="1200" dirty="0" smtClean="0"/>
              <a:t>Avec des graphiques de Brigitta Maurer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et des illustrations de Simon Müller (</a:t>
            </a:r>
            <a:r>
              <a:rPr lang="fr-CH" sz="1200" dirty="0" smtClean="0">
                <a:hlinkClick r:id="rId6"/>
              </a:rPr>
              <a:t>www.soio.ch</a:t>
            </a:r>
            <a:r>
              <a:rPr lang="fr-CH" sz="1200" dirty="0" smtClean="0"/>
              <a:t>).</a:t>
            </a:r>
          </a:p>
          <a:p>
            <a:r>
              <a:rPr lang="fr-CH" sz="1200" dirty="0" smtClean="0"/>
              <a:t>Les diapositives ont été réalisées avec le soutien financier de Bio Suisse, de l’Union Suisse des Paysans, </a:t>
            </a:r>
            <a:r>
              <a:rPr lang="fr-FR" sz="1200" dirty="0"/>
              <a:t>de l'Office du paysage et de la nature du canton de Zurich, du Centre agricole </a:t>
            </a:r>
            <a:r>
              <a:rPr lang="fr-FR" sz="1200" dirty="0" err="1"/>
              <a:t>Ebenrain</a:t>
            </a:r>
            <a:r>
              <a:rPr lang="fr-FR" sz="1200" dirty="0"/>
              <a:t> du canton de Bâle-Campagne, de l'Office de l'environnement et de l'énergie du canton de Bâle-Ville, du Service </a:t>
            </a:r>
            <a:r>
              <a:rPr lang="fr-FR" sz="1200" dirty="0" smtClean="0"/>
              <a:t>de l’Agriculture </a:t>
            </a:r>
            <a:r>
              <a:rPr lang="fr-FR" sz="1200" dirty="0"/>
              <a:t>et </a:t>
            </a:r>
            <a:r>
              <a:rPr lang="fr-FR" sz="1200" dirty="0" smtClean="0"/>
              <a:t>des Forêts </a:t>
            </a:r>
            <a:r>
              <a:rPr lang="fr-FR" sz="1200" dirty="0"/>
              <a:t>du canton de Lucerne et du Service </a:t>
            </a:r>
            <a:r>
              <a:rPr lang="fr-FR" sz="1200" dirty="0" smtClean="0"/>
              <a:t>de l’Agriculture </a:t>
            </a:r>
            <a:r>
              <a:rPr lang="fr-FR" sz="1200" dirty="0"/>
              <a:t>et </a:t>
            </a:r>
            <a:r>
              <a:rPr lang="fr-FR" sz="1200" dirty="0" smtClean="0"/>
              <a:t>Viticulture </a:t>
            </a:r>
            <a:r>
              <a:rPr lang="fr-FR" sz="1200" dirty="0"/>
              <a:t>du Canton de Vaud</a:t>
            </a:r>
            <a:r>
              <a:rPr lang="fr-FR" sz="1200" dirty="0" smtClean="0"/>
              <a:t>. </a:t>
            </a:r>
          </a:p>
          <a:p>
            <a:r>
              <a:rPr lang="fr-CH" sz="1200" dirty="0" smtClean="0"/>
              <a:t>Edition 2019</a:t>
            </a:r>
          </a:p>
          <a:p>
            <a:r>
              <a:rPr lang="fr-CH" sz="1200" dirty="0" smtClean="0"/>
              <a:t>Le jeu de diapositives fait partie d'une vaste collection de diapositives basées sur les manuel «La biodiversité sur l’exploitation agricole: guide pratique" du </a:t>
            </a:r>
            <a:r>
              <a:rPr lang="fr-CH" sz="1200" dirty="0" err="1" smtClean="0"/>
              <a:t>FiBL</a:t>
            </a:r>
            <a:r>
              <a:rPr lang="fr-CH" sz="1200" dirty="0" smtClean="0"/>
              <a:t> et de la Station ornithologique. La collection de diapositives peut être téléchargée gratuitement à l'adresse </a:t>
            </a:r>
            <a:r>
              <a:rPr lang="fr-CH" sz="1200" dirty="0" smtClean="0">
                <a:hlinkClick r:id="rId7"/>
              </a:rPr>
              <a:t>www.agri-biodiv.ch</a:t>
            </a:r>
            <a:r>
              <a:rPr lang="fr-CH" sz="1200" dirty="0" smtClean="0"/>
              <a:t>. Le manuel peut être commandé en version imprimée à la boutique FiBL sur </a:t>
            </a:r>
            <a:r>
              <a:rPr lang="fr-CH" sz="1200" dirty="0" smtClean="0">
                <a:hlinkClick r:id="rId8"/>
              </a:rPr>
              <a:t>https://shop.fibl.org</a:t>
            </a:r>
            <a:r>
              <a:rPr lang="fr-CH" sz="1200" dirty="0" smtClean="0"/>
              <a:t> ou téléchargé gratuitement. </a:t>
            </a:r>
          </a:p>
          <a:p>
            <a:r>
              <a:rPr lang="fr-CH" sz="1200" dirty="0" smtClean="0"/>
              <a:t>Copyright: Les photos ne peuvent être utilisées qu'à des fins de formation sur le thème de la biodiversité dans les exploitations agricoles.  Tous droits réservés par les auteurs. 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2980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Mise en réseau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</a:t>
            </a:fld>
            <a:endParaRPr lang="fr-CH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52" y="983769"/>
            <a:ext cx="7920880" cy="5064727"/>
          </a:xfrm>
        </p:spPr>
      </p:pic>
      <p:sp>
        <p:nvSpPr>
          <p:cNvPr id="3" name="Textfeld 2"/>
          <p:cNvSpPr txBox="1"/>
          <p:nvPr/>
        </p:nvSpPr>
        <p:spPr>
          <a:xfrm>
            <a:off x="1043608" y="5672433"/>
            <a:ext cx="1785938" cy="307777"/>
          </a:xfrm>
          <a:prstGeom prst="wedgeRectCallout">
            <a:avLst>
              <a:gd name="adj1" fmla="val -27987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Bande fleurie annuelle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617725" y="4805173"/>
            <a:ext cx="2043765" cy="307777"/>
          </a:xfrm>
          <a:prstGeom prst="wedgeRectCallout">
            <a:avLst>
              <a:gd name="adj1" fmla="val -29822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Bande culturale extensive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7295468" y="5229200"/>
            <a:ext cx="1223027" cy="307777"/>
          </a:xfrm>
          <a:prstGeom prst="wedgeRectCallout">
            <a:avLst>
              <a:gd name="adj1" fmla="val -39571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Jachère florale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17725" y="3027716"/>
            <a:ext cx="2752677" cy="307777"/>
          </a:xfrm>
          <a:prstGeom prst="wedgeRectCallout">
            <a:avLst>
              <a:gd name="adj1" fmla="val -16297"/>
              <a:gd name="adj2" fmla="val 136775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Ourlet de vivaces et zone tampon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768943" y="3789363"/>
            <a:ext cx="2090124" cy="307777"/>
          </a:xfrm>
          <a:prstGeom prst="wedgeRectCallout">
            <a:avLst>
              <a:gd name="adj1" fmla="val -43465"/>
              <a:gd name="adj2" fmla="val -9223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1400" dirty="0" smtClean="0"/>
              <a:t>Ourlet sur terres assolées</a:t>
            </a:r>
            <a:endParaRPr lang="fr-CH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948264" y="3720402"/>
            <a:ext cx="1485920" cy="307777"/>
          </a:xfrm>
          <a:prstGeom prst="wedgeRectCallout">
            <a:avLst>
              <a:gd name="adj1" fmla="val 13015"/>
              <a:gd name="adj2" fmla="val -113903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Jachère tournante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17725" y="4005720"/>
            <a:ext cx="1654748" cy="307777"/>
          </a:xfrm>
          <a:prstGeom prst="wedgeRectCallout">
            <a:avLst>
              <a:gd name="adj1" fmla="val 49026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Fenêtres à alouettes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716596" y="1893930"/>
            <a:ext cx="960519" cy="307777"/>
          </a:xfrm>
          <a:prstGeom prst="wedgeRectCallout">
            <a:avLst>
              <a:gd name="adj1" fmla="val 28409"/>
              <a:gd name="adj2" fmla="val 102732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Haie basse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047889" y="2752297"/>
            <a:ext cx="1485920" cy="307777"/>
          </a:xfrm>
          <a:prstGeom prst="wedgeRectCallout">
            <a:avLst>
              <a:gd name="adj1" fmla="val -67114"/>
              <a:gd name="adj2" fmla="val -39627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Jachère tournante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Une plus grande diversité spécifique grâce à la mise en réseau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516216" y="5394365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 smtClean="0"/>
              <a:t>Source: Station ornithologique Sempach; dessin de </a:t>
            </a:r>
            <a:r>
              <a:rPr lang="fr-CH" dirty="0" err="1" smtClean="0"/>
              <a:t>Priska</a:t>
            </a:r>
            <a:r>
              <a:rPr lang="fr-CH" dirty="0" smtClean="0"/>
              <a:t> Christen, visuelle </a:t>
            </a:r>
            <a:r>
              <a:rPr lang="fr-CH" dirty="0" err="1" smtClean="0"/>
              <a:t>Gestaltung</a:t>
            </a:r>
            <a:r>
              <a:rPr lang="fr-CH" dirty="0" smtClean="0"/>
              <a:t> </a:t>
            </a:r>
            <a:r>
              <a:rPr lang="fr-CH" dirty="0" err="1" smtClean="0"/>
              <a:t>Luzern</a:t>
            </a:r>
            <a:r>
              <a:rPr lang="fr-CH" dirty="0" smtClean="0"/>
              <a:t>  </a:t>
            </a:r>
            <a:endParaRPr lang="fr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97" y="2199305"/>
            <a:ext cx="4598286" cy="12262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97" y="3497914"/>
            <a:ext cx="4598287" cy="153276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0" y="4790898"/>
            <a:ext cx="4555266" cy="151842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96" y="920661"/>
            <a:ext cx="4022221" cy="124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Distance de déplacement des espèces animales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1357371"/>
            <a:ext cx="340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Les grands animaux se déplacent sur plusieurs kilomètres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4606888" y="1357371"/>
            <a:ext cx="345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Les petits animaux ne se déplacent que sur quelques mètres</a:t>
            </a:r>
            <a:endParaRPr lang="fr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94" y="2204864"/>
            <a:ext cx="4099906" cy="29523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657" y="2204864"/>
            <a:ext cx="4087141" cy="2952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26796" y="5819590"/>
            <a:ext cx="2915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 smtClean="0"/>
              <a:t>Source: Station ornithologique Sempach; dessin de </a:t>
            </a:r>
            <a:r>
              <a:rPr lang="fr-CH" dirty="0" err="1" smtClean="0"/>
              <a:t>Priska</a:t>
            </a:r>
            <a:r>
              <a:rPr lang="fr-CH" dirty="0" smtClean="0"/>
              <a:t> Christen, visuelle </a:t>
            </a:r>
            <a:r>
              <a:rPr lang="fr-CH" dirty="0" err="1" smtClean="0"/>
              <a:t>Gestaltung</a:t>
            </a:r>
            <a:r>
              <a:rPr lang="fr-CH" dirty="0" smtClean="0"/>
              <a:t> </a:t>
            </a:r>
            <a:r>
              <a:rPr lang="fr-CH" dirty="0" err="1" smtClean="0"/>
              <a:t>Luzern</a:t>
            </a:r>
            <a:r>
              <a:rPr lang="fr-CH" dirty="0" smtClean="0"/>
              <a:t> 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984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079" y="672186"/>
            <a:ext cx="5379720" cy="5349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4" y="461303"/>
            <a:ext cx="8202747" cy="629700"/>
          </a:xfrm>
        </p:spPr>
        <p:txBody>
          <a:bodyPr/>
          <a:lstStyle/>
          <a:p>
            <a:r>
              <a:rPr lang="fr-CH" dirty="0" smtClean="0"/>
              <a:t>Distribution des habitats selon l’espèce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3414557" y="4499531"/>
            <a:ext cx="2133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Distance maximale de migration du crapaud commun: 2 km</a:t>
            </a:r>
            <a:endParaRPr lang="fr-CH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2945521" y="3628464"/>
            <a:ext cx="193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Plan d’eau: reproduction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4347045" y="1185098"/>
            <a:ext cx="1464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Quartier d’été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716359" y="3628465"/>
            <a:ext cx="1384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Quartier d’hiver</a:t>
            </a:r>
            <a:endParaRPr lang="fr-CH" dirty="0"/>
          </a:p>
        </p:txBody>
      </p:sp>
      <p:sp>
        <p:nvSpPr>
          <p:cNvPr id="12" name="Rechteck 11"/>
          <p:cNvSpPr/>
          <p:nvPr/>
        </p:nvSpPr>
        <p:spPr>
          <a:xfrm>
            <a:off x="546850" y="1989049"/>
            <a:ext cx="2246473" cy="203132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fr-CH" dirty="0" smtClean="0"/>
              <a:t>Pour survivre, beaucoup d’animaux ont besoin de différents habitats dans un périmètre défini propre à l’espèce.</a:t>
            </a:r>
            <a:endParaRPr lang="fr-CH" dirty="0"/>
          </a:p>
        </p:txBody>
      </p:sp>
      <p:sp>
        <p:nvSpPr>
          <p:cNvPr id="13" name="Rechteck 12"/>
          <p:cNvSpPr/>
          <p:nvPr/>
        </p:nvSpPr>
        <p:spPr>
          <a:xfrm>
            <a:off x="1043608" y="1044947"/>
            <a:ext cx="2830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/>
              <a:t>Exemple: </a:t>
            </a:r>
            <a:r>
              <a:rPr lang="fr-CH" dirty="0" smtClean="0"/>
              <a:t>crapaud commun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538911" y="5566565"/>
            <a:ext cx="2772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 smtClean="0"/>
              <a:t>Source: Station ornithologique Sempach; dessin de </a:t>
            </a:r>
            <a:r>
              <a:rPr lang="fr-CH" dirty="0" err="1" smtClean="0"/>
              <a:t>Priska</a:t>
            </a:r>
            <a:r>
              <a:rPr lang="fr-CH" dirty="0" smtClean="0"/>
              <a:t> Christen, visuelle </a:t>
            </a:r>
            <a:r>
              <a:rPr lang="fr-CH" dirty="0" err="1" smtClean="0"/>
              <a:t>Gestaltung</a:t>
            </a:r>
            <a:r>
              <a:rPr lang="fr-CH" dirty="0" smtClean="0"/>
              <a:t> </a:t>
            </a:r>
            <a:r>
              <a:rPr lang="fr-CH" dirty="0" err="1" smtClean="0"/>
              <a:t>Luzern</a:t>
            </a:r>
            <a:r>
              <a:rPr lang="fr-CH" dirty="0" smtClean="0"/>
              <a:t> 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796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431900"/>
          </a:xfrm>
        </p:spPr>
        <p:txBody>
          <a:bodyPr/>
          <a:lstStyle/>
          <a:p>
            <a:r>
              <a:rPr lang="fr-CH" dirty="0" smtClean="0"/>
              <a:t>Mise en réseau </a:t>
            </a:r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38"/>
          <a:stretch/>
        </p:blipFill>
        <p:spPr>
          <a:xfrm>
            <a:off x="5150324" y="476672"/>
            <a:ext cx="3375950" cy="517848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503256" y="3677489"/>
            <a:ext cx="2196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smtClean="0"/>
              <a:t>Source: </a:t>
            </a:r>
            <a:r>
              <a:rPr lang="fr-CH" sz="1000" dirty="0" err="1" smtClean="0"/>
              <a:t>Angelone</a:t>
            </a:r>
            <a:r>
              <a:rPr lang="fr-CH" sz="1000" dirty="0" smtClean="0"/>
              <a:t> et al. (2010)</a:t>
            </a:r>
            <a:endParaRPr lang="fr-CH" sz="1000" dirty="0"/>
          </a:p>
        </p:txBody>
      </p:sp>
      <p:sp>
        <p:nvSpPr>
          <p:cNvPr id="7" name="Textfeld 6"/>
          <p:cNvSpPr txBox="1"/>
          <p:nvPr/>
        </p:nvSpPr>
        <p:spPr>
          <a:xfrm>
            <a:off x="4227836" y="572107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Diversité génétique des populations de rainettes vertes dans la vallée de la Reuss</a:t>
            </a:r>
            <a:endParaRPr lang="fr-CH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1" y="1437491"/>
            <a:ext cx="3297847" cy="21486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03256" y="908720"/>
            <a:ext cx="277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/>
              <a:t>Exemple: </a:t>
            </a:r>
            <a:r>
              <a:rPr lang="fr-CH" dirty="0" smtClean="0"/>
              <a:t>rainette verte</a:t>
            </a:r>
            <a:endParaRPr lang="fr-CH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75209" y="4106403"/>
            <a:ext cx="3996791" cy="1364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2000" tIns="72000" rIns="72000" bIns="720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60000"/>
            <a:r>
              <a:rPr lang="fr-CH" sz="1800" dirty="0" smtClean="0"/>
              <a:t>Mise en réseau: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fr-CH" sz="1800" b="0" dirty="0">
                <a:sym typeface="Wingdings 3" panose="05040102010807070707" pitchFamily="18" charset="2"/>
              </a:rPr>
              <a:t>p</a:t>
            </a:r>
            <a:r>
              <a:rPr lang="fr-CH" sz="1800" b="0" dirty="0" smtClean="0">
                <a:sym typeface="Wingdings 3" panose="05040102010807070707" pitchFamily="18" charset="2"/>
              </a:rPr>
              <a:t>ermet l’échange génétique entre les populations</a:t>
            </a:r>
            <a:r>
              <a:rPr lang="fr-CH" sz="1800" b="0" dirty="0" smtClean="0"/>
              <a:t>.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fr-CH" sz="1800" b="0" dirty="0">
                <a:sym typeface="Wingdings 3" panose="05040102010807070707" pitchFamily="18" charset="2"/>
              </a:rPr>
              <a:t>f</a:t>
            </a:r>
            <a:r>
              <a:rPr lang="fr-CH" sz="1800" b="0" dirty="0" smtClean="0">
                <a:sym typeface="Wingdings 3" panose="05040102010807070707" pitchFamily="18" charset="2"/>
              </a:rPr>
              <a:t>avorise la colonisation de nouveaux habitats.</a:t>
            </a:r>
            <a:endParaRPr lang="fr-CH" sz="1800" b="0" dirty="0"/>
          </a:p>
        </p:txBody>
      </p:sp>
    </p:spTree>
    <p:extLst>
      <p:ext uri="{BB962C8B-B14F-4D97-AF65-F5344CB8AC3E}">
        <p14:creationId xmlns:p14="http://schemas.microsoft.com/office/powerpoint/2010/main" val="14735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Mise en réseau écologique des paysages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23" y="1207288"/>
            <a:ext cx="5411237" cy="4237936"/>
          </a:xfrm>
        </p:spPr>
        <p:txBody>
          <a:bodyPr/>
          <a:lstStyle/>
          <a:p>
            <a:r>
              <a:rPr lang="fr-CH" sz="2000" dirty="0" smtClean="0"/>
              <a:t>De </a:t>
            </a:r>
            <a:r>
              <a:rPr lang="fr-CH" sz="2000" b="1" dirty="0" smtClean="0"/>
              <a:t>vastes</a:t>
            </a:r>
            <a:r>
              <a:rPr lang="fr-CH" sz="2000" dirty="0" smtClean="0"/>
              <a:t> surfaces de promotion de la biodiversité servant d’habitats durables…</a:t>
            </a:r>
            <a:endParaRPr lang="fr-CH" sz="2000" b="1" dirty="0" smtClean="0"/>
          </a:p>
          <a:p>
            <a:endParaRPr lang="fr-CH" sz="2000" dirty="0" smtClean="0"/>
          </a:p>
          <a:p>
            <a:pPr marL="342900" indent="-342900">
              <a:buFontTx/>
              <a:buChar char="-"/>
            </a:pPr>
            <a:endParaRPr lang="fr-CH" sz="2000" dirty="0" smtClean="0"/>
          </a:p>
          <a:p>
            <a:pPr marL="342900" indent="-342900">
              <a:buFontTx/>
              <a:buChar char="-"/>
            </a:pPr>
            <a:endParaRPr lang="fr-CH" sz="2000" dirty="0" smtClean="0"/>
          </a:p>
          <a:p>
            <a:r>
              <a:rPr lang="fr-FR" sz="2000" dirty="0" smtClean="0"/>
              <a:t>… avec des </a:t>
            </a:r>
            <a:r>
              <a:rPr lang="fr-FR" sz="2000" b="1" dirty="0" smtClean="0"/>
              <a:t>points-relais</a:t>
            </a:r>
            <a:r>
              <a:rPr lang="fr-FR" sz="2000" dirty="0" smtClean="0"/>
              <a:t>, </a:t>
            </a:r>
            <a:r>
              <a:rPr lang="fr-FR" sz="2000" dirty="0"/>
              <a:t>c'est-à-dire des habitats temporairement </a:t>
            </a:r>
            <a:r>
              <a:rPr lang="fr-FR" sz="2000" dirty="0" smtClean="0"/>
              <a:t>colonisables, …</a:t>
            </a:r>
            <a:endParaRPr lang="fr-CH" sz="2000" dirty="0" smtClean="0"/>
          </a:p>
          <a:p>
            <a:pPr marL="342900" indent="-342900">
              <a:buFontTx/>
              <a:buChar char="-"/>
            </a:pPr>
            <a:endParaRPr lang="fr-CH" sz="2000" dirty="0" smtClean="0"/>
          </a:p>
          <a:p>
            <a:pPr marL="342900" indent="-342900">
              <a:buFontTx/>
              <a:buChar char="-"/>
            </a:pPr>
            <a:endParaRPr lang="fr-CH" sz="2000" dirty="0" smtClean="0"/>
          </a:p>
          <a:p>
            <a:pPr marL="342900" indent="-342900">
              <a:buFontTx/>
              <a:buChar char="-"/>
            </a:pPr>
            <a:endParaRPr lang="fr-CH" sz="2000" dirty="0" smtClean="0"/>
          </a:p>
          <a:p>
            <a:r>
              <a:rPr lang="fr-CH" sz="2000" dirty="0" smtClean="0"/>
              <a:t>… et </a:t>
            </a:r>
            <a:r>
              <a:rPr lang="fr-CH" sz="2000" dirty="0"/>
              <a:t>des </a:t>
            </a:r>
            <a:r>
              <a:rPr lang="fr-CH" sz="2000" b="1" dirty="0" smtClean="0"/>
              <a:t>corridors</a:t>
            </a:r>
            <a:r>
              <a:rPr lang="fr-CH" sz="2000" dirty="0" smtClean="0"/>
              <a:t> pour </a:t>
            </a:r>
            <a:r>
              <a:rPr lang="fr-CH" sz="2000" dirty="0"/>
              <a:t>la faune </a:t>
            </a:r>
            <a:r>
              <a:rPr lang="fr-CH" sz="2000" dirty="0" smtClean="0"/>
              <a:t>sauvage assurant la connexion entre les habitats.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163" y="2858505"/>
            <a:ext cx="2207273" cy="14775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001" y="4548400"/>
            <a:ext cx="2207273" cy="14660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173" y="1185628"/>
            <a:ext cx="2207273" cy="14676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3608" y="2392031"/>
            <a:ext cx="50937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400" b="1" dirty="0" smtClean="0"/>
              <a:t>Exemple: </a:t>
            </a:r>
            <a:r>
              <a:rPr lang="fr-CH" sz="1400" dirty="0" smtClean="0"/>
              <a:t>prairie extensive ou peu intensive</a:t>
            </a:r>
            <a:endParaRPr lang="fr-CH" sz="1400" dirty="0"/>
          </a:p>
        </p:txBody>
      </p:sp>
      <p:sp>
        <p:nvSpPr>
          <p:cNvPr id="10" name="Rechteck 9"/>
          <p:cNvSpPr/>
          <p:nvPr/>
        </p:nvSpPr>
        <p:spPr>
          <a:xfrm>
            <a:off x="3872622" y="4028225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400" b="1" dirty="0" smtClean="0"/>
              <a:t>Exemple: </a:t>
            </a:r>
            <a:r>
              <a:rPr lang="fr-CH" sz="1400" dirty="0" smtClean="0"/>
              <a:t>tas de pierre</a:t>
            </a:r>
            <a:endParaRPr lang="fr-CH" sz="1400" dirty="0"/>
          </a:p>
        </p:txBody>
      </p:sp>
      <p:sp>
        <p:nvSpPr>
          <p:cNvPr id="11" name="Rechteck 10"/>
          <p:cNvSpPr/>
          <p:nvPr/>
        </p:nvSpPr>
        <p:spPr>
          <a:xfrm>
            <a:off x="3378338" y="5675641"/>
            <a:ext cx="285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400" b="1" dirty="0" smtClean="0"/>
              <a:t>Exemple: </a:t>
            </a:r>
            <a:r>
              <a:rPr lang="fr-CH" sz="1400" dirty="0" smtClean="0"/>
              <a:t>cours d’eau </a:t>
            </a:r>
            <a:r>
              <a:rPr lang="fr-CH" sz="1400" dirty="0" err="1" smtClean="0"/>
              <a:t>renaturé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9677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143" y="3226082"/>
            <a:ext cx="2631314" cy="25001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89" y="1034513"/>
            <a:ext cx="5955432" cy="4383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Cas idéal de mise en réseau d’habitats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3" name="Bogen 2"/>
          <p:cNvSpPr/>
          <p:nvPr/>
        </p:nvSpPr>
        <p:spPr>
          <a:xfrm rot="7436998">
            <a:off x="3946649" y="3368062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Bogen 7"/>
          <p:cNvSpPr/>
          <p:nvPr/>
        </p:nvSpPr>
        <p:spPr>
          <a:xfrm rot="13482264">
            <a:off x="618739" y="3218617"/>
            <a:ext cx="2929616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" name="Bogen 8"/>
          <p:cNvSpPr/>
          <p:nvPr/>
        </p:nvSpPr>
        <p:spPr>
          <a:xfrm rot="17579094">
            <a:off x="3590522" y="3045929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0" name="Bogen 9"/>
          <p:cNvSpPr/>
          <p:nvPr/>
        </p:nvSpPr>
        <p:spPr>
          <a:xfrm>
            <a:off x="2178258" y="1147494"/>
            <a:ext cx="3203307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940152" y="569514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 smtClean="0"/>
              <a:t>Source: Station ornithologique Sempach; dessin de </a:t>
            </a:r>
            <a:r>
              <a:rPr lang="fr-CH" dirty="0" err="1" smtClean="0"/>
              <a:t>Priska</a:t>
            </a:r>
            <a:r>
              <a:rPr lang="fr-CH" dirty="0" smtClean="0"/>
              <a:t> Christen, visuelle </a:t>
            </a:r>
            <a:r>
              <a:rPr lang="fr-CH" dirty="0" err="1" smtClean="0"/>
              <a:t>Gestaltung</a:t>
            </a:r>
            <a:r>
              <a:rPr lang="fr-CH" dirty="0" smtClean="0"/>
              <a:t> </a:t>
            </a:r>
            <a:r>
              <a:rPr lang="fr-CH" dirty="0" err="1" smtClean="0"/>
              <a:t>Luzern</a:t>
            </a:r>
            <a:r>
              <a:rPr lang="fr-CH" dirty="0" smtClean="0"/>
              <a:t> 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181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27" y="1672113"/>
            <a:ext cx="2580278" cy="23413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411" y="4135920"/>
            <a:ext cx="2805944" cy="18133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Etapes importantes dans un projet de réseau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10" name="Flèche vers la droite 9"/>
          <p:cNvSpPr/>
          <p:nvPr/>
        </p:nvSpPr>
        <p:spPr>
          <a:xfrm rot="10800000">
            <a:off x="5614620" y="4774608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49228" y="1017772"/>
            <a:ext cx="2704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Constituer un groupe porteur de projet (ex. agriculteurs)</a:t>
            </a:r>
            <a:endParaRPr lang="fr-CH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4029771" y="1038030"/>
            <a:ext cx="169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 smtClean="0"/>
              <a:t>Définir les organismes cibles</a:t>
            </a:r>
            <a:endParaRPr lang="fr-CH" dirty="0"/>
          </a:p>
        </p:txBody>
      </p:sp>
      <p:sp>
        <p:nvSpPr>
          <p:cNvPr id="18" name="Textfeld 17"/>
          <p:cNvSpPr txBox="1"/>
          <p:nvPr/>
        </p:nvSpPr>
        <p:spPr>
          <a:xfrm>
            <a:off x="6404833" y="1034513"/>
            <a:ext cx="219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 smtClean="0"/>
              <a:t>Déterminer les mesures en faveur des espèces cibles et indicatrices</a:t>
            </a:r>
            <a:endParaRPr lang="fr-CH" dirty="0"/>
          </a:p>
        </p:txBody>
      </p:sp>
      <p:sp>
        <p:nvSpPr>
          <p:cNvPr id="19" name="Textfeld 18"/>
          <p:cNvSpPr txBox="1"/>
          <p:nvPr/>
        </p:nvSpPr>
        <p:spPr>
          <a:xfrm>
            <a:off x="4045571" y="3697884"/>
            <a:ext cx="19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 smtClean="0"/>
              <a:t>Contrôler d’efficacité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6409824" y="3696809"/>
            <a:ext cx="248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 smtClean="0"/>
              <a:t>Réaliser les mesures</a:t>
            </a:r>
            <a:endParaRPr lang="fr-CH" dirty="0"/>
          </a:p>
        </p:txBody>
      </p:sp>
      <p:sp>
        <p:nvSpPr>
          <p:cNvPr id="25" name="Flèche vers la droite 9"/>
          <p:cNvSpPr/>
          <p:nvPr/>
        </p:nvSpPr>
        <p:spPr>
          <a:xfrm>
            <a:off x="5594034" y="252728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6" name="Flèche vers la droite 9"/>
          <p:cNvSpPr/>
          <p:nvPr/>
        </p:nvSpPr>
        <p:spPr>
          <a:xfrm>
            <a:off x="3234774" y="252916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Ellipse 3"/>
          <p:cNvSpPr/>
          <p:nvPr/>
        </p:nvSpPr>
        <p:spPr>
          <a:xfrm>
            <a:off x="615427" y="110943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CH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681514" y="115359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endParaRPr lang="fr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998790" y="1148388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fr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091385" y="3686652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endParaRPr lang="fr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673906" y="3685133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  <a:endParaRPr lang="fr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Flèche vers la droite 9"/>
          <p:cNvSpPr/>
          <p:nvPr/>
        </p:nvSpPr>
        <p:spPr>
          <a:xfrm rot="5400000">
            <a:off x="7172150" y="3316982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906" y="1894648"/>
            <a:ext cx="1872208" cy="162379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500" y="2155143"/>
            <a:ext cx="2448940" cy="114510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987" y="4130370"/>
            <a:ext cx="2409063" cy="1813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1F0389-DCC4-4552-AF62-62FC06389D97}">
  <ds:schemaRefs>
    <ds:schemaRef ds:uri="http://purl.org/dc/dcmitype/"/>
    <ds:schemaRef ds:uri="http://schemas.microsoft.com/sharepoint/v3"/>
    <ds:schemaRef ds:uri="926ccd4c-651f-4ccc-af87-3950eef9fdad"/>
    <ds:schemaRef ds:uri="http://schemas.openxmlformats.org/package/2006/metadata/core-properties"/>
    <ds:schemaRef ds:uri="http://purl.org/dc/terms/"/>
    <ds:schemaRef ds:uri="dd18740c-b141-4d05-9751-e9f3dcf7e76f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906</Words>
  <Application>Microsoft Office PowerPoint</Application>
  <PresentationFormat>Bildschirmpräsentation (4:3)</PresentationFormat>
  <Paragraphs>145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Gill Sans MT</vt:lpstr>
      <vt:lpstr>Symbol</vt:lpstr>
      <vt:lpstr>Wingdings 3</vt:lpstr>
      <vt:lpstr>Vorlage-Foliensammlung-Biodiv</vt:lpstr>
      <vt:lpstr>PowerPoint-Präsentation</vt:lpstr>
      <vt:lpstr>Mise en réseau</vt:lpstr>
      <vt:lpstr>Une plus grande diversité spécifique grâce à la mise en réseau</vt:lpstr>
      <vt:lpstr>Distance de déplacement des espèces animales</vt:lpstr>
      <vt:lpstr>Distribution des habitats selon l’espèce</vt:lpstr>
      <vt:lpstr>Mise en réseau </vt:lpstr>
      <vt:lpstr>Mise en réseau écologique des paysages</vt:lpstr>
      <vt:lpstr>Cas idéal de mise en réseau d’habitats</vt:lpstr>
      <vt:lpstr>Etapes importantes dans un projet de réseau</vt:lpstr>
      <vt:lpstr>Favoriser les espèces indicatrices grâce à un entretien adéquat</vt:lpstr>
      <vt:lpstr>Les espèces cibles ont besoin de mesures spécifiques</vt:lpstr>
      <vt:lpstr>Qualité du paysage – valeurs paysagères</vt:lpstr>
      <vt:lpstr>Exemples de mesures pour la qualité du paysage</vt:lpstr>
      <vt:lpstr>Mesures à l'interface entre qualité du paysage  et promotion de la biodiversité</vt:lpstr>
      <vt:lpstr>Synergies entre qualité du paysage et réseau écologique</vt:lpstr>
      <vt:lpstr>Pour en savoir plus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Gilles Weidmann</cp:lastModifiedBy>
  <cp:revision>198</cp:revision>
  <dcterms:created xsi:type="dcterms:W3CDTF">2018-02-22T08:54:25Z</dcterms:created>
  <dcterms:modified xsi:type="dcterms:W3CDTF">2019-09-26T15:29:22Z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