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7"/>
  </p:notesMasterIdLst>
  <p:sldIdLst>
    <p:sldId id="256" r:id="rId5"/>
    <p:sldId id="264" r:id="rId6"/>
    <p:sldId id="259" r:id="rId7"/>
    <p:sldId id="258" r:id="rId8"/>
    <p:sldId id="268" r:id="rId9"/>
    <p:sldId id="269" r:id="rId10"/>
    <p:sldId id="270" r:id="rId11"/>
    <p:sldId id="271" r:id="rId12"/>
    <p:sldId id="260" r:id="rId13"/>
    <p:sldId id="274" r:id="rId14"/>
    <p:sldId id="275" r:id="rId15"/>
    <p:sldId id="261" r:id="rId16"/>
    <p:sldId id="276" r:id="rId17"/>
    <p:sldId id="277" r:id="rId18"/>
    <p:sldId id="278" r:id="rId19"/>
    <p:sldId id="279" r:id="rId20"/>
    <p:sldId id="263" r:id="rId21"/>
    <p:sldId id="262" r:id="rId22"/>
    <p:sldId id="265" r:id="rId23"/>
    <p:sldId id="267" r:id="rId24"/>
    <p:sldId id="257" r:id="rId25"/>
    <p:sldId id="272" r:id="rId2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af Roman" initials="RG" lastIdx="3" clrIdx="0"/>
  <p:cmAuthor id="1" name="Pfiffner Lukas" initials="PL" lastIdx="1" clrIdx="1">
    <p:extLst>
      <p:ext uri="{19B8F6BF-5375-455C-9EA6-DF929625EA0E}">
        <p15:presenceInfo xmlns:p15="http://schemas.microsoft.com/office/powerpoint/2012/main" userId="S-1-5-21-1635401191-1135830115-316617838-4724" providerId="AD"/>
      </p:ext>
    </p:extLst>
  </p:cmAuthor>
  <p:cmAuthor id="2" name="Chevillat Veronique" initials="CV" lastIdx="1" clrIdx="2">
    <p:extLst>
      <p:ext uri="{19B8F6BF-5375-455C-9EA6-DF929625EA0E}">
        <p15:presenceInfo xmlns:p15="http://schemas.microsoft.com/office/powerpoint/2012/main" userId="S-1-5-21-1635401191-1135830115-316617838-38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C7F"/>
    <a:srgbClr val="3A3A3A"/>
    <a:srgbClr val="8D534D"/>
    <a:srgbClr val="FE5F44"/>
    <a:srgbClr val="FC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05" autoAdjust="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0CF8E-C138-4307-B66F-5CFD75F81BA9}" type="datetimeFigureOut">
              <a:rPr lang="de-CH" smtClean="0"/>
              <a:pPr/>
              <a:t>26.09.2019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76C48-313D-43E6-898F-7CCA8AB7B608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55700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893" y="423150"/>
            <a:ext cx="945779" cy="396000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1074" y="6325966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/>
            </a:r>
            <a:br>
              <a:rPr lang="de-CH" spc="20" dirty="0" smtClean="0"/>
            </a:br>
            <a:r>
              <a:rPr lang="de-CH" spc="20" dirty="0" smtClean="0"/>
              <a:t>2017</a:t>
            </a:r>
            <a:endParaRPr lang="de-CH" spc="2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4545933" y="1619747"/>
            <a:ext cx="1252800" cy="2160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Untertitel 2"/>
          <p:cNvSpPr txBox="1">
            <a:spLocks/>
          </p:cNvSpPr>
          <p:nvPr userDrawn="1"/>
        </p:nvSpPr>
        <p:spPr>
          <a:xfrm>
            <a:off x="614597" y="4156571"/>
            <a:ext cx="7920044" cy="93545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800" b="1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5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None/>
              <a:defRPr sz="135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2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La biodiversité sur l’exploitation agricole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2" hasCustomPrompt="1"/>
          </p:nvPr>
        </p:nvSpPr>
        <p:spPr>
          <a:xfrm>
            <a:off x="614597" y="4821002"/>
            <a:ext cx="6730277" cy="210567"/>
          </a:xfrm>
        </p:spPr>
        <p:txBody>
          <a:bodyPr anchor="b"/>
          <a:lstStyle>
            <a:lvl1pPr>
              <a:defRPr sz="1600" baseline="0"/>
            </a:lvl1pPr>
          </a:lstStyle>
          <a:p>
            <a:r>
              <a:rPr lang="fr-CH" spc="20" noProof="0" dirty="0" smtClean="0"/>
              <a:t>((</a:t>
            </a:r>
            <a:r>
              <a:rPr lang="fr-CH" spc="20" noProof="0" dirty="0" err="1" smtClean="0"/>
              <a:t>Kapitel</a:t>
            </a:r>
            <a:r>
              <a:rPr lang="fr-CH" spc="20" noProof="0" dirty="0" smtClean="0"/>
              <a:t>))</a:t>
            </a:r>
            <a:endParaRPr lang="fr-CH" spc="20" noProof="0" dirty="0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303" y="1619747"/>
            <a:ext cx="3793672" cy="2160000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2949" y="1622450"/>
            <a:ext cx="1252801" cy="216000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749" y="1622450"/>
            <a:ext cx="1252801" cy="2160750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979712" y="366565"/>
            <a:ext cx="1724025" cy="6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967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7"/>
          </p:nvPr>
        </p:nvSpPr>
        <p:spPr>
          <a:xfrm>
            <a:off x="611188" y="3789361"/>
            <a:ext cx="3870325" cy="2159001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8"/>
          </p:nvPr>
        </p:nvSpPr>
        <p:spPr>
          <a:xfrm>
            <a:off x="4680000" y="3789363"/>
            <a:ext cx="3852000" cy="2159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0014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11525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6025884" y="1637999"/>
            <a:ext cx="2506929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2" name="Inhaltsplatzhalter 2"/>
          <p:cNvSpPr>
            <a:spLocks noGrp="1"/>
          </p:cNvSpPr>
          <p:nvPr>
            <p:ph idx="17" hasCustomPrompt="1"/>
          </p:nvPr>
        </p:nvSpPr>
        <p:spPr>
          <a:xfrm>
            <a:off x="625209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3" name="Inhaltsplatzhalter 2"/>
          <p:cNvSpPr>
            <a:spLocks noGrp="1"/>
          </p:cNvSpPr>
          <p:nvPr>
            <p:ph idx="18" hasCustomPrompt="1"/>
          </p:nvPr>
        </p:nvSpPr>
        <p:spPr>
          <a:xfrm>
            <a:off x="3311525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6025884" y="3897086"/>
            <a:ext cx="2506929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84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5209" y="1637999"/>
            <a:ext cx="3852000" cy="431036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1" name="Inhaltsplatzhalter 2"/>
          <p:cNvSpPr>
            <a:spLocks noGrp="1"/>
          </p:cNvSpPr>
          <p:nvPr>
            <p:ph idx="16" hasCustomPrompt="1"/>
          </p:nvPr>
        </p:nvSpPr>
        <p:spPr>
          <a:xfrm>
            <a:off x="4680000" y="1637999"/>
            <a:ext cx="3852000" cy="2052000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4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000" y="3897086"/>
            <a:ext cx="3852000" cy="205127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763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4149725"/>
            <a:ext cx="7921625" cy="1788994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7921626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7337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9068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2488" y="1640006"/>
            <a:ext cx="3870325" cy="430835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1188" y="1652272"/>
            <a:ext cx="3870325" cy="3216591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Rechteck 7"/>
          <p:cNvSpPr/>
          <p:nvPr userDrawn="1"/>
        </p:nvSpPr>
        <p:spPr>
          <a:xfrm>
            <a:off x="596559" y="4868863"/>
            <a:ext cx="973518" cy="280452"/>
          </a:xfrm>
          <a:prstGeom prst="rect">
            <a:avLst/>
          </a:prstGeom>
        </p:spPr>
        <p:txBody>
          <a:bodyPr wrap="none" lIns="72000" tIns="72000" rIns="72000" bIns="0">
            <a:spAutoFit/>
          </a:bodyPr>
          <a:lstStyle/>
          <a:p>
            <a:pPr marL="0" lvl="4" algn="l"/>
            <a:r>
              <a:rPr lang="de-DE" sz="1350" spc="20" baseline="0" dirty="0" smtClean="0"/>
              <a:t>Bildlegende</a:t>
            </a:r>
            <a:endParaRPr lang="de-CH" sz="1350" spc="20" baseline="0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0987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2201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1238" y="404813"/>
            <a:ext cx="1154112" cy="55435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404813"/>
            <a:ext cx="6553200" cy="55435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86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51825" cy="69850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1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11EDD-A746-4E57-9E68-1651CE3C54B2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4708525" y="1484313"/>
            <a:ext cx="3987800" cy="46815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 Black"/>
              <a:buChar char="›"/>
              <a:defRPr/>
            </a:lvl2pPr>
            <a:lvl3pPr>
              <a:buSzPct val="100000"/>
              <a:buFont typeface="Arial Black"/>
              <a:buChar char="›"/>
              <a:defRPr/>
            </a:lvl3pPr>
            <a:lvl4pPr>
              <a:buSzPct val="100000"/>
              <a:buFont typeface="Arial Black"/>
              <a:buChar char="›"/>
              <a:defRPr/>
            </a:lvl4pPr>
            <a:lvl5pPr>
              <a:buSzPct val="100000"/>
              <a:buFont typeface="Arial Black"/>
              <a:buChar char="›"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533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5043" y="22224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45F4A-627C-46CC-A829-F961C7C4172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0" name="Inhaltsplatzhalter 2"/>
          <p:cNvSpPr>
            <a:spLocks noGrp="1"/>
          </p:cNvSpPr>
          <p:nvPr>
            <p:ph sz="half" idx="28" hasCustomPrompt="1"/>
          </p:nvPr>
        </p:nvSpPr>
        <p:spPr>
          <a:xfrm>
            <a:off x="683568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half" idx="29" hasCustomPrompt="1"/>
          </p:nvPr>
        </p:nvSpPr>
        <p:spPr>
          <a:xfrm>
            <a:off x="703701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half" idx="30" hasCustomPrompt="1"/>
          </p:nvPr>
        </p:nvSpPr>
        <p:spPr>
          <a:xfrm>
            <a:off x="6167075" y="3641328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3" name="Inhaltsplatzhalter 2"/>
          <p:cNvSpPr>
            <a:spLocks noGrp="1"/>
          </p:cNvSpPr>
          <p:nvPr>
            <p:ph sz="half" idx="31" hasCustomPrompt="1"/>
          </p:nvPr>
        </p:nvSpPr>
        <p:spPr>
          <a:xfrm>
            <a:off x="6155574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4" name="Inhaltsplatzhalter 2"/>
          <p:cNvSpPr>
            <a:spLocks noGrp="1"/>
          </p:cNvSpPr>
          <p:nvPr>
            <p:ph sz="half" idx="32" hasCustomPrompt="1"/>
          </p:nvPr>
        </p:nvSpPr>
        <p:spPr>
          <a:xfrm>
            <a:off x="3482823" y="1042275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25" name="Inhaltsplatzhalter 2"/>
          <p:cNvSpPr>
            <a:spLocks noGrp="1"/>
          </p:cNvSpPr>
          <p:nvPr>
            <p:ph sz="half" idx="33" hasCustomPrompt="1"/>
          </p:nvPr>
        </p:nvSpPr>
        <p:spPr>
          <a:xfrm>
            <a:off x="3482823" y="3645024"/>
            <a:ext cx="2376264" cy="2500272"/>
          </a:xfrm>
        </p:spPr>
        <p:txBody>
          <a:bodyPr tIns="0"/>
          <a:lstStyle>
            <a:lvl1pPr algn="l">
              <a:spcAft>
                <a:spcPts val="1488"/>
              </a:spcAft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404123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473" y="423150"/>
            <a:ext cx="945779" cy="396000"/>
          </a:xfrm>
          <a:prstGeom prst="rect">
            <a:avLst/>
          </a:prstGeom>
        </p:spPr>
      </p:pic>
      <p:sp>
        <p:nvSpPr>
          <p:cNvPr id="17" name="Inhaltsplatzhalter 2"/>
          <p:cNvSpPr>
            <a:spLocks noGrp="1"/>
          </p:cNvSpPr>
          <p:nvPr>
            <p:ph idx="13" hasCustomPrompt="1"/>
          </p:nvPr>
        </p:nvSpPr>
        <p:spPr>
          <a:xfrm>
            <a:off x="3233404" y="1638000"/>
            <a:ext cx="2700337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8" name="Inhaltsplatzhalter 2"/>
          <p:cNvSpPr>
            <a:spLocks noGrp="1"/>
          </p:cNvSpPr>
          <p:nvPr>
            <p:ph idx="14" hasCustomPrompt="1"/>
          </p:nvPr>
        </p:nvSpPr>
        <p:spPr>
          <a:xfrm>
            <a:off x="624160" y="1638000"/>
            <a:ext cx="2598465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9" name="Inhaltsplatzhalter 2"/>
          <p:cNvSpPr>
            <a:spLocks noGrp="1"/>
          </p:cNvSpPr>
          <p:nvPr>
            <p:ph idx="15" hasCustomPrompt="1"/>
          </p:nvPr>
        </p:nvSpPr>
        <p:spPr>
          <a:xfrm>
            <a:off x="5917924" y="1638000"/>
            <a:ext cx="2614889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cxnSp>
        <p:nvCxnSpPr>
          <p:cNvPr id="21" name="Gerader Verbinder 20"/>
          <p:cNvCxnSpPr/>
          <p:nvPr userDrawn="1"/>
        </p:nvCxnSpPr>
        <p:spPr>
          <a:xfrm>
            <a:off x="3222625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 userDrawn="1"/>
        </p:nvCxnSpPr>
        <p:spPr>
          <a:xfrm>
            <a:off x="5933741" y="1638000"/>
            <a:ext cx="0" cy="217658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8"/>
          <p:cNvSpPr>
            <a:spLocks noGrp="1"/>
          </p:cNvSpPr>
          <p:nvPr>
            <p:ph type="body" sz="quarter" idx="17" hasCustomPrompt="1"/>
          </p:nvPr>
        </p:nvSpPr>
        <p:spPr>
          <a:xfrm>
            <a:off x="7884813" y="6155999"/>
            <a:ext cx="648000" cy="363600"/>
          </a:xfrm>
        </p:spPr>
        <p:txBody>
          <a:bodyPr anchor="b"/>
          <a:lstStyle>
            <a:lvl1pPr algn="r">
              <a:defRPr sz="1200"/>
            </a:lvl1pPr>
          </a:lstStyle>
          <a:p>
            <a:pPr lvl="0"/>
            <a:fld id="{971F67A5-C303-47A8-9867-3C9FFB85B946}" type="slidenum">
              <a:rPr lang="de-CH" smtClean="0"/>
              <a:pPr lvl="0"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592516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1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575" y="230718"/>
            <a:ext cx="8251825" cy="717550"/>
          </a:xfrm>
        </p:spPr>
        <p:txBody>
          <a:bodyPr lIns="0" tIns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"/>
          </p:nvPr>
        </p:nvSpPr>
        <p:spPr>
          <a:xfrm>
            <a:off x="539751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 typeface="Arial"/>
              <a:buNone/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sz="half" idx="11" hasCustomPrompt="1"/>
          </p:nvPr>
        </p:nvSpPr>
        <p:spPr>
          <a:xfrm>
            <a:off x="539751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 hasCustomPrompt="1"/>
          </p:nvPr>
        </p:nvSpPr>
        <p:spPr>
          <a:xfrm>
            <a:off x="4702688" y="3922614"/>
            <a:ext cx="3993637" cy="2247850"/>
          </a:xfrm>
        </p:spPr>
        <p:txBody>
          <a:bodyPr tIns="0"/>
          <a:lstStyle>
            <a:lvl1pPr>
              <a:buSzPct val="100000"/>
              <a:buFontTx/>
              <a:buNone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CH" dirty="0" smtClean="0"/>
              <a:t>Bild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sz="half" idx="15"/>
          </p:nvPr>
        </p:nvSpPr>
        <p:spPr>
          <a:xfrm>
            <a:off x="4702688" y="1484312"/>
            <a:ext cx="3993637" cy="2260037"/>
          </a:xfrm>
        </p:spPr>
        <p:txBody>
          <a:bodyPr tIns="0"/>
          <a:lstStyle>
            <a:lvl1pPr>
              <a:buSzPct val="100000"/>
              <a:buFont typeface="Arial Black"/>
              <a:buChar char="›"/>
              <a:defRPr/>
            </a:lvl1pPr>
            <a:lvl2pPr>
              <a:buSzPct val="100000"/>
              <a:buFontTx/>
              <a:buBlip>
                <a:blip r:embed="rId2"/>
              </a:buBlip>
              <a:defRPr/>
            </a:lvl2pPr>
            <a:lvl3pPr>
              <a:buSzPct val="100000"/>
              <a:buFontTx/>
              <a:buBlip>
                <a:blip r:embed="rId2"/>
              </a:buBlip>
              <a:defRPr/>
            </a:lvl3pPr>
            <a:lvl4pPr>
              <a:buSzPct val="100000"/>
              <a:buFontTx/>
              <a:buBlip>
                <a:blip r:embed="rId2"/>
              </a:buBlip>
              <a:defRPr/>
            </a:lvl4pPr>
            <a:lvl5pPr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FCD78-238A-4C8C-80E5-47069CD6179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960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1638000"/>
            <a:ext cx="7921625" cy="4309944"/>
          </a:xfrm>
        </p:spPr>
        <p:txBody>
          <a:bodyPr/>
          <a:lstStyle>
            <a:lvl1pPr>
              <a:defRPr sz="22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91193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63786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8261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45188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80000" y="1638000"/>
            <a:ext cx="3852000" cy="4309944"/>
          </a:xfr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baseline="0"/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Hier Bild einfügen</a:t>
            </a:r>
            <a:endParaRPr lang="de-CH" dirty="0" smtClean="0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1638000"/>
            <a:ext cx="3852000" cy="430994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3487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7" name="Inhaltsplatzhalter 2"/>
          <p:cNvSpPr>
            <a:spLocks noGrp="1"/>
          </p:cNvSpPr>
          <p:nvPr>
            <p:ph idx="13" hasCustomPrompt="1"/>
          </p:nvPr>
        </p:nvSpPr>
        <p:spPr>
          <a:xfrm>
            <a:off x="612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4" hasCustomPrompt="1"/>
          </p:nvPr>
        </p:nvSpPr>
        <p:spPr>
          <a:xfrm>
            <a:off x="611188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2304000"/>
            <a:ext cx="3852000" cy="36443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Erste Ebene 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6" hasCustomPrompt="1"/>
          </p:nvPr>
        </p:nvSpPr>
        <p:spPr>
          <a:xfrm>
            <a:off x="4680000" y="1620000"/>
            <a:ext cx="3852000" cy="458363"/>
          </a:xfrm>
        </p:spPr>
        <p:txBody>
          <a:bodyPr anchor="t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2200" b="1"/>
            </a:lvl1pPr>
            <a:lvl2pPr marL="27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500" b="1"/>
            </a:lvl2pPr>
            <a:lvl3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Symbol" panose="05050102010706020507" pitchFamily="18" charset="2"/>
              <a:buChar char="-"/>
              <a:tabLst/>
              <a:defRPr sz="1350" b="1"/>
            </a:lvl3pPr>
            <a:lvl4pPr marL="540000" marR="0" indent="-171450" algn="l" defTabSz="6858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Char char="•"/>
              <a:tabLst/>
              <a:defRPr sz="1200" b="1"/>
            </a:lvl4pPr>
            <a:lvl5pPr marL="0" marR="0" indent="0" algn="l" defTabSz="6858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6C8E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Untertitelformat </a:t>
            </a:r>
            <a:br>
              <a:rPr lang="de-DE" dirty="0" smtClean="0"/>
            </a:br>
            <a:r>
              <a:rPr lang="de-DE" dirty="0" smtClean="0"/>
              <a:t>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1994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11188" y="404813"/>
            <a:ext cx="7921625" cy="554313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Titelmasterformat durch Klicken bearbeiten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Erste Ebene 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37631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8"/>
            <a:ext cx="7921625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029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7908549" cy="6297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637999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7" name="Inhaltsplatzhalter 2"/>
          <p:cNvSpPr>
            <a:spLocks noGrp="1"/>
          </p:cNvSpPr>
          <p:nvPr>
            <p:ph idx="14" hasCustomPrompt="1"/>
          </p:nvPr>
        </p:nvSpPr>
        <p:spPr>
          <a:xfrm>
            <a:off x="612000" y="3799006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8" name="Inhaltsplatzhalter 2"/>
          <p:cNvSpPr>
            <a:spLocks noGrp="1"/>
          </p:cNvSpPr>
          <p:nvPr>
            <p:ph idx="15" hasCustomPrompt="1"/>
          </p:nvPr>
        </p:nvSpPr>
        <p:spPr>
          <a:xfrm>
            <a:off x="4680000" y="3805612"/>
            <a:ext cx="3852000" cy="214935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Hier Bild einfügen</a:t>
            </a:r>
            <a:endParaRPr lang="de-CH" dirty="0"/>
          </a:p>
        </p:txBody>
      </p:sp>
      <p:sp>
        <p:nvSpPr>
          <p:cNvPr id="9" name="Inhaltsplatzhalter 2"/>
          <p:cNvSpPr>
            <a:spLocks noGrp="1"/>
          </p:cNvSpPr>
          <p:nvPr>
            <p:ph idx="16"/>
          </p:nvPr>
        </p:nvSpPr>
        <p:spPr>
          <a:xfrm>
            <a:off x="4680000" y="1638000"/>
            <a:ext cx="3852000" cy="1980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8790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11919" y="410526"/>
            <a:ext cx="7908549" cy="6297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000" y="1638000"/>
            <a:ext cx="7896204" cy="43103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Erste Ebene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Ebene, z.B. Legende</a:t>
            </a:r>
            <a:endParaRPr lang="de-CH" dirty="0"/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735" y="6394589"/>
            <a:ext cx="258493" cy="107299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r">
              <a:defRPr sz="1200" spc="20" baseline="0">
                <a:solidFill>
                  <a:schemeClr val="tx1"/>
                </a:solidFill>
              </a:defRPr>
            </a:lvl1pPr>
          </a:lstStyle>
          <a:p>
            <a:fld id="{B295DEAF-E952-4796-AAEE-4201E40CA590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-17580"/>
          <a:stretch/>
        </p:blipFill>
        <p:spPr>
          <a:xfrm>
            <a:off x="1043608" y="6357833"/>
            <a:ext cx="486697" cy="180809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1763688" y="6344185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/>
              <a:t>Collection de transparents « La biodiversité sur l’exploitation agricole »</a:t>
            </a:r>
          </a:p>
        </p:txBody>
      </p:sp>
      <p:sp>
        <p:nvSpPr>
          <p:cNvPr id="9" name="Textfeld 8"/>
          <p:cNvSpPr txBox="1"/>
          <p:nvPr userDrawn="1"/>
        </p:nvSpPr>
        <p:spPr>
          <a:xfrm>
            <a:off x="5364088" y="6344185"/>
            <a:ext cx="26642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 smtClean="0"/>
              <a:t>Favoriser la biodiversité aux environs de la ferme</a:t>
            </a:r>
          </a:p>
        </p:txBody>
      </p:sp>
    </p:spTree>
    <p:extLst>
      <p:ext uri="{BB962C8B-B14F-4D97-AF65-F5344CB8AC3E}">
        <p14:creationId xmlns:p14="http://schemas.microsoft.com/office/powerpoint/2010/main" val="22704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50" r:id="rId3"/>
    <p:sldLayoutId id="2147483663" r:id="rId4"/>
    <p:sldLayoutId id="2147483664" r:id="rId5"/>
    <p:sldLayoutId id="2147483665" r:id="rId6"/>
    <p:sldLayoutId id="2147483666" r:id="rId7"/>
    <p:sldLayoutId id="2147483662" r:id="rId8"/>
    <p:sldLayoutId id="2147483668" r:id="rId9"/>
    <p:sldLayoutId id="2147483669" r:id="rId10"/>
    <p:sldLayoutId id="2147483670" r:id="rId11"/>
    <p:sldLayoutId id="2147483671" r:id="rId12"/>
    <p:sldLayoutId id="2147483667" r:id="rId13"/>
    <p:sldLayoutId id="2147483661" r:id="rId14"/>
    <p:sldLayoutId id="2147483660" r:id="rId15"/>
    <p:sldLayoutId id="2147483654" r:id="rId16"/>
    <p:sldLayoutId id="2147483659" r:id="rId17"/>
    <p:sldLayoutId id="2147483673" r:id="rId18"/>
    <p:sldLayoutId id="2147483675" r:id="rId19"/>
    <p:sldLayoutId id="2147483676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Clr>
          <a:srgbClr val="006C8E"/>
        </a:buClr>
        <a:buFont typeface="Arial" panose="020B0604020202020204" pitchFamily="34" charset="0"/>
        <a:buNone/>
        <a:defRPr sz="2200" b="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27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Symbol" panose="05050102010706020507" pitchFamily="18" charset="2"/>
        <a:buChar char="-"/>
        <a:defRPr sz="2000" kern="1200" spc="20" baseline="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71450" algn="l" defTabSz="685800" rtl="0" eaLnBrk="1" latinLnBrk="0" hangingPunct="1">
        <a:lnSpc>
          <a:spcPct val="100000"/>
        </a:lnSpc>
        <a:spcBef>
          <a:spcPts val="400"/>
        </a:spcBef>
        <a:buClr>
          <a:srgbClr val="006C8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800"/>
        </a:spcBef>
        <a:buClr>
          <a:srgbClr val="006C8E"/>
        </a:buClr>
        <a:buFont typeface="Arial" panose="020B0604020202020204" pitchFamily="34" charset="0"/>
        <a:buNone/>
        <a:defRPr sz="1600" kern="1200" spc="2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385" userDrawn="1">
          <p15:clr>
            <a:srgbClr val="F26B43"/>
          </p15:clr>
        </p15:guide>
        <p15:guide id="3" pos="5375" userDrawn="1">
          <p15:clr>
            <a:srgbClr val="F26B43"/>
          </p15:clr>
        </p15:guide>
        <p15:guide id="4" orient="horz" pos="4088" userDrawn="1">
          <p15:clr>
            <a:srgbClr val="F26B43"/>
          </p15:clr>
        </p15:guide>
        <p15:guide id="5" orient="horz" pos="1026" userDrawn="1">
          <p15:clr>
            <a:srgbClr val="F26B43"/>
          </p15:clr>
        </p15:guide>
        <p15:guide id="7" pos="2823" userDrawn="1">
          <p15:clr>
            <a:srgbClr val="F26B43"/>
          </p15:clr>
        </p15:guide>
        <p15:guide id="8" pos="1973" userDrawn="1">
          <p15:clr>
            <a:srgbClr val="F26B43"/>
          </p15:clr>
        </p15:guide>
        <p15:guide id="9" pos="1123" userDrawn="1">
          <p15:clr>
            <a:srgbClr val="F26B43"/>
          </p15:clr>
        </p15:guide>
        <p15:guide id="10" pos="3674" userDrawn="1">
          <p15:clr>
            <a:srgbClr val="F26B43"/>
          </p15:clr>
        </p15:guide>
        <p15:guide id="11" pos="4524" userDrawn="1">
          <p15:clr>
            <a:srgbClr val="F26B43"/>
          </p15:clr>
        </p15:guide>
        <p15:guide id="13" orient="horz" pos="3747" userDrawn="1">
          <p15:clr>
            <a:srgbClr val="F26B43"/>
          </p15:clr>
        </p15:guide>
        <p15:guide id="14" orient="horz" pos="3067" userDrawn="1">
          <p15:clr>
            <a:srgbClr val="F26B43"/>
          </p15:clr>
        </p15:guide>
        <p15:guide id="15" orient="horz" pos="1706" userDrawn="1">
          <p15:clr>
            <a:srgbClr val="F26B43"/>
          </p15:clr>
        </p15:guide>
        <p15:guide id="16" orient="horz" pos="2387" userDrawn="1">
          <p15:clr>
            <a:srgbClr val="F26B43"/>
          </p15:clr>
        </p15:guide>
        <p15:guide id="17" pos="2937" userDrawn="1">
          <p15:clr>
            <a:srgbClr val="F26B43"/>
          </p15:clr>
        </p15:guide>
        <p15:guide id="19" orient="horz" pos="2614" userDrawn="1">
          <p15:clr>
            <a:srgbClr val="F26B43"/>
          </p15:clr>
        </p15:guide>
        <p15:guide id="20" orient="horz" pos="2727" userDrawn="1">
          <p15:clr>
            <a:srgbClr val="F26B43"/>
          </p15:clr>
        </p15:guide>
        <p15:guide id="21" pos="1236" userDrawn="1">
          <p15:clr>
            <a:srgbClr val="F26B43"/>
          </p15:clr>
        </p15:guide>
        <p15:guide id="22" pos="2086" userDrawn="1">
          <p15:clr>
            <a:srgbClr val="F26B43"/>
          </p15:clr>
        </p15:guide>
        <p15:guide id="23" pos="3787" userDrawn="1">
          <p15:clr>
            <a:srgbClr val="F26B43"/>
          </p15:clr>
        </p15:guide>
        <p15:guide id="24" pos="4637" userDrawn="1">
          <p15:clr>
            <a:srgbClr val="F26B43"/>
          </p15:clr>
        </p15:guide>
        <p15:guide id="25" orient="horz" pos="5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rch.ch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tiff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emf"/><Relationship Id="rId5" Type="http://schemas.openxmlformats.org/officeDocument/2006/relationships/hyperlink" Target="https://www.ipsuisse.ch/fr/video-ferme-2/" TargetMode="External"/><Relationship Id="rId4" Type="http://schemas.openxmlformats.org/officeDocument/2006/relationships/image" Target="../media/image50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herissons.ch/" TargetMode="External"/><Relationship Id="rId3" Type="http://schemas.openxmlformats.org/officeDocument/2006/relationships/hyperlink" Target="http://www.karch.ch/" TargetMode="External"/><Relationship Id="rId7" Type="http://schemas.openxmlformats.org/officeDocument/2006/relationships/hyperlink" Target="http://www.wildbee.ch/" TargetMode="External"/><Relationship Id="rId2" Type="http://schemas.openxmlformats.org/officeDocument/2006/relationships/hyperlink" Target="https://www.agri-biodiv.ch/fr/page-accueil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vogelwarte.ch/fr/oiseaux/conseils/danger-pour-les-oiseaux/" TargetMode="External"/><Relationship Id="rId5" Type="http://schemas.openxmlformats.org/officeDocument/2006/relationships/hyperlink" Target="https://www.vogelwarte.ch/fr/oiseaux/conseils/nichoirs/" TargetMode="External"/><Relationship Id="rId4" Type="http://schemas.openxmlformats.org/officeDocument/2006/relationships/hyperlink" Target="https://www.ipsuisse.ch/fr/manuel-utilisation-ferme-2/" TargetMode="External"/><Relationship Id="rId9" Type="http://schemas.openxmlformats.org/officeDocument/2006/relationships/hyperlink" Target="http://www.fledermausschutz.ch/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shop.fibl.org/" TargetMode="External"/><Relationship Id="rId3" Type="http://schemas.openxmlformats.org/officeDocument/2006/relationships/hyperlink" Target="http://www.fibl.org/" TargetMode="External"/><Relationship Id="rId7" Type="http://schemas.openxmlformats.org/officeDocument/2006/relationships/hyperlink" Target="http://www.agri-biodiv.ch/" TargetMode="External"/><Relationship Id="rId2" Type="http://schemas.openxmlformats.org/officeDocument/2006/relationships/hyperlink" Target="mailto:info.suisse@fibl.or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soio.ch/" TargetMode="External"/><Relationship Id="rId5" Type="http://schemas.openxmlformats.org/officeDocument/2006/relationships/hyperlink" Target="http://www.vogelwarte.ch/" TargetMode="External"/><Relationship Id="rId4" Type="http://schemas.openxmlformats.org/officeDocument/2006/relationships/hyperlink" Target="mailto:info@vogelwarte.ch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39552" y="494116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Chapitre 7: </a:t>
            </a:r>
            <a:r>
              <a:rPr lang="fr-CH" dirty="0"/>
              <a:t>F</a:t>
            </a:r>
            <a:r>
              <a:rPr lang="fr-CH" dirty="0" smtClean="0"/>
              <a:t>avoriser la biodiversité aux environs de la ferme</a:t>
            </a:r>
          </a:p>
          <a:p>
            <a:endParaRPr lang="fr-CH" sz="1100" dirty="0" smtClean="0"/>
          </a:p>
          <a:p>
            <a:r>
              <a:rPr lang="fr-CH" sz="1100" dirty="0"/>
              <a:t>Edition </a:t>
            </a:r>
            <a:r>
              <a:rPr lang="fr-CH" sz="1100" dirty="0" smtClean="0"/>
              <a:t>2019</a:t>
            </a:r>
            <a:endParaRPr lang="fr-CH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621074" y="6325966"/>
            <a:ext cx="7047270" cy="210567"/>
          </a:xfrm>
        </p:spPr>
        <p:txBody>
          <a:bodyPr/>
          <a:lstStyle/>
          <a:p>
            <a:r>
              <a:rPr lang="fr-CH" sz="1100" dirty="0" smtClean="0"/>
              <a:t>Référence: manuel «La biodiversité sur l’exploitation agricole – Guide pratique», chapitre 7, pages 151-155</a:t>
            </a:r>
            <a:endParaRPr lang="fr-CH" sz="1100" dirty="0"/>
          </a:p>
        </p:txBody>
      </p:sp>
    </p:spTree>
    <p:extLst>
      <p:ext uri="{BB962C8B-B14F-4D97-AF65-F5344CB8AC3E}">
        <p14:creationId xmlns:p14="http://schemas.microsoft.com/office/powerpoint/2010/main" val="12613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Étangs de jardin et mares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980728"/>
            <a:ext cx="7921625" cy="4967216"/>
          </a:xfrm>
          <a:noFill/>
        </p:spPr>
        <p:txBody>
          <a:bodyPr lIns="72000" tIns="72000" rIns="72000" bIns="72000">
            <a:normAutofit/>
          </a:bodyPr>
          <a:lstStyle/>
          <a:p>
            <a:pPr>
              <a:spcBef>
                <a:spcPts val="600"/>
              </a:spcBef>
            </a:pPr>
            <a:r>
              <a:rPr lang="fr-CH" sz="2000" b="1" dirty="0" smtClean="0"/>
              <a:t>Choix de l’emplacement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 smtClean="0"/>
              <a:t>Dans des lieux bien ensoleillés.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 smtClean="0"/>
              <a:t>Sur des sols imperméables.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CH" sz="2000" dirty="0" smtClean="0"/>
          </a:p>
          <a:p>
            <a:pPr>
              <a:spcBef>
                <a:spcPts val="600"/>
              </a:spcBef>
            </a:pPr>
            <a:r>
              <a:rPr lang="fr-CH" sz="2000" b="1" dirty="0"/>
              <a:t>Types de plans d’eaux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Prévoir une berge la plus longue possible.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Profondeur min. d’un mètre au milieu, pour que l’eau ne se réchauffe pas trop en été et que les animaux puissent hiberner.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Laisser s’assécher les petites plans d’eau de temps en temps</a:t>
            </a:r>
            <a:r>
              <a:rPr lang="fr-CH" sz="2000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CH" sz="2000" dirty="0" smtClean="0"/>
          </a:p>
          <a:p>
            <a:pPr>
              <a:spcBef>
                <a:spcPts val="500"/>
              </a:spcBef>
            </a:pPr>
            <a:r>
              <a:rPr lang="fr-CH" sz="2000" b="1" dirty="0"/>
              <a:t>Mise en place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Imperméabiliser si besoin les grands étangs avec une bâche.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Utiliser comme substrat du gravier, du sable, du limon ou du béton.</a:t>
            </a:r>
          </a:p>
          <a:p>
            <a:pPr marL="342900" indent="-3429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Laisser la végétation spontanée pousser sur les berges, ne pas semer.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CH" sz="2000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fr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8016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Étangs de jardin et mares: entretien et amélioration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611188" y="1196752"/>
            <a:ext cx="7921625" cy="3029160"/>
          </a:xfrm>
        </p:spPr>
        <p:txBody>
          <a:bodyPr/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Utilisation extensive des alentours avec aménagements naturels: tas de pierres et de branches, petits groupes d'arbres et d'arbustes et autres éléments structuraux.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Enlevez les feuilles mortes de l'étang.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Effectuer les travaux d'entretien entre octobre et janvier.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Les étangs de rétention peuvent être vidés. Conserver une mare comme refuge pour les têtards et les poissons.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S'il y a une tendance à la sédimentation, draguer tous les 5-10 ans.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Coupez l'herbe et les roseaux seulement au printemps.</a:t>
            </a:r>
            <a:endParaRPr lang="de-CH" sz="2000" dirty="0"/>
          </a:p>
          <a:p>
            <a:endParaRPr lang="de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5" name="Textfeld 4"/>
          <p:cNvSpPr txBox="1"/>
          <p:nvPr/>
        </p:nvSpPr>
        <p:spPr>
          <a:xfrm>
            <a:off x="524531" y="5730696"/>
            <a:ext cx="2094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Plus </a:t>
            </a:r>
            <a:r>
              <a:rPr lang="de-CH" sz="1400" dirty="0" err="1" smtClean="0"/>
              <a:t>d’infos</a:t>
            </a:r>
            <a:r>
              <a:rPr lang="de-CH" sz="1400" dirty="0" smtClean="0"/>
              <a:t>: </a:t>
            </a:r>
            <a:r>
              <a:rPr lang="de-CH" sz="1400" dirty="0" smtClean="0">
                <a:hlinkClick r:id="rId2"/>
              </a:rPr>
              <a:t>www.karch.ch</a:t>
            </a:r>
            <a:endParaRPr lang="de-CH" sz="1400" dirty="0"/>
          </a:p>
        </p:txBody>
      </p:sp>
      <p:sp>
        <p:nvSpPr>
          <p:cNvPr id="3" name="Textfeld 2"/>
          <p:cNvSpPr txBox="1"/>
          <p:nvPr/>
        </p:nvSpPr>
        <p:spPr>
          <a:xfrm>
            <a:off x="611152" y="4365104"/>
            <a:ext cx="7956267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Les canards, </a:t>
            </a:r>
            <a:r>
              <a:rPr lang="fr-FR" sz="2000" dirty="0" smtClean="0"/>
              <a:t>oies</a:t>
            </a:r>
            <a:r>
              <a:rPr lang="fr-FR" sz="2000" dirty="0"/>
              <a:t>, </a:t>
            </a:r>
            <a:r>
              <a:rPr lang="fr-FR" sz="2000" dirty="0" smtClean="0"/>
              <a:t>poissons </a:t>
            </a:r>
            <a:r>
              <a:rPr lang="fr-FR" sz="2000" dirty="0"/>
              <a:t>et </a:t>
            </a:r>
            <a:r>
              <a:rPr lang="fr-FR" sz="2000" dirty="0" smtClean="0"/>
              <a:t>tortues </a:t>
            </a:r>
            <a:r>
              <a:rPr lang="fr-FR" sz="2000" dirty="0"/>
              <a:t>sont une menace pour les amphibiens, </a:t>
            </a:r>
            <a:r>
              <a:rPr lang="fr-FR" sz="2000" dirty="0" smtClean="0"/>
              <a:t>libellules </a:t>
            </a:r>
            <a:r>
              <a:rPr lang="fr-FR" sz="2000" dirty="0"/>
              <a:t>et autres larves </a:t>
            </a:r>
            <a:r>
              <a:rPr lang="fr-FR" sz="2000" dirty="0" smtClean="0"/>
              <a:t>d'insectes!</a:t>
            </a:r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199549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2889" y="3547588"/>
            <a:ext cx="2548173" cy="218566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597" y="1163442"/>
            <a:ext cx="2587251" cy="2191023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271" y="1163442"/>
            <a:ext cx="2557161" cy="218554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5" y="1163442"/>
            <a:ext cx="2555409" cy="218554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597" y="3547589"/>
            <a:ext cx="2574979" cy="218566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Poser des nichoirs pour …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12" name="Textfeld 11"/>
          <p:cNvSpPr txBox="1"/>
          <p:nvPr/>
        </p:nvSpPr>
        <p:spPr>
          <a:xfrm>
            <a:off x="604233" y="2769678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CH" dirty="0" smtClean="0"/>
          </a:p>
          <a:p>
            <a:endParaRPr lang="fr-CH" dirty="0" smtClean="0"/>
          </a:p>
          <a:p>
            <a:endParaRPr lang="fr-CH" dirty="0" smtClean="0"/>
          </a:p>
          <a:p>
            <a:endParaRPr lang="fr-CH" dirty="0"/>
          </a:p>
        </p:txBody>
      </p:sp>
      <p:sp>
        <p:nvSpPr>
          <p:cNvPr id="18" name="Textfeld 17"/>
          <p:cNvSpPr txBox="1"/>
          <p:nvPr/>
        </p:nvSpPr>
        <p:spPr>
          <a:xfrm>
            <a:off x="604232" y="2713235"/>
            <a:ext cx="2649351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Hirondelles rustiques, de fenêtre et martinets noir</a:t>
            </a:r>
            <a:endParaRPr lang="fr-CH" dirty="0"/>
          </a:p>
        </p:txBody>
      </p:sp>
      <p:sp>
        <p:nvSpPr>
          <p:cNvPr id="21" name="Textfeld 20"/>
          <p:cNvSpPr txBox="1"/>
          <p:nvPr/>
        </p:nvSpPr>
        <p:spPr>
          <a:xfrm>
            <a:off x="3265947" y="2702654"/>
            <a:ext cx="2587777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Faucons crécerelles et chouettes effraies</a:t>
            </a:r>
            <a:endParaRPr lang="fr-CH" dirty="0"/>
          </a:p>
        </p:txBody>
      </p:sp>
      <p:sp>
        <p:nvSpPr>
          <p:cNvPr id="22" name="Textfeld 21"/>
          <p:cNvSpPr txBox="1"/>
          <p:nvPr/>
        </p:nvSpPr>
        <p:spPr>
          <a:xfrm>
            <a:off x="5903461" y="2702653"/>
            <a:ext cx="2600142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Oiseaux cavernicoles et semi-cavernicoles</a:t>
            </a:r>
            <a:endParaRPr lang="fr-CH" dirty="0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6042" y="3547587"/>
            <a:ext cx="2574979" cy="21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5903461" y="5364934"/>
            <a:ext cx="268418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Insectes nichant dans le sol</a:t>
            </a:r>
            <a:endParaRPr lang="fr-CH" dirty="0"/>
          </a:p>
        </p:txBody>
      </p:sp>
      <p:sp>
        <p:nvSpPr>
          <p:cNvPr id="26" name="Textfeld 25"/>
          <p:cNvSpPr txBox="1"/>
          <p:nvPr/>
        </p:nvSpPr>
        <p:spPr>
          <a:xfrm>
            <a:off x="616597" y="5364934"/>
            <a:ext cx="26559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Chauves-souris</a:t>
            </a:r>
            <a:endParaRPr lang="fr-CH" dirty="0"/>
          </a:p>
        </p:txBody>
      </p:sp>
      <p:sp>
        <p:nvSpPr>
          <p:cNvPr id="27" name="Textfeld 26"/>
          <p:cNvSpPr txBox="1"/>
          <p:nvPr/>
        </p:nvSpPr>
        <p:spPr>
          <a:xfrm>
            <a:off x="3268222" y="5376601"/>
            <a:ext cx="261748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Abeilles sauvages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52581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459" y="3495075"/>
            <a:ext cx="1696108" cy="254416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875017" y="3446131"/>
            <a:ext cx="1620438" cy="259228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Nichoirs pour faucons crécerelles et chouettes effraies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207288"/>
            <a:ext cx="7921625" cy="4309944"/>
          </a:xfrm>
        </p:spPr>
        <p:txBody>
          <a:bodyPr/>
          <a:lstStyle/>
          <a:p>
            <a:r>
              <a:rPr lang="fr-CH" sz="2000" b="1" dirty="0" smtClean="0"/>
              <a:t>Emplacement</a:t>
            </a:r>
            <a:endParaRPr lang="fr-CH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Min. 4 m au-dessus du sol, </a:t>
            </a:r>
            <a:r>
              <a:rPr lang="fr-CH" sz="2000" dirty="0"/>
              <a:t>façade </a:t>
            </a:r>
            <a:r>
              <a:rPr lang="fr-CH" sz="2000" dirty="0" smtClean="0"/>
              <a:t>tranquille nord ou est, avec zone d’envol dégagée sur des paysages cultivés ouverts.</a:t>
            </a:r>
          </a:p>
          <a:p>
            <a:r>
              <a:rPr lang="fr-CH" sz="2000" b="1" dirty="0" smtClean="0"/>
              <a:t>Nettoyage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Tous les 3 ans, en hiver (remplacer les copeaux de bois)</a:t>
            </a:r>
          </a:p>
          <a:p>
            <a:r>
              <a:rPr lang="fr-CH" sz="2000" b="1" dirty="0" smtClean="0"/>
              <a:t>Exigences particulières</a:t>
            </a:r>
            <a:endParaRPr lang="fr-CH" sz="20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13</a:t>
            </a:fld>
            <a:endParaRPr lang="fr-CH" dirty="0"/>
          </a:p>
        </p:txBody>
      </p:sp>
      <p:sp>
        <p:nvSpPr>
          <p:cNvPr id="5" name="Textfeld 4"/>
          <p:cNvSpPr txBox="1"/>
          <p:nvPr/>
        </p:nvSpPr>
        <p:spPr>
          <a:xfrm>
            <a:off x="2383364" y="4281861"/>
            <a:ext cx="4492892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Placer le nichoir à l'intérieur du bâtiment.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Trou dans le mur de la maison (15×20 cm)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/>
              <a:t>Obscurcir l'intérieur du nichoir avec une cloison verticale.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dirty="0" smtClean="0"/>
              <a:t>Recouvrir le fond de la boîte avec des fibres de bois. </a:t>
            </a:r>
            <a:endParaRPr lang="fr-CH" dirty="0"/>
          </a:p>
        </p:txBody>
      </p:sp>
      <p:sp>
        <p:nvSpPr>
          <p:cNvPr id="11" name="Textfeld 10"/>
          <p:cNvSpPr txBox="1"/>
          <p:nvPr/>
        </p:nvSpPr>
        <p:spPr>
          <a:xfrm>
            <a:off x="629436" y="5446695"/>
            <a:ext cx="1712131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Faucon crécerelle</a:t>
            </a:r>
            <a:endParaRPr lang="fr-CH" dirty="0"/>
          </a:p>
        </p:txBody>
      </p:sp>
      <p:sp>
        <p:nvSpPr>
          <p:cNvPr id="13" name="Textfeld 12"/>
          <p:cNvSpPr txBox="1"/>
          <p:nvPr/>
        </p:nvSpPr>
        <p:spPr>
          <a:xfrm>
            <a:off x="6876255" y="5413618"/>
            <a:ext cx="1620438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Effraie des clochers</a:t>
            </a:r>
            <a:endParaRPr lang="fr-CH" dirty="0"/>
          </a:p>
        </p:txBody>
      </p:sp>
      <p:sp>
        <p:nvSpPr>
          <p:cNvPr id="14" name="Rechteck 13"/>
          <p:cNvSpPr/>
          <p:nvPr/>
        </p:nvSpPr>
        <p:spPr>
          <a:xfrm>
            <a:off x="2341567" y="3495075"/>
            <a:ext cx="417464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Tapisser le fond du nichoir </a:t>
            </a:r>
            <a:r>
              <a:rPr lang="fr-CH" dirty="0"/>
              <a:t>de 3 à 5 cm </a:t>
            </a:r>
            <a:r>
              <a:rPr lang="fr-CH" dirty="0" smtClean="0"/>
              <a:t>d’épaisseur de copeaux de bois.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9496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9023" y="3515332"/>
            <a:ext cx="2587251" cy="21983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Nids pour hirondelles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7725" y="5050344"/>
            <a:ext cx="5250420" cy="936104"/>
          </a:xfrm>
          <a:noFill/>
        </p:spPr>
        <p:txBody>
          <a:bodyPr/>
          <a:lstStyle/>
          <a:p>
            <a:pPr>
              <a:spcBef>
                <a:spcPts val="600"/>
              </a:spcBef>
            </a:pPr>
            <a:r>
              <a:rPr lang="fr-CH" sz="1800" b="1" dirty="0" smtClean="0"/>
              <a:t>Entretien:</a:t>
            </a:r>
            <a:endParaRPr lang="fr-CH" sz="18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1800" dirty="0" smtClean="0"/>
              <a:t>Nettoyer les nids artificiels tous les 2 ans.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1800" dirty="0" smtClean="0"/>
              <a:t>Ne pas nettoyer les nids naturels (ils tombent quand ils sont vieux).</a:t>
            </a:r>
            <a:endParaRPr lang="fr-CH" sz="1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14</a:t>
            </a:fld>
            <a:endParaRPr lang="fr-CH" dirty="0"/>
          </a:p>
        </p:txBody>
      </p:sp>
      <p:sp>
        <p:nvSpPr>
          <p:cNvPr id="5" name="Rechteck 4"/>
          <p:cNvSpPr/>
          <p:nvPr/>
        </p:nvSpPr>
        <p:spPr>
          <a:xfrm>
            <a:off x="617725" y="836712"/>
            <a:ext cx="5214750" cy="258532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fr-CH" b="1" dirty="0" smtClean="0"/>
              <a:t>Nids artificiels pour hirondelles rustiques: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Sur les poutres ou les murs à l'intérieur des bâtiments (écuries ou bâtiments adjacents)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Min</a:t>
            </a:r>
            <a:r>
              <a:rPr lang="fr-CH" dirty="0"/>
              <a:t>. 3 m entre </a:t>
            </a:r>
            <a:r>
              <a:rPr lang="fr-CH" dirty="0" smtClean="0"/>
              <a:t>les nids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Env</a:t>
            </a:r>
            <a:r>
              <a:rPr lang="fr-CH" dirty="0"/>
              <a:t>. 10 </a:t>
            </a:r>
            <a:r>
              <a:rPr lang="fr-CH" dirty="0" smtClean="0"/>
              <a:t>cm entre le bord supérieur du nid et le plafond</a:t>
            </a:r>
          </a:p>
          <a:p>
            <a:r>
              <a:rPr lang="fr-CH" b="1" dirty="0" smtClean="0"/>
              <a:t>Important</a:t>
            </a:r>
            <a:r>
              <a:rPr lang="fr-CH" dirty="0" smtClean="0"/>
              <a:t>: pendant la période de couvaison, laisser la porte/fenêtre de l'écurie ouverte. Renoncer aux pièges à mouches </a:t>
            </a:r>
            <a:r>
              <a:rPr lang="fr-CH" dirty="0"/>
              <a:t>adhésifs dans </a:t>
            </a:r>
            <a:r>
              <a:rPr lang="fr-CH" dirty="0" smtClean="0"/>
              <a:t>l'étable. </a:t>
            </a:r>
            <a:endParaRPr lang="fr-CH" dirty="0"/>
          </a:p>
        </p:txBody>
      </p:sp>
      <p:sp>
        <p:nvSpPr>
          <p:cNvPr id="6" name="Rechteck 5"/>
          <p:cNvSpPr/>
          <p:nvPr/>
        </p:nvSpPr>
        <p:spPr>
          <a:xfrm>
            <a:off x="617725" y="3501008"/>
            <a:ext cx="5214750" cy="1477328"/>
          </a:xfrm>
          <a:prstGeom prst="rect">
            <a:avLst/>
          </a:prstGeom>
          <a:solidFill>
            <a:srgbClr val="FDDC7F"/>
          </a:solidFill>
        </p:spPr>
        <p:txBody>
          <a:bodyPr wrap="square">
            <a:spAutoFit/>
          </a:bodyPr>
          <a:lstStyle/>
          <a:p>
            <a:r>
              <a:rPr lang="fr-CH" b="1" dirty="0" smtClean="0"/>
              <a:t>Nids artificiels pour hirondelles de fenêtre: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Au moins 3 m au-dessus du sol sous le toit, les chevrons, les poutres ou dans le pignon à l'extérieur des bâtiments.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dirty="0" smtClean="0"/>
              <a:t>Placer les nids côte à côte (colonie). </a:t>
            </a:r>
            <a:endParaRPr lang="fr-CH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2549" y="836712"/>
            <a:ext cx="2587251" cy="219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4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608" y="3140969"/>
            <a:ext cx="3312368" cy="25005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Nichoirs pour chauves-souris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207288"/>
            <a:ext cx="7921625" cy="186167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Montage à une hauteur de 4 à 10 m sur une façade tranquille, non éclairée la nuit, avec un accès sans obstacle.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Accrocher plusieurs boîtes de construction différente.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Les nichoirs peuvent également être montés sur les arbres.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Ne pas utiliser de </a:t>
            </a:r>
            <a:r>
              <a:rPr lang="fr-CH" sz="2000" dirty="0"/>
              <a:t>pièges </a:t>
            </a:r>
            <a:r>
              <a:rPr lang="fr-CH" sz="2000" dirty="0" smtClean="0"/>
              <a:t>à mouches </a:t>
            </a:r>
            <a:r>
              <a:rPr lang="fr-CH" sz="2000" dirty="0"/>
              <a:t>adhésifs dans </a:t>
            </a:r>
            <a:r>
              <a:rPr lang="fr-CH" sz="2000" dirty="0" smtClean="0"/>
              <a:t>l'étable. </a:t>
            </a:r>
            <a:endParaRPr lang="fr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15</a:t>
            </a:fld>
            <a:endParaRPr lang="fr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144" y="3140968"/>
            <a:ext cx="3334077" cy="250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7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Nichoirs pour abeilles sauvages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1034513"/>
            <a:ext cx="7921625" cy="430994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CH" sz="2000" b="1" dirty="0" smtClean="0"/>
              <a:t>Emplacement</a:t>
            </a:r>
            <a:r>
              <a:rPr lang="fr-CH" sz="2000" dirty="0" smtClean="0"/>
              <a:t>: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 smtClean="0"/>
              <a:t>Ensoleillé, à l'abri du vent et de la pluie et orienté plein sud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 smtClean="0"/>
              <a:t>À proximité de prairies fleuries, d’ourlets de vivaces, de jachères, etc.</a:t>
            </a:r>
          </a:p>
          <a:p>
            <a:pPr>
              <a:spcBef>
                <a:spcPts val="600"/>
              </a:spcBef>
            </a:pPr>
            <a:r>
              <a:rPr lang="fr-CH" sz="2000" b="1" dirty="0" smtClean="0"/>
              <a:t>Matériel</a:t>
            </a:r>
            <a:r>
              <a:rPr lang="fr-CH" sz="2000" dirty="0" smtClean="0"/>
              <a:t>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 smtClean="0"/>
              <a:t>Fagots de tiges sans moelle: bambou, roseau, paille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 smtClean="0"/>
              <a:t>Tiges contenant de la moelle: molène, mûre, framboise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 smtClean="0"/>
              <a:t>Bloc de bois (chêne, hêtre, frêne) avec des trous de diamètres différents (ne pas percer dans les cernes)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/>
              <a:t>Tuiles </a:t>
            </a:r>
            <a:r>
              <a:rPr lang="fr-CH" sz="2000" dirty="0" smtClean="0"/>
              <a:t>extrudées empilées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 smtClean="0"/>
              <a:t>Stères ou tas de bois mort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 smtClean="0"/>
              <a:t>Murs en argile et bac à sable</a:t>
            </a:r>
            <a:endParaRPr lang="fr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16</a:t>
            </a:fld>
            <a:endParaRPr lang="fr-CH" dirty="0"/>
          </a:p>
        </p:txBody>
      </p:sp>
      <p:sp>
        <p:nvSpPr>
          <p:cNvPr id="5" name="Rechteck 4"/>
          <p:cNvSpPr/>
          <p:nvPr/>
        </p:nvSpPr>
        <p:spPr>
          <a:xfrm>
            <a:off x="607959" y="5074439"/>
            <a:ext cx="7935151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CH" b="1" dirty="0" smtClean="0"/>
              <a:t>Important: </a:t>
            </a:r>
            <a:r>
              <a:rPr lang="fr-CH" dirty="0" smtClean="0"/>
              <a:t>poncer les bords des trous pour enlever les esquilles, pour éviter que les abeilles ne se blessent les ailes.</a:t>
            </a:r>
            <a:endParaRPr lang="fr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3717032"/>
            <a:ext cx="4183824" cy="128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9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632" y="995537"/>
            <a:ext cx="3314736" cy="250685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5477" y="3576884"/>
            <a:ext cx="3308891" cy="250278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565"/>
          <a:stretch/>
        </p:blipFill>
        <p:spPr>
          <a:xfrm>
            <a:off x="1001814" y="997863"/>
            <a:ext cx="3320596" cy="25045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Mesures de promotion de la biodiversité dans le jardin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17</a:t>
            </a:fld>
            <a:endParaRPr lang="fr-CH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410168" y="3168528"/>
            <a:ext cx="2503886" cy="3320597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991188" y="3127228"/>
            <a:ext cx="334184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Culture biologique</a:t>
            </a:r>
            <a:endParaRPr lang="fr-CH" dirty="0"/>
          </a:p>
        </p:txBody>
      </p:sp>
      <p:sp>
        <p:nvSpPr>
          <p:cNvPr id="17" name="Textfeld 16"/>
          <p:cNvSpPr txBox="1"/>
          <p:nvPr/>
        </p:nvSpPr>
        <p:spPr>
          <a:xfrm>
            <a:off x="4569632" y="3148560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Coin «sauvage»</a:t>
            </a:r>
            <a:endParaRPr lang="fr-CH" dirty="0"/>
          </a:p>
        </p:txBody>
      </p:sp>
      <p:sp>
        <p:nvSpPr>
          <p:cNvPr id="18" name="Textfeld 17"/>
          <p:cNvSpPr txBox="1"/>
          <p:nvPr/>
        </p:nvSpPr>
        <p:spPr>
          <a:xfrm>
            <a:off x="4575494" y="5723964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Promotion des auxiliaires</a:t>
            </a:r>
            <a:endParaRPr lang="fr-CH" dirty="0"/>
          </a:p>
        </p:txBody>
      </p:sp>
      <p:sp>
        <p:nvSpPr>
          <p:cNvPr id="19" name="Textfeld 18"/>
          <p:cNvSpPr txBox="1"/>
          <p:nvPr/>
        </p:nvSpPr>
        <p:spPr>
          <a:xfrm>
            <a:off x="1001814" y="5723964"/>
            <a:ext cx="334184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Diversité des variétés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1494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1001601"/>
            <a:ext cx="3312370" cy="2493068"/>
          </a:xfrm>
          <a:prstGeom prst="rect">
            <a:avLst/>
          </a:prstGeom>
        </p:spPr>
      </p:pic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9" y="3576883"/>
            <a:ext cx="3312369" cy="251641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Eviter les pièges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18</a:t>
            </a:fld>
            <a:endParaRPr lang="fr-CH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812" y="997863"/>
            <a:ext cx="3320597" cy="249641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812" y="3573017"/>
            <a:ext cx="3320596" cy="2520280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980565" y="3124946"/>
            <a:ext cx="334184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Sécuriser les cheminées</a:t>
            </a:r>
            <a:endParaRPr lang="fr-CH" dirty="0"/>
          </a:p>
        </p:txBody>
      </p:sp>
      <p:sp>
        <p:nvSpPr>
          <p:cNvPr id="13" name="Textfeld 12"/>
          <p:cNvSpPr txBox="1"/>
          <p:nvPr/>
        </p:nvSpPr>
        <p:spPr>
          <a:xfrm>
            <a:off x="4569632" y="3148560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Couvrir les puits</a:t>
            </a:r>
            <a:endParaRPr lang="fr-CH" dirty="0"/>
          </a:p>
        </p:txBody>
      </p:sp>
      <p:sp>
        <p:nvSpPr>
          <p:cNvPr id="14" name="Textfeld 13"/>
          <p:cNvSpPr txBox="1"/>
          <p:nvPr/>
        </p:nvSpPr>
        <p:spPr>
          <a:xfrm>
            <a:off x="4575494" y="5723964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Aide pour sortir des bassins</a:t>
            </a:r>
            <a:endParaRPr lang="fr-CH" dirty="0"/>
          </a:p>
        </p:txBody>
      </p:sp>
      <p:sp>
        <p:nvSpPr>
          <p:cNvPr id="15" name="Textfeld 14"/>
          <p:cNvSpPr txBox="1"/>
          <p:nvPr/>
        </p:nvSpPr>
        <p:spPr>
          <a:xfrm>
            <a:off x="1001814" y="5723964"/>
            <a:ext cx="334184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Aide pour remonter les escaliers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1431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Exemple: programme Ferme+ d’IP-SUISSE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7725" y="1268760"/>
            <a:ext cx="7876795" cy="4309944"/>
          </a:xfrm>
        </p:spPr>
        <p:txBody>
          <a:bodyPr/>
          <a:lstStyle/>
          <a:p>
            <a:r>
              <a:rPr lang="fr-CH" sz="2000" b="1" dirty="0" smtClean="0"/>
              <a:t>Objectif: </a:t>
            </a:r>
            <a:r>
              <a:rPr lang="fr-CH" sz="2000" dirty="0" smtClean="0"/>
              <a:t>promouvoir la biodiversité autour de la ferme</a:t>
            </a:r>
          </a:p>
          <a:p>
            <a:r>
              <a:rPr lang="fr-CH" sz="2000" b="1" dirty="0" smtClean="0"/>
              <a:t>Participation</a:t>
            </a:r>
            <a:r>
              <a:rPr lang="fr-CH" sz="2000" dirty="0" smtClean="0"/>
              <a:t>: libre; peut être comptabilisé dans le système de points biodiversité d'IP-SUISSE</a:t>
            </a:r>
          </a:p>
          <a:p>
            <a:r>
              <a:rPr lang="fr-CH" sz="2000" b="1" dirty="0" smtClean="0"/>
              <a:t>Exigences générales</a:t>
            </a:r>
            <a:endParaRPr lang="fr-CH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Renoncement aux herbicides aux abords de la ferme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Couverture des puits, avaloirs et réservoirs d’eau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Aides permettant aux animaux tombés de ressortir des fontaines et réservoirs d’eau</a:t>
            </a:r>
          </a:p>
          <a:p>
            <a:r>
              <a:rPr lang="fr-CH" sz="2000" b="1" dirty="0" smtClean="0"/>
              <a:t>26 mesures à choix</a:t>
            </a:r>
            <a:endParaRPr lang="fr-CH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Nichoirs, éléments structurels, toits et façades végétalisés, éléments de jardin, etc.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19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316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0854" y="3498131"/>
            <a:ext cx="2574980" cy="219670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1004" y="3493782"/>
            <a:ext cx="2585131" cy="2189808"/>
          </a:xfrm>
          <a:prstGeom prst="rect">
            <a:avLst/>
          </a:prstGeom>
        </p:spPr>
      </p:pic>
      <p:pic>
        <p:nvPicPr>
          <p:cNvPr id="2" name="Inhaltsplatzhalter 1"/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4517" y="1176349"/>
            <a:ext cx="2568631" cy="2186057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6767" y="1172123"/>
            <a:ext cx="2588949" cy="218813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753" y="1176349"/>
            <a:ext cx="2565382" cy="2175597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Animaux sauvages aux environs de la ferme (exemples)</a:t>
            </a:r>
            <a:endParaRPr lang="fr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8107" y="3498131"/>
            <a:ext cx="2574980" cy="219670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54346" y="2982522"/>
            <a:ext cx="2667663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Faucon crécerelle</a:t>
            </a:r>
            <a:endParaRPr lang="fr-CH" dirty="0"/>
          </a:p>
        </p:txBody>
      </p:sp>
      <p:sp>
        <p:nvSpPr>
          <p:cNvPr id="12" name="Textfeld 11"/>
          <p:cNvSpPr txBox="1"/>
          <p:nvPr/>
        </p:nvSpPr>
        <p:spPr>
          <a:xfrm>
            <a:off x="3217837" y="2993075"/>
            <a:ext cx="2607122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Hirondelle rustique</a:t>
            </a:r>
            <a:endParaRPr lang="fr-CH" dirty="0"/>
          </a:p>
        </p:txBody>
      </p:sp>
      <p:sp>
        <p:nvSpPr>
          <p:cNvPr id="13" name="Textfeld 12"/>
          <p:cNvSpPr txBox="1"/>
          <p:nvPr/>
        </p:nvSpPr>
        <p:spPr>
          <a:xfrm>
            <a:off x="5918825" y="3001477"/>
            <a:ext cx="261688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Chauves-souris</a:t>
            </a:r>
            <a:endParaRPr lang="fr-CH" dirty="0"/>
          </a:p>
        </p:txBody>
      </p:sp>
      <p:sp>
        <p:nvSpPr>
          <p:cNvPr id="14" name="Textfeld 13"/>
          <p:cNvSpPr txBox="1"/>
          <p:nvPr/>
        </p:nvSpPr>
        <p:spPr>
          <a:xfrm>
            <a:off x="515905" y="5325506"/>
            <a:ext cx="262023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Machaon</a:t>
            </a:r>
            <a:endParaRPr lang="fr-CH" dirty="0"/>
          </a:p>
        </p:txBody>
      </p:sp>
      <p:sp>
        <p:nvSpPr>
          <p:cNvPr id="15" name="Textfeld 14"/>
          <p:cNvSpPr txBox="1"/>
          <p:nvPr/>
        </p:nvSpPr>
        <p:spPr>
          <a:xfrm>
            <a:off x="3212706" y="5324423"/>
            <a:ext cx="258037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Petite tortue</a:t>
            </a:r>
            <a:endParaRPr lang="fr-CH" dirty="0"/>
          </a:p>
        </p:txBody>
      </p:sp>
      <p:sp>
        <p:nvSpPr>
          <p:cNvPr id="23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</p:spPr>
        <p:txBody>
          <a:bodyPr/>
          <a:lstStyle/>
          <a:p>
            <a:r>
              <a:rPr lang="fr-CH" dirty="0" smtClean="0"/>
              <a:t>2</a:t>
            </a:r>
            <a:endParaRPr lang="fr-CH" dirty="0"/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3211" y="3489289"/>
            <a:ext cx="2581235" cy="2209276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5" name="Textfeld 24"/>
          <p:cNvSpPr txBox="1"/>
          <p:nvPr/>
        </p:nvSpPr>
        <p:spPr>
          <a:xfrm>
            <a:off x="5905102" y="5332736"/>
            <a:ext cx="2600614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Hérisson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4701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Exemple: Ferme+ d’IP-SUISSE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8175" y="1170060"/>
            <a:ext cx="7921625" cy="4309944"/>
          </a:xfrm>
        </p:spPr>
        <p:txBody>
          <a:bodyPr/>
          <a:lstStyle/>
          <a:p>
            <a:r>
              <a:rPr lang="fr-CH" sz="2000" dirty="0" smtClean="0"/>
              <a:t>Les fermes sont récompensées avec un label de qualité: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b="1" dirty="0" smtClean="0"/>
              <a:t>Bronze: </a:t>
            </a:r>
            <a:r>
              <a:rPr lang="fr-CH" sz="2000" dirty="0" smtClean="0"/>
              <a:t>10-13 mesures réalisées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b="1" dirty="0" smtClean="0"/>
              <a:t>Argent: </a:t>
            </a:r>
            <a:r>
              <a:rPr lang="fr-CH" sz="2000" dirty="0" smtClean="0"/>
              <a:t>14-17 mesures réalisées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b="1" dirty="0" smtClean="0"/>
              <a:t>Or: </a:t>
            </a:r>
            <a:r>
              <a:rPr lang="fr-CH" sz="2000" dirty="0" smtClean="0"/>
              <a:t>18 mesures réalisées ou plus</a:t>
            </a:r>
            <a:endParaRPr lang="fr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20</a:t>
            </a:fld>
            <a:endParaRPr lang="fr-CH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461421"/>
            <a:ext cx="303192" cy="44122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994" y="1844824"/>
            <a:ext cx="334505" cy="48679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959" y="2256498"/>
            <a:ext cx="335384" cy="488071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17725" y="2936313"/>
            <a:ext cx="5377611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000" dirty="0" smtClean="0"/>
              <a:t>Les mesures sont expliquées dans un guide richement illustré.</a:t>
            </a:r>
            <a:endParaRPr lang="fr-CH" sz="2000" dirty="0"/>
          </a:p>
        </p:txBody>
      </p:sp>
      <p:sp>
        <p:nvSpPr>
          <p:cNvPr id="10" name="Rechteck 9"/>
          <p:cNvSpPr/>
          <p:nvPr/>
        </p:nvSpPr>
        <p:spPr>
          <a:xfrm>
            <a:off x="539552" y="5459526"/>
            <a:ext cx="2426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dirty="0" smtClean="0">
                <a:hlinkClick r:id="rId5"/>
              </a:rPr>
              <a:t>Vidéo: IP-Suisse Ferme+</a:t>
            </a:r>
            <a:endParaRPr lang="fr-CH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4840" y="2936313"/>
            <a:ext cx="2327600" cy="3283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18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Pour en savoir plus</a:t>
            </a:r>
            <a:endParaRPr lang="fr-CH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sz="2000" dirty="0" smtClean="0">
                <a:hlinkClick r:id="rId2"/>
              </a:rPr>
              <a:t>www.agri-biodiv.ch</a:t>
            </a:r>
            <a:endParaRPr lang="fr-CH" sz="2000" dirty="0" smtClean="0"/>
          </a:p>
          <a:p>
            <a:r>
              <a:rPr lang="fr-CH" sz="2000" dirty="0" smtClean="0">
                <a:hlinkClick r:id="rId3"/>
              </a:rPr>
              <a:t>www.karch.ch</a:t>
            </a:r>
            <a:endParaRPr lang="fr-CH" sz="2000" dirty="0" smtClean="0"/>
          </a:p>
          <a:p>
            <a:r>
              <a:rPr lang="fr-CH" sz="2000" dirty="0" smtClean="0">
                <a:hlinkClick r:id="rId4"/>
              </a:rPr>
              <a:t>IP-Suisse Ferme+</a:t>
            </a:r>
            <a:endParaRPr lang="fr-CH" sz="2000" dirty="0" smtClean="0"/>
          </a:p>
          <a:p>
            <a:r>
              <a:rPr lang="fr-CH" sz="2000" dirty="0" smtClean="0">
                <a:hlinkClick r:id="rId5"/>
              </a:rPr>
              <a:t>Nichoirs</a:t>
            </a:r>
            <a:r>
              <a:rPr lang="fr-CH" sz="2000" dirty="0" smtClean="0"/>
              <a:t> et </a:t>
            </a:r>
            <a:r>
              <a:rPr lang="fr-CH" sz="2000" dirty="0" smtClean="0">
                <a:hlinkClick r:id="rId6"/>
              </a:rPr>
              <a:t>dangers pour les oiseaux </a:t>
            </a:r>
            <a:r>
              <a:rPr lang="fr-CH" sz="2000" dirty="0" smtClean="0"/>
              <a:t>(Station ornithologique suisse)</a:t>
            </a:r>
          </a:p>
          <a:p>
            <a:r>
              <a:rPr lang="fr-CH" sz="2000" dirty="0" smtClean="0">
                <a:hlinkClick r:id="rId7"/>
              </a:rPr>
              <a:t>www.wildbee.ch</a:t>
            </a:r>
            <a:r>
              <a:rPr lang="fr-CH" sz="2000" dirty="0" smtClean="0"/>
              <a:t>	</a:t>
            </a:r>
          </a:p>
          <a:p>
            <a:r>
              <a:rPr lang="fr-CH" sz="2000" dirty="0" smtClean="0">
                <a:hlinkClick r:id="rId8"/>
              </a:rPr>
              <a:t>www.proherissons.ch</a:t>
            </a:r>
            <a:endParaRPr lang="fr-CH" sz="2000" dirty="0" smtClean="0"/>
          </a:p>
          <a:p>
            <a:r>
              <a:rPr lang="fr-CH" sz="2000" dirty="0" smtClean="0">
                <a:hlinkClick r:id="rId9"/>
              </a:rPr>
              <a:t>Fondation pour la protection des chauves-souris</a:t>
            </a:r>
            <a:endParaRPr lang="fr-CH" sz="2000" dirty="0" smtClean="0"/>
          </a:p>
          <a:p>
            <a:endParaRPr lang="fr-CH" sz="2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804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Impressum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22</a:t>
            </a:fld>
            <a:endParaRPr lang="fr-CH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611188" y="1279296"/>
            <a:ext cx="7993260" cy="43099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  <a:defRPr sz="2200" b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Symbol" panose="05050102010706020507" pitchFamily="18" charset="2"/>
              <a:buChar char="-"/>
              <a:defRPr sz="20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7145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rgbClr val="006C8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6C8E"/>
              </a:buClr>
              <a:buFont typeface="Arial" panose="020B0604020202020204" pitchFamily="34" charset="0"/>
              <a:buNone/>
              <a:defRPr sz="160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H" sz="1200" b="1" dirty="0" smtClean="0"/>
              <a:t>Editeurs:</a:t>
            </a:r>
            <a:endParaRPr lang="fr-CH" sz="1200" dirty="0" smtClean="0"/>
          </a:p>
          <a:p>
            <a:r>
              <a:rPr lang="fr-CH" sz="1200" dirty="0" smtClean="0"/>
              <a:t>Institut de recherche de l’agriculture biologique (FiBL), </a:t>
            </a:r>
            <a:r>
              <a:rPr lang="fr-CH" sz="1200" u="sng" dirty="0" smtClean="0">
                <a:hlinkClick r:id="rId2"/>
              </a:rPr>
              <a:t>info.suisse@fibl.org</a:t>
            </a:r>
            <a:r>
              <a:rPr lang="fr-CH" sz="1200" dirty="0" smtClean="0"/>
              <a:t>, </a:t>
            </a:r>
            <a:r>
              <a:rPr lang="fr-CH" sz="1200" u="sng" dirty="0" smtClean="0">
                <a:hlinkClick r:id="rId3"/>
              </a:rPr>
              <a:t>www.fibl.org</a:t>
            </a:r>
            <a:endParaRPr lang="fr-CH" sz="1200" dirty="0" smtClean="0"/>
          </a:p>
          <a:p>
            <a:r>
              <a:rPr lang="fr-CH" sz="1200" dirty="0" smtClean="0"/>
              <a:t>Station ornithologique Suisse Sempach, </a:t>
            </a:r>
            <a:r>
              <a:rPr lang="fr-CH" sz="1200" u="sng" dirty="0" smtClean="0">
                <a:hlinkClick r:id="rId4"/>
              </a:rPr>
              <a:t>info@vogelwarte.ch</a:t>
            </a:r>
            <a:r>
              <a:rPr lang="fr-CH" sz="1200" dirty="0" smtClean="0"/>
              <a:t>, </a:t>
            </a:r>
            <a:r>
              <a:rPr lang="fr-CH" sz="1200" u="sng" dirty="0" smtClean="0">
                <a:hlinkClick r:id="rId5"/>
              </a:rPr>
              <a:t>www.vogelwarte.ch</a:t>
            </a:r>
            <a:endParaRPr lang="fr-CH" sz="1200" dirty="0" smtClean="0"/>
          </a:p>
          <a:p>
            <a:r>
              <a:rPr lang="fr-CH" sz="1200" b="1" dirty="0" smtClean="0"/>
              <a:t>Auteurs: </a:t>
            </a:r>
            <a:r>
              <a:rPr lang="fr-CH" sz="1200" dirty="0" smtClean="0"/>
              <a:t>Véronique Chevillat (</a:t>
            </a:r>
            <a:r>
              <a:rPr lang="fr-CH" sz="1200" dirty="0" err="1" smtClean="0"/>
              <a:t>FiBL</a:t>
            </a:r>
            <a:r>
              <a:rPr lang="fr-CH" sz="1200" dirty="0" smtClean="0"/>
              <a:t>) Roman </a:t>
            </a:r>
            <a:r>
              <a:rPr lang="fr-CH" sz="1200" dirty="0"/>
              <a:t>Graf (Station </a:t>
            </a:r>
            <a:r>
              <a:rPr lang="fr-CH" sz="1200" dirty="0" smtClean="0"/>
              <a:t>ornithologique), Dominik </a:t>
            </a:r>
            <a:r>
              <a:rPr lang="fr-CH" sz="1200" dirty="0"/>
              <a:t>Hagist (Station </a:t>
            </a:r>
            <a:r>
              <a:rPr lang="fr-CH" sz="1200" dirty="0" smtClean="0"/>
              <a:t>ornithologique) </a:t>
            </a:r>
          </a:p>
          <a:p>
            <a:r>
              <a:rPr lang="fr-CH" sz="1200" b="1" dirty="0" smtClean="0"/>
              <a:t>Collaboration: </a:t>
            </a:r>
            <a:r>
              <a:rPr lang="fr-CH" sz="1200" dirty="0" smtClean="0"/>
              <a:t>Lukas Pfiffner (</a:t>
            </a:r>
            <a:r>
              <a:rPr lang="fr-CH" sz="1200" dirty="0" err="1" smtClean="0"/>
              <a:t>FiBL</a:t>
            </a:r>
            <a:r>
              <a:rPr lang="fr-CH" sz="1200" dirty="0" smtClean="0"/>
              <a:t>), Simon </a:t>
            </a:r>
            <a:r>
              <a:rPr lang="fr-CH" sz="1200" dirty="0"/>
              <a:t>Birrer (Station </a:t>
            </a:r>
            <a:r>
              <a:rPr lang="fr-CH" sz="1200" dirty="0" smtClean="0"/>
              <a:t>ornithologique), Markus </a:t>
            </a:r>
            <a:r>
              <a:rPr lang="fr-CH" sz="1200" dirty="0"/>
              <a:t>Jenny (Station </a:t>
            </a:r>
            <a:r>
              <a:rPr lang="fr-CH" sz="1200" dirty="0" smtClean="0"/>
              <a:t>ornithologique)</a:t>
            </a:r>
          </a:p>
          <a:p>
            <a:r>
              <a:rPr lang="fr-CH" sz="1200" b="1" dirty="0" smtClean="0"/>
              <a:t>Rédaction: </a:t>
            </a:r>
            <a:r>
              <a:rPr lang="fr-CH" sz="1200" dirty="0" smtClean="0"/>
              <a:t>Gilles Weidmann (</a:t>
            </a:r>
            <a:r>
              <a:rPr lang="fr-CH" sz="1200" dirty="0" err="1" smtClean="0"/>
              <a:t>FiBL</a:t>
            </a:r>
            <a:r>
              <a:rPr lang="fr-CH" sz="1200" dirty="0" smtClean="0"/>
              <a:t>)</a:t>
            </a:r>
          </a:p>
          <a:p>
            <a:r>
              <a:rPr lang="fr-CH" sz="1200" dirty="0" smtClean="0"/>
              <a:t>Avec des graphiques de Brigitta Maurer (</a:t>
            </a:r>
            <a:r>
              <a:rPr lang="fr-CH" sz="1200" dirty="0" err="1" smtClean="0"/>
              <a:t>FiBL</a:t>
            </a:r>
            <a:r>
              <a:rPr lang="fr-CH" sz="1200" dirty="0" smtClean="0"/>
              <a:t>) et des illustrations de Simon Müller (</a:t>
            </a:r>
            <a:r>
              <a:rPr lang="fr-CH" sz="1200" dirty="0" smtClean="0">
                <a:hlinkClick r:id="rId6"/>
              </a:rPr>
              <a:t>www.soio.ch</a:t>
            </a:r>
            <a:r>
              <a:rPr lang="fr-CH" sz="1200" dirty="0" smtClean="0"/>
              <a:t>).</a:t>
            </a:r>
          </a:p>
          <a:p>
            <a:r>
              <a:rPr lang="fr-CH" sz="1200" dirty="0" smtClean="0"/>
              <a:t>Les diapositives ont été réalisées avec le soutien financier de Bio Suisse, de l’Union Suisse des Paysans, </a:t>
            </a:r>
            <a:r>
              <a:rPr lang="fr-FR" sz="1200" dirty="0"/>
              <a:t>de l'Office du paysage et de la nature du canton de Zurich, du Centre agricole </a:t>
            </a:r>
            <a:r>
              <a:rPr lang="fr-FR" sz="1200" dirty="0" err="1"/>
              <a:t>Ebenrain</a:t>
            </a:r>
            <a:r>
              <a:rPr lang="fr-FR" sz="1200" dirty="0"/>
              <a:t> du canton de Bâle-Campagne, de l'Office de l'environnement et de l'énergie du canton de Bâle-Ville, du Service </a:t>
            </a:r>
            <a:r>
              <a:rPr lang="fr-FR" sz="1200" dirty="0" smtClean="0"/>
              <a:t>de l’Agriculture </a:t>
            </a:r>
            <a:r>
              <a:rPr lang="fr-FR" sz="1200" dirty="0"/>
              <a:t>et </a:t>
            </a:r>
            <a:r>
              <a:rPr lang="fr-FR" sz="1200" dirty="0" smtClean="0"/>
              <a:t>des Forêts </a:t>
            </a:r>
            <a:r>
              <a:rPr lang="fr-FR" sz="1200" dirty="0"/>
              <a:t>du canton de Lucerne et du Service </a:t>
            </a:r>
            <a:r>
              <a:rPr lang="fr-FR" sz="1200" dirty="0" smtClean="0"/>
              <a:t>de l’Agriculture </a:t>
            </a:r>
            <a:r>
              <a:rPr lang="fr-FR" sz="1200" dirty="0"/>
              <a:t>et </a:t>
            </a:r>
            <a:r>
              <a:rPr lang="fr-FR" sz="1200" dirty="0" smtClean="0"/>
              <a:t>Viticulture </a:t>
            </a:r>
            <a:r>
              <a:rPr lang="fr-FR" sz="1200" dirty="0"/>
              <a:t>du Canton de Vaud</a:t>
            </a:r>
            <a:r>
              <a:rPr lang="fr-FR" sz="1200" dirty="0" smtClean="0"/>
              <a:t>. </a:t>
            </a:r>
          </a:p>
          <a:p>
            <a:r>
              <a:rPr lang="fr-CH" sz="1200" dirty="0" smtClean="0"/>
              <a:t>Edition 2019</a:t>
            </a:r>
          </a:p>
          <a:p>
            <a:r>
              <a:rPr lang="fr-CH" sz="1200" dirty="0" smtClean="0"/>
              <a:t>Le jeu de diapositives fait partie d'une vaste collection de diapositives basées sur les manuel «La biodiversité sur l’exploitation agricole: guide pratique" du </a:t>
            </a:r>
            <a:r>
              <a:rPr lang="fr-CH" sz="1200" dirty="0" err="1" smtClean="0"/>
              <a:t>FiBL</a:t>
            </a:r>
            <a:r>
              <a:rPr lang="fr-CH" sz="1200" dirty="0" smtClean="0"/>
              <a:t> et de la Station ornithologique. La collection de diapositives peut être téléchargée gratuitement à l'adresse </a:t>
            </a:r>
            <a:r>
              <a:rPr lang="fr-CH" sz="1200" dirty="0" smtClean="0">
                <a:hlinkClick r:id="rId7"/>
              </a:rPr>
              <a:t>www.agri-biodiv.ch</a:t>
            </a:r>
            <a:r>
              <a:rPr lang="fr-CH" sz="1200" dirty="0" smtClean="0"/>
              <a:t>. Le manuel peut être commandé en version imprimée à la boutique FiBL sur </a:t>
            </a:r>
            <a:r>
              <a:rPr lang="fr-CH" sz="1200" dirty="0" smtClean="0">
                <a:hlinkClick r:id="rId8"/>
              </a:rPr>
              <a:t>https://shop.fibl.org</a:t>
            </a:r>
            <a:r>
              <a:rPr lang="fr-CH" sz="1200" dirty="0" smtClean="0"/>
              <a:t> ou téléchargé gratuitement. </a:t>
            </a:r>
          </a:p>
          <a:p>
            <a:r>
              <a:rPr lang="fr-CH" sz="1200" dirty="0" smtClean="0"/>
              <a:t>Copyright: Les photos ne peuvent être utilisées qu'à des fins de formation sur le thème de la biodiversité dans les exploitations agricoles.  Tous droits réservés par les auteurs. </a:t>
            </a:r>
            <a:endParaRPr lang="fr-CH" sz="1200" dirty="0"/>
          </a:p>
        </p:txBody>
      </p:sp>
    </p:spTree>
    <p:extLst>
      <p:ext uri="{BB962C8B-B14F-4D97-AF65-F5344CB8AC3E}">
        <p14:creationId xmlns:p14="http://schemas.microsoft.com/office/powerpoint/2010/main" val="151443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Quelques principes de base pour favoriser </a:t>
            </a:r>
            <a:br>
              <a:rPr lang="fr-CH" dirty="0" smtClean="0"/>
            </a:br>
            <a:r>
              <a:rPr lang="fr-CH" dirty="0" smtClean="0"/>
              <a:t>la biodiversité aux environs de la ferme:</a:t>
            </a:r>
            <a:endParaRPr lang="fr-CH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611188" y="1468011"/>
            <a:ext cx="8281292" cy="188898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fr-CH" sz="2000" dirty="0" smtClean="0"/>
              <a:t>Favoriser les plantes endémiques.</a:t>
            </a:r>
          </a:p>
          <a:p>
            <a:pPr marL="457200" indent="-457200">
              <a:buAutoNum type="arabicPeriod"/>
            </a:pPr>
            <a:r>
              <a:rPr lang="fr-CH" sz="2000" dirty="0" smtClean="0"/>
              <a:t>Renoncer aux herbicides.</a:t>
            </a:r>
          </a:p>
          <a:p>
            <a:pPr marL="457200" indent="-457200">
              <a:buAutoNum type="arabicPeriod"/>
            </a:pPr>
            <a:r>
              <a:rPr lang="fr-CH" sz="2000" dirty="0" smtClean="0"/>
              <a:t>Conserver des éléments fleuris durant toute la période de végétation.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2000" dirty="0" smtClean="0"/>
              <a:t>Aménager des petites structures servant de sites de nidification ou d’hivernation.</a:t>
            </a:r>
          </a:p>
        </p:txBody>
      </p:sp>
      <p:sp>
        <p:nvSpPr>
          <p:cNvPr id="8" name="Rechteck 7"/>
          <p:cNvSpPr/>
          <p:nvPr/>
        </p:nvSpPr>
        <p:spPr>
          <a:xfrm>
            <a:off x="617725" y="2187103"/>
            <a:ext cx="4572000" cy="3970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defTabSz="685800">
              <a:lnSpc>
                <a:spcPct val="90000"/>
              </a:lnSpc>
              <a:spcBef>
                <a:spcPts val="750"/>
              </a:spcBef>
              <a:buClr>
                <a:srgbClr val="006C8E"/>
              </a:buClr>
              <a:buFont typeface="Arial" panose="020B0604020202020204" pitchFamily="34" charset="0"/>
              <a:buNone/>
            </a:pPr>
            <a:endParaRPr lang="fr-CH" sz="2200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4"/>
          </p:nvPr>
        </p:nvSpPr>
        <p:spPr>
          <a:xfrm>
            <a:off x="7747800" y="6219700"/>
            <a:ext cx="792000" cy="360000"/>
          </a:xfrm>
        </p:spPr>
        <p:txBody>
          <a:bodyPr/>
          <a:lstStyle/>
          <a:p>
            <a:r>
              <a:rPr lang="fr-CH" dirty="0" smtClean="0"/>
              <a:t>3</a:t>
            </a:r>
            <a:endParaRPr lang="fr-CH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3"/>
          <a:stretch/>
        </p:blipFill>
        <p:spPr>
          <a:xfrm>
            <a:off x="587719" y="3501008"/>
            <a:ext cx="797290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0092" y="3717032"/>
            <a:ext cx="3326033" cy="2502668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9633" y="3720900"/>
            <a:ext cx="3314736" cy="250388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5493" y="1196752"/>
            <a:ext cx="3308875" cy="235654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5319" y="1196752"/>
            <a:ext cx="3327091" cy="2356541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Exemples de mesures en faveur de la biodiversité </a:t>
            </a:r>
            <a:br>
              <a:rPr lang="fr-CH" dirty="0" smtClean="0"/>
            </a:br>
            <a:r>
              <a:rPr lang="fr-CH" dirty="0" smtClean="0"/>
              <a:t>aux environs de la ferme</a:t>
            </a:r>
            <a:endParaRPr lang="fr-CH" dirty="0"/>
          </a:p>
        </p:txBody>
      </p:sp>
      <p:sp>
        <p:nvSpPr>
          <p:cNvPr id="11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fr-CH" smtClean="0"/>
              <a:t>4</a:t>
            </a:r>
            <a:endParaRPr lang="fr-CH" dirty="0"/>
          </a:p>
        </p:txBody>
      </p:sp>
      <p:sp>
        <p:nvSpPr>
          <p:cNvPr id="10" name="Textfeld 9"/>
          <p:cNvSpPr txBox="1"/>
          <p:nvPr/>
        </p:nvSpPr>
        <p:spPr>
          <a:xfrm>
            <a:off x="990589" y="3183961"/>
            <a:ext cx="3353070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Toits végétalisés</a:t>
            </a:r>
            <a:endParaRPr lang="fr-CH" dirty="0"/>
          </a:p>
        </p:txBody>
      </p:sp>
      <p:sp>
        <p:nvSpPr>
          <p:cNvPr id="15" name="Textfeld 14"/>
          <p:cNvSpPr txBox="1"/>
          <p:nvPr/>
        </p:nvSpPr>
        <p:spPr>
          <a:xfrm>
            <a:off x="4569632" y="3199465"/>
            <a:ext cx="332059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Façades végétalisées</a:t>
            </a:r>
            <a:endParaRPr lang="fr-CH" dirty="0"/>
          </a:p>
        </p:txBody>
      </p:sp>
      <p:sp>
        <p:nvSpPr>
          <p:cNvPr id="16" name="Textfeld 15"/>
          <p:cNvSpPr txBox="1"/>
          <p:nvPr/>
        </p:nvSpPr>
        <p:spPr>
          <a:xfrm>
            <a:off x="4566953" y="5867980"/>
            <a:ext cx="3329137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Nichoirs</a:t>
            </a:r>
            <a:endParaRPr lang="fr-CH" dirty="0"/>
          </a:p>
        </p:txBody>
      </p:sp>
      <p:sp>
        <p:nvSpPr>
          <p:cNvPr id="17" name="Textfeld 16"/>
          <p:cNvSpPr txBox="1"/>
          <p:nvPr/>
        </p:nvSpPr>
        <p:spPr>
          <a:xfrm>
            <a:off x="971600" y="5867980"/>
            <a:ext cx="3341845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Surfaces rudérales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642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7725" y="404813"/>
            <a:ext cx="8130739" cy="629700"/>
          </a:xfrm>
        </p:spPr>
        <p:txBody>
          <a:bodyPr/>
          <a:lstStyle/>
          <a:p>
            <a:r>
              <a:rPr lang="fr-CH" dirty="0" smtClean="0"/>
              <a:t>Façades végétalisées – une peau verte pour les bâtiments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0000" y="1412776"/>
            <a:ext cx="3852000" cy="2275161"/>
          </a:xfrm>
        </p:spPr>
        <p:txBody>
          <a:bodyPr/>
          <a:lstStyle/>
          <a:p>
            <a:pPr algn="l"/>
            <a:r>
              <a:rPr lang="fr-CH" sz="2000" b="1" dirty="0" smtClean="0"/>
              <a:t>Inconvénients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dirty="0" smtClean="0"/>
              <a:t>Peut provoquer des dégâts aux façades abimées et aux bâtiments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r-CH" sz="2000" dirty="0" smtClean="0"/>
              <a:t>La vigne vierge peut provoquer de gros dégâts aux constructions</a:t>
            </a:r>
            <a:endParaRPr lang="fr-CH" sz="2000" dirty="0"/>
          </a:p>
        </p:txBody>
      </p:sp>
      <p:sp>
        <p:nvSpPr>
          <p:cNvPr id="5" name="Inhaltsplatzhalter 4"/>
          <p:cNvSpPr>
            <a:spLocks noGrp="1"/>
          </p:cNvSpPr>
          <p:nvPr>
            <p:ph idx="13"/>
          </p:nvPr>
        </p:nvSpPr>
        <p:spPr>
          <a:xfrm>
            <a:off x="612000" y="1412776"/>
            <a:ext cx="3852000" cy="324036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fr-CH" sz="2000" b="1" dirty="0" smtClean="0"/>
              <a:t>Avantages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 smtClean="0"/>
              <a:t>Effet esthétique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 smtClean="0"/>
              <a:t>Effet rafraichissant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 smtClean="0"/>
              <a:t>Nécessite peu de place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 smtClean="0"/>
              <a:t>Source de nourriture pour bourdons, abeilles et papillons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000" dirty="0" smtClean="0"/>
              <a:t>Cachettes et sites de nidification pour les moineaux, troglodytes, verdiers, merles et autres oiseaux</a:t>
            </a:r>
            <a:endParaRPr lang="fr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5</a:t>
            </a:fld>
            <a:endParaRPr lang="fr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3423732"/>
            <a:ext cx="395427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6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Plantes pour une façade végétalisée</a:t>
            </a:r>
            <a:endParaRPr lang="fr-CH" dirty="0"/>
          </a:p>
        </p:txBody>
      </p:sp>
      <p:graphicFrame>
        <p:nvGraphicFramePr>
          <p:cNvPr id="14" name="Inhaltsplatzhalt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6257278"/>
              </p:ext>
            </p:extLst>
          </p:nvPr>
        </p:nvGraphicFramePr>
        <p:xfrm>
          <a:off x="617725" y="991925"/>
          <a:ext cx="8346764" cy="50221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52283">
                  <a:extLst>
                    <a:ext uri="{9D8B030D-6E8A-4147-A177-3AD203B41FA5}">
                      <a16:colId xmlns:a16="http://schemas.microsoft.com/office/drawing/2014/main" val="484646910"/>
                    </a:ext>
                  </a:extLst>
                </a:gridCol>
                <a:gridCol w="901523">
                  <a:extLst>
                    <a:ext uri="{9D8B030D-6E8A-4147-A177-3AD203B41FA5}">
                      <a16:colId xmlns:a16="http://schemas.microsoft.com/office/drawing/2014/main" val="1545273823"/>
                    </a:ext>
                  </a:extLst>
                </a:gridCol>
                <a:gridCol w="1502538">
                  <a:extLst>
                    <a:ext uri="{9D8B030D-6E8A-4147-A177-3AD203B41FA5}">
                      <a16:colId xmlns:a16="http://schemas.microsoft.com/office/drawing/2014/main" val="2703402212"/>
                    </a:ext>
                  </a:extLst>
                </a:gridCol>
                <a:gridCol w="1126903">
                  <a:extLst>
                    <a:ext uri="{9D8B030D-6E8A-4147-A177-3AD203B41FA5}">
                      <a16:colId xmlns:a16="http://schemas.microsoft.com/office/drawing/2014/main" val="3691367986"/>
                    </a:ext>
                  </a:extLst>
                </a:gridCol>
                <a:gridCol w="3463517">
                  <a:extLst>
                    <a:ext uri="{9D8B030D-6E8A-4147-A177-3AD203B41FA5}">
                      <a16:colId xmlns:a16="http://schemas.microsoft.com/office/drawing/2014/main" val="22025737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Hauteur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Support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Croissance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Particularités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095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noProof="0" dirty="0" smtClean="0"/>
                        <a:t>Lierre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5-25 m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Aucun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Lente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Peu exigeant, à feuilles persistantes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Fleurit abondamment en automne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048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Clématite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2-14 m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5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Espalier, grillage ou fils horizontaux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Lente à rapide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Endroit légèrement ensoleillé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besoin de suffisamment d'eau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 pied doit être à l’ombre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Attire abeilles et insectes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5182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Vigne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noProof="0" dirty="0" smtClean="0"/>
                        <a:t>4-12 m</a:t>
                      </a:r>
                    </a:p>
                    <a:p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5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Espalier, grillage ou fils horizontaux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Rapide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Nécessite un emplacement protégé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Tailler régulièrement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213485"/>
                  </a:ext>
                </a:extLst>
              </a:tr>
              <a:tr h="307912"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Rosier grimpant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2-8 m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35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Espalier</a:t>
                      </a:r>
                      <a:r>
                        <a:rPr lang="fr-CH" noProof="0" dirty="0" smtClean="0"/>
                        <a:t>, attaches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Rapide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Exigences différentes selon les variétés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70833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noProof="0" dirty="0" smtClean="0"/>
                        <a:t>Chèvrefeuille des bois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2-6 m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5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Espalier</a:t>
                      </a:r>
                      <a:endParaRPr lang="fr-CH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Moyenne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Nécessite un sol sablo-limoneux et humide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532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noProof="0" dirty="0" smtClean="0"/>
                        <a:t>Vigne vierge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8-25 m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Aucun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Rapide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Belle coloration automnale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Peu exigeante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Attire les abeilles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Attention: néophyte potentiel!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973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noProof="0" dirty="0" smtClean="0"/>
                        <a:t>Houblon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4-8 m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5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Espalier, grillage ou fils horizontaux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Rapide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noProof="0" dirty="0" smtClean="0"/>
                        <a:t>A besoin d'un endroit riche en azote et humide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81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noProof="0" dirty="0" smtClean="0"/>
                        <a:t>Fruitiers en espaliers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2</a:t>
                      </a:r>
                      <a:r>
                        <a:rPr lang="fr-CH" baseline="0" noProof="0" dirty="0" smtClean="0"/>
                        <a:t>-4 m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35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Espalier, grillage ou fils horizontaux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noProof="0" dirty="0" smtClean="0"/>
                        <a:t>Lente</a:t>
                      </a:r>
                      <a:endParaRPr lang="fr-CH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350" b="0" i="0" u="none" strike="noStrike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Exigences différentes selon les variétés</a:t>
                      </a:r>
                      <a:endParaRPr lang="fr-CH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734511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3" name="Textfeld 2"/>
          <p:cNvSpPr txBox="1"/>
          <p:nvPr/>
        </p:nvSpPr>
        <p:spPr>
          <a:xfrm>
            <a:off x="5148064" y="6010521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 smtClean="0"/>
              <a:t>Source: </a:t>
            </a:r>
            <a:r>
              <a:rPr lang="fr-CH" sz="1100" dirty="0" err="1" smtClean="0"/>
              <a:t>Bioland</a:t>
            </a:r>
            <a:r>
              <a:rPr lang="fr-CH" sz="1100" dirty="0" smtClean="0"/>
              <a:t> </a:t>
            </a:r>
            <a:r>
              <a:rPr lang="fr-CH" sz="1100" dirty="0" err="1" smtClean="0"/>
              <a:t>Beratung</a:t>
            </a:r>
            <a:r>
              <a:rPr lang="fr-CH" sz="1100" dirty="0" smtClean="0"/>
              <a:t>, KÖN, </a:t>
            </a:r>
            <a:r>
              <a:rPr lang="fr-CH" sz="1100" dirty="0" err="1" smtClean="0"/>
              <a:t>Demeter</a:t>
            </a:r>
            <a:r>
              <a:rPr lang="fr-CH" sz="1100" dirty="0" smtClean="0"/>
              <a:t> &amp; </a:t>
            </a:r>
            <a:r>
              <a:rPr lang="fr-CH" sz="1100" dirty="0" err="1" smtClean="0"/>
              <a:t>FiBL</a:t>
            </a:r>
            <a:r>
              <a:rPr lang="fr-CH" sz="1100" dirty="0" smtClean="0"/>
              <a:t> (2008)</a:t>
            </a:r>
            <a:endParaRPr lang="fr-CH" sz="1100" dirty="0"/>
          </a:p>
        </p:txBody>
      </p:sp>
      <p:sp>
        <p:nvSpPr>
          <p:cNvPr id="6" name="Textfeld 5"/>
          <p:cNvSpPr txBox="1"/>
          <p:nvPr/>
        </p:nvSpPr>
        <p:spPr>
          <a:xfrm>
            <a:off x="7308304" y="-27384"/>
            <a:ext cx="1835696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CH" sz="2000" dirty="0" smtClean="0"/>
              <a:t>Documentation</a:t>
            </a:r>
            <a:endParaRPr lang="fr-CH" sz="2000" dirty="0"/>
          </a:p>
        </p:txBody>
      </p:sp>
    </p:spTree>
    <p:extLst>
      <p:ext uri="{BB962C8B-B14F-4D97-AF65-F5344CB8AC3E}">
        <p14:creationId xmlns:p14="http://schemas.microsoft.com/office/powerpoint/2010/main" val="246502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Toits végétalisés – paradis verts dans les airs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9" y="1268760"/>
            <a:ext cx="4464867" cy="4309944"/>
          </a:xfrm>
        </p:spPr>
        <p:txBody>
          <a:bodyPr/>
          <a:lstStyle/>
          <a:p>
            <a:r>
              <a:rPr lang="fr-CH" sz="2000" b="1" dirty="0" smtClean="0"/>
              <a:t>Avantages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Améliore l’isolation thermique du toit (économie d’énergie)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Diminue les rayonnements UV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Augmente la durée de vie de l’isolation du toit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Offre un refuge intact pour plantes et animaux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Améliore l’esthétique des bâtiments</a:t>
            </a:r>
            <a:endParaRPr lang="fr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7</a:t>
            </a:fld>
            <a:endParaRPr lang="fr-CH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66865" y="1340768"/>
            <a:ext cx="2872935" cy="459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Toits végétalisés: mise en place et entretien</a:t>
            </a:r>
            <a:endParaRPr lang="fr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7725" y="1268760"/>
            <a:ext cx="7130075" cy="4309944"/>
          </a:xfrm>
        </p:spPr>
        <p:txBody>
          <a:bodyPr/>
          <a:lstStyle/>
          <a:p>
            <a:r>
              <a:rPr lang="fr-CH" sz="2000" b="1" dirty="0" smtClean="0"/>
              <a:t>Mise en place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Sur les toits avec jusqu’à </a:t>
            </a:r>
            <a:r>
              <a:rPr lang="fr-CH" sz="2000" dirty="0"/>
              <a:t>40 </a:t>
            </a:r>
            <a:r>
              <a:rPr lang="fr-CH" sz="2000" dirty="0" smtClean="0"/>
              <a:t>% de pente.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5–30 cm de substrat sur une isolation imperméable aux racines.</a:t>
            </a:r>
          </a:p>
          <a:p>
            <a:r>
              <a:rPr lang="fr-CH" sz="2000" b="1" dirty="0" smtClean="0"/>
              <a:t>Semences</a:t>
            </a:r>
            <a:endParaRPr lang="fr-CH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Gazons secs, prairies maigres ou mélanges spéciaux pour toits (ex. avec orpin).</a:t>
            </a:r>
          </a:p>
          <a:p>
            <a:r>
              <a:rPr lang="fr-CH" sz="2000" b="1" dirty="0" smtClean="0"/>
              <a:t>Entretien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Arroser régulièrement la première année.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Contrôler et nettoyer les chenaux et conduites régulièrement.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Enlever les plantes indésirables (ex. jeunes bouleaux).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CH" sz="2000" dirty="0" smtClean="0"/>
              <a:t>Lors de longue sécheresse, arroser de temps en temps.</a:t>
            </a:r>
            <a:endParaRPr lang="fr-CH" sz="2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9412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462" y="1167266"/>
            <a:ext cx="2583596" cy="218775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511" y="3547588"/>
            <a:ext cx="2598338" cy="21856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4902" y="1167266"/>
            <a:ext cx="2566362" cy="21839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Petites structures aux environs de la ferme</a:t>
            </a:r>
            <a:endParaRPr lang="fr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95DEAF-E952-4796-AAEE-4201E40CA590}" type="slidenum">
              <a:rPr lang="fr-CH" smtClean="0"/>
              <a:pPr/>
              <a:t>9</a:t>
            </a:fld>
            <a:endParaRPr lang="fr-CH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167267"/>
            <a:ext cx="2592288" cy="218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17725" y="2708920"/>
            <a:ext cx="2605275" cy="646331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Tas de pierres et de branches</a:t>
            </a:r>
            <a:endParaRPr lang="fr-CH" dirty="0"/>
          </a:p>
        </p:txBody>
      </p:sp>
      <p:sp>
        <p:nvSpPr>
          <p:cNvPr id="13" name="Textfeld 12"/>
          <p:cNvSpPr txBox="1"/>
          <p:nvPr/>
        </p:nvSpPr>
        <p:spPr>
          <a:xfrm>
            <a:off x="3264902" y="2981922"/>
            <a:ext cx="2596658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Murs de pierres sèches</a:t>
            </a:r>
            <a:endParaRPr lang="fr-CH" dirty="0"/>
          </a:p>
        </p:txBody>
      </p:sp>
      <p:sp>
        <p:nvSpPr>
          <p:cNvPr id="15" name="Textfeld 14"/>
          <p:cNvSpPr txBox="1"/>
          <p:nvPr/>
        </p:nvSpPr>
        <p:spPr>
          <a:xfrm>
            <a:off x="5903461" y="2990235"/>
            <a:ext cx="268418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Vieux arbres et buissons</a:t>
            </a:r>
            <a:endParaRPr lang="fr-CH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12079" y="3547589"/>
            <a:ext cx="2574979" cy="218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>
            <a:off x="5903461" y="5364934"/>
            <a:ext cx="2684186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Ourlets sauvages</a:t>
            </a:r>
            <a:endParaRPr lang="fr-CH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56284" y="3547588"/>
            <a:ext cx="2574979" cy="218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feld 19"/>
          <p:cNvSpPr txBox="1"/>
          <p:nvPr/>
        </p:nvSpPr>
        <p:spPr>
          <a:xfrm>
            <a:off x="3256284" y="5364934"/>
            <a:ext cx="257497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Surfaces rudérales</a:t>
            </a:r>
            <a:endParaRPr lang="fr-CH" dirty="0"/>
          </a:p>
        </p:txBody>
      </p:sp>
      <p:sp>
        <p:nvSpPr>
          <p:cNvPr id="22" name="Textfeld 21"/>
          <p:cNvSpPr txBox="1"/>
          <p:nvPr/>
        </p:nvSpPr>
        <p:spPr>
          <a:xfrm>
            <a:off x="605511" y="5364934"/>
            <a:ext cx="2617489" cy="369332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</a:lstStyle>
          <a:p>
            <a:r>
              <a:rPr lang="fr-CH" dirty="0" smtClean="0"/>
              <a:t>Etangs et mares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36866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-Foliensammlung-Biodiv">
  <a:themeElements>
    <a:clrScheme name="FiB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46464"/>
      </a:hlink>
      <a:folHlink>
        <a:srgbClr val="969696"/>
      </a:folHlink>
    </a:clrScheme>
    <a:fontScheme name="FiBL_1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lienmaster_deutsch.pptx" id="{FBB6791A-E5EE-42BB-A8AB-2678BCFD6534}" vid="{5793FBA9-05DF-45A9-9DAC-857A3FA41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38CE18F8DE21746B13E196ECDFF44C0" ma:contentTypeVersion="5" ma:contentTypeDescription="Create a new document." ma:contentTypeScope="" ma:versionID="e8782817122db90c93ceb9e955f70951">
  <xsd:schema xmlns:xsd="http://www.w3.org/2001/XMLSchema" xmlns:xs="http://www.w3.org/2001/XMLSchema" xmlns:p="http://schemas.microsoft.com/office/2006/metadata/properties" xmlns:ns1="http://schemas.microsoft.com/sharepoint/v3" xmlns:ns2="dd18740c-b141-4d05-9751-e9f3dcf7e76f" xmlns:ns3="926ccd4c-651f-4ccc-af87-3950eef9fdad" targetNamespace="http://schemas.microsoft.com/office/2006/metadata/properties" ma:root="true" ma:fieldsID="ece806e68e4d87454051d7bb3ac23105" ns1:_="" ns2:_="" ns3:_="">
    <xsd:import namespace="http://schemas.microsoft.com/sharepoint/v3"/>
    <xsd:import namespace="dd18740c-b141-4d05-9751-e9f3dcf7e76f"/>
    <xsd:import namespace="926ccd4c-651f-4ccc-af87-3950eef9fdad"/>
    <xsd:element name="properties">
      <xsd:complexType>
        <xsd:sequence>
          <xsd:element name="documentManagement">
            <xsd:complexType>
              <xsd:all>
                <xsd:element ref="ns2:Kategorie"/>
                <xsd:element ref="ns2:Sprache" minOccurs="0"/>
                <xsd:element ref="ns3:FiBL_x002d_Standort" minOccurs="0"/>
                <xsd:element ref="ns1:TranslationStateDownloadLink" minOccurs="0"/>
                <xsd:element ref="ns3:Download_x0020_a_x0020_cop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TranslationStateDownloadLink" ma:index="11" nillable="true" ma:displayName="Downloadlink" ma:internalName="TranslationStateDownload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18740c-b141-4d05-9751-e9f3dcf7e76f" elementFormDefault="qualified">
    <xsd:import namespace="http://schemas.microsoft.com/office/2006/documentManagement/types"/>
    <xsd:import namespace="http://schemas.microsoft.com/office/infopath/2007/PartnerControls"/>
    <xsd:element name="Kategorie" ma:index="2" ma:displayName="Kategorie" ma:default="Bericht" ma:format="Dropdown" ma:indexed="true" ma:internalName="Kategorie">
      <xsd:simpleType>
        <xsd:restriction base="dms:Choice">
          <xsd:enumeration value="Bericht"/>
          <xsd:enumeration value="Brief/ Fax"/>
          <xsd:enumeration value="Corporate Identity (CI)"/>
          <xsd:enumeration value="EU-Bericht"/>
          <xsd:enumeration value="Folie"/>
          <xsd:enumeration value="Kurse"/>
          <xsd:enumeration value="Logo"/>
          <xsd:enumeration value="Medienmitteilung"/>
          <xsd:enumeration value="Ordnerrücken"/>
          <xsd:enumeration value="Praktikums-/ Semester- /Diplomarbeiten"/>
          <xsd:enumeration value="Sonderformate"/>
          <xsd:enumeration value="Protokolle"/>
        </xsd:restriction>
      </xsd:simpleType>
    </xsd:element>
    <xsd:element name="Sprache" ma:index="3" nillable="true" ma:displayName="Sprache" ma:default="Deutsch" ma:format="Dropdown" ma:internalName="Sprache">
      <xsd:simpleType>
        <xsd:restriction base="dms:Choice">
          <xsd:enumeration value="Deutsch"/>
          <xsd:enumeration value="Englisch"/>
          <xsd:enumeration value="Französisch"/>
          <xsd:enumeration value="Italienisch"/>
          <xsd:enumeration value="Spanisch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6ccd4c-651f-4ccc-af87-3950eef9fdad" elementFormDefault="qualified">
    <xsd:import namespace="http://schemas.microsoft.com/office/2006/documentManagement/types"/>
    <xsd:import namespace="http://schemas.microsoft.com/office/infopath/2007/PartnerControls"/>
    <xsd:element name="FiBL_x002d_Standort" ma:index="4" nillable="true" ma:displayName="FiBL-Standort" ma:default="All FiBL" ma:format="Dropdown" ma:internalName="FiBL_x002d_Standort">
      <xsd:simpleType>
        <xsd:restriction base="dms:Choice">
          <xsd:enumeration value="All FiBL"/>
          <xsd:enumeration value="FiBL CH"/>
          <xsd:enumeration value="FiBL DE"/>
          <xsd:enumeration value="FiBL AT"/>
          <xsd:enumeration value="FiBL EU"/>
          <xsd:enumeration value="Team FiBL France"/>
        </xsd:restriction>
      </xsd:simpleType>
    </xsd:element>
    <xsd:element name="Download_x0020_a_x0020_copy" ma:index="12" nillable="true" ma:displayName="Download a copy" ma:internalName="Download_x0020_a_x0020_copy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prache xmlns="dd18740c-b141-4d05-9751-e9f3dcf7e76f">Deutsch</Sprache>
    <TranslationStateDownloadLink xmlns="http://schemas.microsoft.com/sharepoint/v3">
      <Url xsi:nil="true"/>
      <Description xsi:nil="true"/>
    </TranslationStateDownloadLink>
    <Download_x0020_a_x0020_copy xmlns="926ccd4c-651f-4ccc-af87-3950eef9fdad" xsi:nil="true"/>
    <Kategorie xmlns="dd18740c-b141-4d05-9751-e9f3dcf7e76f">Folie</Kategorie>
    <FiBL_x002d_Standort xmlns="926ccd4c-651f-4ccc-af87-3950eef9fdad">All FiBL</FiBL_x002d_Standort>
  </documentManagement>
</p:properties>
</file>

<file path=customXml/itemProps1.xml><?xml version="1.0" encoding="utf-8"?>
<ds:datastoreItem xmlns:ds="http://schemas.openxmlformats.org/officeDocument/2006/customXml" ds:itemID="{8D7551DD-4F57-4178-AE9D-035B37929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18740c-b141-4d05-9751-e9f3dcf7e76f"/>
    <ds:schemaRef ds:uri="926ccd4c-651f-4ccc-af87-3950eef9fd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5CF6B6-F600-4DF9-A534-F9E4E16E99A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1F0389-DCC4-4552-AF62-62FC06389D97}">
  <ds:schemaRefs>
    <ds:schemaRef ds:uri="http://schemas.microsoft.com/sharepoint/v3"/>
    <ds:schemaRef ds:uri="926ccd4c-651f-4ccc-af87-3950eef9fdad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  <ds:schemaRef ds:uri="http://schemas.microsoft.com/office/2006/metadata/properties"/>
    <ds:schemaRef ds:uri="http://schemas.openxmlformats.org/package/2006/metadata/core-properties"/>
    <ds:schemaRef ds:uri="dd18740c-b141-4d05-9751-e9f3dcf7e76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Vorlage-Foliensammlung-Biodiv</Template>
  <TotalTime>0</TotalTime>
  <Words>1638</Words>
  <Application>Microsoft Office PowerPoint</Application>
  <PresentationFormat>Bildschirmpräsentation (4:3)</PresentationFormat>
  <Paragraphs>252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Calibri</vt:lpstr>
      <vt:lpstr>Gill Sans MT</vt:lpstr>
      <vt:lpstr>Symbol</vt:lpstr>
      <vt:lpstr>Vorlage-Foliensammlung-Biodiv</vt:lpstr>
      <vt:lpstr>PowerPoint-Präsentation</vt:lpstr>
      <vt:lpstr>Animaux sauvages aux environs de la ferme (exemples)</vt:lpstr>
      <vt:lpstr>Quelques principes de base pour favoriser  la biodiversité aux environs de la ferme:</vt:lpstr>
      <vt:lpstr>Exemples de mesures en faveur de la biodiversité  aux environs de la ferme</vt:lpstr>
      <vt:lpstr>Façades végétalisées – une peau verte pour les bâtiments</vt:lpstr>
      <vt:lpstr>Plantes pour une façade végétalisée</vt:lpstr>
      <vt:lpstr>Toits végétalisés – paradis verts dans les airs</vt:lpstr>
      <vt:lpstr>Toits végétalisés: mise en place et entretien</vt:lpstr>
      <vt:lpstr>Petites structures aux environs de la ferme</vt:lpstr>
      <vt:lpstr>Étangs de jardin et mares</vt:lpstr>
      <vt:lpstr>Étangs de jardin et mares: entretien et amélioration</vt:lpstr>
      <vt:lpstr>Poser des nichoirs pour …</vt:lpstr>
      <vt:lpstr>Nichoirs pour faucons crécerelles et chouettes effraies</vt:lpstr>
      <vt:lpstr>Nids pour hirondelles</vt:lpstr>
      <vt:lpstr>Nichoirs pour chauves-souris</vt:lpstr>
      <vt:lpstr>Nichoirs pour abeilles sauvages</vt:lpstr>
      <vt:lpstr>Mesures de promotion de la biodiversité dans le jardin</vt:lpstr>
      <vt:lpstr>Eviter les pièges</vt:lpstr>
      <vt:lpstr>Exemple: programme Ferme+ d’IP-SUISSE</vt:lpstr>
      <vt:lpstr>Exemple: Ferme+ d’IP-SUISSE</vt:lpstr>
      <vt:lpstr>Pour en savoir plus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Weidmann Gilles</dc:creator>
  <cp:lastModifiedBy>Gilles Weidmann</cp:lastModifiedBy>
  <cp:revision>521</cp:revision>
  <dcterms:created xsi:type="dcterms:W3CDTF">2017-11-28T14:04:15Z</dcterms:created>
  <dcterms:modified xsi:type="dcterms:W3CDTF">2019-09-26T15:28:03Z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0x010100038CE18F8DE21746B13E196ECDFF44C0</vt:lpwstr>
  </property>
</Properties>
</file>