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81" r:id="rId7"/>
    <p:sldId id="261" r:id="rId8"/>
    <p:sldId id="271" r:id="rId9"/>
    <p:sldId id="262" r:id="rId10"/>
    <p:sldId id="285" r:id="rId11"/>
    <p:sldId id="265" r:id="rId12"/>
    <p:sldId id="273" r:id="rId13"/>
    <p:sldId id="288" r:id="rId14"/>
    <p:sldId id="280" r:id="rId15"/>
    <p:sldId id="266" r:id="rId16"/>
    <p:sldId id="267" r:id="rId17"/>
    <p:sldId id="287" r:id="rId18"/>
    <p:sldId id="268" r:id="rId19"/>
    <p:sldId id="269" r:id="rId20"/>
    <p:sldId id="276" r:id="rId21"/>
    <p:sldId id="284" r:id="rId22"/>
    <p:sldId id="275" r:id="rId23"/>
    <p:sldId id="272" r:id="rId24"/>
    <p:sldId id="289" r:id="rId25"/>
    <p:sldId id="286" r:id="rId26"/>
    <p:sldId id="270" r:id="rId27"/>
    <p:sldId id="258" r:id="rId28"/>
    <p:sldId id="291" r:id="rId29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305" autoAdjust="0"/>
  </p:normalViewPr>
  <p:slideViewPr>
    <p:cSldViewPr>
      <p:cViewPr varScale="1">
        <p:scale>
          <a:sx n="111" d="100"/>
          <a:sy n="111" d="100"/>
        </p:scale>
        <p:origin x="14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3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A2665-4E31-496D-93A3-F5415ABB5E8E}" type="datetimeFigureOut">
              <a:rPr lang="de-CH" smtClean="0"/>
              <a:t>26.09.2019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C346-39DD-4010-82F1-7D16F616C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4033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26.09.2019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Quelle</a:t>
            </a:r>
            <a:r>
              <a:rPr lang="en-US" sz="1200" dirty="0" smtClean="0"/>
              <a:t>: </a:t>
            </a:r>
            <a:r>
              <a:rPr lang="en-US" sz="1200" dirty="0" err="1" smtClean="0"/>
              <a:t>Paillex</a:t>
            </a:r>
            <a:r>
              <a:rPr lang="en-US" sz="1200" dirty="0" smtClean="0"/>
              <a:t> A., </a:t>
            </a:r>
            <a:r>
              <a:rPr lang="en-US" sz="1200" dirty="0" err="1" smtClean="0"/>
              <a:t>Schuwirth</a:t>
            </a:r>
            <a:r>
              <a:rPr lang="en-US" sz="1200" dirty="0" smtClean="0"/>
              <a:t> N., Lorenz A. W., </a:t>
            </a:r>
            <a:r>
              <a:rPr lang="en-US" sz="1200" dirty="0" err="1" smtClean="0"/>
              <a:t>Januschke</a:t>
            </a:r>
            <a:r>
              <a:rPr lang="en-US" sz="1200" dirty="0" smtClean="0"/>
              <a:t> K., Peter A., Reichert P. (2017): Integrating and extending ecological river assessment: concept and test with two restoration projects. Ecological Indicators 72, 131–141</a:t>
            </a:r>
            <a:endParaRPr lang="de-CH" sz="120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27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2017</a:t>
            </a:r>
            <a:endParaRPr lang="de-CH" spc="2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biodiversité sur l’exploitation agricole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 smtClean="0"/>
              <a:t>((</a:t>
            </a:r>
            <a:r>
              <a:rPr lang="fr-CH" spc="20" noProof="0" dirty="0" err="1" smtClean="0"/>
              <a:t>Kapitel</a:t>
            </a:r>
            <a:r>
              <a:rPr lang="fr-CH" spc="20" noProof="0" dirty="0" smtClean="0"/>
              <a:t>))</a:t>
            </a:r>
            <a:endParaRPr lang="fr-CH" spc="20" noProof="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Collection de transparents « La biodiversité sur l’exploitation agricole »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64088" y="6344185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Interfaces avec les cours d’eau et la forêt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wissen.net/index_FR" TargetMode="External"/><Relationship Id="rId2" Type="http://schemas.openxmlformats.org/officeDocument/2006/relationships/hyperlink" Target="https://www.vd.ch/fileadmin/user_upload/themes/environnement/eau/fichiers_pdf/EH_DIRNA_entretien_des_cours_d_eau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.ch/sites/default/files/contens/sff/_www/files/pdf68/Lisieres-etagees.pdf" TargetMode="External"/><Relationship Id="rId4" Type="http://schemas.openxmlformats.org/officeDocument/2006/relationships/hyperlink" Target="https://www.waldwissen.net/wald/naturschutz/arten/wsl_waldrandpflege/index_FR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gridea.abacuscity.ch/fr/A~1399~1/3~410245~Shop/Publications/Production-v%C3%A9g%C3%A9tale-Environnement/Aspects-l%C3%A9gaux-et-administratifs/Bordures-tampon-fiche-th%C3%A9matique/Deutsch/Print-Papier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119278" cy="193633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fr-CH" sz="1100" dirty="0" smtClean="0"/>
              <a:t>Référence: manuel «La biodiversité sur l’exploitation agricole – Guide pratique», chapitre 6, pages 141-149</a:t>
            </a:r>
            <a:endParaRPr lang="fr-CH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486916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Chapitre 6: interfaces avec les cours d’eau et la forêt</a:t>
            </a:r>
          </a:p>
          <a:p>
            <a:endParaRPr lang="fr-CH" sz="1100" dirty="0" smtClean="0"/>
          </a:p>
          <a:p>
            <a:r>
              <a:rPr lang="fr-CH" sz="1100"/>
              <a:t>Edition 2019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Revalorisation et renaturation des cours d'eau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20523"/>
            <a:ext cx="7921625" cy="242450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Renaturation</a:t>
            </a:r>
            <a:r>
              <a:rPr lang="fr-CH" sz="2000" dirty="0"/>
              <a:t>: </a:t>
            </a:r>
            <a:r>
              <a:rPr lang="fr-CH" sz="2000" dirty="0" smtClean="0"/>
              <a:t>assainir </a:t>
            </a:r>
            <a:r>
              <a:rPr lang="fr-CH" sz="2000" dirty="0"/>
              <a:t>les cours d'eau et les rives des lacs, réduire les impacts négatifs de l'utilisation de l'hydroélectricité</a:t>
            </a:r>
          </a:p>
          <a:p>
            <a:pPr>
              <a:spcBef>
                <a:spcPts val="600"/>
              </a:spcBef>
            </a:pPr>
            <a:r>
              <a:rPr lang="fr-CH" sz="2000" b="1" dirty="0" smtClean="0"/>
              <a:t>Revitalisation</a:t>
            </a:r>
            <a:r>
              <a:rPr lang="fr-CH" sz="2000" dirty="0" smtClean="0"/>
              <a:t>: restauration </a:t>
            </a:r>
            <a:r>
              <a:rPr lang="fr-CH" sz="2000" dirty="0"/>
              <a:t>des ruisseaux, rivières et lacs semi-naturels avec leurs espèces animales et végétales caractéristiques</a:t>
            </a:r>
          </a:p>
          <a:p>
            <a:pPr>
              <a:spcBef>
                <a:spcPts val="600"/>
              </a:spcBef>
            </a:pPr>
            <a:r>
              <a:rPr lang="fr-CH" sz="2000" b="1" dirty="0" smtClean="0"/>
              <a:t>Raisons</a:t>
            </a:r>
            <a:endParaRPr lang="fr-CH" sz="20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H" sz="2000" dirty="0" smtClean="0"/>
              <a:t>Protection contre les crues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H" sz="2000" dirty="0" smtClean="0"/>
              <a:t>Protection </a:t>
            </a:r>
            <a:r>
              <a:rPr lang="fr-CH" sz="2000" dirty="0"/>
              <a:t>de la nature</a:t>
            </a:r>
          </a:p>
          <a:p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763807"/>
            <a:ext cx="3920768" cy="226988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8" y="3764362"/>
            <a:ext cx="3887743" cy="22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/>
              <a:t>Effets de la revitalisation des cours d'eau </a:t>
            </a:r>
            <a:r>
              <a:rPr lang="fr-FR" dirty="0" smtClean="0"/>
              <a:t>sur </a:t>
            </a:r>
            <a:r>
              <a:rPr lang="fr-FR" dirty="0"/>
              <a:t>les espèces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55763" y="5805264"/>
            <a:ext cx="17840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Paillex</a:t>
            </a:r>
            <a:r>
              <a:rPr lang="en-US" sz="1000" dirty="0" smtClean="0"/>
              <a:t> A. et al (2017)</a:t>
            </a:r>
            <a:endParaRPr lang="de-CH" sz="1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06" y="1750909"/>
            <a:ext cx="8839588" cy="3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Entretien du lit des cours d'eau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7" name="Rechteck 6"/>
          <p:cNvSpPr/>
          <p:nvPr/>
        </p:nvSpPr>
        <p:spPr>
          <a:xfrm>
            <a:off x="545716" y="3789040"/>
            <a:ext cx="3522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En été, faucher la végétation aquatique juste en dessous de la surface.</a:t>
            </a:r>
            <a:endParaRPr lang="fr-CH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065537"/>
            <a:ext cx="7975837" cy="254752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67944" y="3801685"/>
            <a:ext cx="475252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</a:pPr>
            <a:r>
              <a:rPr lang="fr-CH" sz="2000" dirty="0" smtClean="0"/>
              <a:t>Lors d’entretien avec une pelle mécanique: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Sur min. 10 % de la </a:t>
            </a:r>
            <a:r>
              <a:rPr lang="fr-CH" sz="2000" dirty="0"/>
              <a:t>longueur </a:t>
            </a:r>
            <a:r>
              <a:rPr lang="fr-CH" sz="2000" dirty="0" smtClean="0"/>
              <a:t>du cours d’eau, laisser les </a:t>
            </a:r>
            <a:r>
              <a:rPr lang="fr-CH" sz="2000" dirty="0"/>
              <a:t>plantes </a:t>
            </a:r>
            <a:r>
              <a:rPr lang="fr-CH" sz="2000" dirty="0" smtClean="0"/>
              <a:t>aquatiques sur </a:t>
            </a:r>
            <a:r>
              <a:rPr lang="fr-CH" sz="2000" dirty="0"/>
              <a:t>la moitié de la </a:t>
            </a:r>
            <a:r>
              <a:rPr lang="fr-CH" sz="2000" dirty="0" smtClean="0"/>
              <a:t>largeur du lit.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Répartir équitablement les tronçons non fauchés le long du cours d’eau. </a:t>
            </a: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Entretien des berges boisées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542902"/>
            <a:ext cx="489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Entretien par étape avec une fauche par an</a:t>
            </a:r>
            <a:endParaRPr lang="fr-CH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0220"/>
            <a:ext cx="4824536" cy="10448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4293067"/>
            <a:ext cx="4655239" cy="100814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4382" y="2260053"/>
            <a:ext cx="403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1</a:t>
            </a:r>
            <a:r>
              <a:rPr lang="fr-CH" baseline="30000" dirty="0" smtClean="0"/>
              <a:t>ère</a:t>
            </a:r>
            <a:r>
              <a:rPr lang="fr-CH" dirty="0"/>
              <a:t> </a:t>
            </a:r>
            <a:r>
              <a:rPr lang="fr-CH" dirty="0" smtClean="0"/>
              <a:t>année: faucher la première moitié</a:t>
            </a:r>
            <a:endParaRPr lang="fr-CH" dirty="0"/>
          </a:p>
        </p:txBody>
      </p:sp>
      <p:sp>
        <p:nvSpPr>
          <p:cNvPr id="11" name="Textfeld 10"/>
          <p:cNvSpPr txBox="1"/>
          <p:nvPr/>
        </p:nvSpPr>
        <p:spPr>
          <a:xfrm>
            <a:off x="718612" y="3861048"/>
            <a:ext cx="3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</a:t>
            </a:r>
            <a:r>
              <a:rPr lang="fr-CH" baseline="30000" dirty="0" smtClean="0"/>
              <a:t>ème</a:t>
            </a:r>
            <a:r>
              <a:rPr lang="fr-CH" dirty="0" smtClean="0"/>
              <a:t> année: faucher la deuxième moitié</a:t>
            </a:r>
            <a:endParaRPr lang="fr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7" y="2608580"/>
            <a:ext cx="936105" cy="20469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30296" y="2573681"/>
            <a:ext cx="173310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Laisser</a:t>
            </a:r>
          </a:p>
          <a:p>
            <a:endParaRPr lang="fr-CH" sz="900" dirty="0" smtClean="0"/>
          </a:p>
          <a:p>
            <a:r>
              <a:rPr lang="fr-CH" dirty="0" smtClean="0"/>
              <a:t>Faucher</a:t>
            </a:r>
          </a:p>
          <a:p>
            <a:endParaRPr lang="fr-CH" sz="900" dirty="0" smtClean="0"/>
          </a:p>
          <a:p>
            <a:r>
              <a:rPr lang="fr-CH" dirty="0" smtClean="0"/>
              <a:t>Boisement</a:t>
            </a:r>
          </a:p>
          <a:p>
            <a:endParaRPr lang="fr-CH" sz="1400" dirty="0" smtClean="0"/>
          </a:p>
          <a:p>
            <a:r>
              <a:rPr lang="fr-CH" dirty="0" smtClean="0"/>
              <a:t>Bordure tampon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Entretien des berges boisées</a:t>
            </a:r>
            <a:endParaRPr lang="fr-CH" dirty="0"/>
          </a:p>
        </p:txBody>
      </p:sp>
      <p:sp>
        <p:nvSpPr>
          <p:cNvPr id="7" name="Textfeld 6"/>
          <p:cNvSpPr txBox="1"/>
          <p:nvPr/>
        </p:nvSpPr>
        <p:spPr>
          <a:xfrm>
            <a:off x="587046" y="1034513"/>
            <a:ext cx="453066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fr-CH" b="1" dirty="0"/>
              <a:t>Entretien par étape avec </a:t>
            </a:r>
            <a:r>
              <a:rPr lang="fr-CH" b="1" dirty="0" smtClean="0"/>
              <a:t>2 fauches </a:t>
            </a:r>
            <a:r>
              <a:rPr lang="fr-CH" b="1" dirty="0"/>
              <a:t>par an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7046" y="1957735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 smtClean="0"/>
              <a:t>1</a:t>
            </a:r>
            <a:r>
              <a:rPr lang="fr-CH" baseline="30000" dirty="0" smtClean="0"/>
              <a:t>ère</a:t>
            </a:r>
            <a:r>
              <a:rPr lang="fr-CH" dirty="0" smtClean="0"/>
              <a:t> coupe dès mi-juin</a:t>
            </a:r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4016927"/>
            <a:ext cx="3715813" cy="80469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5" y="2371723"/>
            <a:ext cx="3810260" cy="8251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2432269"/>
            <a:ext cx="3799797" cy="82288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2" y="4016927"/>
            <a:ext cx="3785594" cy="81981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00967" y="1955953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 smtClean="0"/>
              <a:t>2</a:t>
            </a:r>
            <a:r>
              <a:rPr lang="fr-CH" baseline="30000" dirty="0" smtClean="0"/>
              <a:t>ème</a:t>
            </a:r>
            <a:r>
              <a:rPr lang="fr-CH" dirty="0" smtClean="0"/>
              <a:t> coupe dès août</a:t>
            </a:r>
            <a:endParaRPr lang="fr-CH" dirty="0"/>
          </a:p>
        </p:txBody>
      </p:sp>
      <p:sp>
        <p:nvSpPr>
          <p:cNvPr id="18" name="Textfeld 17"/>
          <p:cNvSpPr txBox="1"/>
          <p:nvPr/>
        </p:nvSpPr>
        <p:spPr>
          <a:xfrm>
            <a:off x="617724" y="3624487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 smtClean="0"/>
              <a:t>1</a:t>
            </a:r>
            <a:r>
              <a:rPr lang="fr-CH" baseline="30000" dirty="0" smtClean="0"/>
              <a:t>ère</a:t>
            </a:r>
            <a:r>
              <a:rPr lang="fr-CH" dirty="0" smtClean="0"/>
              <a:t> coupe dès mi-juin</a:t>
            </a:r>
            <a:endParaRPr lang="fr-CH" dirty="0"/>
          </a:p>
        </p:txBody>
      </p:sp>
      <p:sp>
        <p:nvSpPr>
          <p:cNvPr id="19" name="Textfeld 18"/>
          <p:cNvSpPr txBox="1"/>
          <p:nvPr/>
        </p:nvSpPr>
        <p:spPr>
          <a:xfrm>
            <a:off x="4800967" y="3631981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 smtClean="0"/>
              <a:t>2</a:t>
            </a:r>
            <a:r>
              <a:rPr lang="fr-CH" baseline="30000" dirty="0" smtClean="0"/>
              <a:t>ème</a:t>
            </a:r>
            <a:r>
              <a:rPr lang="fr-CH" dirty="0" smtClean="0"/>
              <a:t> coupe dès août</a:t>
            </a:r>
            <a:endParaRPr lang="fr-CH" dirty="0"/>
          </a:p>
        </p:txBody>
      </p:sp>
      <p:sp>
        <p:nvSpPr>
          <p:cNvPr id="20" name="Rechteck 19"/>
          <p:cNvSpPr/>
          <p:nvPr/>
        </p:nvSpPr>
        <p:spPr>
          <a:xfrm>
            <a:off x="587046" y="1484784"/>
            <a:ext cx="1680698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fr-CH" b="1" dirty="0" smtClean="0"/>
              <a:t>1</a:t>
            </a:r>
            <a:r>
              <a:rPr lang="fr-CH" b="1" baseline="30000" dirty="0" smtClean="0"/>
              <a:t>ère</a:t>
            </a:r>
            <a:r>
              <a:rPr lang="fr-CH" b="1" dirty="0" smtClean="0"/>
              <a:t> année</a:t>
            </a:r>
            <a:endParaRPr lang="fr-CH" b="1" dirty="0"/>
          </a:p>
        </p:txBody>
      </p:sp>
      <p:sp>
        <p:nvSpPr>
          <p:cNvPr id="21" name="Rechteck 20"/>
          <p:cNvSpPr/>
          <p:nvPr/>
        </p:nvSpPr>
        <p:spPr>
          <a:xfrm>
            <a:off x="610659" y="3255155"/>
            <a:ext cx="1513069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fr-CH" b="1" dirty="0" smtClean="0"/>
              <a:t>2</a:t>
            </a:r>
            <a:r>
              <a:rPr lang="fr-CH" b="1" baseline="30000" dirty="0" smtClean="0"/>
              <a:t>ème</a:t>
            </a:r>
            <a:r>
              <a:rPr lang="fr-CH" b="1" dirty="0" smtClean="0"/>
              <a:t> année</a:t>
            </a:r>
            <a:endParaRPr lang="fr-CH" b="1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59" y="5347442"/>
            <a:ext cx="936105" cy="72485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547664" y="5282955"/>
            <a:ext cx="92525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Laisser</a:t>
            </a:r>
          </a:p>
          <a:p>
            <a:endParaRPr lang="fr-CH" sz="900" dirty="0" smtClean="0"/>
          </a:p>
          <a:p>
            <a:r>
              <a:rPr lang="fr-CH" dirty="0" smtClean="0"/>
              <a:t>Faucher</a:t>
            </a:r>
            <a:endParaRPr lang="fr-CH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967" y="5242836"/>
            <a:ext cx="936105" cy="106648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842323" y="5347442"/>
            <a:ext cx="17331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Boisement</a:t>
            </a:r>
          </a:p>
          <a:p>
            <a:endParaRPr lang="fr-CH" sz="1400" dirty="0" smtClean="0"/>
          </a:p>
          <a:p>
            <a:r>
              <a:rPr lang="fr-CH" dirty="0" smtClean="0"/>
              <a:t>Bordure tampon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389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Entretien des berges boisées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067944" y="980728"/>
            <a:ext cx="4458330" cy="2602933"/>
          </a:xfrm>
          <a:prstGeom prst="rect">
            <a:avLst/>
          </a:prstGeom>
          <a:noFill/>
        </p:spPr>
        <p:txBody>
          <a:bodyPr wrap="square" tIns="90000" bIns="9000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Alterner </a:t>
            </a:r>
            <a:r>
              <a:rPr lang="fr-FR" sz="2000" dirty="0"/>
              <a:t>les tronçons boisés et non boisés</a:t>
            </a:r>
            <a:r>
              <a:rPr lang="de-CH" sz="2000" dirty="0" smtClean="0"/>
              <a:t>.</a:t>
            </a:r>
            <a:endParaRPr lang="de-CH" sz="2000" dirty="0"/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Tailler </a:t>
            </a:r>
            <a:r>
              <a:rPr lang="fr-FR" sz="2000" dirty="0"/>
              <a:t>régulièrement les arbustes à croissance rapide.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Installer </a:t>
            </a:r>
            <a:r>
              <a:rPr lang="fr-FR" sz="2000" dirty="0"/>
              <a:t>des </a:t>
            </a:r>
            <a:r>
              <a:rPr lang="fr-FR" sz="2000" dirty="0" smtClean="0"/>
              <a:t>structures: tas </a:t>
            </a:r>
            <a:r>
              <a:rPr lang="fr-FR" sz="2000" dirty="0"/>
              <a:t>de </a:t>
            </a:r>
            <a:r>
              <a:rPr lang="fr-FR" sz="2000" dirty="0" smtClean="0"/>
              <a:t>bois, </a:t>
            </a:r>
            <a:r>
              <a:rPr lang="fr-FR" sz="2000" dirty="0"/>
              <a:t>de branches et de </a:t>
            </a:r>
            <a:r>
              <a:rPr lang="fr-FR" sz="2000" dirty="0" smtClean="0"/>
              <a:t>pierres, </a:t>
            </a:r>
            <a:r>
              <a:rPr lang="fr-FR" sz="2000" dirty="0"/>
              <a:t>et </a:t>
            </a:r>
            <a:r>
              <a:rPr lang="fr-FR" sz="2000" dirty="0" smtClean="0"/>
              <a:t>les débarrasser régulièrement de </a:t>
            </a:r>
            <a:r>
              <a:rPr lang="fr-FR" sz="2000" dirty="0"/>
              <a:t>la </a:t>
            </a:r>
            <a:r>
              <a:rPr lang="fr-FR" sz="2000" dirty="0" smtClean="0"/>
              <a:t>végétation.</a:t>
            </a:r>
            <a:endParaRPr lang="de-CH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043895"/>
            <a:ext cx="3348372" cy="490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/>
              <a:t>Interface entre zone agricole et forêt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11" y="1054191"/>
            <a:ext cx="7988428" cy="448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024" y="3552310"/>
            <a:ext cx="3331259" cy="24575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41562" y="3552310"/>
            <a:ext cx="3333983" cy="246897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507" y="965974"/>
            <a:ext cx="3326777" cy="24846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563" y="960169"/>
            <a:ext cx="3314414" cy="24950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latin typeface="+mn-lt"/>
                <a:cs typeface="Arial" panose="020B0604020202020204" pitchFamily="34" charset="0"/>
              </a:rPr>
              <a:t>Espèces typiques des lisières</a:t>
            </a:r>
            <a:endParaRPr lang="fr-CH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>
                <a:cs typeface="Arial" panose="020B0604020202020204" pitchFamily="34" charset="0"/>
              </a:rPr>
              <a:pPr/>
              <a:t>17</a:t>
            </a:fld>
            <a:endParaRPr lang="fr-CH" dirty="0"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19024" y="3081284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Oreillard roux</a:t>
            </a:r>
            <a:endParaRPr lang="fr-CH" dirty="0"/>
          </a:p>
        </p:txBody>
      </p:sp>
      <p:sp>
        <p:nvSpPr>
          <p:cNvPr id="3" name="Textfeld 2"/>
          <p:cNvSpPr txBox="1"/>
          <p:nvPr/>
        </p:nvSpPr>
        <p:spPr>
          <a:xfrm>
            <a:off x="1041561" y="3089910"/>
            <a:ext cx="331441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Pic vert</a:t>
            </a:r>
            <a:endParaRPr lang="fr-CH" dirty="0"/>
          </a:p>
        </p:txBody>
      </p:sp>
      <p:sp>
        <p:nvSpPr>
          <p:cNvPr id="13" name="Textfeld 12"/>
          <p:cNvSpPr txBox="1"/>
          <p:nvPr/>
        </p:nvSpPr>
        <p:spPr>
          <a:xfrm>
            <a:off x="4519024" y="5651956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Origan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41560" y="5651956"/>
            <a:ext cx="338695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Lièvre brun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343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340768"/>
            <a:ext cx="7921625" cy="418748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latin typeface="+mn-lt"/>
                <a:cs typeface="Arial" panose="020B0604020202020204" pitchFamily="34" charset="0"/>
              </a:rPr>
              <a:t>Lisière étagée – un habitat précieux</a:t>
            </a:r>
            <a:endParaRPr lang="fr-CH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18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4392488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Grande biodiversité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Espèces rares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Protection du peuplement forestier intérieur </a:t>
            </a:r>
            <a:r>
              <a:rPr lang="fr-FR" sz="2000" dirty="0" smtClean="0"/>
              <a:t>contre les vents violents</a:t>
            </a:r>
            <a:endParaRPr lang="de-CH" sz="2000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latin typeface="+mn-lt"/>
                <a:cs typeface="Arial" panose="020B0604020202020204" pitchFamily="34" charset="0"/>
              </a:rPr>
              <a:t>Valorisation des lisières forestières</a:t>
            </a:r>
            <a:endParaRPr lang="fr-CH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>
                <a:cs typeface="Arial" panose="020B0604020202020204" pitchFamily="34" charset="0"/>
              </a:rPr>
              <a:pPr/>
              <a:t>19</a:t>
            </a:fld>
            <a:endParaRPr lang="fr-CH" dirty="0"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11188" y="4221088"/>
            <a:ext cx="439286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CH" sz="2000" b="1" dirty="0" smtClean="0">
                <a:cs typeface="Arial" panose="020B0604020202020204" pitchFamily="34" charset="0"/>
              </a:rPr>
              <a:t>Emplacement idéal: </a:t>
            </a:r>
          </a:p>
          <a:p>
            <a:r>
              <a:rPr lang="fr-CH" sz="2000" dirty="0" smtClean="0">
                <a:cs typeface="Arial" panose="020B0604020202020204" pitchFamily="34" charset="0"/>
              </a:rPr>
              <a:t>Lisières bien ensoleillées dans des sites plutôt secs, exposés au sud, sud-est ou sud-ouest.</a:t>
            </a:r>
            <a:endParaRPr lang="fr-CH" sz="2000" dirty="0"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185513" y="4225995"/>
            <a:ext cx="3418935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Prendre contact avec le garde forestier.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Impliquer également les chasseurs et associations de protection de la nature locales.</a:t>
            </a:r>
            <a:endParaRPr lang="fr-CH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141625"/>
            <a:ext cx="4392860" cy="29615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512" y="1147420"/>
            <a:ext cx="3418936" cy="2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Zones de transition précieuses</a:t>
            </a:r>
            <a:endParaRPr lang="fr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1" y="1326967"/>
            <a:ext cx="7949846" cy="44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634795" cy="629700"/>
          </a:xfrm>
        </p:spPr>
        <p:txBody>
          <a:bodyPr/>
          <a:lstStyle/>
          <a:p>
            <a:r>
              <a:rPr lang="fr-FR" sz="2300" dirty="0"/>
              <a:t>«Éclaircir sur toute la longueur» et «Créer des trouées»</a:t>
            </a:r>
            <a:endParaRPr lang="de-CH" sz="2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7" y="1340768"/>
            <a:ext cx="8000246" cy="432048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43808" y="4617830"/>
            <a:ext cx="129614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Après 2 ans</a:t>
            </a:r>
            <a:endParaRPr lang="fr-CH" dirty="0"/>
          </a:p>
        </p:txBody>
      </p:sp>
      <p:sp>
        <p:nvSpPr>
          <p:cNvPr id="8" name="Rechteck 7"/>
          <p:cNvSpPr/>
          <p:nvPr/>
        </p:nvSpPr>
        <p:spPr>
          <a:xfrm>
            <a:off x="5580112" y="5060266"/>
            <a:ext cx="14401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Après 10 ans</a:t>
            </a:r>
            <a:endParaRPr lang="fr-CH" dirty="0"/>
          </a:p>
        </p:txBody>
      </p:sp>
      <p:sp>
        <p:nvSpPr>
          <p:cNvPr id="10" name="Bogen 9"/>
          <p:cNvSpPr/>
          <p:nvPr/>
        </p:nvSpPr>
        <p:spPr>
          <a:xfrm rot="2455027">
            <a:off x="1320435" y="2257925"/>
            <a:ext cx="1289314" cy="1719019"/>
          </a:xfrm>
          <a:prstGeom prst="arc">
            <a:avLst>
              <a:gd name="adj1" fmla="val 9795619"/>
              <a:gd name="adj2" fmla="val 2150619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899592" y="2020011"/>
            <a:ext cx="911109" cy="710594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988517" y="1977197"/>
            <a:ext cx="1175450" cy="61869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395555" y="1990423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4"/>
                </a:solidFill>
              </a:rPr>
              <a:t>20–50 m </a:t>
            </a:r>
          </a:p>
        </p:txBody>
      </p:sp>
      <p:sp>
        <p:nvSpPr>
          <p:cNvPr id="18" name="Rechteck 17"/>
          <p:cNvSpPr/>
          <p:nvPr/>
        </p:nvSpPr>
        <p:spPr>
          <a:xfrm>
            <a:off x="2456551" y="1929812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4"/>
                </a:solidFill>
              </a:rPr>
              <a:t>15</a:t>
            </a:r>
            <a:r>
              <a:rPr lang="de-CH" dirty="0">
                <a:solidFill>
                  <a:schemeClr val="accent4"/>
                </a:solidFill>
              </a:rPr>
              <a:t>–</a:t>
            </a:r>
            <a:r>
              <a:rPr lang="de-CH" dirty="0" smtClean="0">
                <a:solidFill>
                  <a:schemeClr val="accent4"/>
                </a:solidFill>
              </a:rPr>
              <a:t>30</a:t>
            </a:r>
            <a:r>
              <a:rPr lang="de-CH" dirty="0">
                <a:solidFill>
                  <a:schemeClr val="accent4"/>
                </a:solidFill>
              </a:rPr>
              <a:t> m </a:t>
            </a:r>
          </a:p>
        </p:txBody>
      </p:sp>
      <p:sp>
        <p:nvSpPr>
          <p:cNvPr id="6" name="Rechteck 5"/>
          <p:cNvSpPr/>
          <p:nvPr/>
        </p:nvSpPr>
        <p:spPr>
          <a:xfrm>
            <a:off x="705716" y="3635576"/>
            <a:ext cx="260580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Trouée fraichement créée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887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Eclaircir et entretenir des lisières étagées</a:t>
            </a:r>
            <a:endParaRPr lang="fr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2040" y="1340768"/>
            <a:ext cx="3852000" cy="2664296"/>
          </a:xfrm>
        </p:spPr>
        <p:txBody>
          <a:bodyPr/>
          <a:lstStyle/>
          <a:p>
            <a:pPr algn="l"/>
            <a:r>
              <a:rPr lang="fr-CH" sz="2000" b="1" dirty="0" smtClean="0"/>
              <a:t>Abattre, tailler: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 smtClean="0"/>
              <a:t>Arbres à croissance rapide, ex. frênes, noisetiers, saules, aulnes, charmes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 smtClean="0"/>
              <a:t>Essences fréquentes, ex. hêtres, épicéas</a:t>
            </a:r>
            <a:endParaRPr lang="fr-CH" sz="2000" dirty="0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617725" y="1340768"/>
            <a:ext cx="3852000" cy="4309944"/>
          </a:xfrm>
        </p:spPr>
        <p:txBody>
          <a:bodyPr/>
          <a:lstStyle/>
          <a:p>
            <a:r>
              <a:rPr lang="fr-CH" sz="2000" b="1" dirty="0"/>
              <a:t>C</a:t>
            </a:r>
            <a:r>
              <a:rPr lang="fr-CH" sz="2000" b="1" dirty="0" smtClean="0"/>
              <a:t>onserver, favoriser: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Vieux arbres et bois mort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Grands arbres dès 60 cm de diamètre à hauteur du ventre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Très vieux arbres, ex. chênes, pins, hêtres, ifs, tilleuls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Arbres rares, ex. alisiers </a:t>
            </a:r>
            <a:r>
              <a:rPr lang="fr-CH" sz="2000" dirty="0" err="1" smtClean="0"/>
              <a:t>torminals</a:t>
            </a:r>
            <a:r>
              <a:rPr lang="fr-CH" sz="2000" dirty="0" smtClean="0"/>
              <a:t>, alisiers blancs, ifs, pommiers et poiriers sauvages, tilleuls à petites feuilles et à grandes feuilles</a:t>
            </a:r>
            <a:endParaRPr lang="fr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240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Aménager et entretenir des petites structures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22</a:t>
            </a:fld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9" y="1034513"/>
            <a:ext cx="7922075" cy="405067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662" y="5229200"/>
            <a:ext cx="7928612" cy="854896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Disposer les bois de taille sur de grands tas de branches et les débarrasser régulièrement de la végétation.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575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Entretien des bordures tampons de long des lisières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23</a:t>
            </a:fld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" y="1160917"/>
            <a:ext cx="7944109" cy="277213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9552" y="41490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Rabattre régulièrement les essences à croissance rapide, telles que le peuplier tremble, le noisetier, le saule et l’érable sycomore. </a:t>
            </a:r>
            <a:endParaRPr lang="fr-CH" sz="2000" dirty="0"/>
          </a:p>
        </p:txBody>
      </p:sp>
      <p:sp>
        <p:nvSpPr>
          <p:cNvPr id="7" name="Rechteck 6"/>
          <p:cNvSpPr/>
          <p:nvPr/>
        </p:nvSpPr>
        <p:spPr>
          <a:xfrm>
            <a:off x="4788024" y="4174479"/>
            <a:ext cx="3779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Faucher ou arracher les plantes à problème et les néophytes et les éliminer avec les déchets ménagers.</a:t>
            </a: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Pour en savoir plus</a:t>
            </a:r>
            <a:endParaRPr lang="fr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9" y="1638000"/>
            <a:ext cx="7915086" cy="43099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CH" dirty="0" smtClean="0"/>
              <a:t>Fiche d’information du canton </a:t>
            </a:r>
            <a:r>
              <a:rPr lang="fr-CH" dirty="0"/>
              <a:t>de </a:t>
            </a:r>
            <a:r>
              <a:rPr lang="fr-CH" dirty="0" smtClean="0"/>
              <a:t>Vaud: </a:t>
            </a:r>
            <a:r>
              <a:rPr lang="pt-BR" dirty="0" smtClean="0">
                <a:hlinkClick r:id="rId2"/>
              </a:rPr>
              <a:t>entretien </a:t>
            </a:r>
            <a:r>
              <a:rPr lang="pt-BR" dirty="0">
                <a:hlinkClick r:id="rId2"/>
              </a:rPr>
              <a:t>des cours d'eau  </a:t>
            </a:r>
            <a:r>
              <a:rPr lang="pt-BR" dirty="0" smtClean="0">
                <a:hlinkClick r:id="rId2"/>
              </a:rPr>
              <a:t>vaudois</a:t>
            </a:r>
            <a:endParaRPr lang="fr-CH" dirty="0">
              <a:hlinkClick r:id="rId3"/>
            </a:endParaRPr>
          </a:p>
          <a:p>
            <a:pPr>
              <a:spcAft>
                <a:spcPts val="2400"/>
              </a:spcAft>
            </a:pPr>
            <a:r>
              <a:rPr lang="fr-CH" dirty="0" smtClean="0">
                <a:hlinkClick r:id="rId3"/>
              </a:rPr>
              <a:t>www.waldwissen.net</a:t>
            </a:r>
            <a:endParaRPr lang="fr-CH" dirty="0" smtClean="0"/>
          </a:p>
          <a:p>
            <a:pPr>
              <a:spcAft>
                <a:spcPts val="2400"/>
              </a:spcAft>
            </a:pPr>
            <a:r>
              <a:rPr lang="fr-CH" dirty="0" smtClean="0">
                <a:hlinkClick r:id="rId4"/>
              </a:rPr>
              <a:t>Soins aux lisières: une chance pour la nature!</a:t>
            </a:r>
            <a:endParaRPr lang="fr-CH" dirty="0" smtClean="0"/>
          </a:p>
          <a:p>
            <a:pPr>
              <a:spcAft>
                <a:spcPts val="2400"/>
              </a:spcAft>
            </a:pPr>
            <a:r>
              <a:rPr lang="fr-CH" dirty="0" smtClean="0"/>
              <a:t>Fiche technique du Canton de Fribourg: </a:t>
            </a:r>
            <a:r>
              <a:rPr lang="fr-CH" dirty="0" smtClean="0">
                <a:hlinkClick r:id="rId5"/>
              </a:rPr>
              <a:t>création et entretien de lisières étagées</a:t>
            </a:r>
            <a:r>
              <a:rPr lang="fr-CH" dirty="0" smtClean="0"/>
              <a:t> </a:t>
            </a:r>
          </a:p>
          <a:p>
            <a:endParaRPr lang="fr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Impressum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25</a:t>
            </a:fld>
            <a:endParaRPr lang="fr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200" b="1" dirty="0" smtClean="0"/>
              <a:t>Editeurs:</a:t>
            </a:r>
            <a:endParaRPr lang="fr-CH" sz="1200" dirty="0" smtClean="0"/>
          </a:p>
          <a:p>
            <a:r>
              <a:rPr lang="fr-CH" sz="1200" dirty="0" smtClean="0"/>
              <a:t>Institut de recherche de l’agriculture biologique (FiBL), </a:t>
            </a:r>
            <a:r>
              <a:rPr lang="fr-CH" sz="1200" u="sng" dirty="0" smtClean="0">
                <a:hlinkClick r:id="rId2"/>
              </a:rPr>
              <a:t>info.suisse@fibl.org</a:t>
            </a:r>
            <a:r>
              <a:rPr lang="fr-CH" sz="1200" dirty="0" smtClean="0"/>
              <a:t>, </a:t>
            </a:r>
            <a:r>
              <a:rPr lang="fr-CH" sz="1200" u="sng" dirty="0" smtClean="0">
                <a:hlinkClick r:id="rId3"/>
              </a:rPr>
              <a:t>www.fibl.org</a:t>
            </a:r>
            <a:endParaRPr lang="fr-CH" sz="1200" dirty="0" smtClean="0"/>
          </a:p>
          <a:p>
            <a:r>
              <a:rPr lang="fr-CH" sz="1200" dirty="0" smtClean="0"/>
              <a:t>Station ornithologique Suisse Sempach, </a:t>
            </a:r>
            <a:r>
              <a:rPr lang="fr-CH" sz="1200" u="sng" dirty="0" smtClean="0">
                <a:hlinkClick r:id="rId4"/>
              </a:rPr>
              <a:t>info@vogelwarte.ch</a:t>
            </a:r>
            <a:r>
              <a:rPr lang="fr-CH" sz="1200" dirty="0" smtClean="0"/>
              <a:t>, </a:t>
            </a:r>
            <a:r>
              <a:rPr lang="fr-CH" sz="1200" u="sng" dirty="0" smtClean="0">
                <a:hlinkClick r:id="rId5"/>
              </a:rPr>
              <a:t>www.vogelwarte.ch</a:t>
            </a:r>
            <a:endParaRPr lang="fr-CH" sz="1200" dirty="0" smtClean="0"/>
          </a:p>
          <a:p>
            <a:r>
              <a:rPr lang="fr-CH" sz="1200" b="1" dirty="0" smtClean="0"/>
              <a:t>Auteurs: </a:t>
            </a:r>
            <a:r>
              <a:rPr lang="fr-CH" sz="1200" dirty="0" smtClean="0"/>
              <a:t>Véronique Chevillat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Roman </a:t>
            </a:r>
            <a:r>
              <a:rPr lang="fr-CH" sz="1200" dirty="0"/>
              <a:t>Graf (Station </a:t>
            </a:r>
            <a:r>
              <a:rPr lang="fr-CH" sz="1200" dirty="0" smtClean="0"/>
              <a:t>ornithologique), Dominik </a:t>
            </a:r>
            <a:r>
              <a:rPr lang="fr-CH" sz="1200" dirty="0"/>
              <a:t>Hagist (Station </a:t>
            </a:r>
            <a:r>
              <a:rPr lang="fr-CH" sz="1200" dirty="0" smtClean="0"/>
              <a:t>ornithologique) </a:t>
            </a:r>
          </a:p>
          <a:p>
            <a:r>
              <a:rPr lang="fr-CH" sz="1200" b="1" dirty="0" smtClean="0"/>
              <a:t>Collaboration: </a:t>
            </a:r>
            <a:r>
              <a:rPr lang="fr-CH" sz="1200" dirty="0" smtClean="0"/>
              <a:t>Lukas Pfiffner (</a:t>
            </a:r>
            <a:r>
              <a:rPr lang="fr-CH" sz="1200" dirty="0" err="1" smtClean="0"/>
              <a:t>FiBL</a:t>
            </a:r>
            <a:r>
              <a:rPr lang="fr-CH" sz="1200" dirty="0" smtClean="0"/>
              <a:t>), Simon </a:t>
            </a:r>
            <a:r>
              <a:rPr lang="fr-CH" sz="1200" dirty="0"/>
              <a:t>Birrer (Station </a:t>
            </a:r>
            <a:r>
              <a:rPr lang="fr-CH" sz="1200" dirty="0" smtClean="0"/>
              <a:t>ornithologique), Markus </a:t>
            </a:r>
            <a:r>
              <a:rPr lang="fr-CH" sz="1200" dirty="0"/>
              <a:t>Jenny (Station </a:t>
            </a:r>
            <a:r>
              <a:rPr lang="fr-CH" sz="1200" dirty="0" smtClean="0"/>
              <a:t>ornithologique)</a:t>
            </a:r>
          </a:p>
          <a:p>
            <a:r>
              <a:rPr lang="fr-CH" sz="1200" b="1" dirty="0" smtClean="0"/>
              <a:t>Rédaction: </a:t>
            </a:r>
            <a:r>
              <a:rPr lang="fr-CH" sz="1200" dirty="0" smtClean="0"/>
              <a:t>Gilles Weidmann (</a:t>
            </a:r>
            <a:r>
              <a:rPr lang="fr-CH" sz="1200" dirty="0" err="1" smtClean="0"/>
              <a:t>FiBL</a:t>
            </a:r>
            <a:r>
              <a:rPr lang="fr-CH" sz="1200" dirty="0" smtClean="0"/>
              <a:t>)</a:t>
            </a:r>
          </a:p>
          <a:p>
            <a:r>
              <a:rPr lang="fr-CH" sz="1200" dirty="0" smtClean="0"/>
              <a:t>Avec des graphiques de Brigitta Maurer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et des illustrations de Simon Müller (</a:t>
            </a:r>
            <a:r>
              <a:rPr lang="fr-CH" sz="1200" dirty="0" smtClean="0">
                <a:hlinkClick r:id="rId6"/>
              </a:rPr>
              <a:t>www.soio.ch</a:t>
            </a:r>
            <a:r>
              <a:rPr lang="fr-CH" sz="1200" dirty="0" smtClean="0"/>
              <a:t>).</a:t>
            </a:r>
          </a:p>
          <a:p>
            <a:r>
              <a:rPr lang="fr-CH" sz="1200" dirty="0" smtClean="0"/>
              <a:t>Les diapositives ont été réalisées avec le soutien financier de Bio Suisse, de l’Union Suisse des Paysans, </a:t>
            </a:r>
            <a:r>
              <a:rPr lang="fr-FR" sz="1200" dirty="0"/>
              <a:t>de l'Office du paysage et de la nature du canton de Zurich, du Centre agricole </a:t>
            </a:r>
            <a:r>
              <a:rPr lang="fr-FR" sz="1200" dirty="0" err="1"/>
              <a:t>Ebenrain</a:t>
            </a:r>
            <a:r>
              <a:rPr lang="fr-FR" sz="1200" dirty="0"/>
              <a:t> du canton de Bâle-Campagne, de l'Office de l'environnement et de l'énergie du canton de Bâle-Ville, du Service </a:t>
            </a:r>
            <a:r>
              <a:rPr lang="fr-FR" sz="1200" dirty="0" smtClean="0"/>
              <a:t>de l’Agriculture </a:t>
            </a:r>
            <a:r>
              <a:rPr lang="fr-FR" sz="1200" dirty="0"/>
              <a:t>et </a:t>
            </a:r>
            <a:r>
              <a:rPr lang="fr-FR" sz="1200" dirty="0" smtClean="0"/>
              <a:t>des Forêts </a:t>
            </a:r>
            <a:r>
              <a:rPr lang="fr-FR" sz="1200" dirty="0"/>
              <a:t>du canton de Lucerne et du Service </a:t>
            </a:r>
            <a:r>
              <a:rPr lang="fr-FR" sz="1200" dirty="0" smtClean="0"/>
              <a:t>de l’Agriculture </a:t>
            </a:r>
            <a:r>
              <a:rPr lang="fr-FR" sz="1200" dirty="0"/>
              <a:t>et </a:t>
            </a:r>
            <a:r>
              <a:rPr lang="fr-FR" sz="1200" dirty="0" smtClean="0"/>
              <a:t>Viticulture </a:t>
            </a:r>
            <a:r>
              <a:rPr lang="fr-FR" sz="1200" dirty="0"/>
              <a:t>du Canton de Vaud</a:t>
            </a:r>
            <a:r>
              <a:rPr lang="fr-FR" sz="1200" dirty="0" smtClean="0"/>
              <a:t>. </a:t>
            </a:r>
          </a:p>
          <a:p>
            <a:r>
              <a:rPr lang="fr-CH" sz="1200" dirty="0" smtClean="0"/>
              <a:t>Edition 2019</a:t>
            </a:r>
          </a:p>
          <a:p>
            <a:r>
              <a:rPr lang="fr-CH" sz="1200" dirty="0" smtClean="0"/>
              <a:t>Le jeu de diapositives fait partie d'une vaste collection de diapositives basées sur les manuel «La biodiversité sur l’exploitation agricole: guide pratique" du </a:t>
            </a:r>
            <a:r>
              <a:rPr lang="fr-CH" sz="1200" dirty="0" err="1" smtClean="0"/>
              <a:t>FiBL</a:t>
            </a:r>
            <a:r>
              <a:rPr lang="fr-CH" sz="1200" dirty="0" smtClean="0"/>
              <a:t> et de la Station ornithologique. La collection de diapositives peut être téléchargée gratuitement à l'adresse </a:t>
            </a:r>
            <a:r>
              <a:rPr lang="fr-CH" sz="1200" dirty="0" smtClean="0">
                <a:hlinkClick r:id="rId7"/>
              </a:rPr>
              <a:t>www.agri-biodiv.ch</a:t>
            </a:r>
            <a:r>
              <a:rPr lang="fr-CH" sz="1200" dirty="0" smtClean="0"/>
              <a:t>. Le manuel peut être commandé en version imprimée à la boutique FiBL sur </a:t>
            </a:r>
            <a:r>
              <a:rPr lang="fr-CH" sz="1200" dirty="0" smtClean="0">
                <a:hlinkClick r:id="rId8"/>
              </a:rPr>
              <a:t>https://shop.fibl.org</a:t>
            </a:r>
            <a:r>
              <a:rPr lang="fr-CH" sz="1200" dirty="0" smtClean="0"/>
              <a:t> ou téléchargé gratuitement. </a:t>
            </a:r>
          </a:p>
          <a:p>
            <a:r>
              <a:rPr lang="fr-CH" sz="1200" dirty="0" smtClean="0"/>
              <a:t>Copyright: Les photos ne peuvent être utilisées qu'à des fins de formation sur le thème de la biodiversité dans les exploitations agricoles.  Tous droits réservés par les auteurs. 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0476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Habitats frontaliers sensibles et riches en biodiversité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94351" y="5013176"/>
            <a:ext cx="793192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L'entreposage non autorisé de matériaux (p. ex. balles de silo) </a:t>
            </a:r>
            <a:r>
              <a:rPr lang="fr-FR" dirty="0" smtClean="0"/>
              <a:t>et les contaminations peuvent </a:t>
            </a:r>
            <a:r>
              <a:rPr lang="fr-FR" dirty="0"/>
              <a:t>endommager gravement ces habitats sensibles. Par </a:t>
            </a:r>
            <a:r>
              <a:rPr lang="fr-FR" dirty="0" smtClean="0"/>
              <a:t>conséquent: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Respectez les distances minimales </a:t>
            </a:r>
            <a:r>
              <a:rPr lang="fr-FR" dirty="0" smtClean="0"/>
              <a:t>des </a:t>
            </a:r>
            <a:r>
              <a:rPr lang="fr-FR" b="1" dirty="0" smtClean="0"/>
              <a:t>bordures tampons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201877"/>
            <a:ext cx="3882267" cy="37277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853" y="1201877"/>
            <a:ext cx="3897947" cy="3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976663"/>
            <a:ext cx="8856984" cy="238844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239918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mesurer les </a:t>
            </a:r>
            <a:r>
              <a:rPr lang="fr-FR" dirty="0" smtClean="0"/>
              <a:t>bordures </a:t>
            </a:r>
            <a:r>
              <a:rPr lang="fr-FR" dirty="0"/>
              <a:t>tampons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long </a:t>
            </a:r>
            <a:r>
              <a:rPr lang="fr-FR" dirty="0" smtClean="0"/>
              <a:t>des haies, bosquets, berges boisées et forêts?</a:t>
            </a:r>
            <a:r>
              <a:rPr lang="de-CH" dirty="0"/>
              <a:t/>
            </a:r>
            <a:br>
              <a:rPr lang="de-CH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7236296" y="5547959"/>
            <a:ext cx="201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Source: </a:t>
            </a:r>
            <a:r>
              <a:rPr lang="de-CH" sz="1100" dirty="0" err="1" smtClean="0"/>
              <a:t>Agridea</a:t>
            </a:r>
            <a:r>
              <a:rPr lang="de-CH" sz="1100" dirty="0" smtClean="0"/>
              <a:t> 2017</a:t>
            </a:r>
            <a:endParaRPr lang="de-CH" sz="1100" dirty="0"/>
          </a:p>
        </p:txBody>
      </p:sp>
      <p:sp>
        <p:nvSpPr>
          <p:cNvPr id="3" name="Rechteck 2"/>
          <p:cNvSpPr/>
          <p:nvPr/>
        </p:nvSpPr>
        <p:spPr>
          <a:xfrm>
            <a:off x="3959932" y="2826684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smtClean="0"/>
              <a:t>haie, </a:t>
            </a:r>
          </a:p>
          <a:p>
            <a:pPr algn="ctr"/>
            <a:r>
              <a:rPr lang="fr-CH" dirty="0" smtClean="0"/>
              <a:t>bosquet,  </a:t>
            </a:r>
          </a:p>
          <a:p>
            <a:pPr algn="ctr"/>
            <a:r>
              <a:rPr lang="fr-CH" dirty="0" smtClean="0"/>
              <a:t>lisière </a:t>
            </a:r>
            <a:endParaRPr lang="fr-CH" dirty="0"/>
          </a:p>
        </p:txBody>
      </p:sp>
      <p:sp>
        <p:nvSpPr>
          <p:cNvPr id="6" name="Textfeld 5"/>
          <p:cNvSpPr txBox="1"/>
          <p:nvPr/>
        </p:nvSpPr>
        <p:spPr>
          <a:xfrm>
            <a:off x="441408" y="5501792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* PPS = produits phytosanitaires</a:t>
            </a:r>
            <a:endParaRPr lang="fr-CH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5373359" y="4201019"/>
            <a:ext cx="932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rgbClr val="FF0000"/>
                </a:solidFill>
              </a:rPr>
              <a:t>Bordure </a:t>
            </a:r>
          </a:p>
          <a:p>
            <a:r>
              <a:rPr lang="fr-CH" sz="1600" dirty="0" smtClean="0">
                <a:solidFill>
                  <a:srgbClr val="FF0000"/>
                </a:solidFill>
              </a:rPr>
              <a:t>tampon</a:t>
            </a:r>
          </a:p>
          <a:p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795326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2928767" y="4221088"/>
            <a:ext cx="932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rgbClr val="FF0000"/>
                </a:solidFill>
              </a:rPr>
              <a:t>Bordure </a:t>
            </a:r>
          </a:p>
          <a:p>
            <a:r>
              <a:rPr lang="fr-CH" sz="1600" dirty="0" smtClean="0">
                <a:solidFill>
                  <a:srgbClr val="FF0000"/>
                </a:solidFill>
              </a:rPr>
              <a:t>tampon</a:t>
            </a:r>
            <a:endParaRPr lang="fr-CH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340768"/>
            <a:ext cx="8433877" cy="32403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058731" cy="629700"/>
          </a:xfrm>
        </p:spPr>
        <p:txBody>
          <a:bodyPr/>
          <a:lstStyle/>
          <a:p>
            <a:r>
              <a:rPr lang="fr-FR" dirty="0"/>
              <a:t>Comment mesurer les </a:t>
            </a:r>
            <a:r>
              <a:rPr lang="fr-FR" dirty="0" smtClean="0"/>
              <a:t>bordures </a:t>
            </a:r>
            <a:r>
              <a:rPr lang="fr-FR" dirty="0"/>
              <a:t>tampons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long des eaux superficielles?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72300" y="5687670"/>
            <a:ext cx="1404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Source: </a:t>
            </a:r>
            <a:r>
              <a:rPr lang="de-CH" sz="1100" dirty="0" err="1" smtClean="0"/>
              <a:t>Agridea</a:t>
            </a:r>
            <a:r>
              <a:rPr lang="de-CH" sz="1100" dirty="0" smtClean="0"/>
              <a:t> 2017</a:t>
            </a:r>
            <a:endParaRPr lang="de-CH" sz="1100" dirty="0"/>
          </a:p>
        </p:txBody>
      </p:sp>
      <p:sp>
        <p:nvSpPr>
          <p:cNvPr id="6" name="Rechteck 5"/>
          <p:cNvSpPr/>
          <p:nvPr/>
        </p:nvSpPr>
        <p:spPr>
          <a:xfrm>
            <a:off x="5216392" y="4575958"/>
            <a:ext cx="2100752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216392" y="4575957"/>
            <a:ext cx="210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 smtClean="0">
                <a:solidFill>
                  <a:srgbClr val="FF0000"/>
                </a:solidFill>
              </a:rPr>
              <a:t>Bordure tampon</a:t>
            </a:r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63688" y="4575958"/>
            <a:ext cx="2207494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63689" y="4575957"/>
            <a:ext cx="220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 smtClean="0">
                <a:solidFill>
                  <a:srgbClr val="FF0000"/>
                </a:solidFill>
              </a:rPr>
              <a:t>Bordure tampon</a:t>
            </a:r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5661248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* PPS = produits phytosanitaires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3153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Inscrire les bandes tampons comme SPB</a:t>
            </a:r>
            <a:endParaRPr lang="fr-FR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161089"/>
              </p:ext>
            </p:extLst>
          </p:nvPr>
        </p:nvGraphicFramePr>
        <p:xfrm>
          <a:off x="617725" y="750121"/>
          <a:ext cx="793291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8133">
                  <a:extLst>
                    <a:ext uri="{9D8B030D-6E8A-4147-A177-3AD203B41FA5}">
                      <a16:colId xmlns:a16="http://schemas.microsoft.com/office/drawing/2014/main" val="1593524246"/>
                    </a:ext>
                  </a:extLst>
                </a:gridCol>
                <a:gridCol w="2213548">
                  <a:extLst>
                    <a:ext uri="{9D8B030D-6E8A-4147-A177-3AD203B41FA5}">
                      <a16:colId xmlns:a16="http://schemas.microsoft.com/office/drawing/2014/main" val="700308052"/>
                    </a:ext>
                  </a:extLst>
                </a:gridCol>
                <a:gridCol w="2307539">
                  <a:extLst>
                    <a:ext uri="{9D8B030D-6E8A-4147-A177-3AD203B41FA5}">
                      <a16:colId xmlns:a16="http://schemas.microsoft.com/office/drawing/2014/main" val="3280414406"/>
                    </a:ext>
                  </a:extLst>
                </a:gridCol>
                <a:gridCol w="2163690">
                  <a:extLst>
                    <a:ext uri="{9D8B030D-6E8A-4147-A177-3AD203B41FA5}">
                      <a16:colId xmlns:a16="http://schemas.microsoft.com/office/drawing/2014/main" val="292735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Bordure tampon le long des haies, berges boisées, bosquets champêtres et lisières de forêts*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Bordure tampon de 6 m le long des cours d’eau et des plans d’eau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noProof="0" dirty="0" smtClean="0"/>
                        <a:t>Largeur</a:t>
                      </a:r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Min. 3 m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 les 3 premiers mètres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 partir de 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45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SPB autorisées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Haie, bosquet, berge boisée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Fossé humide, mare, étang</a:t>
                      </a:r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Haie, bosquet, berge boisée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282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308304" y="6565748"/>
            <a:ext cx="1458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Source: </a:t>
            </a:r>
            <a:r>
              <a:rPr lang="de-CH" sz="1100" dirty="0" err="1" smtClean="0"/>
              <a:t>Agridea</a:t>
            </a:r>
            <a:r>
              <a:rPr lang="de-CH" sz="1100" dirty="0" smtClean="0"/>
              <a:t> 2017</a:t>
            </a:r>
            <a:endParaRPr lang="de-CH" sz="1100" dirty="0"/>
          </a:p>
        </p:txBody>
      </p:sp>
      <p:sp>
        <p:nvSpPr>
          <p:cNvPr id="4" name="Rechteck 3"/>
          <p:cNvSpPr/>
          <p:nvPr/>
        </p:nvSpPr>
        <p:spPr>
          <a:xfrm>
            <a:off x="569283" y="5625198"/>
            <a:ext cx="8005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 smtClean="0"/>
              <a:t>* </a:t>
            </a:r>
            <a:r>
              <a:rPr lang="fr-FR" sz="1400" dirty="0"/>
              <a:t>Lorsque la distance entre deux haies ou bosquets est inférieure à 40 m, des </a:t>
            </a:r>
            <a:r>
              <a:rPr lang="fr-FR" sz="1400" b="1" dirty="0">
                <a:solidFill>
                  <a:srgbClr val="FF0000"/>
                </a:solidFill>
              </a:rPr>
              <a:t>bandes culturales extensives, des jachères florales ou tournantes ou des ourlets sur terres assolées</a:t>
            </a:r>
            <a:r>
              <a:rPr lang="fr-FR" sz="1400" dirty="0"/>
              <a:t> peuvent remplacer les bandes herbeuses. </a:t>
            </a:r>
            <a:endParaRPr lang="de-CH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7452320" y="0"/>
            <a:ext cx="16916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Documentation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Pour en savoir plus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114" y="1124744"/>
            <a:ext cx="7864128" cy="273963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CH" sz="2000" dirty="0" smtClean="0"/>
              <a:t>Fiche technique </a:t>
            </a:r>
            <a:r>
              <a:rPr lang="fr-CH" sz="2000" dirty="0" err="1" smtClean="0"/>
              <a:t>Agridea</a:t>
            </a:r>
            <a:r>
              <a:rPr lang="fr-CH" sz="2000" dirty="0" smtClean="0"/>
              <a:t>: «</a:t>
            </a:r>
            <a:r>
              <a:rPr lang="fr-CH" sz="2000" dirty="0" smtClean="0">
                <a:hlinkClick r:id="rId2"/>
              </a:rPr>
              <a:t>Bordures tampon: Comment les mesurer, comment les exploiter?</a:t>
            </a:r>
            <a:r>
              <a:rPr lang="fr-CH" sz="2000" dirty="0" smtClean="0"/>
              <a:t>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79671"/>
            <a:ext cx="2865018" cy="407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entre zone agricole et cours d’eau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47664" y="5069062"/>
            <a:ext cx="3881906" cy="1010678"/>
          </a:xfrm>
          <a:solidFill>
            <a:srgbClr val="FFCCCC"/>
          </a:solidFill>
        </p:spPr>
        <p:txBody>
          <a:bodyPr lIns="72000" tIns="72000" rIns="72000" bIns="72000"/>
          <a:lstStyle/>
          <a:p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dirty="0"/>
              <a:t>cours d'eau de Suisse sont écologiquement </a:t>
            </a:r>
            <a:r>
              <a:rPr lang="fr-FR" sz="2000" dirty="0" smtClean="0"/>
              <a:t>très dégradés sur </a:t>
            </a:r>
            <a:r>
              <a:rPr lang="fr-FR" sz="2000" dirty="0"/>
              <a:t>près de </a:t>
            </a:r>
            <a:r>
              <a:rPr lang="de-CH" sz="2000" dirty="0"/>
              <a:t>78 % </a:t>
            </a:r>
            <a:r>
              <a:rPr lang="fr-FR" sz="2000" dirty="0"/>
              <a:t>de leur longueur.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70" y="4005064"/>
            <a:ext cx="3117561" cy="20706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28486" y="980728"/>
            <a:ext cx="3319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Eaux </a:t>
            </a:r>
            <a:r>
              <a:rPr lang="fr-FR" sz="2000" b="1" dirty="0" smtClean="0"/>
              <a:t>superficielles</a:t>
            </a:r>
          </a:p>
          <a:p>
            <a:r>
              <a:rPr lang="fr-FR" sz="2000" dirty="0" smtClean="0"/>
              <a:t>comprennent, selon </a:t>
            </a:r>
            <a:r>
              <a:rPr lang="fr-FR" sz="2000" dirty="0"/>
              <a:t>la </a:t>
            </a:r>
            <a:r>
              <a:rPr lang="fr-FR" sz="2000" dirty="0" smtClean="0"/>
              <a:t>loi </a:t>
            </a:r>
            <a:r>
              <a:rPr lang="fr-FR" sz="2000" dirty="0"/>
              <a:t>fédérale sur la protection des eaux (</a:t>
            </a:r>
            <a:r>
              <a:rPr lang="fr-FR" sz="2000" dirty="0" err="1"/>
              <a:t>LEaux</a:t>
            </a:r>
            <a:r>
              <a:rPr lang="fr-FR" sz="2000" dirty="0"/>
              <a:t>, art. 4</a:t>
            </a:r>
            <a:r>
              <a:rPr lang="fr-FR" sz="2000" dirty="0" smtClean="0"/>
              <a:t>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les </a:t>
            </a:r>
            <a:r>
              <a:rPr lang="fr-FR" sz="2000" dirty="0"/>
              <a:t>eaux de </a:t>
            </a:r>
            <a:r>
              <a:rPr lang="fr-FR" sz="2000" dirty="0" smtClean="0"/>
              <a:t>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les lits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les </a:t>
            </a:r>
            <a:r>
              <a:rPr lang="fr-FR" sz="2000" dirty="0"/>
              <a:t>fonds et les </a:t>
            </a:r>
            <a:r>
              <a:rPr lang="fr-FR" sz="2000" dirty="0" smtClean="0"/>
              <a:t>berges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la </a:t>
            </a:r>
            <a:r>
              <a:rPr lang="fr-FR" sz="2000" dirty="0"/>
              <a:t>faune et la flore qui y vivent</a:t>
            </a:r>
            <a:endParaRPr lang="de-CH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51" y="1124744"/>
            <a:ext cx="4485367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3" y="959131"/>
            <a:ext cx="3320596" cy="24904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532" y="3570230"/>
            <a:ext cx="3312369" cy="248427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93" y="3574593"/>
            <a:ext cx="3320596" cy="25019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649" y="962853"/>
            <a:ext cx="3322976" cy="2486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Espèces typiques des plans d’eau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6" name="AutoShape 2" descr="Bildergebnis fÃ¼r crapaud calam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66992" y="3080073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Truite </a:t>
            </a:r>
            <a:r>
              <a:rPr lang="fr-CH" dirty="0" err="1" smtClean="0"/>
              <a:t>fario</a:t>
            </a:r>
            <a:endParaRPr lang="fr-CH" dirty="0"/>
          </a:p>
        </p:txBody>
      </p:sp>
      <p:sp>
        <p:nvSpPr>
          <p:cNvPr id="16" name="Textfeld 15"/>
          <p:cNvSpPr txBox="1"/>
          <p:nvPr/>
        </p:nvSpPr>
        <p:spPr>
          <a:xfrm>
            <a:off x="4579499" y="3080073"/>
            <a:ext cx="334112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Couleuvre à collier</a:t>
            </a:r>
            <a:endParaRPr lang="fr-CH" dirty="0"/>
          </a:p>
        </p:txBody>
      </p:sp>
      <p:sp>
        <p:nvSpPr>
          <p:cNvPr id="17" name="Textfeld 16"/>
          <p:cNvSpPr txBox="1"/>
          <p:nvPr/>
        </p:nvSpPr>
        <p:spPr>
          <a:xfrm>
            <a:off x="1066992" y="5707243"/>
            <a:ext cx="332059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Renoncule aquatique</a:t>
            </a:r>
            <a:endParaRPr lang="fr-CH" dirty="0"/>
          </a:p>
        </p:txBody>
      </p:sp>
      <p:sp>
        <p:nvSpPr>
          <p:cNvPr id="18" name="Textfeld 17"/>
          <p:cNvSpPr txBox="1"/>
          <p:nvPr/>
        </p:nvSpPr>
        <p:spPr>
          <a:xfrm>
            <a:off x="4593186" y="5707243"/>
            <a:ext cx="333190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err="1" smtClean="0"/>
              <a:t>Orthétrum</a:t>
            </a:r>
            <a:r>
              <a:rPr lang="fr-CH" dirty="0" smtClean="0"/>
              <a:t> réticulé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450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Props1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F0389-DCC4-4552-AF62-62FC06389D97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926ccd4c-651f-4ccc-af87-3950eef9fdad"/>
    <ds:schemaRef ds:uri="dd18740c-b141-4d05-9751-e9f3dcf7e76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1255</Words>
  <Application>Microsoft Office PowerPoint</Application>
  <PresentationFormat>Bildschirmpräsentation (4:3)</PresentationFormat>
  <Paragraphs>184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Gill Sans MT</vt:lpstr>
      <vt:lpstr>Symbol</vt:lpstr>
      <vt:lpstr>Wingdings</vt:lpstr>
      <vt:lpstr>Vorlage-Foliensammlung-Biodiv</vt:lpstr>
      <vt:lpstr>PowerPoint-Präsentation</vt:lpstr>
      <vt:lpstr>Zones de transition précieuses</vt:lpstr>
      <vt:lpstr>Habitats frontaliers sensibles et riches en biodiversité</vt:lpstr>
      <vt:lpstr>Comment mesurer les bordures tampons  le long des haies, bosquets, berges boisées et forêts? </vt:lpstr>
      <vt:lpstr>Comment mesurer les bordures tampons  le long des eaux superficielles?</vt:lpstr>
      <vt:lpstr>Inscrire les bandes tampons comme SPB</vt:lpstr>
      <vt:lpstr>Pour en savoir plus</vt:lpstr>
      <vt:lpstr>Interface entre zone agricole et cours d’eau</vt:lpstr>
      <vt:lpstr>Espèces typiques des plans d’eau</vt:lpstr>
      <vt:lpstr>Revalorisation et renaturation des cours d'eau</vt:lpstr>
      <vt:lpstr>Effets de la revitalisation des cours d'eau sur les espèces</vt:lpstr>
      <vt:lpstr>Entretien du lit des cours d'eau</vt:lpstr>
      <vt:lpstr>Entretien des berges boisées</vt:lpstr>
      <vt:lpstr>Entretien des berges boisées</vt:lpstr>
      <vt:lpstr>Entretien des berges boisées</vt:lpstr>
      <vt:lpstr>Interface entre zone agricole et forêt</vt:lpstr>
      <vt:lpstr>Espèces typiques des lisières</vt:lpstr>
      <vt:lpstr>Lisière étagée – un habitat précieux</vt:lpstr>
      <vt:lpstr>Valorisation des lisières forestières</vt:lpstr>
      <vt:lpstr>«Éclaircir sur toute la longueur» et «Créer des trouées»</vt:lpstr>
      <vt:lpstr>Eclaircir et entretenir des lisières étagées</vt:lpstr>
      <vt:lpstr>Aménager et entretenir des petites structures</vt:lpstr>
      <vt:lpstr>Entretien des bordures tampons de long des lisières</vt:lpstr>
      <vt:lpstr>Pour en savoir plus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Gilles Weidmann</cp:lastModifiedBy>
  <cp:revision>193</cp:revision>
  <cp:lastPrinted>2018-11-30T12:18:57Z</cp:lastPrinted>
  <dcterms:created xsi:type="dcterms:W3CDTF">2018-02-22T08:54:25Z</dcterms:created>
  <dcterms:modified xsi:type="dcterms:W3CDTF">2019-09-26T15:26:44Z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