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57"/>
  </p:notesMasterIdLst>
  <p:sldIdLst>
    <p:sldId id="256" r:id="rId5"/>
    <p:sldId id="347" r:id="rId6"/>
    <p:sldId id="269" r:id="rId7"/>
    <p:sldId id="348" r:id="rId8"/>
    <p:sldId id="271" r:id="rId9"/>
    <p:sldId id="309" r:id="rId10"/>
    <p:sldId id="337" r:id="rId11"/>
    <p:sldId id="325" r:id="rId12"/>
    <p:sldId id="400" r:id="rId13"/>
    <p:sldId id="340" r:id="rId14"/>
    <p:sldId id="375" r:id="rId15"/>
    <p:sldId id="395" r:id="rId16"/>
    <p:sldId id="396" r:id="rId17"/>
    <p:sldId id="268" r:id="rId18"/>
    <p:sldId id="273" r:id="rId19"/>
    <p:sldId id="344" r:id="rId20"/>
    <p:sldId id="279" r:id="rId21"/>
    <p:sldId id="335" r:id="rId22"/>
    <p:sldId id="302" r:id="rId23"/>
    <p:sldId id="285" r:id="rId24"/>
    <p:sldId id="399" r:id="rId25"/>
    <p:sldId id="324" r:id="rId26"/>
    <p:sldId id="397" r:id="rId27"/>
    <p:sldId id="376" r:id="rId28"/>
    <p:sldId id="369" r:id="rId29"/>
    <p:sldId id="382" r:id="rId30"/>
    <p:sldId id="349" r:id="rId31"/>
    <p:sldId id="278" r:id="rId32"/>
    <p:sldId id="260" r:id="rId33"/>
    <p:sldId id="290" r:id="rId34"/>
    <p:sldId id="358" r:id="rId35"/>
    <p:sldId id="310" r:id="rId36"/>
    <p:sldId id="366" r:id="rId37"/>
    <p:sldId id="383" r:id="rId38"/>
    <p:sldId id="361" r:id="rId39"/>
    <p:sldId id="287" r:id="rId40"/>
    <p:sldId id="315" r:id="rId41"/>
    <p:sldId id="362" r:id="rId42"/>
    <p:sldId id="386" r:id="rId43"/>
    <p:sldId id="385" r:id="rId44"/>
    <p:sldId id="307" r:id="rId45"/>
    <p:sldId id="288" r:id="rId46"/>
    <p:sldId id="294" r:id="rId47"/>
    <p:sldId id="363" r:id="rId48"/>
    <p:sldId id="296" r:id="rId49"/>
    <p:sldId id="387" r:id="rId50"/>
    <p:sldId id="403" r:id="rId51"/>
    <p:sldId id="388" r:id="rId52"/>
    <p:sldId id="293" r:id="rId53"/>
    <p:sldId id="364" r:id="rId54"/>
    <p:sldId id="320" r:id="rId55"/>
    <p:sldId id="402" r:id="rId56"/>
  </p:sldIdLst>
  <p:sldSz cx="9144000" cy="6858000" type="screen4x3"/>
  <p:notesSz cx="6799263" cy="99298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gist Dominik" initials="DH" lastIdx="14" clrIdx="0"/>
  <p:cmAuthor id="1" name="Hagist Dominik" initials="DHA" lastIdx="12" clrIdx="1"/>
  <p:cmAuthor id="2" name="Pfiffner Lukas" initials="PL" lastIdx="2" clrIdx="2">
    <p:extLst>
      <p:ext uri="{19B8F6BF-5375-455C-9EA6-DF929625EA0E}">
        <p15:presenceInfo xmlns:p15="http://schemas.microsoft.com/office/powerpoint/2012/main" userId="S-1-5-21-1635401191-1135830115-316617838-47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0000"/>
    <a:srgbClr val="FFFFFF"/>
    <a:srgbClr val="FCFF7D"/>
    <a:srgbClr val="FDDC7F"/>
    <a:srgbClr val="FE5F44"/>
    <a:srgbClr val="8D5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6305" autoAdjust="0"/>
  </p:normalViewPr>
  <p:slideViewPr>
    <p:cSldViewPr>
      <p:cViewPr varScale="1">
        <p:scale>
          <a:sx n="111" d="100"/>
          <a:sy n="111" d="100"/>
        </p:scale>
        <p:origin x="148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bl.ch\files\MVP-Vielfalt\TP6_Weiterbildung_Handbuch\Foliensammlung\Abbildungen\Gef&#228;hrdungAckerbegleitflor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bl.ch\files\MVP-Vielfalt\TP6_Weiterbildung_Handbuch\Foliensammlung\Abbildungen\Acker_VogelartenZH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352139670783795"/>
          <c:y val="6.6916611327198561E-2"/>
          <c:w val="0.81004427609548624"/>
          <c:h val="0.86179198684501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Tabelle2!$A$2</c:f>
              <c:strCache>
                <c:ptCount val="1"/>
                <c:pt idx="0">
                  <c:v>Non menacées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Tabelle2!$B$1</c:f>
              <c:strCache>
                <c:ptCount val="1"/>
                <c:pt idx="0">
                  <c:v>Espèces de plantes messicoles</c:v>
                </c:pt>
              </c:strCache>
            </c:strRef>
          </c:cat>
          <c:val>
            <c:numRef>
              <c:f>Tabelle2!$B$2</c:f>
              <c:numCache>
                <c:formatCode>General</c:formatCode>
                <c:ptCount val="1"/>
                <c:pt idx="0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F6-4AE7-8D60-E3E931359772}"/>
            </c:ext>
          </c:extLst>
        </c:ser>
        <c:ser>
          <c:idx val="1"/>
          <c:order val="1"/>
          <c:tx>
            <c:strRef>
              <c:f>Tabelle2!$A$3</c:f>
              <c:strCache>
                <c:ptCount val="1"/>
                <c:pt idx="0">
                  <c:v>Potentiellement menacées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Tabelle2!$B$1</c:f>
              <c:strCache>
                <c:ptCount val="1"/>
                <c:pt idx="0">
                  <c:v>Espèces de plantes messicoles</c:v>
                </c:pt>
              </c:strCache>
            </c:strRef>
          </c:cat>
          <c:val>
            <c:numRef>
              <c:f>Tabelle2!$B$3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F6-4AE7-8D60-E3E931359772}"/>
            </c:ext>
          </c:extLst>
        </c:ser>
        <c:ser>
          <c:idx val="2"/>
          <c:order val="2"/>
          <c:tx>
            <c:strRef>
              <c:f>Tabelle2!$A$4</c:f>
              <c:strCache>
                <c:ptCount val="1"/>
                <c:pt idx="0">
                  <c:v>Vulnérables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Tabelle2!$B$1</c:f>
              <c:strCache>
                <c:ptCount val="1"/>
                <c:pt idx="0">
                  <c:v>Espèces de plantes messicoles</c:v>
                </c:pt>
              </c:strCache>
            </c:strRef>
          </c:cat>
          <c:val>
            <c:numRef>
              <c:f>Tabelle2!$B$4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6F6-4AE7-8D60-E3E931359772}"/>
            </c:ext>
          </c:extLst>
        </c:ser>
        <c:ser>
          <c:idx val="3"/>
          <c:order val="3"/>
          <c:tx>
            <c:strRef>
              <c:f>Tabelle2!$A$5</c:f>
              <c:strCache>
                <c:ptCount val="1"/>
                <c:pt idx="0">
                  <c:v>En danger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Tabelle2!$B$1</c:f>
              <c:strCache>
                <c:ptCount val="1"/>
                <c:pt idx="0">
                  <c:v>Espèces de plantes messicoles</c:v>
                </c:pt>
              </c:strCache>
            </c:strRef>
          </c:cat>
          <c:val>
            <c:numRef>
              <c:f>Tabelle2!$B$5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6F6-4AE7-8D60-E3E931359772}"/>
            </c:ext>
          </c:extLst>
        </c:ser>
        <c:ser>
          <c:idx val="4"/>
          <c:order val="4"/>
          <c:tx>
            <c:strRef>
              <c:f>Tabelle2!$A$6</c:f>
              <c:strCache>
                <c:ptCount val="1"/>
                <c:pt idx="0">
                  <c:v>Au bord de l’extinction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Tabelle2!$B$1</c:f>
              <c:strCache>
                <c:ptCount val="1"/>
                <c:pt idx="0">
                  <c:v>Espèces de plantes messicoles</c:v>
                </c:pt>
              </c:strCache>
            </c:strRef>
          </c:cat>
          <c:val>
            <c:numRef>
              <c:f>Tabelle2!$B$6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6F6-4AE7-8D60-E3E931359772}"/>
            </c:ext>
          </c:extLst>
        </c:ser>
        <c:ser>
          <c:idx val="5"/>
          <c:order val="5"/>
          <c:tx>
            <c:strRef>
              <c:f>Tabelle2!$A$7</c:f>
              <c:strCache>
                <c:ptCount val="1"/>
                <c:pt idx="0">
                  <c:v>Eteintes ou disparues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Tabelle2!$B$1</c:f>
              <c:strCache>
                <c:ptCount val="1"/>
                <c:pt idx="0">
                  <c:v>Espèces de plantes messicoles</c:v>
                </c:pt>
              </c:strCache>
            </c:strRef>
          </c:cat>
          <c:val>
            <c:numRef>
              <c:f>Tabelle2!$B$7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6F6-4AE7-8D60-E3E9313597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54028352"/>
        <c:axId val="254027368"/>
      </c:barChart>
      <c:catAx>
        <c:axId val="2540283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54027368"/>
        <c:crosses val="autoZero"/>
        <c:auto val="1"/>
        <c:lblAlgn val="ctr"/>
        <c:lblOffset val="100"/>
        <c:noMultiLvlLbl val="0"/>
      </c:catAx>
      <c:valAx>
        <c:axId val="25402736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CH" sz="1400" b="0" i="0" u="none" strike="noStrike" baseline="0">
                    <a:effectLst/>
                  </a:rPr>
                  <a:t>Espèces de plantes messicoles</a:t>
                </a:r>
                <a:r>
                  <a:rPr lang="de-CH" sz="1400" b="0" i="0" u="none" strike="noStrike" baseline="0"/>
                  <a:t> </a:t>
                </a:r>
                <a:endParaRPr lang="de-CH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54028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289199018165834"/>
          <c:y val="6.0364165322708156E-2"/>
          <c:w val="0.47349959152243198"/>
          <c:h val="0.42557960977769344"/>
        </c:manualLayout>
      </c:layout>
      <c:overlay val="0"/>
      <c:spPr>
        <a:solidFill>
          <a:schemeClr val="bg1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aseline="0"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53348984643251"/>
          <c:y val="7.1742779136766688E-2"/>
          <c:w val="0.66315198037431256"/>
          <c:h val="0.7158335887968508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Tabelle2!$B$7</c:f>
              <c:strCache>
                <c:ptCount val="1"/>
                <c:pt idx="0">
                  <c:v>2008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Tabelle2!$A$8:$A$14</c:f>
              <c:strCache>
                <c:ptCount val="5"/>
                <c:pt idx="0">
                  <c:v>Caille des blés</c:v>
                </c:pt>
                <c:pt idx="1">
                  <c:v>Vanneau huppé</c:v>
                </c:pt>
                <c:pt idx="2">
                  <c:v>Bergeronnette printanière</c:v>
                </c:pt>
                <c:pt idx="3">
                  <c:v>Tarier pâtre </c:v>
                </c:pt>
                <c:pt idx="4">
                  <c:v>Bruant proyer</c:v>
                </c:pt>
              </c:strCache>
            </c:strRef>
          </c:cat>
          <c:val>
            <c:numRef>
              <c:f>Tabelle2!$B$8:$B$14</c:f>
              <c:numCache>
                <c:formatCode>General</c:formatCode>
                <c:ptCount val="5"/>
                <c:pt idx="0">
                  <c:v>7</c:v>
                </c:pt>
                <c:pt idx="1">
                  <c:v>1</c:v>
                </c:pt>
                <c:pt idx="2">
                  <c:v>13</c:v>
                </c:pt>
                <c:pt idx="3">
                  <c:v>2</c:v>
                </c:pt>
                <c:pt idx="4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6F1-4BF2-AFE0-2AA6AA0B3CD0}"/>
            </c:ext>
          </c:extLst>
        </c:ser>
        <c:ser>
          <c:idx val="1"/>
          <c:order val="1"/>
          <c:tx>
            <c:strRef>
              <c:f>Tabelle2!$C$7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Tabelle2!$A$8:$A$14</c:f>
              <c:strCache>
                <c:ptCount val="5"/>
                <c:pt idx="0">
                  <c:v>Caille des blés</c:v>
                </c:pt>
                <c:pt idx="1">
                  <c:v>Vanneau huppé</c:v>
                </c:pt>
                <c:pt idx="2">
                  <c:v>Bergeronnette printanière</c:v>
                </c:pt>
                <c:pt idx="3">
                  <c:v>Tarier pâtre </c:v>
                </c:pt>
                <c:pt idx="4">
                  <c:v>Bruant proyer</c:v>
                </c:pt>
              </c:strCache>
            </c:strRef>
          </c:cat>
          <c:val>
            <c:numRef>
              <c:f>Tabelle2!$C$8:$C$14</c:f>
              <c:numCache>
                <c:formatCode>General</c:formatCode>
                <c:ptCount val="5"/>
                <c:pt idx="0">
                  <c:v>4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6F1-4BF2-AFE0-2AA6AA0B3C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29069208"/>
        <c:axId val="429075440"/>
      </c:barChart>
      <c:catAx>
        <c:axId val="4290692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29075440"/>
        <c:crosses val="autoZero"/>
        <c:auto val="1"/>
        <c:lblAlgn val="ctr"/>
        <c:lblOffset val="100"/>
        <c:noMultiLvlLbl val="0"/>
      </c:catAx>
      <c:valAx>
        <c:axId val="429075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29069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4878609967076848"/>
          <c:y val="0.56703206009115481"/>
          <c:w val="0.15866172507331056"/>
          <c:h val="0.17394197416336699"/>
        </c:manualLayout>
      </c:layout>
      <c:overlay val="0"/>
      <c:spPr>
        <a:solidFill>
          <a:sysClr val="window" lastClr="FFFFFF"/>
        </a:solidFill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0CF8E-C138-4307-B66F-5CFD75F81BA9}" type="datetimeFigureOut">
              <a:rPr lang="de-CH" smtClean="0"/>
              <a:pPr/>
              <a:t>26.09.2019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56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C48-313D-43E6-898F-7CCA8AB7B608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570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5637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D271D-BFEE-49F3-94A6-76ED71C34105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903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5637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D271D-BFEE-49F3-94A6-76ED71C34105}" type="slidenum">
              <a:rPr lang="de-CH" smtClean="0"/>
              <a:pPr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1224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93" y="423150"/>
            <a:ext cx="945779" cy="396000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1074" y="6325966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de-CH" spc="20" dirty="0" smtClean="0"/>
              <a:t/>
            </a:r>
            <a:br>
              <a:rPr lang="de-CH" spc="20" dirty="0" smtClean="0"/>
            </a:br>
            <a:r>
              <a:rPr lang="de-CH" spc="20" dirty="0" smtClean="0"/>
              <a:t/>
            </a:r>
            <a:br>
              <a:rPr lang="de-CH" spc="20" dirty="0" smtClean="0"/>
            </a:br>
            <a:r>
              <a:rPr lang="de-CH" spc="20" dirty="0" smtClean="0"/>
              <a:t>2017</a:t>
            </a:r>
            <a:endParaRPr lang="de-CH" spc="20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545933" y="1619747"/>
            <a:ext cx="1252800" cy="2160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>
          <a:xfrm>
            <a:off x="614597" y="4156571"/>
            <a:ext cx="7920044" cy="93545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800" b="1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5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None/>
              <a:defRPr sz="135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2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 smtClean="0"/>
              <a:t>La biodiversité sur l’exploitation agricole</a:t>
            </a:r>
          </a:p>
        </p:txBody>
      </p:sp>
      <p:sp>
        <p:nvSpPr>
          <p:cNvPr id="18" name="Textplatzhalt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14597" y="4821002"/>
            <a:ext cx="6730277" cy="210567"/>
          </a:xfrm>
        </p:spPr>
        <p:txBody>
          <a:bodyPr anchor="b"/>
          <a:lstStyle>
            <a:lvl1pPr>
              <a:defRPr sz="1600" baseline="0"/>
            </a:lvl1pPr>
          </a:lstStyle>
          <a:p>
            <a:r>
              <a:rPr lang="fr-CH" spc="20" noProof="0" dirty="0" smtClean="0"/>
              <a:t>((</a:t>
            </a:r>
            <a:r>
              <a:rPr lang="fr-CH" spc="20" noProof="0" dirty="0" err="1" smtClean="0"/>
              <a:t>Kapitel</a:t>
            </a:r>
            <a:r>
              <a:rPr lang="fr-CH" spc="20" noProof="0" dirty="0" smtClean="0"/>
              <a:t>))</a:t>
            </a:r>
            <a:endParaRPr lang="fr-CH" spc="20" noProof="0" dirty="0"/>
          </a:p>
        </p:txBody>
      </p:sp>
      <p:pic>
        <p:nvPicPr>
          <p:cNvPr id="19" name="Grafik 18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03" y="1619747"/>
            <a:ext cx="3793672" cy="216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2949" y="1622450"/>
            <a:ext cx="1252801" cy="216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13749" y="1622450"/>
            <a:ext cx="1252801" cy="216075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979712" y="366565"/>
            <a:ext cx="1724025" cy="63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9670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7"/>
          </p:nvPr>
        </p:nvSpPr>
        <p:spPr>
          <a:xfrm>
            <a:off x="611188" y="3789361"/>
            <a:ext cx="3870325" cy="2159001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8"/>
          </p:nvPr>
        </p:nvSpPr>
        <p:spPr>
          <a:xfrm>
            <a:off x="4680000" y="3789363"/>
            <a:ext cx="3852000" cy="2159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0014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3311525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6025884" y="1637999"/>
            <a:ext cx="2506929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2" name="Inhaltsplatzhalter 2"/>
          <p:cNvSpPr>
            <a:spLocks noGrp="1"/>
          </p:cNvSpPr>
          <p:nvPr>
            <p:ph idx="17" hasCustomPrompt="1"/>
          </p:nvPr>
        </p:nvSpPr>
        <p:spPr>
          <a:xfrm>
            <a:off x="625209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3" name="Inhaltsplatzhalter 2"/>
          <p:cNvSpPr>
            <a:spLocks noGrp="1"/>
          </p:cNvSpPr>
          <p:nvPr>
            <p:ph idx="18" hasCustomPrompt="1"/>
          </p:nvPr>
        </p:nvSpPr>
        <p:spPr>
          <a:xfrm>
            <a:off x="3311525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6025884" y="3897086"/>
            <a:ext cx="2506929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85848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5209" y="1637999"/>
            <a:ext cx="3852000" cy="4310364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1" name="Inhaltsplatzhalter 2"/>
          <p:cNvSpPr>
            <a:spLocks noGrp="1"/>
          </p:cNvSpPr>
          <p:nvPr>
            <p:ph idx="16" hasCustomPrompt="1"/>
          </p:nvPr>
        </p:nvSpPr>
        <p:spPr>
          <a:xfrm>
            <a:off x="4680000" y="1637999"/>
            <a:ext cx="3852000" cy="2052000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4" name="Inhaltsplatzhalter 2"/>
          <p:cNvSpPr>
            <a:spLocks noGrp="1"/>
          </p:cNvSpPr>
          <p:nvPr>
            <p:ph idx="19" hasCustomPrompt="1"/>
          </p:nvPr>
        </p:nvSpPr>
        <p:spPr>
          <a:xfrm>
            <a:off x="4680000" y="3897086"/>
            <a:ext cx="3852000" cy="205127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6763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4149725"/>
            <a:ext cx="7921625" cy="1788994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7921626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73372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9068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62488" y="1640006"/>
            <a:ext cx="3870325" cy="430835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1188" y="1652272"/>
            <a:ext cx="3870325" cy="3216591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596559" y="4868863"/>
            <a:ext cx="973518" cy="280452"/>
          </a:xfrm>
          <a:prstGeom prst="rect">
            <a:avLst/>
          </a:prstGeom>
        </p:spPr>
        <p:txBody>
          <a:bodyPr wrap="none" lIns="72000" tIns="72000" rIns="72000" bIns="0">
            <a:spAutoFit/>
          </a:bodyPr>
          <a:lstStyle/>
          <a:p>
            <a:pPr marL="0" lvl="4" algn="l"/>
            <a:r>
              <a:rPr lang="de-DE" sz="1350" spc="20" baseline="0" dirty="0" smtClean="0"/>
              <a:t>Bildlegende</a:t>
            </a:r>
            <a:endParaRPr lang="de-CH" sz="1350" spc="20" baseline="0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9877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22017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361238" y="404813"/>
            <a:ext cx="1154112" cy="55435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28650" y="404813"/>
            <a:ext cx="6553200" cy="554355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6864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, Inhal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51825" cy="69850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33401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11EDD-A746-4E57-9E68-1651CE3C54B2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1"/>
          </p:nvPr>
        </p:nvSpPr>
        <p:spPr>
          <a:xfrm>
            <a:off x="4708525" y="1484313"/>
            <a:ext cx="3987800" cy="46815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 Black"/>
              <a:buChar char="›"/>
              <a:defRPr/>
            </a:lvl2pPr>
            <a:lvl3pPr>
              <a:buSzPct val="100000"/>
              <a:buFont typeface="Arial Black"/>
              <a:buChar char="›"/>
              <a:defRPr/>
            </a:lvl3pPr>
            <a:lvl4pPr>
              <a:buSzPct val="100000"/>
              <a:buFont typeface="Arial Black"/>
              <a:buChar char="›"/>
              <a:defRPr/>
            </a:lvl4pPr>
            <a:lvl5pPr>
              <a:buSzPct val="100000"/>
              <a:buFont typeface="Arial Black"/>
              <a:buChar char="›"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1853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5043" y="22224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45F4A-627C-46CC-A829-F961C7C4172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20" name="Inhaltsplatzhalter 2"/>
          <p:cNvSpPr>
            <a:spLocks noGrp="1"/>
          </p:cNvSpPr>
          <p:nvPr>
            <p:ph sz="half" idx="28" hasCustomPrompt="1"/>
          </p:nvPr>
        </p:nvSpPr>
        <p:spPr>
          <a:xfrm>
            <a:off x="683568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1" name="Inhaltsplatzhalter 2"/>
          <p:cNvSpPr>
            <a:spLocks noGrp="1"/>
          </p:cNvSpPr>
          <p:nvPr>
            <p:ph sz="half" idx="29" hasCustomPrompt="1"/>
          </p:nvPr>
        </p:nvSpPr>
        <p:spPr>
          <a:xfrm>
            <a:off x="703701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2" name="Inhaltsplatzhalter 2"/>
          <p:cNvSpPr>
            <a:spLocks noGrp="1"/>
          </p:cNvSpPr>
          <p:nvPr>
            <p:ph sz="half" idx="30" hasCustomPrompt="1"/>
          </p:nvPr>
        </p:nvSpPr>
        <p:spPr>
          <a:xfrm>
            <a:off x="6167075" y="3641328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3" name="Inhaltsplatzhalter 2"/>
          <p:cNvSpPr>
            <a:spLocks noGrp="1"/>
          </p:cNvSpPr>
          <p:nvPr>
            <p:ph sz="half" idx="31" hasCustomPrompt="1"/>
          </p:nvPr>
        </p:nvSpPr>
        <p:spPr>
          <a:xfrm>
            <a:off x="6155574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4" name="Inhaltsplatzhalter 2"/>
          <p:cNvSpPr>
            <a:spLocks noGrp="1"/>
          </p:cNvSpPr>
          <p:nvPr>
            <p:ph sz="half" idx="32" hasCustomPrompt="1"/>
          </p:nvPr>
        </p:nvSpPr>
        <p:spPr>
          <a:xfrm>
            <a:off x="3482823" y="1042275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25" name="Inhaltsplatzhalter 2"/>
          <p:cNvSpPr>
            <a:spLocks noGrp="1"/>
          </p:cNvSpPr>
          <p:nvPr>
            <p:ph sz="half" idx="33" hasCustomPrompt="1"/>
          </p:nvPr>
        </p:nvSpPr>
        <p:spPr>
          <a:xfrm>
            <a:off x="3482823" y="3645024"/>
            <a:ext cx="2376264" cy="2500272"/>
          </a:xfrm>
        </p:spPr>
        <p:txBody>
          <a:bodyPr tIns="0"/>
          <a:lstStyle>
            <a:lvl1pPr algn="l">
              <a:spcAft>
                <a:spcPts val="1488"/>
              </a:spcAft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4041238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473" y="423150"/>
            <a:ext cx="945779" cy="396000"/>
          </a:xfrm>
          <a:prstGeom prst="rect">
            <a:avLst/>
          </a:prstGeom>
        </p:spPr>
      </p:pic>
      <p:sp>
        <p:nvSpPr>
          <p:cNvPr id="17" name="Inhaltsplatzhalter 2"/>
          <p:cNvSpPr>
            <a:spLocks noGrp="1"/>
          </p:cNvSpPr>
          <p:nvPr>
            <p:ph idx="13" hasCustomPrompt="1"/>
          </p:nvPr>
        </p:nvSpPr>
        <p:spPr>
          <a:xfrm>
            <a:off x="3233404" y="1638000"/>
            <a:ext cx="2700337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8" name="Inhaltsplatzhalter 2"/>
          <p:cNvSpPr>
            <a:spLocks noGrp="1"/>
          </p:cNvSpPr>
          <p:nvPr>
            <p:ph idx="14" hasCustomPrompt="1"/>
          </p:nvPr>
        </p:nvSpPr>
        <p:spPr>
          <a:xfrm>
            <a:off x="624160" y="1638000"/>
            <a:ext cx="2598465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9" name="Inhaltsplatzhalter 2"/>
          <p:cNvSpPr>
            <a:spLocks noGrp="1"/>
          </p:cNvSpPr>
          <p:nvPr>
            <p:ph idx="15" hasCustomPrompt="1"/>
          </p:nvPr>
        </p:nvSpPr>
        <p:spPr>
          <a:xfrm>
            <a:off x="5917924" y="1638000"/>
            <a:ext cx="2614889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cxnSp>
        <p:nvCxnSpPr>
          <p:cNvPr id="21" name="Gerader Verbinder 20"/>
          <p:cNvCxnSpPr/>
          <p:nvPr userDrawn="1"/>
        </p:nvCxnSpPr>
        <p:spPr>
          <a:xfrm>
            <a:off x="3222625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 userDrawn="1"/>
        </p:nvCxnSpPr>
        <p:spPr>
          <a:xfrm>
            <a:off x="5933741" y="1638000"/>
            <a:ext cx="0" cy="217658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platzhalt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884813" y="6155999"/>
            <a:ext cx="648000" cy="363600"/>
          </a:xfrm>
        </p:spPr>
        <p:txBody>
          <a:bodyPr anchor="b"/>
          <a:lstStyle>
            <a:lvl1pPr algn="r">
              <a:defRPr sz="1200"/>
            </a:lvl1pPr>
          </a:lstStyle>
          <a:p>
            <a:pPr lvl="0"/>
            <a:fld id="{971F67A5-C303-47A8-9867-3C9FFB85B946}" type="slidenum">
              <a:rPr lang="de-CH" smtClean="0"/>
              <a:pPr lvl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1592516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1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6575" y="230718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half" idx="1"/>
          </p:nvPr>
        </p:nvSpPr>
        <p:spPr>
          <a:xfrm>
            <a:off x="539751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 typeface="Arial"/>
              <a:buNone/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sz="half" idx="11" hasCustomPrompt="1"/>
          </p:nvPr>
        </p:nvSpPr>
        <p:spPr>
          <a:xfrm>
            <a:off x="539751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sz="half" idx="14" hasCustomPrompt="1"/>
          </p:nvPr>
        </p:nvSpPr>
        <p:spPr>
          <a:xfrm>
            <a:off x="4702688" y="3922614"/>
            <a:ext cx="3993637" cy="2247850"/>
          </a:xfrm>
        </p:spPr>
        <p:txBody>
          <a:bodyPr tIns="0"/>
          <a:lstStyle>
            <a:lvl1pPr>
              <a:buSzPct val="100000"/>
              <a:buFontTx/>
              <a:buNone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CH" dirty="0" smtClean="0"/>
              <a:t>Bild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sz="half" idx="15"/>
          </p:nvPr>
        </p:nvSpPr>
        <p:spPr>
          <a:xfrm>
            <a:off x="4702688" y="1484312"/>
            <a:ext cx="3993637" cy="2260037"/>
          </a:xfrm>
        </p:spPr>
        <p:txBody>
          <a:bodyPr tIns="0"/>
          <a:lstStyle>
            <a:lvl1pPr>
              <a:buSzPct val="100000"/>
              <a:buFont typeface="Arial Black"/>
              <a:buChar char="›"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FCD78-238A-4C8C-80E5-47069CD6179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960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1867" y="222251"/>
            <a:ext cx="8251825" cy="717550"/>
          </a:xfrm>
        </p:spPr>
        <p:txBody>
          <a:bodyPr lIns="0" tIns="0"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sz="half" idx="15" hasCustomPrompt="1"/>
          </p:nvPr>
        </p:nvSpPr>
        <p:spPr>
          <a:xfrm>
            <a:off x="4914900" y="1136663"/>
            <a:ext cx="42300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8" name="Inhaltsplatzhalter 2"/>
          <p:cNvSpPr>
            <a:spLocks noGrp="1"/>
          </p:cNvSpPr>
          <p:nvPr>
            <p:ph sz="half" idx="17" hasCustomPrompt="1"/>
          </p:nvPr>
        </p:nvSpPr>
        <p:spPr>
          <a:xfrm>
            <a:off x="546101" y="1136663"/>
            <a:ext cx="41952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9" name="Inhaltsplatzhalter 2"/>
          <p:cNvSpPr>
            <a:spLocks noGrp="1"/>
          </p:cNvSpPr>
          <p:nvPr>
            <p:ph sz="half" idx="18" hasCustomPrompt="1"/>
          </p:nvPr>
        </p:nvSpPr>
        <p:spPr>
          <a:xfrm>
            <a:off x="546100" y="3751976"/>
            <a:ext cx="8597900" cy="2420224"/>
          </a:xfrm>
        </p:spPr>
        <p:txBody>
          <a:bodyPr tIns="0"/>
          <a:lstStyle>
            <a:lvl1pPr marL="361950" marR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lvl1pPr>
            <a:lvl2pPr>
              <a:buSzPct val="100000"/>
              <a:buFontTx/>
              <a:buBlip>
                <a:blip r:embed="rId2"/>
              </a:buBlip>
              <a:defRPr/>
            </a:lvl2pPr>
            <a:lvl3pPr>
              <a:buSzPct val="100000"/>
              <a:buFontTx/>
              <a:buBlip>
                <a:blip r:embed="rId2"/>
              </a:buBlip>
              <a:defRPr/>
            </a:lvl3pPr>
            <a:lvl4pPr>
              <a:buSzPct val="100000"/>
              <a:buFontTx/>
              <a:buBlip>
                <a:blip r:embed="rId2"/>
              </a:buBlip>
              <a:defRPr/>
            </a:lvl4pPr>
            <a:lvl5pPr>
              <a:buSzPct val="100000"/>
              <a:buFontTx/>
              <a:buBlip>
                <a:blip r:embed="rId2"/>
              </a:buBlip>
              <a:defRPr/>
            </a:lvl5pPr>
          </a:lstStyle>
          <a:p>
            <a:pPr marL="361950" marR="0" lvl="0" indent="-361950" algn="l" defTabSz="623888" rtl="0" eaLnBrk="0" fontAlgn="base" latinLnBrk="0" hangingPunct="0">
              <a:lnSpc>
                <a:spcPct val="100000"/>
              </a:lnSpc>
              <a:spcBef>
                <a:spcPct val="10000"/>
              </a:spcBef>
              <a:spcAft>
                <a:spcPct val="10000"/>
              </a:spcAft>
              <a:buClr>
                <a:schemeClr val="tx1"/>
              </a:buClr>
              <a:buSzPct val="100000"/>
              <a:buFontTx/>
              <a:buNone/>
              <a:tabLst/>
              <a:defRPr/>
            </a:pPr>
            <a:r>
              <a:rPr lang="de-CH" dirty="0" smtClean="0"/>
              <a:t>Bild</a:t>
            </a:r>
          </a:p>
          <a:p>
            <a:pPr lvl="0"/>
            <a:endParaRPr lang="de-CH" dirty="0" smtClean="0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50796-6A5C-4112-86C2-50CABFE26A6A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4657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1638000"/>
            <a:ext cx="7921625" cy="4309944"/>
          </a:xfrm>
        </p:spPr>
        <p:txBody>
          <a:bodyPr/>
          <a:lstStyle>
            <a:lvl1pPr>
              <a:defRPr sz="2200" baseline="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91193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63786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8261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45188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680000" y="1638000"/>
            <a:ext cx="3852000" cy="4309944"/>
          </a:xfrm>
        </p:spPr>
        <p:txBody>
          <a:bodyPr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Hier Bild einfügen</a:t>
            </a:r>
            <a:endParaRPr lang="de-CH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1638000"/>
            <a:ext cx="3852000" cy="4309944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3487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7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8" name="Textplatzhalter 2"/>
          <p:cNvSpPr>
            <a:spLocks noGrp="1"/>
          </p:cNvSpPr>
          <p:nvPr>
            <p:ph type="body" idx="14" hasCustomPrompt="1"/>
          </p:nvPr>
        </p:nvSpPr>
        <p:spPr>
          <a:xfrm>
            <a:off x="611188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Untertitelformat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2304000"/>
            <a:ext cx="3852000" cy="3644363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de-DE" smtClean="0"/>
              <a:t>Erste Ebene 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6" hasCustomPrompt="1"/>
          </p:nvPr>
        </p:nvSpPr>
        <p:spPr>
          <a:xfrm>
            <a:off x="4680000" y="1620000"/>
            <a:ext cx="3852000" cy="458363"/>
          </a:xfrm>
        </p:spPr>
        <p:txBody>
          <a:bodyPr anchor="t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2200" b="1"/>
            </a:lvl1pPr>
            <a:lvl2pPr marL="27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500" b="1"/>
            </a:lvl2pPr>
            <a:lvl3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Symbol" panose="05050102010706020507" pitchFamily="18" charset="2"/>
              <a:buChar char="-"/>
              <a:tabLst/>
              <a:defRPr sz="1350" b="1"/>
            </a:lvl3pPr>
            <a:lvl4pPr marL="540000" marR="0" indent="-171450" algn="l" defTabSz="6858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Char char="•"/>
              <a:tabLst/>
              <a:defRPr sz="1200" b="1"/>
            </a:lvl4pPr>
            <a:lvl5pPr marL="0" marR="0" indent="0" algn="l" defTabSz="6858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 smtClean="0"/>
              <a:t>Untertitelformat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6199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11188" y="404813"/>
            <a:ext cx="7921625" cy="554313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kumimoji="0" lang="de-D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Titelmasterformat durch Klicken bearbeiten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Erste Ebene 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37631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8"/>
            <a:ext cx="7921625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7029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08549" cy="6297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1188" y="1637999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7" name="Inhaltsplatzhalter 2"/>
          <p:cNvSpPr>
            <a:spLocks noGrp="1"/>
          </p:cNvSpPr>
          <p:nvPr>
            <p:ph idx="14" hasCustomPrompt="1"/>
          </p:nvPr>
        </p:nvSpPr>
        <p:spPr>
          <a:xfrm>
            <a:off x="612000" y="3799006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80000" y="3805612"/>
            <a:ext cx="3852000" cy="2149357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Hier Bild einfügen</a:t>
            </a:r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6"/>
          </p:nvPr>
        </p:nvSpPr>
        <p:spPr>
          <a:xfrm>
            <a:off x="4680000" y="1638000"/>
            <a:ext cx="3852000" cy="19800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7903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7908549" cy="6297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2000" y="1638000"/>
            <a:ext cx="7896204" cy="43103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Erste Ebene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Ebene, z.B. Legende</a:t>
            </a:r>
            <a:endParaRPr lang="de-CH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735" y="6394589"/>
            <a:ext cx="258493" cy="107299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747800" y="6219700"/>
            <a:ext cx="792000" cy="360000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 spc="20" baseline="0">
                <a:solidFill>
                  <a:schemeClr val="tx1"/>
                </a:solidFill>
              </a:defRPr>
            </a:lvl1pPr>
          </a:lstStyle>
          <a:p>
            <a:fld id="{B295DEAF-E952-4796-AAEE-4201E40CA590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-17580"/>
          <a:stretch/>
        </p:blipFill>
        <p:spPr>
          <a:xfrm>
            <a:off x="1043608" y="6357833"/>
            <a:ext cx="486697" cy="180809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1763688" y="6344185"/>
            <a:ext cx="35283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Collection de transparents « La biodiversité sur l’exploitation agricole »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364088" y="6344185"/>
            <a:ext cx="21602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Favoriser la biodiversité dans les cultures</a:t>
            </a:r>
          </a:p>
        </p:txBody>
      </p:sp>
    </p:spTree>
    <p:extLst>
      <p:ext uri="{BB962C8B-B14F-4D97-AF65-F5344CB8AC3E}">
        <p14:creationId xmlns:p14="http://schemas.microsoft.com/office/powerpoint/2010/main" val="227044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63" r:id="rId4"/>
    <p:sldLayoutId id="2147483664" r:id="rId5"/>
    <p:sldLayoutId id="2147483665" r:id="rId6"/>
    <p:sldLayoutId id="2147483666" r:id="rId7"/>
    <p:sldLayoutId id="2147483662" r:id="rId8"/>
    <p:sldLayoutId id="2147483668" r:id="rId9"/>
    <p:sldLayoutId id="2147483669" r:id="rId10"/>
    <p:sldLayoutId id="2147483670" r:id="rId11"/>
    <p:sldLayoutId id="2147483671" r:id="rId12"/>
    <p:sldLayoutId id="2147483667" r:id="rId13"/>
    <p:sldLayoutId id="2147483661" r:id="rId14"/>
    <p:sldLayoutId id="2147483660" r:id="rId15"/>
    <p:sldLayoutId id="2147483654" r:id="rId16"/>
    <p:sldLayoutId id="2147483659" r:id="rId17"/>
    <p:sldLayoutId id="2147483673" r:id="rId18"/>
    <p:sldLayoutId id="2147483675" r:id="rId19"/>
    <p:sldLayoutId id="2147483676" r:id="rId20"/>
    <p:sldLayoutId id="2147483678" r:id="rId2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rgbClr val="006C8E"/>
        </a:buClr>
        <a:buFont typeface="Arial" panose="020B0604020202020204" pitchFamily="34" charset="0"/>
        <a:buNone/>
        <a:defRPr sz="2200" b="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27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Symbol" panose="05050102010706020507" pitchFamily="18" charset="2"/>
        <a:buChar char="-"/>
        <a:defRPr sz="20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71450" algn="l" defTabSz="685800" rtl="0" eaLnBrk="1" latinLnBrk="0" hangingPunct="1">
        <a:lnSpc>
          <a:spcPct val="100000"/>
        </a:lnSpc>
        <a:spcBef>
          <a:spcPts val="400"/>
        </a:spcBef>
        <a:buClr>
          <a:srgbClr val="006C8E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685800" rtl="0" eaLnBrk="1" latinLnBrk="0" hangingPunct="1">
        <a:lnSpc>
          <a:spcPct val="100000"/>
        </a:lnSpc>
        <a:spcBef>
          <a:spcPts val="800"/>
        </a:spcBef>
        <a:buClr>
          <a:srgbClr val="006C8E"/>
        </a:buClr>
        <a:buFont typeface="Arial" panose="020B0604020202020204" pitchFamily="34" charset="0"/>
        <a:buNone/>
        <a:defRPr sz="16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pos="385" userDrawn="1">
          <p15:clr>
            <a:srgbClr val="F26B43"/>
          </p15:clr>
        </p15:guide>
        <p15:guide id="3" pos="5375" userDrawn="1">
          <p15:clr>
            <a:srgbClr val="F26B43"/>
          </p15:clr>
        </p15:guide>
        <p15:guide id="4" orient="horz" pos="4088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7" pos="2823" userDrawn="1">
          <p15:clr>
            <a:srgbClr val="F26B43"/>
          </p15:clr>
        </p15:guide>
        <p15:guide id="8" pos="1973" userDrawn="1">
          <p15:clr>
            <a:srgbClr val="F26B43"/>
          </p15:clr>
        </p15:guide>
        <p15:guide id="9" pos="1123" userDrawn="1">
          <p15:clr>
            <a:srgbClr val="F26B43"/>
          </p15:clr>
        </p15:guide>
        <p15:guide id="10" pos="3674" userDrawn="1">
          <p15:clr>
            <a:srgbClr val="F26B43"/>
          </p15:clr>
        </p15:guide>
        <p15:guide id="11" pos="4524" userDrawn="1">
          <p15:clr>
            <a:srgbClr val="F26B43"/>
          </p15:clr>
        </p15:guide>
        <p15:guide id="13" orient="horz" pos="3747" userDrawn="1">
          <p15:clr>
            <a:srgbClr val="F26B43"/>
          </p15:clr>
        </p15:guide>
        <p15:guide id="14" orient="horz" pos="3067" userDrawn="1">
          <p15:clr>
            <a:srgbClr val="F26B43"/>
          </p15:clr>
        </p15:guide>
        <p15:guide id="15" orient="horz" pos="1706" userDrawn="1">
          <p15:clr>
            <a:srgbClr val="F26B43"/>
          </p15:clr>
        </p15:guide>
        <p15:guide id="16" orient="horz" pos="2387" userDrawn="1">
          <p15:clr>
            <a:srgbClr val="F26B43"/>
          </p15:clr>
        </p15:guide>
        <p15:guide id="17" pos="2937" userDrawn="1">
          <p15:clr>
            <a:srgbClr val="F26B43"/>
          </p15:clr>
        </p15:guide>
        <p15:guide id="19" orient="horz" pos="2614" userDrawn="1">
          <p15:clr>
            <a:srgbClr val="F26B43"/>
          </p15:clr>
        </p15:guide>
        <p15:guide id="20" orient="horz" pos="2727" userDrawn="1">
          <p15:clr>
            <a:srgbClr val="F26B43"/>
          </p15:clr>
        </p15:guide>
        <p15:guide id="21" pos="1236" userDrawn="1">
          <p15:clr>
            <a:srgbClr val="F26B43"/>
          </p15:clr>
        </p15:guide>
        <p15:guide id="22" pos="2086" userDrawn="1">
          <p15:clr>
            <a:srgbClr val="F26B43"/>
          </p15:clr>
        </p15:guide>
        <p15:guide id="23" pos="3787" userDrawn="1">
          <p15:clr>
            <a:srgbClr val="F26B43"/>
          </p15:clr>
        </p15:guide>
        <p15:guide id="24" pos="4637" userDrawn="1">
          <p15:clr>
            <a:srgbClr val="F26B43"/>
          </p15:clr>
        </p15:guide>
        <p15:guide id="25" orient="horz" pos="5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www.safethebambi.ch/" TargetMode="Externa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tiff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tiff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7.png"/><Relationship Id="rId5" Type="http://schemas.openxmlformats.org/officeDocument/2006/relationships/image" Target="../media/image96.tiff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tif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tiff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ructus.ch/" TargetMode="External"/><Relationship Id="rId3" Type="http://schemas.openxmlformats.org/officeDocument/2006/relationships/hyperlink" Target="https://www.bioactualites.ch/" TargetMode="External"/><Relationship Id="rId7" Type="http://schemas.openxmlformats.org/officeDocument/2006/relationships/hyperlink" Target="https://www.prospecierara.ch/fr.html" TargetMode="External"/><Relationship Id="rId2" Type="http://schemas.openxmlformats.org/officeDocument/2006/relationships/hyperlink" Target="https://www.agri-biodiv.ch/fr/page-accueil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afethebambi.ch/" TargetMode="External"/><Relationship Id="rId5" Type="http://schemas.openxmlformats.org/officeDocument/2006/relationships/hyperlink" Target="https://www.agridea.ch/fr/" TargetMode="External"/><Relationship Id="rId4" Type="http://schemas.openxmlformats.org/officeDocument/2006/relationships/hyperlink" Target="https://www.ipsuisse.ch/fr/" TargetMode="External"/><Relationship Id="rId9" Type="http://schemas.openxmlformats.org/officeDocument/2006/relationships/hyperlink" Target="http://www.vitiswiss.ch/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shop.fibl.org/" TargetMode="External"/><Relationship Id="rId3" Type="http://schemas.openxmlformats.org/officeDocument/2006/relationships/hyperlink" Target="http://www.fibl.org/" TargetMode="External"/><Relationship Id="rId7" Type="http://schemas.openxmlformats.org/officeDocument/2006/relationships/hyperlink" Target="http://www.agri-biodiv.ch/" TargetMode="External"/><Relationship Id="rId2" Type="http://schemas.openxmlformats.org/officeDocument/2006/relationships/hyperlink" Target="mailto:info.suisse@fibl.org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oio.ch/" TargetMode="External"/><Relationship Id="rId5" Type="http://schemas.openxmlformats.org/officeDocument/2006/relationships/hyperlink" Target="http://www.vogelwarte.ch/" TargetMode="External"/><Relationship Id="rId4" Type="http://schemas.openxmlformats.org/officeDocument/2006/relationships/hyperlink" Target="mailto:info@vogelwarte.ch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tiff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539552" y="486916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Chapitre 5: favoriser la biodiversité dans les cultures</a:t>
            </a:r>
          </a:p>
          <a:p>
            <a:endParaRPr lang="fr-CH" sz="1100" dirty="0" smtClean="0">
              <a:solidFill>
                <a:prstClr val="black"/>
              </a:solidFill>
            </a:endParaRPr>
          </a:p>
          <a:p>
            <a:r>
              <a:rPr lang="fr-CH" sz="1100"/>
              <a:t>Edition 2019</a:t>
            </a:r>
            <a:endParaRPr lang="fr-CH" sz="1100" dirty="0"/>
          </a:p>
        </p:txBody>
      </p:sp>
      <p:sp>
        <p:nvSpPr>
          <p:cNvPr id="5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611188" y="6279133"/>
            <a:ext cx="7047270" cy="210567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fr-CH" sz="1100" dirty="0" smtClean="0"/>
              <a:t>Référence: manuel «La biodiversité sur l’exploitation agricole – Guide pratique», chapitre 5, pages 121-140</a:t>
            </a:r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126136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188" y="2558629"/>
            <a:ext cx="7921625" cy="2469404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Pertes minimes d'abeilles tôt le matin</a:t>
            </a:r>
            <a:endParaRPr lang="fr-CH" dirty="0"/>
          </a:p>
        </p:txBody>
      </p:sp>
      <p:sp>
        <p:nvSpPr>
          <p:cNvPr id="10" name="Textfeld 9"/>
          <p:cNvSpPr txBox="1"/>
          <p:nvPr/>
        </p:nvSpPr>
        <p:spPr>
          <a:xfrm>
            <a:off x="6823191" y="5534495"/>
            <a:ext cx="169950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 smtClean="0"/>
              <a:t>Source: Frick et </a:t>
            </a:r>
            <a:r>
              <a:rPr lang="fr-CH" sz="1100" dirty="0" err="1" smtClean="0"/>
              <a:t>Fluri</a:t>
            </a:r>
            <a:r>
              <a:rPr lang="fr-CH" sz="1100" dirty="0" smtClean="0"/>
              <a:t> 2001</a:t>
            </a:r>
            <a:endParaRPr lang="fr-CH" sz="1100" dirty="0"/>
          </a:p>
        </p:txBody>
      </p:sp>
      <p:sp>
        <p:nvSpPr>
          <p:cNvPr id="3" name="Textfeld 2"/>
          <p:cNvSpPr txBox="1"/>
          <p:nvPr/>
        </p:nvSpPr>
        <p:spPr>
          <a:xfrm>
            <a:off x="528791" y="1569426"/>
            <a:ext cx="826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Effet du moment de la fauche sur la mortalité des abeilles </a:t>
            </a:r>
          </a:p>
        </p:txBody>
      </p:sp>
      <p:sp>
        <p:nvSpPr>
          <p:cNvPr id="5" name="Rechteck 4"/>
          <p:cNvSpPr/>
          <p:nvPr/>
        </p:nvSpPr>
        <p:spPr>
          <a:xfrm>
            <a:off x="1495417" y="2036498"/>
            <a:ext cx="1051840" cy="3089275"/>
          </a:xfrm>
          <a:prstGeom prst="rect">
            <a:avLst/>
          </a:prstGeom>
          <a:solidFill>
            <a:schemeClr val="accent6">
              <a:lumMod val="60000"/>
              <a:lumOff val="4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8" name="Rechteck 7"/>
          <p:cNvSpPr/>
          <p:nvPr/>
        </p:nvSpPr>
        <p:spPr>
          <a:xfrm>
            <a:off x="7992046" y="2074531"/>
            <a:ext cx="690242" cy="3089275"/>
          </a:xfrm>
          <a:prstGeom prst="rect">
            <a:avLst/>
          </a:prstGeom>
          <a:solidFill>
            <a:schemeClr val="accent6">
              <a:lumMod val="60000"/>
              <a:lumOff val="40000"/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1218927" y="5102447"/>
            <a:ext cx="13644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>
                <a:solidFill>
                  <a:schemeClr val="accent6"/>
                </a:solidFill>
              </a:rPr>
              <a:t>Période idéale</a:t>
            </a:r>
            <a:endParaRPr lang="fr-CH" sz="1600" dirty="0">
              <a:solidFill>
                <a:schemeClr val="accent6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7230354" y="5102447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dirty="0" smtClean="0">
                <a:solidFill>
                  <a:schemeClr val="accent6"/>
                </a:solidFill>
              </a:rPr>
              <a:t>Période idéale</a:t>
            </a:r>
            <a:endParaRPr lang="fr-CH" sz="1600" dirty="0">
              <a:solidFill>
                <a:schemeClr val="accent6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790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713105"/>
            <a:ext cx="8366760" cy="3965448"/>
          </a:xfrm>
          <a:prstGeom prst="rect">
            <a:avLst/>
          </a:prstGeom>
        </p:spPr>
      </p:pic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FR" altLang="de-DE" dirty="0" smtClean="0">
                <a:cs typeface="Arial"/>
              </a:rPr>
              <a:t>Des bandes-refuges </a:t>
            </a:r>
            <a:r>
              <a:rPr lang="fr-FR" altLang="de-DE" dirty="0">
                <a:cs typeface="Arial"/>
              </a:rPr>
              <a:t>pour les sauterelles</a:t>
            </a:r>
            <a:endParaRPr lang="de-CH" altLang="de-DE" dirty="0">
              <a:cs typeface="Arial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6352925" y="5831686"/>
            <a:ext cx="18085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100" dirty="0" smtClean="0"/>
              <a:t>Source: Humbert </a:t>
            </a:r>
            <a:r>
              <a:rPr lang="de-CH" sz="1100" dirty="0"/>
              <a:t>et al. </a:t>
            </a:r>
            <a:r>
              <a:rPr lang="de-CH" sz="1100" dirty="0" smtClean="0"/>
              <a:t>2010</a:t>
            </a:r>
            <a:endParaRPr lang="de-CH" sz="1100" dirty="0"/>
          </a:p>
        </p:txBody>
      </p:sp>
      <p:sp>
        <p:nvSpPr>
          <p:cNvPr id="5" name="Textfeld 4"/>
          <p:cNvSpPr txBox="1"/>
          <p:nvPr/>
        </p:nvSpPr>
        <p:spPr>
          <a:xfrm>
            <a:off x="503424" y="1052736"/>
            <a:ext cx="803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Effet des </a:t>
            </a:r>
            <a:r>
              <a:rPr lang="fr-FR" b="1" dirty="0" smtClean="0"/>
              <a:t>bandes-refuges sur les populations </a:t>
            </a:r>
            <a:r>
              <a:rPr lang="fr-FR" b="1" dirty="0"/>
              <a:t>de sauterelles dans les prairies extensives</a:t>
            </a:r>
            <a:endParaRPr lang="de-CH" b="1" dirty="0"/>
          </a:p>
        </p:txBody>
      </p:sp>
    </p:spTree>
    <p:extLst>
      <p:ext uri="{BB962C8B-B14F-4D97-AF65-F5344CB8AC3E}">
        <p14:creationId xmlns:p14="http://schemas.microsoft.com/office/powerpoint/2010/main" val="75513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1" descr="image001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77"/>
          <a:stretch/>
        </p:blipFill>
        <p:spPr bwMode="auto">
          <a:xfrm>
            <a:off x="1106988" y="1206044"/>
            <a:ext cx="5265211" cy="409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Adapter les dates de fauche</a:t>
            </a:r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607774" y="999990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Exemple du </a:t>
            </a:r>
            <a:r>
              <a:rPr lang="fr-CH" b="1" dirty="0" err="1" smtClean="0"/>
              <a:t>tarier</a:t>
            </a:r>
            <a:r>
              <a:rPr lang="fr-CH" b="1" dirty="0" smtClean="0"/>
              <a:t> des prés: </a:t>
            </a:r>
            <a:r>
              <a:rPr lang="fr-CH" dirty="0" smtClean="0"/>
              <a:t>préserver la couvée en mai et juin</a:t>
            </a:r>
            <a:endParaRPr lang="fr-CH" dirty="0"/>
          </a:p>
        </p:txBody>
      </p:sp>
      <p:sp>
        <p:nvSpPr>
          <p:cNvPr id="7" name="Textfeld 6"/>
          <p:cNvSpPr txBox="1"/>
          <p:nvPr/>
        </p:nvSpPr>
        <p:spPr>
          <a:xfrm>
            <a:off x="683568" y="234888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1 fauche</a:t>
            </a:r>
            <a:endParaRPr lang="fr-CH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683568" y="3356992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2 fauches</a:t>
            </a:r>
            <a:endParaRPr lang="fr-CH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678980" y="4293096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4 fauches</a:t>
            </a:r>
            <a:endParaRPr lang="fr-CH" sz="1600" dirty="0"/>
          </a:p>
        </p:txBody>
      </p:sp>
      <p:sp>
        <p:nvSpPr>
          <p:cNvPr id="10" name="Rechteck 9"/>
          <p:cNvSpPr/>
          <p:nvPr/>
        </p:nvSpPr>
        <p:spPr>
          <a:xfrm>
            <a:off x="6444208" y="5794519"/>
            <a:ext cx="19287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100" dirty="0" smtClean="0"/>
              <a:t>Source: Station ornithologique</a:t>
            </a:r>
            <a:endParaRPr lang="fr-CH" sz="1100" dirty="0"/>
          </a:p>
        </p:txBody>
      </p:sp>
      <p:pic>
        <p:nvPicPr>
          <p:cNvPr id="12" name="Picture 20">
            <a:extLst>
              <a:ext uri="{FF2B5EF4-FFF2-40B4-BE49-F238E27FC236}">
                <a16:creationId xmlns:a16="http://schemas.microsoft.com/office/drawing/2014/main" id="{E3E8499B-9A15-184E-9992-6DA3BBA00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311" y="4650811"/>
            <a:ext cx="397784" cy="397784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80" y="2663190"/>
            <a:ext cx="397784" cy="397784"/>
          </a:xfrm>
          <a:prstGeom prst="rect">
            <a:avLst/>
          </a:prstGeom>
          <a:ln>
            <a:noFill/>
          </a:ln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19069AFF-40E3-A149-82DB-A9A452AFA9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52" y="3675295"/>
            <a:ext cx="397784" cy="397784"/>
          </a:xfrm>
          <a:prstGeom prst="rect">
            <a:avLst/>
          </a:prstGeom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6414092" y="3564782"/>
            <a:ext cx="2262364" cy="15696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sz="1600" dirty="0" smtClean="0"/>
              <a:t>Avec des fauches fréquentes et précoces, la couvée est détruite!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H" sz="1600" b="1" dirty="0" smtClean="0"/>
              <a:t>Fauchez les prairies seulement début/mi-juillet!</a:t>
            </a:r>
            <a:endParaRPr lang="fr-CH" sz="1600" b="1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1259632" y="5445223"/>
            <a:ext cx="4929644" cy="349295"/>
            <a:chOff x="683567" y="5916262"/>
            <a:chExt cx="5477197" cy="338554"/>
          </a:xfrm>
        </p:grpSpPr>
        <p:sp>
          <p:nvSpPr>
            <p:cNvPr id="5" name="Textfeld 4"/>
            <p:cNvSpPr txBox="1"/>
            <p:nvPr/>
          </p:nvSpPr>
          <p:spPr>
            <a:xfrm>
              <a:off x="683567" y="5916262"/>
              <a:ext cx="1303035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sz="1600" dirty="0" smtClean="0"/>
                <a:t>Mai</a:t>
              </a:r>
              <a:endParaRPr lang="fr-CH" sz="16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1986603" y="5916262"/>
              <a:ext cx="1223639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sz="1600" dirty="0" smtClean="0"/>
                <a:t>Juin</a:t>
              </a:r>
              <a:endParaRPr lang="fr-CH" sz="1600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210242" y="5916262"/>
              <a:ext cx="129253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sz="1600" dirty="0" smtClean="0"/>
                <a:t>Juillet</a:t>
              </a:r>
              <a:endParaRPr lang="fr-CH" sz="16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5696672" y="5916262"/>
              <a:ext cx="464092" cy="3385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endParaRPr lang="fr-CH" sz="1600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502774" y="5916262"/>
              <a:ext cx="1223639" cy="3385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fr-CH" sz="1600" dirty="0" smtClean="0"/>
                <a:t>Août</a:t>
              </a:r>
              <a:endParaRPr lang="fr-CH" sz="1600" dirty="0"/>
            </a:p>
          </p:txBody>
        </p:sp>
      </p:grpSp>
      <p:sp>
        <p:nvSpPr>
          <p:cNvPr id="19" name="Foliennummernplatzhalter 1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3840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Date de la première fauche en zone de montagne</a:t>
            </a:r>
            <a:br>
              <a:rPr lang="fr-CH" dirty="0" smtClean="0"/>
            </a:br>
            <a:endParaRPr lang="fr-CH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175005"/>
              </p:ext>
            </p:extLst>
          </p:nvPr>
        </p:nvGraphicFramePr>
        <p:xfrm>
          <a:off x="2848077" y="2470384"/>
          <a:ext cx="5612354" cy="21827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60027">
                  <a:extLst>
                    <a:ext uri="{9D8B030D-6E8A-4147-A177-3AD203B41FA5}">
                      <a16:colId xmlns:a16="http://schemas.microsoft.com/office/drawing/2014/main" val="276848097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940242283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val="468123729"/>
                    </a:ext>
                  </a:extLst>
                </a:gridCol>
              </a:tblGrid>
              <a:tr h="445392"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noProof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Alpes centrales et du sud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noProof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Nord des Alpes </a:t>
                      </a:r>
                      <a:endParaRPr lang="fr-CH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noProof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Première fauche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720370"/>
                  </a:ext>
                </a:extLst>
              </a:tr>
              <a:tr h="296274"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 m alt. </a:t>
                      </a:r>
                      <a:endParaRPr lang="fr-CH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1100 m alt. </a:t>
                      </a:r>
                      <a:endParaRPr lang="fr-CH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10.7.</a:t>
                      </a:r>
                      <a:endParaRPr lang="fr-CH" sz="18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8473"/>
                  </a:ext>
                </a:extLst>
              </a:tr>
              <a:tr h="290554"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 m alt. </a:t>
                      </a:r>
                      <a:endParaRPr lang="fr-CH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1300 m alt. </a:t>
                      </a:r>
                      <a:endParaRPr lang="fr-CH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12.7.</a:t>
                      </a:r>
                      <a:endParaRPr lang="fr-CH" sz="18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383156"/>
                  </a:ext>
                </a:extLst>
              </a:tr>
              <a:tr h="284834"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1700 m alt. </a:t>
                      </a:r>
                      <a:endParaRPr lang="fr-CH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1500 m alt. </a:t>
                      </a:r>
                      <a:endParaRPr lang="fr-CH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15.7.</a:t>
                      </a:r>
                      <a:endParaRPr lang="fr-CH" sz="18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615282"/>
                  </a:ext>
                </a:extLst>
              </a:tr>
              <a:tr h="445392"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1900 m alt. </a:t>
                      </a:r>
                      <a:endParaRPr lang="fr-CH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0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1700 m alt. </a:t>
                      </a:r>
                      <a:endParaRPr lang="fr-CH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800" b="1" i="0" u="none" strike="noStrike" kern="1200" baseline="0" noProof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20.7.</a:t>
                      </a:r>
                      <a:endParaRPr lang="fr-CH" sz="1800" b="1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194471"/>
                  </a:ext>
                </a:extLst>
              </a:tr>
            </a:tbl>
          </a:graphicData>
        </a:graphic>
      </p:graphicFrame>
      <p:sp>
        <p:nvSpPr>
          <p:cNvPr id="7" name="Rechteck 6"/>
          <p:cNvSpPr/>
          <p:nvPr/>
        </p:nvSpPr>
        <p:spPr>
          <a:xfrm>
            <a:off x="3923928" y="4653136"/>
            <a:ext cx="47525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100" dirty="0" smtClean="0"/>
              <a:t>Source: Müller et al. 2005, complétés par les résultats de Tome &amp; </a:t>
            </a:r>
            <a:r>
              <a:rPr lang="fr-CH" sz="1100" dirty="0" err="1" smtClean="0"/>
              <a:t>Denac</a:t>
            </a:r>
            <a:r>
              <a:rPr lang="fr-CH" sz="1100" dirty="0" smtClean="0"/>
              <a:t> 2012.</a:t>
            </a:r>
            <a:endParaRPr lang="fr-CH" sz="11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2479351"/>
            <a:ext cx="2230352" cy="2151524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76176" y="4283804"/>
            <a:ext cx="227190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 smtClean="0"/>
              <a:t>Tarier</a:t>
            </a:r>
            <a:r>
              <a:rPr lang="fr-CH" dirty="0" smtClean="0"/>
              <a:t> des prés</a:t>
            </a:r>
            <a:endParaRPr lang="fr-CH" dirty="0"/>
          </a:p>
        </p:txBody>
      </p:sp>
      <p:sp>
        <p:nvSpPr>
          <p:cNvPr id="8" name="Titel 3"/>
          <p:cNvSpPr txBox="1">
            <a:spLocks/>
          </p:cNvSpPr>
          <p:nvPr/>
        </p:nvSpPr>
        <p:spPr>
          <a:xfrm>
            <a:off x="627465" y="1406228"/>
            <a:ext cx="7869397" cy="3601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000" dirty="0" smtClean="0"/>
              <a:t>Première fauche en zone de montagne permettant de protéger les oiseaux nichant au sol dans les prairies</a:t>
            </a:r>
            <a:endParaRPr lang="fr-CH" sz="2000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7738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975754"/>
            <a:ext cx="4176464" cy="304425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715" y="1392302"/>
            <a:ext cx="2304257" cy="1728192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feld 16"/>
          <p:cNvSpPr txBox="1"/>
          <p:nvPr/>
        </p:nvSpPr>
        <p:spPr>
          <a:xfrm>
            <a:off x="541954" y="5114837"/>
            <a:ext cx="385865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FR" dirty="0" smtClean="0"/>
              <a:t>Avec l’aide d’un chasseur, fouillez </a:t>
            </a:r>
            <a:r>
              <a:rPr lang="fr-FR" dirty="0"/>
              <a:t>les prairies </a:t>
            </a:r>
            <a:r>
              <a:rPr lang="fr-FR" dirty="0" smtClean="0"/>
              <a:t>propices </a:t>
            </a:r>
            <a:r>
              <a:rPr lang="fr-FR" dirty="0"/>
              <a:t>avant de </a:t>
            </a:r>
            <a:r>
              <a:rPr lang="fr-FR" dirty="0" smtClean="0"/>
              <a:t>faucher.</a:t>
            </a:r>
            <a:endParaRPr lang="de-CH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Effaroucher les </a:t>
            </a:r>
            <a:r>
              <a:rPr lang="fr-FR" dirty="0" smtClean="0"/>
              <a:t>faons et les levreaux </a:t>
            </a:r>
            <a:r>
              <a:rPr lang="fr-FR" dirty="0"/>
              <a:t>avant la fauche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1392302"/>
            <a:ext cx="2305137" cy="1710547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feld 19"/>
          <p:cNvSpPr txBox="1"/>
          <p:nvPr/>
        </p:nvSpPr>
        <p:spPr>
          <a:xfrm>
            <a:off x="546449" y="5942701"/>
            <a:ext cx="2389110" cy="27699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de-CH" sz="1200" dirty="0" smtClean="0">
                <a:hlinkClick r:id="rId5"/>
              </a:rPr>
              <a:t>www.safethebambi.ch</a:t>
            </a:r>
            <a:endParaRPr lang="de-CH" sz="1200" dirty="0"/>
          </a:p>
        </p:txBody>
      </p:sp>
      <p:sp>
        <p:nvSpPr>
          <p:cNvPr id="6" name="Rechteck 5"/>
          <p:cNvSpPr/>
          <p:nvPr/>
        </p:nvSpPr>
        <p:spPr>
          <a:xfrm>
            <a:off x="541954" y="3280509"/>
            <a:ext cx="19968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Installer des </a:t>
            </a:r>
            <a:r>
              <a:rPr lang="fr-FR" dirty="0"/>
              <a:t>drapeaux ou </a:t>
            </a:r>
            <a:r>
              <a:rPr lang="fr-FR" dirty="0" smtClean="0"/>
              <a:t>des </a:t>
            </a:r>
            <a:r>
              <a:rPr lang="fr-FR" dirty="0"/>
              <a:t>chiffons </a:t>
            </a:r>
            <a:r>
              <a:rPr lang="fr-FR" dirty="0" smtClean="0"/>
              <a:t>dans </a:t>
            </a:r>
            <a:r>
              <a:rPr lang="fr-FR" dirty="0"/>
              <a:t>les prairies </a:t>
            </a:r>
            <a:r>
              <a:rPr lang="fr-FR" dirty="0" smtClean="0"/>
              <a:t>un </a:t>
            </a:r>
            <a:r>
              <a:rPr lang="fr-FR" dirty="0"/>
              <a:t>jour avant la </a:t>
            </a:r>
            <a:r>
              <a:rPr lang="fr-FR" dirty="0" smtClean="0"/>
              <a:t>fauche.</a:t>
            </a:r>
            <a:endParaRPr lang="de-CH" dirty="0"/>
          </a:p>
        </p:txBody>
      </p:sp>
      <p:sp>
        <p:nvSpPr>
          <p:cNvPr id="7" name="Rechteck 6"/>
          <p:cNvSpPr/>
          <p:nvPr/>
        </p:nvSpPr>
        <p:spPr>
          <a:xfrm>
            <a:off x="6804248" y="3280509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Utiliser un </a:t>
            </a:r>
            <a:r>
              <a:rPr lang="fr-FR" dirty="0"/>
              <a:t>drone ou un appareil </a:t>
            </a:r>
            <a:r>
              <a:rPr lang="fr-FR" dirty="0" smtClean="0"/>
              <a:t>infrarouge pour repérer les animaux.</a:t>
            </a:r>
            <a:endParaRPr lang="de-CH" dirty="0"/>
          </a:p>
        </p:txBody>
      </p:sp>
      <p:sp>
        <p:nvSpPr>
          <p:cNvPr id="11" name="Textfeld 10"/>
          <p:cNvSpPr txBox="1"/>
          <p:nvPr/>
        </p:nvSpPr>
        <p:spPr>
          <a:xfrm>
            <a:off x="5652120" y="5141998"/>
            <a:ext cx="2984173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FR" dirty="0" smtClean="0"/>
              <a:t>Faucher </a:t>
            </a:r>
            <a:r>
              <a:rPr lang="fr-FR" dirty="0"/>
              <a:t>toujours les prairies de l'intérieur vers l'extérieur.</a:t>
            </a:r>
            <a:endParaRPr lang="de-CH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14</a:t>
            </a:fld>
            <a:endParaRPr lang="de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Modèles de fauche recommandés pour les prairies</a:t>
            </a:r>
            <a:endParaRPr lang="fr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852" y="1432055"/>
            <a:ext cx="1549544" cy="172135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2"/>
          <a:stretch/>
        </p:blipFill>
        <p:spPr>
          <a:xfrm>
            <a:off x="2363583" y="1432017"/>
            <a:ext cx="1549544" cy="1721358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39552" y="990220"/>
            <a:ext cx="3421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/>
              <a:t>Grandes parcelles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860" y="4359428"/>
            <a:ext cx="1549544" cy="1721358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31" b="-390"/>
          <a:stretch/>
        </p:blipFill>
        <p:spPr>
          <a:xfrm>
            <a:off x="4581172" y="1430296"/>
            <a:ext cx="1621552" cy="264302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06"/>
          <a:stretch/>
        </p:blipFill>
        <p:spPr>
          <a:xfrm>
            <a:off x="6518778" y="1430296"/>
            <a:ext cx="1621552" cy="2643026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276759" y="5794642"/>
            <a:ext cx="3156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Commencer côté route</a:t>
            </a:r>
            <a:endParaRPr lang="fr-CH" dirty="0"/>
          </a:p>
        </p:txBody>
      </p:sp>
      <p:sp>
        <p:nvSpPr>
          <p:cNvPr id="14" name="Rechteck 13"/>
          <p:cNvSpPr/>
          <p:nvPr/>
        </p:nvSpPr>
        <p:spPr>
          <a:xfrm>
            <a:off x="4581172" y="4157454"/>
            <a:ext cx="3958628" cy="92333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fr-CH" dirty="0" smtClean="0"/>
              <a:t>Faucher d'abord les </a:t>
            </a:r>
            <a:r>
              <a:rPr lang="fr-CH" dirty="0" err="1" smtClean="0"/>
              <a:t>tournières</a:t>
            </a:r>
            <a:r>
              <a:rPr lang="fr-CH" dirty="0" smtClean="0"/>
              <a:t>, puis dans le sens de la longueur de l'intérieur vers l'extérieur.</a:t>
            </a:r>
            <a:endParaRPr lang="fr-CH" dirty="0"/>
          </a:p>
        </p:txBody>
      </p:sp>
      <p:sp>
        <p:nvSpPr>
          <p:cNvPr id="15" name="Rechteck 14"/>
          <p:cNvSpPr/>
          <p:nvPr/>
        </p:nvSpPr>
        <p:spPr>
          <a:xfrm>
            <a:off x="536566" y="3966155"/>
            <a:ext cx="31875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/>
              <a:t>Le long des routes</a:t>
            </a:r>
            <a:endParaRPr lang="fr-CH" b="1" dirty="0"/>
          </a:p>
        </p:txBody>
      </p:sp>
      <p:sp>
        <p:nvSpPr>
          <p:cNvPr id="16" name="Rechteck 15"/>
          <p:cNvSpPr/>
          <p:nvPr/>
        </p:nvSpPr>
        <p:spPr>
          <a:xfrm>
            <a:off x="559645" y="3153375"/>
            <a:ext cx="39403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Faucher de l'intérieur vers l'extérieur (à droite: avec zone refuge au milieu)</a:t>
            </a:r>
            <a:endParaRPr lang="fr-CH" dirty="0"/>
          </a:p>
        </p:txBody>
      </p:sp>
      <p:sp>
        <p:nvSpPr>
          <p:cNvPr id="17" name="Rechteck 16"/>
          <p:cNvSpPr/>
          <p:nvPr/>
        </p:nvSpPr>
        <p:spPr>
          <a:xfrm>
            <a:off x="4581172" y="1008328"/>
            <a:ext cx="3421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/>
              <a:t>Parcelles longues et étroites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15</a:t>
            </a:fld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Principales mesures de promotion de </a:t>
            </a:r>
            <a:r>
              <a:rPr lang="fr-FR" dirty="0"/>
              <a:t>la biodiversité dans les prairies</a:t>
            </a:r>
            <a:endParaRPr lang="de-D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7725" y="1500591"/>
            <a:ext cx="5473575" cy="430994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/>
              <a:t>Fertilisation modérée, </a:t>
            </a:r>
            <a:r>
              <a:rPr lang="fr-FR" sz="2000" dirty="0" smtClean="0"/>
              <a:t>organique, adaptée </a:t>
            </a:r>
            <a:r>
              <a:rPr lang="fr-FR" sz="2000" dirty="0"/>
              <a:t>au </a:t>
            </a:r>
            <a:r>
              <a:rPr lang="fr-FR" sz="2000" dirty="0" smtClean="0"/>
              <a:t>site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Renoncer aux pesticides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Renoncer au conditionneur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Faucher assez haut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Faucher tôt le matin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Laisser une bande-refuge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Préférer le foin au silo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Echelonner la fauche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Conduire lentement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Minimiser </a:t>
            </a:r>
            <a:r>
              <a:rPr lang="fr-FR" sz="2000" dirty="0"/>
              <a:t>le nombre de </a:t>
            </a:r>
            <a:r>
              <a:rPr lang="fr-FR" sz="2000" dirty="0" smtClean="0"/>
              <a:t>passages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Faire fuir les animaux sauvages avant la fauche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2000" dirty="0" smtClean="0"/>
              <a:t>Faucher de l’intérieur du </a:t>
            </a:r>
            <a:r>
              <a:rPr lang="fr-FR" sz="2000" dirty="0"/>
              <a:t>champ vers </a:t>
            </a:r>
            <a:r>
              <a:rPr lang="fr-FR" sz="2000" dirty="0" smtClean="0"/>
              <a:t>l'extérieur</a:t>
            </a:r>
            <a:endParaRPr lang="de-DE" sz="2000" dirty="0" smtClean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1500591"/>
            <a:ext cx="2370098" cy="4358134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7366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3947" y="1195386"/>
            <a:ext cx="5227673" cy="37128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449" y="3490262"/>
            <a:ext cx="1947936" cy="19080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3251" y="2386453"/>
            <a:ext cx="1946032" cy="19080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576" y="667543"/>
            <a:ext cx="1997668" cy="19080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Mesures d'encouragement dans les grandes cultures</a:t>
            </a:r>
            <a:endParaRPr lang="fr-CH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17" y="854996"/>
            <a:ext cx="1984396" cy="19080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1736" y="3923205"/>
            <a:ext cx="1974807" cy="19080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8148" y="4199224"/>
            <a:ext cx="1976672" cy="190800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604797" y="2802318"/>
            <a:ext cx="12242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Sous-semis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278453" y="5392779"/>
            <a:ext cx="245391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Semis en bandes fraisées</a:t>
            </a:r>
            <a:endParaRPr lang="fr-CH" dirty="0"/>
          </a:p>
        </p:txBody>
      </p:sp>
      <p:sp>
        <p:nvSpPr>
          <p:cNvPr id="18" name="Textfeld 17"/>
          <p:cNvSpPr txBox="1"/>
          <p:nvPr/>
        </p:nvSpPr>
        <p:spPr>
          <a:xfrm>
            <a:off x="2574373" y="5762111"/>
            <a:ext cx="211682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Fenêtres à alouettes</a:t>
            </a:r>
            <a:endParaRPr lang="fr-CH" dirty="0"/>
          </a:p>
        </p:txBody>
      </p:sp>
      <p:sp>
        <p:nvSpPr>
          <p:cNvPr id="20" name="Textfeld 19"/>
          <p:cNvSpPr txBox="1"/>
          <p:nvPr/>
        </p:nvSpPr>
        <p:spPr>
          <a:xfrm>
            <a:off x="6885521" y="5498521"/>
            <a:ext cx="198952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Semis espacés</a:t>
            </a:r>
            <a:endParaRPr lang="fr-CH" dirty="0"/>
          </a:p>
        </p:txBody>
      </p:sp>
      <p:sp>
        <p:nvSpPr>
          <p:cNvPr id="21" name="Textfeld 20"/>
          <p:cNvSpPr txBox="1"/>
          <p:nvPr/>
        </p:nvSpPr>
        <p:spPr>
          <a:xfrm>
            <a:off x="7439908" y="1564198"/>
            <a:ext cx="120929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Cultures associées</a:t>
            </a:r>
            <a:endParaRPr lang="fr-CH" dirty="0"/>
          </a:p>
        </p:txBody>
      </p:sp>
      <p:sp>
        <p:nvSpPr>
          <p:cNvPr id="22" name="Textfeld 21"/>
          <p:cNvSpPr txBox="1"/>
          <p:nvPr/>
        </p:nvSpPr>
        <p:spPr>
          <a:xfrm>
            <a:off x="7170920" y="4330614"/>
            <a:ext cx="136887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Champs </a:t>
            </a:r>
            <a:br>
              <a:rPr lang="fr-CH" dirty="0" smtClean="0"/>
            </a:br>
            <a:r>
              <a:rPr lang="fr-CH" dirty="0" smtClean="0"/>
              <a:t>de chaumes</a:t>
            </a:r>
            <a:endParaRPr lang="fr-CH" dirty="0"/>
          </a:p>
        </p:txBody>
      </p:sp>
      <p:sp>
        <p:nvSpPr>
          <p:cNvPr id="23" name="Welle 22"/>
          <p:cNvSpPr/>
          <p:nvPr/>
        </p:nvSpPr>
        <p:spPr>
          <a:xfrm>
            <a:off x="8172400" y="104475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. 126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87933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791" y="3707440"/>
            <a:ext cx="3286593" cy="24644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330" y="3707440"/>
            <a:ext cx="3313386" cy="248503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1791" y="1087664"/>
            <a:ext cx="3286593" cy="250229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6133" y="1091172"/>
            <a:ext cx="3316134" cy="2498788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1129149" y="3220873"/>
            <a:ext cx="343961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Alouette des champs</a:t>
            </a:r>
            <a:endParaRPr lang="fr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Espèces typiques des terres assolées</a:t>
            </a:r>
            <a:endParaRPr lang="fr-CH" sz="1800" b="0" i="1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728042" y="3226581"/>
            <a:ext cx="331408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Petit nacré</a:t>
            </a:r>
            <a:endParaRPr lang="fr-CH" dirty="0"/>
          </a:p>
        </p:txBody>
      </p:sp>
      <p:sp>
        <p:nvSpPr>
          <p:cNvPr id="19" name="Textfeld 18"/>
          <p:cNvSpPr txBox="1"/>
          <p:nvPr/>
        </p:nvSpPr>
        <p:spPr>
          <a:xfrm>
            <a:off x="1134459" y="5823147"/>
            <a:ext cx="333787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Coquelicot</a:t>
            </a:r>
            <a:endParaRPr lang="fr-CH" dirty="0"/>
          </a:p>
        </p:txBody>
      </p:sp>
      <p:sp>
        <p:nvSpPr>
          <p:cNvPr id="20" name="Textfeld 19"/>
          <p:cNvSpPr txBox="1"/>
          <p:nvPr/>
        </p:nvSpPr>
        <p:spPr>
          <a:xfrm>
            <a:off x="4728042" y="5809022"/>
            <a:ext cx="329761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Caille des blés</a:t>
            </a:r>
            <a:endParaRPr lang="fr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18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6677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Mesures nuisibles à la biodiversité </a:t>
            </a:r>
            <a:br>
              <a:rPr lang="fr-FR" dirty="0" smtClean="0"/>
            </a:br>
            <a:r>
              <a:rPr lang="fr-FR" dirty="0" smtClean="0"/>
              <a:t>dans les terres assolées </a:t>
            </a:r>
            <a:endParaRPr lang="de-CH" dirty="0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>
          <a:xfrm>
            <a:off x="611188" y="1471894"/>
            <a:ext cx="7921625" cy="48374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Utilisation de pesticides chimiques-synthétiques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Fertilisation en azote élevée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Travail intensif du sol avec charrue et fraiseuse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Passages fréquents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Cultures denses et hautes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Parcelles grandes et </a:t>
            </a:r>
            <a:br>
              <a:rPr lang="fr-FR" dirty="0" smtClean="0"/>
            </a:br>
            <a:r>
              <a:rPr lang="fr-FR" dirty="0" smtClean="0"/>
              <a:t>uniformes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Faible diversité des </a:t>
            </a:r>
            <a:br>
              <a:rPr lang="fr-FR" dirty="0" smtClean="0"/>
            </a:br>
            <a:r>
              <a:rPr lang="fr-FR" dirty="0" smtClean="0"/>
              <a:t>cultures et des variétés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19</a:t>
            </a:fld>
            <a:endParaRPr lang="de-CH" dirty="0"/>
          </a:p>
        </p:txBody>
      </p:sp>
      <p:pic>
        <p:nvPicPr>
          <p:cNvPr id="14" name="Inhaltsplatzhalt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1528" y="3513915"/>
            <a:ext cx="4608885" cy="226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99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08549" cy="629700"/>
          </a:xfrm>
        </p:spPr>
        <p:txBody>
          <a:bodyPr/>
          <a:lstStyle/>
          <a:p>
            <a:r>
              <a:rPr lang="fr-FR" dirty="0"/>
              <a:t>Favoriser la biodiversité dans les </a:t>
            </a:r>
            <a:r>
              <a:rPr lang="fr-FR" dirty="0" smtClean="0"/>
              <a:t>cultures, car</a:t>
            </a:r>
            <a:r>
              <a:rPr lang="de-CH" dirty="0" smtClean="0"/>
              <a:t>…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45973" y="1268760"/>
            <a:ext cx="8065268" cy="244827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 smtClean="0"/>
              <a:t>…</a:t>
            </a:r>
            <a:r>
              <a:rPr lang="fr-FR" sz="2000" dirty="0" smtClean="0"/>
              <a:t>les </a:t>
            </a:r>
            <a:r>
              <a:rPr lang="fr-FR" sz="2000" dirty="0"/>
              <a:t>cultures sont aussi des habitats pour la faune et la </a:t>
            </a:r>
            <a:r>
              <a:rPr lang="fr-FR" sz="2000" dirty="0" smtClean="0"/>
              <a:t>flore.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…les </a:t>
            </a:r>
            <a:r>
              <a:rPr lang="fr-FR" sz="2000" dirty="0"/>
              <a:t>espèces menacées d'extinction </a:t>
            </a:r>
            <a:r>
              <a:rPr lang="fr-FR" sz="2000" dirty="0" smtClean="0"/>
              <a:t>peuvent aussi vivre dans </a:t>
            </a:r>
            <a:r>
              <a:rPr lang="fr-FR" sz="2000" dirty="0"/>
              <a:t>les </a:t>
            </a:r>
            <a:r>
              <a:rPr lang="fr-FR" sz="2000" dirty="0" smtClean="0"/>
              <a:t>cultures.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…la </a:t>
            </a:r>
            <a:r>
              <a:rPr lang="fr-FR" sz="2000" dirty="0"/>
              <a:t>biodiversité profite également à la </a:t>
            </a:r>
            <a:r>
              <a:rPr lang="fr-FR" sz="2000" dirty="0" smtClean="0"/>
              <a:t>production:</a:t>
            </a:r>
          </a:p>
          <a:p>
            <a:pPr marL="612900" lvl="1" indent="-342900"/>
            <a:r>
              <a:rPr lang="fr-FR" sz="1800" dirty="0" smtClean="0"/>
              <a:t>La </a:t>
            </a:r>
            <a:r>
              <a:rPr lang="fr-FR" sz="1800" dirty="0"/>
              <a:t>biodiversité soutient d'importants services écosystémiques tels que la pollinisation, la lutte </a:t>
            </a:r>
            <a:r>
              <a:rPr lang="fr-FR" sz="1800" dirty="0" smtClean="0"/>
              <a:t>contre les parasites, la production </a:t>
            </a:r>
            <a:r>
              <a:rPr lang="fr-FR" sz="1800" dirty="0"/>
              <a:t>d'humus, etc</a:t>
            </a:r>
            <a:r>
              <a:rPr lang="fr-FR" sz="1800" dirty="0" smtClean="0"/>
              <a:t>.</a:t>
            </a:r>
          </a:p>
          <a:p>
            <a:pPr marL="612900" lvl="1" indent="-342900"/>
            <a:r>
              <a:rPr lang="fr-FR" sz="1800" dirty="0" smtClean="0"/>
              <a:t>La </a:t>
            </a:r>
            <a:r>
              <a:rPr lang="fr-FR" sz="1800" dirty="0"/>
              <a:t>biodiversité réduit la dérive, l'érosion des sols, la pollution de l'eau, </a:t>
            </a:r>
            <a:r>
              <a:rPr lang="fr-FR" sz="1800" dirty="0" smtClean="0"/>
              <a:t>etc.</a:t>
            </a:r>
            <a:endParaRPr lang="de-CH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65834" y="3789040"/>
            <a:ext cx="2751575" cy="182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19672" y="3792548"/>
            <a:ext cx="2751575" cy="183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7300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396877" y="161925"/>
            <a:ext cx="8366125" cy="642939"/>
          </a:xfrm>
          <a:prstGeom prst="rect">
            <a:avLst/>
          </a:prstGeom>
        </p:spPr>
        <p:txBody>
          <a:bodyPr lIns="87920" tIns="43960" rIns="87920" bIns="43960"/>
          <a:lstStyle>
            <a:lvl1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fr-CH" sz="2400" dirty="0">
              <a:latin typeface="Arial"/>
              <a:cs typeface="Arial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Flore </a:t>
            </a:r>
            <a:r>
              <a:rPr lang="fr-CH" dirty="0" err="1" smtClean="0"/>
              <a:t>messicole</a:t>
            </a:r>
            <a:r>
              <a:rPr lang="fr-CH" dirty="0" smtClean="0"/>
              <a:t> menacée</a:t>
            </a:r>
            <a:endParaRPr lang="fr-CH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6144162" y="3668347"/>
            <a:ext cx="2376305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CH" dirty="0" smtClean="0"/>
              <a:t>43 % des espèces sauvages figurent sur la liste rouge!</a:t>
            </a:r>
            <a:endParaRPr lang="fr-CH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587"/>
          <a:stretch/>
        </p:blipFill>
        <p:spPr>
          <a:xfrm rot="16200000">
            <a:off x="6403830" y="1277636"/>
            <a:ext cx="2016223" cy="229095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3430793" y="5939800"/>
            <a:ext cx="291061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900" dirty="0" smtClean="0"/>
              <a:t>Source: Liste rouge Plantes vasculaires, OFEV 2016 </a:t>
            </a:r>
            <a:endParaRPr lang="fr-CH" sz="900" dirty="0"/>
          </a:p>
        </p:txBody>
      </p:sp>
      <p:sp>
        <p:nvSpPr>
          <p:cNvPr id="11" name="Textfeld 10"/>
          <p:cNvSpPr txBox="1"/>
          <p:nvPr/>
        </p:nvSpPr>
        <p:spPr>
          <a:xfrm>
            <a:off x="6249233" y="3061895"/>
            <a:ext cx="242722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Mélampyre des champs</a:t>
            </a:r>
            <a:endParaRPr lang="fr-CH" dirty="0"/>
          </a:p>
        </p:txBody>
      </p:sp>
      <p:sp>
        <p:nvSpPr>
          <p:cNvPr id="2" name="Pfeil nach rechts 1"/>
          <p:cNvSpPr/>
          <p:nvPr/>
        </p:nvSpPr>
        <p:spPr>
          <a:xfrm rot="16200000">
            <a:off x="4328688" y="5165623"/>
            <a:ext cx="399499" cy="39488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12" name="Pfeil nach rechts 11"/>
          <p:cNvSpPr/>
          <p:nvPr/>
        </p:nvSpPr>
        <p:spPr>
          <a:xfrm rot="16200000">
            <a:off x="3680616" y="5173537"/>
            <a:ext cx="399499" cy="394884"/>
          </a:xfrm>
          <a:prstGeom prst="rightArrow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4" name="Textfeld 3"/>
          <p:cNvSpPr txBox="1"/>
          <p:nvPr/>
        </p:nvSpPr>
        <p:spPr>
          <a:xfrm>
            <a:off x="4886101" y="5017036"/>
            <a:ext cx="380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dirty="0" smtClean="0">
                <a:sym typeface="Wingdings 2" panose="05020102010507070707" pitchFamily="18" charset="2"/>
              </a:rPr>
              <a:t></a:t>
            </a:r>
            <a:endParaRPr lang="fr-CH" sz="4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20</a:t>
            </a:fld>
            <a:endParaRPr lang="fr-CH" dirty="0"/>
          </a:p>
        </p:txBody>
      </p:sp>
      <p:graphicFrame>
        <p:nvGraphicFramePr>
          <p:cNvPr id="14" name="Diagramm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6956775"/>
              </p:ext>
            </p:extLst>
          </p:nvPr>
        </p:nvGraphicFramePr>
        <p:xfrm>
          <a:off x="323528" y="1191001"/>
          <a:ext cx="5671012" cy="4165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59829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m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8735956"/>
              </p:ext>
            </p:extLst>
          </p:nvPr>
        </p:nvGraphicFramePr>
        <p:xfrm>
          <a:off x="2444070" y="1701212"/>
          <a:ext cx="5991225" cy="3567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107" y="1889751"/>
            <a:ext cx="1944216" cy="1706160"/>
          </a:xfrm>
          <a:prstGeom prst="rect">
            <a:avLst/>
          </a:prstGeom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396877" y="161925"/>
            <a:ext cx="8366125" cy="642939"/>
          </a:xfrm>
          <a:prstGeom prst="rect">
            <a:avLst/>
          </a:prstGeom>
        </p:spPr>
        <p:txBody>
          <a:bodyPr lIns="87920" tIns="43960" rIns="87920" bIns="43960"/>
          <a:lstStyle>
            <a:lvl1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fr-CH" sz="2400" dirty="0">
              <a:latin typeface="Arial"/>
              <a:cs typeface="Arial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11919" y="410526"/>
            <a:ext cx="8352569" cy="629700"/>
          </a:xfrm>
        </p:spPr>
        <p:txBody>
          <a:bodyPr/>
          <a:lstStyle/>
          <a:p>
            <a:r>
              <a:rPr lang="fr-CH" dirty="0" smtClean="0">
                <a:latin typeface="Frutiger-Light"/>
              </a:rPr>
              <a:t>Evolution des populations d'oiseaux des champs cultivés</a:t>
            </a:r>
            <a:endParaRPr lang="fr-CH" b="0" dirty="0">
              <a:latin typeface="Frutiger-Light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6920838" y="5242384"/>
            <a:ext cx="18177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900" dirty="0" smtClean="0"/>
              <a:t>Source: Müller &amp; </a:t>
            </a:r>
            <a:r>
              <a:rPr lang="fr-CH" sz="900" dirty="0" err="1" smtClean="0"/>
              <a:t>Weggler</a:t>
            </a:r>
            <a:r>
              <a:rPr lang="fr-CH" sz="900" dirty="0" smtClean="0"/>
              <a:t> 2017</a:t>
            </a:r>
            <a:endParaRPr lang="fr-CH" sz="900" b="0" i="0" dirty="0">
              <a:effectLst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402" y="3660042"/>
            <a:ext cx="1944216" cy="163499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20186" y="3230228"/>
            <a:ext cx="195605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 </a:t>
            </a:r>
            <a:r>
              <a:rPr lang="fr-CH" dirty="0" err="1" smtClean="0"/>
              <a:t>Tarier</a:t>
            </a:r>
            <a:r>
              <a:rPr lang="fr-CH" dirty="0" smtClean="0"/>
              <a:t> pâtre</a:t>
            </a:r>
            <a:endParaRPr lang="fr-CH" dirty="0"/>
          </a:p>
        </p:txBody>
      </p:sp>
      <p:sp>
        <p:nvSpPr>
          <p:cNvPr id="15" name="Textfeld 14"/>
          <p:cNvSpPr txBox="1"/>
          <p:nvPr/>
        </p:nvSpPr>
        <p:spPr>
          <a:xfrm>
            <a:off x="611560" y="4931876"/>
            <a:ext cx="195605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</a:t>
            </a:r>
            <a:r>
              <a:rPr lang="fr-CH" dirty="0" smtClean="0"/>
              <a:t>aille des blés</a:t>
            </a:r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5292080" y="4878669"/>
            <a:ext cx="1897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400" dirty="0" smtClean="0"/>
              <a:t>Nombres de territoires</a:t>
            </a:r>
            <a:endParaRPr lang="fr-CH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611560" y="5589240"/>
            <a:ext cx="7928240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Nombre de territoires d'alouettes des champs dans le canton de Zurich: </a:t>
            </a:r>
            <a:r>
              <a:rPr lang="fr-CH" dirty="0" smtClean="0"/>
              <a:t>2008: 463; 2017: 226</a:t>
            </a:r>
            <a:endParaRPr lang="fr-CH" dirty="0"/>
          </a:p>
        </p:txBody>
      </p:sp>
      <p:sp>
        <p:nvSpPr>
          <p:cNvPr id="4" name="Rechteck 3"/>
          <p:cNvSpPr/>
          <p:nvPr/>
        </p:nvSpPr>
        <p:spPr>
          <a:xfrm>
            <a:off x="611560" y="1093819"/>
            <a:ext cx="853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 smtClean="0">
                <a:latin typeface="+mj-lt"/>
              </a:rPr>
              <a:t>Evolution des populations d'oiseaux des champs cultivés dans 257 unités paysagères du canton de Zurich</a:t>
            </a:r>
            <a:endParaRPr lang="fr-CH" b="1" dirty="0">
              <a:latin typeface="+mj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79727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884957"/>
            <a:ext cx="5832648" cy="42164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Influence des pesticides sur la biodiversité</a:t>
            </a:r>
            <a:endParaRPr lang="de-CH" dirty="0"/>
          </a:p>
        </p:txBody>
      </p:sp>
      <p:sp>
        <p:nvSpPr>
          <p:cNvPr id="18" name="Rechteck 17"/>
          <p:cNvSpPr/>
          <p:nvPr/>
        </p:nvSpPr>
        <p:spPr>
          <a:xfrm>
            <a:off x="6550232" y="5958090"/>
            <a:ext cx="208823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100" dirty="0" smtClean="0"/>
              <a:t>Source: Holzschuh et al. 2007</a:t>
            </a:r>
            <a:endParaRPr lang="de-CH" sz="1100" dirty="0"/>
          </a:p>
        </p:txBody>
      </p:sp>
      <p:sp>
        <p:nvSpPr>
          <p:cNvPr id="7" name="Rechteck 6"/>
          <p:cNvSpPr/>
          <p:nvPr/>
        </p:nvSpPr>
        <p:spPr>
          <a:xfrm>
            <a:off x="505536" y="1135166"/>
            <a:ext cx="813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latin typeface="+mj-lt"/>
              </a:rPr>
              <a:t>Nombre d'espèces d'abeilles dans les champs de blé conventionnel et biologique dans différentes régions d'Allemagne</a:t>
            </a:r>
            <a:endParaRPr lang="de-CH" b="1" dirty="0">
              <a:latin typeface="+mj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6781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Favoriser les oiseaux nichant au sol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03464" y="1764593"/>
            <a:ext cx="5112940" cy="388843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fr-CH" sz="2000" b="1" dirty="0" smtClean="0"/>
              <a:t>L’alouette a besoin de: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Végétation clairsemée avec une couverture au sol de 20 à 50 %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Végétation basse, de 15 à 50 cm de haut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Zones peu végétalisées pour la construction des nids</a:t>
            </a:r>
            <a:endParaRPr lang="fr-CH" sz="2000" b="1" dirty="0" smtClean="0"/>
          </a:p>
          <a:p>
            <a:pPr>
              <a:spcBef>
                <a:spcPts val="600"/>
              </a:spcBef>
            </a:pPr>
            <a:r>
              <a:rPr lang="fr-CH" sz="2000" b="1" dirty="0" smtClean="0"/>
              <a:t>Où est-elle présente?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Jusqu'à mi-mai dans le blé d’automne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Jusqu'à fin mai dans les céréales de printemps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z="2000" dirty="0" smtClean="0"/>
              <a:t>De mai à juillet parfois dans le maïs, les pommes de terre, les betteraves sucrières et les pois. 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160" y="764704"/>
            <a:ext cx="2448272" cy="488832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4776" y="3789040"/>
            <a:ext cx="1869672" cy="1656184"/>
          </a:xfrm>
          <a:prstGeom prst="rect">
            <a:avLst/>
          </a:prstGeom>
          <a:ln w="28575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11188" y="980728"/>
            <a:ext cx="3816796" cy="4001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fr-CH" sz="2000" b="1" dirty="0" smtClean="0"/>
              <a:t>Exemple: </a:t>
            </a:r>
            <a:r>
              <a:rPr lang="fr-CH" sz="2000" dirty="0" smtClean="0"/>
              <a:t>alouette des champs</a:t>
            </a:r>
            <a:endParaRPr lang="fr-CH" sz="2000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1437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22075" cy="629700"/>
          </a:xfrm>
        </p:spPr>
        <p:txBody>
          <a:bodyPr/>
          <a:lstStyle/>
          <a:p>
            <a:r>
              <a:rPr lang="fr-CH" dirty="0" smtClean="0"/>
              <a:t>Programme de promotion de l’alouette </a:t>
            </a:r>
            <a:br>
              <a:rPr lang="fr-CH" dirty="0" smtClean="0"/>
            </a:br>
            <a:r>
              <a:rPr lang="fr-CH" dirty="0" smtClean="0"/>
              <a:t>avec semis espacés</a:t>
            </a:r>
            <a:endParaRPr lang="fr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18175" y="2071384"/>
            <a:ext cx="7842257" cy="3805888"/>
          </a:xfrm>
        </p:spPr>
        <p:txBody>
          <a:bodyPr/>
          <a:lstStyle/>
          <a:p>
            <a:r>
              <a:rPr lang="fr-CH" sz="2000" b="1" dirty="0" smtClean="0"/>
              <a:t>Conditions: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Au moins 10 a par parcelle et par ha.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Semis alterné à raison de 2 rangs </a:t>
            </a:r>
            <a:br>
              <a:rPr lang="fr-CH" sz="2000" dirty="0" smtClean="0"/>
            </a:br>
            <a:r>
              <a:rPr lang="fr-CH" sz="2000" dirty="0" smtClean="0"/>
              <a:t>non semés et 3 rangs semés ou </a:t>
            </a:r>
            <a:br>
              <a:rPr lang="fr-CH" sz="2000" dirty="0" smtClean="0"/>
            </a:br>
            <a:r>
              <a:rPr lang="fr-CH" sz="2000" dirty="0" smtClean="0"/>
              <a:t>un espacement d’environ 30 cm entre les rangs.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000" dirty="0" smtClean="0"/>
              <a:t>Utilisation de la herse-étrille interdite après le 15 avril.</a:t>
            </a:r>
            <a:endParaRPr lang="fr-CH" sz="2000" b="1" dirty="0" smtClean="0"/>
          </a:p>
          <a:p>
            <a:r>
              <a:rPr lang="fr-CH" sz="2000" b="1" dirty="0" smtClean="0"/>
              <a:t>Recommandations supplémentaires: </a:t>
            </a:r>
            <a:r>
              <a:rPr lang="fr-CH" sz="2000" dirty="0" smtClean="0"/>
              <a:t>renoncer aux pesticides, réduire la fertilisation azotée.</a:t>
            </a:r>
          </a:p>
          <a:p>
            <a:r>
              <a:rPr lang="fr-CH" sz="2000" b="1" dirty="0" smtClean="0"/>
              <a:t>Perte de rendement: </a:t>
            </a:r>
            <a:r>
              <a:rPr lang="fr-CH" sz="2000" dirty="0" smtClean="0"/>
              <a:t>faible (7-12 %)!</a:t>
            </a:r>
            <a:endParaRPr lang="fr-CH" sz="2000" b="1" dirty="0" smtClean="0"/>
          </a:p>
          <a:p>
            <a:r>
              <a:rPr lang="fr-CH" sz="2000" b="1" dirty="0" smtClean="0"/>
              <a:t>Indemnisation: </a:t>
            </a:r>
            <a:r>
              <a:rPr lang="fr-CH" sz="2000" dirty="0" smtClean="0"/>
              <a:t>env. Fr. 500.– par ha dans les réseaux écologiques des cantons de ZH,  AG etc. (condition: pas de pesticides!)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2120" y="1196752"/>
            <a:ext cx="2916324" cy="1944216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0017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48272" cy="629700"/>
          </a:xfrm>
        </p:spPr>
        <p:txBody>
          <a:bodyPr/>
          <a:lstStyle/>
          <a:p>
            <a:r>
              <a:rPr lang="fr-CH" dirty="0" smtClean="0"/>
              <a:t>Promotion de l’alouette des champs à </a:t>
            </a:r>
            <a:r>
              <a:rPr lang="fr-CH" dirty="0" err="1" smtClean="0"/>
              <a:t>Andelfingen</a:t>
            </a:r>
            <a:r>
              <a:rPr lang="fr-CH" dirty="0"/>
              <a:t> </a:t>
            </a:r>
            <a:r>
              <a:rPr lang="fr-CH" dirty="0" smtClean="0"/>
              <a:t>(ZH)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0708" y="4221513"/>
            <a:ext cx="2269116" cy="1800200"/>
          </a:xfrm>
          <a:solidFill>
            <a:schemeClr val="accent6">
              <a:lumMod val="20000"/>
              <a:lumOff val="80000"/>
            </a:schemeClr>
          </a:solidFill>
        </p:spPr>
        <p:txBody>
          <a:bodyPr lIns="72000" tIns="72000" rIns="72000" bIns="72000"/>
          <a:lstStyle/>
          <a:p>
            <a:pPr>
              <a:lnSpc>
                <a:spcPct val="100000"/>
              </a:lnSpc>
            </a:pPr>
            <a:r>
              <a:rPr lang="fr-CH" sz="1800" dirty="0" smtClean="0"/>
              <a:t>Ces mesures ont permis de ralentir le déclin de l'alouette des champs à 10 % (contre 50 % dans l'ensemble du canton de ZH).</a:t>
            </a:r>
            <a:endParaRPr lang="fr-CH" sz="1800" dirty="0"/>
          </a:p>
        </p:txBody>
      </p:sp>
      <p:sp>
        <p:nvSpPr>
          <p:cNvPr id="5" name="Textfeld 4"/>
          <p:cNvSpPr txBox="1"/>
          <p:nvPr/>
        </p:nvSpPr>
        <p:spPr>
          <a:xfrm>
            <a:off x="599934" y="1304474"/>
            <a:ext cx="5466443" cy="47243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fr-CH" b="1" dirty="0" smtClean="0"/>
              <a:t>Mesures mises en œuvre</a:t>
            </a:r>
          </a:p>
          <a:p>
            <a:pPr marL="342900" indent="-342900" defTabSz="685800">
              <a:lnSpc>
                <a:spcPct val="9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Fenêtres à alouettes </a:t>
            </a:r>
          </a:p>
          <a:p>
            <a:pPr marL="342900" indent="-342900" defTabSz="685800">
              <a:lnSpc>
                <a:spcPct val="9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Semis espacés (sans herbicide) </a:t>
            </a:r>
          </a:p>
          <a:p>
            <a:pPr marL="342900" indent="-342900" defTabSz="685800">
              <a:lnSpc>
                <a:spcPct val="9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Prairie de maïs </a:t>
            </a:r>
          </a:p>
          <a:p>
            <a:pPr marL="342900" indent="-342900" defTabSz="685800">
              <a:lnSpc>
                <a:spcPct val="9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Renoncement aux herbicides </a:t>
            </a:r>
          </a:p>
          <a:p>
            <a:pPr marL="342900" indent="-342900" defTabSz="685800">
              <a:lnSpc>
                <a:spcPct val="9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Céréales de printemps et anciennes variétés </a:t>
            </a:r>
          </a:p>
          <a:p>
            <a:pPr marL="342900" indent="-342900" defTabSz="685800">
              <a:lnSpc>
                <a:spcPct val="9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SPB jachères florales </a:t>
            </a:r>
          </a:p>
          <a:p>
            <a:pPr marL="342900" indent="-342900" defTabSz="685800">
              <a:lnSpc>
                <a:spcPct val="9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SPB jachères tournantes</a:t>
            </a:r>
          </a:p>
          <a:p>
            <a:pPr marL="342900" indent="-342900" defTabSz="685800">
              <a:lnSpc>
                <a:spcPct val="9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SPB bandes fleuries </a:t>
            </a:r>
          </a:p>
          <a:p>
            <a:pPr marL="342900" indent="-342900" defTabSz="685800">
              <a:lnSpc>
                <a:spcPct val="9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SPB management spécial des jachères florales travail du sol partiel </a:t>
            </a:r>
          </a:p>
          <a:p>
            <a:pPr marL="342900" indent="-342900" defTabSz="685800">
              <a:lnSpc>
                <a:spcPct val="9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SPB «groupes de buissons mobiles» dans les jachères florales </a:t>
            </a:r>
          </a:p>
          <a:p>
            <a:pPr marL="342900" indent="-342900" defTabSz="685800">
              <a:lnSpc>
                <a:spcPct val="9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SPB groupes de buissons épineux sur les surfaces restantes </a:t>
            </a:r>
          </a:p>
          <a:p>
            <a:pPr marL="342900" indent="-342900" defTabSz="685800">
              <a:lnSpc>
                <a:spcPct val="9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dirty="0" smtClean="0"/>
              <a:t>&gt;5 % de SPB dans la SAU des terres assolées</a:t>
            </a:r>
            <a:endParaRPr lang="fr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6176" y="1301178"/>
            <a:ext cx="2261725" cy="209249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99934" y="908720"/>
            <a:ext cx="7966063" cy="338554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r>
              <a:rPr lang="fr-CH" sz="1600" dirty="0" smtClean="0"/>
              <a:t>42 agriculteurs participant en collaboration avec des associations de protection de la nature</a:t>
            </a:r>
            <a:endParaRPr lang="fr-CH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6156176" y="3029118"/>
            <a:ext cx="226172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Alouette des champs</a:t>
            </a:r>
            <a:endParaRPr lang="fr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2368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8349" y="3561396"/>
            <a:ext cx="2578106" cy="217842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524" y="3559150"/>
            <a:ext cx="2537062" cy="218079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3695" y="1194633"/>
            <a:ext cx="2578105" cy="2198332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7339" y="1206505"/>
            <a:ext cx="2547502" cy="2184313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77" y="1211598"/>
            <a:ext cx="2557700" cy="2178426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606684" y="3034401"/>
            <a:ext cx="25835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Sous-semis</a:t>
            </a:r>
            <a:endParaRPr lang="fr-CH" dirty="0"/>
          </a:p>
        </p:txBody>
      </p:sp>
      <p:sp>
        <p:nvSpPr>
          <p:cNvPr id="27" name="Textfeld 26"/>
          <p:cNvSpPr txBox="1"/>
          <p:nvPr/>
        </p:nvSpPr>
        <p:spPr>
          <a:xfrm>
            <a:off x="3313601" y="3021486"/>
            <a:ext cx="25612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Cultures associées</a:t>
            </a:r>
            <a:endParaRPr lang="fr-CH" dirty="0"/>
          </a:p>
        </p:txBody>
      </p:sp>
      <p:sp>
        <p:nvSpPr>
          <p:cNvPr id="28" name="Textfeld 27"/>
          <p:cNvSpPr txBox="1"/>
          <p:nvPr/>
        </p:nvSpPr>
        <p:spPr>
          <a:xfrm>
            <a:off x="5977897" y="3041807"/>
            <a:ext cx="259077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Champs de chaumes</a:t>
            </a:r>
            <a:endParaRPr lang="fr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8208553" cy="629700"/>
          </a:xfrm>
        </p:spPr>
        <p:txBody>
          <a:bodyPr/>
          <a:lstStyle/>
          <a:p>
            <a:r>
              <a:rPr lang="fr-CH" dirty="0" smtClean="0"/>
              <a:t>Autres mesures </a:t>
            </a:r>
            <a:r>
              <a:rPr lang="fr-FR" dirty="0"/>
              <a:t>de promotion </a:t>
            </a:r>
            <a:r>
              <a:rPr lang="fr-FR" dirty="0" smtClean="0"/>
              <a:t>de </a:t>
            </a:r>
            <a:r>
              <a:rPr lang="fr-CH" dirty="0" smtClean="0"/>
              <a:t>la biodiversité </a:t>
            </a:r>
            <a:br>
              <a:rPr lang="fr-CH" dirty="0" smtClean="0"/>
            </a:br>
            <a:r>
              <a:rPr lang="fr-CH" dirty="0" smtClean="0"/>
              <a:t>dans les terres assolées</a:t>
            </a:r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0909" y="3563252"/>
            <a:ext cx="2557700" cy="2176570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632524" y="5370490"/>
            <a:ext cx="253706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Rotation diversifiée</a:t>
            </a:r>
            <a:endParaRPr lang="fr-CH" dirty="0"/>
          </a:p>
        </p:txBody>
      </p:sp>
      <p:sp>
        <p:nvSpPr>
          <p:cNvPr id="14" name="Rechteck 13"/>
          <p:cNvSpPr/>
          <p:nvPr/>
        </p:nvSpPr>
        <p:spPr>
          <a:xfrm>
            <a:off x="3313601" y="5098394"/>
            <a:ext cx="2585460" cy="64142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/>
              <a:t>P</a:t>
            </a:r>
            <a:r>
              <a:rPr lang="fr-CH" dirty="0" smtClean="0"/>
              <a:t>etites parcelles bordées des structures</a:t>
            </a:r>
            <a:endParaRPr lang="fr-CH" dirty="0"/>
          </a:p>
        </p:txBody>
      </p:sp>
      <p:sp>
        <p:nvSpPr>
          <p:cNvPr id="17" name="Rechteck 16"/>
          <p:cNvSpPr/>
          <p:nvPr/>
        </p:nvSpPr>
        <p:spPr>
          <a:xfrm>
            <a:off x="5977897" y="5098394"/>
            <a:ext cx="259543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Réserve de flore </a:t>
            </a:r>
            <a:r>
              <a:rPr lang="fr-CH" dirty="0" err="1" smtClean="0"/>
              <a:t>messicole</a:t>
            </a:r>
            <a:endParaRPr lang="fr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7556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Principales mesures de promotion de la biodiversité dans les </a:t>
            </a:r>
            <a:r>
              <a:rPr lang="fr-FR" dirty="0" smtClean="0"/>
              <a:t>terres assolées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11188" y="1412776"/>
            <a:ext cx="7928612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Réduire </a:t>
            </a:r>
            <a:r>
              <a:rPr lang="fr-FR" sz="2000" dirty="0"/>
              <a:t>l'utilisation de pesticides </a:t>
            </a:r>
            <a:r>
              <a:rPr lang="fr-FR" sz="2000" dirty="0" smtClean="0"/>
              <a:t>chimiques-synthétiques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Renoncer aux herbicides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Désherbage </a:t>
            </a:r>
            <a:r>
              <a:rPr lang="fr-FR" sz="2000" dirty="0"/>
              <a:t>mécanique </a:t>
            </a:r>
            <a:r>
              <a:rPr lang="fr-FR" sz="2000" dirty="0" smtClean="0"/>
              <a:t>doux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R</a:t>
            </a:r>
            <a:r>
              <a:rPr lang="fr-FR" sz="2000" dirty="0" smtClean="0"/>
              <a:t>otation des cultures diversifiée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Réduire la taille des parcelles et les border de structures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Pas </a:t>
            </a:r>
            <a:r>
              <a:rPr lang="fr-FR" sz="2000" dirty="0"/>
              <a:t>de </a:t>
            </a:r>
            <a:r>
              <a:rPr lang="fr-FR" sz="2000" dirty="0" smtClean="0"/>
              <a:t>hersage </a:t>
            </a:r>
            <a:r>
              <a:rPr lang="fr-FR" sz="2000" dirty="0"/>
              <a:t>après le 15 </a:t>
            </a:r>
            <a:r>
              <a:rPr lang="fr-FR" sz="2000" dirty="0" smtClean="0"/>
              <a:t>avril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Semis espacés / fenêtres </a:t>
            </a:r>
            <a:r>
              <a:rPr lang="fr-FR" sz="2000" dirty="0"/>
              <a:t>à alouettes </a:t>
            </a:r>
            <a:r>
              <a:rPr lang="fr-FR" sz="2000" dirty="0" smtClean="0"/>
              <a:t>dans les </a:t>
            </a:r>
            <a:r>
              <a:rPr lang="fr-FR" sz="2000" dirty="0"/>
              <a:t>céréales et </a:t>
            </a:r>
            <a:r>
              <a:rPr lang="fr-FR" sz="2000" dirty="0" smtClean="0"/>
              <a:t>le colza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Culture </a:t>
            </a:r>
            <a:r>
              <a:rPr lang="fr-FR" sz="2000" dirty="0"/>
              <a:t>de céréales </a:t>
            </a:r>
            <a:r>
              <a:rPr lang="fr-FR" sz="2000" dirty="0" smtClean="0"/>
              <a:t>de printemps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Jachère </a:t>
            </a:r>
            <a:r>
              <a:rPr lang="fr-FR" sz="2000" dirty="0"/>
              <a:t>de </a:t>
            </a:r>
            <a:r>
              <a:rPr lang="fr-FR" sz="2000" dirty="0" smtClean="0"/>
              <a:t>chaumes, cultures dérobées, sous-semis, </a:t>
            </a:r>
            <a:r>
              <a:rPr lang="fr-FR" sz="2000" dirty="0"/>
              <a:t>cultures </a:t>
            </a:r>
            <a:r>
              <a:rPr lang="fr-FR" sz="2000" dirty="0" smtClean="0"/>
              <a:t>associées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Réserves </a:t>
            </a:r>
            <a:r>
              <a:rPr lang="fr-FR" sz="2000" dirty="0"/>
              <a:t>de flore </a:t>
            </a:r>
            <a:r>
              <a:rPr lang="fr-FR" sz="2000" dirty="0" err="1" smtClean="0"/>
              <a:t>messicole</a:t>
            </a: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 smtClean="0"/>
              <a:t>Production </a:t>
            </a:r>
            <a:r>
              <a:rPr lang="fr-FR" sz="2000" dirty="0"/>
              <a:t>de </a:t>
            </a:r>
            <a:r>
              <a:rPr lang="fr-FR" sz="2000" dirty="0" smtClean="0"/>
              <a:t>niche, </a:t>
            </a:r>
            <a:r>
              <a:rPr lang="fr-FR" sz="2000" dirty="0"/>
              <a:t>extensive avec d'anciennes variétés ou des cultures </a:t>
            </a:r>
            <a:r>
              <a:rPr lang="fr-FR" sz="2000" dirty="0" smtClean="0"/>
              <a:t>rares</a:t>
            </a:r>
            <a:endParaRPr lang="de-CH" sz="2000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218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44" r="18556"/>
          <a:stretch/>
        </p:blipFill>
        <p:spPr>
          <a:xfrm>
            <a:off x="5622622" y="1346433"/>
            <a:ext cx="2826662" cy="282666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725" y="1420608"/>
            <a:ext cx="2802147" cy="2802147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Mesures </a:t>
            </a:r>
            <a:r>
              <a:rPr lang="fr-FR" dirty="0"/>
              <a:t>de promotion de la biodiversité </a:t>
            </a:r>
            <a:r>
              <a:rPr lang="fr-CH" dirty="0" smtClean="0"/>
              <a:t>dans les cultures spéciales</a:t>
            </a:r>
            <a:endParaRPr lang="fr-CH" dirty="0"/>
          </a:p>
        </p:txBody>
      </p:sp>
      <p:sp>
        <p:nvSpPr>
          <p:cNvPr id="3" name="Textfeld 2"/>
          <p:cNvSpPr txBox="1"/>
          <p:nvPr/>
        </p:nvSpPr>
        <p:spPr>
          <a:xfrm>
            <a:off x="911636" y="3718773"/>
            <a:ext cx="2194466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fr-CH" dirty="0" smtClean="0"/>
              <a:t>Arboriculture</a:t>
            </a:r>
          </a:p>
          <a:p>
            <a:pPr algn="ctr"/>
            <a:endParaRPr lang="fr-CH" dirty="0"/>
          </a:p>
        </p:txBody>
      </p:sp>
      <p:sp>
        <p:nvSpPr>
          <p:cNvPr id="8" name="Textfeld 7"/>
          <p:cNvSpPr txBox="1"/>
          <p:nvPr/>
        </p:nvSpPr>
        <p:spPr>
          <a:xfrm>
            <a:off x="5826422" y="3646765"/>
            <a:ext cx="239848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fr-CH" dirty="0" smtClean="0"/>
              <a:t>Maraîchage</a:t>
            </a:r>
          </a:p>
          <a:p>
            <a:pPr algn="ctr"/>
            <a:endParaRPr lang="fr-CH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9832" y="3214717"/>
            <a:ext cx="2828568" cy="2828568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3" name="Welle 12"/>
          <p:cNvSpPr/>
          <p:nvPr/>
        </p:nvSpPr>
        <p:spPr>
          <a:xfrm>
            <a:off x="8172400" y="365510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. 132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063532" y="5518973"/>
            <a:ext cx="282116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pPr algn="ctr"/>
            <a:r>
              <a:rPr lang="fr-CH" dirty="0" smtClean="0"/>
              <a:t>Viticulture</a:t>
            </a:r>
          </a:p>
          <a:p>
            <a:pPr algn="ctr"/>
            <a:endParaRPr lang="fr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28</a:t>
            </a:fld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677" y="279466"/>
            <a:ext cx="7416824" cy="5944834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611920" y="410526"/>
            <a:ext cx="3869594" cy="629700"/>
          </a:xfrm>
        </p:spPr>
        <p:txBody>
          <a:bodyPr/>
          <a:lstStyle/>
          <a:p>
            <a:r>
              <a:rPr lang="fr-CH" dirty="0" smtClean="0"/>
              <a:t>Mesures </a:t>
            </a:r>
            <a:r>
              <a:rPr lang="fr-FR" dirty="0"/>
              <a:t>de promotion de la biodiversité </a:t>
            </a:r>
            <a:r>
              <a:rPr lang="fr-CH" dirty="0" smtClean="0"/>
              <a:t>en arboriculture</a:t>
            </a:r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5652120" y="836712"/>
            <a:ext cx="306974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Bandes fleuries sous les arbres</a:t>
            </a:r>
            <a:endParaRPr lang="fr-CH" dirty="0"/>
          </a:p>
        </p:txBody>
      </p:sp>
      <p:sp>
        <p:nvSpPr>
          <p:cNvPr id="7" name="Textfeld 6"/>
          <p:cNvSpPr txBox="1"/>
          <p:nvPr/>
        </p:nvSpPr>
        <p:spPr>
          <a:xfrm>
            <a:off x="6255900" y="2957690"/>
            <a:ext cx="28881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Nichoir pour chauve-souris</a:t>
            </a:r>
            <a:endParaRPr lang="fr-CH" dirty="0"/>
          </a:p>
        </p:txBody>
      </p:sp>
      <p:sp>
        <p:nvSpPr>
          <p:cNvPr id="8" name="Textfeld 7"/>
          <p:cNvSpPr txBox="1"/>
          <p:nvPr/>
        </p:nvSpPr>
        <p:spPr>
          <a:xfrm>
            <a:off x="5982655" y="5054904"/>
            <a:ext cx="291581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Hôtel pour abeilles sauvages</a:t>
            </a:r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5076056" y="5779636"/>
            <a:ext cx="209243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Prairie extensive</a:t>
            </a:r>
            <a:endParaRPr lang="fr-CH" dirty="0"/>
          </a:p>
        </p:txBody>
      </p:sp>
      <p:sp>
        <p:nvSpPr>
          <p:cNvPr id="10" name="Textfeld 9"/>
          <p:cNvSpPr txBox="1"/>
          <p:nvPr/>
        </p:nvSpPr>
        <p:spPr>
          <a:xfrm>
            <a:off x="467544" y="5133682"/>
            <a:ext cx="2448272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Bande fleurie en dehors de la plantation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423231" y="3235440"/>
            <a:ext cx="119644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Haie basse</a:t>
            </a:r>
            <a:endParaRPr lang="fr-CH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29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135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2133" y="965707"/>
            <a:ext cx="3300395" cy="247959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4646" y="3607690"/>
            <a:ext cx="3311329" cy="248560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8404" y="3607690"/>
            <a:ext cx="3300395" cy="2475296"/>
          </a:xfrm>
          <a:prstGeom prst="rect">
            <a:avLst/>
          </a:prstGeom>
          <a:solidFill>
            <a:srgbClr val="FFFFFF">
              <a:alpha val="69804"/>
            </a:srgbClr>
          </a:solidFill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20" y="410526"/>
            <a:ext cx="8784616" cy="629700"/>
          </a:xfrm>
        </p:spPr>
        <p:txBody>
          <a:bodyPr/>
          <a:lstStyle/>
          <a:p>
            <a:r>
              <a:rPr lang="fr-CH" dirty="0" smtClean="0"/>
              <a:t>Exemples d’exploitation ménageant l’environnement</a:t>
            </a:r>
            <a:endParaRPr lang="fr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1" y="1593745"/>
            <a:ext cx="1154466" cy="929443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71600" y="2834304"/>
            <a:ext cx="338437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Utilisation réduite de produits phytosanitaires</a:t>
            </a:r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4572000" y="5713654"/>
            <a:ext cx="332679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Semis espacés dans les céréales</a:t>
            </a:r>
            <a:endParaRPr lang="fr-CH" dirty="0"/>
          </a:p>
        </p:txBody>
      </p:sp>
      <p:sp>
        <p:nvSpPr>
          <p:cNvPr id="10" name="Textfeld 9"/>
          <p:cNvSpPr txBox="1"/>
          <p:nvPr/>
        </p:nvSpPr>
        <p:spPr>
          <a:xfrm>
            <a:off x="1038932" y="5445224"/>
            <a:ext cx="3317043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Enherbement permanent des vignobles</a:t>
            </a:r>
            <a:endParaRPr lang="fr-CH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730" y="1593745"/>
            <a:ext cx="933691" cy="9336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4592772" y="3075965"/>
            <a:ext cx="330975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Fauche échelonnée des prairies</a:t>
            </a:r>
            <a:endParaRPr lang="fr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</a:t>
            </a:fld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80966" y="1170512"/>
            <a:ext cx="3294768" cy="24025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1563" y="3752025"/>
            <a:ext cx="3318882" cy="241328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74" y="3752024"/>
            <a:ext cx="3318882" cy="242001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376" y="1170512"/>
            <a:ext cx="3339210" cy="24181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Espèces typiques en arboriculture</a:t>
            </a:r>
            <a:endParaRPr lang="fr-CH" sz="1600" b="0" i="1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74374" y="3222653"/>
            <a:ext cx="333921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 smtClean="0"/>
              <a:t>Osmie</a:t>
            </a:r>
            <a:r>
              <a:rPr lang="fr-CH" dirty="0" smtClean="0"/>
              <a:t> rousse</a:t>
            </a:r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4576604" y="3219367"/>
            <a:ext cx="335466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Chardonneret</a:t>
            </a:r>
            <a:endParaRPr lang="fr-CH" dirty="0"/>
          </a:p>
        </p:txBody>
      </p:sp>
      <p:sp>
        <p:nvSpPr>
          <p:cNvPr id="7" name="Textfeld 6"/>
          <p:cNvSpPr txBox="1"/>
          <p:nvPr/>
        </p:nvSpPr>
        <p:spPr>
          <a:xfrm>
            <a:off x="1074374" y="5805264"/>
            <a:ext cx="342347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Coccinelle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4590535" y="5795934"/>
            <a:ext cx="331991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Oreillard roux</a:t>
            </a:r>
            <a:endParaRPr lang="fr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5716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74755" cy="629700"/>
          </a:xfrm>
        </p:spPr>
        <p:txBody>
          <a:bodyPr/>
          <a:lstStyle/>
          <a:p>
            <a:r>
              <a:rPr lang="fr-FR" dirty="0"/>
              <a:t>Mesures </a:t>
            </a:r>
            <a:r>
              <a:rPr lang="fr-FR" dirty="0" smtClean="0"/>
              <a:t>nuisibles </a:t>
            </a:r>
            <a:r>
              <a:rPr lang="fr-FR" dirty="0"/>
              <a:t>à la biodiversité dans </a:t>
            </a:r>
            <a:r>
              <a:rPr lang="fr-FR" dirty="0" smtClean="0"/>
              <a:t>l'arboriculture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8175" y="1135280"/>
            <a:ext cx="7921625" cy="430994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/>
              <a:t>Utilisation élevée de pesticides </a:t>
            </a:r>
            <a:r>
              <a:rPr lang="fr-FR" dirty="0" smtClean="0"/>
              <a:t>chimiques-synthétiques</a:t>
            </a:r>
            <a:endParaRPr lang="fr-FR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/>
              <a:t>Utilisation </a:t>
            </a:r>
            <a:r>
              <a:rPr lang="fr-FR" dirty="0" smtClean="0"/>
              <a:t>d’herbicides sur toute la surface</a:t>
            </a:r>
            <a:endParaRPr lang="fr-FR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/>
              <a:t>Nombreux traitements et </a:t>
            </a:r>
            <a:r>
              <a:rPr lang="fr-FR" dirty="0" smtClean="0"/>
              <a:t>passages</a:t>
            </a:r>
            <a:endParaRPr lang="fr-FR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Plantations denses</a:t>
            </a:r>
            <a:endParaRPr lang="fr-FR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/>
              <a:t>Couvertures avec </a:t>
            </a:r>
            <a:r>
              <a:rPr lang="fr-FR" dirty="0" smtClean="0"/>
              <a:t>filet </a:t>
            </a:r>
            <a:r>
              <a:rPr lang="fr-FR" dirty="0"/>
              <a:t>et/ou </a:t>
            </a:r>
            <a:r>
              <a:rPr lang="fr-FR" dirty="0" smtClean="0"/>
              <a:t>bâche plastique</a:t>
            </a:r>
            <a:endParaRPr lang="fr-FR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/>
              <a:t>Faible </a:t>
            </a:r>
            <a:r>
              <a:rPr lang="fr-FR" dirty="0" smtClean="0"/>
              <a:t>diversité </a:t>
            </a:r>
            <a:r>
              <a:rPr lang="fr-FR" dirty="0"/>
              <a:t>de variétés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CH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8"/>
          <a:stretch/>
        </p:blipFill>
        <p:spPr>
          <a:xfrm>
            <a:off x="617725" y="3573016"/>
            <a:ext cx="7919112" cy="237939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31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042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Enherbement permanent des interlignes…</a:t>
            </a:r>
            <a:endParaRPr lang="fr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604650" y="1124744"/>
            <a:ext cx="7935150" cy="2736304"/>
          </a:xfrm>
        </p:spPr>
        <p:txBody>
          <a:bodyPr/>
          <a:lstStyle/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… protège le sol des polluants, du lessivage, du compactage et de l'érosion.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… stimule la vie du sol et favorise sa fertilité.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… améliore l'apport en nutriments des arbres fruitiers. 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… augmente la capacité de rétention des nutriments et de l'eau grâce à l'accumulation d'humus.</a:t>
            </a:r>
          </a:p>
          <a:p>
            <a:pPr marL="360000" indent="-360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… augmente le stockage de CO</a:t>
            </a:r>
            <a:r>
              <a:rPr lang="fr-CH" baseline="-25000" dirty="0" smtClean="0"/>
              <a:t>2</a:t>
            </a:r>
            <a:r>
              <a:rPr lang="fr-CH" dirty="0" smtClean="0"/>
              <a:t> du sol grâce à l'accumulation d'humus.</a:t>
            </a:r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3779912" y="4978033"/>
            <a:ext cx="4746362" cy="1200329"/>
          </a:xfrm>
          <a:prstGeom prst="rect">
            <a:avLst/>
          </a:prstGeom>
          <a:solidFill>
            <a:srgbClr val="FDDC7F"/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«Système sandwich»</a:t>
            </a:r>
          </a:p>
          <a:p>
            <a:r>
              <a:rPr lang="fr-CH" dirty="0" smtClean="0"/>
              <a:t>À gauche et à droite de la rangée d'arbres, une bande est binée. La bande sous les arbres peut être plantée avec des fleurs moins concurrentes. </a:t>
            </a:r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5" y="3902385"/>
            <a:ext cx="3035125" cy="2275977"/>
          </a:xfrm>
          <a:prstGeom prst="rect">
            <a:avLst/>
          </a:prstGeom>
        </p:spPr>
      </p:pic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1685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6" y="1771075"/>
            <a:ext cx="7524836" cy="4054767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Favoriser les auxiliaires avec des structures fleuries</a:t>
            </a:r>
            <a:endParaRPr lang="fr-CH" dirty="0"/>
          </a:p>
        </p:txBody>
      </p:sp>
      <p:sp>
        <p:nvSpPr>
          <p:cNvPr id="8" name="Textfeld 7"/>
          <p:cNvSpPr txBox="1"/>
          <p:nvPr/>
        </p:nvSpPr>
        <p:spPr>
          <a:xfrm>
            <a:off x="370478" y="5848763"/>
            <a:ext cx="81623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CH" sz="1100" dirty="0" smtClean="0"/>
              <a:t>Moyenne de 6 prospections par an sur 3 ans dans des vergers en Belgique et dans le Nord de la France. </a:t>
            </a:r>
          </a:p>
          <a:p>
            <a:pPr algn="r"/>
            <a:r>
              <a:rPr lang="fr-CH" sz="1100" dirty="0" smtClean="0"/>
              <a:t>Source: </a:t>
            </a:r>
            <a:r>
              <a:rPr lang="fr-CH" sz="1100" dirty="0" err="1" smtClean="0"/>
              <a:t>Interreg</a:t>
            </a:r>
            <a:r>
              <a:rPr lang="fr-CH" sz="1100" dirty="0" smtClean="0"/>
              <a:t> </a:t>
            </a:r>
            <a:r>
              <a:rPr lang="fr-CH" sz="1100" dirty="0" err="1" smtClean="0"/>
              <a:t>TransBioFruit</a:t>
            </a:r>
            <a:r>
              <a:rPr lang="fr-CH" sz="1100" dirty="0" smtClean="0"/>
              <a:t> </a:t>
            </a:r>
            <a:r>
              <a:rPr lang="fr-CH" sz="1100" dirty="0" err="1" smtClean="0"/>
              <a:t>project</a:t>
            </a:r>
            <a:r>
              <a:rPr lang="fr-CH" sz="1100" dirty="0" smtClean="0"/>
              <a:t> 2008–2014.</a:t>
            </a:r>
            <a:endParaRPr lang="fr-CH" sz="1100" dirty="0"/>
          </a:p>
        </p:txBody>
      </p:sp>
      <p:sp>
        <p:nvSpPr>
          <p:cNvPr id="6" name="Rechteck 5"/>
          <p:cNvSpPr/>
          <p:nvPr/>
        </p:nvSpPr>
        <p:spPr>
          <a:xfrm>
            <a:off x="517572" y="1101823"/>
            <a:ext cx="7927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b="1" dirty="0"/>
              <a:t>A</a:t>
            </a:r>
            <a:r>
              <a:rPr lang="fr-CH" b="1" dirty="0" smtClean="0"/>
              <a:t>ttrait des bandes fleuries pour les auxiliaires par rapport aux broyage intensif et à l’enherbement spontané</a:t>
            </a:r>
            <a:endParaRPr lang="fr-CH" b="1" dirty="0">
              <a:latin typeface="+mj-lt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2397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0147" y="3611790"/>
            <a:ext cx="3325789" cy="25155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377"/>
          <a:stretch/>
        </p:blipFill>
        <p:spPr>
          <a:xfrm>
            <a:off x="1031912" y="3632757"/>
            <a:ext cx="3330847" cy="253254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3569" y="1054287"/>
            <a:ext cx="3312368" cy="24103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Autres mesures de promotion de la biodiversité dans l'arboriculture</a:t>
            </a:r>
            <a:endParaRPr lang="fr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231" y="1054287"/>
            <a:ext cx="3324312" cy="2412000"/>
          </a:xfrm>
        </p:spPr>
      </p:pic>
      <p:sp>
        <p:nvSpPr>
          <p:cNvPr id="12" name="Foliennummernplatzhalt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34</a:t>
            </a:fld>
            <a:endParaRPr lang="fr-CH" dirty="0"/>
          </a:p>
        </p:txBody>
      </p:sp>
      <p:sp>
        <p:nvSpPr>
          <p:cNvPr id="3" name="Textfeld 2"/>
          <p:cNvSpPr txBox="1"/>
          <p:nvPr/>
        </p:nvSpPr>
        <p:spPr>
          <a:xfrm>
            <a:off x="1059905" y="2818252"/>
            <a:ext cx="333921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Culture de variétés traditionnelles anciennes</a:t>
            </a:r>
            <a:endParaRPr lang="fr-CH" dirty="0"/>
          </a:p>
        </p:txBody>
      </p:sp>
      <p:sp>
        <p:nvSpPr>
          <p:cNvPr id="7" name="Rechteck 6"/>
          <p:cNvSpPr/>
          <p:nvPr/>
        </p:nvSpPr>
        <p:spPr>
          <a:xfrm>
            <a:off x="4615268" y="5480989"/>
            <a:ext cx="3336497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Réduction de l'utilisation des pesticides</a:t>
            </a:r>
            <a:endParaRPr lang="fr-CH" dirty="0"/>
          </a:p>
        </p:txBody>
      </p:sp>
      <p:sp>
        <p:nvSpPr>
          <p:cNvPr id="8" name="Rechteck 7"/>
          <p:cNvSpPr/>
          <p:nvPr/>
        </p:nvSpPr>
        <p:spPr>
          <a:xfrm>
            <a:off x="4643569" y="3095316"/>
            <a:ext cx="333921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Fauche alternée des interlignes</a:t>
            </a:r>
            <a:endParaRPr lang="fr-CH" dirty="0"/>
          </a:p>
        </p:txBody>
      </p:sp>
      <p:sp>
        <p:nvSpPr>
          <p:cNvPr id="9" name="Rechteck 8"/>
          <p:cNvSpPr/>
          <p:nvPr/>
        </p:nvSpPr>
        <p:spPr>
          <a:xfrm>
            <a:off x="1031912" y="5489314"/>
            <a:ext cx="346764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Bandes fleuries pluriannuelles, riches en espèces, sur les bords.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8547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Principales mesures de promotion de </a:t>
            </a:r>
            <a:r>
              <a:rPr lang="fr-CH" dirty="0" smtClean="0"/>
              <a:t>la biodiversité dans l’arboriculture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8175" y="1444662"/>
            <a:ext cx="7921625" cy="430994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Réduction des pesticides (observer le seuil de tolérance)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/>
              <a:t>C</a:t>
            </a:r>
            <a:r>
              <a:rPr lang="fr-CH" dirty="0" smtClean="0"/>
              <a:t>ulture de variétés résistantes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Enherbement permanent du sol, renoncer aux herbicides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Travail doux du sol, système sandwich, bordures fleuries et variées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Fauche alternée des interlignes (toutes les 5 à 6 semaines)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/>
              <a:t>F</a:t>
            </a:r>
            <a:r>
              <a:rPr lang="fr-CH" dirty="0" smtClean="0"/>
              <a:t>aucher ou rouler (</a:t>
            </a:r>
            <a:r>
              <a:rPr lang="fr-CH" dirty="0" err="1" smtClean="0"/>
              <a:t>Rolojack</a:t>
            </a:r>
            <a:r>
              <a:rPr lang="fr-CH" dirty="0" smtClean="0"/>
              <a:t>, </a:t>
            </a:r>
            <a:r>
              <a:rPr lang="fr-CH" dirty="0" err="1" smtClean="0"/>
              <a:t>Rolofaca</a:t>
            </a:r>
            <a:r>
              <a:rPr lang="fr-CH" dirty="0" smtClean="0"/>
              <a:t>) au lieu de broyer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Zones de sol ouvert dans les plantations totalement enherbées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Culture de variétés anciennes et traditionnelles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Surfaces de promotion de la biodiversité, petites structures et aides à la nidification près du verger</a:t>
            </a:r>
          </a:p>
          <a:p>
            <a:pPr marL="342900" indent="-342900">
              <a:spcBef>
                <a:spcPts val="600"/>
              </a:spcBef>
              <a:buFontTx/>
              <a:buChar char="-"/>
            </a:pPr>
            <a:endParaRPr lang="fr-CH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6969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9275" y="1290405"/>
            <a:ext cx="4940127" cy="380227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4561" y="3711187"/>
            <a:ext cx="2169890" cy="216989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0068" y="1367887"/>
            <a:ext cx="2117824" cy="2117824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8133" y="4085902"/>
            <a:ext cx="2117824" cy="2117824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160" y="2651723"/>
            <a:ext cx="2117825" cy="2117825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Mesures </a:t>
            </a:r>
            <a:r>
              <a:rPr lang="fr-FR" dirty="0"/>
              <a:t>de promotion de la biodiversité </a:t>
            </a:r>
            <a:r>
              <a:rPr lang="fr-CH" dirty="0" smtClean="0"/>
              <a:t>dans les cultures maraichères</a:t>
            </a:r>
            <a:endParaRPr lang="fr-CH" dirty="0"/>
          </a:p>
        </p:txBody>
      </p:sp>
      <p:sp>
        <p:nvSpPr>
          <p:cNvPr id="5" name="Textfeld 4"/>
          <p:cNvSpPr txBox="1"/>
          <p:nvPr/>
        </p:nvSpPr>
        <p:spPr>
          <a:xfrm>
            <a:off x="288695" y="4400216"/>
            <a:ext cx="197905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Plantes compagnes</a:t>
            </a:r>
            <a:endParaRPr lang="fr-CH" dirty="0"/>
          </a:p>
        </p:txBody>
      </p:sp>
      <p:sp>
        <p:nvSpPr>
          <p:cNvPr id="10" name="Textfeld 9"/>
          <p:cNvSpPr txBox="1"/>
          <p:nvPr/>
        </p:nvSpPr>
        <p:spPr>
          <a:xfrm>
            <a:off x="6020211" y="3116379"/>
            <a:ext cx="288847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Enherbement des chemins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2520267" y="5834394"/>
            <a:ext cx="161968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Bandes fleuries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5175352" y="5537161"/>
            <a:ext cx="229954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Diversité des variétés</a:t>
            </a:r>
            <a:endParaRPr lang="fr-CH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77158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85"/>
          <a:stretch/>
        </p:blipFill>
        <p:spPr>
          <a:xfrm>
            <a:off x="4440306" y="1056864"/>
            <a:ext cx="3481026" cy="2417121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359" y="3631339"/>
            <a:ext cx="3311601" cy="24192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150" y="1052736"/>
            <a:ext cx="3348528" cy="2421249"/>
          </a:xfrm>
          <a:prstGeom prst="rect">
            <a:avLst/>
          </a:prstGeom>
        </p:spPr>
      </p:pic>
      <p:pic>
        <p:nvPicPr>
          <p:cNvPr id="18" name="Inhaltsplatzhalter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307" y="3632395"/>
            <a:ext cx="3330847" cy="241818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2264" y="404664"/>
            <a:ext cx="7908549" cy="629700"/>
          </a:xfrm>
        </p:spPr>
        <p:txBody>
          <a:bodyPr/>
          <a:lstStyle/>
          <a:p>
            <a:r>
              <a:rPr lang="fr-CH" dirty="0" smtClean="0"/>
              <a:t>Espèces typiques dans les cultures maraichères</a:t>
            </a:r>
            <a:endParaRPr lang="fr-CH" sz="1800" b="0" i="1" dirty="0">
              <a:solidFill>
                <a:srgbClr val="FF0000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306" y="3632423"/>
            <a:ext cx="3330847" cy="241815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871645" y="2835587"/>
            <a:ext cx="3358033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 smtClean="0"/>
              <a:t>Braconidé</a:t>
            </a:r>
            <a:r>
              <a:rPr lang="fr-CH" b="1" dirty="0" smtClean="0"/>
              <a:t> </a:t>
            </a:r>
            <a:r>
              <a:rPr lang="fr-CH" dirty="0" smtClean="0"/>
              <a:t>sur larves de piéride du chou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4440307" y="3091146"/>
            <a:ext cx="3330847" cy="3828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Bergeronnette grise</a:t>
            </a:r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900359" y="5681250"/>
            <a:ext cx="338443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C</a:t>
            </a:r>
            <a:r>
              <a:rPr lang="fr-CH" dirty="0" smtClean="0"/>
              <a:t>hrysopes </a:t>
            </a:r>
            <a:endParaRPr lang="fr-CH" dirty="0"/>
          </a:p>
        </p:txBody>
      </p:sp>
      <p:sp>
        <p:nvSpPr>
          <p:cNvPr id="14" name="Textfeld 13"/>
          <p:cNvSpPr txBox="1"/>
          <p:nvPr/>
        </p:nvSpPr>
        <p:spPr>
          <a:xfrm>
            <a:off x="4440305" y="5680477"/>
            <a:ext cx="333084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Machaon (chenille)</a:t>
            </a:r>
            <a:endParaRPr lang="fr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37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7206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6" y="404813"/>
            <a:ext cx="7915088" cy="629700"/>
          </a:xfrm>
        </p:spPr>
        <p:txBody>
          <a:bodyPr/>
          <a:lstStyle/>
          <a:p>
            <a:r>
              <a:rPr lang="fr-CH" dirty="0" smtClean="0"/>
              <a:t>Mesures nuisibles à la biodiversité </a:t>
            </a:r>
            <a:br>
              <a:rPr lang="fr-CH" dirty="0" smtClean="0"/>
            </a:br>
            <a:r>
              <a:rPr lang="fr-CH" dirty="0" smtClean="0"/>
              <a:t>dans les cultures maraichères</a:t>
            </a:r>
            <a:endParaRPr lang="fr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7726" y="1259648"/>
            <a:ext cx="4320851" cy="4032448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Utilisation intensive du sol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Utilisation d'herbicides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Utilisation de pesticides chimiques-synthétiques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Nombre élevé de traitements et de passages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Grandes parcelles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Faible diversité des cultures et des variétés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Faible diversité structurelle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2"/>
          <a:stretch/>
        </p:blipFill>
        <p:spPr>
          <a:xfrm>
            <a:off x="5364088" y="1259648"/>
            <a:ext cx="3175712" cy="4734916"/>
          </a:xfrm>
          <a:prstGeom prst="rect">
            <a:avLst/>
          </a:prstGeom>
        </p:spPr>
      </p:pic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0922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Enherbement permanent des chemins et passages …</a:t>
            </a:r>
            <a:endParaRPr lang="fr-CH" dirty="0"/>
          </a:p>
        </p:txBody>
      </p:sp>
      <p:sp>
        <p:nvSpPr>
          <p:cNvPr id="6" name="Textfeld 5"/>
          <p:cNvSpPr txBox="1"/>
          <p:nvPr/>
        </p:nvSpPr>
        <p:spPr>
          <a:xfrm>
            <a:off x="755576" y="1281282"/>
            <a:ext cx="7770698" cy="1516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200" dirty="0" smtClean="0"/>
              <a:t>… réduit l'érosion des sols.</a:t>
            </a:r>
          </a:p>
          <a:p>
            <a:pPr marL="360000" indent="-3600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200" dirty="0" smtClean="0"/>
              <a:t>… protège contre le lessivage des pesticides.</a:t>
            </a:r>
          </a:p>
          <a:p>
            <a:pPr marL="360000" indent="-360000" defTabSz="719138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200" dirty="0" smtClean="0"/>
              <a:t>… offre des bordure structurées pour les insectes tels que les 	coléoptères terrestres.</a:t>
            </a:r>
            <a:endParaRPr lang="fr-CH" sz="2200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2780928"/>
            <a:ext cx="8000248" cy="3096344"/>
          </a:xfrm>
          <a:prstGeom prst="rect">
            <a:avLst/>
          </a:prstGeom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39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6749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12" y="3668839"/>
            <a:ext cx="3319412" cy="248955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812" y="1054515"/>
            <a:ext cx="3317043" cy="248778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7324" y="1052736"/>
            <a:ext cx="3317044" cy="248560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3039" y="3668839"/>
            <a:ext cx="3311329" cy="2489559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Prestations écosystémiques dans les cultures: exemples</a:t>
            </a:r>
            <a:endParaRPr lang="fr-CH" dirty="0"/>
          </a:p>
        </p:txBody>
      </p:sp>
      <p:sp>
        <p:nvSpPr>
          <p:cNvPr id="21" name="Textfeld 20"/>
          <p:cNvSpPr txBox="1"/>
          <p:nvPr/>
        </p:nvSpPr>
        <p:spPr>
          <a:xfrm>
            <a:off x="1039813" y="3177638"/>
            <a:ext cx="331704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Décomposition du fumier</a:t>
            </a:r>
            <a:endParaRPr lang="fr-CH" dirty="0"/>
          </a:p>
        </p:txBody>
      </p:sp>
      <p:sp>
        <p:nvSpPr>
          <p:cNvPr id="23" name="Textfeld 22"/>
          <p:cNvSpPr txBox="1"/>
          <p:nvPr/>
        </p:nvSpPr>
        <p:spPr>
          <a:xfrm>
            <a:off x="1039813" y="5517232"/>
            <a:ext cx="3317043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Protection contre l’érosion des sols</a:t>
            </a:r>
            <a:endParaRPr lang="fr-CH" dirty="0"/>
          </a:p>
        </p:txBody>
      </p:sp>
      <p:sp>
        <p:nvSpPr>
          <p:cNvPr id="25" name="Textfeld 24"/>
          <p:cNvSpPr txBox="1"/>
          <p:nvPr/>
        </p:nvSpPr>
        <p:spPr>
          <a:xfrm>
            <a:off x="4567325" y="5517232"/>
            <a:ext cx="3317043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Régulation naturelle des ravageurs</a:t>
            </a:r>
            <a:endParaRPr lang="fr-CH" dirty="0"/>
          </a:p>
        </p:txBody>
      </p:sp>
      <p:sp>
        <p:nvSpPr>
          <p:cNvPr id="27" name="Textfeld 26"/>
          <p:cNvSpPr txBox="1"/>
          <p:nvPr/>
        </p:nvSpPr>
        <p:spPr>
          <a:xfrm>
            <a:off x="4567325" y="3169011"/>
            <a:ext cx="331704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Pollinisation</a:t>
            </a:r>
            <a:endParaRPr lang="fr-CH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2607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02747" cy="629700"/>
          </a:xfrm>
        </p:spPr>
        <p:txBody>
          <a:bodyPr/>
          <a:lstStyle/>
          <a:p>
            <a:r>
              <a:rPr lang="fr-CH" dirty="0" smtClean="0"/>
              <a:t>Combinaison de plantes compagnes et de bandes fleuries</a:t>
            </a:r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982" y="1844823"/>
            <a:ext cx="3720801" cy="279060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674982" y="4809926"/>
            <a:ext cx="372080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fr-CH" dirty="0" smtClean="0"/>
              <a:t>Les bleuets répartis dans les champs de choux attirent les insectes auxiliaires dans la culture.</a:t>
            </a:r>
            <a:endParaRPr lang="fr-CH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804" y="1844824"/>
            <a:ext cx="3737188" cy="280262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62804" y="4809926"/>
            <a:ext cx="3737188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dirty="0" smtClean="0"/>
              <a:t>Les bandes fleuries attirent les insectes auxiliaires des jachères, haies et des bordures avoisinantes dans les environs du champs de choux.</a:t>
            </a:r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617725" y="1052736"/>
            <a:ext cx="3234195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fr-CH" b="1" dirty="0" smtClean="0"/>
              <a:t>Exemples: </a:t>
            </a:r>
            <a:r>
              <a:rPr lang="fr-CH" dirty="0" smtClean="0"/>
              <a:t>culture de choux</a:t>
            </a:r>
            <a:endParaRPr lang="fr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6240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Principales mesures de promotion de </a:t>
            </a:r>
            <a:r>
              <a:rPr lang="fr-CH" dirty="0" smtClean="0"/>
              <a:t>la biodiversité dans les cultures maraîchères</a:t>
            </a:r>
            <a:endParaRPr lang="fr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08688" y="1423788"/>
            <a:ext cx="3741131" cy="193320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/>
              <a:t>C</a:t>
            </a:r>
            <a:r>
              <a:rPr lang="fr-CH" dirty="0" smtClean="0"/>
              <a:t>ultures associées et plantes compagnes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Bandes fleuries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Bordures fleuries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Aménagement de petites structures</a:t>
            </a:r>
            <a:endParaRPr lang="fr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3578760"/>
            <a:ext cx="3171682" cy="244120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6574" y="3578575"/>
            <a:ext cx="3243690" cy="2432768"/>
          </a:xfrm>
          <a:prstGeom prst="rect">
            <a:avLst/>
          </a:prstGeom>
        </p:spPr>
      </p:pic>
      <p:sp>
        <p:nvSpPr>
          <p:cNvPr id="7" name="Inhaltsplatzhalter 4"/>
          <p:cNvSpPr txBox="1">
            <a:spLocks/>
          </p:cNvSpPr>
          <p:nvPr/>
        </p:nvSpPr>
        <p:spPr>
          <a:xfrm>
            <a:off x="613597" y="1423788"/>
            <a:ext cx="3741131" cy="4309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Réduction de l'utilisation des pesticides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/>
              <a:t>E</a:t>
            </a:r>
            <a:r>
              <a:rPr lang="fr-CH" dirty="0" smtClean="0"/>
              <a:t>nherbement permanent des chemins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Culture de variétés anciennes et traditionnelles</a:t>
            </a:r>
            <a:endParaRPr lang="fr-CH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6244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2198" y="1442843"/>
            <a:ext cx="4968552" cy="380227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94" y="1844824"/>
            <a:ext cx="2204625" cy="2117824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221209" y="3639471"/>
            <a:ext cx="253324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Surfaces de sol ouvertes</a:t>
            </a:r>
            <a:endParaRPr lang="fr-CH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3318" y="3907726"/>
            <a:ext cx="2204626" cy="213753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7214" y="2065262"/>
            <a:ext cx="2210363" cy="2213578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Mesures </a:t>
            </a:r>
            <a:r>
              <a:rPr lang="fr-FR" dirty="0"/>
              <a:t>de promotion de la biodiversité </a:t>
            </a:r>
            <a:r>
              <a:rPr lang="fr-CH" dirty="0" smtClean="0"/>
              <a:t>en viticulture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899592" y="5757295"/>
            <a:ext cx="232861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Ourlets, jachères, talus</a:t>
            </a:r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7223675" y="3909508"/>
            <a:ext cx="138467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Nichoirs</a:t>
            </a:r>
            <a:endParaRPr lang="fr-CH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345"/>
          <a:stretch/>
        </p:blipFill>
        <p:spPr>
          <a:xfrm>
            <a:off x="4417646" y="3831678"/>
            <a:ext cx="2213578" cy="2213578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14" name="Textfeld 13"/>
          <p:cNvSpPr txBox="1"/>
          <p:nvPr/>
        </p:nvSpPr>
        <p:spPr>
          <a:xfrm>
            <a:off x="5313148" y="5675924"/>
            <a:ext cx="329520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Montage professionnel des filets</a:t>
            </a:r>
            <a:endParaRPr lang="fr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42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6599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4280" y="3708061"/>
            <a:ext cx="3310088" cy="242049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49" y="3709313"/>
            <a:ext cx="3314687" cy="241924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7019" y="1113604"/>
            <a:ext cx="3297349" cy="242206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332" y="1116425"/>
            <a:ext cx="3304644" cy="23845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Espèces typiques en viticulture</a:t>
            </a:r>
            <a:endParaRPr lang="fr-CH" sz="1800" b="0" i="1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51332" y="3140459"/>
            <a:ext cx="3311600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E</a:t>
            </a:r>
            <a:r>
              <a:rPr lang="fr-CH" dirty="0" smtClean="0"/>
              <a:t>scargot de Bourgogne</a:t>
            </a:r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4566193" y="3166337"/>
            <a:ext cx="331817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Lézard agile</a:t>
            </a:r>
            <a:endParaRPr lang="fr-CH" dirty="0"/>
          </a:p>
        </p:txBody>
      </p:sp>
      <p:sp>
        <p:nvSpPr>
          <p:cNvPr id="14" name="Textfeld 13"/>
          <p:cNvSpPr txBox="1"/>
          <p:nvPr/>
        </p:nvSpPr>
        <p:spPr>
          <a:xfrm>
            <a:off x="1028749" y="5759223"/>
            <a:ext cx="331468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Muscari à grappes</a:t>
            </a:r>
            <a:endParaRPr lang="fr-CH" dirty="0"/>
          </a:p>
        </p:txBody>
      </p:sp>
      <p:sp>
        <p:nvSpPr>
          <p:cNvPr id="15" name="Textfeld 14"/>
          <p:cNvSpPr txBox="1"/>
          <p:nvPr/>
        </p:nvSpPr>
        <p:spPr>
          <a:xfrm>
            <a:off x="4562562" y="5759223"/>
            <a:ext cx="334626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Serin </a:t>
            </a:r>
            <a:r>
              <a:rPr lang="fr-CH" dirty="0" err="1" smtClean="0"/>
              <a:t>cini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43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3123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617725" y="404813"/>
            <a:ext cx="8058731" cy="629700"/>
          </a:xfrm>
        </p:spPr>
        <p:txBody>
          <a:bodyPr/>
          <a:lstStyle/>
          <a:p>
            <a:r>
              <a:rPr lang="fr-CH" dirty="0" smtClean="0"/>
              <a:t>Mesures nuisibles à la biodiversité en viticulture </a:t>
            </a:r>
            <a:endParaRPr lang="fr-CH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611186" y="1268760"/>
            <a:ext cx="7921625" cy="2808312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Application d'herbicides sur de grandes superficies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Forte érosion des sols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Utilisation de pesticides chimiques-synthétiques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Pose inadéquate des filets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dirty="0" smtClean="0"/>
              <a:t>Faible diversité de variétés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CH" smtClean="0"/>
              <a:t>Grandes parcelles </a:t>
            </a:r>
            <a:r>
              <a:rPr lang="fr-CH" dirty="0" smtClean="0"/>
              <a:t>arrondies avec peu de structures</a:t>
            </a:r>
            <a:endParaRPr lang="fr-CH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93" y="4077072"/>
            <a:ext cx="7928614" cy="2041215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44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84558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405" y="1340769"/>
            <a:ext cx="3917199" cy="252028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66193" y="1340769"/>
            <a:ext cx="3909686" cy="252028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04404" y="4005064"/>
            <a:ext cx="3917199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CH" b="1" dirty="0" smtClean="0"/>
              <a:t>Dans l’idéal: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Enherbement total en hiver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Combinaison de sol nu et enherbé au printemps et en été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Fauche alternée des interlignes et zones de sol ouvertes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4566193" y="4005064"/>
            <a:ext cx="390968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Les insectes se développent dans les bandes enherbées.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Sur les espaces de sol nu, les oiseaux peuvent capturer les insectes.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4551207" y="3491717"/>
            <a:ext cx="395427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Huppe fasciée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325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Exploitation des interlignes</a:t>
            </a:r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9255" y="3573016"/>
            <a:ext cx="3559355" cy="230425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123" y="3573016"/>
            <a:ext cx="3563178" cy="230425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11918" y="1295631"/>
            <a:ext cx="7908549" cy="184665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200" dirty="0" smtClean="0"/>
              <a:t>Faucher, broyer ou rouler les interlignes en alternance toutes les 6 semaines.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200" dirty="0" smtClean="0"/>
              <a:t>Faucher ou rouler (</a:t>
            </a:r>
            <a:r>
              <a:rPr lang="fr-CH" sz="2200" dirty="0" err="1" smtClean="0"/>
              <a:t>Rolofaca</a:t>
            </a:r>
            <a:r>
              <a:rPr lang="fr-CH" sz="2200" dirty="0" smtClean="0"/>
              <a:t>) au lieu de broyer.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200" dirty="0" smtClean="0"/>
              <a:t>Travail du sol un interligne sur deux.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sz="2200" dirty="0" smtClean="0"/>
              <a:t>Semer un mélange de bandes fleuries dans les interlignes.</a:t>
            </a:r>
            <a:endParaRPr lang="fr-CH" sz="2200" dirty="0"/>
          </a:p>
        </p:txBody>
      </p:sp>
      <p:sp>
        <p:nvSpPr>
          <p:cNvPr id="8" name="Textfeld 7"/>
          <p:cNvSpPr txBox="1"/>
          <p:nvPr/>
        </p:nvSpPr>
        <p:spPr>
          <a:xfrm>
            <a:off x="4644008" y="5507940"/>
            <a:ext cx="3730832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Fauche alternée des interlignes</a:t>
            </a:r>
            <a:endParaRPr lang="fr-CH" dirty="0"/>
          </a:p>
        </p:txBody>
      </p:sp>
      <p:sp>
        <p:nvSpPr>
          <p:cNvPr id="9" name="Textfeld 8"/>
          <p:cNvSpPr txBox="1"/>
          <p:nvPr/>
        </p:nvSpPr>
        <p:spPr>
          <a:xfrm>
            <a:off x="885123" y="5507940"/>
            <a:ext cx="356317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Travail </a:t>
            </a:r>
            <a:r>
              <a:rPr lang="fr-CH" dirty="0" smtClean="0"/>
              <a:t>alterné du </a:t>
            </a:r>
            <a:r>
              <a:rPr lang="fr-CH" dirty="0"/>
              <a:t>sol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705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47</a:t>
            </a:fld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7326966" y="4703"/>
            <a:ext cx="1811714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fr-CH" sz="2000" dirty="0"/>
              <a:t>Documentation</a:t>
            </a:r>
            <a:endParaRPr lang="de-CH" sz="2000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593383"/>
              </p:ext>
            </p:extLst>
          </p:nvPr>
        </p:nvGraphicFramePr>
        <p:xfrm>
          <a:off x="398618" y="743498"/>
          <a:ext cx="8346763" cy="5365758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235333">
                  <a:extLst>
                    <a:ext uri="{9D8B030D-6E8A-4147-A177-3AD203B41FA5}">
                      <a16:colId xmlns:a16="http://schemas.microsoft.com/office/drawing/2014/main" val="449201297"/>
                    </a:ext>
                  </a:extLst>
                </a:gridCol>
                <a:gridCol w="1253888">
                  <a:extLst>
                    <a:ext uri="{9D8B030D-6E8A-4147-A177-3AD203B41FA5}">
                      <a16:colId xmlns:a16="http://schemas.microsoft.com/office/drawing/2014/main" val="1397211296"/>
                    </a:ext>
                  </a:extLst>
                </a:gridCol>
                <a:gridCol w="1573570">
                  <a:extLst>
                    <a:ext uri="{9D8B030D-6E8A-4147-A177-3AD203B41FA5}">
                      <a16:colId xmlns:a16="http://schemas.microsoft.com/office/drawing/2014/main" val="863827521"/>
                    </a:ext>
                  </a:extLst>
                </a:gridCol>
                <a:gridCol w="1505154">
                  <a:extLst>
                    <a:ext uri="{9D8B030D-6E8A-4147-A177-3AD203B41FA5}">
                      <a16:colId xmlns:a16="http://schemas.microsoft.com/office/drawing/2014/main" val="4230804469"/>
                    </a:ext>
                  </a:extLst>
                </a:gridCol>
                <a:gridCol w="1778818">
                  <a:extLst>
                    <a:ext uri="{9D8B030D-6E8A-4147-A177-3AD203B41FA5}">
                      <a16:colId xmlns:a16="http://schemas.microsoft.com/office/drawing/2014/main" val="3059660944"/>
                    </a:ext>
                  </a:extLst>
                </a:gridCol>
              </a:tblGrid>
              <a:tr h="601791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noProof="0" dirty="0" smtClean="0">
                          <a:effectLst/>
                        </a:rPr>
                        <a:t>Périodes</a:t>
                      </a:r>
                      <a:r>
                        <a:rPr lang="fr-CH" sz="1500" b="1" baseline="0" noProof="0" dirty="0" smtClean="0">
                          <a:effectLst/>
                        </a:rPr>
                        <a:t> végétatives de quelques plantes à bulbe printanières rares et conseils pour le travail du sol</a:t>
                      </a:r>
                      <a:endParaRPr lang="fr-CH" sz="15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777165"/>
                  </a:ext>
                </a:extLst>
              </a:tr>
              <a:tr h="6017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 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noProof="0" dirty="0" smtClean="0">
                          <a:effectLst/>
                        </a:rPr>
                        <a:t>Gagée des champs</a:t>
                      </a:r>
                      <a:endParaRPr lang="fr-CH" sz="15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noProof="0" dirty="0" smtClean="0">
                          <a:effectLst/>
                        </a:rPr>
                        <a:t>Muscari à grappe</a:t>
                      </a:r>
                      <a:endParaRPr lang="fr-CH" sz="15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noProof="0" dirty="0" smtClean="0">
                          <a:effectLst/>
                        </a:rPr>
                        <a:t>Tulipe des bois</a:t>
                      </a:r>
                      <a:endParaRPr lang="fr-CH" sz="15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noProof="0" dirty="0" smtClean="0">
                          <a:effectLst/>
                        </a:rPr>
                        <a:t>Ornithogale à ombelle</a:t>
                      </a:r>
                      <a:endParaRPr lang="fr-CH" sz="15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286388"/>
                  </a:ext>
                </a:extLst>
              </a:tr>
              <a:tr h="6599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noProof="0" dirty="0" smtClean="0">
                          <a:effectLst/>
                        </a:rPr>
                        <a:t>Unité de multiplication</a:t>
                      </a:r>
                      <a:endParaRPr lang="fr-CH" sz="15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1 bulbille, graines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Nombreuses</a:t>
                      </a:r>
                      <a:r>
                        <a:rPr lang="fr-CH" sz="1500" baseline="0" noProof="0" dirty="0" smtClean="0">
                          <a:effectLst/>
                        </a:rPr>
                        <a:t> bulbilles et graines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2 bulbilles, graines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Nombreuses</a:t>
                      </a:r>
                      <a:r>
                        <a:rPr lang="fr-CH" sz="1500" baseline="0" noProof="0" dirty="0" smtClean="0">
                          <a:effectLst/>
                        </a:rPr>
                        <a:t> bulbilles et graines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051273"/>
                  </a:ext>
                </a:extLst>
              </a:tr>
              <a:tr h="4090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noProof="0" dirty="0" smtClean="0">
                          <a:effectLst/>
                        </a:rPr>
                        <a:t>Période végétative</a:t>
                      </a:r>
                      <a:endParaRPr lang="fr-CH" sz="15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Nov. – mi-mai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Sept. – fin mai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Fin déc. – fin mai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Fin oct. – mi-juin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66935"/>
                  </a:ext>
                </a:extLst>
              </a:tr>
              <a:tr h="365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noProof="0" dirty="0" smtClean="0">
                          <a:effectLst/>
                        </a:rPr>
                        <a:t>Début de la floraison</a:t>
                      </a:r>
                      <a:endParaRPr lang="fr-CH" sz="15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Mi-mars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Début</a:t>
                      </a:r>
                      <a:r>
                        <a:rPr lang="fr-CH" sz="1500" baseline="0" noProof="0" dirty="0" smtClean="0">
                          <a:effectLst/>
                        </a:rPr>
                        <a:t> av</a:t>
                      </a:r>
                      <a:r>
                        <a:rPr lang="fr-CH" sz="1500" noProof="0" dirty="0" smtClean="0">
                          <a:effectLst/>
                        </a:rPr>
                        <a:t>ril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Mi-avril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Début mai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1135578"/>
                  </a:ext>
                </a:extLst>
              </a:tr>
              <a:tr h="365140"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i="1" noProof="0" dirty="0" smtClean="0">
                          <a:effectLst/>
                        </a:rPr>
                        <a:t>Travail du sol:</a:t>
                      </a:r>
                      <a:endParaRPr lang="fr-CH" sz="1500" b="1" i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5106002"/>
                  </a:ext>
                </a:extLst>
              </a:tr>
              <a:tr h="596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noProof="0" dirty="0" smtClean="0">
                          <a:effectLst/>
                        </a:rPr>
                        <a:t>Intervention la plus précoce*</a:t>
                      </a:r>
                      <a:endParaRPr lang="fr-CH" sz="15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Mi-mai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Mi – fin mai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Fin mai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Mi-juin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596241"/>
                  </a:ext>
                </a:extLst>
              </a:tr>
              <a:tr h="596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noProof="0" dirty="0" smtClean="0">
                          <a:effectLst/>
                        </a:rPr>
                        <a:t>Profondeur de travail idéale</a:t>
                      </a:r>
                      <a:endParaRPr lang="fr-CH" sz="15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5–10 cm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5–10 cm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15–20 cm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10–15 cm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652352"/>
                  </a:ext>
                </a:extLst>
              </a:tr>
              <a:tr h="365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noProof="0" dirty="0" smtClean="0">
                          <a:effectLst/>
                        </a:rPr>
                        <a:t>Taille min. des mottes</a:t>
                      </a:r>
                      <a:endParaRPr lang="fr-CH" sz="15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Env. 8 cm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Env. 12 cm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Env. 15 cm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Env. 15 cm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571205"/>
                  </a:ext>
                </a:extLst>
              </a:tr>
              <a:tr h="5966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b="1" noProof="0" dirty="0" smtClean="0">
                          <a:effectLst/>
                        </a:rPr>
                        <a:t>Fréquence</a:t>
                      </a:r>
                      <a:r>
                        <a:rPr lang="fr-CH" sz="1500" b="1" baseline="0" noProof="0" dirty="0" smtClean="0">
                          <a:effectLst/>
                        </a:rPr>
                        <a:t> idéale</a:t>
                      </a:r>
                      <a:endParaRPr lang="fr-CH" sz="1500" b="1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Tous les 1–2 ans 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Tous les 2–4 ans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Tous les 3–4 ans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500" noProof="0" dirty="0" smtClean="0">
                          <a:effectLst/>
                        </a:rPr>
                        <a:t>Tous les 4 ans</a:t>
                      </a:r>
                      <a:endParaRPr lang="fr-CH" sz="1500" noProof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0554" marR="70554" marT="70554" marB="70554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976026"/>
                  </a:ext>
                </a:extLst>
              </a:tr>
            </a:tbl>
          </a:graphicData>
        </a:graphic>
      </p:graphicFrame>
      <p:sp>
        <p:nvSpPr>
          <p:cNvPr id="5" name="Rechteck 4"/>
          <p:cNvSpPr/>
          <p:nvPr/>
        </p:nvSpPr>
        <p:spPr>
          <a:xfrm>
            <a:off x="4728172" y="6191872"/>
            <a:ext cx="42630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e-CH" baseline="30000" dirty="0" smtClean="0"/>
              <a:t>Source: A</a:t>
            </a:r>
            <a:r>
              <a:rPr lang="de-CH" baseline="30000" dirty="0"/>
              <a:t>. C. Brunner et al., Schweiz. Z. Obst- und Weinbau, 2001.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8618" y="6061067"/>
            <a:ext cx="36311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00" dirty="0" smtClean="0"/>
              <a:t>* Au plus tôt un mois et demi après le début de la floraison</a:t>
            </a:r>
            <a:endParaRPr lang="fr-CH" sz="1100" dirty="0"/>
          </a:p>
        </p:txBody>
      </p:sp>
    </p:spTree>
    <p:extLst>
      <p:ext uri="{BB962C8B-B14F-4D97-AF65-F5344CB8AC3E}">
        <p14:creationId xmlns:p14="http://schemas.microsoft.com/office/powerpoint/2010/main" val="36390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922" y="3580410"/>
            <a:ext cx="3289220" cy="23845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919" y="410526"/>
            <a:ext cx="8136545" cy="629700"/>
          </a:xfrm>
        </p:spPr>
        <p:txBody>
          <a:bodyPr/>
          <a:lstStyle/>
          <a:p>
            <a:r>
              <a:rPr lang="fr-CH" dirty="0" smtClean="0"/>
              <a:t>Autres mesures de promotion de la biodiversité </a:t>
            </a:r>
            <a:br>
              <a:rPr lang="fr-CH" dirty="0" smtClean="0"/>
            </a:br>
            <a:r>
              <a:rPr lang="fr-CH" dirty="0" smtClean="0"/>
              <a:t>en viticulture</a:t>
            </a:r>
            <a:endParaRPr lang="fr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7219" y="1132404"/>
            <a:ext cx="3298923" cy="229659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199" y="3580186"/>
            <a:ext cx="3298785" cy="2377875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3889" y="1033731"/>
            <a:ext cx="3314095" cy="240144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097100" y="3072343"/>
            <a:ext cx="333088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Murs, chemins de pierres sèches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4612492" y="3068058"/>
            <a:ext cx="330837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Bandes refuges</a:t>
            </a:r>
            <a:endParaRPr lang="fr-CH" dirty="0"/>
          </a:p>
        </p:txBody>
      </p:sp>
      <p:sp>
        <p:nvSpPr>
          <p:cNvPr id="12" name="Textfeld 11"/>
          <p:cNvSpPr txBox="1"/>
          <p:nvPr/>
        </p:nvSpPr>
        <p:spPr>
          <a:xfrm>
            <a:off x="1113889" y="5588729"/>
            <a:ext cx="3385434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Tas de sarments</a:t>
            </a:r>
            <a:endParaRPr lang="fr-CH" dirty="0"/>
          </a:p>
        </p:txBody>
      </p:sp>
      <p:sp>
        <p:nvSpPr>
          <p:cNvPr id="13" name="Textfeld 12"/>
          <p:cNvSpPr txBox="1"/>
          <p:nvPr/>
        </p:nvSpPr>
        <p:spPr>
          <a:xfrm>
            <a:off x="4575354" y="5595661"/>
            <a:ext cx="3340788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Enherbement spontané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48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8770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Montage professionnel des filets à vigne</a:t>
            </a:r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611919" y="980728"/>
            <a:ext cx="7927881" cy="2893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 smtClean="0"/>
              <a:t>Utiliser </a:t>
            </a:r>
            <a:r>
              <a:rPr lang="fr-FR" sz="2000" dirty="0"/>
              <a:t>des filets </a:t>
            </a:r>
            <a:r>
              <a:rPr lang="fr-FR" sz="2000" dirty="0" smtClean="0"/>
              <a:t>souples de couleurs </a:t>
            </a:r>
            <a:r>
              <a:rPr lang="fr-FR" sz="2000" dirty="0"/>
              <a:t>vives et </a:t>
            </a:r>
            <a:r>
              <a:rPr lang="fr-FR" sz="2000" dirty="0" smtClean="0"/>
              <a:t>voyantes.</a:t>
            </a:r>
            <a:endParaRPr lang="fr-FR" sz="2000" dirty="0"/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Bien tendre les filets, </a:t>
            </a:r>
            <a:r>
              <a:rPr lang="fr-FR" sz="2000" dirty="0" smtClean="0"/>
              <a:t>faire chevaucher </a:t>
            </a:r>
            <a:r>
              <a:rPr lang="fr-FR" sz="2000" dirty="0"/>
              <a:t>les </a:t>
            </a:r>
            <a:r>
              <a:rPr lang="fr-FR" sz="2000" dirty="0" smtClean="0"/>
              <a:t>bords, </a:t>
            </a:r>
            <a:r>
              <a:rPr lang="fr-FR" sz="2000" dirty="0"/>
              <a:t>fermer les trous et fixer les bords au sol.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 smtClean="0"/>
              <a:t>Enrouler </a:t>
            </a:r>
            <a:r>
              <a:rPr lang="fr-FR" sz="2000" dirty="0"/>
              <a:t>les restes de filets et </a:t>
            </a:r>
            <a:r>
              <a:rPr lang="fr-FR" sz="2000" dirty="0" smtClean="0"/>
              <a:t>les fixer de façon sûre. </a:t>
            </a:r>
            <a:r>
              <a:rPr lang="fr-FR" sz="2000" dirty="0"/>
              <a:t>Ne </a:t>
            </a:r>
            <a:r>
              <a:rPr lang="fr-FR" sz="2000" dirty="0" smtClean="0"/>
              <a:t>pas laisser </a:t>
            </a:r>
            <a:r>
              <a:rPr lang="fr-FR" sz="2000" dirty="0"/>
              <a:t>de </a:t>
            </a:r>
            <a:r>
              <a:rPr lang="fr-FR" sz="2000" dirty="0" smtClean="0"/>
              <a:t>filets </a:t>
            </a:r>
            <a:r>
              <a:rPr lang="fr-FR" sz="2000" dirty="0"/>
              <a:t>sur le sol.</a:t>
            </a:r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 smtClean="0"/>
              <a:t>Vérifier </a:t>
            </a:r>
            <a:r>
              <a:rPr lang="fr-FR" sz="2000" dirty="0"/>
              <a:t>régulièrement les filets. </a:t>
            </a:r>
            <a:r>
              <a:rPr lang="fr-FR" sz="2000" dirty="0" smtClean="0"/>
              <a:t>Libérer les </a:t>
            </a:r>
            <a:r>
              <a:rPr lang="fr-FR" sz="2000" dirty="0"/>
              <a:t>hérissons et des </a:t>
            </a:r>
            <a:r>
              <a:rPr lang="fr-FR" sz="2000" dirty="0" smtClean="0"/>
              <a:t>oiseaux captifs.</a:t>
            </a:r>
            <a:endParaRPr lang="fr-FR" sz="2000" dirty="0"/>
          </a:p>
          <a:p>
            <a:pPr marL="342900" indent="-342900" defTabSz="685800">
              <a:lnSpc>
                <a:spcPct val="90000"/>
              </a:lnSpc>
              <a:spcBef>
                <a:spcPts val="60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FR" sz="2000" dirty="0"/>
              <a:t>Après </a:t>
            </a:r>
            <a:r>
              <a:rPr lang="fr-FR" sz="2000" dirty="0" smtClean="0"/>
              <a:t>les vendanges, enlever </a:t>
            </a:r>
            <a:r>
              <a:rPr lang="fr-FR" sz="2000" dirty="0"/>
              <a:t>immédiatement les filets ou </a:t>
            </a:r>
            <a:r>
              <a:rPr lang="fr-FR" sz="2000" dirty="0" smtClean="0"/>
              <a:t>fixer </a:t>
            </a:r>
            <a:r>
              <a:rPr lang="fr-FR" sz="2000" dirty="0"/>
              <a:t>les extrémités lâches sur les </a:t>
            </a:r>
            <a:r>
              <a:rPr lang="fr-FR" sz="2000" dirty="0" smtClean="0"/>
              <a:t>pampres.</a:t>
            </a:r>
            <a:endParaRPr lang="fr-FR" sz="20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78" y="3923735"/>
            <a:ext cx="7920522" cy="2295965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49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0376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274" y="1578804"/>
            <a:ext cx="4940127" cy="3705095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Mesures d'encouragement dans les surfaces herbagères</a:t>
            </a:r>
            <a:endParaRPr lang="fr-CH" dirty="0"/>
          </a:p>
        </p:txBody>
      </p:sp>
      <p:pic>
        <p:nvPicPr>
          <p:cNvPr id="4099" name="Picture 3" descr="\\fibl.ch\files\MVP-Vielfalt\TP6_Weiterbildung_Handbuch\Backup_GoogleDrive_21-04-2016\Fotos und Illustrationen\Handbuch_Bilder\Jenny_Maehen-Schonendes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3135" y="1064093"/>
            <a:ext cx="2073674" cy="1992029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3776" y="864278"/>
            <a:ext cx="2076810" cy="197084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5" name="Textfeld 4"/>
          <p:cNvSpPr txBox="1"/>
          <p:nvPr/>
        </p:nvSpPr>
        <p:spPr>
          <a:xfrm>
            <a:off x="335887" y="2673906"/>
            <a:ext cx="2089272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/>
              <a:t>F</a:t>
            </a:r>
            <a:r>
              <a:rPr lang="fr-CH" dirty="0" smtClean="0"/>
              <a:t>aucheuses à barres de coupe, renoncer au conditionneur</a:t>
            </a:r>
            <a:endParaRPr lang="fr-CH" dirty="0"/>
          </a:p>
        </p:txBody>
      </p:sp>
      <p:sp>
        <p:nvSpPr>
          <p:cNvPr id="16" name="Textfeld 15"/>
          <p:cNvSpPr txBox="1"/>
          <p:nvPr/>
        </p:nvSpPr>
        <p:spPr>
          <a:xfrm>
            <a:off x="6637765" y="1483865"/>
            <a:ext cx="210852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Échelonner la fauche</a:t>
            </a:r>
            <a:endParaRPr lang="fr-CH" dirty="0"/>
          </a:p>
        </p:txBody>
      </p:sp>
      <p:sp>
        <p:nvSpPr>
          <p:cNvPr id="17" name="Welle 16"/>
          <p:cNvSpPr/>
          <p:nvPr/>
        </p:nvSpPr>
        <p:spPr>
          <a:xfrm>
            <a:off x="8172400" y="44624"/>
            <a:ext cx="953612" cy="543210"/>
          </a:xfrm>
          <a:prstGeom prst="wav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>
                <a:solidFill>
                  <a:schemeClr val="accent4">
                    <a:lumMod val="50000"/>
                  </a:schemeClr>
                </a:solidFill>
              </a:rPr>
              <a:t>p</a:t>
            </a:r>
            <a:r>
              <a:rPr lang="fr-CH" dirty="0" smtClean="0">
                <a:solidFill>
                  <a:schemeClr val="accent4">
                    <a:lumMod val="50000"/>
                  </a:schemeClr>
                </a:solidFill>
              </a:rPr>
              <a:t>. 123</a:t>
            </a:r>
            <a:endParaRPr lang="fr-CH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661" y="2025435"/>
            <a:ext cx="2064359" cy="203311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15" name="Textfeld 14"/>
          <p:cNvSpPr txBox="1"/>
          <p:nvPr/>
        </p:nvSpPr>
        <p:spPr>
          <a:xfrm>
            <a:off x="6704367" y="3523199"/>
            <a:ext cx="220236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Renoncer à l’ensilage</a:t>
            </a:r>
            <a:endParaRPr lang="fr-CH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1511" y="3925995"/>
            <a:ext cx="2059330" cy="1978250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14" name="Textfeld 13"/>
          <p:cNvSpPr txBox="1"/>
          <p:nvPr/>
        </p:nvSpPr>
        <p:spPr>
          <a:xfrm>
            <a:off x="6770327" y="4184734"/>
            <a:ext cx="2136407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Faucher tôt le matin</a:t>
            </a:r>
            <a:endParaRPr lang="fr-CH" dirty="0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95"/>
          <a:stretch/>
        </p:blipFill>
        <p:spPr>
          <a:xfrm>
            <a:off x="3260865" y="4227106"/>
            <a:ext cx="2094944" cy="2010206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13" name="Textfeld 12"/>
          <p:cNvSpPr txBox="1"/>
          <p:nvPr/>
        </p:nvSpPr>
        <p:spPr>
          <a:xfrm>
            <a:off x="3192944" y="5899829"/>
            <a:ext cx="3804753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Effaroucher les animaux avant la fauche</a:t>
            </a:r>
            <a:endParaRPr lang="fr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089" y="3668104"/>
            <a:ext cx="2094665" cy="2041045"/>
          </a:xfrm>
          <a:prstGeom prst="ellipse">
            <a:avLst/>
          </a:prstGeom>
          <a:ln w="19050" cap="rnd">
            <a:solidFill>
              <a:schemeClr val="bg1"/>
            </a:solidFill>
          </a:ln>
          <a:effectLst/>
        </p:spPr>
      </p:pic>
      <p:sp>
        <p:nvSpPr>
          <p:cNvPr id="12" name="Textfeld 11"/>
          <p:cNvSpPr txBox="1"/>
          <p:nvPr/>
        </p:nvSpPr>
        <p:spPr>
          <a:xfrm>
            <a:off x="424335" y="5486121"/>
            <a:ext cx="2203449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Bandes refuges sur les bords et talus</a:t>
            </a:r>
            <a:endParaRPr lang="fr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</a:t>
            </a:fld>
            <a:endParaRPr lang="fr-CH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Principales mesures de promotion de </a:t>
            </a:r>
            <a:r>
              <a:rPr lang="fr-FR" dirty="0" smtClean="0"/>
              <a:t>la </a:t>
            </a:r>
            <a:r>
              <a:rPr lang="fr-FR" dirty="0"/>
              <a:t>biodiversité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en </a:t>
            </a:r>
            <a:r>
              <a:rPr lang="fr-FR" dirty="0"/>
              <a:t>viticulture</a:t>
            </a:r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11188" y="1484784"/>
            <a:ext cx="7921625" cy="4309944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Enherbement </a:t>
            </a:r>
            <a:r>
              <a:rPr lang="fr-FR" dirty="0"/>
              <a:t>permanent des </a:t>
            </a:r>
            <a:r>
              <a:rPr lang="fr-FR" dirty="0" smtClean="0"/>
              <a:t>interlignes, renoncer aux herbicides</a:t>
            </a:r>
            <a:endParaRPr lang="fr-FR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Réduire </a:t>
            </a:r>
            <a:r>
              <a:rPr lang="fr-FR" dirty="0"/>
              <a:t>l'utilisation des pesticides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/>
              <a:t>Gestion alternée des </a:t>
            </a:r>
            <a:r>
              <a:rPr lang="fr-FR" dirty="0" smtClean="0"/>
              <a:t>interlignes </a:t>
            </a:r>
            <a:r>
              <a:rPr lang="fr-FR" dirty="0"/>
              <a:t>(intervalle de 6 semaines)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Créer des zones de sol nu dans </a:t>
            </a:r>
            <a:r>
              <a:rPr lang="fr-FR" dirty="0"/>
              <a:t>les vignobles </a:t>
            </a:r>
            <a:r>
              <a:rPr lang="fr-FR" dirty="0" smtClean="0"/>
              <a:t>totalement enherbé</a:t>
            </a:r>
            <a:endParaRPr lang="fr-FR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Faucher </a:t>
            </a:r>
            <a:r>
              <a:rPr lang="fr-FR" dirty="0"/>
              <a:t>ou rouler (</a:t>
            </a:r>
            <a:r>
              <a:rPr lang="fr-FR" dirty="0" err="1"/>
              <a:t>Rolojack</a:t>
            </a:r>
            <a:r>
              <a:rPr lang="fr-FR" dirty="0"/>
              <a:t>, </a:t>
            </a:r>
            <a:r>
              <a:rPr lang="fr-FR" dirty="0" err="1"/>
              <a:t>Rolofaca</a:t>
            </a:r>
            <a:r>
              <a:rPr lang="fr-FR" dirty="0"/>
              <a:t>) au lieu de </a:t>
            </a:r>
            <a:r>
              <a:rPr lang="fr-FR" dirty="0" smtClean="0"/>
              <a:t>broyer</a:t>
            </a:r>
            <a:endParaRPr lang="fr-FR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/>
              <a:t>Pose professionnelle des </a:t>
            </a:r>
            <a:r>
              <a:rPr lang="fr-FR" dirty="0" smtClean="0"/>
              <a:t>filets</a:t>
            </a:r>
            <a:endParaRPr lang="fr-FR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/>
              <a:t>Culture de variétés anciennes et traditionnelles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Conserver </a:t>
            </a:r>
            <a:r>
              <a:rPr lang="fr-FR" dirty="0"/>
              <a:t>et </a:t>
            </a:r>
            <a:r>
              <a:rPr lang="fr-FR" dirty="0" smtClean="0"/>
              <a:t>entretenir les </a:t>
            </a:r>
            <a:r>
              <a:rPr lang="fr-FR" dirty="0"/>
              <a:t>murs en pierres sèches (ne pas </a:t>
            </a:r>
            <a:r>
              <a:rPr lang="fr-FR" dirty="0" smtClean="0"/>
              <a:t>bétonner les joints)</a:t>
            </a:r>
            <a:endParaRPr lang="fr-FR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Aménager des surfaces </a:t>
            </a:r>
            <a:r>
              <a:rPr lang="fr-FR" dirty="0"/>
              <a:t>de promotion de la biodiversité, </a:t>
            </a:r>
            <a:r>
              <a:rPr lang="fr-FR" dirty="0" smtClean="0"/>
              <a:t>petites </a:t>
            </a:r>
            <a:r>
              <a:rPr lang="fr-FR" dirty="0"/>
              <a:t>structures et </a:t>
            </a:r>
            <a:r>
              <a:rPr lang="fr-FR" dirty="0" smtClean="0"/>
              <a:t>nichoirs à </a:t>
            </a:r>
            <a:r>
              <a:rPr lang="fr-FR" dirty="0"/>
              <a:t>proximité des vignobles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50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00273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Pour en savoir plus</a:t>
            </a:r>
            <a:endParaRPr lang="fr-CH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smtClean="0">
                <a:hlinkClick r:id="rId2"/>
              </a:rPr>
              <a:t>www.agri-biodiv.ch</a:t>
            </a:r>
            <a:endParaRPr lang="fr-CH" dirty="0" smtClean="0"/>
          </a:p>
          <a:p>
            <a:r>
              <a:rPr lang="fr-CH" dirty="0" smtClean="0">
                <a:hlinkClick r:id="rId3"/>
              </a:rPr>
              <a:t>www.bioactualites.ch</a:t>
            </a:r>
            <a:endParaRPr lang="fr-CH" dirty="0" smtClean="0"/>
          </a:p>
          <a:p>
            <a:r>
              <a:rPr lang="fr-CH" dirty="0" smtClean="0">
                <a:hlinkClick r:id="rId4"/>
              </a:rPr>
              <a:t>www.ipsuisse.ch</a:t>
            </a:r>
            <a:endParaRPr lang="fr-CH" dirty="0" smtClean="0"/>
          </a:p>
          <a:p>
            <a:r>
              <a:rPr lang="fr-CH" dirty="0" smtClean="0">
                <a:hlinkClick r:id="rId5"/>
              </a:rPr>
              <a:t>www.agridea.ch</a:t>
            </a:r>
            <a:endParaRPr lang="fr-CH" dirty="0" smtClean="0"/>
          </a:p>
          <a:p>
            <a:r>
              <a:rPr lang="fr-CH" dirty="0" smtClean="0">
                <a:hlinkClick r:id="rId6"/>
              </a:rPr>
              <a:t>www.safethebambi.ch</a:t>
            </a:r>
            <a:r>
              <a:rPr lang="fr-CH" dirty="0" smtClean="0"/>
              <a:t> (en allemand)</a:t>
            </a:r>
            <a:r>
              <a:rPr lang="fr-CH" sz="2400" dirty="0" smtClean="0"/>
              <a:t>	</a:t>
            </a:r>
          </a:p>
          <a:p>
            <a:r>
              <a:rPr lang="fr-CH" dirty="0" smtClean="0">
                <a:hlinkClick r:id="rId7"/>
              </a:rPr>
              <a:t>www.prospecierara.ch</a:t>
            </a:r>
            <a:endParaRPr lang="fr-CH" dirty="0" smtClean="0"/>
          </a:p>
          <a:p>
            <a:r>
              <a:rPr lang="fr-CH" dirty="0" smtClean="0">
                <a:hlinkClick r:id="rId8"/>
              </a:rPr>
              <a:t>www.fructus.ch</a:t>
            </a:r>
            <a:r>
              <a:rPr lang="fr-CH" dirty="0" smtClean="0"/>
              <a:t> (en allemand)</a:t>
            </a:r>
          </a:p>
          <a:p>
            <a:r>
              <a:rPr lang="fr-CH" dirty="0" smtClean="0">
                <a:hlinkClick r:id="rId9"/>
              </a:rPr>
              <a:t>www.vitiswiss.ch</a:t>
            </a:r>
            <a:endParaRPr lang="fr-CH" dirty="0" smtClean="0"/>
          </a:p>
          <a:p>
            <a:endParaRPr lang="fr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51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127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Impressum</a:t>
            </a:r>
            <a:endParaRPr lang="fr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52</a:t>
            </a:fld>
            <a:endParaRPr lang="fr-CH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611188" y="1279296"/>
            <a:ext cx="7993260" cy="430994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1200" b="1" dirty="0" smtClean="0"/>
              <a:t>Editeurs:</a:t>
            </a:r>
            <a:endParaRPr lang="fr-CH" sz="1200" dirty="0" smtClean="0"/>
          </a:p>
          <a:p>
            <a:r>
              <a:rPr lang="fr-CH" sz="1200" dirty="0" smtClean="0"/>
              <a:t>Institut de recherche de l’agriculture biologique (FiBL), </a:t>
            </a:r>
            <a:r>
              <a:rPr lang="fr-CH" sz="1200" u="sng" dirty="0" smtClean="0">
                <a:hlinkClick r:id="rId2"/>
              </a:rPr>
              <a:t>info.suisse@fibl.org</a:t>
            </a:r>
            <a:r>
              <a:rPr lang="fr-CH" sz="1200" dirty="0" smtClean="0"/>
              <a:t>, </a:t>
            </a:r>
            <a:r>
              <a:rPr lang="fr-CH" sz="1200" u="sng" dirty="0" smtClean="0">
                <a:hlinkClick r:id="rId3"/>
              </a:rPr>
              <a:t>www.fibl.org</a:t>
            </a:r>
            <a:endParaRPr lang="fr-CH" sz="1200" dirty="0" smtClean="0"/>
          </a:p>
          <a:p>
            <a:r>
              <a:rPr lang="fr-CH" sz="1200" dirty="0" smtClean="0"/>
              <a:t>Station ornithologique Suisse Sempach, </a:t>
            </a:r>
            <a:r>
              <a:rPr lang="fr-CH" sz="1200" u="sng" dirty="0" smtClean="0">
                <a:hlinkClick r:id="rId4"/>
              </a:rPr>
              <a:t>info@vogelwarte.ch</a:t>
            </a:r>
            <a:r>
              <a:rPr lang="fr-CH" sz="1200" dirty="0" smtClean="0"/>
              <a:t>, </a:t>
            </a:r>
            <a:r>
              <a:rPr lang="fr-CH" sz="1200" u="sng" dirty="0" smtClean="0">
                <a:hlinkClick r:id="rId5"/>
              </a:rPr>
              <a:t>www.vogelwarte.ch</a:t>
            </a:r>
            <a:endParaRPr lang="fr-CH" sz="1200" dirty="0" smtClean="0"/>
          </a:p>
          <a:p>
            <a:r>
              <a:rPr lang="fr-CH" sz="1200" b="1" dirty="0" smtClean="0"/>
              <a:t>Auteurs: </a:t>
            </a:r>
            <a:r>
              <a:rPr lang="fr-CH" sz="1200" dirty="0" smtClean="0"/>
              <a:t>Véronique Chevillat (</a:t>
            </a:r>
            <a:r>
              <a:rPr lang="fr-CH" sz="1200" dirty="0" err="1" smtClean="0"/>
              <a:t>FiBL</a:t>
            </a:r>
            <a:r>
              <a:rPr lang="fr-CH" sz="1200" dirty="0" smtClean="0"/>
              <a:t>) Roman </a:t>
            </a:r>
            <a:r>
              <a:rPr lang="fr-CH" sz="1200" dirty="0"/>
              <a:t>Graf (Station </a:t>
            </a:r>
            <a:r>
              <a:rPr lang="fr-CH" sz="1200" dirty="0" smtClean="0"/>
              <a:t>ornithologique), Dominik </a:t>
            </a:r>
            <a:r>
              <a:rPr lang="fr-CH" sz="1200" dirty="0"/>
              <a:t>Hagist (Station </a:t>
            </a:r>
            <a:r>
              <a:rPr lang="fr-CH" sz="1200" dirty="0" smtClean="0"/>
              <a:t>ornithologique) </a:t>
            </a:r>
          </a:p>
          <a:p>
            <a:r>
              <a:rPr lang="fr-CH" sz="1200" b="1" dirty="0" smtClean="0"/>
              <a:t>Collaboration: </a:t>
            </a:r>
            <a:r>
              <a:rPr lang="fr-CH" sz="1200" dirty="0" smtClean="0"/>
              <a:t>Lukas Pfiffner (</a:t>
            </a:r>
            <a:r>
              <a:rPr lang="fr-CH" sz="1200" dirty="0" err="1" smtClean="0"/>
              <a:t>FiBL</a:t>
            </a:r>
            <a:r>
              <a:rPr lang="fr-CH" sz="1200" dirty="0" smtClean="0"/>
              <a:t>), Simon </a:t>
            </a:r>
            <a:r>
              <a:rPr lang="fr-CH" sz="1200" dirty="0"/>
              <a:t>Birrer (Station </a:t>
            </a:r>
            <a:r>
              <a:rPr lang="fr-CH" sz="1200" dirty="0" smtClean="0"/>
              <a:t>ornithologique), Markus </a:t>
            </a:r>
            <a:r>
              <a:rPr lang="fr-CH" sz="1200" dirty="0"/>
              <a:t>Jenny (Station </a:t>
            </a:r>
            <a:r>
              <a:rPr lang="fr-CH" sz="1200" dirty="0" smtClean="0"/>
              <a:t>ornithologique)</a:t>
            </a:r>
          </a:p>
          <a:p>
            <a:r>
              <a:rPr lang="fr-CH" sz="1200" b="1" dirty="0" smtClean="0"/>
              <a:t>Rédaction: </a:t>
            </a:r>
            <a:r>
              <a:rPr lang="fr-CH" sz="1200" dirty="0" smtClean="0"/>
              <a:t>Gilles Weidmann (</a:t>
            </a:r>
            <a:r>
              <a:rPr lang="fr-CH" sz="1200" dirty="0" err="1" smtClean="0"/>
              <a:t>FiBL</a:t>
            </a:r>
            <a:r>
              <a:rPr lang="fr-CH" sz="1200" dirty="0" smtClean="0"/>
              <a:t>)</a:t>
            </a:r>
          </a:p>
          <a:p>
            <a:r>
              <a:rPr lang="fr-CH" sz="1200" dirty="0" smtClean="0"/>
              <a:t>Avec des graphiques de Brigitta Maurer (</a:t>
            </a:r>
            <a:r>
              <a:rPr lang="fr-CH" sz="1200" dirty="0" err="1" smtClean="0"/>
              <a:t>FiBL</a:t>
            </a:r>
            <a:r>
              <a:rPr lang="fr-CH" sz="1200" dirty="0" smtClean="0"/>
              <a:t>) et des illustrations de Simon Müller (</a:t>
            </a:r>
            <a:r>
              <a:rPr lang="fr-CH" sz="1200" dirty="0" smtClean="0">
                <a:hlinkClick r:id="rId6"/>
              </a:rPr>
              <a:t>www.soio.ch</a:t>
            </a:r>
            <a:r>
              <a:rPr lang="fr-CH" sz="1200" dirty="0" smtClean="0"/>
              <a:t>).</a:t>
            </a:r>
          </a:p>
          <a:p>
            <a:r>
              <a:rPr lang="fr-CH" sz="1200" dirty="0" smtClean="0"/>
              <a:t>Les diapositives ont été réalisées avec le soutien financier de Bio Suisse, de l’Union Suisse des Paysans, </a:t>
            </a:r>
            <a:r>
              <a:rPr lang="fr-FR" sz="1200" dirty="0"/>
              <a:t>de l'Office du paysage et de la nature du canton de Zurich, du Centre agricole </a:t>
            </a:r>
            <a:r>
              <a:rPr lang="fr-FR" sz="1200" dirty="0" err="1"/>
              <a:t>Ebenrain</a:t>
            </a:r>
            <a:r>
              <a:rPr lang="fr-FR" sz="1200" dirty="0"/>
              <a:t> du canton de Bâle-Campagne, de l'Office de l'environnement et de l'énergie du canton de Bâle-Ville, du Service </a:t>
            </a:r>
            <a:r>
              <a:rPr lang="fr-FR" sz="1200" dirty="0" smtClean="0"/>
              <a:t>de l’Agriculture </a:t>
            </a:r>
            <a:r>
              <a:rPr lang="fr-FR" sz="1200" dirty="0"/>
              <a:t>et </a:t>
            </a:r>
            <a:r>
              <a:rPr lang="fr-FR" sz="1200" dirty="0" smtClean="0"/>
              <a:t>des Forêts </a:t>
            </a:r>
            <a:r>
              <a:rPr lang="fr-FR" sz="1200" dirty="0"/>
              <a:t>du canton de Lucerne et du Service </a:t>
            </a:r>
            <a:r>
              <a:rPr lang="fr-FR" sz="1200" dirty="0" smtClean="0"/>
              <a:t>de l’Agriculture </a:t>
            </a:r>
            <a:r>
              <a:rPr lang="fr-FR" sz="1200" dirty="0"/>
              <a:t>et </a:t>
            </a:r>
            <a:r>
              <a:rPr lang="fr-FR" sz="1200" dirty="0" smtClean="0"/>
              <a:t>Viticulture </a:t>
            </a:r>
            <a:r>
              <a:rPr lang="fr-FR" sz="1200" dirty="0"/>
              <a:t>du Canton de Vaud</a:t>
            </a:r>
            <a:r>
              <a:rPr lang="fr-FR" sz="1200" dirty="0" smtClean="0"/>
              <a:t>. </a:t>
            </a:r>
          </a:p>
          <a:p>
            <a:r>
              <a:rPr lang="fr-CH" sz="1200" dirty="0" smtClean="0"/>
              <a:t>Edition 2019</a:t>
            </a:r>
          </a:p>
          <a:p>
            <a:r>
              <a:rPr lang="fr-CH" sz="1200" dirty="0" smtClean="0"/>
              <a:t>Le jeu de diapositives fait partie d'une vaste collection de diapositives basées sur les manuel «La biodiversité sur l’exploitation agricole: guide pratique" du </a:t>
            </a:r>
            <a:r>
              <a:rPr lang="fr-CH" sz="1200" dirty="0" err="1" smtClean="0"/>
              <a:t>FiBL</a:t>
            </a:r>
            <a:r>
              <a:rPr lang="fr-CH" sz="1200" dirty="0" smtClean="0"/>
              <a:t> et de la Station ornithologique. La collection de diapositives peut être téléchargée gratuitement à l'adresse </a:t>
            </a:r>
            <a:r>
              <a:rPr lang="fr-CH" sz="1200" dirty="0" smtClean="0">
                <a:hlinkClick r:id="rId7"/>
              </a:rPr>
              <a:t>www.agri-biodiv.ch</a:t>
            </a:r>
            <a:r>
              <a:rPr lang="fr-CH" sz="1200" dirty="0" smtClean="0"/>
              <a:t>. Le manuel peut être commandé en version imprimée à la boutique FiBL sur </a:t>
            </a:r>
            <a:r>
              <a:rPr lang="fr-CH" sz="1200" dirty="0" smtClean="0">
                <a:hlinkClick r:id="rId8"/>
              </a:rPr>
              <a:t>https://shop.fibl.org</a:t>
            </a:r>
            <a:r>
              <a:rPr lang="fr-CH" sz="1200" dirty="0" smtClean="0"/>
              <a:t> ou téléchargé gratuitement. </a:t>
            </a:r>
          </a:p>
          <a:p>
            <a:r>
              <a:rPr lang="fr-CH" sz="1200" dirty="0" smtClean="0"/>
              <a:t>Copyright: Les photos ne peuvent être utilisées qu'à des fins de formation sur le thème de la biodiversité dans les exploitations agricoles.  Tous droits réservés par les auteurs. </a:t>
            </a:r>
            <a:endParaRPr lang="fr-CH" sz="1200" dirty="0"/>
          </a:p>
        </p:txBody>
      </p:sp>
    </p:spTree>
    <p:extLst>
      <p:ext uri="{BB962C8B-B14F-4D97-AF65-F5344CB8AC3E}">
        <p14:creationId xmlns:p14="http://schemas.microsoft.com/office/powerpoint/2010/main" val="375244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6808" y="3620038"/>
            <a:ext cx="3297562" cy="243903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391" y="3615056"/>
            <a:ext cx="3300395" cy="2444012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0434" y="986926"/>
            <a:ext cx="3303936" cy="24713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Espèces typiques des prairies</a:t>
            </a:r>
            <a:endParaRPr lang="fr-CH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87"/>
          <a:stretch/>
        </p:blipFill>
        <p:spPr>
          <a:xfrm>
            <a:off x="1112616" y="980728"/>
            <a:ext cx="3298169" cy="2491365"/>
          </a:xfrm>
        </p:spPr>
      </p:pic>
      <p:sp>
        <p:nvSpPr>
          <p:cNvPr id="7" name="Textfeld 6"/>
          <p:cNvSpPr txBox="1"/>
          <p:nvPr/>
        </p:nvSpPr>
        <p:spPr>
          <a:xfrm>
            <a:off x="1112616" y="3111938"/>
            <a:ext cx="3312369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Grillons</a:t>
            </a:r>
            <a:endParaRPr lang="fr-CH" dirty="0"/>
          </a:p>
        </p:txBody>
      </p:sp>
      <p:sp>
        <p:nvSpPr>
          <p:cNvPr id="10" name="Textfeld 9"/>
          <p:cNvSpPr txBox="1"/>
          <p:nvPr/>
        </p:nvSpPr>
        <p:spPr>
          <a:xfrm>
            <a:off x="4571999" y="3102761"/>
            <a:ext cx="3600401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err="1" smtClean="0"/>
              <a:t>Tarier</a:t>
            </a:r>
            <a:r>
              <a:rPr lang="fr-CH" dirty="0" smtClean="0"/>
              <a:t> des prés</a:t>
            </a:r>
            <a:endParaRPr lang="fr-CH" dirty="0"/>
          </a:p>
        </p:txBody>
      </p:sp>
      <p:sp>
        <p:nvSpPr>
          <p:cNvPr id="11" name="Textfeld 10"/>
          <p:cNvSpPr txBox="1"/>
          <p:nvPr/>
        </p:nvSpPr>
        <p:spPr>
          <a:xfrm>
            <a:off x="4580434" y="5689736"/>
            <a:ext cx="3303936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Damier</a:t>
            </a:r>
            <a:endParaRPr lang="fr-CH" dirty="0"/>
          </a:p>
        </p:txBody>
      </p:sp>
      <p:sp>
        <p:nvSpPr>
          <p:cNvPr id="15" name="Textfeld 14"/>
          <p:cNvSpPr txBox="1"/>
          <p:nvPr/>
        </p:nvSpPr>
        <p:spPr>
          <a:xfrm>
            <a:off x="1110390" y="5716694"/>
            <a:ext cx="3300395" cy="369332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</a:lstStyle>
          <a:p>
            <a:r>
              <a:rPr lang="fr-CH" dirty="0" smtClean="0"/>
              <a:t>Bourdon</a:t>
            </a:r>
            <a:endParaRPr lang="fr-CH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32173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8274755" cy="629700"/>
          </a:xfrm>
        </p:spPr>
        <p:txBody>
          <a:bodyPr/>
          <a:lstStyle/>
          <a:p>
            <a:r>
              <a:rPr lang="fr-FR" dirty="0"/>
              <a:t>Mesures nuisibles à la biodiversité des prairies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5928" y="1268760"/>
            <a:ext cx="3859074" cy="43099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Fauches fréquentes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Utilisation d’un conditionneur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Vitesse de </a:t>
            </a:r>
            <a:r>
              <a:rPr lang="fr-FR" dirty="0" smtClean="0"/>
              <a:t>conduite </a:t>
            </a:r>
            <a:r>
              <a:rPr lang="fr-FR" dirty="0"/>
              <a:t>élevée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Nombre élevé de passages</a:t>
            </a:r>
            <a:endParaRPr lang="de-CH" dirty="0" smtClean="0"/>
          </a:p>
          <a:p>
            <a:pPr marL="342900" indent="-342900">
              <a:buFontTx/>
              <a:buChar char="-"/>
            </a:pPr>
            <a:endParaRPr lang="de-CH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526378" y="1268760"/>
            <a:ext cx="3574014" cy="17281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None/>
              <a:defRPr sz="2200" b="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Symbol" panose="05050102010706020507" pitchFamily="18" charset="2"/>
              <a:buChar char="-"/>
              <a:defRPr sz="20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71450" algn="l" defTabSz="685800" rtl="0" eaLnBrk="1" latinLnBrk="0" hangingPunct="1">
              <a:lnSpc>
                <a:spcPct val="100000"/>
              </a:lnSpc>
              <a:spcBef>
                <a:spcPts val="400"/>
              </a:spcBef>
              <a:buClr>
                <a:srgbClr val="006C8E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6858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rgbClr val="006C8E"/>
              </a:buClr>
              <a:buFont typeface="Arial" panose="020B0604020202020204" pitchFamily="34" charset="0"/>
              <a:buNone/>
              <a:defRPr sz="1600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Période de fauche inadaptée</a:t>
            </a:r>
            <a:endParaRPr lang="fr-F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Production de balles </a:t>
            </a:r>
            <a:r>
              <a:rPr lang="fr-FR" dirty="0"/>
              <a:t>de silo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 smtClean="0"/>
              <a:t>Fertilisation </a:t>
            </a:r>
            <a:r>
              <a:rPr lang="fr-FR" dirty="0"/>
              <a:t>excessive (azote)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CH" dirty="0" smtClean="0"/>
          </a:p>
          <a:p>
            <a:pPr marL="342900" indent="-342900">
              <a:buFontTx/>
              <a:buChar char="-"/>
            </a:pPr>
            <a:endParaRPr lang="de-CH" dirty="0" smtClean="0"/>
          </a:p>
          <a:p>
            <a:pPr marL="342900" indent="-342900">
              <a:buFontTx/>
              <a:buChar char="-"/>
            </a:pPr>
            <a:endParaRPr lang="de-CH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039" y="3313898"/>
            <a:ext cx="3321820" cy="249136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7521" y="3313899"/>
            <a:ext cx="3316847" cy="2491365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6284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fr-CH" altLang="de-DE" dirty="0" smtClean="0">
                <a:cs typeface="Arial"/>
              </a:rPr>
              <a:t>Groupes d'animaux affectés par la fauche</a:t>
            </a:r>
            <a:endParaRPr lang="fr-CH" altLang="de-DE" dirty="0">
              <a:cs typeface="Arial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idx="1"/>
          </p:nvPr>
        </p:nvSpPr>
        <p:spPr>
          <a:xfrm>
            <a:off x="618175" y="1210854"/>
            <a:ext cx="5898041" cy="4309944"/>
          </a:xfrm>
        </p:spPr>
        <p:txBody>
          <a:bodyPr/>
          <a:lstStyle/>
          <a:p>
            <a:r>
              <a:rPr lang="fr-CH" altLang="de-DE" sz="2000" dirty="0" smtClean="0"/>
              <a:t>Trois zones d'habitat sont touchées: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altLang="de-DE" sz="2000" b="1" dirty="0" smtClean="0">
                <a:solidFill>
                  <a:schemeClr val="accent4">
                    <a:lumMod val="75000"/>
                  </a:schemeClr>
                </a:solidFill>
              </a:rPr>
              <a:t>Sol: </a:t>
            </a:r>
            <a:r>
              <a:rPr lang="fr-CH" altLang="de-DE" sz="2000" b="0" dirty="0" smtClean="0"/>
              <a:t>scarabées, </a:t>
            </a:r>
            <a:r>
              <a:rPr lang="fr-CH" altLang="de-DE" sz="2000" dirty="0" smtClean="0"/>
              <a:t>amphibiens, oiseaux nichant au sol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altLang="de-DE" sz="2000" b="1" dirty="0">
                <a:solidFill>
                  <a:schemeClr val="accent6"/>
                </a:solidFill>
              </a:rPr>
              <a:t>F</a:t>
            </a:r>
            <a:r>
              <a:rPr lang="fr-CH" altLang="de-DE" sz="2000" b="1" dirty="0" smtClean="0">
                <a:solidFill>
                  <a:schemeClr val="accent6"/>
                </a:solidFill>
              </a:rPr>
              <a:t>euillage: </a:t>
            </a:r>
            <a:r>
              <a:rPr lang="fr-CH" altLang="de-DE" sz="2000" dirty="0" smtClean="0"/>
              <a:t>toiles d'araignées, punaises, larves d'insectes </a:t>
            </a:r>
            <a:r>
              <a:rPr lang="fr-CH" altLang="de-DE" sz="2000" dirty="0"/>
              <a:t>et </a:t>
            </a:r>
            <a:r>
              <a:rPr lang="fr-CH" altLang="de-DE" sz="2000" dirty="0" smtClean="0"/>
              <a:t>divers cocons</a:t>
            </a:r>
            <a:endParaRPr lang="fr-CH" altLang="de-DE" sz="2000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altLang="de-DE" sz="2000" b="1" dirty="0" smtClean="0">
                <a:solidFill>
                  <a:srgbClr val="7030A0"/>
                </a:solidFill>
              </a:rPr>
              <a:t>Fleurs: </a:t>
            </a:r>
            <a:r>
              <a:rPr lang="fr-CH" altLang="de-DE" sz="2000" dirty="0" smtClean="0"/>
              <a:t>papillons, abeilles, syrphes</a:t>
            </a:r>
            <a:endParaRPr lang="fr-CH" altLang="de-DE" sz="2000" b="0" dirty="0" smtClean="0"/>
          </a:p>
          <a:p>
            <a:pPr>
              <a:buFontTx/>
              <a:buNone/>
            </a:pPr>
            <a:endParaRPr lang="fr-CH" altLang="de-DE" sz="2000" b="0" dirty="0" smtClean="0"/>
          </a:p>
          <a:p>
            <a:pPr>
              <a:buFontTx/>
              <a:buNone/>
            </a:pPr>
            <a:endParaRPr lang="fr-CH" altLang="de-DE" sz="2000" b="0" dirty="0" smtClean="0"/>
          </a:p>
          <a:p>
            <a:pPr>
              <a:buFontTx/>
              <a:buNone/>
            </a:pPr>
            <a:endParaRPr lang="fr-CH" altLang="de-DE" sz="2000" b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fr-CH" smtClean="0"/>
              <a:pPr/>
              <a:t>8</a:t>
            </a:fld>
            <a:endParaRPr lang="fr-CH" dirty="0"/>
          </a:p>
        </p:txBody>
      </p:sp>
      <p:pic>
        <p:nvPicPr>
          <p:cNvPr id="143367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5526" y="4391147"/>
            <a:ext cx="1726853" cy="155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5" name="Picture 5" descr="WESPENSP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95526" y="2780928"/>
            <a:ext cx="1726853" cy="155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71" name="Text Box 11"/>
          <p:cNvSpPr txBox="1">
            <a:spLocks noChangeArrowheads="1"/>
          </p:cNvSpPr>
          <p:nvPr/>
        </p:nvSpPr>
        <p:spPr bwMode="auto">
          <a:xfrm>
            <a:off x="617725" y="4077072"/>
            <a:ext cx="5826483" cy="18569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altLang="de-DE" sz="2000" dirty="0" smtClean="0"/>
              <a:t>De nombreux insectes utilisent plusieurs zones lors de leur développement (œuf, larve, pupe, adulte).</a:t>
            </a:r>
          </a:p>
          <a:p>
            <a:pPr marL="342900" indent="-342900" defTabSz="685800">
              <a:lnSpc>
                <a:spcPct val="90000"/>
              </a:lnSpc>
              <a:spcBef>
                <a:spcPts val="750"/>
              </a:spcBef>
              <a:buClr>
                <a:srgbClr val="006C8E"/>
              </a:buClr>
              <a:buFont typeface="Arial" panose="020B0604020202020204" pitchFamily="34" charset="0"/>
              <a:buChar char="•"/>
            </a:pPr>
            <a:r>
              <a:rPr lang="fr-CH" altLang="de-DE" sz="2000" dirty="0" smtClean="0"/>
              <a:t>Les chances de fuite dépendent de leur mobilité. Les stades immobiles (œuf, nymphe, cocon) sont particulièrement menacés.</a:t>
            </a:r>
            <a:endParaRPr lang="fr-CH" altLang="de-DE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526" y="1210854"/>
            <a:ext cx="172819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2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725" y="404813"/>
            <a:ext cx="7922075" cy="629700"/>
          </a:xfrm>
        </p:spPr>
        <p:txBody>
          <a:bodyPr/>
          <a:lstStyle/>
          <a:p>
            <a:r>
              <a:rPr lang="fr-FR" dirty="0"/>
              <a:t>Pertes d'insectes plus importantes lors de l'utilisation </a:t>
            </a:r>
            <a:r>
              <a:rPr lang="fr-FR" dirty="0" smtClean="0"/>
              <a:t>d’un conditionneur</a:t>
            </a:r>
            <a:endParaRPr lang="de-CH" dirty="0"/>
          </a:p>
        </p:txBody>
      </p:sp>
      <p:sp>
        <p:nvSpPr>
          <p:cNvPr id="6" name="Textfeld 5"/>
          <p:cNvSpPr txBox="1"/>
          <p:nvPr/>
        </p:nvSpPr>
        <p:spPr>
          <a:xfrm>
            <a:off x="6084168" y="5535127"/>
            <a:ext cx="19014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 err="1" smtClean="0"/>
              <a:t>Sources</a:t>
            </a:r>
            <a:r>
              <a:rPr lang="de-CH" sz="1100" dirty="0" smtClean="0"/>
              <a:t>: Humbert </a:t>
            </a:r>
            <a:r>
              <a:rPr lang="de-CH" sz="1100" dirty="0"/>
              <a:t>et al. </a:t>
            </a:r>
            <a:r>
              <a:rPr lang="de-CH" sz="1100" dirty="0" smtClean="0"/>
              <a:t>2010 </a:t>
            </a:r>
            <a:endParaRPr lang="de-CH" sz="11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95DEAF-E952-4796-AAEE-4201E40CA590}" type="slidenum">
              <a:rPr lang="de-CH" smtClean="0"/>
              <a:pPr/>
              <a:t>9</a:t>
            </a:fld>
            <a:endParaRPr lang="de-CH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665" y="1638300"/>
            <a:ext cx="7206670" cy="4310063"/>
          </a:xfrm>
        </p:spPr>
      </p:pic>
      <p:sp>
        <p:nvSpPr>
          <p:cNvPr id="8" name="Textfeld 7"/>
          <p:cNvSpPr txBox="1"/>
          <p:nvPr/>
        </p:nvSpPr>
        <p:spPr>
          <a:xfrm>
            <a:off x="6446564" y="5937269"/>
            <a:ext cx="18469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 smtClean="0"/>
              <a:t>Source: Humbert </a:t>
            </a:r>
            <a:r>
              <a:rPr lang="de-CH" sz="1100" dirty="0"/>
              <a:t>et al. </a:t>
            </a:r>
            <a:r>
              <a:rPr lang="de-CH" sz="1100" dirty="0" smtClean="0"/>
              <a:t>2010 </a:t>
            </a: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2315033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orlage-Foliensammlung-Biodiv">
  <a:themeElements>
    <a:clrScheme name="FiB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646464"/>
      </a:hlink>
      <a:folHlink>
        <a:srgbClr val="969696"/>
      </a:folHlink>
    </a:clrScheme>
    <a:fontScheme name="FiBL_1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lienmaster_deutsch.pptx" id="{FBB6791A-E5EE-42BB-A8AB-2678BCFD6534}" vid="{5793FBA9-05DF-45A9-9DAC-857A3FA4179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38CE18F8DE21746B13E196ECDFF44C0" ma:contentTypeVersion="5" ma:contentTypeDescription="Create a new document." ma:contentTypeScope="" ma:versionID="e8782817122db90c93ceb9e955f70951">
  <xsd:schema xmlns:xsd="http://www.w3.org/2001/XMLSchema" xmlns:xs="http://www.w3.org/2001/XMLSchema" xmlns:p="http://schemas.microsoft.com/office/2006/metadata/properties" xmlns:ns1="http://schemas.microsoft.com/sharepoint/v3" xmlns:ns2="dd18740c-b141-4d05-9751-e9f3dcf7e76f" xmlns:ns3="926ccd4c-651f-4ccc-af87-3950eef9fdad" targetNamespace="http://schemas.microsoft.com/office/2006/metadata/properties" ma:root="true" ma:fieldsID="ece806e68e4d87454051d7bb3ac23105" ns1:_="" ns2:_="" ns3:_="">
    <xsd:import namespace="http://schemas.microsoft.com/sharepoint/v3"/>
    <xsd:import namespace="dd18740c-b141-4d05-9751-e9f3dcf7e76f"/>
    <xsd:import namespace="926ccd4c-651f-4ccc-af87-3950eef9fdad"/>
    <xsd:element name="properties">
      <xsd:complexType>
        <xsd:sequence>
          <xsd:element name="documentManagement">
            <xsd:complexType>
              <xsd:all>
                <xsd:element ref="ns2:Kategorie"/>
                <xsd:element ref="ns2:Sprache" minOccurs="0"/>
                <xsd:element ref="ns3:FiBL_x002d_Standort" minOccurs="0"/>
                <xsd:element ref="ns1:TranslationStateDownloadLink" minOccurs="0"/>
                <xsd:element ref="ns3:Download_x0020_a_x0020_cop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TranslationStateDownloadLink" ma:index="11" nillable="true" ma:displayName="Downloadlink" ma:internalName="TranslationStateDownload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18740c-b141-4d05-9751-e9f3dcf7e76f" elementFormDefault="qualified">
    <xsd:import namespace="http://schemas.microsoft.com/office/2006/documentManagement/types"/>
    <xsd:import namespace="http://schemas.microsoft.com/office/infopath/2007/PartnerControls"/>
    <xsd:element name="Kategorie" ma:index="2" ma:displayName="Kategorie" ma:default="Bericht" ma:format="Dropdown" ma:indexed="true" ma:internalName="Kategorie">
      <xsd:simpleType>
        <xsd:restriction base="dms:Choice">
          <xsd:enumeration value="Bericht"/>
          <xsd:enumeration value="Brief/ Fax"/>
          <xsd:enumeration value="Corporate Identity (CI)"/>
          <xsd:enumeration value="EU-Bericht"/>
          <xsd:enumeration value="Folie"/>
          <xsd:enumeration value="Kurse"/>
          <xsd:enumeration value="Logo"/>
          <xsd:enumeration value="Medienmitteilung"/>
          <xsd:enumeration value="Ordnerrücken"/>
          <xsd:enumeration value="Praktikums-/ Semester- /Diplomarbeiten"/>
          <xsd:enumeration value="Sonderformate"/>
          <xsd:enumeration value="Protokolle"/>
        </xsd:restriction>
      </xsd:simpleType>
    </xsd:element>
    <xsd:element name="Sprache" ma:index="3" nillable="true" ma:displayName="Sprache" ma:default="Deutsch" ma:format="Dropdown" ma:internalName="Sprache">
      <xsd:simpleType>
        <xsd:restriction base="dms:Choice">
          <xsd:enumeration value="Deutsch"/>
          <xsd:enumeration value="Englisch"/>
          <xsd:enumeration value="Französisch"/>
          <xsd:enumeration value="Italienisch"/>
          <xsd:enumeration value="Spanisch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ccd4c-651f-4ccc-af87-3950eef9fdad" elementFormDefault="qualified">
    <xsd:import namespace="http://schemas.microsoft.com/office/2006/documentManagement/types"/>
    <xsd:import namespace="http://schemas.microsoft.com/office/infopath/2007/PartnerControls"/>
    <xsd:element name="FiBL_x002d_Standort" ma:index="4" nillable="true" ma:displayName="FiBL-Standort" ma:default="All FiBL" ma:format="Dropdown" ma:internalName="FiBL_x002d_Standort">
      <xsd:simpleType>
        <xsd:restriction base="dms:Choice">
          <xsd:enumeration value="All FiBL"/>
          <xsd:enumeration value="FiBL CH"/>
          <xsd:enumeration value="FiBL DE"/>
          <xsd:enumeration value="FiBL AT"/>
          <xsd:enumeration value="FiBL EU"/>
          <xsd:enumeration value="Team FiBL France"/>
        </xsd:restriction>
      </xsd:simpleType>
    </xsd:element>
    <xsd:element name="Download_x0020_a_x0020_copy" ma:index="12" nillable="true" ma:displayName="Download a copy" ma:internalName="Download_x0020_a_x0020_cop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rache xmlns="dd18740c-b141-4d05-9751-e9f3dcf7e76f">Deutsch</Sprache>
    <TranslationStateDownloadLink xmlns="http://schemas.microsoft.com/sharepoint/v3">
      <Url xsi:nil="true"/>
      <Description xsi:nil="true"/>
    </TranslationStateDownloadLink>
    <Download_x0020_a_x0020_copy xmlns="926ccd4c-651f-4ccc-af87-3950eef9fdad" xsi:nil="true"/>
    <Kategorie xmlns="dd18740c-b141-4d05-9751-e9f3dcf7e76f">Folie</Kategorie>
    <FiBL_x002d_Standort xmlns="926ccd4c-651f-4ccc-af87-3950eef9fdad">All FiBL</FiBL_x002d_Standort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7551DD-4F57-4178-AE9D-035B379293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d18740c-b141-4d05-9751-e9f3dcf7e76f"/>
    <ds:schemaRef ds:uri="926ccd4c-651f-4ccc-af87-3950eef9fd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1F0389-DCC4-4552-AF62-62FC06389D97}">
  <ds:schemaRefs>
    <ds:schemaRef ds:uri="926ccd4c-651f-4ccc-af87-3950eef9fdad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dd18740c-b141-4d05-9751-e9f3dcf7e76f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sharepoint/v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05CF6B6-F600-4DF9-A534-F9E4E16E99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2697</Words>
  <Application>Microsoft Office PowerPoint</Application>
  <PresentationFormat>Bildschirmpräsentation (4:3)</PresentationFormat>
  <Paragraphs>467</Paragraphs>
  <Slides>52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52</vt:i4>
      </vt:variant>
    </vt:vector>
  </HeadingPairs>
  <TitlesOfParts>
    <vt:vector size="62" baseType="lpstr">
      <vt:lpstr>Arial</vt:lpstr>
      <vt:lpstr>Arial Black</vt:lpstr>
      <vt:lpstr>Calibri</vt:lpstr>
      <vt:lpstr>Frutiger-Light</vt:lpstr>
      <vt:lpstr>Gill Sans MT</vt:lpstr>
      <vt:lpstr>Symbol</vt:lpstr>
      <vt:lpstr>Times New Roman</vt:lpstr>
      <vt:lpstr>Wingdings</vt:lpstr>
      <vt:lpstr>Wingdings 2</vt:lpstr>
      <vt:lpstr>Vorlage-Foliensammlung-Biodiv</vt:lpstr>
      <vt:lpstr>PowerPoint-Präsentation</vt:lpstr>
      <vt:lpstr>Favoriser la biodiversité dans les cultures, car…</vt:lpstr>
      <vt:lpstr>Exemples d’exploitation ménageant l’environnement</vt:lpstr>
      <vt:lpstr>Prestations écosystémiques dans les cultures: exemples</vt:lpstr>
      <vt:lpstr>Mesures d'encouragement dans les surfaces herbagères</vt:lpstr>
      <vt:lpstr>Espèces typiques des prairies</vt:lpstr>
      <vt:lpstr>Mesures nuisibles à la biodiversité des prairies</vt:lpstr>
      <vt:lpstr>Groupes d'animaux affectés par la fauche</vt:lpstr>
      <vt:lpstr>Pertes d'insectes plus importantes lors de l'utilisation d’un conditionneur</vt:lpstr>
      <vt:lpstr>Pertes minimes d'abeilles tôt le matin</vt:lpstr>
      <vt:lpstr>Des bandes-refuges pour les sauterelles</vt:lpstr>
      <vt:lpstr>Adapter les dates de fauche</vt:lpstr>
      <vt:lpstr>Date de la première fauche en zone de montagne </vt:lpstr>
      <vt:lpstr>Effaroucher les faons et les levreaux avant la fauche </vt:lpstr>
      <vt:lpstr>Modèles de fauche recommandés pour les prairies</vt:lpstr>
      <vt:lpstr>Principales mesures de promotion de la biodiversité dans les prairies</vt:lpstr>
      <vt:lpstr>Mesures d'encouragement dans les grandes cultures</vt:lpstr>
      <vt:lpstr>Espèces typiques des terres assolées</vt:lpstr>
      <vt:lpstr>Mesures nuisibles à la biodiversité  dans les terres assolées </vt:lpstr>
      <vt:lpstr>Flore messicole menacée</vt:lpstr>
      <vt:lpstr>Evolution des populations d'oiseaux des champs cultivés</vt:lpstr>
      <vt:lpstr>Influence des pesticides sur la biodiversité</vt:lpstr>
      <vt:lpstr>Favoriser les oiseaux nichant au sol</vt:lpstr>
      <vt:lpstr>Programme de promotion de l’alouette  avec semis espacés</vt:lpstr>
      <vt:lpstr>Promotion de l’alouette des champs à Andelfingen (ZH)</vt:lpstr>
      <vt:lpstr>Autres mesures de promotion de la biodiversité  dans les terres assolées</vt:lpstr>
      <vt:lpstr>Principales mesures de promotion de la biodiversité dans les terres assolées</vt:lpstr>
      <vt:lpstr>Mesures de promotion de la biodiversité dans les cultures spéciales</vt:lpstr>
      <vt:lpstr>Mesures de promotion de la biodiversité en arboriculture</vt:lpstr>
      <vt:lpstr>Espèces typiques en arboriculture</vt:lpstr>
      <vt:lpstr>Mesures nuisibles à la biodiversité dans l'arboriculture</vt:lpstr>
      <vt:lpstr>Enherbement permanent des interlignes…</vt:lpstr>
      <vt:lpstr>Favoriser les auxiliaires avec des structures fleuries</vt:lpstr>
      <vt:lpstr>Autres mesures de promotion de la biodiversité dans l'arboriculture</vt:lpstr>
      <vt:lpstr>Principales mesures de promotion de la biodiversité dans l’arboriculture</vt:lpstr>
      <vt:lpstr>Mesures de promotion de la biodiversité dans les cultures maraichères</vt:lpstr>
      <vt:lpstr>Espèces typiques dans les cultures maraichères</vt:lpstr>
      <vt:lpstr>Mesures nuisibles à la biodiversité  dans les cultures maraichères</vt:lpstr>
      <vt:lpstr>Enherbement permanent des chemins et passages …</vt:lpstr>
      <vt:lpstr>Combinaison de plantes compagnes et de bandes fleuries</vt:lpstr>
      <vt:lpstr>Principales mesures de promotion de la biodiversité dans les cultures maraîchères</vt:lpstr>
      <vt:lpstr>Mesures de promotion de la biodiversité en viticulture</vt:lpstr>
      <vt:lpstr>Espèces typiques en viticulture</vt:lpstr>
      <vt:lpstr>Mesures nuisibles à la biodiversité en viticulture </vt:lpstr>
      <vt:lpstr>Fauche alternée des interlignes et zones de sol ouvertes</vt:lpstr>
      <vt:lpstr>Exploitation des interlignes</vt:lpstr>
      <vt:lpstr>PowerPoint-Präsentation</vt:lpstr>
      <vt:lpstr>Autres mesures de promotion de la biodiversité  en viticulture</vt:lpstr>
      <vt:lpstr>Montage professionnel des filets à vigne</vt:lpstr>
      <vt:lpstr>Principales mesures de promotion de la biodiversité  en viticulture</vt:lpstr>
      <vt:lpstr>Pour en savoir plus</vt:lpstr>
      <vt:lpstr>Impressum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Weidmann Gilles</dc:creator>
  <cp:lastModifiedBy>Gilles Weidmann</cp:lastModifiedBy>
  <cp:revision>511</cp:revision>
  <cp:lastPrinted>2018-11-05T09:48:24Z</cp:lastPrinted>
  <dcterms:created xsi:type="dcterms:W3CDTF">2017-11-28T14:04:15Z</dcterms:created>
  <dcterms:modified xsi:type="dcterms:W3CDTF">2019-09-26T15:24:22Z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0x010100038CE18F8DE21746B13E196ECDFF44C0</vt:lpwstr>
  </property>
</Properties>
</file>