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1"/>
  </p:notesMasterIdLst>
  <p:sldIdLst>
    <p:sldId id="256" r:id="rId5"/>
    <p:sldId id="302" r:id="rId6"/>
    <p:sldId id="306" r:id="rId7"/>
    <p:sldId id="309" r:id="rId8"/>
    <p:sldId id="307" r:id="rId9"/>
    <p:sldId id="444" r:id="rId10"/>
    <p:sldId id="308" r:id="rId11"/>
    <p:sldId id="425" r:id="rId12"/>
    <p:sldId id="432" r:id="rId13"/>
    <p:sldId id="319" r:id="rId14"/>
    <p:sldId id="322" r:id="rId15"/>
    <p:sldId id="323" r:id="rId16"/>
    <p:sldId id="324" r:id="rId17"/>
    <p:sldId id="325" r:id="rId18"/>
    <p:sldId id="326" r:id="rId19"/>
    <p:sldId id="327" r:id="rId20"/>
    <p:sldId id="452" r:id="rId21"/>
    <p:sldId id="453" r:id="rId22"/>
    <p:sldId id="457" r:id="rId23"/>
    <p:sldId id="458" r:id="rId24"/>
    <p:sldId id="328" r:id="rId25"/>
    <p:sldId id="362" r:id="rId26"/>
    <p:sldId id="329" r:id="rId27"/>
    <p:sldId id="430" r:id="rId28"/>
    <p:sldId id="441" r:id="rId29"/>
    <p:sldId id="431" r:id="rId30"/>
    <p:sldId id="330" r:id="rId31"/>
    <p:sldId id="422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445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446" r:id="rId48"/>
    <p:sldId id="346" r:id="rId49"/>
    <p:sldId id="416" r:id="rId50"/>
    <p:sldId id="447" r:id="rId51"/>
    <p:sldId id="347" r:id="rId52"/>
    <p:sldId id="348" r:id="rId53"/>
    <p:sldId id="349" r:id="rId54"/>
    <p:sldId id="350" r:id="rId55"/>
    <p:sldId id="351" r:id="rId56"/>
    <p:sldId id="303" r:id="rId57"/>
    <p:sldId id="279" r:id="rId58"/>
    <p:sldId id="280" r:id="rId59"/>
    <p:sldId id="281" r:id="rId60"/>
    <p:sldId id="282" r:id="rId61"/>
    <p:sldId id="414" r:id="rId62"/>
    <p:sldId id="421" r:id="rId63"/>
    <p:sldId id="293" r:id="rId64"/>
    <p:sldId id="294" r:id="rId65"/>
    <p:sldId id="295" r:id="rId66"/>
    <p:sldId id="296" r:id="rId67"/>
    <p:sldId id="298" r:id="rId68"/>
    <p:sldId id="299" r:id="rId69"/>
    <p:sldId id="313" r:id="rId70"/>
    <p:sldId id="283" r:id="rId71"/>
    <p:sldId id="420" r:id="rId72"/>
    <p:sldId id="423" r:id="rId73"/>
    <p:sldId id="316" r:id="rId74"/>
    <p:sldId id="317" r:id="rId75"/>
    <p:sldId id="318" r:id="rId76"/>
    <p:sldId id="284" r:id="rId77"/>
    <p:sldId id="353" r:id="rId78"/>
    <p:sldId id="354" r:id="rId79"/>
    <p:sldId id="355" r:id="rId80"/>
    <p:sldId id="356" r:id="rId81"/>
    <p:sldId id="285" r:id="rId82"/>
    <p:sldId id="357" r:id="rId83"/>
    <p:sldId id="358" r:id="rId84"/>
    <p:sldId id="359" r:id="rId85"/>
    <p:sldId id="360" r:id="rId86"/>
    <p:sldId id="363" r:id="rId87"/>
    <p:sldId id="424" r:id="rId88"/>
    <p:sldId id="412" r:id="rId89"/>
    <p:sldId id="365" r:id="rId90"/>
    <p:sldId id="366" r:id="rId91"/>
    <p:sldId id="367" r:id="rId92"/>
    <p:sldId id="368" r:id="rId93"/>
    <p:sldId id="370" r:id="rId94"/>
    <p:sldId id="369" r:id="rId95"/>
    <p:sldId id="407" r:id="rId96"/>
    <p:sldId id="371" r:id="rId97"/>
    <p:sldId id="372" r:id="rId98"/>
    <p:sldId id="373" r:id="rId99"/>
    <p:sldId id="411" r:id="rId100"/>
    <p:sldId id="374" r:id="rId101"/>
    <p:sldId id="375" r:id="rId102"/>
    <p:sldId id="449" r:id="rId103"/>
    <p:sldId id="376" r:id="rId104"/>
    <p:sldId id="377" r:id="rId105"/>
    <p:sldId id="409" r:id="rId106"/>
    <p:sldId id="379" r:id="rId107"/>
    <p:sldId id="380" r:id="rId108"/>
    <p:sldId id="381" r:id="rId109"/>
    <p:sldId id="382" r:id="rId110"/>
    <p:sldId id="383" r:id="rId111"/>
    <p:sldId id="384" r:id="rId112"/>
    <p:sldId id="385" r:id="rId113"/>
    <p:sldId id="386" r:id="rId114"/>
    <p:sldId id="387" r:id="rId115"/>
    <p:sldId id="388" r:id="rId116"/>
    <p:sldId id="389" r:id="rId117"/>
    <p:sldId id="390" r:id="rId118"/>
    <p:sldId id="391" r:id="rId119"/>
    <p:sldId id="392" r:id="rId120"/>
    <p:sldId id="393" r:id="rId121"/>
    <p:sldId id="394" r:id="rId122"/>
    <p:sldId id="395" r:id="rId123"/>
    <p:sldId id="396" r:id="rId124"/>
    <p:sldId id="397" r:id="rId125"/>
    <p:sldId id="398" r:id="rId126"/>
    <p:sldId id="399" r:id="rId127"/>
    <p:sldId id="400" r:id="rId128"/>
    <p:sldId id="401" r:id="rId129"/>
    <p:sldId id="402" r:id="rId130"/>
    <p:sldId id="403" r:id="rId131"/>
    <p:sldId id="404" r:id="rId132"/>
    <p:sldId id="405" r:id="rId133"/>
    <p:sldId id="406" r:id="rId134"/>
    <p:sldId id="435" r:id="rId135"/>
    <p:sldId id="436" r:id="rId136"/>
    <p:sldId id="438" r:id="rId137"/>
    <p:sldId id="440" r:id="rId138"/>
    <p:sldId id="257" r:id="rId139"/>
    <p:sldId id="459" r:id="rId14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f Roman" initials="RG" lastIdx="3" clrIdx="0"/>
  <p:cmAuthor id="1" name="Weidmann Gilles" initials="WG" lastIdx="1" clrIdx="1">
    <p:extLst>
      <p:ext uri="{19B8F6BF-5375-455C-9EA6-DF929625EA0E}">
        <p15:presenceInfo xmlns:p15="http://schemas.microsoft.com/office/powerpoint/2012/main" userId="S-1-5-21-1635401191-1135830115-316617838-10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C7F"/>
    <a:srgbClr val="FFD966"/>
    <a:srgbClr val="CC9900"/>
    <a:srgbClr val="FFCCCC"/>
    <a:srgbClr val="FE5F44"/>
    <a:srgbClr val="FFFFFF"/>
    <a:srgbClr val="3A3A3A"/>
    <a:srgbClr val="8D534D"/>
    <a:srgbClr val="FC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66" autoAdjust="0"/>
    <p:restoredTop sz="96305" autoAdjust="0"/>
  </p:normalViewPr>
  <p:slideViewPr>
    <p:cSldViewPr>
      <p:cViewPr varScale="1">
        <p:scale>
          <a:sx n="115" d="100"/>
          <a:sy n="115" d="100"/>
        </p:scale>
        <p:origin x="109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bl.ch\files\MVP-Vielfalt\TP6_Weiterbildung_Handbuch\Foliensammlung\Abbildungen\B&#228;ume_Insekten_F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324780204459321E-2"/>
          <c:y val="3.0135928130934853E-2"/>
          <c:w val="0.93303001448012557"/>
          <c:h val="0.809289766922847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Deutschland!$F$1:$F$2</c:f>
              <c:strCache>
                <c:ptCount val="2"/>
                <c:pt idx="0">
                  <c:v>Coléoptères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Deutschland!$F$4:$F$27</c:f>
              <c:numCache>
                <c:formatCode>General</c:formatCode>
                <c:ptCount val="24"/>
                <c:pt idx="0">
                  <c:v>197</c:v>
                </c:pt>
                <c:pt idx="1">
                  <c:v>160</c:v>
                </c:pt>
                <c:pt idx="2">
                  <c:v>139</c:v>
                </c:pt>
                <c:pt idx="3">
                  <c:v>127</c:v>
                </c:pt>
                <c:pt idx="4">
                  <c:v>106</c:v>
                </c:pt>
                <c:pt idx="5">
                  <c:v>99</c:v>
                </c:pt>
                <c:pt idx="6">
                  <c:v>96</c:v>
                </c:pt>
                <c:pt idx="7">
                  <c:v>90</c:v>
                </c:pt>
                <c:pt idx="8">
                  <c:v>90</c:v>
                </c:pt>
                <c:pt idx="9">
                  <c:v>81</c:v>
                </c:pt>
                <c:pt idx="10">
                  <c:v>73</c:v>
                </c:pt>
                <c:pt idx="11">
                  <c:v>73</c:v>
                </c:pt>
                <c:pt idx="12">
                  <c:v>56</c:v>
                </c:pt>
                <c:pt idx="13">
                  <c:v>55</c:v>
                </c:pt>
                <c:pt idx="14">
                  <c:v>53</c:v>
                </c:pt>
                <c:pt idx="15">
                  <c:v>52</c:v>
                </c:pt>
                <c:pt idx="16">
                  <c:v>51</c:v>
                </c:pt>
                <c:pt idx="17">
                  <c:v>48</c:v>
                </c:pt>
                <c:pt idx="18">
                  <c:v>41</c:v>
                </c:pt>
                <c:pt idx="19">
                  <c:v>36</c:v>
                </c:pt>
                <c:pt idx="20">
                  <c:v>13</c:v>
                </c:pt>
                <c:pt idx="21">
                  <c:v>11</c:v>
                </c:pt>
                <c:pt idx="22">
                  <c:v>6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F-4F64-9B8D-EF819AA059BE}"/>
            </c:ext>
          </c:extLst>
        </c:ser>
        <c:ser>
          <c:idx val="1"/>
          <c:order val="1"/>
          <c:tx>
            <c:strRef>
              <c:f>Deutschland!$I$1:$I$2</c:f>
              <c:strCache>
                <c:ptCount val="2"/>
                <c:pt idx="0">
                  <c:v>Punaises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Deutschland!$I$4:$I$27</c:f>
              <c:numCache>
                <c:formatCode>General</c:formatCode>
                <c:ptCount val="24"/>
                <c:pt idx="0">
                  <c:v>26</c:v>
                </c:pt>
                <c:pt idx="1">
                  <c:v>26</c:v>
                </c:pt>
                <c:pt idx="2">
                  <c:v>10</c:v>
                </c:pt>
                <c:pt idx="3">
                  <c:v>21</c:v>
                </c:pt>
                <c:pt idx="4">
                  <c:v>8</c:v>
                </c:pt>
                <c:pt idx="5">
                  <c:v>12</c:v>
                </c:pt>
                <c:pt idx="6">
                  <c:v>17</c:v>
                </c:pt>
                <c:pt idx="7">
                  <c:v>4</c:v>
                </c:pt>
                <c:pt idx="8">
                  <c:v>13</c:v>
                </c:pt>
                <c:pt idx="9">
                  <c:v>9</c:v>
                </c:pt>
                <c:pt idx="10">
                  <c:v>2</c:v>
                </c:pt>
                <c:pt idx="11">
                  <c:v>6</c:v>
                </c:pt>
                <c:pt idx="12">
                  <c:v>9</c:v>
                </c:pt>
                <c:pt idx="13">
                  <c:v>5</c:v>
                </c:pt>
                <c:pt idx="14">
                  <c:v>3</c:v>
                </c:pt>
                <c:pt idx="15">
                  <c:v>9</c:v>
                </c:pt>
                <c:pt idx="16">
                  <c:v>6</c:v>
                </c:pt>
                <c:pt idx="17">
                  <c:v>5</c:v>
                </c:pt>
                <c:pt idx="18">
                  <c:v>10</c:v>
                </c:pt>
                <c:pt idx="19">
                  <c:v>1</c:v>
                </c:pt>
                <c:pt idx="20">
                  <c:v>4</c:v>
                </c:pt>
                <c:pt idx="2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FF-4F64-9B8D-EF819AA059BE}"/>
            </c:ext>
          </c:extLst>
        </c:ser>
        <c:ser>
          <c:idx val="2"/>
          <c:order val="2"/>
          <c:tx>
            <c:strRef>
              <c:f>Deutschland!$J$1:$J$2</c:f>
              <c:strCache>
                <c:ptCount val="2"/>
                <c:pt idx="0">
                  <c:v>Cigales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Deutschland!$J$4:$J$27</c:f>
              <c:numCache>
                <c:formatCode>General</c:formatCode>
                <c:ptCount val="24"/>
                <c:pt idx="0">
                  <c:v>30</c:v>
                </c:pt>
                <c:pt idx="1">
                  <c:v>5</c:v>
                </c:pt>
                <c:pt idx="2">
                  <c:v>19</c:v>
                </c:pt>
                <c:pt idx="3">
                  <c:v>6</c:v>
                </c:pt>
                <c:pt idx="4">
                  <c:v>20</c:v>
                </c:pt>
                <c:pt idx="5">
                  <c:v>7</c:v>
                </c:pt>
                <c:pt idx="6">
                  <c:v>27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11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8</c:v>
                </c:pt>
                <c:pt idx="15">
                  <c:v>8</c:v>
                </c:pt>
                <c:pt idx="16">
                  <c:v>11</c:v>
                </c:pt>
                <c:pt idx="18">
                  <c:v>2</c:v>
                </c:pt>
                <c:pt idx="19">
                  <c:v>6</c:v>
                </c:pt>
                <c:pt idx="20">
                  <c:v>4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FF-4F64-9B8D-EF819AA059BE}"/>
            </c:ext>
          </c:extLst>
        </c:ser>
        <c:ser>
          <c:idx val="3"/>
          <c:order val="3"/>
          <c:tx>
            <c:strRef>
              <c:f>Deutschland!$L$1:$L$2</c:f>
              <c:strCache>
                <c:ptCount val="2"/>
                <c:pt idx="0">
                  <c:v>Pucerons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Deutschland!$L$4:$L$27</c:f>
              <c:numCache>
                <c:formatCode>General</c:formatCode>
                <c:ptCount val="24"/>
                <c:pt idx="0">
                  <c:v>30</c:v>
                </c:pt>
                <c:pt idx="1">
                  <c:v>24</c:v>
                </c:pt>
                <c:pt idx="2">
                  <c:v>26</c:v>
                </c:pt>
                <c:pt idx="3">
                  <c:v>20</c:v>
                </c:pt>
                <c:pt idx="4">
                  <c:v>18</c:v>
                </c:pt>
                <c:pt idx="5">
                  <c:v>2</c:v>
                </c:pt>
                <c:pt idx="6">
                  <c:v>9</c:v>
                </c:pt>
                <c:pt idx="7">
                  <c:v>16</c:v>
                </c:pt>
                <c:pt idx="8">
                  <c:v>2</c:v>
                </c:pt>
                <c:pt idx="9">
                  <c:v>17</c:v>
                </c:pt>
                <c:pt idx="10">
                  <c:v>10</c:v>
                </c:pt>
                <c:pt idx="11">
                  <c:v>9</c:v>
                </c:pt>
                <c:pt idx="12">
                  <c:v>17</c:v>
                </c:pt>
                <c:pt idx="13">
                  <c:v>15</c:v>
                </c:pt>
                <c:pt idx="14">
                  <c:v>1</c:v>
                </c:pt>
                <c:pt idx="15">
                  <c:v>2</c:v>
                </c:pt>
                <c:pt idx="16">
                  <c:v>16</c:v>
                </c:pt>
                <c:pt idx="17">
                  <c:v>8</c:v>
                </c:pt>
                <c:pt idx="18">
                  <c:v>2</c:v>
                </c:pt>
                <c:pt idx="19">
                  <c:v>9</c:v>
                </c:pt>
                <c:pt idx="20">
                  <c:v>7</c:v>
                </c:pt>
                <c:pt idx="21">
                  <c:v>1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FF-4F64-9B8D-EF819AA059BE}"/>
            </c:ext>
          </c:extLst>
        </c:ser>
        <c:ser>
          <c:idx val="4"/>
          <c:order val="4"/>
          <c:tx>
            <c:strRef>
              <c:f>Deutschland!$N$1:$N$2</c:f>
              <c:strCache>
                <c:ptCount val="2"/>
                <c:pt idx="0">
                  <c:v>Cochenilles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Deutschland!$N$4:$N$27</c:f>
              <c:numCache>
                <c:formatCode>General</c:formatCode>
                <c:ptCount val="24"/>
                <c:pt idx="0">
                  <c:v>10</c:v>
                </c:pt>
                <c:pt idx="1">
                  <c:v>11</c:v>
                </c:pt>
                <c:pt idx="2">
                  <c:v>10</c:v>
                </c:pt>
                <c:pt idx="3">
                  <c:v>8</c:v>
                </c:pt>
                <c:pt idx="4">
                  <c:v>13</c:v>
                </c:pt>
                <c:pt idx="5">
                  <c:v>12</c:v>
                </c:pt>
                <c:pt idx="6">
                  <c:v>9</c:v>
                </c:pt>
                <c:pt idx="7">
                  <c:v>12</c:v>
                </c:pt>
                <c:pt idx="8">
                  <c:v>11</c:v>
                </c:pt>
                <c:pt idx="9">
                  <c:v>7</c:v>
                </c:pt>
                <c:pt idx="10">
                  <c:v>11</c:v>
                </c:pt>
                <c:pt idx="11">
                  <c:v>11</c:v>
                </c:pt>
                <c:pt idx="12">
                  <c:v>15</c:v>
                </c:pt>
                <c:pt idx="13">
                  <c:v>14</c:v>
                </c:pt>
                <c:pt idx="14">
                  <c:v>10</c:v>
                </c:pt>
                <c:pt idx="15">
                  <c:v>11</c:v>
                </c:pt>
                <c:pt idx="16">
                  <c:v>13</c:v>
                </c:pt>
                <c:pt idx="18">
                  <c:v>12</c:v>
                </c:pt>
                <c:pt idx="19">
                  <c:v>10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FF-4F64-9B8D-EF819AA059BE}"/>
            </c:ext>
          </c:extLst>
        </c:ser>
        <c:ser>
          <c:idx val="5"/>
          <c:order val="5"/>
          <c:tx>
            <c:strRef>
              <c:f>Deutschland!$Q$1:$Q$2</c:f>
              <c:strCache>
                <c:ptCount val="2"/>
                <c:pt idx="0">
                  <c:v>Grands papillons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Deutschland!$Q$4:$Q$27</c:f>
              <c:numCache>
                <c:formatCode>General</c:formatCode>
                <c:ptCount val="24"/>
                <c:pt idx="0">
                  <c:v>169</c:v>
                </c:pt>
                <c:pt idx="1">
                  <c:v>24</c:v>
                </c:pt>
                <c:pt idx="2">
                  <c:v>130</c:v>
                </c:pt>
                <c:pt idx="3">
                  <c:v>30</c:v>
                </c:pt>
                <c:pt idx="4">
                  <c:v>140</c:v>
                </c:pt>
                <c:pt idx="5">
                  <c:v>72</c:v>
                </c:pt>
                <c:pt idx="6">
                  <c:v>86</c:v>
                </c:pt>
                <c:pt idx="7">
                  <c:v>147</c:v>
                </c:pt>
                <c:pt idx="8">
                  <c:v>63</c:v>
                </c:pt>
                <c:pt idx="9">
                  <c:v>54</c:v>
                </c:pt>
                <c:pt idx="10">
                  <c:v>67</c:v>
                </c:pt>
                <c:pt idx="11">
                  <c:v>14</c:v>
                </c:pt>
                <c:pt idx="12">
                  <c:v>49</c:v>
                </c:pt>
                <c:pt idx="13">
                  <c:v>60</c:v>
                </c:pt>
                <c:pt idx="14">
                  <c:v>39</c:v>
                </c:pt>
                <c:pt idx="15">
                  <c:v>77</c:v>
                </c:pt>
                <c:pt idx="16">
                  <c:v>44</c:v>
                </c:pt>
                <c:pt idx="17">
                  <c:v>11</c:v>
                </c:pt>
                <c:pt idx="18">
                  <c:v>35</c:v>
                </c:pt>
                <c:pt idx="19">
                  <c:v>28</c:v>
                </c:pt>
                <c:pt idx="20">
                  <c:v>30</c:v>
                </c:pt>
                <c:pt idx="21">
                  <c:v>10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FF-4F64-9B8D-EF819AA059BE}"/>
            </c:ext>
          </c:extLst>
        </c:ser>
        <c:ser>
          <c:idx val="6"/>
          <c:order val="6"/>
          <c:tx>
            <c:strRef>
              <c:f>Deutschland!$R$1:$R$2</c:f>
              <c:strCache>
                <c:ptCount val="2"/>
                <c:pt idx="0">
                  <c:v>Petits papillons</c:v>
                </c:pt>
              </c:strCache>
            </c:strRef>
          </c:tx>
          <c:spPr>
            <a:effectLst>
              <a:outerShdw blurRad="50800" dist="482600" dir="5400000" sx="77000" sy="77000" algn="ctr" rotWithShape="0">
                <a:srgbClr val="000000"/>
              </a:outerShdw>
            </a:effectLst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Deutschland!$R$4:$R$27</c:f>
              <c:numCache>
                <c:formatCode>General</c:formatCode>
                <c:ptCount val="24"/>
                <c:pt idx="0">
                  <c:v>97</c:v>
                </c:pt>
                <c:pt idx="1">
                  <c:v>43</c:v>
                </c:pt>
                <c:pt idx="2">
                  <c:v>71</c:v>
                </c:pt>
                <c:pt idx="3">
                  <c:v>34</c:v>
                </c:pt>
                <c:pt idx="4">
                  <c:v>115</c:v>
                </c:pt>
                <c:pt idx="5">
                  <c:v>47</c:v>
                </c:pt>
                <c:pt idx="6">
                  <c:v>52</c:v>
                </c:pt>
                <c:pt idx="7">
                  <c:v>121</c:v>
                </c:pt>
                <c:pt idx="8">
                  <c:v>38</c:v>
                </c:pt>
                <c:pt idx="9">
                  <c:v>36</c:v>
                </c:pt>
                <c:pt idx="10">
                  <c:v>68</c:v>
                </c:pt>
                <c:pt idx="11">
                  <c:v>31</c:v>
                </c:pt>
                <c:pt idx="12">
                  <c:v>58</c:v>
                </c:pt>
                <c:pt idx="13">
                  <c:v>75</c:v>
                </c:pt>
                <c:pt idx="14">
                  <c:v>27</c:v>
                </c:pt>
                <c:pt idx="15">
                  <c:v>26</c:v>
                </c:pt>
                <c:pt idx="16">
                  <c:v>37</c:v>
                </c:pt>
                <c:pt idx="17">
                  <c:v>15</c:v>
                </c:pt>
                <c:pt idx="18">
                  <c:v>16</c:v>
                </c:pt>
                <c:pt idx="19">
                  <c:v>47</c:v>
                </c:pt>
                <c:pt idx="20">
                  <c:v>20</c:v>
                </c:pt>
                <c:pt idx="21">
                  <c:v>15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FF-4F64-9B8D-EF819AA05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089856"/>
        <c:axId val="230091392"/>
        <c:axId val="0"/>
      </c:bar3DChart>
      <c:catAx>
        <c:axId val="23008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Gill Sans MT" panose="020B0502020104020203" pitchFamily="34" charset="0"/>
              </a:defRPr>
            </a:pPr>
            <a:endParaRPr lang="de-DE"/>
          </a:p>
        </c:txPr>
        <c:crossAx val="230091392"/>
        <c:crosses val="autoZero"/>
        <c:auto val="1"/>
        <c:lblAlgn val="ctr"/>
        <c:lblOffset val="100"/>
        <c:noMultiLvlLbl val="0"/>
      </c:catAx>
      <c:valAx>
        <c:axId val="230091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Gill Sans MT" panose="020B0502020104020203" pitchFamily="34" charset="0"/>
              </a:defRPr>
            </a:pPr>
            <a:endParaRPr lang="de-DE"/>
          </a:p>
        </c:txPr>
        <c:crossAx val="230089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038656305673091"/>
          <c:y val="5.7444585893829142E-2"/>
          <c:w val="0.18423270531504382"/>
          <c:h val="0.3262285926833996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400">
              <a:latin typeface="Gill Sans MT" panose="020B0502020104020203" pitchFamily="34" charset="0"/>
            </a:defRPr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26.09.2019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>2017</a:t>
            </a:r>
            <a:endParaRPr lang="de-CH" spc="2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La biodiversité sur l’exploitation agricole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 smtClean="0"/>
              <a:t>((</a:t>
            </a:r>
            <a:r>
              <a:rPr lang="fr-CH" spc="20" noProof="0" dirty="0" err="1" smtClean="0"/>
              <a:t>Kapitel</a:t>
            </a:r>
            <a:r>
              <a:rPr lang="fr-CH" spc="20" noProof="0" dirty="0" smtClean="0"/>
              <a:t>))</a:t>
            </a:r>
            <a:endParaRPr lang="fr-CH" spc="20" noProof="0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979712" y="366565"/>
            <a:ext cx="1724025" cy="6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 smtClean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Hier Bild einfügen</a:t>
            </a:r>
            <a:endParaRPr lang="de-CH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smtClean="0"/>
              <a:t>Erste Ebene 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043608" y="6357833"/>
            <a:ext cx="486697" cy="180809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1763688" y="6344185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Collection de transparents « La biodiversité sur l’exploitation agricole »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64088" y="6344185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Surfaces de promotion de la biodiversité</a:t>
            </a:r>
          </a:p>
        </p:txBody>
      </p:sp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hyperlink" Target="https://youtu.be/otqevZQIyXk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-y7ciQSXDE" TargetMode="External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hyperlink" Target="https://youtu.be/DGbwudMuKuU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tiff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microsoft.com/office/2007/relationships/hdphoto" Target="../media/hdphoto2.wdp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tiff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tiff"/><Relationship Id="rId7" Type="http://schemas.openxmlformats.org/officeDocument/2006/relationships/image" Target="../media/image207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6.tiff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hyperlink" Target="http://www.karch.ch/" TargetMode="Externa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tiff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5.tiff"/><Relationship Id="rId4" Type="http://schemas.openxmlformats.org/officeDocument/2006/relationships/image" Target="../media/image214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wieselnetz.ch/fr/" TargetMode="External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tiff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specierara.ch/fr.html" TargetMode="External"/><Relationship Id="rId3" Type="http://schemas.openxmlformats.org/officeDocument/2006/relationships/hyperlink" Target="https://www.agridea.ch/fr/" TargetMode="External"/><Relationship Id="rId7" Type="http://schemas.openxmlformats.org/officeDocument/2006/relationships/hyperlink" Target="http://www.hochstamm-suisse.ch/" TargetMode="External"/><Relationship Id="rId2" Type="http://schemas.openxmlformats.org/officeDocument/2006/relationships/hyperlink" Target="https://www.agri-biodiv.ch/fr/page-accueil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vitiswiss.ch/" TargetMode="External"/><Relationship Id="rId11" Type="http://schemas.openxmlformats.org/officeDocument/2006/relationships/hyperlink" Target="http://wieselnetz.ch/fr/" TargetMode="External"/><Relationship Id="rId5" Type="http://schemas.openxmlformats.org/officeDocument/2006/relationships/hyperlink" Target="http://www.safethebambi.ch/" TargetMode="External"/><Relationship Id="rId10" Type="http://schemas.openxmlformats.org/officeDocument/2006/relationships/hyperlink" Target="http://www.karch.ch/" TargetMode="External"/><Relationship Id="rId4" Type="http://schemas.openxmlformats.org/officeDocument/2006/relationships/hyperlink" Target="https://www.regioflora.ch/fr/accueil/" TargetMode="External"/><Relationship Id="rId9" Type="http://schemas.openxmlformats.org/officeDocument/2006/relationships/hyperlink" Target="http://www.fructus.ch/" TargetMode="Externa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fibl.org/" TargetMode="External"/><Relationship Id="rId3" Type="http://schemas.openxmlformats.org/officeDocument/2006/relationships/hyperlink" Target="https://www.fibl.org/fr/page-accueil.html" TargetMode="External"/><Relationship Id="rId7" Type="http://schemas.openxmlformats.org/officeDocument/2006/relationships/hyperlink" Target="http://www.agri-biodiv.ch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gioflora.ch/fr/accueil/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gioflora.ch/fr/accueil/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hyperlink" Target="https://youtu.be/VOfhmqB82MI" TargetMode="Externa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youtu.be/ZGKNMIzPtFQ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tiff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eg"/><Relationship Id="rId4" Type="http://schemas.openxmlformats.org/officeDocument/2006/relationships/image" Target="../media/image7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tiff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uLSDrqn_MU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3.jpeg"/><Relationship Id="rId7" Type="http://schemas.microsoft.com/office/2007/relationships/hdphoto" Target="../media/hdphoto3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hyperlink" Target="https://youtu.be/Q33f2efmthU" TargetMode="External"/><Relationship Id="rId4" Type="http://schemas.openxmlformats.org/officeDocument/2006/relationships/image" Target="../media/image115.jpeg"/><Relationship Id="rId9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s://youtu.be/QrTSvJ7aBK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8.jpeg"/><Relationship Id="rId4" Type="http://schemas.openxmlformats.org/officeDocument/2006/relationships/image" Target="../media/image157.tif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NnjlEdH3H9Y" TargetMode="External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Relationship Id="rId9" Type="http://schemas.openxmlformats.org/officeDocument/2006/relationships/image" Target="../media/image5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494116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Chapitre 4: surfaces de promotion de la biodiversité</a:t>
            </a:r>
          </a:p>
          <a:p>
            <a:endParaRPr lang="fr-CH" sz="1100" dirty="0" smtClean="0"/>
          </a:p>
          <a:p>
            <a:r>
              <a:rPr lang="fr-CH" sz="1100" dirty="0" smtClean="0"/>
              <a:t>Edition 2019</a:t>
            </a:r>
            <a:endParaRPr lang="fr-CH" sz="1100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621074" y="6325966"/>
            <a:ext cx="7047270" cy="210567"/>
          </a:xfrm>
        </p:spPr>
        <p:txBody>
          <a:bodyPr/>
          <a:lstStyle/>
          <a:p>
            <a:r>
              <a:rPr lang="fr-CH" sz="1100" dirty="0" smtClean="0"/>
              <a:t>Référence: manuel «La biodiversité sur l’exploitation agricole – Guide pratique», chapitre 4, pages 49-119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3713" indent="-493713"/>
            <a:r>
              <a:rPr lang="fr-CH" dirty="0" smtClean="0"/>
              <a:t>4.2 Surfaces de promotion de la biodiversité </a:t>
            </a:r>
            <a:br>
              <a:rPr lang="fr-CH" dirty="0" smtClean="0"/>
            </a:br>
            <a:r>
              <a:rPr lang="fr-CH" dirty="0" smtClean="0"/>
              <a:t>dans les herbages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</a:t>
            </a:fld>
            <a:endParaRPr lang="fr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1268759"/>
            <a:ext cx="7922075" cy="4896545"/>
          </a:xfrm>
        </p:spPr>
      </p:pic>
      <p:sp>
        <p:nvSpPr>
          <p:cNvPr id="6" name="Welle 5"/>
          <p:cNvSpPr/>
          <p:nvPr/>
        </p:nvSpPr>
        <p:spPr>
          <a:xfrm>
            <a:off x="8070758" y="202661"/>
            <a:ext cx="1055254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pp. 56-75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16580" y="2322352"/>
            <a:ext cx="139294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Prairie extensive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5708501" y="2014575"/>
            <a:ext cx="118455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L</a:t>
            </a:r>
            <a:r>
              <a:rPr lang="fr-CH" dirty="0" smtClean="0"/>
              <a:t>isière étagée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4125072" y="2781951"/>
            <a:ext cx="142859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Pâturage extensif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1835696" y="4743366"/>
            <a:ext cx="134645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</a:t>
            </a:r>
            <a:r>
              <a:rPr lang="fr-CH" dirty="0" smtClean="0"/>
              <a:t>rairie riveraine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2966992" y="5590946"/>
            <a:ext cx="1233030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</a:t>
            </a:r>
            <a:r>
              <a:rPr lang="fr-CH" dirty="0" smtClean="0"/>
              <a:t>ande tampon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5342511" y="5590946"/>
            <a:ext cx="276992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Haie avec tas de bois et d’épierrage</a:t>
            </a:r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598115" y="2910447"/>
            <a:ext cx="130958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Surface à litière</a:t>
            </a:r>
            <a:endParaRPr lang="fr-CH" dirty="0"/>
          </a:p>
        </p:txBody>
      </p:sp>
      <p:sp>
        <p:nvSpPr>
          <p:cNvPr id="16" name="Textfeld 15"/>
          <p:cNvSpPr txBox="1"/>
          <p:nvPr/>
        </p:nvSpPr>
        <p:spPr>
          <a:xfrm>
            <a:off x="1858683" y="3334541"/>
            <a:ext cx="2313454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</a:t>
            </a:r>
            <a:r>
              <a:rPr lang="fr-CH" dirty="0" smtClean="0"/>
              <a:t>ande de prairie non fauchée</a:t>
            </a:r>
            <a:endParaRPr lang="fr-CH" dirty="0"/>
          </a:p>
        </p:txBody>
      </p:sp>
      <p:sp>
        <p:nvSpPr>
          <p:cNvPr id="18" name="Textfeld 17"/>
          <p:cNvSpPr txBox="1"/>
          <p:nvPr/>
        </p:nvSpPr>
        <p:spPr>
          <a:xfrm>
            <a:off x="7035134" y="2885785"/>
            <a:ext cx="1281282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</a:t>
            </a:r>
            <a:r>
              <a:rPr lang="fr-CH" dirty="0" smtClean="0"/>
              <a:t>etits bosquets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320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Haies: choix de l’emplacement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0111" y="1051389"/>
            <a:ext cx="7906163" cy="2809659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Idéal pour délimiter des parcelles et sur des talus.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Pas sur des prairies et des talus maigres riches en espèces!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Comme élément de liaison entre des arbres et des bosquets.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Là où l’exploitation n'est pas trop entravée.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Là où il y a au moins 8 m de large (haie plus bandes herbeuses).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Sur des terres en location et en limite de parcelles, uniquement avec le consentement du propriétaire ou des voisins.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Respecter les prescriptions cantonales sur les distances par rapport aux parcelles voisines et aux routes!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100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70" y="4221088"/>
            <a:ext cx="793660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/>
            </a:r>
            <a:br>
              <a:rPr lang="fr-CH" smtClean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41562"/>
            <a:ext cx="7966356" cy="266429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smtClean="0"/>
              <a:t>Matériel</a:t>
            </a:r>
            <a:r>
              <a:rPr lang="fr-CH" sz="200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smtClean="0"/>
              <a:t>10–15 espèces d’arbres ou d’arbustes indigènes et adaptés à la région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smtClean="0"/>
              <a:t>Choix des espèces selon le type de haie et l’altitude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smtClean="0"/>
              <a:t>Préférer des espèces à croissance lente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smtClean="0"/>
              <a:t>Sur sols riches en éléments nutritifs, ne pas planter d’arbustes qui drageonnent (épine noire, cornouiller, peuplier tremble).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smtClean="0"/>
              <a:t>Prévoir au moins 20 % d’épineux pour la qualité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000" b="1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101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1188" y="4130862"/>
            <a:ext cx="7908549" cy="158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CH" sz="2000" b="1" dirty="0" smtClean="0"/>
              <a:t>Période de plantation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Pendant la période de repos de la végétation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Sur sols non gelés et sans neige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 smtClean="0"/>
              <a:t>Sur sols légers: </a:t>
            </a:r>
            <a:r>
              <a:rPr lang="fr-CH" sz="2000" dirty="0" smtClean="0"/>
              <a:t>planter en automne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 smtClean="0"/>
              <a:t>Sur sols lourds: </a:t>
            </a:r>
            <a:r>
              <a:rPr lang="fr-CH" sz="2000" dirty="0" smtClean="0"/>
              <a:t>planter au printemps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6" name="Rechteck 5"/>
          <p:cNvSpPr/>
          <p:nvPr/>
        </p:nvSpPr>
        <p:spPr>
          <a:xfrm>
            <a:off x="550624" y="350331"/>
            <a:ext cx="793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 smtClean="0">
                <a:latin typeface="+mj-lt"/>
                <a:ea typeface="+mj-ea"/>
                <a:cs typeface="+mj-cs"/>
              </a:rPr>
              <a:t>Haies: plantation</a:t>
            </a:r>
            <a:endParaRPr lang="fr-CH" sz="2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69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Haies: plantation</a:t>
            </a:r>
            <a:br>
              <a:rPr lang="fr-CH" smtClean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135855"/>
            <a:ext cx="7908549" cy="27251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fr-CH" sz="2000" b="1" dirty="0" smtClean="0"/>
              <a:t>Comment procéder?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Avant et pendant la plantation, éviter le dessèchement des racines.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Recouper un peu les racines.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Par temps très sec, arroser les plants après la plantation.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Protéger la jeune haie du bétail et du gibier par une clôture.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Piétiner l'herbe autour des arbustes au lieu de faucher.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102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06" y="3574611"/>
            <a:ext cx="7909268" cy="18573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312" y="2852936"/>
            <a:ext cx="1368152" cy="130689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928622" y="5826750"/>
            <a:ext cx="1741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hlinkClick r:id="rId4"/>
              </a:rPr>
              <a:t>Plantation de haies</a:t>
            </a:r>
            <a:endParaRPr lang="fr-CH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5" y="5826750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fr-FR" dirty="0" smtClean="0"/>
              <a:t>Haies</a:t>
            </a:r>
            <a:r>
              <a:rPr lang="de-CH" dirty="0" smtClean="0"/>
              <a:t>: </a:t>
            </a:r>
            <a:r>
              <a:rPr lang="fr-FR" dirty="0" smtClean="0"/>
              <a:t>exemple </a:t>
            </a:r>
            <a:r>
              <a:rPr lang="fr-FR" dirty="0"/>
              <a:t>de plan de plantation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103</a:t>
            </a:fld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565864" y="1127646"/>
            <a:ext cx="82336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Planter plusieurs haies courtes, espacées </a:t>
            </a:r>
            <a:r>
              <a:rPr lang="fr-FR" sz="2000" dirty="0" smtClean="0"/>
              <a:t>de max. 10 </a:t>
            </a:r>
            <a:r>
              <a:rPr lang="fr-FR" sz="2000" dirty="0"/>
              <a:t>m</a:t>
            </a:r>
            <a:r>
              <a:rPr lang="de-CH" sz="2000" dirty="0" smtClean="0"/>
              <a:t>.</a:t>
            </a:r>
            <a:endParaRPr lang="de-CH" sz="2000" dirty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Grouper chaque fois 4 à 6 exemplaires </a:t>
            </a:r>
            <a:r>
              <a:rPr lang="fr-FR" sz="2000" dirty="0" smtClean="0"/>
              <a:t>d’une même </a:t>
            </a:r>
            <a:r>
              <a:rPr lang="fr-FR" sz="2000" dirty="0"/>
              <a:t>espèce</a:t>
            </a:r>
            <a:r>
              <a:rPr lang="fr-FR" sz="2000" dirty="0" smtClean="0"/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Disposer sur au moins 3 rangs à une </a:t>
            </a:r>
            <a:r>
              <a:rPr lang="fr-FR" sz="2000" dirty="0" smtClean="0"/>
              <a:t>distance de </a:t>
            </a:r>
            <a:r>
              <a:rPr lang="fr-FR" sz="2000" dirty="0"/>
              <a:t>1 m environ.</a:t>
            </a:r>
            <a:endParaRPr lang="de-CH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68" y="2510478"/>
            <a:ext cx="8023248" cy="35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47" y="3861048"/>
            <a:ext cx="8023912" cy="1800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Haies, bosquets champêtres et berges boisées: entretien et valorisation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07288"/>
            <a:ext cx="7921625" cy="4309944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b="1" dirty="0" smtClean="0"/>
              <a:t>Entretien uniquement pendant l’hiver.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Tous les 4–8 ans, recéper (couper à la base) les espèces à croissance rapide </a:t>
            </a:r>
            <a:r>
              <a:rPr lang="fr-CH" sz="2000" b="1" dirty="0" smtClean="0"/>
              <a:t>sur max. un tiers</a:t>
            </a:r>
            <a:r>
              <a:rPr lang="fr-CH" sz="2000" dirty="0" smtClean="0"/>
              <a:t> de la longueur.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Conserver les vieux arbres avec du bois mort.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Laisser les bois de taille et les copeaux de bois déchiquetés sur place.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Faire des tas de branches et de pierres aux </a:t>
            </a:r>
            <a:r>
              <a:rPr lang="fr-CH" sz="2000" b="1" dirty="0" smtClean="0"/>
              <a:t>endroits bien ensoleillés</a:t>
            </a:r>
            <a:r>
              <a:rPr lang="fr-CH" sz="2000" dirty="0" smtClean="0"/>
              <a:t>. Enlever régulièrement la végétation.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Tolérer le lierre.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104</a:t>
            </a:fld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875268" y="5754742"/>
            <a:ext cx="8521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hlinkClick r:id="rId3"/>
              </a:rPr>
              <a:t>Entretien efficace des haies à l’aide de machines et de tronçonneuses</a:t>
            </a:r>
            <a:r>
              <a:rPr lang="fr-CH" sz="1600" dirty="0" smtClean="0"/>
              <a:t>, </a:t>
            </a:r>
            <a:r>
              <a:rPr lang="fr-CH" sz="1600" dirty="0" smtClean="0">
                <a:hlinkClick r:id="rId4"/>
              </a:rPr>
              <a:t>Entretien sélectif des haies de noisetiers</a:t>
            </a:r>
            <a:endParaRPr lang="fr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71" y="5772861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fr-CH" dirty="0" smtClean="0"/>
              <a:t>Haies: utilisation échelonnée de la bande herbeuse (Q II)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105</a:t>
            </a:fld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541882" y="1344810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Bandes herbeuses sur deux côtés</a:t>
            </a:r>
            <a:endParaRPr lang="fr-CH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4640925" y="1344810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Bande herbeuse sur un seul côté</a:t>
            </a:r>
            <a:endParaRPr lang="fr-CH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4571999" y="1777932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Variante A</a:t>
            </a:r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4571999" y="3755527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Variante B</a:t>
            </a:r>
            <a:endParaRPr lang="fr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82" y="2236685"/>
            <a:ext cx="3960812" cy="15677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094" y="2168120"/>
            <a:ext cx="4314751" cy="14589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487" y="4253279"/>
            <a:ext cx="4282610" cy="16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9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6" y="4292264"/>
            <a:ext cx="1783598" cy="16145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300" y="4293095"/>
            <a:ext cx="1860583" cy="16136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924" y="4293097"/>
            <a:ext cx="1857969" cy="16136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293097"/>
            <a:ext cx="1808433" cy="1625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Surfaces viticoles présentant une biodiversité naturelle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80000" y="1196752"/>
            <a:ext cx="3852000" cy="25922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 smtClean="0"/>
              <a:t>Favorisent les espèces végétales caractéristiques des vignobles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 smtClean="0"/>
              <a:t>Favorisent des reptiles menacés, abeilles sauvages, papillons et des espèces rares d’oiseaux: huppe, bruant zizi ou alouette lulu.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196752"/>
            <a:ext cx="3852000" cy="25922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Favorisent les auxiliaires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Protègent les sols et contre l’érosion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Donnent une image positive de la viticulture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106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90388" y="4153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. 102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742678" y="5556269"/>
            <a:ext cx="18617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Coronelle lisse</a:t>
            </a:r>
            <a:endParaRPr lang="fr-CH" dirty="0"/>
          </a:p>
        </p:txBody>
      </p:sp>
      <p:sp>
        <p:nvSpPr>
          <p:cNvPr id="29" name="Textfeld 28"/>
          <p:cNvSpPr txBox="1"/>
          <p:nvPr/>
        </p:nvSpPr>
        <p:spPr>
          <a:xfrm>
            <a:off x="4641302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Tulipe des bois</a:t>
            </a:r>
            <a:endParaRPr lang="fr-CH" dirty="0"/>
          </a:p>
        </p:txBody>
      </p:sp>
      <p:sp>
        <p:nvSpPr>
          <p:cNvPr id="30" name="Textfeld 29"/>
          <p:cNvSpPr txBox="1"/>
          <p:nvPr/>
        </p:nvSpPr>
        <p:spPr>
          <a:xfrm>
            <a:off x="2588819" y="5556506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Bruant zizi</a:t>
            </a:r>
            <a:endParaRPr lang="fr-CH" dirty="0"/>
          </a:p>
        </p:txBody>
      </p:sp>
      <p:sp>
        <p:nvSpPr>
          <p:cNvPr id="31" name="Textfeld 30"/>
          <p:cNvSpPr txBox="1"/>
          <p:nvPr/>
        </p:nvSpPr>
        <p:spPr>
          <a:xfrm>
            <a:off x="583825" y="5549174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Mégère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492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666666"/>
              </p:ext>
            </p:extLst>
          </p:nvPr>
        </p:nvGraphicFramePr>
        <p:xfrm>
          <a:off x="323528" y="534985"/>
          <a:ext cx="8568952" cy="57880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5749">
                  <a:extLst>
                    <a:ext uri="{9D8B030D-6E8A-4147-A177-3AD203B41FA5}">
                      <a16:colId xmlns:a16="http://schemas.microsoft.com/office/drawing/2014/main" val="469176039"/>
                    </a:ext>
                  </a:extLst>
                </a:gridCol>
                <a:gridCol w="6813203">
                  <a:extLst>
                    <a:ext uri="{9D8B030D-6E8A-4147-A177-3AD203B41FA5}">
                      <a16:colId xmlns:a16="http://schemas.microsoft.com/office/drawing/2014/main" val="4244152260"/>
                    </a:ext>
                  </a:extLst>
                </a:gridCol>
              </a:tblGrid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 smtClean="0"/>
                        <a:t>Surfaces viticoles présentant une biodiversité naturelle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03139"/>
                  </a:ext>
                </a:extLst>
              </a:tr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5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REQUISES POUR </a:t>
                      </a:r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70057"/>
                  </a:ext>
                </a:extLst>
              </a:tr>
              <a:tr h="431156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Contributions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Seulement pour les surfaces avec QII.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851456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Végétation naturelle sur les surfaces viticoles et zones de manœuvre avec max. 66 % de graminées caractéristiques de prairies grasses et de pissenlits et 5 % de néophytes.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98673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sous les ceps</a:t>
                      </a:r>
                      <a:endParaRPr lang="fr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8992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Régulation des adventices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Lutte mécanique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Herbicides foliaires autorisés sous les ceps ou traitement plante par plante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08503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Insecticides doux uniquement (classe 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993313"/>
                  </a:ext>
                </a:extLst>
              </a:tr>
              <a:tr h="1032443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des interlignes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Fauche alternée, un interligne sur deux, à intervalle d’au moins 6 semaines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Fauche autorisée sur toute la surface avant les vendanges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Dans les zones de manœuvre, 1 fauche avant les vendanges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Broyage autorisé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6063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Travail du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Incorporation superficielle de la matière organique, dans un interligne sur deux, autorisée une fois par 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2594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ans.</a:t>
                      </a:r>
                      <a:endParaRPr lang="fr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487120"/>
                  </a:ext>
                </a:extLst>
              </a:tr>
              <a:tr h="56046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QII: </a:t>
                      </a:r>
                      <a:r>
                        <a:rPr lang="fr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Valeur écologique évaluée sur la base de plantes indicatrices et d’éléments de structure. D’autres critères peuvent être définis par les services cantonaux.</a:t>
                      </a:r>
                      <a:endParaRPr lang="fr-CH" sz="15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123501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107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1337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Favoriser </a:t>
            </a:r>
            <a:r>
              <a:rPr lang="fr-CH" dirty="0"/>
              <a:t>la diversité </a:t>
            </a:r>
            <a:r>
              <a:rPr lang="fr-CH" dirty="0" smtClean="0"/>
              <a:t>floristique des vignobles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7725" y="1034512"/>
            <a:ext cx="5825093" cy="5130791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Réduire l’apport d’engrais azotés.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Utiliser des engrais organiques tels que fumier, compost ou marc de raisin.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Pour favoriser les plantes annuelles, travailler le sol tous les 3–4 ans avec la machine à bêcher.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Effectuer la première fauche au printemps le plus tard possible.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Réduire le nombre de passages avec une faucheuse ou une broyeuse.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Préférer la fauche au broyage.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Arracher le feutrage de graminées au printemps avec une machine à bêcher.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Contre les chiendents, travailler le sol max. tous les 3–4 ans et faucher ou broyer plus souvent en été.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Arracher immédiatement les néophytes comme le solidage du Canada et la vergerette annuelle.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108</a:t>
            </a:fld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1048511"/>
            <a:ext cx="2027717" cy="4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Entretien et amélioration des vignobles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6522" y="1052736"/>
            <a:ext cx="7909752" cy="3826264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Réduire l’utilisation de produits phytosanitaires et la fumure.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Entretien extensif des zones de manœuvre et des talus.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Régulation des ravageurs en préservant les auxiliaires.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Cultiver des variétés résistantes.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Préserver et entretenir les murs de pierres sèches, en construire de nouveaux.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Planter des arbustes et des buissons.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Planter des arbres typiques des vignobles, amandiers, pêchers ou figuiers.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Semer des jachères sur les surfaces de remontes.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Installer des SPB aux environs du vignoble.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109</a:t>
            </a:fld>
            <a:endParaRPr lang="fr-CH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770125" y="5572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22" y="4653136"/>
            <a:ext cx="792327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190" y="3465061"/>
            <a:ext cx="2561278" cy="220138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117" y="3465062"/>
            <a:ext cx="2568078" cy="22013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61" y="3471854"/>
            <a:ext cx="2551818" cy="220087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831" y="1080482"/>
            <a:ext cx="2543355" cy="21801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15809" b="3613"/>
          <a:stretch/>
        </p:blipFill>
        <p:spPr>
          <a:xfrm>
            <a:off x="3261105" y="1095322"/>
            <a:ext cx="2539027" cy="218011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4944"/>
          <a:stretch/>
        </p:blipFill>
        <p:spPr>
          <a:xfrm>
            <a:off x="575018" y="1088216"/>
            <a:ext cx="2532388" cy="21872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Types de SPB dans les herbages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</a:t>
            </a:fld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558472" y="2638653"/>
            <a:ext cx="257844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Prairies extensives et peu intensives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3247785" y="2915652"/>
            <a:ext cx="25694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Surfaces à litière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537900" y="5030169"/>
            <a:ext cx="256294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Prairies riveraines d'un cours d'eau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5953831" y="2897026"/>
            <a:ext cx="256840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Pâturages extensifs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5953831" y="5297109"/>
            <a:ext cx="268836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Pâturages boisés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3235985" y="4476171"/>
            <a:ext cx="2589265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Surfaces herbagères et surfaces à litière riches en espèces dans la région d’estivage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612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110</a:t>
            </a:fld>
            <a:endParaRPr lang="de-CH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74587"/>
              </p:ext>
            </p:extLst>
          </p:nvPr>
        </p:nvGraphicFramePr>
        <p:xfrm>
          <a:off x="179512" y="572711"/>
          <a:ext cx="8712967" cy="5491947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333406">
                  <a:extLst>
                    <a:ext uri="{9D8B030D-6E8A-4147-A177-3AD203B41FA5}">
                      <a16:colId xmlns:a16="http://schemas.microsoft.com/office/drawing/2014/main" val="449201297"/>
                    </a:ext>
                  </a:extLst>
                </a:gridCol>
                <a:gridCol w="1577413">
                  <a:extLst>
                    <a:ext uri="{9D8B030D-6E8A-4147-A177-3AD203B41FA5}">
                      <a16:colId xmlns:a16="http://schemas.microsoft.com/office/drawing/2014/main" val="1397211296"/>
                    </a:ext>
                  </a:extLst>
                </a:gridCol>
                <a:gridCol w="1549569">
                  <a:extLst>
                    <a:ext uri="{9D8B030D-6E8A-4147-A177-3AD203B41FA5}">
                      <a16:colId xmlns:a16="http://schemas.microsoft.com/office/drawing/2014/main" val="1744568885"/>
                    </a:ext>
                  </a:extLst>
                </a:gridCol>
                <a:gridCol w="1596396">
                  <a:extLst>
                    <a:ext uri="{9D8B030D-6E8A-4147-A177-3AD203B41FA5}">
                      <a16:colId xmlns:a16="http://schemas.microsoft.com/office/drawing/2014/main" val="3644330292"/>
                    </a:ext>
                  </a:extLst>
                </a:gridCol>
                <a:gridCol w="1656183">
                  <a:extLst>
                    <a:ext uri="{9D8B030D-6E8A-4147-A177-3AD203B41FA5}">
                      <a16:colId xmlns:a16="http://schemas.microsoft.com/office/drawing/2014/main" val="883244066"/>
                    </a:ext>
                  </a:extLst>
                </a:gridCol>
              </a:tblGrid>
              <a:tr h="683295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800" b="1" noProof="0" dirty="0" smtClean="0">
                          <a:effectLst/>
                        </a:rPr>
                        <a:t>Périodes</a:t>
                      </a:r>
                      <a:r>
                        <a:rPr lang="fr-CH" sz="1800" b="1" baseline="0" noProof="0" dirty="0" smtClean="0">
                          <a:effectLst/>
                        </a:rPr>
                        <a:t> végétatives de quelques plantes à bulbe printanières rares et conseils pour le travail du sol</a:t>
                      </a:r>
                      <a:endParaRPr lang="fr-CH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777165"/>
                  </a:ext>
                </a:extLst>
              </a:tr>
              <a:tr h="62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 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Gagée des champs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Muscari à grappe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Tulipe des bois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Ornithogale </a:t>
                      </a:r>
                      <a:br>
                        <a:rPr lang="fr-CH" sz="1600" b="1" noProof="0" dirty="0" smtClean="0">
                          <a:effectLst/>
                        </a:rPr>
                      </a:br>
                      <a:r>
                        <a:rPr lang="fr-CH" sz="1600" b="1" noProof="0" dirty="0" smtClean="0">
                          <a:effectLst/>
                        </a:rPr>
                        <a:t>à ombelle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86388"/>
                  </a:ext>
                </a:extLst>
              </a:tr>
              <a:tr h="872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Unité de multiplication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1 bulbille,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Nombreuses</a:t>
                      </a:r>
                      <a:r>
                        <a:rPr lang="fr-CH" sz="1600" baseline="0" noProof="0" dirty="0" smtClean="0">
                          <a:effectLst/>
                        </a:rPr>
                        <a:t> bulbilles et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2 bulbilles,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Nombreuses</a:t>
                      </a:r>
                      <a:r>
                        <a:rPr lang="fr-CH" sz="1600" baseline="0" noProof="0" dirty="0" smtClean="0">
                          <a:effectLst/>
                        </a:rPr>
                        <a:t> bulbilles et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051273"/>
                  </a:ext>
                </a:extLst>
              </a:tr>
              <a:tr h="390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Période végétative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Nov. – mi-mai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Sept. – 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Fin déc. – 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Fin oct. – mi-juin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66935"/>
                  </a:ext>
                </a:extLst>
              </a:tr>
              <a:tr h="37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Début de la floraison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Mi-mars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Début</a:t>
                      </a:r>
                      <a:r>
                        <a:rPr lang="fr-CH" sz="1600" baseline="0" noProof="0" dirty="0" smtClean="0">
                          <a:effectLst/>
                        </a:rPr>
                        <a:t> av</a:t>
                      </a:r>
                      <a:r>
                        <a:rPr lang="fr-CH" sz="1600" noProof="0" dirty="0" smtClean="0">
                          <a:effectLst/>
                        </a:rPr>
                        <a:t>ril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Mi-avril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Début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35578"/>
                  </a:ext>
                </a:extLst>
              </a:tr>
              <a:tr h="372684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i="1" noProof="0" dirty="0" smtClean="0">
                          <a:effectLst/>
                        </a:rPr>
                        <a:t>Travail du sol:</a:t>
                      </a:r>
                      <a:endParaRPr lang="fr-CH" sz="1600" b="1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106002"/>
                  </a:ext>
                </a:extLst>
              </a:tr>
              <a:tr h="62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Intervention la </a:t>
                      </a:r>
                      <a:r>
                        <a:rPr lang="fr-CH" sz="1600" b="1" noProof="0" smtClean="0">
                          <a:effectLst/>
                        </a:rPr>
                        <a:t>plus précoce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Mi-mai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Mi – 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Mi-juin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596241"/>
                  </a:ext>
                </a:extLst>
              </a:tr>
              <a:tr h="472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Profondeur de travail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5–10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5–10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15–20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10–15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52352"/>
                  </a:ext>
                </a:extLst>
              </a:tr>
              <a:tr h="37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Taille min. des mottes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Env. 8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Env. 12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Env. 15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Env. 15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571205"/>
                  </a:ext>
                </a:extLst>
              </a:tr>
              <a:tr h="433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 smtClean="0">
                          <a:effectLst/>
                        </a:rPr>
                        <a:t>Fréquence</a:t>
                      </a:r>
                      <a:r>
                        <a:rPr lang="fr-CH" sz="1600" b="1" baseline="0" noProof="0" dirty="0" smtClean="0">
                          <a:effectLst/>
                        </a:rPr>
                        <a:t> idéale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Tous les 1–2 ans 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Tous les 2–4 ans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Tous les 3–4 ans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 smtClean="0">
                          <a:effectLst/>
                        </a:rPr>
                        <a:t>Tous les 4 ans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976026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4427984" y="6081200"/>
            <a:ext cx="4263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baseline="30000" dirty="0" smtClean="0"/>
              <a:t>Source: A</a:t>
            </a:r>
            <a:r>
              <a:rPr lang="de-CH" baseline="30000" dirty="0"/>
              <a:t>. C. Brunner et al., Schweiz. Z. Obst- und Weinbau, 2001.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8215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Installer correctement les filets de protection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111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629" y="3933056"/>
            <a:ext cx="3933494" cy="2196242"/>
          </a:xfrm>
          <a:prstGeom prst="rect">
            <a:avLst/>
          </a:prstGeom>
        </p:spPr>
      </p:pic>
      <p:sp>
        <p:nvSpPr>
          <p:cNvPr id="7" name="Inhaltsplatzhalter 6"/>
          <p:cNvSpPr txBox="1">
            <a:spLocks noGrp="1"/>
          </p:cNvSpPr>
          <p:nvPr>
            <p:ph idx="1"/>
          </p:nvPr>
        </p:nvSpPr>
        <p:spPr>
          <a:xfrm>
            <a:off x="624315" y="980728"/>
            <a:ext cx="7980133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Utiliser des filets à fils souples, de couleurs claires et voyantes.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Bien tendre les filets, faire chevaucher les bords, fermer les trous et fixer les extrémités au sol.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Bien enrouler les parties inutilisées et les fixer de façon sûre.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Ne pas laisser trainer des pans de filets au sol.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Contrôler régulièrement les filets.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Libérer les hérissons et les oiseaux piégés.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Après les vendanges, démonter immédiatement les filets ou fixer les extrémités détachées sur les pampres de la vigne.</a:t>
            </a:r>
            <a:endParaRPr lang="de-CH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33056"/>
            <a:ext cx="3917540" cy="2184278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3965012"/>
            <a:ext cx="542263" cy="542263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0" y="3965012"/>
            <a:ext cx="542263" cy="5422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7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68" y="3622662"/>
            <a:ext cx="3917115" cy="24808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13" y="3600577"/>
            <a:ext cx="3924024" cy="2491140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0" y="980728"/>
            <a:ext cx="3924024" cy="24911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13" y="980728"/>
            <a:ext cx="3924024" cy="24911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4.5 Autres surfaces de promotion de la biodiversité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112</a:t>
            </a:fld>
            <a:endParaRPr lang="fr-CH" dirty="0"/>
          </a:p>
        </p:txBody>
      </p:sp>
      <p:sp>
        <p:nvSpPr>
          <p:cNvPr id="12" name="Welle 11"/>
          <p:cNvSpPr/>
          <p:nvPr/>
        </p:nvSpPr>
        <p:spPr>
          <a:xfrm>
            <a:off x="7863656" y="225614"/>
            <a:ext cx="1316856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pp. 106-119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6536" y="3102535"/>
            <a:ext cx="396778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Fossés humides, mares, étangs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644613" y="3102535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Murs de pierres sèches</a:t>
            </a:r>
            <a:endParaRPr lang="fr-CH" dirty="0"/>
          </a:p>
        </p:txBody>
      </p:sp>
      <p:sp>
        <p:nvSpPr>
          <p:cNvPr id="24" name="Textfeld 23"/>
          <p:cNvSpPr txBox="1"/>
          <p:nvPr/>
        </p:nvSpPr>
        <p:spPr>
          <a:xfrm>
            <a:off x="4644613" y="5458541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FR" dirty="0"/>
              <a:t>Surfaces rudérales, tas d’épierrage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et </a:t>
            </a:r>
            <a:r>
              <a:rPr lang="fr-FR" dirty="0"/>
              <a:t>affleurements rocheux</a:t>
            </a:r>
            <a:endParaRPr lang="fr-CH" dirty="0"/>
          </a:p>
        </p:txBody>
      </p:sp>
      <p:sp>
        <p:nvSpPr>
          <p:cNvPr id="26" name="Textfeld 25"/>
          <p:cNvSpPr txBox="1"/>
          <p:nvPr/>
        </p:nvSpPr>
        <p:spPr>
          <a:xfrm>
            <a:off x="556536" y="5457218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FR" dirty="0"/>
              <a:t>Surfaces de promotion</a:t>
            </a:r>
            <a:br>
              <a:rPr lang="fr-FR" dirty="0"/>
            </a:br>
            <a:r>
              <a:rPr lang="fr-FR" dirty="0"/>
              <a:t>de la biodiversité spécifiques à la région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1738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014" y="4077072"/>
            <a:ext cx="1770260" cy="16161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294" y="4077072"/>
            <a:ext cx="1860589" cy="16161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920" y="4078680"/>
            <a:ext cx="1857969" cy="16145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078681"/>
            <a:ext cx="1802515" cy="16145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Fossés humides, mares, étangs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347426"/>
            <a:ext cx="7921625" cy="190553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Sites de reproduction pour grenouilles, crapauds et tritons.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Habitats de nombreuses libellules, trichoptères et autres insectes.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Connexion entre des systèmes aquatiques plus importants et autres milieux proches de l’état naturel.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113</a:t>
            </a:fld>
            <a:endParaRPr lang="fr-CH" dirty="0"/>
          </a:p>
        </p:txBody>
      </p:sp>
      <p:sp>
        <p:nvSpPr>
          <p:cNvPr id="13" name="Welle 12"/>
          <p:cNvSpPr/>
          <p:nvPr/>
        </p:nvSpPr>
        <p:spPr>
          <a:xfrm>
            <a:off x="8172400" y="149486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108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35618" y="5048462"/>
            <a:ext cx="186177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Couleuvre à collier</a:t>
            </a:r>
            <a:endParaRPr lang="fr-CH" dirty="0"/>
          </a:p>
        </p:txBody>
      </p:sp>
      <p:sp>
        <p:nvSpPr>
          <p:cNvPr id="19" name="Textfeld 18"/>
          <p:cNvSpPr txBox="1"/>
          <p:nvPr/>
        </p:nvSpPr>
        <p:spPr>
          <a:xfrm>
            <a:off x="4634247" y="4769873"/>
            <a:ext cx="1916966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Renoncule à feuilles</a:t>
            </a:r>
          </a:p>
          <a:p>
            <a:r>
              <a:rPr lang="fr-CH" dirty="0" smtClean="0"/>
              <a:t>capillaires</a:t>
            </a:r>
            <a:endParaRPr lang="fr-CH" dirty="0"/>
          </a:p>
        </p:txBody>
      </p:sp>
      <p:sp>
        <p:nvSpPr>
          <p:cNvPr id="20" name="Textfeld 19"/>
          <p:cNvSpPr txBox="1"/>
          <p:nvPr/>
        </p:nvSpPr>
        <p:spPr>
          <a:xfrm>
            <a:off x="2588819" y="5342922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Orthétrum</a:t>
            </a:r>
            <a:r>
              <a:rPr lang="fr-CH" dirty="0" smtClean="0"/>
              <a:t> brun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611999" y="5335590"/>
            <a:ext cx="19052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Poule d’eau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3712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847309"/>
              </p:ext>
            </p:extLst>
          </p:nvPr>
        </p:nvGraphicFramePr>
        <p:xfrm>
          <a:off x="611188" y="1300088"/>
          <a:ext cx="7928612" cy="2885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50803">
                  <a:extLst>
                    <a:ext uri="{9D8B030D-6E8A-4147-A177-3AD203B41FA5}">
                      <a16:colId xmlns:a16="http://schemas.microsoft.com/office/drawing/2014/main" val="2070950670"/>
                    </a:ext>
                  </a:extLst>
                </a:gridCol>
                <a:gridCol w="5477809">
                  <a:extLst>
                    <a:ext uri="{9D8B030D-6E8A-4147-A177-3AD203B41FA5}">
                      <a16:colId xmlns:a16="http://schemas.microsoft.com/office/drawing/2014/main" val="296756698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kern="1200" noProof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Fossés humides, mares, étangs</a:t>
                      </a:r>
                      <a:endParaRPr lang="fr-CH" sz="1600" b="1" noProof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14532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L’IMPUTABILITE SELON L'OPD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23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noProof="0" dirty="0" smtClean="0">
                          <a:solidFill>
                            <a:schemeClr val="tx1"/>
                          </a:solidFill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du plan d’eau incluant la bordure tampon d’au moins 6 m de 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22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652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noProof="0" dirty="0" smtClean="0">
                          <a:solidFill>
                            <a:schemeClr val="tx1"/>
                          </a:solidFill>
                        </a:rPr>
                        <a:t>Traitements phytosanitaires</a:t>
                      </a:r>
                    </a:p>
                    <a:p>
                      <a:endParaRPr lang="fr-CH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Interdits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 plante par plante autorisé dans la bordure tampon à partir de 4 m du bord des eaux superficielles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06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50020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114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12615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112" y="3912638"/>
            <a:ext cx="2520281" cy="21373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342" y="3922213"/>
            <a:ext cx="2521421" cy="21445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3925225"/>
            <a:ext cx="2490397" cy="21415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203" y="1305546"/>
            <a:ext cx="2498101" cy="216631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2"/>
          <a:stretch/>
        </p:blipFill>
        <p:spPr>
          <a:xfrm>
            <a:off x="3308758" y="1305546"/>
            <a:ext cx="2516006" cy="21755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54" y="1326295"/>
            <a:ext cx="2501967" cy="215481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Types d’eau préférés de quelques amphibiens</a:t>
            </a:r>
            <a:endParaRPr lang="fr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7603784" y="5947766"/>
            <a:ext cx="792000" cy="360000"/>
          </a:xfrm>
        </p:spPr>
        <p:txBody>
          <a:bodyPr/>
          <a:lstStyle/>
          <a:p>
            <a:fld id="{B295DEAF-E952-4796-AAEE-4201E40CA590}" type="slidenum">
              <a:rPr lang="fr-CH" smtClean="0"/>
              <a:pPr/>
              <a:t>115</a:t>
            </a:fld>
            <a:endParaRPr lang="fr-CH" dirty="0"/>
          </a:p>
        </p:txBody>
      </p:sp>
      <p:sp>
        <p:nvSpPr>
          <p:cNvPr id="2" name="Textfeld 1"/>
          <p:cNvSpPr txBox="1"/>
          <p:nvPr/>
        </p:nvSpPr>
        <p:spPr>
          <a:xfrm>
            <a:off x="606153" y="954032"/>
            <a:ext cx="634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Plans d’eau temporaires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606153" y="3543306"/>
            <a:ext cx="531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Plans d’eau constants</a:t>
            </a:r>
            <a:endParaRPr lang="fr-CH" dirty="0"/>
          </a:p>
        </p:txBody>
      </p:sp>
      <p:sp>
        <p:nvSpPr>
          <p:cNvPr id="29" name="Textfeld 28"/>
          <p:cNvSpPr txBox="1"/>
          <p:nvPr/>
        </p:nvSpPr>
        <p:spPr>
          <a:xfrm>
            <a:off x="5996500" y="3111773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Sonneur à ventre jaune</a:t>
            </a:r>
            <a:endParaRPr lang="fr-CH" dirty="0"/>
          </a:p>
        </p:txBody>
      </p:sp>
      <p:sp>
        <p:nvSpPr>
          <p:cNvPr id="30" name="Textfeld 29"/>
          <p:cNvSpPr txBox="1"/>
          <p:nvPr/>
        </p:nvSpPr>
        <p:spPr>
          <a:xfrm>
            <a:off x="606155" y="3114785"/>
            <a:ext cx="259897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Rainette verte</a:t>
            </a:r>
            <a:endParaRPr lang="fr-CH" dirty="0"/>
          </a:p>
        </p:txBody>
      </p:sp>
      <p:sp>
        <p:nvSpPr>
          <p:cNvPr id="31" name="Textfeld 30"/>
          <p:cNvSpPr txBox="1"/>
          <p:nvPr/>
        </p:nvSpPr>
        <p:spPr>
          <a:xfrm>
            <a:off x="3308758" y="3108655"/>
            <a:ext cx="253893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Crapaud calamite</a:t>
            </a:r>
            <a:endParaRPr lang="fr-CH" dirty="0"/>
          </a:p>
        </p:txBody>
      </p:sp>
      <p:sp>
        <p:nvSpPr>
          <p:cNvPr id="32" name="Textfeld 31"/>
          <p:cNvSpPr txBox="1"/>
          <p:nvPr/>
        </p:nvSpPr>
        <p:spPr>
          <a:xfrm>
            <a:off x="5983669" y="5680649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Crapaud accoucheur</a:t>
            </a:r>
            <a:endParaRPr lang="fr-CH" dirty="0"/>
          </a:p>
        </p:txBody>
      </p:sp>
      <p:sp>
        <p:nvSpPr>
          <p:cNvPr id="33" name="Textfeld 32"/>
          <p:cNvSpPr txBox="1"/>
          <p:nvPr/>
        </p:nvSpPr>
        <p:spPr>
          <a:xfrm>
            <a:off x="590179" y="5709699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Grenouille verte</a:t>
            </a:r>
            <a:endParaRPr lang="fr-CH" dirty="0"/>
          </a:p>
        </p:txBody>
      </p:sp>
      <p:sp>
        <p:nvSpPr>
          <p:cNvPr id="34" name="Textfeld 33"/>
          <p:cNvSpPr txBox="1"/>
          <p:nvPr/>
        </p:nvSpPr>
        <p:spPr>
          <a:xfrm>
            <a:off x="3303342" y="5723964"/>
            <a:ext cx="25513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Triton palmé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8293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Fossés humides, mares, étangs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4" y="980728"/>
            <a:ext cx="7922075" cy="2551364"/>
          </a:xfrm>
          <a:solidFill>
            <a:schemeClr val="accent1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Choix de l’emplacement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Endroits inondés avec sol imperméable.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À proximité de sources naturelles.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Dans des champs où l'eau stagne régulièrement.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Dans des endroits ensoleillés.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À proximité de forêts.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Éloignés des routes à grande circulation.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116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420888"/>
            <a:ext cx="2839600" cy="212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611188" y="3856348"/>
            <a:ext cx="79286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Type de plan d’eau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En fonction des espèces à favoriser.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Idéalement, combiner différents types de plan d’eaux.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Préférer des étendues d’eau peu profondes avec de longues rives.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Ou des mares qui s’assèchent occasionnellement (rares et de très grande valeur pour de nombreuses espèces).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15991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Fossés humides, mares</a:t>
            </a:r>
            <a:r>
              <a:rPr lang="fr-CH" dirty="0"/>
              <a:t>, étangs: </a:t>
            </a:r>
            <a:r>
              <a:rPr lang="fr-CH" dirty="0" smtClean="0"/>
              <a:t>mise </a:t>
            </a:r>
            <a:r>
              <a:rPr lang="fr-CH" dirty="0"/>
              <a:t>en </a:t>
            </a:r>
            <a:r>
              <a:rPr lang="fr-CH" dirty="0" smtClean="0"/>
              <a:t>place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0987" y="1124744"/>
            <a:ext cx="8147477" cy="2592288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 smtClean="0"/>
              <a:t>Creuser les fossés avec la charrue.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 smtClean="0"/>
              <a:t>Sur les sols argileux et lourds, tracer des ornières avec le tracteur.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 smtClean="0"/>
              <a:t>Créez une chaîne de plusieurs étangs de différentes tailles et profondeurs.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 smtClean="0"/>
              <a:t>Si nécessaire, étanchéifier les grands étangs avec une bâche imperméable.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 smtClean="0"/>
              <a:t>Selon l'espèce cible, utiliser du gravier, de l'argile ou du béton comme substrat.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 smtClean="0"/>
              <a:t>Laisser pousser une végétation spontanée sur les berges.</a:t>
            </a:r>
            <a:endParaRPr lang="fr-CH" sz="19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117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5993942" y="5863815"/>
            <a:ext cx="26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Pour en savoir plus: </a:t>
            </a:r>
            <a:r>
              <a:rPr lang="fr-CH" sz="1400" dirty="0" smtClean="0">
                <a:hlinkClick r:id="rId2"/>
              </a:rPr>
              <a:t>www.karch.ch</a:t>
            </a:r>
            <a:endParaRPr lang="fr-CH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"/>
          <a:stretch/>
        </p:blipFill>
        <p:spPr>
          <a:xfrm>
            <a:off x="600986" y="3501008"/>
            <a:ext cx="793340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Fossés humides, mares, étangs: amélioration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06521"/>
            <a:ext cx="7921625" cy="246649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Aménagez avec des tas de pierres et de branches, des petits groupes d'arbres et d'arbustes et d'autres structures.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Utilisation extensive des prairies adjacentes.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Zone tampon pour réduire l'apport de nutriments dans l'eau.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Ne faucher les bandes tampons qu'à partir de septembre.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Exporter le matériel fauché.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118</a:t>
            </a:fld>
            <a:endParaRPr lang="fr-CH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75" y="3573016"/>
            <a:ext cx="7921625" cy="24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Fossés humides, mares, étangs: entretien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196752"/>
            <a:ext cx="7843452" cy="208823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Effectuer les travaux d'entretien entre octobre et janvier.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Les étangs de rétention peuvent être vidés. Maintenir une mare comme refuge pour les têtards et les poissons.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En cas de tendance à la sédimentation, draguer l’eau tous les 5-10 ans.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Arracher régulièrement les jeunes buissons.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Tailler régulièrement les arbustes à croissance rapide.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119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44572"/>
            <a:ext cx="7947867" cy="20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073" y="4293096"/>
            <a:ext cx="1901697" cy="16777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410" y="4293097"/>
            <a:ext cx="1861228" cy="16603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485" y="4293097"/>
            <a:ext cx="1877203" cy="16689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Prairie extensive et peu intensive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42042" y="1124743"/>
            <a:ext cx="3884232" cy="3024981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Une fauche tardive et de longs intervalles entre les fauches favorisent sauterelles, lièvres et oiseaux nichant au sol.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Grande diversité végétale grâce à l'absence de fumure.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Les prairies maigres abritent de nombreuses espèces végétales et animales rares.</a:t>
            </a:r>
            <a:endParaRPr lang="fr-CH" sz="2000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39553" y="1125538"/>
            <a:ext cx="3879082" cy="302418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Fournissent du foin de bonne qualité pour les vaches taries, les vaches allaitantes, les génisses, les moutons et les chevaux.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Certaines espèces végétales (p. ex. l’esparcette) favorisent la santé animale.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</a:t>
            </a:fld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82" y="4293097"/>
            <a:ext cx="1979967" cy="166896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608399" y="5601455"/>
            <a:ext cx="19810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Damier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4593701" y="5601455"/>
            <a:ext cx="20146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Grillon des champs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2581162" y="5601455"/>
            <a:ext cx="20125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Lézard des souches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537659" y="5592725"/>
            <a:ext cx="201811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Argus bleu</a:t>
            </a:r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2400" y="2935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. 58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8" y="3933058"/>
            <a:ext cx="1779075" cy="16161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635" y="3933057"/>
            <a:ext cx="1825632" cy="16151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8818" y="3933058"/>
            <a:ext cx="1854729" cy="16151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Surfaces rudérales, tas d’épierrage et </a:t>
            </a:r>
            <a:br>
              <a:rPr lang="fr-CH" dirty="0" smtClean="0"/>
            </a:br>
            <a:r>
              <a:rPr lang="fr-CH" dirty="0" smtClean="0"/>
              <a:t>affleurements rocheux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385139"/>
            <a:ext cx="7921625" cy="189984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Niches pour reptiles, amphibiens et insectes.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Occupés par des animaux et des plantes aimant la chaleur.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Les plantes à fleurs sur les surfaces rudérales procurent nectar et pollen aux insectes.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120</a:t>
            </a:fld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014" y="3933056"/>
            <a:ext cx="1788175" cy="1615147"/>
          </a:xfrm>
          <a:prstGeom prst="rect">
            <a:avLst/>
          </a:prstGeom>
        </p:spPr>
      </p:pic>
      <p:sp>
        <p:nvSpPr>
          <p:cNvPr id="13" name="Welle 12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112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01323" y="5212800"/>
            <a:ext cx="2323321" cy="3539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700" dirty="0" smtClean="0"/>
              <a:t>Orpin blanc</a:t>
            </a:r>
            <a:endParaRPr lang="fr-CH" sz="1700" dirty="0"/>
          </a:p>
        </p:txBody>
      </p:sp>
      <p:sp>
        <p:nvSpPr>
          <p:cNvPr id="19" name="Textfeld 18"/>
          <p:cNvSpPr txBox="1"/>
          <p:nvPr/>
        </p:nvSpPr>
        <p:spPr>
          <a:xfrm>
            <a:off x="4610045" y="5202970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Hermine</a:t>
            </a:r>
            <a:endParaRPr lang="fr-CH" dirty="0"/>
          </a:p>
        </p:txBody>
      </p:sp>
      <p:sp>
        <p:nvSpPr>
          <p:cNvPr id="20" name="Textfeld 19"/>
          <p:cNvSpPr txBox="1"/>
          <p:nvPr/>
        </p:nvSpPr>
        <p:spPr>
          <a:xfrm>
            <a:off x="2588819" y="5198908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Grillon d’Italie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572416" y="5212800"/>
            <a:ext cx="2046821" cy="3539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700" dirty="0" smtClean="0"/>
              <a:t>Criquet duettiste</a:t>
            </a:r>
            <a:endParaRPr lang="fr-CH" sz="1700" dirty="0"/>
          </a:p>
        </p:txBody>
      </p:sp>
    </p:spTree>
    <p:extLst>
      <p:ext uri="{BB962C8B-B14F-4D97-AF65-F5344CB8AC3E}">
        <p14:creationId xmlns:p14="http://schemas.microsoft.com/office/powerpoint/2010/main" val="40519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763355"/>
              </p:ext>
            </p:extLst>
          </p:nvPr>
        </p:nvGraphicFramePr>
        <p:xfrm>
          <a:off x="611188" y="1427725"/>
          <a:ext cx="7921626" cy="33779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652">
                  <a:extLst>
                    <a:ext uri="{9D8B030D-6E8A-4147-A177-3AD203B41FA5}">
                      <a16:colId xmlns:a16="http://schemas.microsoft.com/office/drawing/2014/main" val="3475673244"/>
                    </a:ext>
                  </a:extLst>
                </a:gridCol>
                <a:gridCol w="5400974">
                  <a:extLst>
                    <a:ext uri="{9D8B030D-6E8A-4147-A177-3AD203B41FA5}">
                      <a16:colId xmlns:a16="http://schemas.microsoft.com/office/drawing/2014/main" val="1972587130"/>
                    </a:ext>
                  </a:extLst>
                </a:gridCol>
              </a:tblGrid>
              <a:tr h="4265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noProof="0" dirty="0" smtClean="0"/>
                        <a:t>Surfaces rudérales, tas d’épierrage et affleurements rocheux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009729"/>
                  </a:ext>
                </a:extLst>
              </a:tr>
              <a:tr h="4265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L’IMPUTABILITE SELON L'OPD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569979"/>
                  </a:ext>
                </a:extLst>
              </a:tr>
              <a:tr h="666117">
                <a:tc>
                  <a:txBody>
                    <a:bodyPr/>
                    <a:lstStyle/>
                    <a:p>
                      <a:r>
                        <a:rPr lang="fr-CH" sz="1600" b="1" noProof="0" dirty="0" smtClean="0">
                          <a:solidFill>
                            <a:schemeClr val="tx1"/>
                          </a:solidFill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Incluant la bordure tampon d’au moins 3 m de large autour des tas d’épierrage et des surfaces rudérales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314586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767650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r>
                        <a:rPr lang="fr-CH" sz="1600" b="1" noProof="0" dirty="0" smtClean="0">
                          <a:solidFill>
                            <a:schemeClr val="tx1"/>
                          </a:solidFill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noProof="0" dirty="0" smtClean="0">
                          <a:solidFill>
                            <a:schemeClr val="tx1"/>
                          </a:solidFill>
                        </a:rPr>
                        <a:t>Interdits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421651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Tous les 2 à 3 ans au minimum, en automne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451744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31612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121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26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Surfaces rudérales, tas d’épierrage </a:t>
            </a:r>
            <a:br>
              <a:rPr lang="fr-CH" dirty="0" smtClean="0"/>
            </a:br>
            <a:r>
              <a:rPr lang="fr-CH" dirty="0" smtClean="0"/>
              <a:t>et affleurements rocheux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7724" y="1358380"/>
            <a:ext cx="8203119" cy="24482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Choix de l’emplacement: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Endroits ensoleillés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À la lisière des forêts et des haies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Sur les jachères florales, ourlets ou prairies fleuries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Sous les pylônes électriques et bâtiments similaires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Comme relais entre les habitats semi-naturels avoisinants</a:t>
            </a:r>
            <a:endParaRPr lang="fr-CH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122</a:t>
            </a:fld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58" y="3662636"/>
            <a:ext cx="7914716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Surfaces </a:t>
            </a:r>
            <a:r>
              <a:rPr lang="fr-FR" dirty="0" smtClean="0"/>
              <a:t>rudérales: mise en place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27071"/>
            <a:ext cx="7906259" cy="19966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Idéalement </a:t>
            </a:r>
            <a:r>
              <a:rPr lang="fr-FR" sz="2000" dirty="0"/>
              <a:t>dans des endroits avec une fine couche </a:t>
            </a:r>
            <a:r>
              <a:rPr lang="fr-FR" sz="2000" dirty="0" smtClean="0"/>
              <a:t>d'humus.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Si nécessaire, enlever l'humus sur une petite </a:t>
            </a:r>
            <a:r>
              <a:rPr lang="fr-FR" sz="2000" dirty="0" smtClean="0"/>
              <a:t>surface.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Pas de </a:t>
            </a:r>
            <a:r>
              <a:rPr lang="fr-FR" sz="2000" dirty="0" smtClean="0"/>
              <a:t>semis.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Poser des </a:t>
            </a:r>
            <a:r>
              <a:rPr lang="fr-FR" sz="2000" dirty="0"/>
              <a:t>grosses pierres simples </a:t>
            </a:r>
            <a:r>
              <a:rPr lang="fr-FR" sz="2000" dirty="0" smtClean="0"/>
              <a:t>pour créer </a:t>
            </a:r>
            <a:r>
              <a:rPr lang="fr-FR" sz="2000" dirty="0"/>
              <a:t>des niches </a:t>
            </a:r>
            <a:r>
              <a:rPr lang="fr-FR" sz="2000" dirty="0" smtClean="0"/>
              <a:t>supplémentaires.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123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54" y="3517703"/>
            <a:ext cx="7915086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</a:t>
            </a:r>
            <a:r>
              <a:rPr lang="fr-CH" dirty="0" smtClean="0"/>
              <a:t>as d’épierrage et affleurements rocheux: mise en place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6" y="1124744"/>
            <a:ext cx="7987468" cy="27363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Formez des tas d'au moins 0,5 m de haut et 4 m</a:t>
            </a:r>
            <a:r>
              <a:rPr lang="fr-CH" sz="2000" baseline="30000" dirty="0" smtClean="0"/>
              <a:t>2</a:t>
            </a:r>
            <a:r>
              <a:rPr lang="fr-CH" sz="2000" dirty="0" smtClean="0"/>
              <a:t> de large.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Utilisez des pierres locales si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Ne pas utiliser de gravats de construction.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Utilisez des pierres de différentes grandeurs.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Ajouter des branches, des racines et d'autres matériaux.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Remplir partiellement les cavités avec du gravier, du sable et de la terre meuble.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861048"/>
            <a:ext cx="7924458" cy="19287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02522" y="5805264"/>
            <a:ext cx="3050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Pour en savoir plus: </a:t>
            </a:r>
            <a:r>
              <a:rPr lang="fr-CH" sz="1400" dirty="0" smtClean="0">
                <a:hlinkClick r:id="rId3"/>
              </a:rPr>
              <a:t>http://wieselnetz.ch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39994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Surfaces rudérales, tas d’épierrage et affleurements rocheux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6" y="1340768"/>
            <a:ext cx="7921625" cy="1880926"/>
          </a:xfrm>
        </p:spPr>
        <p:txBody>
          <a:bodyPr/>
          <a:lstStyle/>
          <a:p>
            <a:r>
              <a:rPr lang="fr-CH" sz="2000" b="1" dirty="0" smtClean="0"/>
              <a:t>Entretien: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Tous les 3–5 ans, remettre dans leur état initial.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Enlever régulièrement la végétation recouvrant les tas d’épierrage et les affleurements rocheux.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Arracher les arbustes et les néophytes: solidage du Canada, </a:t>
            </a:r>
            <a:r>
              <a:rPr lang="fr-CH" sz="2000" dirty="0" err="1" smtClean="0"/>
              <a:t>buddléia</a:t>
            </a:r>
            <a:r>
              <a:rPr lang="fr-CH" sz="2000" dirty="0" smtClean="0"/>
              <a:t> et vergerette annuelle.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125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6" y="3454005"/>
            <a:ext cx="7915088" cy="27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014" y="4290655"/>
            <a:ext cx="1770260" cy="16128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294" y="4290656"/>
            <a:ext cx="1860589" cy="16128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919" y="4290655"/>
            <a:ext cx="1857970" cy="161282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290655"/>
            <a:ext cx="1841610" cy="16128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Murs de pierres sèches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80000" y="1556792"/>
            <a:ext cx="3852000" cy="213284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 smtClean="0"/>
              <a:t>Habitat pour les espèces thermophiles (p.ex. reptiles)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 smtClean="0"/>
              <a:t>Cachette et lieu d’hivernage pour insectes, reptiles et petits mammifères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556792"/>
            <a:ext cx="3875664" cy="213284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Limites de parcelles entre pâturages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Murs de soutènement dans les vignobles et les paysages en terrasses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126</a:t>
            </a:fld>
            <a:endParaRPr lang="fr-CH" dirty="0"/>
          </a:p>
        </p:txBody>
      </p:sp>
      <p:sp>
        <p:nvSpPr>
          <p:cNvPr id="15" name="Welle 14"/>
          <p:cNvSpPr/>
          <p:nvPr/>
        </p:nvSpPr>
        <p:spPr>
          <a:xfrm>
            <a:off x="8190388" y="160081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114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14476" y="5284917"/>
            <a:ext cx="186177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Soucoupe commune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4613105" y="55381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Cymbalaire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2588819" y="5556506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Azuré des orpins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583508" y="5284917"/>
            <a:ext cx="200026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Saltique</a:t>
            </a:r>
            <a:r>
              <a:rPr lang="fr-CH" dirty="0" smtClean="0"/>
              <a:t> chevronnée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816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617275"/>
              </p:ext>
            </p:extLst>
          </p:nvPr>
        </p:nvGraphicFramePr>
        <p:xfrm>
          <a:off x="610931" y="1196752"/>
          <a:ext cx="7921626" cy="34144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652">
                  <a:extLst>
                    <a:ext uri="{9D8B030D-6E8A-4147-A177-3AD203B41FA5}">
                      <a16:colId xmlns:a16="http://schemas.microsoft.com/office/drawing/2014/main" val="2455198165"/>
                    </a:ext>
                  </a:extLst>
                </a:gridCol>
                <a:gridCol w="5400974">
                  <a:extLst>
                    <a:ext uri="{9D8B030D-6E8A-4147-A177-3AD203B41FA5}">
                      <a16:colId xmlns:a16="http://schemas.microsoft.com/office/drawing/2014/main" val="1967836961"/>
                    </a:ext>
                  </a:extLst>
                </a:gridCol>
              </a:tblGrid>
              <a:tr h="405045">
                <a:tc gridSpan="2">
                  <a:txBody>
                    <a:bodyPr/>
                    <a:lstStyle/>
                    <a:p>
                      <a:r>
                        <a:rPr lang="fr-CH" sz="1600" b="1" noProof="0" dirty="0" smtClean="0"/>
                        <a:t>Murs de pierres sèches</a:t>
                      </a:r>
                      <a:endParaRPr lang="fr-CH" sz="1600" b="1" i="0" u="none" strike="noStrike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8005"/>
                  </a:ext>
                </a:extLst>
              </a:tr>
              <a:tr h="4050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L’IMPUTABILITE SELON L'OPD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072248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imputable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Longueur du mur x largeur standard de 3 m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7792019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Hauteur minimale</a:t>
                      </a:r>
                      <a:endParaRPr lang="fr-CH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 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1180069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Bordures tampons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 minimale de 50 cm des deux côtés du mur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9526228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790710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r>
                        <a:rPr lang="fr-CH" sz="1600" b="1" noProof="0" dirty="0" smtClean="0">
                          <a:solidFill>
                            <a:schemeClr val="tx1"/>
                          </a:solidFill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Interdits, aussi sur la bande tampon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601430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86718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127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5094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Murs de pierres sèches: construction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1186" y="1273763"/>
            <a:ext cx="7921625" cy="23533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Demande des connaissances techniques particulières.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Nécessite beaucoup de main-d'œuvre et engendre un coût élevé.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Recommandation: chercher un soutien professionnel et financier.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Les cantons, les organisations de protection du patrimoine et de l'environnement et les fondations privées sont souvent prêts à participer aux frais ou à aider eux-mêmes.</a:t>
            </a:r>
            <a:endParaRPr lang="fr-CH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128</a:t>
            </a:fld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20" y="3573016"/>
            <a:ext cx="792088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Murs de pierres sèches: entretien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385578"/>
            <a:ext cx="7962805" cy="15841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Enlever régulièrement la végétation envahissant des murs.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Enlever toutes les plantes ligneuses qui poussent dans le mur.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Ne pas bétonner les joints des murs en pierre sèche.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129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174" y="2996952"/>
            <a:ext cx="79487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</a:t>
            </a:fld>
            <a:endParaRPr lang="de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042699"/>
              </p:ext>
            </p:extLst>
          </p:nvPr>
        </p:nvGraphicFramePr>
        <p:xfrm>
          <a:off x="179512" y="476672"/>
          <a:ext cx="8856983" cy="58094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3149130882"/>
                    </a:ext>
                  </a:extLst>
                </a:gridCol>
                <a:gridCol w="2129063">
                  <a:extLst>
                    <a:ext uri="{9D8B030D-6E8A-4147-A177-3AD203B41FA5}">
                      <a16:colId xmlns:a16="http://schemas.microsoft.com/office/drawing/2014/main" val="2902681398"/>
                    </a:ext>
                  </a:extLst>
                </a:gridCol>
                <a:gridCol w="4207640">
                  <a:extLst>
                    <a:ext uri="{9D8B030D-6E8A-4147-A177-3AD203B41FA5}">
                      <a16:colId xmlns:a16="http://schemas.microsoft.com/office/drawing/2014/main" val="236747614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Prairie</a:t>
                      </a:r>
                      <a:r>
                        <a:rPr lang="fr-CH" sz="1700" b="1" baseline="0" noProof="0" dirty="0" smtClean="0"/>
                        <a:t> extensive</a:t>
                      </a:r>
                      <a:endParaRPr lang="fr-CH" sz="1700" b="1" noProof="0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Prairie peu intensive</a:t>
                      </a:r>
                      <a:endParaRPr lang="fr-CH" sz="17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941472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fr-CH" sz="1700" b="1" noProof="0" dirty="0" smtClean="0"/>
                        <a:t>CONDITIONS REQUISES</a:t>
                      </a:r>
                      <a:r>
                        <a:rPr lang="fr-CH" sz="1700" b="1" baseline="0" noProof="0" dirty="0" smtClean="0"/>
                        <a:t> POUR </a:t>
                      </a:r>
                      <a:r>
                        <a:rPr lang="fr-CH" sz="1700" b="1" noProof="0" dirty="0" smtClean="0"/>
                        <a:t>LE NIVEAU DE QUALITÉ I SELON L'OPD </a:t>
                      </a:r>
                      <a:endParaRPr lang="fr-CH" sz="1700" b="1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95025"/>
                  </a:ext>
                </a:extLst>
              </a:tr>
              <a:tr h="414758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Fumure</a:t>
                      </a:r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noProof="0" dirty="0" smtClean="0"/>
                        <a:t>Aucune</a:t>
                      </a:r>
                      <a:endParaRPr lang="fr-CH" sz="17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Fumier ou compost, max. 30 kg </a:t>
                      </a:r>
                      <a:r>
                        <a:rPr lang="fr-CH" sz="1700" b="0" noProof="0" dirty="0" err="1" smtClean="0"/>
                        <a:t>Ndisp</a:t>
                      </a:r>
                      <a:r>
                        <a:rPr lang="fr-CH" sz="1700" b="0" baseline="0" noProof="0" dirty="0" smtClean="0"/>
                        <a:t> /</a:t>
                      </a:r>
                      <a:r>
                        <a:rPr lang="fr-CH" sz="1700" b="0" noProof="0" dirty="0" smtClean="0"/>
                        <a:t>ha/an.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470964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Produits phytosanitaires</a:t>
                      </a:r>
                      <a:endParaRPr lang="fr-CH" sz="1700" b="1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Lutte mécanique contre les plantes à problème.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Traitement plante par plante autorisé.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50496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Fréquence de fauche</a:t>
                      </a:r>
                      <a:endParaRPr lang="fr-CH" sz="1700" b="1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Au moins une coupe par an.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004931"/>
                  </a:ext>
                </a:extLst>
              </a:tr>
              <a:tr h="592784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Première coupe</a:t>
                      </a:r>
                      <a:endParaRPr lang="fr-CH" sz="1700" b="1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700" b="0" noProof="0" dirty="0" smtClean="0"/>
                        <a:t>En plaine:</a:t>
                      </a:r>
                      <a:r>
                        <a:rPr lang="fr-CH" sz="1700" b="0" baseline="0" noProof="0" dirty="0" smtClean="0"/>
                        <a:t> </a:t>
                      </a:r>
                      <a:r>
                        <a:rPr lang="fr-CH" sz="1700" b="0" noProof="0" dirty="0" smtClean="0"/>
                        <a:t>15 juin; montagne I et II: 1</a:t>
                      </a:r>
                      <a:r>
                        <a:rPr lang="fr-CH" sz="1700" b="0" baseline="30000" noProof="0" dirty="0" smtClean="0"/>
                        <a:t>er</a:t>
                      </a:r>
                      <a:r>
                        <a:rPr lang="fr-CH" sz="1700" b="0" noProof="0" dirty="0" smtClean="0"/>
                        <a:t> juillet; montagne III et IV: 15 juillet (dérogation cantonale possible).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553134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Récolte</a:t>
                      </a:r>
                      <a:endParaRPr lang="fr-CH" sz="1700" b="1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Exportation obligatoire. Broyage interdit.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Tas de branches et de litière autorisés.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066253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Pâture d’automne</a:t>
                      </a:r>
                      <a:endParaRPr lang="fr-CH" sz="1700" b="1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Du 1</a:t>
                      </a:r>
                      <a:r>
                        <a:rPr lang="fr-CH" sz="1700" b="0" baseline="30000" noProof="0" dirty="0" smtClean="0"/>
                        <a:t>er</a:t>
                      </a:r>
                      <a:r>
                        <a:rPr lang="fr-CH" sz="1700" b="0" noProof="0" dirty="0" smtClean="0"/>
                        <a:t> septembre au 30 novembre.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104814"/>
                  </a:ext>
                </a:extLst>
              </a:tr>
              <a:tr h="592784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Structures</a:t>
                      </a:r>
                      <a:endParaRPr lang="fr-CH" sz="1700" b="1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700" b="0" noProof="0" dirty="0" smtClean="0"/>
                        <a:t>Le long des cours d’eau jusqu’à max. 20 % de la surface</a:t>
                      </a:r>
                      <a:r>
                        <a:rPr lang="fr-CH" sz="1700" b="0" baseline="0" noProof="0" dirty="0" smtClean="0"/>
                        <a:t> </a:t>
                      </a:r>
                      <a:r>
                        <a:rPr lang="fr-CH" sz="1700" b="0" noProof="0" dirty="0" smtClean="0"/>
                        <a:t>(surfaces non productives, tas d’épierrage, ligneux).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07931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noProof="0" dirty="0" smtClean="0"/>
                        <a:t>Durée d’engagement:</a:t>
                      </a:r>
                      <a:endParaRPr lang="fr-CH" sz="1700" b="1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8 ans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245829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noProof="0" dirty="0" smtClean="0"/>
                        <a:t>CONDITIONS REQUISES POUR 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933974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fr-CH" sz="1700" b="0" noProof="0" dirty="0" smtClean="0"/>
                        <a:t>Au moins 6 espèces de plantes indicatrices.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913181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fr-CH" sz="1700" b="0" noProof="0" dirty="0" smtClean="0"/>
                        <a:t>Conditionneurs interdits.</a:t>
                      </a:r>
                      <a:endParaRPr lang="fr-CH" sz="1700" b="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503292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2379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Surfaces de promotion de la biodiversité </a:t>
            </a:r>
            <a:r>
              <a:rPr lang="fr-CH" dirty="0"/>
              <a:t/>
            </a:r>
            <a:br>
              <a:rPr lang="fr-CH" dirty="0"/>
            </a:br>
            <a:r>
              <a:rPr lang="fr-CH" dirty="0" smtClean="0"/>
              <a:t>spécifiques à la région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2790128"/>
            <a:ext cx="7921625" cy="3015136"/>
          </a:xfrm>
        </p:spPr>
        <p:txBody>
          <a:bodyPr/>
          <a:lstStyle/>
          <a:p>
            <a:r>
              <a:rPr lang="fr-CH" sz="2000" b="1" dirty="0" smtClean="0"/>
              <a:t>Exemples</a:t>
            </a:r>
            <a:r>
              <a:rPr lang="fr-CH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Promotion des papillons rares par des régimes de fauche adaptés </a:t>
            </a:r>
            <a:br>
              <a:rPr lang="fr-CH" sz="2000" dirty="0" smtClean="0"/>
            </a:br>
            <a:r>
              <a:rPr lang="fr-CH" sz="2000" dirty="0" smtClean="0"/>
              <a:t>(</a:t>
            </a:r>
            <a:r>
              <a:rPr lang="fr-CH" sz="2000" dirty="0"/>
              <a:t>c</a:t>
            </a:r>
            <a:r>
              <a:rPr lang="fr-CH" sz="2000" dirty="0" smtClean="0"/>
              <a:t>anton de Fribourg)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La bande refuge (canton de Genève)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Vanneau huppé dans la plaine de </a:t>
            </a:r>
            <a:r>
              <a:rPr lang="fr-CH" sz="2000" dirty="0" err="1" smtClean="0"/>
              <a:t>Wauwil</a:t>
            </a:r>
            <a:r>
              <a:rPr lang="fr-CH" sz="2000" dirty="0" smtClean="0"/>
              <a:t> (canton de Lucerne)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Bandes fleuries, fenêtres à alouettes des champs en Haute-Argovie (canton de Berne)</a:t>
            </a:r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130</a:t>
            </a:fld>
            <a:endParaRPr lang="fr-CH" dirty="0"/>
          </a:p>
        </p:txBody>
      </p:sp>
      <p:sp>
        <p:nvSpPr>
          <p:cNvPr id="5" name="Welle 4"/>
          <p:cNvSpPr/>
          <p:nvPr/>
        </p:nvSpPr>
        <p:spPr>
          <a:xfrm>
            <a:off x="8172400" y="27252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. 116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17724" y="1702549"/>
            <a:ext cx="791508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H" b="1" dirty="0">
                <a:solidFill>
                  <a:srgbClr val="423D38"/>
                </a:solidFill>
              </a:rPr>
              <a:t>H</a:t>
            </a:r>
            <a:r>
              <a:rPr lang="fr-CH" b="1" dirty="0" smtClean="0">
                <a:solidFill>
                  <a:srgbClr val="423D38"/>
                </a:solidFill>
              </a:rPr>
              <a:t>abitats de grande valeur écologique qui ne peuvent être classés dans aucun des types de SPB définis dans l’OPD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6223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Promotion des papillons rares </a:t>
            </a:r>
            <a:br>
              <a:rPr lang="fr-CH" dirty="0" smtClean="0"/>
            </a:br>
            <a:r>
              <a:rPr lang="fr-CH" dirty="0" smtClean="0"/>
              <a:t>par des régimes de fauche adaptés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700808"/>
            <a:ext cx="7921625" cy="4464496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fr-CH" sz="1800" b="1" dirty="0" smtClean="0"/>
              <a:t>Région</a:t>
            </a:r>
            <a:r>
              <a:rPr lang="fr-CH" sz="1800" dirty="0" smtClean="0"/>
              <a:t>: </a:t>
            </a:r>
            <a:r>
              <a:rPr lang="fr-CH" sz="1800" dirty="0" err="1" smtClean="0"/>
              <a:t>Charmey</a:t>
            </a:r>
            <a:r>
              <a:rPr lang="fr-CH" sz="1800" dirty="0" smtClean="0"/>
              <a:t>, zone de montagne III, Canton de Fribourg</a:t>
            </a:r>
          </a:p>
          <a:p>
            <a:pPr>
              <a:spcBef>
                <a:spcPts val="500"/>
              </a:spcBef>
            </a:pPr>
            <a:r>
              <a:rPr lang="fr-CH" sz="1800" b="1" dirty="0" smtClean="0"/>
              <a:t>Espèces cibles</a:t>
            </a:r>
            <a:r>
              <a:rPr lang="fr-CH" sz="1800" dirty="0" smtClean="0"/>
              <a:t>: azuré des paluds et azuré de la sanguisorbe </a:t>
            </a:r>
          </a:p>
          <a:p>
            <a:pPr>
              <a:spcBef>
                <a:spcPts val="500"/>
              </a:spcBef>
            </a:pPr>
            <a:r>
              <a:rPr lang="fr-CH" sz="1800" dirty="0" smtClean="0"/>
              <a:t>(papillons rares)</a:t>
            </a:r>
          </a:p>
          <a:p>
            <a:pPr>
              <a:spcBef>
                <a:spcPts val="500"/>
              </a:spcBef>
            </a:pPr>
            <a:r>
              <a:rPr lang="fr-CH" sz="1800" b="1" dirty="0" smtClean="0"/>
              <a:t>Plantes hôtes</a:t>
            </a:r>
            <a:r>
              <a:rPr lang="fr-CH" sz="1800" dirty="0" smtClean="0"/>
              <a:t>: fleurs de sanguisorbe officinale</a:t>
            </a:r>
          </a:p>
          <a:p>
            <a:pPr>
              <a:spcBef>
                <a:spcPts val="500"/>
              </a:spcBef>
            </a:pPr>
            <a:r>
              <a:rPr lang="fr-CH" sz="1800" b="1" dirty="0" smtClean="0"/>
              <a:t>Mode de vie</a:t>
            </a:r>
            <a:r>
              <a:rPr lang="fr-CH" sz="1800" dirty="0" smtClean="0"/>
              <a:t>: les chenilles sont traînées au nid par certaines espèces de fourmis en septembre. Là-bas, ils vivent du couvain des fourmis. </a:t>
            </a:r>
          </a:p>
          <a:p>
            <a:pPr>
              <a:spcBef>
                <a:spcPts val="500"/>
              </a:spcBef>
            </a:pPr>
            <a:r>
              <a:rPr lang="fr-CH" sz="1800" b="1" dirty="0" smtClean="0"/>
              <a:t>Mesure: </a:t>
            </a:r>
            <a:r>
              <a:rPr lang="fr-CH" sz="1800" dirty="0" smtClean="0"/>
              <a:t>ne pas faucher les sanguisorbes avant septembre.</a:t>
            </a:r>
          </a:p>
          <a:p>
            <a:pPr>
              <a:spcBef>
                <a:spcPts val="500"/>
              </a:spcBef>
            </a:pPr>
            <a:r>
              <a:rPr lang="fr-CH" sz="1800" b="1" dirty="0" smtClean="0"/>
              <a:t>Conditions: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Le long des ruisseaux de prairies, laisser des bandes larges de 3 m jusqu’au 1</a:t>
            </a:r>
            <a:r>
              <a:rPr lang="fr-CH" sz="1800" baseline="30000" dirty="0" smtClean="0"/>
              <a:t>er</a:t>
            </a:r>
            <a:r>
              <a:rPr lang="fr-CH" sz="1800" dirty="0" smtClean="0"/>
              <a:t>  sept. Laisser un tiers des bandes non fauchées jusqu’au printemps suivant.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S</a:t>
            </a:r>
            <a:r>
              <a:rPr lang="fr-CH" sz="1800" dirty="0" smtClean="0"/>
              <a:t>urface des bandes non fauchées: min. 5 % de la parcelle.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Renoncer à l’utilisation de conditionneurs sur l’ensemble de la parcelle.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Respecter un intervalle d’au moins 8 semaines entre 2 fauches.</a:t>
            </a:r>
          </a:p>
          <a:p>
            <a:pPr>
              <a:spcBef>
                <a:spcPts val="500"/>
              </a:spcBef>
            </a:pPr>
            <a:r>
              <a:rPr lang="fr-CH" sz="1800" b="1" dirty="0" smtClean="0"/>
              <a:t>Indemnisation: </a:t>
            </a:r>
            <a:r>
              <a:rPr lang="fr-CH" sz="1800" dirty="0" smtClean="0"/>
              <a:t>Fr. 500.– par ha</a:t>
            </a:r>
            <a:endParaRPr lang="fr-CH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131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530" y="462958"/>
            <a:ext cx="1720744" cy="161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La bande refuge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24744"/>
            <a:ext cx="6127591" cy="475313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1800" b="1" dirty="0" smtClean="0"/>
              <a:t>Région</a:t>
            </a:r>
            <a:r>
              <a:rPr lang="fr-CH" sz="1800" dirty="0" smtClean="0"/>
              <a:t>: Canton de Genève</a:t>
            </a:r>
          </a:p>
          <a:p>
            <a:pPr>
              <a:spcBef>
                <a:spcPts val="600"/>
              </a:spcBef>
            </a:pPr>
            <a:r>
              <a:rPr lang="fr-CH" sz="1800" b="1" dirty="0" smtClean="0"/>
              <a:t>Espèces cibles</a:t>
            </a:r>
            <a:r>
              <a:rPr lang="fr-CH" sz="1800" dirty="0" smtClean="0"/>
              <a:t>: nombreux oiseaux menacées des régions agricoles et plantes </a:t>
            </a:r>
            <a:r>
              <a:rPr lang="fr-CH" sz="1800" dirty="0" err="1" smtClean="0"/>
              <a:t>messicoles</a:t>
            </a:r>
            <a:r>
              <a:rPr lang="fr-CH" sz="1800" dirty="0" smtClean="0"/>
              <a:t> rares (</a:t>
            </a:r>
            <a:r>
              <a:rPr lang="fr-CH" sz="1800" dirty="0" err="1" smtClean="0"/>
              <a:t>centenille</a:t>
            </a:r>
            <a:r>
              <a:rPr lang="fr-CH" sz="1800" dirty="0" smtClean="0"/>
              <a:t> naine ou scandix peigne-de-Vénus).</a:t>
            </a:r>
          </a:p>
          <a:p>
            <a:pPr>
              <a:spcBef>
                <a:spcPts val="600"/>
              </a:spcBef>
            </a:pPr>
            <a:r>
              <a:rPr lang="fr-CH" sz="1800" b="1" dirty="0" smtClean="0"/>
              <a:t>Mesure</a:t>
            </a:r>
            <a:r>
              <a:rPr lang="fr-CH" sz="1800" dirty="0" smtClean="0"/>
              <a:t>: bandes refuges avec végétation spontanée (non semées)</a:t>
            </a:r>
          </a:p>
          <a:p>
            <a:pPr>
              <a:spcBef>
                <a:spcPts val="600"/>
              </a:spcBef>
            </a:pPr>
            <a:r>
              <a:rPr lang="fr-CH" sz="1800" b="1" dirty="0" smtClean="0"/>
              <a:t>Conditions: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Pas de fumure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Herbicides uniquement contre les plantes à problème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Densité de sarrasin, rumex et chardon faible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Pas de néophytes invasives (excepté le solidage)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Durée min.: 2 ans; pas de durée max.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Fauche entre le 1</a:t>
            </a:r>
            <a:r>
              <a:rPr lang="fr-CH" sz="1800" baseline="30000" dirty="0" smtClean="0"/>
              <a:t>er</a:t>
            </a:r>
            <a:r>
              <a:rPr lang="fr-CH" sz="1800" dirty="0" smtClean="0"/>
              <a:t> octobre et le 15 mars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Mesures d’entretien particulières possibles </a:t>
            </a:r>
            <a:br>
              <a:rPr lang="fr-CH" sz="1800" dirty="0" smtClean="0"/>
            </a:br>
            <a:r>
              <a:rPr lang="fr-CH" sz="1800" dirty="0" smtClean="0"/>
              <a:t>pour espèces très rares</a:t>
            </a:r>
          </a:p>
          <a:p>
            <a:pPr>
              <a:spcBef>
                <a:spcPts val="600"/>
              </a:spcBef>
            </a:pPr>
            <a:r>
              <a:rPr lang="fr-CH" sz="1800" b="1" dirty="0" smtClean="0"/>
              <a:t>Indemnisation: </a:t>
            </a:r>
            <a:r>
              <a:rPr lang="fr-CH" sz="1800" dirty="0" smtClean="0"/>
              <a:t>Fr. 3‘000.– par ha, Fr. 1‘000.– par ha suppl. pour la mise en réseau. </a:t>
            </a:r>
            <a:endParaRPr lang="fr-CH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132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467" y="1185382"/>
            <a:ext cx="1728192" cy="36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Vanneau huppé dans la plaine de </a:t>
            </a:r>
            <a:r>
              <a:rPr lang="fr-CH" dirty="0" err="1" smtClean="0"/>
              <a:t>Wauwil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54776"/>
            <a:ext cx="7921625" cy="2574599"/>
          </a:xfrm>
        </p:spPr>
        <p:txBody>
          <a:bodyPr/>
          <a:lstStyle/>
          <a:p>
            <a:r>
              <a:rPr lang="fr-CH" sz="1800" b="1" dirty="0" smtClean="0"/>
              <a:t>Région: </a:t>
            </a:r>
            <a:r>
              <a:rPr lang="fr-CH" sz="1800" dirty="0" smtClean="0"/>
              <a:t>Plaine de </a:t>
            </a:r>
            <a:r>
              <a:rPr lang="fr-CH" sz="1800" dirty="0" err="1" smtClean="0"/>
              <a:t>Wauwil</a:t>
            </a:r>
            <a:r>
              <a:rPr lang="fr-CH" sz="1800" dirty="0" smtClean="0"/>
              <a:t> (canton de Lucerne)</a:t>
            </a:r>
          </a:p>
          <a:p>
            <a:r>
              <a:rPr lang="fr-CH" sz="1800" b="1" dirty="0" smtClean="0"/>
              <a:t>Espèce cible: </a:t>
            </a:r>
            <a:r>
              <a:rPr lang="fr-CH" sz="1800" dirty="0" smtClean="0"/>
              <a:t>Vanneau huppé </a:t>
            </a:r>
          </a:p>
          <a:p>
            <a:r>
              <a:rPr lang="fr-CH" sz="1800" b="1" dirty="0" smtClean="0"/>
              <a:t>Mesures: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00" dirty="0" smtClean="0"/>
              <a:t>Aménagement de champs qui ne seront pas exploités pendant la saison de nidification entre fin mars et début juin.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00" dirty="0" smtClean="0"/>
              <a:t>7 variantes de «champs accueillant des vanneaux» ont été définies.</a:t>
            </a:r>
            <a:endParaRPr lang="fr-CH" sz="1800" b="1" dirty="0" smtClean="0"/>
          </a:p>
          <a:p>
            <a:r>
              <a:rPr lang="fr-CH" sz="1800" b="1" dirty="0" smtClean="0"/>
              <a:t>Indemnisation: </a:t>
            </a:r>
            <a:r>
              <a:rPr lang="fr-CH" sz="1800" dirty="0" smtClean="0"/>
              <a:t>Fr. 1‘000.– par ha</a:t>
            </a:r>
            <a:endParaRPr lang="fr-CH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133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764276"/>
            <a:ext cx="7908549" cy="22269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3212976"/>
            <a:ext cx="1547439" cy="14281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06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</p:spPr>
        <p:txBody>
          <a:bodyPr/>
          <a:lstStyle/>
          <a:p>
            <a:r>
              <a:rPr lang="fr-CH" dirty="0" smtClean="0"/>
              <a:t>Bandes fleuries, fenêtres à alouettes des champs </a:t>
            </a:r>
            <a:br>
              <a:rPr lang="fr-CH" dirty="0" smtClean="0"/>
            </a:br>
            <a:r>
              <a:rPr lang="fr-CH" dirty="0" smtClean="0"/>
              <a:t>en Haute-Argovie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041" y="1358380"/>
            <a:ext cx="7922075" cy="50949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1800" b="1" dirty="0" smtClean="0"/>
              <a:t>Région: </a:t>
            </a:r>
            <a:r>
              <a:rPr lang="fr-CH" sz="1800" dirty="0" smtClean="0"/>
              <a:t>Haute-Argovie (canton de Berne)</a:t>
            </a:r>
          </a:p>
          <a:p>
            <a:pPr>
              <a:spcBef>
                <a:spcPts val="600"/>
              </a:spcBef>
            </a:pPr>
            <a:r>
              <a:rPr lang="fr-CH" sz="1800" b="1" dirty="0" smtClean="0"/>
              <a:t>Espèce cible: </a:t>
            </a:r>
            <a:r>
              <a:rPr lang="fr-CH" sz="1800" dirty="0" smtClean="0"/>
              <a:t>Alouettes des champs</a:t>
            </a:r>
          </a:p>
          <a:p>
            <a:pPr>
              <a:spcBef>
                <a:spcPts val="600"/>
              </a:spcBef>
            </a:pPr>
            <a:r>
              <a:rPr lang="fr-CH" sz="1800" b="1" dirty="0" smtClean="0"/>
              <a:t>Mesures:</a:t>
            </a:r>
            <a:r>
              <a:rPr lang="fr-CH" sz="1800" dirty="0" smtClean="0"/>
              <a:t> petites surfaces dans les cultures de céréales</a:t>
            </a:r>
          </a:p>
          <a:p>
            <a:pPr>
              <a:spcBef>
                <a:spcPts val="600"/>
              </a:spcBef>
            </a:pPr>
            <a:r>
              <a:rPr lang="fr-CH" sz="1800" dirty="0" smtClean="0"/>
              <a:t>ensemencées un mélange de plantes </a:t>
            </a:r>
            <a:r>
              <a:rPr lang="fr-CH" sz="1800" dirty="0" err="1" smtClean="0"/>
              <a:t>messicoles</a:t>
            </a:r>
            <a:r>
              <a:rPr lang="fr-CH" sz="1800" dirty="0" smtClean="0"/>
              <a:t> annuelles.</a:t>
            </a:r>
          </a:p>
          <a:p>
            <a:pPr>
              <a:spcBef>
                <a:spcPts val="600"/>
              </a:spcBef>
            </a:pPr>
            <a:r>
              <a:rPr lang="fr-CH" sz="1800" b="1" dirty="0" smtClean="0"/>
              <a:t>Conditions: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Au moins 3 fenêtres ou 1 bande par ha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Dimensions des fenêtres: 3 x 9 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Dimensions de la bande: 3 x 25 m ou env. 80 m</a:t>
            </a:r>
            <a:r>
              <a:rPr lang="fr-CH" sz="1800" baseline="30000" dirty="0" smtClean="0"/>
              <a:t>2</a:t>
            </a:r>
            <a:endParaRPr lang="fr-CH" sz="18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Semer un mélange de plantes sauvages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10 a par parcelle et par hectare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Produits phytosanitaires interdits</a:t>
            </a:r>
          </a:p>
          <a:p>
            <a:pPr>
              <a:spcBef>
                <a:spcPts val="600"/>
              </a:spcBef>
            </a:pPr>
            <a:r>
              <a:rPr lang="fr-CH" sz="1800" b="1" dirty="0" smtClean="0"/>
              <a:t>Indemnisation: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Soutien possibles des services cantonaux ou associations privées de protection de la nature allant de Fr. 50.– par fenêtre à Fr. 150.– par bande.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 smtClean="0"/>
              <a:t>Imputables au système de points d’IP-Suisse.</a:t>
            </a:r>
            <a:endParaRPr lang="fr-CH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1358850"/>
            <a:ext cx="2501661" cy="37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Pour en savoir plus</a:t>
            </a:r>
            <a:endParaRPr lang="fr-CH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11188" y="1340768"/>
            <a:ext cx="7921625" cy="4309944"/>
          </a:xfrm>
        </p:spPr>
        <p:txBody>
          <a:bodyPr/>
          <a:lstStyle/>
          <a:p>
            <a:r>
              <a:rPr lang="fr-CH" sz="2000" dirty="0" smtClean="0">
                <a:hlinkClick r:id="rId2"/>
              </a:rPr>
              <a:t>www.agri-biodiv.ch</a:t>
            </a:r>
            <a:endParaRPr lang="fr-CH" sz="2000" dirty="0" smtClean="0"/>
          </a:p>
          <a:p>
            <a:r>
              <a:rPr lang="fr-CH" sz="2000" dirty="0" smtClean="0">
                <a:hlinkClick r:id="rId3"/>
              </a:rPr>
              <a:t>www.agridea.ch</a:t>
            </a:r>
            <a:endParaRPr lang="fr-CH" sz="2000" dirty="0" smtClean="0"/>
          </a:p>
          <a:p>
            <a:r>
              <a:rPr lang="fr-CH" sz="2000" dirty="0" smtClean="0">
                <a:hlinkClick r:id="rId4"/>
              </a:rPr>
              <a:t>www.regioflora.ch</a:t>
            </a:r>
            <a:endParaRPr lang="fr-CH" sz="2000" dirty="0" smtClean="0"/>
          </a:p>
          <a:p>
            <a:r>
              <a:rPr lang="fr-CH" sz="2000" dirty="0" smtClean="0">
                <a:hlinkClick r:id="rId5"/>
              </a:rPr>
              <a:t>www.safethebambi.ch</a:t>
            </a:r>
            <a:r>
              <a:rPr lang="fr-CH" sz="2000" dirty="0" smtClean="0"/>
              <a:t> (en allemand)</a:t>
            </a:r>
          </a:p>
          <a:p>
            <a:r>
              <a:rPr lang="fr-CH" sz="2000" dirty="0" smtClean="0">
                <a:hlinkClick r:id="rId6"/>
              </a:rPr>
              <a:t>www.vitiswiss.ch</a:t>
            </a:r>
            <a:endParaRPr lang="fr-CH" sz="2000" dirty="0" smtClean="0"/>
          </a:p>
          <a:p>
            <a:r>
              <a:rPr lang="fr-CH" sz="2000" dirty="0" smtClean="0">
                <a:hlinkClick r:id="rId7"/>
              </a:rPr>
              <a:t>www.hochstamm-suisse.ch</a:t>
            </a:r>
            <a:r>
              <a:rPr lang="fr-CH" sz="2000" dirty="0" smtClean="0"/>
              <a:t> (en allemand)</a:t>
            </a:r>
          </a:p>
          <a:p>
            <a:r>
              <a:rPr lang="fr-CH" sz="2000" dirty="0" smtClean="0">
                <a:hlinkClick r:id="rId8"/>
              </a:rPr>
              <a:t>www.prospecierara.ch</a:t>
            </a:r>
            <a:endParaRPr lang="fr-CH" sz="2000" dirty="0" smtClean="0"/>
          </a:p>
          <a:p>
            <a:r>
              <a:rPr lang="fr-CH" sz="2000" dirty="0" smtClean="0">
                <a:hlinkClick r:id="rId9"/>
              </a:rPr>
              <a:t>www.fructus.ch</a:t>
            </a:r>
            <a:r>
              <a:rPr lang="fr-CH" sz="2000" dirty="0" smtClean="0"/>
              <a:t> (en allemand)</a:t>
            </a:r>
          </a:p>
          <a:p>
            <a:r>
              <a:rPr lang="fr-CH" sz="2000" dirty="0" smtClean="0">
                <a:hlinkClick r:id="rId10"/>
              </a:rPr>
              <a:t>www.karch.ch</a:t>
            </a:r>
            <a:endParaRPr lang="fr-CH" sz="2000" dirty="0" smtClean="0"/>
          </a:p>
          <a:p>
            <a:r>
              <a:rPr lang="fr-CH" sz="2000" dirty="0" smtClean="0">
                <a:hlinkClick r:id="rId11"/>
              </a:rPr>
              <a:t>www.wieselnetz.ch</a:t>
            </a:r>
            <a:endParaRPr lang="fr-CH" sz="2000" dirty="0" smtClean="0"/>
          </a:p>
          <a:p>
            <a:endParaRPr lang="fr-CH" sz="2000" dirty="0" smtClean="0"/>
          </a:p>
          <a:p>
            <a:endParaRPr lang="fr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804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Impressum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136</a:t>
            </a:fld>
            <a:endParaRPr lang="fr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188" y="1279296"/>
            <a:ext cx="7993260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200" b="1" dirty="0" smtClean="0"/>
              <a:t>Editeurs:</a:t>
            </a:r>
            <a:endParaRPr lang="fr-CH" sz="1200" dirty="0" smtClean="0"/>
          </a:p>
          <a:p>
            <a:r>
              <a:rPr lang="fr-CH" sz="1200" dirty="0" smtClean="0"/>
              <a:t>Institut de recherche de l’agriculture biologique (FiBL), </a:t>
            </a:r>
            <a:r>
              <a:rPr lang="fr-CH" sz="1200" u="sng" dirty="0" smtClean="0">
                <a:hlinkClick r:id="rId2"/>
              </a:rPr>
              <a:t>info.suisse@fibl.org</a:t>
            </a:r>
            <a:r>
              <a:rPr lang="fr-CH" sz="1200" dirty="0" smtClean="0"/>
              <a:t>, </a:t>
            </a:r>
            <a:r>
              <a:rPr lang="fr-CH" sz="1200" u="sng" dirty="0" smtClean="0">
                <a:hlinkClick r:id="rId3"/>
              </a:rPr>
              <a:t>www.fibl.org</a:t>
            </a:r>
            <a:endParaRPr lang="fr-CH" sz="1200" dirty="0" smtClean="0"/>
          </a:p>
          <a:p>
            <a:r>
              <a:rPr lang="fr-CH" sz="1200" dirty="0" smtClean="0"/>
              <a:t>Station ornithologique Suisse Sempach, </a:t>
            </a:r>
            <a:r>
              <a:rPr lang="fr-CH" sz="1200" u="sng" dirty="0" smtClean="0">
                <a:hlinkClick r:id="rId4"/>
              </a:rPr>
              <a:t>info@vogelwarte.ch</a:t>
            </a:r>
            <a:r>
              <a:rPr lang="fr-CH" sz="1200" dirty="0" smtClean="0"/>
              <a:t>, </a:t>
            </a:r>
            <a:r>
              <a:rPr lang="fr-CH" sz="1200" u="sng" dirty="0" smtClean="0">
                <a:hlinkClick r:id="rId5"/>
              </a:rPr>
              <a:t>www.vogelwarte.ch</a:t>
            </a:r>
            <a:endParaRPr lang="fr-CH" sz="1200" dirty="0" smtClean="0"/>
          </a:p>
          <a:p>
            <a:r>
              <a:rPr lang="fr-CH" sz="1200" b="1" dirty="0" smtClean="0"/>
              <a:t>Auteurs: </a:t>
            </a:r>
            <a:r>
              <a:rPr lang="fr-CH" sz="1200" dirty="0" smtClean="0"/>
              <a:t>Véronique Chevillat (</a:t>
            </a:r>
            <a:r>
              <a:rPr lang="fr-CH" sz="1200" dirty="0" err="1" smtClean="0"/>
              <a:t>FiBL</a:t>
            </a:r>
            <a:r>
              <a:rPr lang="fr-CH" sz="1200" dirty="0" smtClean="0"/>
              <a:t>) Roman </a:t>
            </a:r>
            <a:r>
              <a:rPr lang="fr-CH" sz="1200" dirty="0"/>
              <a:t>Graf (Station </a:t>
            </a:r>
            <a:r>
              <a:rPr lang="fr-CH" sz="1200" dirty="0" smtClean="0"/>
              <a:t>ornithologique), Dominik </a:t>
            </a:r>
            <a:r>
              <a:rPr lang="fr-CH" sz="1200" dirty="0"/>
              <a:t>Hagist (Station </a:t>
            </a:r>
            <a:r>
              <a:rPr lang="fr-CH" sz="1200" dirty="0" smtClean="0"/>
              <a:t>ornithologique) </a:t>
            </a:r>
          </a:p>
          <a:p>
            <a:r>
              <a:rPr lang="fr-CH" sz="1200" b="1" dirty="0" smtClean="0"/>
              <a:t>Collaboration: </a:t>
            </a:r>
            <a:r>
              <a:rPr lang="fr-CH" sz="1200" dirty="0" smtClean="0"/>
              <a:t>Lukas Pfiffner (</a:t>
            </a:r>
            <a:r>
              <a:rPr lang="fr-CH" sz="1200" dirty="0" err="1" smtClean="0"/>
              <a:t>FiBL</a:t>
            </a:r>
            <a:r>
              <a:rPr lang="fr-CH" sz="1200" dirty="0" smtClean="0"/>
              <a:t>), Simon </a:t>
            </a:r>
            <a:r>
              <a:rPr lang="fr-CH" sz="1200" dirty="0"/>
              <a:t>Birrer (Station </a:t>
            </a:r>
            <a:r>
              <a:rPr lang="fr-CH" sz="1200" dirty="0" smtClean="0"/>
              <a:t>ornithologique), Markus </a:t>
            </a:r>
            <a:r>
              <a:rPr lang="fr-CH" sz="1200" dirty="0"/>
              <a:t>Jenny (Station </a:t>
            </a:r>
            <a:r>
              <a:rPr lang="fr-CH" sz="1200" dirty="0" smtClean="0"/>
              <a:t>ornithologique)</a:t>
            </a:r>
          </a:p>
          <a:p>
            <a:r>
              <a:rPr lang="fr-CH" sz="1200" b="1" dirty="0" smtClean="0"/>
              <a:t>Rédaction: </a:t>
            </a:r>
            <a:r>
              <a:rPr lang="fr-CH" sz="1200" dirty="0" smtClean="0"/>
              <a:t>Gilles Weidmann (</a:t>
            </a:r>
            <a:r>
              <a:rPr lang="fr-CH" sz="1200" dirty="0" err="1" smtClean="0"/>
              <a:t>FiBL</a:t>
            </a:r>
            <a:r>
              <a:rPr lang="fr-CH" sz="1200" dirty="0" smtClean="0"/>
              <a:t>)</a:t>
            </a:r>
          </a:p>
          <a:p>
            <a:r>
              <a:rPr lang="fr-CH" sz="1200" dirty="0" smtClean="0"/>
              <a:t>Avec des graphiques de Brigitta Maurer (</a:t>
            </a:r>
            <a:r>
              <a:rPr lang="fr-CH" sz="1200" dirty="0" err="1" smtClean="0"/>
              <a:t>FiBL</a:t>
            </a:r>
            <a:r>
              <a:rPr lang="fr-CH" sz="1200" dirty="0" smtClean="0"/>
              <a:t>) et des illustrations de Simon Müller (</a:t>
            </a:r>
            <a:r>
              <a:rPr lang="fr-CH" sz="1200" dirty="0" smtClean="0">
                <a:hlinkClick r:id="rId6"/>
              </a:rPr>
              <a:t>www.soio.ch</a:t>
            </a:r>
            <a:r>
              <a:rPr lang="fr-CH" sz="1200" dirty="0" smtClean="0"/>
              <a:t>).</a:t>
            </a:r>
          </a:p>
          <a:p>
            <a:r>
              <a:rPr lang="fr-CH" sz="1200" dirty="0" smtClean="0"/>
              <a:t>Les diapositives ont été réalisées avec le soutien financier de Bio Suisse, de l’Union Suisse des Paysans, </a:t>
            </a:r>
            <a:r>
              <a:rPr lang="fr-FR" sz="1200" dirty="0"/>
              <a:t>de l'Office du paysage et de la nature du canton de Zurich, du Centre agricole </a:t>
            </a:r>
            <a:r>
              <a:rPr lang="fr-FR" sz="1200" dirty="0" err="1"/>
              <a:t>Ebenrain</a:t>
            </a:r>
            <a:r>
              <a:rPr lang="fr-FR" sz="1200" dirty="0"/>
              <a:t> du canton de Bâle-Campagne, de l'Office de l'environnement et de l'énergie du canton de Bâle-Ville, du Service </a:t>
            </a:r>
            <a:r>
              <a:rPr lang="fr-FR" sz="1200" dirty="0" smtClean="0"/>
              <a:t>de l’Agriculture </a:t>
            </a:r>
            <a:r>
              <a:rPr lang="fr-FR" sz="1200" dirty="0"/>
              <a:t>et </a:t>
            </a:r>
            <a:r>
              <a:rPr lang="fr-FR" sz="1200" dirty="0" smtClean="0"/>
              <a:t>des Forêts </a:t>
            </a:r>
            <a:r>
              <a:rPr lang="fr-FR" sz="1200" dirty="0"/>
              <a:t>du canton de Lucerne et du Service </a:t>
            </a:r>
            <a:r>
              <a:rPr lang="fr-FR" sz="1200" dirty="0" smtClean="0"/>
              <a:t>de l’Agriculture </a:t>
            </a:r>
            <a:r>
              <a:rPr lang="fr-FR" sz="1200" dirty="0"/>
              <a:t>et </a:t>
            </a:r>
            <a:r>
              <a:rPr lang="fr-FR" sz="1200" dirty="0" smtClean="0"/>
              <a:t>Viticulture </a:t>
            </a:r>
            <a:r>
              <a:rPr lang="fr-FR" sz="1200" dirty="0"/>
              <a:t>du Canton de Vaud</a:t>
            </a:r>
            <a:r>
              <a:rPr lang="fr-FR" sz="1200" dirty="0" smtClean="0"/>
              <a:t>. </a:t>
            </a:r>
          </a:p>
          <a:p>
            <a:r>
              <a:rPr lang="fr-CH" sz="1200" dirty="0" smtClean="0"/>
              <a:t>Edition 2019</a:t>
            </a:r>
          </a:p>
          <a:p>
            <a:r>
              <a:rPr lang="fr-CH" sz="1200" dirty="0" smtClean="0"/>
              <a:t>Le jeu de diapositives fait partie d'une vaste collection de diapositives basées sur les manuel «La biodiversité sur l’exploitation agricole: guide pratique" du </a:t>
            </a:r>
            <a:r>
              <a:rPr lang="fr-CH" sz="1200" dirty="0" err="1" smtClean="0"/>
              <a:t>FiBL</a:t>
            </a:r>
            <a:r>
              <a:rPr lang="fr-CH" sz="1200" dirty="0" smtClean="0"/>
              <a:t> et de la Station ornithologique. La collection de diapositives peut être téléchargée gratuitement à l'adresse </a:t>
            </a:r>
            <a:r>
              <a:rPr lang="fr-CH" sz="1200" dirty="0" smtClean="0">
                <a:hlinkClick r:id="rId7"/>
              </a:rPr>
              <a:t>www.agri-biodiv.ch</a:t>
            </a:r>
            <a:r>
              <a:rPr lang="fr-CH" sz="1200" dirty="0" smtClean="0"/>
              <a:t> Le manuel peut être commandé en version imprimée à la boutique FiBL sur </a:t>
            </a:r>
            <a:r>
              <a:rPr lang="fr-CH" sz="1200" dirty="0" smtClean="0">
                <a:hlinkClick r:id="rId8"/>
              </a:rPr>
              <a:t>https://shop.fibl.org</a:t>
            </a:r>
            <a:r>
              <a:rPr lang="fr-CH" sz="1200" dirty="0" smtClean="0"/>
              <a:t> ou téléchargé gratuitement. </a:t>
            </a:r>
          </a:p>
          <a:p>
            <a:r>
              <a:rPr lang="fr-CH" sz="1200" dirty="0" smtClean="0"/>
              <a:t>Copyright: Les photos ne peuvent être utilisées qu'à des fins de formation sur le thème de la biodiversité dans les exploitations agricoles.  Tous droits réservés par les auteurs. 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22948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7012" y="1196752"/>
            <a:ext cx="2505428" cy="2168337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5426" y="1196752"/>
            <a:ext cx="2545193" cy="21683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204" y="3570782"/>
            <a:ext cx="2499236" cy="218537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198161"/>
            <a:ext cx="2537472" cy="216692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243" y="3561569"/>
            <a:ext cx="2554558" cy="21945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  <a:noFill/>
        </p:spPr>
        <p:txBody>
          <a:bodyPr/>
          <a:lstStyle/>
          <a:p>
            <a:r>
              <a:rPr lang="fr-CH" dirty="0" smtClean="0"/>
              <a:t>Prairie extensive et peu intensive: utilisation et entretien</a:t>
            </a:r>
            <a:endParaRPr lang="fr-CH" b="0" i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</a:t>
            </a:fld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603098" y="2995758"/>
            <a:ext cx="25459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Pas de conditionneur</a:t>
            </a:r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3312043" y="3006646"/>
            <a:ext cx="25779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Fauche haute (&gt; 8-10 cm)</a:t>
            </a:r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3275047" y="5130845"/>
            <a:ext cx="265459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Faire fuir les faons et levreaux avant la fauche</a:t>
            </a:r>
            <a:endParaRPr lang="fr-CH" dirty="0"/>
          </a:p>
        </p:txBody>
      </p:sp>
      <p:sp>
        <p:nvSpPr>
          <p:cNvPr id="16" name="Textfeld 15"/>
          <p:cNvSpPr txBox="1"/>
          <p:nvPr/>
        </p:nvSpPr>
        <p:spPr>
          <a:xfrm>
            <a:off x="6023631" y="2998261"/>
            <a:ext cx="25528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Fauche par étapes</a:t>
            </a:r>
            <a:endParaRPr lang="fr-CH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99" y="3566493"/>
            <a:ext cx="2511341" cy="2196186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611188" y="5130845"/>
            <a:ext cx="253022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Zones refuges non fauchées (10 %)</a:t>
            </a:r>
            <a:endParaRPr lang="fr-CH" dirty="0"/>
          </a:p>
        </p:txBody>
      </p:sp>
      <p:sp>
        <p:nvSpPr>
          <p:cNvPr id="32" name="Textfeld 31"/>
          <p:cNvSpPr txBox="1"/>
          <p:nvPr/>
        </p:nvSpPr>
        <p:spPr>
          <a:xfrm>
            <a:off x="6023631" y="5130845"/>
            <a:ext cx="256024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Faucher depuis le milieu du champ vers l’extérieur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280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434321"/>
            <a:ext cx="3960440" cy="20573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503908"/>
          </a:xfrm>
          <a:noFill/>
        </p:spPr>
        <p:txBody>
          <a:bodyPr/>
          <a:lstStyle/>
          <a:p>
            <a:r>
              <a:rPr lang="fr-CH" dirty="0" smtClean="0"/>
              <a:t>Comment améliorer la qualité des prairies?</a:t>
            </a:r>
            <a:endParaRPr lang="fr-CH" b="0" i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32578" y="3635252"/>
            <a:ext cx="3933358" cy="2025996"/>
          </a:xfrm>
          <a:noFill/>
        </p:spPr>
        <p:txBody>
          <a:bodyPr vert="horz" lIns="0" tIns="0" rIns="0" bIns="0" rtlCol="0">
            <a:noAutofit/>
          </a:bodyPr>
          <a:lstStyle/>
          <a:p>
            <a:pPr marL="252000" indent="-252000" algn="l">
              <a:spcBef>
                <a:spcPts val="600"/>
              </a:spcBef>
              <a:buChar char="•"/>
            </a:pPr>
            <a:r>
              <a:rPr lang="fr-CH" sz="2000" dirty="0" smtClean="0"/>
              <a:t>Uniquement là où un travail du sol est possible. </a:t>
            </a:r>
          </a:p>
          <a:p>
            <a:pPr marL="252000" indent="-252000" algn="l">
              <a:spcBef>
                <a:spcPts val="600"/>
              </a:spcBef>
              <a:buChar char="•"/>
            </a:pPr>
            <a:r>
              <a:rPr lang="fr-CH" sz="2000" dirty="0" smtClean="0"/>
              <a:t>Semences du commerce ou d'une prairie voisine riche en espèces.</a:t>
            </a:r>
            <a:endParaRPr lang="fr-CH" sz="2000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611188" y="3635252"/>
            <a:ext cx="4032820" cy="2530052"/>
          </a:xfrm>
          <a:noFill/>
        </p:spPr>
        <p:txBody>
          <a:bodyPr/>
          <a:lstStyle/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Pour les prairies avec au moins 4-5 espèces indicatrices (ex. marguerite, </a:t>
            </a:r>
            <a:r>
              <a:rPr lang="fr-CH" sz="2000" dirty="0" err="1" smtClean="0"/>
              <a:t>knautie</a:t>
            </a:r>
            <a:r>
              <a:rPr lang="fr-CH" sz="2000" dirty="0" smtClean="0"/>
              <a:t>, lotier, luzerne lupuline, primevère), amaigrir avec 3 coupes par an. </a:t>
            </a:r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Avancez la première fauche d'env. 2 semaines (autorisation du canton!). </a:t>
            </a:r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Toujours évacuer le foin.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15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578" y="1428884"/>
            <a:ext cx="3933359" cy="2057303"/>
          </a:xfrm>
          <a:prstGeom prst="rect">
            <a:avLst/>
          </a:prstGeom>
        </p:spPr>
      </p:pic>
      <p:sp>
        <p:nvSpPr>
          <p:cNvPr id="8" name="Inhaltsplatzhalter 4"/>
          <p:cNvSpPr txBox="1">
            <a:spLocks/>
          </p:cNvSpPr>
          <p:nvPr/>
        </p:nvSpPr>
        <p:spPr>
          <a:xfrm>
            <a:off x="617724" y="1034067"/>
            <a:ext cx="3450219" cy="35524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 smtClean="0"/>
              <a:t>Variante A:  </a:t>
            </a:r>
            <a:r>
              <a:rPr lang="fr-CH" sz="2000" dirty="0" smtClean="0"/>
              <a:t>amaigrir la prairie</a:t>
            </a:r>
            <a:endParaRPr lang="fr-CH" sz="2000" dirty="0"/>
          </a:p>
        </p:txBody>
      </p:sp>
      <p:sp>
        <p:nvSpPr>
          <p:cNvPr id="10" name="Inhaltsplatzhalter 4"/>
          <p:cNvSpPr txBox="1">
            <a:spLocks/>
          </p:cNvSpPr>
          <p:nvPr/>
        </p:nvSpPr>
        <p:spPr>
          <a:xfrm>
            <a:off x="4732578" y="1034067"/>
            <a:ext cx="3823784" cy="35524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 smtClean="0"/>
              <a:t>Variante B:  </a:t>
            </a:r>
            <a:r>
              <a:rPr lang="fr-CH" sz="2000" dirty="0" smtClean="0"/>
              <a:t>réensemencer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11195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fr-CH" dirty="0" smtClean="0"/>
              <a:t>Semer une prairie extensive ou peu intensive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049523"/>
            <a:ext cx="6847671" cy="1614743"/>
          </a:xfrm>
        </p:spPr>
        <p:txBody>
          <a:bodyPr/>
          <a:lstStyle/>
          <a:p>
            <a:r>
              <a:rPr lang="fr-CH" sz="2000" b="1" dirty="0" smtClean="0"/>
              <a:t>Choix du site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CH" sz="2000" b="1" dirty="0" smtClean="0"/>
              <a:t>Idéal: </a:t>
            </a:r>
            <a:r>
              <a:rPr lang="fr-CH" sz="2000" dirty="0" smtClean="0"/>
              <a:t>sols superficiels dans des endroits bien ensoleillés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CH" sz="2000" b="1" dirty="0" smtClean="0"/>
              <a:t>Moins adaptés: </a:t>
            </a:r>
            <a:r>
              <a:rPr lang="fr-CH" sz="2000" dirty="0" smtClean="0"/>
              <a:t>sols tourbeux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CH" sz="2000" b="1" dirty="0" smtClean="0"/>
              <a:t>À éviter: </a:t>
            </a:r>
            <a:r>
              <a:rPr lang="fr-CH" sz="2000" dirty="0" smtClean="0"/>
              <a:t>surfaces à forte densité de rumex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16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852936"/>
            <a:ext cx="2768880" cy="264687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14408" y="2852936"/>
            <a:ext cx="5025392" cy="26468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000" b="1" dirty="0" smtClean="0"/>
              <a:t>Préparation du lit de semence: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fr-CH" sz="2000" dirty="0" smtClean="0"/>
              <a:t>Préparation du sol au printemps. Sur sols lourds, labourer en automne (attention au risque d’érosion).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fr-CH" sz="2000" dirty="0" smtClean="0"/>
              <a:t>Premier labour au plus tard un mois avant le semis.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fr-CH" sz="2000" dirty="0" smtClean="0"/>
              <a:t>Avant le semis, herser superficiellement 2 ou 3 fois à intervalle de 2 semaines.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37685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fr-CH" dirty="0" smtClean="0"/>
              <a:t>Fleur de foin ou semences du commerce?</a:t>
            </a:r>
            <a:endParaRPr lang="fr-CH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87521"/>
              </p:ext>
            </p:extLst>
          </p:nvPr>
        </p:nvGraphicFramePr>
        <p:xfrm>
          <a:off x="611188" y="1052736"/>
          <a:ext cx="7928612" cy="40680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5443">
                  <a:extLst>
                    <a:ext uri="{9D8B030D-6E8A-4147-A177-3AD203B41FA5}">
                      <a16:colId xmlns:a16="http://schemas.microsoft.com/office/drawing/2014/main" val="1390803254"/>
                    </a:ext>
                  </a:extLst>
                </a:gridCol>
                <a:gridCol w="2854529">
                  <a:extLst>
                    <a:ext uri="{9D8B030D-6E8A-4147-A177-3AD203B41FA5}">
                      <a16:colId xmlns:a16="http://schemas.microsoft.com/office/drawing/2014/main" val="595242703"/>
                    </a:ext>
                  </a:extLst>
                </a:gridCol>
                <a:gridCol w="3218640">
                  <a:extLst>
                    <a:ext uri="{9D8B030D-6E8A-4147-A177-3AD203B41FA5}">
                      <a16:colId xmlns:a16="http://schemas.microsoft.com/office/drawing/2014/main" val="2857544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fr-CH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noProof="0" dirty="0" smtClean="0"/>
                        <a:t>Fleur</a:t>
                      </a:r>
                      <a:r>
                        <a:rPr lang="fr-CH" sz="1800" baseline="0" noProof="0" dirty="0" smtClean="0"/>
                        <a:t> de foin</a:t>
                      </a:r>
                      <a:endParaRPr lang="fr-CH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noProof="0" dirty="0" smtClean="0"/>
                        <a:t>Semences du commerce</a:t>
                      </a:r>
                      <a:endParaRPr lang="fr-CH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198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b="1" noProof="0" dirty="0" smtClean="0"/>
                        <a:t>Avantages</a:t>
                      </a:r>
                      <a:endParaRPr lang="fr-CH" sz="1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Conserve et améliore </a:t>
                      </a:r>
                      <a:b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diversité génétique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Espèces adaptées aux conditions locales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Passagers clandestins  (insectes, mousses, etc.) typiques de l’endroit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Intéressant économiquement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Procédé simple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Processus indépendant</a:t>
                      </a:r>
                      <a:endParaRPr lang="fr-CH" sz="1800" b="0" kern="1200" spc="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21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b="1" noProof="0" dirty="0" smtClean="0"/>
                        <a:t>Inconvénients</a:t>
                      </a:r>
                      <a:endParaRPr lang="fr-CH" sz="1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Demande de connaitre la méthode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Exigeant du point de vue logistique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Semences chères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Mélanges standardisés </a:t>
                      </a:r>
                      <a:b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800" b="0" kern="1200" spc="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(conduisent à une uniformisation des prairies)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5196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17</a:t>
            </a:fld>
            <a:endParaRPr lang="fr-CH" dirty="0"/>
          </a:p>
        </p:txBody>
      </p:sp>
      <p:sp>
        <p:nvSpPr>
          <p:cNvPr id="3" name="Rechteck 2"/>
          <p:cNvSpPr/>
          <p:nvPr/>
        </p:nvSpPr>
        <p:spPr>
          <a:xfrm>
            <a:off x="7092280" y="5186519"/>
            <a:ext cx="1513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smtClean="0">
                <a:hlinkClick r:id="rId2"/>
              </a:rPr>
              <a:t>www.regioflora.ch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26218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16" y="3573016"/>
            <a:ext cx="2521417" cy="218830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0473" y="3582493"/>
            <a:ext cx="2491350" cy="218966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1920" y="1055872"/>
            <a:ext cx="2526534" cy="217521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1920" y="3582493"/>
            <a:ext cx="2523696" cy="2194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Fleur de foin (enherbement direct) – Principe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18</a:t>
            </a:fld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5890274" y="5136349"/>
            <a:ext cx="25811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Couper la prairie donneuse tôt le matin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519716" y="5126331"/>
            <a:ext cx="252141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Étaler l’herbe, pirouetter, rouler</a:t>
            </a:r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18509" y="5136350"/>
            <a:ext cx="259221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Transporter l’herbe sur la parcelle receveuse</a:t>
            </a:r>
            <a:endParaRPr lang="fr-CH" dirty="0"/>
          </a:p>
        </p:txBody>
      </p:sp>
      <p:sp>
        <p:nvSpPr>
          <p:cNvPr id="28" name="Textfeld 27"/>
          <p:cNvSpPr txBox="1"/>
          <p:nvPr/>
        </p:nvSpPr>
        <p:spPr>
          <a:xfrm>
            <a:off x="3131840" y="2589843"/>
            <a:ext cx="301798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Chercher une prairie donneuse riche en espèces</a:t>
            </a:r>
            <a:endParaRPr lang="fr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661" y="1060610"/>
            <a:ext cx="2546076" cy="2165736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03892" y="2598533"/>
            <a:ext cx="258761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Choisir une prairie à améliorer</a:t>
            </a:r>
            <a:endParaRPr lang="fr-CH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987" y="1064637"/>
            <a:ext cx="2496322" cy="215768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892918" y="2589843"/>
            <a:ext cx="253542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Préparer la parcelle receveuse</a:t>
            </a:r>
            <a:endParaRPr lang="fr-CH" dirty="0"/>
          </a:p>
        </p:txBody>
      </p:sp>
      <p:sp>
        <p:nvSpPr>
          <p:cNvPr id="34" name="Bogen 33"/>
          <p:cNvSpPr/>
          <p:nvPr/>
        </p:nvSpPr>
        <p:spPr>
          <a:xfrm>
            <a:off x="-468560" y="1648221"/>
            <a:ext cx="9289032" cy="3165728"/>
          </a:xfrm>
          <a:prstGeom prst="arc">
            <a:avLst>
              <a:gd name="adj1" fmla="val 11527384"/>
              <a:gd name="adj2" fmla="val 10193446"/>
            </a:avLst>
          </a:prstGeom>
          <a:noFill/>
          <a:ln w="381000">
            <a:solidFill>
              <a:srgbClr val="FFD966">
                <a:alpha val="40000"/>
              </a:srgb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4283968" y="5809848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Trouver une prairie donneuse: </a:t>
            </a:r>
            <a:r>
              <a:rPr lang="fr-CH" sz="1600" dirty="0" smtClean="0">
                <a:hlinkClick r:id="rId8"/>
              </a:rPr>
              <a:t>www.regioflora.ch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9569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Prairie source «donneuse» – comment choisir?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124744"/>
            <a:ext cx="7921625" cy="4309944"/>
          </a:xfrm>
        </p:spPr>
        <p:txBody>
          <a:bodyPr/>
          <a:lstStyle/>
          <a:p>
            <a:r>
              <a:rPr lang="fr-CH" sz="2000" b="1" dirty="0" smtClean="0"/>
              <a:t>Critères de choix</a:t>
            </a:r>
            <a:r>
              <a:rPr lang="fr-CH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La prairie n’a jamais été semée: demander aux anciens exploitants, présence de rumex oseille,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Propriétés </a:t>
            </a:r>
            <a:r>
              <a:rPr lang="fr-CH" sz="2000" dirty="0" smtClean="0"/>
              <a:t>identiques du sol et de l’emplacement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Absolument sans mauvaises herbes ni néophytes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19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563888" y="3988788"/>
            <a:ext cx="7057157" cy="2230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089" y="3198368"/>
            <a:ext cx="3408185" cy="28229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1188" y="3198368"/>
            <a:ext cx="2658132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CH" b="1" dirty="0"/>
              <a:t>E</a:t>
            </a:r>
            <a:r>
              <a:rPr lang="fr-CH" b="1" dirty="0" smtClean="0"/>
              <a:t>mplacement</a:t>
            </a:r>
            <a:r>
              <a:rPr lang="fr-CH" dirty="0" smtClean="0"/>
              <a:t>: </a:t>
            </a:r>
          </a:p>
          <a:p>
            <a:r>
              <a:rPr lang="fr-CH" dirty="0" smtClean="0"/>
              <a:t>Aussi près que possible – </a:t>
            </a:r>
            <a:br>
              <a:rPr lang="fr-CH" dirty="0" smtClean="0"/>
            </a:br>
            <a:r>
              <a:rPr lang="fr-CH" dirty="0" smtClean="0"/>
              <a:t>aussi loin que nécessaire!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8865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Aperçu</a:t>
            </a:r>
            <a:endParaRPr lang="fr-CH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611188" y="1638000"/>
            <a:ext cx="7921625" cy="3807224"/>
          </a:xfrm>
        </p:spPr>
        <p:txBody>
          <a:bodyPr/>
          <a:lstStyle/>
          <a:p>
            <a:pPr marL="457200" indent="-457200">
              <a:buAutoNum type="arabicPlain"/>
            </a:pPr>
            <a:r>
              <a:rPr lang="fr-CH" dirty="0" smtClean="0"/>
              <a:t>Définition et utilité des surfaces de promotion </a:t>
            </a:r>
            <a:br>
              <a:rPr lang="fr-CH" dirty="0" smtClean="0"/>
            </a:br>
            <a:r>
              <a:rPr lang="fr-CH" dirty="0" smtClean="0"/>
              <a:t>de la biodiversité (SPB)</a:t>
            </a:r>
          </a:p>
          <a:p>
            <a:pPr marL="457200" indent="-457200">
              <a:buAutoNum type="arabicPlain"/>
            </a:pPr>
            <a:endParaRPr lang="fr-CH" dirty="0" smtClean="0"/>
          </a:p>
          <a:p>
            <a:pPr marL="457200" indent="-457200">
              <a:buAutoNum type="arabicPlain" startAt="2"/>
            </a:pPr>
            <a:r>
              <a:rPr lang="fr-CH" dirty="0" smtClean="0"/>
              <a:t>SPB dans les surfaces herbagères</a:t>
            </a:r>
          </a:p>
          <a:p>
            <a:pPr marL="457200" indent="-457200">
              <a:buAutoNum type="arabicPlain" startAt="2"/>
            </a:pPr>
            <a:endParaRPr lang="fr-CH" dirty="0" smtClean="0"/>
          </a:p>
          <a:p>
            <a:pPr marL="457200" indent="-457200">
              <a:buAutoNum type="arabicPlain" startAt="3"/>
            </a:pPr>
            <a:r>
              <a:rPr lang="fr-CH" dirty="0" smtClean="0"/>
              <a:t>SPB dans les terres assolées</a:t>
            </a:r>
          </a:p>
          <a:p>
            <a:pPr marL="457200" indent="-457200">
              <a:buAutoNum type="arabicPlain" startAt="3"/>
            </a:pPr>
            <a:endParaRPr lang="fr-CH" dirty="0" smtClean="0"/>
          </a:p>
          <a:p>
            <a:pPr marL="457200" indent="-457200">
              <a:buAutoNum type="arabicPlain" startAt="4"/>
            </a:pPr>
            <a:r>
              <a:rPr lang="fr-CH" dirty="0" smtClean="0"/>
              <a:t>Ligneux et SPB dans les cultures pérennes</a:t>
            </a:r>
          </a:p>
          <a:p>
            <a:pPr marL="457200" indent="-457200">
              <a:buAutoNum type="arabicPlain" startAt="4"/>
            </a:pPr>
            <a:endParaRPr lang="fr-CH" dirty="0" smtClean="0"/>
          </a:p>
          <a:p>
            <a:pPr marL="457200" indent="-457200">
              <a:buAutoNum type="arabicPlain" startAt="4"/>
            </a:pPr>
            <a:r>
              <a:rPr lang="fr-CH" dirty="0" smtClean="0"/>
              <a:t>Autres SPB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430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358" y="3746886"/>
            <a:ext cx="2845070" cy="162118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7665" y="1052736"/>
            <a:ext cx="5112567" cy="4309944"/>
          </a:xfrm>
        </p:spPr>
        <p:txBody>
          <a:bodyPr/>
          <a:lstStyle/>
          <a:p>
            <a:r>
              <a:rPr lang="fr-CH" sz="2000" dirty="0" smtClean="0"/>
              <a:t>6:00 </a:t>
            </a:r>
            <a:r>
              <a:rPr lang="fr-CH" sz="2000" dirty="0" smtClean="0">
                <a:solidFill>
                  <a:srgbClr val="00B050"/>
                </a:solidFill>
              </a:rPr>
              <a:t>faucher</a:t>
            </a:r>
            <a:endParaRPr lang="fr-CH" sz="2000" dirty="0" smtClean="0"/>
          </a:p>
          <a:p>
            <a:r>
              <a:rPr lang="fr-CH" sz="2000" dirty="0" smtClean="0"/>
              <a:t>6:30 </a:t>
            </a:r>
            <a:r>
              <a:rPr lang="fr-CH" sz="2000" dirty="0" err="1" smtClean="0"/>
              <a:t>andainer</a:t>
            </a:r>
            <a:endParaRPr lang="fr-CH" sz="2000" dirty="0" smtClean="0"/>
          </a:p>
          <a:p>
            <a:r>
              <a:rPr lang="fr-CH" sz="2000" dirty="0" smtClean="0"/>
              <a:t>7:30 </a:t>
            </a:r>
            <a:r>
              <a:rPr lang="fr-CH" sz="2000" dirty="0" smtClean="0">
                <a:solidFill>
                  <a:srgbClr val="00B050"/>
                </a:solidFill>
              </a:rPr>
              <a:t>ramasser</a:t>
            </a:r>
          </a:p>
          <a:p>
            <a:r>
              <a:rPr lang="fr-CH" sz="2000" dirty="0" smtClean="0"/>
              <a:t>8:30 </a:t>
            </a:r>
            <a:r>
              <a:rPr lang="fr-CH" sz="2000" dirty="0" smtClean="0">
                <a:solidFill>
                  <a:srgbClr val="00B050"/>
                </a:solidFill>
              </a:rPr>
              <a:t>charger</a:t>
            </a:r>
          </a:p>
          <a:p>
            <a:endParaRPr lang="fr-CH" sz="2000" dirty="0" smtClean="0"/>
          </a:p>
          <a:p>
            <a:endParaRPr lang="fr-CH" sz="2000" dirty="0" smtClean="0"/>
          </a:p>
          <a:p>
            <a:r>
              <a:rPr lang="fr-CH" sz="2000" dirty="0" smtClean="0"/>
              <a:t>10:00 </a:t>
            </a:r>
            <a:r>
              <a:rPr lang="fr-CH" sz="2000" dirty="0" smtClean="0">
                <a:solidFill>
                  <a:srgbClr val="00B050"/>
                </a:solidFill>
              </a:rPr>
              <a:t>décharger</a:t>
            </a:r>
          </a:p>
          <a:p>
            <a:r>
              <a:rPr lang="fr-CH" sz="2000" dirty="0" smtClean="0"/>
              <a:t>10:30 </a:t>
            </a:r>
            <a:r>
              <a:rPr lang="fr-CH" sz="2000" dirty="0" smtClean="0">
                <a:solidFill>
                  <a:srgbClr val="00B050"/>
                </a:solidFill>
              </a:rPr>
              <a:t>étaler</a:t>
            </a:r>
          </a:p>
          <a:p>
            <a:r>
              <a:rPr lang="fr-CH" sz="2000" dirty="0" smtClean="0"/>
              <a:t>12:00</a:t>
            </a:r>
          </a:p>
          <a:p>
            <a:r>
              <a:rPr lang="fr-CH" sz="2000" dirty="0" smtClean="0"/>
              <a:t>14:00 pirouetter</a:t>
            </a:r>
          </a:p>
          <a:p>
            <a:r>
              <a:rPr lang="fr-CH" sz="2000" dirty="0" smtClean="0"/>
              <a:t>15:00 rouler</a:t>
            </a:r>
          </a:p>
          <a:p>
            <a:endParaRPr lang="fr-CH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Enherbement direct: déroulement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20</a:t>
            </a:fld>
            <a:endParaRPr lang="fr-CH" dirty="0"/>
          </a:p>
        </p:txBody>
      </p:sp>
      <p:sp>
        <p:nvSpPr>
          <p:cNvPr id="5" name="Pfeil nach unten 4"/>
          <p:cNvSpPr/>
          <p:nvPr/>
        </p:nvSpPr>
        <p:spPr>
          <a:xfrm>
            <a:off x="409546" y="1048761"/>
            <a:ext cx="864842" cy="4458787"/>
          </a:xfrm>
          <a:prstGeom prst="down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CH" dirty="0" smtClean="0"/>
              <a:t>durée</a:t>
            </a:r>
            <a:endParaRPr lang="fr-CH" dirty="0"/>
          </a:p>
        </p:txBody>
      </p:sp>
      <p:sp>
        <p:nvSpPr>
          <p:cNvPr id="8" name="Pfeil nach unten 7"/>
          <p:cNvSpPr/>
          <p:nvPr/>
        </p:nvSpPr>
        <p:spPr>
          <a:xfrm>
            <a:off x="4410788" y="2811277"/>
            <a:ext cx="2196102" cy="834376"/>
          </a:xfrm>
          <a:prstGeom prst="downArrow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1420961" y="5187108"/>
            <a:ext cx="1886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>
                <a:solidFill>
                  <a:srgbClr val="00B050"/>
                </a:solidFill>
              </a:rPr>
              <a:t>vert: </a:t>
            </a:r>
            <a:r>
              <a:rPr lang="fr-CH" sz="1400" dirty="0" smtClean="0"/>
              <a:t>étapes nécessaires</a:t>
            </a:r>
            <a:endParaRPr lang="fr-CH" sz="1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1058" y="1048761"/>
            <a:ext cx="2847205" cy="163183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101058" y="2311266"/>
            <a:ext cx="284720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Prairie source donneuse</a:t>
            </a:r>
            <a:endParaRPr lang="fr-CH" dirty="0"/>
          </a:p>
        </p:txBody>
      </p:sp>
      <p:sp>
        <p:nvSpPr>
          <p:cNvPr id="12" name="Rechteck 11"/>
          <p:cNvSpPr/>
          <p:nvPr/>
        </p:nvSpPr>
        <p:spPr>
          <a:xfrm>
            <a:off x="4092883" y="5007667"/>
            <a:ext cx="285054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Prairie receveuse</a:t>
            </a:r>
            <a:endParaRPr lang="fr-CH" dirty="0"/>
          </a:p>
        </p:txBody>
      </p:sp>
      <p:sp>
        <p:nvSpPr>
          <p:cNvPr id="7" name="Textfeld 6"/>
          <p:cNvSpPr txBox="1"/>
          <p:nvPr/>
        </p:nvSpPr>
        <p:spPr>
          <a:xfrm>
            <a:off x="6263831" y="2780928"/>
            <a:ext cx="110299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Transport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6618667" y="5757324"/>
            <a:ext cx="2088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/>
              <a:t>Source: In Situ Vivo </a:t>
            </a:r>
            <a:r>
              <a:rPr lang="fr-CH" sz="1200" dirty="0" err="1" smtClean="0"/>
              <a:t>Sàrl</a:t>
            </a:r>
            <a:r>
              <a:rPr lang="fr-CH" sz="1200" dirty="0" smtClean="0"/>
              <a:t> (2012)</a:t>
            </a:r>
            <a:endParaRPr lang="fr-CH" sz="1200" dirty="0"/>
          </a:p>
        </p:txBody>
      </p:sp>
      <p:sp>
        <p:nvSpPr>
          <p:cNvPr id="14" name="Rechteck 13"/>
          <p:cNvSpPr/>
          <p:nvPr/>
        </p:nvSpPr>
        <p:spPr>
          <a:xfrm>
            <a:off x="890194" y="5712645"/>
            <a:ext cx="50501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hlinkClick r:id="rId5"/>
              </a:rPr>
              <a:t>Etablir une prairie naturelle par la méthode «fleur de foin»</a:t>
            </a:r>
            <a:endParaRPr lang="de-CH" sz="16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729522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Réensemencer une prairie: mélanges du commerce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980728"/>
            <a:ext cx="792162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Utiliser uniquement des semences indigènes autorisées par </a:t>
            </a:r>
            <a:r>
              <a:rPr lang="fr-CH" dirty="0" err="1" smtClean="0"/>
              <a:t>Agroscope</a:t>
            </a:r>
            <a:r>
              <a:rPr lang="fr-CH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Il est possible d’utiliser des mélanges spéciaux (demander au service cantonal).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21</a:t>
            </a:fld>
            <a:endParaRPr lang="fr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267867"/>
              </p:ext>
            </p:extLst>
          </p:nvPr>
        </p:nvGraphicFramePr>
        <p:xfrm>
          <a:off x="611189" y="2492896"/>
          <a:ext cx="7915086" cy="25275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35875">
                  <a:extLst>
                    <a:ext uri="{9D8B030D-6E8A-4147-A177-3AD203B41FA5}">
                      <a16:colId xmlns:a16="http://schemas.microsoft.com/office/drawing/2014/main" val="4200087613"/>
                    </a:ext>
                  </a:extLst>
                </a:gridCol>
                <a:gridCol w="4279211">
                  <a:extLst>
                    <a:ext uri="{9D8B030D-6E8A-4147-A177-3AD203B41FA5}">
                      <a16:colId xmlns:a16="http://schemas.microsoft.com/office/drawing/2014/main" val="845189471"/>
                    </a:ext>
                  </a:extLst>
                </a:gridCol>
              </a:tblGrid>
              <a:tr h="5055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1" dirty="0" smtClean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1" dirty="0" err="1" smtClean="0"/>
                        <a:t>Mélanges</a:t>
                      </a:r>
                      <a:r>
                        <a:rPr lang="de-CH" sz="2000" b="1" baseline="0" dirty="0" smtClean="0"/>
                        <a:t> </a:t>
                      </a:r>
                      <a:r>
                        <a:rPr lang="de-CH" sz="2000" b="1" dirty="0" err="1" smtClean="0"/>
                        <a:t>Agroscope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638585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 smtClean="0"/>
                        <a:t>Sec à frais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smtClean="0"/>
                        <a:t>«Salvia»</a:t>
                      </a:r>
                      <a:endParaRPr lang="de-CH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707439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 err="1" smtClean="0"/>
                        <a:t>Plutôt</a:t>
                      </a:r>
                      <a:r>
                        <a:rPr lang="de-CH" sz="2000" dirty="0" smtClean="0"/>
                        <a:t> humide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smtClean="0"/>
                        <a:t>«Humida»</a:t>
                      </a:r>
                      <a:endParaRPr lang="de-CH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994431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Chaud, très sec et maigre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smtClean="0"/>
                        <a:t>«Broma»</a:t>
                      </a:r>
                      <a:endParaRPr lang="de-CH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816552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À plus de 1500 m d’altitude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 smtClean="0"/>
                        <a:t>«</a:t>
                      </a:r>
                      <a:r>
                        <a:rPr lang="de-CH" sz="2000" dirty="0" err="1" smtClean="0"/>
                        <a:t>Montagna</a:t>
                      </a:r>
                      <a:r>
                        <a:rPr lang="de-CH" sz="20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603233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868206" y="5579948"/>
            <a:ext cx="3336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hlinkClick r:id="rId2"/>
              </a:rPr>
              <a:t>Mise en place d'une prairie fleurie</a:t>
            </a:r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593227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2"/>
            <a:ext cx="7908549" cy="863947"/>
          </a:xfrm>
          <a:noFill/>
        </p:spPr>
        <p:txBody>
          <a:bodyPr/>
          <a:lstStyle/>
          <a:p>
            <a:r>
              <a:rPr lang="fr-CH" dirty="0" smtClean="0"/>
              <a:t>Réensemencer une prairie: comment?</a:t>
            </a:r>
            <a:endParaRPr lang="fr-CH" sz="1800" b="0" i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29555"/>
            <a:ext cx="7921625" cy="280350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Période: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Période idéale de semis en plaine: mi-avril à mi-juin.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Semer immédiatement après le dernier travail du sol.</a:t>
            </a:r>
          </a:p>
          <a:p>
            <a:pPr>
              <a:spcBef>
                <a:spcPts val="600"/>
              </a:spcBef>
            </a:pPr>
            <a:r>
              <a:rPr lang="fr-CH" sz="2000" b="1" dirty="0" smtClean="0"/>
              <a:t>Technique: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Semis en surface avec un semoir ou à la main.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Ne pas enfouir les graines.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Ne pas semer de culture de couverture.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Roulez immédiatement après le semis avec un rouleau rugueux.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22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617725" y="4071848"/>
            <a:ext cx="4170299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Dès que la végétation commence à se refermer par endroits (env. 20 cm de haut), effectuer 1 à 3 </a:t>
            </a:r>
            <a:r>
              <a:rPr lang="fr-CH" b="1" dirty="0" smtClean="0"/>
              <a:t>coupes de nettoyage </a:t>
            </a:r>
            <a:r>
              <a:rPr lang="fr-CH" dirty="0" smtClean="0"/>
              <a:t>à une hauteur de 8 à 10 cm. Exporter l’herbe fauchée immédiatement.</a:t>
            </a:r>
          </a:p>
          <a:p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597" y="4065654"/>
            <a:ext cx="3583677" cy="17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Réensemencer une prairie: entretien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340768"/>
            <a:ext cx="7874723" cy="208823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Combattre mécaniquement les espèces indésirables (ex. rumex) ou traiter plante par plante.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Ne pas faucher trop bas.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Laisser sécher le foin sur place et </a:t>
            </a:r>
            <a:r>
              <a:rPr lang="fr-CH" sz="2000" dirty="0" err="1" smtClean="0"/>
              <a:t>endainer</a:t>
            </a:r>
            <a:r>
              <a:rPr lang="fr-CH" sz="2000" dirty="0" smtClean="0"/>
              <a:t> avec précaution.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Ne pas laisser de bandes refuges avant la 3</a:t>
            </a:r>
            <a:r>
              <a:rPr lang="fr-CH" sz="2000" baseline="30000" dirty="0" smtClean="0"/>
              <a:t>ème</a:t>
            </a:r>
            <a:r>
              <a:rPr lang="fr-CH" sz="2000" dirty="0" smtClean="0"/>
              <a:t> année d'utilisation.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23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5" y="3536150"/>
            <a:ext cx="5096467" cy="23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10" y="362439"/>
            <a:ext cx="7124700" cy="558165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24</a:t>
            </a:fld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Adapter la fréquence de fauche</a:t>
            </a:r>
            <a:endParaRPr lang="fr-CH" dirty="0"/>
          </a:p>
        </p:txBody>
      </p:sp>
      <p:sp>
        <p:nvSpPr>
          <p:cNvPr id="3" name="Textfeld 2"/>
          <p:cNvSpPr txBox="1"/>
          <p:nvPr/>
        </p:nvSpPr>
        <p:spPr>
          <a:xfrm>
            <a:off x="723599" y="1456295"/>
            <a:ext cx="24488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Période de repos jusqu’à début/mi-juillet!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647056" y="947859"/>
            <a:ext cx="2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Exemple: </a:t>
            </a:r>
            <a:r>
              <a:rPr lang="fr-CH" dirty="0" err="1" smtClean="0"/>
              <a:t>tarier</a:t>
            </a:r>
            <a:r>
              <a:rPr lang="fr-CH" dirty="0" smtClean="0"/>
              <a:t> des prés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683568" y="223263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1 coupe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83568" y="357881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2 coupes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678980" y="467543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4 coupes</a:t>
            </a:r>
            <a:endParaRPr lang="fr-CH" dirty="0"/>
          </a:p>
        </p:txBody>
      </p:sp>
      <p:sp>
        <p:nvSpPr>
          <p:cNvPr id="13" name="Rechteck 12"/>
          <p:cNvSpPr/>
          <p:nvPr/>
        </p:nvSpPr>
        <p:spPr>
          <a:xfrm>
            <a:off x="6328842" y="6054858"/>
            <a:ext cx="21916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100" dirty="0" smtClean="0"/>
              <a:t>Quelle: </a:t>
            </a:r>
            <a:r>
              <a:rPr lang="fr-CH" sz="1100" dirty="0" err="1" smtClean="0"/>
              <a:t>Schweizerische</a:t>
            </a:r>
            <a:r>
              <a:rPr lang="fr-CH" sz="1100" dirty="0" smtClean="0"/>
              <a:t> </a:t>
            </a:r>
            <a:r>
              <a:rPr lang="fr-CH" sz="1100" dirty="0" err="1" smtClean="0"/>
              <a:t>Vogelwarte</a:t>
            </a:r>
            <a:endParaRPr lang="fr-CH" sz="1100" dirty="0"/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80" y="5044763"/>
            <a:ext cx="453176" cy="453176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72" y="2599076"/>
            <a:ext cx="453176" cy="453176"/>
          </a:xfrm>
          <a:prstGeom prst="rect">
            <a:avLst/>
          </a:prstGeom>
          <a:ln>
            <a:noFill/>
          </a:ln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1" y="3944047"/>
            <a:ext cx="453176" cy="453176"/>
          </a:xfrm>
          <a:prstGeom prst="rect">
            <a:avLst/>
          </a:prstGeom>
          <a:ln>
            <a:noFill/>
          </a:ln>
        </p:spPr>
      </p:pic>
      <p:grpSp>
        <p:nvGrpSpPr>
          <p:cNvPr id="17" name="Gruppieren 16"/>
          <p:cNvGrpSpPr/>
          <p:nvPr/>
        </p:nvGrpSpPr>
        <p:grpSpPr>
          <a:xfrm>
            <a:off x="1942379" y="5900575"/>
            <a:ext cx="6662069" cy="376752"/>
            <a:chOff x="683567" y="5916262"/>
            <a:chExt cx="5477197" cy="376752"/>
          </a:xfrm>
        </p:grpSpPr>
        <p:sp>
          <p:nvSpPr>
            <p:cNvPr id="18" name="Textfeld 17"/>
            <p:cNvSpPr txBox="1"/>
            <p:nvPr/>
          </p:nvSpPr>
          <p:spPr>
            <a:xfrm>
              <a:off x="683567" y="5916262"/>
              <a:ext cx="1303035" cy="376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Mai</a:t>
              </a:r>
              <a:endParaRPr lang="fr-CH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986603" y="5916262"/>
              <a:ext cx="1223639" cy="3767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Juin</a:t>
              </a:r>
              <a:endParaRPr lang="fr-CH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210242" y="5916262"/>
              <a:ext cx="1292532" cy="376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Juillet</a:t>
              </a:r>
              <a:endParaRPr lang="fr-CH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5696672" y="5916262"/>
              <a:ext cx="464092" cy="376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fr-CH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502774" y="5916262"/>
              <a:ext cx="1223639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Août</a:t>
              </a:r>
              <a:endParaRPr lang="fr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8058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Fauche respectant les oiseaux nichant au sol</a:t>
            </a:r>
            <a:br>
              <a:rPr lang="fr-CH" dirty="0" smtClean="0"/>
            </a:br>
            <a:r>
              <a:rPr lang="fr-CH" dirty="0" smtClean="0"/>
              <a:t/>
            </a:r>
            <a:br>
              <a:rPr lang="fr-CH" dirty="0" smtClean="0"/>
            </a:br>
            <a:endParaRPr lang="fr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026009"/>
              </p:ext>
            </p:extLst>
          </p:nvPr>
        </p:nvGraphicFramePr>
        <p:xfrm>
          <a:off x="607170" y="1269555"/>
          <a:ext cx="7898524" cy="2682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1913">
                  <a:extLst>
                    <a:ext uri="{9D8B030D-6E8A-4147-A177-3AD203B41FA5}">
                      <a16:colId xmlns:a16="http://schemas.microsoft.com/office/drawing/2014/main" val="276848097"/>
                    </a:ext>
                  </a:extLst>
                </a:gridCol>
                <a:gridCol w="2707752">
                  <a:extLst>
                    <a:ext uri="{9D8B030D-6E8A-4147-A177-3AD203B41FA5}">
                      <a16:colId xmlns:a16="http://schemas.microsoft.com/office/drawing/2014/main" val="2940242283"/>
                    </a:ext>
                  </a:extLst>
                </a:gridCol>
                <a:gridCol w="2688859">
                  <a:extLst>
                    <a:ext uri="{9D8B030D-6E8A-4147-A177-3AD203B41FA5}">
                      <a16:colId xmlns:a16="http://schemas.microsoft.com/office/drawing/2014/main" val="46812372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fr-FR" sz="2000" dirty="0" smtClean="0"/>
                        <a:t>Début de la fauche en zone de montagne</a:t>
                      </a:r>
                      <a:endParaRPr lang="de-CH" sz="20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8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615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20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Alpes centrales et sud</a:t>
                      </a:r>
                    </a:p>
                    <a:p>
                      <a:r>
                        <a:rPr lang="fr-CH" sz="20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 alt.)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Nord des Alpes </a:t>
                      </a:r>
                      <a:b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 alt.)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Première fauche à partir 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720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8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83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15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19447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7" name="Rechteck 6"/>
          <p:cNvSpPr/>
          <p:nvPr/>
        </p:nvSpPr>
        <p:spPr>
          <a:xfrm>
            <a:off x="3923928" y="5856775"/>
            <a:ext cx="50773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dirty="0" smtClean="0"/>
              <a:t>Source: </a:t>
            </a:r>
            <a:r>
              <a:rPr lang="de-CH" sz="1100" dirty="0"/>
              <a:t>MÜLLER et al. 2005, </a:t>
            </a:r>
            <a:r>
              <a:rPr lang="de-CH" sz="1100" dirty="0" err="1" smtClean="0"/>
              <a:t>complétée</a:t>
            </a:r>
            <a:r>
              <a:rPr lang="de-CH" sz="1100" dirty="0" smtClean="0"/>
              <a:t> </a:t>
            </a:r>
            <a:r>
              <a:rPr lang="de-CH" sz="1100" dirty="0" err="1" smtClean="0"/>
              <a:t>avec</a:t>
            </a:r>
            <a:r>
              <a:rPr lang="de-CH" sz="1100" dirty="0" smtClean="0"/>
              <a:t> les </a:t>
            </a:r>
            <a:r>
              <a:rPr lang="de-CH" sz="1100" dirty="0" err="1" smtClean="0"/>
              <a:t>résultats</a:t>
            </a:r>
            <a:r>
              <a:rPr lang="de-CH" sz="1100" dirty="0" smtClean="0"/>
              <a:t> de </a:t>
            </a:r>
            <a:r>
              <a:rPr lang="de-CH" sz="1100" dirty="0"/>
              <a:t>TOME &amp; DENAC 2012</a:t>
            </a:r>
            <a:r>
              <a:rPr lang="de-CH" sz="1100" dirty="0" smtClean="0"/>
              <a:t>.</a:t>
            </a:r>
            <a:endParaRPr lang="de-CH" sz="11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70" y="4186838"/>
            <a:ext cx="2467874" cy="16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55" y="1846083"/>
            <a:ext cx="7442796" cy="35275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smtClean="0"/>
              <a:t>bandes refuges sont importantes pour </a:t>
            </a:r>
            <a:r>
              <a:rPr lang="fr-FR" dirty="0"/>
              <a:t>les insectes.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6644376" y="5958090"/>
            <a:ext cx="18982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 smtClean="0"/>
              <a:t>Source: Humbert </a:t>
            </a:r>
            <a:r>
              <a:rPr lang="de-CH" sz="1100" dirty="0"/>
              <a:t>et al. </a:t>
            </a:r>
            <a:r>
              <a:rPr lang="de-CH" sz="1100" dirty="0" smtClean="0"/>
              <a:t>(2010</a:t>
            </a:r>
            <a:r>
              <a:rPr lang="de-CH" sz="1100" dirty="0"/>
              <a:t>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01184" y="1309899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Densité </a:t>
            </a:r>
            <a:r>
              <a:rPr lang="fr-FR" b="1" dirty="0"/>
              <a:t>de sauterelles dans </a:t>
            </a:r>
            <a:r>
              <a:rPr lang="fr-FR" b="1" dirty="0" smtClean="0"/>
              <a:t>la prairie fauchée </a:t>
            </a:r>
            <a:r>
              <a:rPr lang="fr-FR" b="1" dirty="0"/>
              <a:t>et dans </a:t>
            </a:r>
            <a:r>
              <a:rPr lang="fr-FR" b="1" dirty="0" smtClean="0"/>
              <a:t>la bande refuge</a:t>
            </a:r>
            <a:endParaRPr lang="de-CH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434" y="1790965"/>
            <a:ext cx="2176840" cy="258325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043608" y="5572470"/>
            <a:ext cx="6138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sauterelles se </a:t>
            </a:r>
            <a:r>
              <a:rPr lang="fr-FR" sz="1600" dirty="0" smtClean="0"/>
              <a:t>réfugient </a:t>
            </a:r>
            <a:r>
              <a:rPr lang="fr-FR" sz="1600" dirty="0"/>
              <a:t>dans </a:t>
            </a:r>
            <a:r>
              <a:rPr lang="fr-FR" sz="1600" dirty="0" smtClean="0"/>
              <a:t>les bandes refuges pendant </a:t>
            </a:r>
            <a:r>
              <a:rPr lang="fr-FR" sz="1600" dirty="0"/>
              <a:t>la </a:t>
            </a:r>
            <a:r>
              <a:rPr lang="fr-FR" sz="1600" dirty="0" smtClean="0"/>
              <a:t>fauche.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6638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71" y="4310392"/>
            <a:ext cx="1923846" cy="16603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98" y="4310392"/>
            <a:ext cx="1893552" cy="16430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Surfaces à litière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464000" y="1556793"/>
            <a:ext cx="4075799" cy="2376263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b="1" dirty="0" smtClean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Très riches en espèces, rares et menacées.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Habitats pour animaux spécialisés et espèces végétales rares.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Fixent le CO</a:t>
            </a:r>
            <a:r>
              <a:rPr lang="fr-CH" sz="2000" baseline="-25000" dirty="0" smtClean="0"/>
              <a:t>2</a:t>
            </a:r>
            <a:r>
              <a:rPr lang="fr-CH" sz="2000" dirty="0" smtClean="0"/>
              <a:t> et contribuent à la protection du climat.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53599" y="1556792"/>
            <a:ext cx="3766154" cy="237626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Remplacent la paille.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Fournissent du fourrage grossier pour les chevaux et les jeunes bovins.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27</a:t>
            </a:fld>
            <a:endParaRPr lang="fr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072" y="4298136"/>
            <a:ext cx="1923727" cy="16639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754" y="4293096"/>
            <a:ext cx="1877936" cy="166030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09934" y="980762"/>
            <a:ext cx="7929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 smtClean="0"/>
              <a:t>= </a:t>
            </a:r>
            <a:r>
              <a:rPr lang="fr-CH" dirty="0" err="1" smtClean="0"/>
              <a:t>jonçaies</a:t>
            </a:r>
            <a:r>
              <a:rPr lang="fr-CH" dirty="0" smtClean="0"/>
              <a:t> ou roselières détrempées, différents bas-marais ou </a:t>
            </a:r>
            <a:r>
              <a:rPr lang="fr-CH" dirty="0" err="1" smtClean="0"/>
              <a:t>cariçaies</a:t>
            </a:r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62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587151" y="5355234"/>
            <a:ext cx="200155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Criquet ensanglanté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592371" y="5601455"/>
            <a:ext cx="19415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Rainette verte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2549143" y="5355234"/>
            <a:ext cx="1992492" cy="61555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700" dirty="0" smtClean="0"/>
              <a:t>Nacré de la sanguisorbe</a:t>
            </a:r>
            <a:endParaRPr lang="fr-CH" sz="1700" dirty="0"/>
          </a:p>
        </p:txBody>
      </p:sp>
      <p:sp>
        <p:nvSpPr>
          <p:cNvPr id="24" name="Textfeld 23"/>
          <p:cNvSpPr txBox="1"/>
          <p:nvPr/>
        </p:nvSpPr>
        <p:spPr>
          <a:xfrm>
            <a:off x="526452" y="5592725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Succise</a:t>
            </a:r>
            <a:r>
              <a:rPr lang="fr-CH" dirty="0" smtClean="0"/>
              <a:t> des prés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151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Habitat menacé</a:t>
            </a:r>
            <a:endParaRPr lang="fr-CH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644968" y="1124744"/>
            <a:ext cx="7900515" cy="1278531"/>
          </a:xfr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/>
          <a:p>
            <a:pPr marL="342900" indent="-342900">
              <a:spcBef>
                <a:spcPts val="600"/>
              </a:spcBef>
              <a:buChar char="•"/>
            </a:pPr>
            <a:r>
              <a:rPr lang="fr-FR" sz="2000" dirty="0"/>
              <a:t>De nombreuses </a:t>
            </a:r>
            <a:r>
              <a:rPr lang="fr-FR" sz="2000" dirty="0" smtClean="0"/>
              <a:t>surfaces à </a:t>
            </a:r>
            <a:r>
              <a:rPr lang="fr-FR" sz="2000" dirty="0"/>
              <a:t>litière ont disparu à cause de la fertilisation et du drainage.</a:t>
            </a:r>
          </a:p>
          <a:p>
            <a:pPr marL="342900" indent="-342900">
              <a:spcBef>
                <a:spcPts val="600"/>
              </a:spcBef>
              <a:buChar char="•"/>
            </a:pPr>
            <a:r>
              <a:rPr lang="fr-FR" sz="2000" dirty="0" smtClean="0"/>
              <a:t>L’embroussaillement des surfaces à litière augmente en raison d'un </a:t>
            </a:r>
            <a:r>
              <a:rPr lang="fr-FR" sz="2000" dirty="0"/>
              <a:t>manque d'entretien</a:t>
            </a:r>
            <a:r>
              <a:rPr lang="fr-FR" sz="2000" dirty="0" smtClean="0"/>
              <a:t>.</a:t>
            </a:r>
            <a:endParaRPr lang="de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28</a:t>
            </a:fld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969" y="2403275"/>
            <a:ext cx="7908548" cy="3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29</a:t>
            </a:fld>
            <a:endParaRPr lang="fr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65052"/>
              </p:ext>
            </p:extLst>
          </p:nvPr>
        </p:nvGraphicFramePr>
        <p:xfrm>
          <a:off x="467544" y="599400"/>
          <a:ext cx="8208912" cy="56423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4847">
                  <a:extLst>
                    <a:ext uri="{9D8B030D-6E8A-4147-A177-3AD203B41FA5}">
                      <a16:colId xmlns:a16="http://schemas.microsoft.com/office/drawing/2014/main" val="2030884018"/>
                    </a:ext>
                  </a:extLst>
                </a:gridCol>
                <a:gridCol w="5774065">
                  <a:extLst>
                    <a:ext uri="{9D8B030D-6E8A-4147-A177-3AD203B41FA5}">
                      <a16:colId xmlns:a16="http://schemas.microsoft.com/office/drawing/2014/main" val="1148867680"/>
                    </a:ext>
                  </a:extLst>
                </a:gridCol>
              </a:tblGrid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noProof="0" dirty="0" smtClean="0"/>
                        <a:t>Surfaces à litière</a:t>
                      </a:r>
                      <a:endParaRPr lang="fr-CH" sz="1700" b="1" noProof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412348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r>
                        <a:rPr lang="fr-CH" sz="1700" b="1" noProof="0" dirty="0" smtClean="0"/>
                        <a:t>CONDITIONS REQUISES</a:t>
                      </a:r>
                      <a:r>
                        <a:rPr lang="fr-CH" sz="1700" b="1" baseline="0" noProof="0" dirty="0" smtClean="0"/>
                        <a:t> POUR </a:t>
                      </a:r>
                      <a:r>
                        <a:rPr lang="fr-CH" sz="1700" b="1" noProof="0" dirty="0" smtClean="0"/>
                        <a:t>LE NIVEAU DE QUALITÉ I SELON L'OPD </a:t>
                      </a:r>
                      <a:endParaRPr lang="fr-CH" sz="1700" b="1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7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666676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Fumure</a:t>
                      </a:r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785498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Produits phytosanitaires</a:t>
                      </a:r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688778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Fauche</a:t>
                      </a:r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Max. 1 fois</a:t>
                      </a:r>
                      <a:r>
                        <a:rPr lang="fr-CH" sz="1700" b="0" baseline="0" noProof="0" dirty="0" smtClean="0"/>
                        <a:t> </a:t>
                      </a:r>
                      <a:r>
                        <a:rPr lang="fr-CH" sz="1700" b="0" noProof="0" dirty="0" smtClean="0"/>
                        <a:t>par an après le 1</a:t>
                      </a:r>
                      <a:r>
                        <a:rPr lang="fr-CH" sz="1700" b="0" baseline="30000" noProof="0" dirty="0" smtClean="0"/>
                        <a:t>er</a:t>
                      </a:r>
                      <a:r>
                        <a:rPr lang="fr-CH" sz="1700" b="0" noProof="0" dirty="0" smtClean="0"/>
                        <a:t> septembre (dérogation cantonale possible). Min.</a:t>
                      </a:r>
                      <a:r>
                        <a:rPr lang="fr-CH" sz="1700" b="0" baseline="0" noProof="0" dirty="0" smtClean="0"/>
                        <a:t> 1 fois </a:t>
                      </a:r>
                      <a:r>
                        <a:rPr lang="fr-CH" sz="1700" b="0" noProof="0" dirty="0" smtClean="0"/>
                        <a:t>tous les 3 ans.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468397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Litière</a:t>
                      </a:r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Broyage interdit. Exportation de la litière obligatoire.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Tas de litière autorisés comme refuge pour la faune.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663836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Pâture</a:t>
                      </a:r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noProof="0" dirty="0" smtClean="0"/>
                        <a:t>Interdite</a:t>
                      </a:r>
                      <a:endParaRPr lang="fr-CH" sz="17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003719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fr-CH" sz="1700" b="1" noProof="0" dirty="0" smtClean="0"/>
                        <a:t>Structures</a:t>
                      </a:r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Jusqu’à max. 20 % de la surface le long des cours d’eau (surfaces non productives, tas d’épierrage, végétaux ligneux).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662414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noProof="0" dirty="0" smtClean="0"/>
                        <a:t>Durée d’engagement</a:t>
                      </a:r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228875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r>
                        <a:rPr lang="fr-CH" sz="17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LE NIVEAU DE QUALITÉ II SELON L'OPD </a:t>
                      </a:r>
                      <a:endParaRPr lang="fr-CH" sz="17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7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230923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Au moins 6 espèces de plantes indicatrices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56507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 smtClean="0"/>
                        <a:t>Conditionneurs interdits</a:t>
                      </a:r>
                      <a:endParaRPr lang="fr-CH" sz="1700" b="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552920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35255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</p:spPr>
        <p:txBody>
          <a:bodyPr/>
          <a:lstStyle/>
          <a:p>
            <a:r>
              <a:rPr lang="fr-CH" dirty="0" smtClean="0"/>
              <a:t>1 Définition des surfaces de promotion de la biodiversité</a:t>
            </a:r>
            <a:br>
              <a:rPr lang="fr-CH" dirty="0" smtClean="0"/>
            </a:br>
            <a:r>
              <a:rPr lang="fr-CH" dirty="0" smtClean="0"/>
              <a:t>   (SPB)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 smtClean="0"/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639382" y="1600924"/>
            <a:ext cx="7900417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200" b="1" dirty="0" smtClean="0"/>
              <a:t>Les surfaces de promotion de la biodiversité sont …</a:t>
            </a:r>
          </a:p>
          <a:p>
            <a:pPr algn="ctr"/>
            <a:r>
              <a:rPr lang="fr-CH" sz="2200" dirty="0" smtClean="0"/>
              <a:t>des surfaces exploitées sur un domaine agricole créées et entretenues pour conserver et promouvoir la biodiversité.</a:t>
            </a:r>
            <a:endParaRPr lang="fr-CH" sz="2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52" y="2811463"/>
            <a:ext cx="7922075" cy="32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3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Surfaces à litière: utilisation et entretien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580" y="1052736"/>
            <a:ext cx="8159884" cy="307873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Faucher </a:t>
            </a:r>
            <a:r>
              <a:rPr lang="fr-FR" sz="2000" dirty="0"/>
              <a:t>au moins tous les 3 ans pour éviter </a:t>
            </a:r>
            <a:r>
              <a:rPr lang="fr-FR" sz="2000" dirty="0" smtClean="0"/>
              <a:t>l’embroussaillement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Eclaircir </a:t>
            </a:r>
            <a:r>
              <a:rPr lang="fr-FR" sz="2000" dirty="0"/>
              <a:t>régulièrement les zones </a:t>
            </a:r>
            <a:r>
              <a:rPr lang="fr-FR" sz="2000" dirty="0" smtClean="0"/>
              <a:t>boisées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Eradiquer </a:t>
            </a:r>
            <a:r>
              <a:rPr lang="fr-FR" sz="2000" dirty="0"/>
              <a:t>les </a:t>
            </a:r>
            <a:r>
              <a:rPr lang="fr-FR" sz="2000" dirty="0" smtClean="0"/>
              <a:t>néophytes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</a:t>
            </a:r>
            <a:r>
              <a:rPr lang="fr-FR" sz="2000" dirty="0" smtClean="0"/>
              <a:t>aucher avec ménagement sur sol le plus sec possible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Utiliser </a:t>
            </a:r>
            <a:r>
              <a:rPr lang="fr-FR" sz="2000" dirty="0"/>
              <a:t>une </a:t>
            </a:r>
            <a:r>
              <a:rPr lang="fr-FR" sz="2000" dirty="0" smtClean="0"/>
              <a:t>faucheuse à barre de coupe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Faucher à au </a:t>
            </a:r>
            <a:r>
              <a:rPr lang="fr-FR" sz="2000" dirty="0"/>
              <a:t>moins 10 cm de hauteur </a:t>
            </a:r>
            <a:endParaRPr lang="fr-FR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Renoncer au conditionneur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Laisser </a:t>
            </a:r>
            <a:r>
              <a:rPr lang="fr-FR" sz="2000" dirty="0"/>
              <a:t>jusqu'à 10 % </a:t>
            </a:r>
            <a:r>
              <a:rPr lang="fr-FR" sz="2000" dirty="0" smtClean="0"/>
              <a:t>comme </a:t>
            </a:r>
            <a:r>
              <a:rPr lang="fr-FR" sz="2000" dirty="0"/>
              <a:t>bande </a:t>
            </a:r>
            <a:r>
              <a:rPr lang="fr-FR" sz="2000" dirty="0" smtClean="0"/>
              <a:t>refuge pour </a:t>
            </a:r>
            <a:r>
              <a:rPr lang="fr-FR" sz="2000" dirty="0"/>
              <a:t>les petits animaux pendant l'hiver (changer de lieu chaque année</a:t>
            </a:r>
            <a:r>
              <a:rPr lang="fr-FR" sz="2000" dirty="0" smtClean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Dans </a:t>
            </a:r>
            <a:r>
              <a:rPr lang="fr-FR" sz="2000" dirty="0"/>
              <a:t>les endroits bien ensoleillés, </a:t>
            </a:r>
            <a:r>
              <a:rPr lang="fr-FR" sz="2000" dirty="0" smtClean="0"/>
              <a:t>empiler des tas de </a:t>
            </a:r>
            <a:r>
              <a:rPr lang="fr-FR" sz="2000" dirty="0"/>
              <a:t>branches et </a:t>
            </a:r>
            <a:r>
              <a:rPr lang="fr-FR" sz="2000" dirty="0" smtClean="0"/>
              <a:t>de litière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30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4453445"/>
            <a:ext cx="7951220" cy="17118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4707532"/>
            <a:ext cx="1656185" cy="151216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1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535" y="4365104"/>
            <a:ext cx="1909905" cy="16300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755" y="4383211"/>
            <a:ext cx="1892715" cy="161198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4"/>
          <a:stretch/>
        </p:blipFill>
        <p:spPr>
          <a:xfrm>
            <a:off x="2572006" y="4370954"/>
            <a:ext cx="1887684" cy="16334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11" y="4374480"/>
            <a:ext cx="1921839" cy="16298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Prairies riveraines de cours d’eau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89590" y="1124743"/>
            <a:ext cx="3936683" cy="3024981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Protection contre la dérive de pesticides et d'engrais dans les eaux.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Végétation typique des berges riche en espèces avec reine-des-prés, joncs, épilobes, etc.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Habitat et corridor de migration pour les amphibiens, les reptiles et les insectes.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25311" y="1124744"/>
            <a:ext cx="3938689" cy="302498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Protègent les berges contre l'érosion.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Peuvent fournir du fourrage grossier (prairies grasses).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31</a:t>
            </a:fld>
            <a:endParaRPr lang="fr-CH" dirty="0"/>
          </a:p>
        </p:txBody>
      </p:sp>
      <p:sp>
        <p:nvSpPr>
          <p:cNvPr id="15" name="Welle 14"/>
          <p:cNvSpPr/>
          <p:nvPr/>
        </p:nvSpPr>
        <p:spPr>
          <a:xfrm>
            <a:off x="8167922" y="244749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64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600746" y="5646472"/>
            <a:ext cx="2294107" cy="3539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700" dirty="0" smtClean="0"/>
              <a:t>Géranium des marais</a:t>
            </a:r>
            <a:endParaRPr lang="fr-CH" sz="1700" dirty="0"/>
          </a:p>
        </p:txBody>
      </p:sp>
      <p:sp>
        <p:nvSpPr>
          <p:cNvPr id="21" name="Textfeld 20"/>
          <p:cNvSpPr txBox="1"/>
          <p:nvPr/>
        </p:nvSpPr>
        <p:spPr>
          <a:xfrm>
            <a:off x="4571039" y="5358040"/>
            <a:ext cx="192146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Carte géographique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2564591" y="5638778"/>
            <a:ext cx="19990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Aromie</a:t>
            </a:r>
            <a:r>
              <a:rPr lang="fr-CH" dirty="0" smtClean="0"/>
              <a:t> musquée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490659" y="5363827"/>
            <a:ext cx="195598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Rousserole verderolle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484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32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242227"/>
              </p:ext>
            </p:extLst>
          </p:nvPr>
        </p:nvGraphicFramePr>
        <p:xfrm>
          <a:off x="539552" y="836712"/>
          <a:ext cx="8137276" cy="51933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5661">
                  <a:extLst>
                    <a:ext uri="{9D8B030D-6E8A-4147-A177-3AD203B41FA5}">
                      <a16:colId xmlns:a16="http://schemas.microsoft.com/office/drawing/2014/main" val="2940188890"/>
                    </a:ext>
                  </a:extLst>
                </a:gridCol>
                <a:gridCol w="5471615">
                  <a:extLst>
                    <a:ext uri="{9D8B030D-6E8A-4147-A177-3AD203B41FA5}">
                      <a16:colId xmlns:a16="http://schemas.microsoft.com/office/drawing/2014/main" val="2348201191"/>
                    </a:ext>
                  </a:extLst>
                </a:gridCol>
              </a:tblGrid>
              <a:tr h="3824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 smtClean="0"/>
                        <a:t>Prairies riveraines de cours d’eau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78512"/>
                  </a:ext>
                </a:extLst>
              </a:tr>
              <a:tr h="49920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 smtClean="0"/>
                        <a:t>CONDITIONS </a:t>
                      </a:r>
                      <a:r>
                        <a:rPr lang="fr-CH" sz="1700" b="1" noProof="0" dirty="0" smtClean="0"/>
                        <a:t>REQUISES</a:t>
                      </a:r>
                      <a:r>
                        <a:rPr lang="fr-CH" sz="1700" b="1" baseline="0" noProof="0" dirty="0" smtClean="0"/>
                        <a:t> POUR </a:t>
                      </a:r>
                      <a:r>
                        <a:rPr lang="fr-CH" sz="1700" b="1" dirty="0" smtClean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31851"/>
                  </a:ext>
                </a:extLst>
              </a:tr>
              <a:tr h="628684">
                <a:tc>
                  <a:txBody>
                    <a:bodyPr/>
                    <a:lstStyle/>
                    <a:p>
                      <a:r>
                        <a:rPr lang="fr-CH" sz="1700" b="1" dirty="0" smtClean="0"/>
                        <a:t>Largeur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dirty="0" smtClean="0"/>
                        <a:t>Max. 12 m ou équivalente à la largeur min. de l’espace réservé aux eaux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64161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 smtClean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 smtClean="0"/>
                        <a:t>Aucune</a:t>
                      </a:r>
                      <a:endParaRPr lang="fr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604272"/>
                  </a:ext>
                </a:extLst>
              </a:tr>
              <a:tr h="8958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 smtClean="0"/>
                        <a:t>Produits phytosanitaires</a:t>
                      </a:r>
                    </a:p>
                    <a:p>
                      <a:endParaRPr lang="fr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700" b="0" dirty="0" smtClean="0"/>
                        <a:t>Lutte mécanique contre les plantes problématiques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700" b="0" dirty="0" smtClean="0"/>
                        <a:t>Traitement plante par plante autorisé à</a:t>
                      </a:r>
                      <a:r>
                        <a:rPr lang="fr-CH" sz="1700" b="0" baseline="0" dirty="0" smtClean="0"/>
                        <a:t> </a:t>
                      </a:r>
                      <a:r>
                        <a:rPr lang="fr-CH" sz="1700" b="0" dirty="0" smtClean="0"/>
                        <a:t>partir d’une distance de 3 m du cours d’eau.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02939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r>
                        <a:rPr lang="fr-CH" sz="1700" b="1" dirty="0" smtClean="0"/>
                        <a:t>Fauche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 smtClean="0"/>
                        <a:t>Min. 1 par an</a:t>
                      </a:r>
                      <a:endParaRPr lang="fr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129619"/>
                  </a:ext>
                </a:extLst>
              </a:tr>
              <a:tr h="6286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 smtClean="0"/>
                        <a:t>Récolte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700" b="0" dirty="0" smtClean="0"/>
                        <a:t>Exportation obligatoire (broyage interdit). 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700" b="0" dirty="0" smtClean="0"/>
                        <a:t>Tas d’épierrage et de litière autorisés.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522379"/>
                  </a:ext>
                </a:extLst>
              </a:tr>
              <a:tr h="6286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 smtClean="0"/>
                        <a:t>Structures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dirty="0" smtClean="0"/>
                        <a:t>Sur max 20 % (surf. non productives, tas d’épierrage, bosquets)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782018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 smtClean="0"/>
                        <a:t>Pâture d’automne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 smtClean="0"/>
                        <a:t>Autorisée du 1</a:t>
                      </a:r>
                      <a:r>
                        <a:rPr lang="fr-CH" sz="1700" b="0" baseline="30000" dirty="0" smtClean="0"/>
                        <a:t>er</a:t>
                      </a:r>
                      <a:r>
                        <a:rPr lang="fr-CH" sz="1700" b="0" dirty="0" smtClean="0"/>
                        <a:t> septembre au 30 novembre</a:t>
                      </a:r>
                      <a:endParaRPr lang="fr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45179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 smtClean="0"/>
                        <a:t>Durée d’engagement</a:t>
                      </a:r>
                      <a:endParaRPr lang="fr-CH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 smtClean="0"/>
                        <a:t>8 ans</a:t>
                      </a:r>
                      <a:endParaRPr lang="fr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645277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1747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Prairies riveraines: utilisation et entretien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34513"/>
            <a:ext cx="792162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Faucher le plus tard possible (à partir d'août).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Renoncer au conditionneur.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Hauteur de fauche d'au moins 10 cm.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Laisser 5 à 10 % de bandes refuge non fauchées.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Faucher les berges plus longues par étapes.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Aménager un tas de branches ou de pierres.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Tailler les buissons par tronçon.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Entretenir les saules têtards.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33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8" y="4319911"/>
            <a:ext cx="7915086" cy="170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7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Déclarer </a:t>
            </a:r>
            <a:r>
              <a:rPr lang="fr-FR" dirty="0"/>
              <a:t>les berges </a:t>
            </a:r>
            <a:r>
              <a:rPr lang="fr-FR" dirty="0" smtClean="0"/>
              <a:t>comme prairies </a:t>
            </a:r>
            <a:r>
              <a:rPr lang="fr-FR" dirty="0"/>
              <a:t>riveraines ou comme </a:t>
            </a:r>
            <a:r>
              <a:rPr lang="fr-FR" dirty="0" smtClean="0"/>
              <a:t>prairies extensives?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484783"/>
            <a:ext cx="4104456" cy="316800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 smtClean="0"/>
              <a:t>Prairies extensives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Date de fauche fixe</a:t>
            </a:r>
            <a:endParaRPr lang="fr-FR" sz="2000" dirty="0"/>
          </a:p>
          <a:p>
            <a:pPr>
              <a:spcBef>
                <a:spcPts val="600"/>
              </a:spcBef>
            </a:pPr>
            <a:r>
              <a:rPr lang="fr-FR" sz="2000" b="1" dirty="0" smtClean="0"/>
              <a:t>Dans quel cas?</a:t>
            </a:r>
            <a:endParaRPr lang="fr-FR" sz="20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Zones de </a:t>
            </a:r>
            <a:r>
              <a:rPr lang="fr-FR" sz="2000" dirty="0"/>
              <a:t>végétation riche en espèces et </a:t>
            </a:r>
            <a:r>
              <a:rPr lang="fr-FR" sz="2000" dirty="0" smtClean="0"/>
              <a:t>avec qualité </a:t>
            </a:r>
            <a:r>
              <a:rPr lang="fr-FR" sz="2000" dirty="0"/>
              <a:t>II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Coupe tardive (dans la vallée après le 15 juin)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Pour </a:t>
            </a:r>
            <a:r>
              <a:rPr lang="fr-FR" sz="2000" dirty="0" smtClean="0"/>
              <a:t>les berges larges de plus de 12 m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34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636696" y="1484783"/>
            <a:ext cx="3791288" cy="28045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Prairies riveraines </a:t>
            </a:r>
            <a:r>
              <a:rPr lang="fr-CH" sz="2000" dirty="0" smtClean="0"/>
              <a:t>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Pas de date de fauche fixe</a:t>
            </a:r>
          </a:p>
          <a:p>
            <a:pPr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</a:pPr>
            <a:r>
              <a:rPr lang="fr-CH" sz="2000" b="1" dirty="0" smtClean="0"/>
              <a:t>Dans quel cas?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Zones de végétation pauvre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Si la coupe est nécessaire avant le 15 juin (p.ex.  prairies grasses)</a:t>
            </a:r>
          </a:p>
          <a:p>
            <a:pPr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</a:pPr>
            <a:endParaRPr lang="fr-CH" sz="2200" dirty="0"/>
          </a:p>
        </p:txBody>
      </p:sp>
      <p:sp>
        <p:nvSpPr>
          <p:cNvPr id="6" name="Textfeld 5"/>
          <p:cNvSpPr txBox="1"/>
          <p:nvPr/>
        </p:nvSpPr>
        <p:spPr>
          <a:xfrm>
            <a:off x="636696" y="5036131"/>
            <a:ext cx="8058731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Les prairies </a:t>
            </a:r>
            <a:r>
              <a:rPr lang="fr-FR" sz="2000" dirty="0" smtClean="0"/>
              <a:t>extensive donnent droit à </a:t>
            </a:r>
            <a:r>
              <a:rPr lang="fr-FR" sz="2000" dirty="0"/>
              <a:t>des primes plus élevées</a:t>
            </a:r>
            <a:r>
              <a:rPr lang="de-CH" sz="2000" dirty="0" smtClean="0"/>
              <a:t>!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89608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93" y="4454029"/>
            <a:ext cx="1910307" cy="16300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754" y="4450708"/>
            <a:ext cx="1892715" cy="16334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263" y="4450708"/>
            <a:ext cx="1870659" cy="16334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883" y="4454029"/>
            <a:ext cx="1894643" cy="16392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Pâturages extensifs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63624" y="1052736"/>
            <a:ext cx="3962650" cy="324036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Mosaïques de terrains pour les insectes, les araignées et les reptiles.  Source de nourriture pour les oiseaux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Buissons pour la nidification et postes de chant pour les oiseaux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Structures en pierre pour reptiles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Zones humides servant d’abreuvoirs pour papillons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44508" y="1052873"/>
            <a:ext cx="3884414" cy="3240223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Utilisation des terrains escarpés et accidentés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Idéal pour la production extensive de lait et de viande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Pour maintenir ouvertes les zones périphériques et les pentes abruptes</a:t>
            </a:r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35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2400" y="251974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. 66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600747" y="5714793"/>
            <a:ext cx="19390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Flambé</a:t>
            </a:r>
            <a:endParaRPr lang="fr-CH" dirty="0"/>
          </a:p>
        </p:txBody>
      </p:sp>
      <p:sp>
        <p:nvSpPr>
          <p:cNvPr id="20" name="Textfeld 19"/>
          <p:cNvSpPr txBox="1"/>
          <p:nvPr/>
        </p:nvSpPr>
        <p:spPr>
          <a:xfrm>
            <a:off x="4557659" y="5505581"/>
            <a:ext cx="19298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Pie-grièche écorcheur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2554081" y="5727703"/>
            <a:ext cx="189864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Orvet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84818" y="5747416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Fadet commun</a:t>
            </a:r>
          </a:p>
        </p:txBody>
      </p:sp>
    </p:spTree>
    <p:extLst>
      <p:ext uri="{BB962C8B-B14F-4D97-AF65-F5344CB8AC3E}">
        <p14:creationId xmlns:p14="http://schemas.microsoft.com/office/powerpoint/2010/main" val="9304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36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655741"/>
              </p:ext>
            </p:extLst>
          </p:nvPr>
        </p:nvGraphicFramePr>
        <p:xfrm>
          <a:off x="619180" y="699947"/>
          <a:ext cx="7928612" cy="551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3252">
                  <a:extLst>
                    <a:ext uri="{9D8B030D-6E8A-4147-A177-3AD203B41FA5}">
                      <a16:colId xmlns:a16="http://schemas.microsoft.com/office/drawing/2014/main" val="2819158687"/>
                    </a:ext>
                  </a:extLst>
                </a:gridCol>
                <a:gridCol w="5665360">
                  <a:extLst>
                    <a:ext uri="{9D8B030D-6E8A-4147-A177-3AD203B41FA5}">
                      <a16:colId xmlns:a16="http://schemas.microsoft.com/office/drawing/2014/main" val="4572238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Pâturages extensifs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454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dirty="0" smtClean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514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Imputabilité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Surface pâturée, y compris jusqu’à 20 % de structures non productives (bosquets, rochers, etc.)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371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Critères d’exclusion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a) Plus de 20 % de ray-grass, vulpin des prés, dactyle, pâturin des prés et pâturin commun, renoncule âcre et renoncule rampante ainsi que trèfle blanc </a:t>
                      </a:r>
                      <a:r>
                        <a:rPr lang="fr-CH" sz="1600" b="0" i="1" dirty="0" smtClean="0"/>
                        <a:t>ou</a:t>
                      </a:r>
                    </a:p>
                    <a:p>
                      <a:r>
                        <a:rPr lang="fr-CH" sz="1600" b="0" dirty="0" smtClean="0"/>
                        <a:t>b) Plus de 10 % de la surface avec des espèces indicatrices de surexploitation ou de surfaces servant de reposoir au bétail telles que rumex, chénopode Bon-Henri, ortie ou chardon.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546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Fumure, fourrage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Aucun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510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Lutte mécanique contre les adventices.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Traitements plante par plante autorisés.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93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Fourrage d’appoint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Interdit</a:t>
                      </a:r>
                      <a:endParaRPr lang="fr-CH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695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Pâture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 smtClean="0"/>
                        <a:t>Au moins</a:t>
                      </a:r>
                      <a:r>
                        <a:rPr lang="fr-CH" sz="1600" b="0" baseline="0" dirty="0" smtClean="0"/>
                        <a:t> 1 fois par an</a:t>
                      </a:r>
                      <a:endParaRPr lang="fr-CH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27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Coupe de nettoyage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Coupe de nettoyage autorisée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Broyage et </a:t>
                      </a:r>
                      <a:r>
                        <a:rPr lang="fr-CH" sz="1600" b="0" dirty="0" err="1" smtClean="0"/>
                        <a:t>girobroyage</a:t>
                      </a:r>
                      <a:r>
                        <a:rPr lang="fr-CH" sz="1600" b="0" baseline="0" dirty="0" smtClean="0"/>
                        <a:t> </a:t>
                      </a:r>
                      <a:r>
                        <a:rPr lang="fr-CH" sz="1600" b="0" dirty="0" smtClean="0"/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96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Durée d’engagement</a:t>
                      </a:r>
                      <a:endParaRPr lang="fr-CH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8 ans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897671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1296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37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292010"/>
              </p:ext>
            </p:extLst>
          </p:nvPr>
        </p:nvGraphicFramePr>
        <p:xfrm>
          <a:off x="611188" y="836712"/>
          <a:ext cx="7928612" cy="2712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3252">
                  <a:extLst>
                    <a:ext uri="{9D8B030D-6E8A-4147-A177-3AD203B41FA5}">
                      <a16:colId xmlns:a16="http://schemas.microsoft.com/office/drawing/2014/main" val="2819158687"/>
                    </a:ext>
                  </a:extLst>
                </a:gridCol>
                <a:gridCol w="5665360">
                  <a:extLst>
                    <a:ext uri="{9D8B030D-6E8A-4147-A177-3AD203B41FA5}">
                      <a16:colId xmlns:a16="http://schemas.microsoft.com/office/drawing/2014/main" val="4572238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Pâturages extensifs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4540"/>
                  </a:ext>
                </a:extLst>
              </a:tr>
              <a:tr h="421248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dirty="0" smtClean="0"/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62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Qualité de la végétation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6 plantes indicatrices régulièrement présentes sur au moins 20 % de la surface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2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Qualité</a:t>
                      </a:r>
                      <a:r>
                        <a:rPr lang="fr-CH" sz="1600" b="1" baseline="0" dirty="0" smtClean="0"/>
                        <a:t> des structures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si qualité de la végétation atteinte!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5 % de la surface couverte de structures constituées de végétaux ligneux, telles que haies, bosquets champêtres et berges boisées ou buissons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espèces différentes et/ou 20 % d’arbustes épineux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78203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2576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121" y="3630345"/>
            <a:ext cx="2013856" cy="172245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19" y="1573031"/>
            <a:ext cx="2015865" cy="17464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Les pâturages extensifs: avec quels animaux pâturer?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38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121" y="1516130"/>
            <a:ext cx="2013856" cy="17447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814483" y="1588961"/>
            <a:ext cx="1757518" cy="757130"/>
          </a:xfrm>
          <a:prstGeom prst="wedgeRectCallout">
            <a:avLst>
              <a:gd name="adj1" fmla="val -72298"/>
              <a:gd name="adj2" fmla="val 2384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 smtClean="0"/>
              <a:t>préfèrent les pousses jeunes et tendres.</a:t>
            </a:r>
            <a:endParaRPr lang="fr-CH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584089" y="1045056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Animaux sélectifs</a:t>
            </a:r>
            <a:endParaRPr lang="fr-CH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577198" y="2950359"/>
            <a:ext cx="24106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Moutons</a:t>
            </a:r>
            <a:endParaRPr lang="fr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27" y="3630345"/>
            <a:ext cx="2038058" cy="177135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77198" y="5036721"/>
            <a:ext cx="205058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Chèvres</a:t>
            </a:r>
            <a:endParaRPr lang="fr-CH" dirty="0"/>
          </a:p>
        </p:txBody>
      </p:sp>
      <p:sp>
        <p:nvSpPr>
          <p:cNvPr id="24" name="Textfeld 23"/>
          <p:cNvSpPr txBox="1"/>
          <p:nvPr/>
        </p:nvSpPr>
        <p:spPr>
          <a:xfrm>
            <a:off x="4759482" y="1045071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Animaux non sélectifs</a:t>
            </a:r>
            <a:endParaRPr lang="fr-CH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4862025" y="2891532"/>
            <a:ext cx="2086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Bovins</a:t>
            </a:r>
            <a:endParaRPr lang="fr-CH" dirty="0"/>
          </a:p>
        </p:txBody>
      </p:sp>
      <p:sp>
        <p:nvSpPr>
          <p:cNvPr id="26" name="Textfeld 25"/>
          <p:cNvSpPr txBox="1"/>
          <p:nvPr/>
        </p:nvSpPr>
        <p:spPr>
          <a:xfrm>
            <a:off x="4862026" y="4983464"/>
            <a:ext cx="2086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Chevaux</a:t>
            </a:r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2814482" y="3622487"/>
            <a:ext cx="1757518" cy="1942070"/>
          </a:xfrm>
          <a:prstGeom prst="wedgeRectCallout">
            <a:avLst>
              <a:gd name="adj1" fmla="val -72971"/>
              <a:gd name="adj2" fmla="val -25281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CH" dirty="0" smtClean="0"/>
              <a:t>aiment les bourgeons des arbres et arbustes.</a:t>
            </a:r>
          </a:p>
          <a:p>
            <a:r>
              <a:rPr lang="fr-CH" dirty="0" smtClean="0"/>
              <a:t>idéals pour l'entretien des zones buissonnantes.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7079675" y="1485855"/>
            <a:ext cx="1596781" cy="1498872"/>
          </a:xfrm>
          <a:prstGeom prst="wedgeRectCallout">
            <a:avLst>
              <a:gd name="adj1" fmla="val -79417"/>
              <a:gd name="adj2" fmla="val -16679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CH" dirty="0" smtClean="0"/>
              <a:t>broutent peu profondément.</a:t>
            </a:r>
          </a:p>
          <a:p>
            <a:r>
              <a:rPr lang="fr-CH" dirty="0" smtClean="0"/>
              <a:t>idéals pour promouvoir une végétation diversifiée.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7079675" y="3933056"/>
            <a:ext cx="1596781" cy="2019014"/>
          </a:xfrm>
          <a:prstGeom prst="wedgeRectCallout">
            <a:avLst>
              <a:gd name="adj1" fmla="val -97278"/>
              <a:gd name="adj2" fmla="val -29588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CH" dirty="0" smtClean="0"/>
              <a:t>broutent à raz.</a:t>
            </a:r>
          </a:p>
          <a:p>
            <a:r>
              <a:rPr lang="fr-CH" dirty="0" smtClean="0"/>
              <a:t>sont frugaux et broutent même la veille herbe.</a:t>
            </a:r>
          </a:p>
          <a:p>
            <a:r>
              <a:rPr lang="fr-CH" dirty="0" smtClean="0"/>
              <a:t>sensibles aux plantes toxiques.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535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Système de pâture et charge en bétail</a:t>
            </a:r>
            <a:r>
              <a:rPr lang="de-CH" smtClean="0"/>
              <a:t/>
            </a:r>
            <a:br>
              <a:rPr lang="de-CH" smtClean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 smtClean="0"/>
              <a:t>Le </a:t>
            </a:r>
            <a:r>
              <a:rPr lang="fr-FR" b="1" dirty="0" smtClean="0"/>
              <a:t>pâturage continu sur de grandes surfaces </a:t>
            </a:r>
            <a:r>
              <a:rPr lang="fr-FR" dirty="0" smtClean="0"/>
              <a:t>crée un paysage mosaïque entre zones très et peu utilisées.</a:t>
            </a:r>
          </a:p>
          <a:p>
            <a:pPr lvl="1"/>
            <a:r>
              <a:rPr lang="fr-FR" dirty="0" smtClean="0"/>
              <a:t>La </a:t>
            </a:r>
            <a:r>
              <a:rPr lang="fr-FR" b="1" dirty="0" smtClean="0"/>
              <a:t>pâture tournante sur petites parcelles </a:t>
            </a:r>
            <a:r>
              <a:rPr lang="fr-FR" dirty="0" smtClean="0"/>
              <a:t>préserve le pâturage et favorise une végétation plus uniforme.</a:t>
            </a:r>
            <a:endParaRPr lang="de-CH" dirty="0" smtClean="0"/>
          </a:p>
          <a:p>
            <a:pPr lvl="1"/>
            <a:r>
              <a:rPr lang="fr-FR" dirty="0" smtClean="0"/>
              <a:t>Les </a:t>
            </a:r>
            <a:r>
              <a:rPr lang="fr-FR" b="1" dirty="0" smtClean="0"/>
              <a:t>périodes de repos </a:t>
            </a:r>
            <a:r>
              <a:rPr lang="fr-FR" dirty="0" smtClean="0"/>
              <a:t>entre les pâtures sont particulièrement importantes pendant la floraison en été.</a:t>
            </a:r>
          </a:p>
          <a:p>
            <a:pPr lvl="1"/>
            <a:r>
              <a:rPr lang="fr-FR" dirty="0" smtClean="0"/>
              <a:t>Favoriser la richesse floristique en pâturant tôt au printemps et après une pause d'au moins 6 semaines.</a:t>
            </a:r>
          </a:p>
          <a:p>
            <a:pPr lvl="1"/>
            <a:r>
              <a:rPr lang="fr-FR" dirty="0" smtClean="0"/>
              <a:t>Charge en bétail équilibrée laissant 10 à 20 % d'herbe sur pied.</a:t>
            </a:r>
          </a:p>
          <a:p>
            <a:pPr lvl="1"/>
            <a:r>
              <a:rPr lang="fr-FR" dirty="0" smtClean="0"/>
              <a:t>Eviter les charges élevées en bétail, même sur de courtes périodes.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37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Pourquoi des surfaces de promotion de la biodiversité (SPB)?</a:t>
            </a:r>
            <a:endParaRPr lang="fr-CH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1999" y="1484784"/>
            <a:ext cx="522047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Sans SPB, de nombreux animaux et plantes ne pourraient </a:t>
            </a:r>
            <a:r>
              <a:rPr lang="fr-CH" b="1" dirty="0" smtClean="0"/>
              <a:t>survivre</a:t>
            </a:r>
            <a:r>
              <a:rPr lang="fr-CH" dirty="0" smtClean="0"/>
              <a:t> sur les terres agricoles exploitées de manière intensive.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La gestion extensive des SPB offre à la faune sauvage des </a:t>
            </a:r>
            <a:r>
              <a:rPr lang="fr-CH" b="1" dirty="0" smtClean="0"/>
              <a:t>refuges</a:t>
            </a:r>
            <a:r>
              <a:rPr lang="fr-CH" dirty="0" smtClean="0"/>
              <a:t>, de la </a:t>
            </a:r>
            <a:r>
              <a:rPr lang="fr-CH" b="1" dirty="0" smtClean="0"/>
              <a:t>nourriture</a:t>
            </a:r>
            <a:r>
              <a:rPr lang="fr-CH" dirty="0" smtClean="0"/>
              <a:t> et des conditions d'</a:t>
            </a:r>
            <a:r>
              <a:rPr lang="fr-CH" b="1" dirty="0" smtClean="0"/>
              <a:t>hivernation</a:t>
            </a:r>
            <a:r>
              <a:rPr lang="fr-CH" dirty="0" smtClean="0"/>
              <a:t> favorables.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Certaines plantes sauvages rares et menacées d'extinction peuvent </a:t>
            </a:r>
            <a:r>
              <a:rPr lang="fr-CH" b="1" dirty="0" smtClean="0"/>
              <a:t>s'établir</a:t>
            </a:r>
            <a:r>
              <a:rPr lang="fr-CH" dirty="0" smtClean="0"/>
              <a:t> dans les SPB.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L'entretien professionnel des SPB contribue à la </a:t>
            </a:r>
            <a:r>
              <a:rPr lang="fr-CH" b="1" dirty="0" smtClean="0"/>
              <a:t>conservation d'habitats semi-naturels précieux</a:t>
            </a:r>
            <a:r>
              <a:rPr lang="fr-CH" dirty="0" smtClean="0"/>
              <a:t>. 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</a:t>
            </a:fld>
            <a:endParaRPr lang="fr-CH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434" y="1484784"/>
            <a:ext cx="2529840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Pâturages pauvres en structures: améliorations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58606"/>
            <a:ext cx="7921625" cy="4309944"/>
          </a:xfrm>
        </p:spPr>
        <p:txBody>
          <a:bodyPr/>
          <a:lstStyle/>
          <a:p>
            <a:pPr lvl="1"/>
            <a:r>
              <a:rPr lang="fr-CH" dirty="0" smtClean="0"/>
              <a:t>Plantez et clôturez 10-20 % de buissons ou de haies riches en espèces avec beaucoup d’épineux.</a:t>
            </a:r>
          </a:p>
          <a:p>
            <a:pPr lvl="1"/>
            <a:r>
              <a:rPr lang="fr-CH" dirty="0" smtClean="0"/>
              <a:t>Plantez des arbres isolés ou des arbres fruitiers haute-tige et protégez-les du bétail.</a:t>
            </a:r>
          </a:p>
          <a:p>
            <a:pPr lvl="1"/>
            <a:r>
              <a:rPr lang="fr-CH" dirty="0" smtClean="0"/>
              <a:t>Faire des tas de pierres, de branches et/ou de troncs, clôturés si nécessaire. Remettre régulièrement du matériel et les débarrasser de la végétation.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40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01" y="3501008"/>
            <a:ext cx="3823782" cy="237626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1561" y="5507939"/>
            <a:ext cx="388843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Clôturer des groupes d'arbres</a:t>
            </a:r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459" y="3501008"/>
            <a:ext cx="3886341" cy="237626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53458" y="5507939"/>
            <a:ext cx="40229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Clôturer des arbres isolés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291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225" y="3644519"/>
            <a:ext cx="2514116" cy="21502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Pâturages riches en structures: entretien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28088"/>
            <a:ext cx="5221287" cy="471985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Rabattre régulièrement les plantes ligneuses.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Empêcher la propagation excessive des ronces et de l’épine noire.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Laisser des refus sur environ 20 % de la surface (même en hiver).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Combattre les plantes à problèmes comme la fougère aigle, les rumex, le chardon des champs, le séneçon de jacobée et les néophytes.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Entretenir et clôturer les murs de pierres sèches. En construire de nouveaux.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Préserver et </a:t>
            </a:r>
            <a:r>
              <a:rPr lang="fr-CH" sz="2000" dirty="0" err="1" smtClean="0"/>
              <a:t>év</a:t>
            </a:r>
            <a:r>
              <a:rPr lang="fr-CH" sz="2000" dirty="0" smtClean="0"/>
              <a:t>. clôturer les zones humides et les ourlets de vivaces.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Maintenir les surfaces de sol nu et les crevasses dans le sol.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Renoncez aux fils barbelés.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41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225" y="1228089"/>
            <a:ext cx="2514115" cy="215561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37572" y="5432913"/>
            <a:ext cx="253542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Conserver les crevasses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037572" y="2789460"/>
            <a:ext cx="2645044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Empêcher l’embroussaillement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601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012" y="4084581"/>
            <a:ext cx="1886428" cy="163926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714" y="4077927"/>
            <a:ext cx="1910756" cy="163675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4884" y="4077072"/>
            <a:ext cx="1873100" cy="163760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06" y="4085406"/>
            <a:ext cx="1873554" cy="16292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Pâturages boisés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12659" y="1092039"/>
            <a:ext cx="4018551" cy="219294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Habitat mixte entre forêt et pâturage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Différents types d'habitats dans une petite zone les rendent particulièrement riches en espèces.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38205" y="1092039"/>
            <a:ext cx="3819983" cy="2192945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Conviennent parfaitement à la production extensive de lait et de viande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Livrent du bois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42</a:t>
            </a:fld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61004" y="2090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70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646011" y="5358256"/>
            <a:ext cx="189378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Lézard vivipare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571107" y="5348715"/>
            <a:ext cx="194510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Rosalie des Alpes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2554082" y="5358256"/>
            <a:ext cx="192789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Moiré sylvicole</a:t>
            </a:r>
            <a:endParaRPr lang="fr-CH" dirty="0"/>
          </a:p>
        </p:txBody>
      </p:sp>
      <p:sp>
        <p:nvSpPr>
          <p:cNvPr id="24" name="Textfeld 23"/>
          <p:cNvSpPr txBox="1"/>
          <p:nvPr/>
        </p:nvSpPr>
        <p:spPr>
          <a:xfrm>
            <a:off x="513806" y="5359225"/>
            <a:ext cx="19578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Carline acaule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3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43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167884"/>
              </p:ext>
            </p:extLst>
          </p:nvPr>
        </p:nvGraphicFramePr>
        <p:xfrm>
          <a:off x="611188" y="278115"/>
          <a:ext cx="7928612" cy="58795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9534">
                  <a:extLst>
                    <a:ext uri="{9D8B030D-6E8A-4147-A177-3AD203B41FA5}">
                      <a16:colId xmlns:a16="http://schemas.microsoft.com/office/drawing/2014/main" val="674462474"/>
                    </a:ext>
                  </a:extLst>
                </a:gridCol>
                <a:gridCol w="5859078">
                  <a:extLst>
                    <a:ext uri="{9D8B030D-6E8A-4147-A177-3AD203B41FA5}">
                      <a16:colId xmlns:a16="http://schemas.microsoft.com/office/drawing/2014/main" val="429950893"/>
                    </a:ext>
                  </a:extLst>
                </a:gridCol>
              </a:tblGrid>
              <a:tr h="3529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Pâturages boisés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889"/>
                  </a:ext>
                </a:extLst>
              </a:tr>
              <a:tr h="3529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dirty="0" smtClean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94748"/>
                  </a:ext>
                </a:extLst>
              </a:tr>
              <a:tr h="352945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Imputabilité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 smtClean="0"/>
                        <a:t>Seul le pâturage est imputable.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861437"/>
                  </a:ext>
                </a:extLst>
              </a:tr>
              <a:tr h="1479469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Critères d’exclusion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a) Plus de 20 % de ray-grass, vulpin des prés, dactyle, pâturin des prés et pâturin commun, renoncule âcre et renoncule rampante ainsi que trèfle blanc </a:t>
                      </a:r>
                      <a:r>
                        <a:rPr lang="fr-CH" sz="1600" b="0" i="1" dirty="0" smtClean="0"/>
                        <a:t>ou</a:t>
                      </a:r>
                    </a:p>
                    <a:p>
                      <a:r>
                        <a:rPr lang="fr-CH" sz="1600" b="0" dirty="0" smtClean="0"/>
                        <a:t>b)</a:t>
                      </a:r>
                      <a:r>
                        <a:rPr lang="fr-CH" sz="1600" b="0" baseline="0" dirty="0" smtClean="0"/>
                        <a:t> P</a:t>
                      </a:r>
                      <a:r>
                        <a:rPr lang="fr-CH" sz="1600" b="0" dirty="0" smtClean="0"/>
                        <a:t>lus de 10 % de la surface avec des espèces indicatrices de surexploitation ou de surfaces servant de reposoir au bétail telles que rumex, chénopode Bon-Henri, ortie ou chardon.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931343"/>
                  </a:ext>
                </a:extLst>
              </a:tr>
              <a:tr h="783248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Fumure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Pas de fertilisation avec des engrais minéraux azotés. L’épandage d’engrais de ferme, de compost et d’engrais minéraux non azotés n’est autorisé qu’avec l’accord de l’autorité forestière cantonale.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357847"/>
                  </a:ext>
                </a:extLst>
              </a:tr>
              <a:tr h="551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Lutte mécanique contre les adventices.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Accord cantonal nécessaire pour l’utilisation de pesticides.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684891"/>
                  </a:ext>
                </a:extLst>
              </a:tr>
              <a:tr h="352945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Fourrage d’appoint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Interdit</a:t>
                      </a:r>
                      <a:endParaRPr lang="fr-CH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390581"/>
                  </a:ext>
                </a:extLst>
              </a:tr>
              <a:tr h="3529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Pâture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 smtClean="0"/>
                        <a:t>Au moins</a:t>
                      </a:r>
                      <a:r>
                        <a:rPr lang="fr-CH" sz="1600" b="0" baseline="0" dirty="0" smtClean="0"/>
                        <a:t> 1 fois par an</a:t>
                      </a:r>
                      <a:endParaRPr lang="fr-CH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092311"/>
                  </a:ext>
                </a:extLst>
              </a:tr>
              <a:tr h="551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Coupe de nettoyage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Coupe de nettoyage autorisée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Broyage et </a:t>
                      </a:r>
                      <a:r>
                        <a:rPr lang="fr-CH" sz="1600" b="0" dirty="0" err="1" smtClean="0"/>
                        <a:t>gyrobroyage</a:t>
                      </a:r>
                      <a:r>
                        <a:rPr lang="fr-CH" sz="1600" b="0" baseline="0" dirty="0" smtClean="0"/>
                        <a:t> </a:t>
                      </a:r>
                      <a:r>
                        <a:rPr lang="fr-CH" sz="1600" b="0" dirty="0" smtClean="0"/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035069"/>
                  </a:ext>
                </a:extLst>
              </a:tr>
              <a:tr h="551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Durée d’engagement</a:t>
                      </a:r>
                      <a:endParaRPr lang="fr-CH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8 ans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305718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37148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44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58242"/>
              </p:ext>
            </p:extLst>
          </p:nvPr>
        </p:nvGraphicFramePr>
        <p:xfrm>
          <a:off x="539552" y="1196752"/>
          <a:ext cx="7920880" cy="29754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674462474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611064381"/>
                    </a:ext>
                  </a:extLst>
                </a:gridCol>
              </a:tblGrid>
              <a:tr h="3859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Pâturages boisés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889"/>
                  </a:ext>
                </a:extLst>
              </a:tr>
              <a:tr h="3859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dirty="0" smtClean="0"/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94748"/>
                  </a:ext>
                </a:extLst>
              </a:tr>
              <a:tr h="385997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Qualité de la végétation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6 plantes indicatrices régulièrement présentes sur au moins   20 % de la surface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60388"/>
                  </a:ext>
                </a:extLst>
              </a:tr>
              <a:tr h="1624362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Qualité</a:t>
                      </a:r>
                      <a:r>
                        <a:rPr lang="fr-CH" sz="1600" b="1" baseline="0" dirty="0" smtClean="0"/>
                        <a:t> des structures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si qualité de la végétation atteinte!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5 % de la surface couverte de structures constituées de végétaux ligneux, telles que haies, bosquets champêtres et berges boisées ou buissons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espèces différentes et/ou 20 % d’arbustes épineux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850771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31599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fr-CH" dirty="0" smtClean="0"/>
              <a:t>Pâturages boisés: entretien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8260" y="1844824"/>
            <a:ext cx="4869844" cy="3888432"/>
          </a:xfrm>
        </p:spPr>
        <p:txBody>
          <a:bodyPr/>
          <a:lstStyle/>
          <a:p>
            <a:r>
              <a:rPr lang="fr-FR" sz="2000" b="1" dirty="0"/>
              <a:t>Dans les zones où la forêt progresse </a:t>
            </a:r>
            <a:r>
              <a:rPr lang="fr-FR" sz="2000" b="1" dirty="0" smtClean="0"/>
              <a:t>fortement: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Rouvrir les parties boisées en abattant </a:t>
            </a:r>
            <a:r>
              <a:rPr lang="fr-FR" sz="2000" dirty="0" smtClean="0"/>
              <a:t>régulièrement des </a:t>
            </a:r>
            <a:r>
              <a:rPr lang="fr-FR" sz="2000" dirty="0"/>
              <a:t>arbres</a:t>
            </a:r>
            <a:r>
              <a:rPr lang="fr-FR" sz="2000" dirty="0" smtClean="0"/>
              <a:t>.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Intensifier le pâturage, clôturer les animaux dans ces zones.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Attirer le bétail en y plaçant des </a:t>
            </a:r>
            <a:r>
              <a:rPr lang="fr-FR" sz="2000" dirty="0"/>
              <a:t>abreuvoirs ou des pierres à </a:t>
            </a:r>
            <a:r>
              <a:rPr lang="fr-FR" sz="2000" dirty="0" smtClean="0"/>
              <a:t>lécher.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Utiliser des </a:t>
            </a:r>
            <a:r>
              <a:rPr lang="fr-FR" sz="2000" dirty="0"/>
              <a:t>chèvres ou des </a:t>
            </a:r>
            <a:r>
              <a:rPr lang="fr-FR" sz="2000" dirty="0" smtClean="0"/>
              <a:t>races de bovins robustes.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45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1844824"/>
            <a:ext cx="2808312" cy="403244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39552" y="1199631"/>
            <a:ext cx="799288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000" dirty="0" smtClean="0"/>
              <a:t>Maintenir </a:t>
            </a:r>
            <a:r>
              <a:rPr lang="fr-FR" sz="2000" dirty="0"/>
              <a:t>l’équilibre </a:t>
            </a:r>
            <a:r>
              <a:rPr lang="fr-FR" sz="2000" dirty="0" smtClean="0"/>
              <a:t>entre la </a:t>
            </a:r>
            <a:r>
              <a:rPr lang="fr-FR" sz="2000" dirty="0"/>
              <a:t>forêt et le pâturage</a:t>
            </a:r>
            <a:r>
              <a:rPr lang="de-CH" sz="2000" dirty="0" smtClean="0"/>
              <a:t>.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3620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68760"/>
            <a:ext cx="4069889" cy="3528392"/>
          </a:xfrm>
        </p:spPr>
        <p:txBody>
          <a:bodyPr/>
          <a:lstStyle/>
          <a:p>
            <a:r>
              <a:rPr lang="fr-FR" sz="2000" b="1" dirty="0"/>
              <a:t>Dans les zones avec peu de </a:t>
            </a:r>
            <a:r>
              <a:rPr lang="fr-FR" sz="2000" b="1" dirty="0" smtClean="0"/>
              <a:t>boisement: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Entretenir </a:t>
            </a:r>
            <a:r>
              <a:rPr lang="fr-FR" sz="2000" dirty="0"/>
              <a:t>et </a:t>
            </a:r>
            <a:r>
              <a:rPr lang="fr-FR" sz="2000" dirty="0" smtClean="0"/>
              <a:t>favoriser </a:t>
            </a:r>
            <a:r>
              <a:rPr lang="fr-FR" sz="2000" dirty="0"/>
              <a:t>les arbres </a:t>
            </a:r>
            <a:r>
              <a:rPr lang="fr-FR" sz="2000" dirty="0" smtClean="0"/>
              <a:t>isolés </a:t>
            </a:r>
            <a:r>
              <a:rPr lang="fr-FR" sz="2000" dirty="0"/>
              <a:t>et les groupes </a:t>
            </a:r>
            <a:r>
              <a:rPr lang="fr-FR" sz="2000" dirty="0" smtClean="0"/>
              <a:t>d'arbustes. </a:t>
            </a:r>
            <a:endParaRPr lang="fr-FR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Clôturer les jeunes </a:t>
            </a:r>
            <a:r>
              <a:rPr lang="fr-FR" sz="2000" dirty="0" smtClean="0"/>
              <a:t>plants.</a:t>
            </a:r>
            <a:endParaRPr lang="fr-FR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err="1" smtClean="0"/>
              <a:t>Extensifier</a:t>
            </a:r>
            <a:r>
              <a:rPr lang="fr-FR" sz="2000" dirty="0" smtClean="0"/>
              <a:t> la pâture.</a:t>
            </a:r>
            <a:endParaRPr lang="fr-FR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Exclure certaines </a:t>
            </a:r>
            <a:r>
              <a:rPr lang="fr-FR" sz="2000" dirty="0"/>
              <a:t>zones </a:t>
            </a:r>
            <a:r>
              <a:rPr lang="fr-FR" sz="2000" dirty="0" smtClean="0"/>
              <a:t>du pâturage.</a:t>
            </a:r>
            <a:endParaRPr lang="fr-FR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Faire des </a:t>
            </a:r>
            <a:r>
              <a:rPr lang="fr-FR" sz="2000" dirty="0"/>
              <a:t>gros tas de branches et laisser </a:t>
            </a:r>
            <a:r>
              <a:rPr lang="fr-FR" sz="2000" dirty="0" smtClean="0"/>
              <a:t>la végétation </a:t>
            </a:r>
            <a:r>
              <a:rPr lang="fr-FR" sz="2000" dirty="0"/>
              <a:t>les </a:t>
            </a:r>
            <a:r>
              <a:rPr lang="fr-FR" sz="2000" dirty="0" smtClean="0"/>
              <a:t>envahir.</a:t>
            </a:r>
          </a:p>
          <a:p>
            <a:pPr>
              <a:spcBef>
                <a:spcPts val="600"/>
              </a:spcBef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46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3" y="1219079"/>
            <a:ext cx="3391737" cy="459603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17724" y="881902"/>
            <a:ext cx="813073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Pâturages boisés: entretien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450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1736640"/>
            <a:ext cx="2389670" cy="20438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Pâturages boisés: quel type de bétail choisir?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47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008" y="1729106"/>
            <a:ext cx="2375905" cy="20584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8007" y="4328054"/>
            <a:ext cx="2375904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FR" dirty="0" smtClean="0"/>
              <a:t>Idéal pour favoriser une </a:t>
            </a:r>
            <a:r>
              <a:rPr lang="fr-FR" dirty="0"/>
              <a:t>végétation variée.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5826808" y="4328054"/>
            <a:ext cx="2367908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FR" dirty="0" smtClean="0"/>
              <a:t>Idéal contre l’embroussaillement.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03848" y="4329684"/>
            <a:ext cx="2389670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FR" dirty="0" smtClean="0"/>
              <a:t>Frugaux, broutent </a:t>
            </a:r>
            <a:r>
              <a:rPr lang="fr-FR" dirty="0"/>
              <a:t>même </a:t>
            </a:r>
            <a:r>
              <a:rPr lang="fr-FR" dirty="0" smtClean="0"/>
              <a:t>la vieille herbe</a:t>
            </a:r>
            <a:r>
              <a:rPr lang="fr-FR" dirty="0"/>
              <a:t>.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809" y="1731001"/>
            <a:ext cx="2367907" cy="205803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812898" y="3419708"/>
            <a:ext cx="24106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Chèvres</a:t>
            </a:r>
            <a:endParaRPr lang="fr-CH" dirty="0"/>
          </a:p>
        </p:txBody>
      </p:sp>
      <p:sp>
        <p:nvSpPr>
          <p:cNvPr id="25" name="Textfeld 24"/>
          <p:cNvSpPr txBox="1"/>
          <p:nvPr/>
        </p:nvSpPr>
        <p:spPr>
          <a:xfrm>
            <a:off x="598007" y="3435489"/>
            <a:ext cx="237590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Bovins</a:t>
            </a:r>
            <a:endParaRPr lang="fr-CH" dirty="0"/>
          </a:p>
        </p:txBody>
      </p:sp>
      <p:sp>
        <p:nvSpPr>
          <p:cNvPr id="26" name="Textfeld 25"/>
          <p:cNvSpPr txBox="1"/>
          <p:nvPr/>
        </p:nvSpPr>
        <p:spPr>
          <a:xfrm>
            <a:off x="3203848" y="3419708"/>
            <a:ext cx="25257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Chevaux</a:t>
            </a:r>
            <a:endParaRPr lang="fr-CH" dirty="0"/>
          </a:p>
        </p:txBody>
      </p:sp>
      <p:sp>
        <p:nvSpPr>
          <p:cNvPr id="3" name="Pfeil nach unten 2"/>
          <p:cNvSpPr/>
          <p:nvPr/>
        </p:nvSpPr>
        <p:spPr>
          <a:xfrm>
            <a:off x="1317907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4" name="Pfeil nach unten 13"/>
          <p:cNvSpPr/>
          <p:nvPr/>
        </p:nvSpPr>
        <p:spPr>
          <a:xfrm>
            <a:off x="3930631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6557388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Avantages et inconvénients du pâturage tournant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4274" y="1340767"/>
            <a:ext cx="3852000" cy="3528095"/>
          </a:xfrm>
          <a:solidFill>
            <a:srgbClr val="FFCCCC"/>
          </a:solidFill>
        </p:spPr>
        <p:txBody>
          <a:bodyPr lIns="72000" tIns="72000" rIns="72000" bIns="72000"/>
          <a:lstStyle/>
          <a:p>
            <a:pPr algn="l"/>
            <a:r>
              <a:rPr lang="fr-CH" sz="2000" b="1" dirty="0" smtClean="0"/>
              <a:t>Inconvénients: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 smtClean="0"/>
              <a:t>Coûts plus élevés pour le matériel de clôture, des abreuvoirs supplémentaires et plus de travail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 smtClean="0"/>
              <a:t>Peut-être plus d'agitation dans le troupeau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 smtClean="0"/>
              <a:t>Des parcelles trop petites et une intensité de pâturage trop élevée conduisent à une uniformisation de la végétation.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7725" y="1340768"/>
            <a:ext cx="3852000" cy="352809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Avantages: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Pression de pâture uniforme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Pas de sur- ou de </a:t>
            </a:r>
            <a:r>
              <a:rPr lang="fr-CH" sz="2000" dirty="0" err="1" smtClean="0"/>
              <a:t>sous-pâture</a:t>
            </a:r>
            <a:endParaRPr lang="fr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Bonne répartition des excréments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Herbe de meilleure qualité et plus homogène; meilleure croissance de l’herbe.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247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Pâturages boisés: amélioration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31712"/>
            <a:ext cx="8137276" cy="4309944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 smtClean="0"/>
              <a:t>Eclaircir les lisières.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 smtClean="0"/>
              <a:t>Préserver les surfaces rudérales, grands blocs de pierre, surfaces de sol nu.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 smtClean="0"/>
              <a:t>Conserver les murs en pierres sèches, en construire de nouveau.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 smtClean="0"/>
              <a:t>Laisser les arbres morts et ceux avec des cavités.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 smtClean="0"/>
              <a:t>Faire des tas de pierres, de branches et/ou de troncs, clôturer si nécessaire.  Ajouter régulièrement du matériel et enlever la végétation.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 smtClean="0"/>
              <a:t>Éviter la propagation des ronces et de l’épine noire.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 smtClean="0"/>
              <a:t>Combattre les plantes à problèmes comme la fougère aigle, les rumex, le chardon des champs, le séneçon de jacobée et les néophytes.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 smtClean="0"/>
              <a:t>Renoncer aux fils barbelés.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49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147" y="4437113"/>
            <a:ext cx="3813257" cy="17825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58" y="4437112"/>
            <a:ext cx="3958042" cy="17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862942" y="2728477"/>
            <a:ext cx="3683995" cy="2772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</a:pPr>
            <a:r>
              <a:rPr lang="fr-CH" b="1" dirty="0" smtClean="0"/>
              <a:t>Autres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Fossés humides, mares, étangs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Surfaces rudérales, tas d'épierrage et affleurements rocheux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Murs de pierres sèches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SPB spécifiques à la région </a:t>
            </a:r>
            <a:br>
              <a:rPr lang="fr-CH" dirty="0" smtClean="0"/>
            </a:br>
            <a:r>
              <a:rPr lang="fr-CH" dirty="0" smtClean="0"/>
              <a:t>sur la SAU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SPB spécifiques à la région </a:t>
            </a:r>
            <a:br>
              <a:rPr lang="fr-CH" dirty="0" smtClean="0"/>
            </a:br>
            <a:r>
              <a:rPr lang="fr-CH" dirty="0" smtClean="0"/>
              <a:t>hors SAU</a:t>
            </a:r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21 types de SPB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853199" y="5537757"/>
            <a:ext cx="3673073" cy="771563"/>
          </a:xfrm>
          <a:ln w="19050">
            <a:solidFill>
              <a:srgbClr val="FF0000"/>
            </a:solidFill>
          </a:ln>
        </p:spPr>
        <p:txBody>
          <a:bodyPr lIns="72000" tIns="72000" rIns="72000" bIns="72000"/>
          <a:lstStyle/>
          <a:p>
            <a:r>
              <a:rPr lang="fr-CH" sz="1600" b="1" dirty="0" smtClean="0"/>
              <a:t>Exigences selon l’OPD: </a:t>
            </a:r>
            <a:r>
              <a:rPr lang="fr-CH" sz="1600" dirty="0" smtClean="0"/>
              <a:t>% de SPB</a:t>
            </a:r>
          </a:p>
          <a:p>
            <a:pPr>
              <a:spcBef>
                <a:spcPts val="0"/>
              </a:spcBef>
            </a:pPr>
            <a:r>
              <a:rPr lang="fr-CH" sz="1600" dirty="0" smtClean="0"/>
              <a:t>Exploitation agricole: 7 % de la SAU</a:t>
            </a:r>
            <a:br>
              <a:rPr lang="fr-CH" sz="1600" dirty="0" smtClean="0"/>
            </a:br>
            <a:r>
              <a:rPr lang="fr-CH" sz="1600" dirty="0" smtClean="0"/>
              <a:t>Cultures spéciales: 3,5 % de la SAU</a:t>
            </a:r>
            <a:endParaRPr lang="fr-CH" sz="1600" dirty="0"/>
          </a:p>
        </p:txBody>
      </p:sp>
      <p:sp>
        <p:nvSpPr>
          <p:cNvPr id="9" name="Rechteck 8"/>
          <p:cNvSpPr/>
          <p:nvPr/>
        </p:nvSpPr>
        <p:spPr>
          <a:xfrm>
            <a:off x="617724" y="803101"/>
            <a:ext cx="4166883" cy="3144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400"/>
              </a:spcAft>
            </a:pPr>
            <a:r>
              <a:rPr lang="fr-CH" b="1" dirty="0" smtClean="0"/>
              <a:t>Prairies et pâturages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Prairies extensives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Prairies peu intensives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Surfaces à litière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Pâturages extensifs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Pâturages boisés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Prairies riveraines d'un cours d'eau</a:t>
            </a:r>
          </a:p>
          <a:p>
            <a:pPr marL="342900" indent="-342900" defTabSz="685800">
              <a:lnSpc>
                <a:spcPts val="2100"/>
              </a:lnSpc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Surfaces herbagères et surfaces à litière riches en espèces dans la région d’estivage</a:t>
            </a:r>
            <a:endParaRPr lang="fr-CH" dirty="0"/>
          </a:p>
        </p:txBody>
      </p:sp>
      <p:sp>
        <p:nvSpPr>
          <p:cNvPr id="12" name="Rechteck 11"/>
          <p:cNvSpPr/>
          <p:nvPr/>
        </p:nvSpPr>
        <p:spPr>
          <a:xfrm>
            <a:off x="617724" y="3976308"/>
            <a:ext cx="4166884" cy="2261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fr-CH" b="1" dirty="0" smtClean="0"/>
              <a:t>Terres assolées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Bandes culturales extensives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Bandes fleuries pour pollinisateurs et autres organismes utiles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Jachères florales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Jachères tournantes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Ourlets sur terres assolées</a:t>
            </a:r>
            <a:endParaRPr lang="fr-CH" dirty="0"/>
          </a:p>
        </p:txBody>
      </p:sp>
      <p:sp>
        <p:nvSpPr>
          <p:cNvPr id="3" name="Rechteck 2"/>
          <p:cNvSpPr/>
          <p:nvPr/>
        </p:nvSpPr>
        <p:spPr>
          <a:xfrm>
            <a:off x="4873230" y="807956"/>
            <a:ext cx="3653042" cy="19133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</a:pPr>
            <a:r>
              <a:rPr lang="fr-CH" b="1" dirty="0" smtClean="0"/>
              <a:t>Cultures pérennes et ligneux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Arbres fruitiers haute-tige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Arbres isolés, allées d'arbres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Haies, bosquets, berges boisées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Surfaces viticoles présentant une biodiversité naturelle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861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999" y="4304133"/>
            <a:ext cx="1840580" cy="16086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580" y="4304135"/>
            <a:ext cx="1899487" cy="160869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679" y="4293096"/>
            <a:ext cx="1857969" cy="161973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4" y="4295559"/>
            <a:ext cx="1865782" cy="16172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1" y="600946"/>
            <a:ext cx="7570708" cy="629700"/>
          </a:xfrm>
        </p:spPr>
        <p:txBody>
          <a:bodyPr/>
          <a:lstStyle/>
          <a:p>
            <a:r>
              <a:rPr lang="fr-CH" sz="2200" dirty="0" smtClean="0"/>
              <a:t>Surfaces herbagères et surfaces à litière riches en espèces dans la région d’estivage</a:t>
            </a:r>
            <a:endParaRPr lang="fr-CH" sz="22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64581" y="1394029"/>
            <a:ext cx="3920982" cy="253902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Les paysages riches en structures avec tas de pierres, rochers, buissons isolés, dépressions et collines offrant un abri aux petits animaux.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Grande diversité de plantes.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52270" y="1394029"/>
            <a:ext cx="3836378" cy="25390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L’alpage augmente la base fourragère du bétail.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La pâture dans les alpages riches en espèces favorise la santé du bétail.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Protègent contre les glissements de terrain.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50</a:t>
            </a:fld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82708" y="9022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74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622610" y="5543496"/>
            <a:ext cx="189378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Arnica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533540" y="5301208"/>
            <a:ext cx="197437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Dectique </a:t>
            </a:r>
            <a:r>
              <a:rPr lang="fr-CH" dirty="0" err="1" smtClean="0"/>
              <a:t>verrucivore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2516778" y="5543496"/>
            <a:ext cx="19990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Argus frêle</a:t>
            </a:r>
            <a:endParaRPr lang="fr-CH" dirty="0"/>
          </a:p>
        </p:txBody>
      </p:sp>
      <p:sp>
        <p:nvSpPr>
          <p:cNvPr id="24" name="Textfeld 23"/>
          <p:cNvSpPr txBox="1"/>
          <p:nvPr/>
        </p:nvSpPr>
        <p:spPr>
          <a:xfrm>
            <a:off x="513689" y="5543496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Traquet motteux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457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51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65213"/>
              </p:ext>
            </p:extLst>
          </p:nvPr>
        </p:nvGraphicFramePr>
        <p:xfrm>
          <a:off x="611560" y="764704"/>
          <a:ext cx="7928240" cy="4993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9553">
                  <a:extLst>
                    <a:ext uri="{9D8B030D-6E8A-4147-A177-3AD203B41FA5}">
                      <a16:colId xmlns:a16="http://schemas.microsoft.com/office/drawing/2014/main" val="1286144274"/>
                    </a:ext>
                  </a:extLst>
                </a:gridCol>
                <a:gridCol w="5488687">
                  <a:extLst>
                    <a:ext uri="{9D8B030D-6E8A-4147-A177-3AD203B41FA5}">
                      <a16:colId xmlns:a16="http://schemas.microsoft.com/office/drawing/2014/main" val="202459405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Surfaces herbagères et surfaces à litière riches en espèces dans la région d’estivage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9233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dirty="0" smtClean="0"/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441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Imputabilité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 smtClean="0"/>
                        <a:t>Non imputable à la part de SPB pour remplir les PER.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01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Zone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 smtClean="0"/>
                        <a:t>Surfaces exploitées à des fins alpestres dans les régions d'estivage et en dehors de celles-ci.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566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Conditions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 smtClean="0"/>
                        <a:t>Présence régulière de plantes indicatrices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 smtClean="0"/>
                        <a:t>La qualité biologique et la taille des surfaces doivent rester constantes pendant la durée d’engagement.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955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Fourrage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 smtClean="0"/>
                        <a:t>Utilisation du fourrage sur l’alpage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13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Fumure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 smtClean="0"/>
                        <a:t>Autorisée</a:t>
                      </a:r>
                      <a:r>
                        <a:rPr lang="fr-CH" sz="1600" b="0" baseline="0" dirty="0" smtClean="0"/>
                        <a:t> pour autant </a:t>
                      </a:r>
                      <a:r>
                        <a:rPr lang="fr-CH" sz="1600" b="0" dirty="0" smtClean="0"/>
                        <a:t>que la qualité floristique reste préservée.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347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Lutte mécanique contre les adventices.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Accord cantonal nécessaire pour l’utilisation de pesticides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21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Coupe de nettoyage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Coupe de nettoyage autorisée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Broyage et </a:t>
                      </a:r>
                      <a:r>
                        <a:rPr lang="fr-CH" sz="1600" b="0" dirty="0" err="1" smtClean="0"/>
                        <a:t>gyrobroyage</a:t>
                      </a:r>
                      <a:r>
                        <a:rPr lang="fr-CH" sz="1600" b="0" baseline="0" dirty="0" smtClean="0"/>
                        <a:t> </a:t>
                      </a:r>
                      <a:r>
                        <a:rPr lang="fr-CH" sz="1600" b="0" dirty="0" smtClean="0"/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54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Durée d’engagement</a:t>
                      </a:r>
                      <a:endParaRPr lang="fr-CH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8 ans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181488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1592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fr-CH" sz="2000" dirty="0" smtClean="0"/>
              <a:t>Surfaces herbagères et surfaces à litière riches en espèces dans la région d’estivage: entretien et amélioration</a:t>
            </a:r>
            <a:endParaRPr lang="fr-CH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412775"/>
            <a:ext cx="5826483" cy="4363671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Éviter </a:t>
            </a:r>
            <a:r>
              <a:rPr lang="fr-FR" sz="2000" dirty="0" smtClean="0"/>
              <a:t>l’embroussaillement par </a:t>
            </a:r>
            <a:r>
              <a:rPr lang="fr-FR" sz="2000" dirty="0"/>
              <a:t>des coupes de bois régulières et </a:t>
            </a:r>
            <a:r>
              <a:rPr lang="fr-FR" sz="2000" dirty="0" smtClean="0"/>
              <a:t>une pâture adaptée.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Éviter </a:t>
            </a:r>
            <a:r>
              <a:rPr lang="fr-FR" sz="2000" dirty="0"/>
              <a:t>la forte propagation de l'aulne vert, </a:t>
            </a:r>
            <a:r>
              <a:rPr lang="fr-FR" sz="2000" dirty="0" smtClean="0"/>
              <a:t>du rhododendron</a:t>
            </a:r>
            <a:r>
              <a:rPr lang="fr-FR" sz="2000" dirty="0"/>
              <a:t>, de l’églantier et de </a:t>
            </a:r>
            <a:r>
              <a:rPr lang="fr-FR" sz="2000" dirty="0" smtClean="0"/>
              <a:t>l'épine noire.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Tolérer les arbres isolés, les buissons et les </a:t>
            </a:r>
            <a:r>
              <a:rPr lang="fr-FR" sz="2000" dirty="0" smtClean="0"/>
              <a:t>petits bosquets.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Combattre </a:t>
            </a:r>
            <a:r>
              <a:rPr lang="fr-FR" sz="2000" dirty="0"/>
              <a:t>les plantes à problèmes comme la fougère aigle à un stade précoce</a:t>
            </a:r>
            <a:r>
              <a:rPr lang="fr-FR" sz="2000" dirty="0" smtClean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Préserver </a:t>
            </a:r>
            <a:r>
              <a:rPr lang="fr-FR" sz="2000" dirty="0"/>
              <a:t>les </a:t>
            </a:r>
            <a:r>
              <a:rPr lang="fr-FR" sz="2000" dirty="0" smtClean="0"/>
              <a:t>zones </a:t>
            </a:r>
            <a:r>
              <a:rPr lang="fr-FR" sz="2000" dirty="0"/>
              <a:t>humides. </a:t>
            </a:r>
            <a:r>
              <a:rPr lang="fr-FR" sz="2000" dirty="0" smtClean="0"/>
              <a:t>Renoncer aux drainages.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Réduire </a:t>
            </a:r>
            <a:r>
              <a:rPr lang="fr-FR" sz="2000" dirty="0"/>
              <a:t>la pression </a:t>
            </a:r>
            <a:r>
              <a:rPr lang="fr-FR" sz="2000" dirty="0" smtClean="0"/>
              <a:t>de pâture </a:t>
            </a:r>
            <a:r>
              <a:rPr lang="fr-FR" sz="2000" dirty="0"/>
              <a:t>sur les zones sensibles telles que les pâturages secs et </a:t>
            </a:r>
            <a:r>
              <a:rPr lang="fr-FR" sz="2000" dirty="0" smtClean="0"/>
              <a:t>maigres </a:t>
            </a:r>
            <a:r>
              <a:rPr lang="fr-FR" sz="2000" dirty="0"/>
              <a:t>et les </a:t>
            </a:r>
            <a:r>
              <a:rPr lang="fr-FR" sz="2000" dirty="0" smtClean="0"/>
              <a:t>zones </a:t>
            </a:r>
            <a:r>
              <a:rPr lang="fr-FR" sz="2000" dirty="0"/>
              <a:t>humides</a:t>
            </a:r>
            <a:r>
              <a:rPr lang="fr-FR" sz="2000" dirty="0" smtClean="0"/>
              <a:t>, </a:t>
            </a:r>
            <a:r>
              <a:rPr lang="fr-FR" sz="2000" dirty="0"/>
              <a:t>les </a:t>
            </a:r>
            <a:r>
              <a:rPr lang="fr-FR" sz="2000" dirty="0" smtClean="0"/>
              <a:t>pâturer </a:t>
            </a:r>
            <a:r>
              <a:rPr lang="fr-FR" sz="2000" dirty="0"/>
              <a:t>brièvement et </a:t>
            </a:r>
            <a:r>
              <a:rPr lang="fr-FR" sz="2000" dirty="0" smtClean="0"/>
              <a:t>plus </a:t>
            </a:r>
            <a:r>
              <a:rPr lang="fr-FR" sz="2000" dirty="0"/>
              <a:t>tard</a:t>
            </a:r>
            <a:r>
              <a:rPr lang="fr-FR" sz="2000" dirty="0" smtClean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Réduire </a:t>
            </a:r>
            <a:r>
              <a:rPr lang="fr-FR" sz="2000" dirty="0"/>
              <a:t>ou </a:t>
            </a:r>
            <a:r>
              <a:rPr lang="fr-FR" sz="2000" dirty="0" smtClean="0"/>
              <a:t>stopper </a:t>
            </a:r>
            <a:r>
              <a:rPr lang="fr-FR" sz="2000" dirty="0"/>
              <a:t>la fertilisation dans les </a:t>
            </a:r>
            <a:r>
              <a:rPr lang="fr-FR" sz="2000" dirty="0" smtClean="0"/>
              <a:t>zones à potentiel.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52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1445370"/>
            <a:ext cx="2023584" cy="43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4.3 Surfaces de promotion de la biodiversité </a:t>
            </a:r>
            <a:br>
              <a:rPr lang="fr-CH" dirty="0" smtClean="0"/>
            </a:br>
            <a:r>
              <a:rPr lang="fr-CH" dirty="0" smtClean="0"/>
              <a:t>sur les terres assolées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53</a:t>
            </a:fld>
            <a:endParaRPr lang="fr-CH" dirty="0"/>
          </a:p>
        </p:txBody>
      </p:sp>
      <p:sp>
        <p:nvSpPr>
          <p:cNvPr id="6" name="Welle 5"/>
          <p:cNvSpPr/>
          <p:nvPr/>
        </p:nvSpPr>
        <p:spPr>
          <a:xfrm>
            <a:off x="8028384" y="289829"/>
            <a:ext cx="1097628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pp. 76-89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96" y="1100577"/>
            <a:ext cx="7920880" cy="5064727"/>
          </a:xfrm>
        </p:spPr>
      </p:pic>
      <p:sp>
        <p:nvSpPr>
          <p:cNvPr id="10" name="Textfeld 9"/>
          <p:cNvSpPr txBox="1"/>
          <p:nvPr/>
        </p:nvSpPr>
        <p:spPr>
          <a:xfrm>
            <a:off x="667304" y="5778056"/>
            <a:ext cx="414517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Bande fleurie annuelle pour pollinisateurs et auxiliaires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73469" y="4710011"/>
            <a:ext cx="203254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Bande culturale extensive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7386229" y="5129984"/>
            <a:ext cx="1218219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Jachère florale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673469" y="3197105"/>
            <a:ext cx="269349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Plantes vivaces et bordure tampon</a:t>
            </a:r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4411720" y="3801326"/>
            <a:ext cx="209012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fr-CH" sz="1400" dirty="0" smtClean="0"/>
              <a:t>Ourlet sur terres assolées</a:t>
            </a:r>
            <a:endParaRPr lang="fr-CH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7062988" y="3761832"/>
            <a:ext cx="1481111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Jachère tournante</a:t>
            </a:r>
            <a:endParaRPr lang="fr-CH" dirty="0"/>
          </a:p>
        </p:txBody>
      </p:sp>
      <p:sp>
        <p:nvSpPr>
          <p:cNvPr id="16" name="Textfeld 15"/>
          <p:cNvSpPr txBox="1"/>
          <p:nvPr/>
        </p:nvSpPr>
        <p:spPr>
          <a:xfrm>
            <a:off x="1279939" y="4109103"/>
            <a:ext cx="1654748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Fenêtres à alouettes</a:t>
            </a:r>
            <a:endParaRPr lang="fr-CH" dirty="0"/>
          </a:p>
        </p:txBody>
      </p:sp>
      <p:sp>
        <p:nvSpPr>
          <p:cNvPr id="17" name="Textfeld 16"/>
          <p:cNvSpPr txBox="1"/>
          <p:nvPr/>
        </p:nvSpPr>
        <p:spPr>
          <a:xfrm>
            <a:off x="772340" y="2063319"/>
            <a:ext cx="960519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Haie basse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568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Surfaces de promotion de la biodiversité </a:t>
            </a:r>
            <a:br>
              <a:rPr lang="fr-CH" dirty="0" smtClean="0"/>
            </a:br>
            <a:r>
              <a:rPr lang="fr-CH" dirty="0" smtClean="0"/>
              <a:t>sur les terres assolées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50" y="1495320"/>
            <a:ext cx="7617972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Idéalement au moins 5 % de SPB sur les terres assolées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Préférer les SPB typiques: </a:t>
            </a:r>
          </a:p>
          <a:p>
            <a:pPr marL="612900" lvl="1" indent="-342900"/>
            <a:r>
              <a:rPr lang="fr-CH" dirty="0" smtClean="0"/>
              <a:t>Jachères florales et tournantes</a:t>
            </a:r>
          </a:p>
          <a:p>
            <a:pPr marL="612900" lvl="1" indent="-342900"/>
            <a:r>
              <a:rPr lang="fr-CH" dirty="0" smtClean="0"/>
              <a:t>Bande fleurie annuelle pour pollinisateurs et auxiliaires </a:t>
            </a:r>
          </a:p>
          <a:p>
            <a:pPr marL="612900" lvl="1" indent="-342900"/>
            <a:r>
              <a:rPr lang="fr-CH" dirty="0" smtClean="0"/>
              <a:t>Ourlet sur terres assolées</a:t>
            </a:r>
          </a:p>
          <a:p>
            <a:pPr marL="612900" lvl="1" indent="-342900"/>
            <a:r>
              <a:rPr lang="fr-CH" dirty="0" smtClean="0"/>
              <a:t>Bande culturale extensive</a:t>
            </a:r>
          </a:p>
          <a:p>
            <a:pPr lvl="1" indent="0">
              <a:buNone/>
            </a:pPr>
            <a:endParaRPr lang="fr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Autres SPB intéressantes: </a:t>
            </a:r>
          </a:p>
          <a:p>
            <a:pPr marL="612900" lvl="1" indent="-342900"/>
            <a:r>
              <a:rPr lang="fr-CH" dirty="0" smtClean="0"/>
              <a:t>Prairies extensives</a:t>
            </a:r>
          </a:p>
          <a:p>
            <a:pPr marL="612900" lvl="1" indent="-342900"/>
            <a:r>
              <a:rPr lang="fr-CH" dirty="0" smtClean="0"/>
              <a:t>Haies basses</a:t>
            </a:r>
          </a:p>
          <a:p>
            <a:pPr marL="612900" lvl="1" indent="-342900"/>
            <a:r>
              <a:rPr lang="fr-CH" dirty="0" smtClean="0"/>
              <a:t>Petits groupes de buissons</a:t>
            </a:r>
          </a:p>
          <a:p>
            <a:pPr marL="612900" lvl="1" indent="-342900"/>
            <a:r>
              <a:rPr lang="fr-CH" dirty="0" smtClean="0"/>
              <a:t>Tas de pierres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510" y="3007488"/>
            <a:ext cx="4098290" cy="26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Combinaison d'éléments linéaires et planes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55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78" y="836712"/>
            <a:ext cx="7939196" cy="3753288"/>
          </a:xfrm>
          <a:prstGeom prst="rect">
            <a:avLst/>
          </a:prstGeom>
        </p:spPr>
      </p:pic>
      <p:sp>
        <p:nvSpPr>
          <p:cNvPr id="12" name="Abgerundetes Rechteck 11"/>
          <p:cNvSpPr/>
          <p:nvPr/>
        </p:nvSpPr>
        <p:spPr>
          <a:xfrm rot="20406580">
            <a:off x="5762225" y="3660156"/>
            <a:ext cx="2844854" cy="368923"/>
          </a:xfrm>
          <a:custGeom>
            <a:avLst/>
            <a:gdLst>
              <a:gd name="connsiteX0" fmla="*/ 0 w 2878924"/>
              <a:gd name="connsiteY0" fmla="*/ 60008 h 360040"/>
              <a:gd name="connsiteX1" fmla="*/ 60008 w 2878924"/>
              <a:gd name="connsiteY1" fmla="*/ 0 h 360040"/>
              <a:gd name="connsiteX2" fmla="*/ 2818916 w 2878924"/>
              <a:gd name="connsiteY2" fmla="*/ 0 h 360040"/>
              <a:gd name="connsiteX3" fmla="*/ 2878924 w 2878924"/>
              <a:gd name="connsiteY3" fmla="*/ 60008 h 360040"/>
              <a:gd name="connsiteX4" fmla="*/ 2878924 w 2878924"/>
              <a:gd name="connsiteY4" fmla="*/ 300032 h 360040"/>
              <a:gd name="connsiteX5" fmla="*/ 2818916 w 2878924"/>
              <a:gd name="connsiteY5" fmla="*/ 360040 h 360040"/>
              <a:gd name="connsiteX6" fmla="*/ 60008 w 2878924"/>
              <a:gd name="connsiteY6" fmla="*/ 360040 h 360040"/>
              <a:gd name="connsiteX7" fmla="*/ 0 w 2878924"/>
              <a:gd name="connsiteY7" fmla="*/ 300032 h 360040"/>
              <a:gd name="connsiteX8" fmla="*/ 0 w 2878924"/>
              <a:gd name="connsiteY8" fmla="*/ 60008 h 360040"/>
              <a:gd name="connsiteX0" fmla="*/ 0 w 2878924"/>
              <a:gd name="connsiteY0" fmla="*/ 60008 h 360040"/>
              <a:gd name="connsiteX1" fmla="*/ 60008 w 2878924"/>
              <a:gd name="connsiteY1" fmla="*/ 0 h 360040"/>
              <a:gd name="connsiteX2" fmla="*/ 2818916 w 2878924"/>
              <a:gd name="connsiteY2" fmla="*/ 0 h 360040"/>
              <a:gd name="connsiteX3" fmla="*/ 2712795 w 2878924"/>
              <a:gd name="connsiteY3" fmla="*/ 55788 h 360040"/>
              <a:gd name="connsiteX4" fmla="*/ 2878924 w 2878924"/>
              <a:gd name="connsiteY4" fmla="*/ 300032 h 360040"/>
              <a:gd name="connsiteX5" fmla="*/ 2818916 w 2878924"/>
              <a:gd name="connsiteY5" fmla="*/ 360040 h 360040"/>
              <a:gd name="connsiteX6" fmla="*/ 60008 w 2878924"/>
              <a:gd name="connsiteY6" fmla="*/ 360040 h 360040"/>
              <a:gd name="connsiteX7" fmla="*/ 0 w 2878924"/>
              <a:gd name="connsiteY7" fmla="*/ 300032 h 360040"/>
              <a:gd name="connsiteX8" fmla="*/ 0 w 2878924"/>
              <a:gd name="connsiteY8" fmla="*/ 60008 h 360040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950975 w 3010983"/>
              <a:gd name="connsiteY2" fmla="*/ 1333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950975 w 3010983"/>
              <a:gd name="connsiteY5" fmla="*/ 361373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773274 w 3010983"/>
              <a:gd name="connsiteY2" fmla="*/ 59989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950975 w 3010983"/>
              <a:gd name="connsiteY5" fmla="*/ 361373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3011184"/>
              <a:gd name="connsiteY0" fmla="*/ 24740 h 361373"/>
              <a:gd name="connsiteX1" fmla="*/ 192067 w 3011184"/>
              <a:gd name="connsiteY1" fmla="*/ 1333 h 361373"/>
              <a:gd name="connsiteX2" fmla="*/ 2773274 w 3011184"/>
              <a:gd name="connsiteY2" fmla="*/ 59989 h 361373"/>
              <a:gd name="connsiteX3" fmla="*/ 2844854 w 3011184"/>
              <a:gd name="connsiteY3" fmla="*/ 57121 h 361373"/>
              <a:gd name="connsiteX4" fmla="*/ 3010983 w 3011184"/>
              <a:gd name="connsiteY4" fmla="*/ 301365 h 361373"/>
              <a:gd name="connsiteX5" fmla="*/ 2982313 w 3011184"/>
              <a:gd name="connsiteY5" fmla="*/ 305648 h 361373"/>
              <a:gd name="connsiteX6" fmla="*/ 192067 w 3011184"/>
              <a:gd name="connsiteY6" fmla="*/ 361373 h 361373"/>
              <a:gd name="connsiteX7" fmla="*/ 132059 w 3011184"/>
              <a:gd name="connsiteY7" fmla="*/ 301365 h 361373"/>
              <a:gd name="connsiteX8" fmla="*/ 0 w 3011184"/>
              <a:gd name="connsiteY8" fmla="*/ 24740 h 361373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773274 w 3010983"/>
              <a:gd name="connsiteY2" fmla="*/ 59989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780225 w 3010983"/>
              <a:gd name="connsiteY5" fmla="*/ 277241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2844854"/>
              <a:gd name="connsiteY0" fmla="*/ 24740 h 361373"/>
              <a:gd name="connsiteX1" fmla="*/ 192067 w 2844854"/>
              <a:gd name="connsiteY1" fmla="*/ 1333 h 361373"/>
              <a:gd name="connsiteX2" fmla="*/ 2773274 w 2844854"/>
              <a:gd name="connsiteY2" fmla="*/ 59989 h 361373"/>
              <a:gd name="connsiteX3" fmla="*/ 2844854 w 2844854"/>
              <a:gd name="connsiteY3" fmla="*/ 57121 h 361373"/>
              <a:gd name="connsiteX4" fmla="*/ 2771250 w 2844854"/>
              <a:gd name="connsiteY4" fmla="*/ 315223 h 361373"/>
              <a:gd name="connsiteX5" fmla="*/ 2780225 w 2844854"/>
              <a:gd name="connsiteY5" fmla="*/ 277241 h 361373"/>
              <a:gd name="connsiteX6" fmla="*/ 192067 w 2844854"/>
              <a:gd name="connsiteY6" fmla="*/ 361373 h 361373"/>
              <a:gd name="connsiteX7" fmla="*/ 132059 w 2844854"/>
              <a:gd name="connsiteY7" fmla="*/ 301365 h 361373"/>
              <a:gd name="connsiteX8" fmla="*/ 0 w 2844854"/>
              <a:gd name="connsiteY8" fmla="*/ 24740 h 36137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192067 w 2844854"/>
              <a:gd name="connsiteY6" fmla="*/ 361373 h 368923"/>
              <a:gd name="connsiteX7" fmla="*/ 132059 w 2844854"/>
              <a:gd name="connsiteY7" fmla="*/ 301365 h 368923"/>
              <a:gd name="connsiteX8" fmla="*/ 0 w 2844854"/>
              <a:gd name="connsiteY8" fmla="*/ 24740 h 36892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288566 w 2844854"/>
              <a:gd name="connsiteY6" fmla="*/ 358153 h 368923"/>
              <a:gd name="connsiteX7" fmla="*/ 132059 w 2844854"/>
              <a:gd name="connsiteY7" fmla="*/ 301365 h 368923"/>
              <a:gd name="connsiteX8" fmla="*/ 0 w 2844854"/>
              <a:gd name="connsiteY8" fmla="*/ 24740 h 36892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288566 w 2844854"/>
              <a:gd name="connsiteY6" fmla="*/ 358153 h 368923"/>
              <a:gd name="connsiteX7" fmla="*/ 266938 w 2844854"/>
              <a:gd name="connsiteY7" fmla="*/ 350165 h 368923"/>
              <a:gd name="connsiteX8" fmla="*/ 0 w 2844854"/>
              <a:gd name="connsiteY8" fmla="*/ 24740 h 36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54" h="368923">
                <a:moveTo>
                  <a:pt x="0" y="24740"/>
                </a:moveTo>
                <a:cubicBezTo>
                  <a:pt x="0" y="-8402"/>
                  <a:pt x="158925" y="1333"/>
                  <a:pt x="192067" y="1333"/>
                </a:cubicBezTo>
                <a:lnTo>
                  <a:pt x="2773274" y="59989"/>
                </a:lnTo>
                <a:cubicBezTo>
                  <a:pt x="2806416" y="59989"/>
                  <a:pt x="2844854" y="23979"/>
                  <a:pt x="2844854" y="57121"/>
                </a:cubicBezTo>
                <a:cubicBezTo>
                  <a:pt x="2844854" y="137129"/>
                  <a:pt x="2771250" y="235215"/>
                  <a:pt x="2771250" y="315223"/>
                </a:cubicBezTo>
                <a:cubicBezTo>
                  <a:pt x="2771250" y="348365"/>
                  <a:pt x="2757842" y="368923"/>
                  <a:pt x="2724700" y="368923"/>
                </a:cubicBezTo>
                <a:lnTo>
                  <a:pt x="288566" y="358153"/>
                </a:lnTo>
                <a:cubicBezTo>
                  <a:pt x="255424" y="358153"/>
                  <a:pt x="266938" y="383307"/>
                  <a:pt x="266938" y="350165"/>
                </a:cubicBezTo>
                <a:lnTo>
                  <a:pt x="0" y="2474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3" name="Abgerundetes Rechteck 12"/>
          <p:cNvSpPr/>
          <p:nvPr/>
        </p:nvSpPr>
        <p:spPr>
          <a:xfrm rot="20798925">
            <a:off x="807018" y="3872543"/>
            <a:ext cx="3925783" cy="362620"/>
          </a:xfrm>
          <a:custGeom>
            <a:avLst/>
            <a:gdLst>
              <a:gd name="connsiteX0" fmla="*/ 0 w 3629221"/>
              <a:gd name="connsiteY0" fmla="*/ 60008 h 360040"/>
              <a:gd name="connsiteX1" fmla="*/ 60008 w 3629221"/>
              <a:gd name="connsiteY1" fmla="*/ 0 h 360040"/>
              <a:gd name="connsiteX2" fmla="*/ 3569213 w 3629221"/>
              <a:gd name="connsiteY2" fmla="*/ 0 h 360040"/>
              <a:gd name="connsiteX3" fmla="*/ 3629221 w 3629221"/>
              <a:gd name="connsiteY3" fmla="*/ 60008 h 360040"/>
              <a:gd name="connsiteX4" fmla="*/ 3629221 w 3629221"/>
              <a:gd name="connsiteY4" fmla="*/ 300032 h 360040"/>
              <a:gd name="connsiteX5" fmla="*/ 3569213 w 3629221"/>
              <a:gd name="connsiteY5" fmla="*/ 360040 h 360040"/>
              <a:gd name="connsiteX6" fmla="*/ 60008 w 3629221"/>
              <a:gd name="connsiteY6" fmla="*/ 360040 h 360040"/>
              <a:gd name="connsiteX7" fmla="*/ 0 w 3629221"/>
              <a:gd name="connsiteY7" fmla="*/ 300032 h 360040"/>
              <a:gd name="connsiteX8" fmla="*/ 0 w 3629221"/>
              <a:gd name="connsiteY8" fmla="*/ 60008 h 360040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569213 w 3933064"/>
              <a:gd name="connsiteY2" fmla="*/ 0 h 362487"/>
              <a:gd name="connsiteX3" fmla="*/ 3629221 w 3933064"/>
              <a:gd name="connsiteY3" fmla="*/ 60008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569213 w 3933064"/>
              <a:gd name="connsiteY2" fmla="*/ 0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44724 w 3933064"/>
              <a:gd name="connsiteY7" fmla="*/ 20262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29644 w 3933064"/>
              <a:gd name="connsiteY7" fmla="*/ 220647 h 362487"/>
              <a:gd name="connsiteX8" fmla="*/ 0 w 3933064"/>
              <a:gd name="connsiteY8" fmla="*/ 60008 h 362487"/>
              <a:gd name="connsiteX0" fmla="*/ 0 w 3925783"/>
              <a:gd name="connsiteY0" fmla="*/ 29462 h 362620"/>
              <a:gd name="connsiteX1" fmla="*/ 52727 w 3925783"/>
              <a:gd name="connsiteY1" fmla="*/ 133 h 362620"/>
              <a:gd name="connsiteX2" fmla="*/ 3638889 w 3925783"/>
              <a:gd name="connsiteY2" fmla="*/ 40002 h 362620"/>
              <a:gd name="connsiteX3" fmla="*/ 3659900 w 3925783"/>
              <a:gd name="connsiteY3" fmla="*/ 36743 h 362620"/>
              <a:gd name="connsiteX4" fmla="*/ 3925783 w 3925783"/>
              <a:gd name="connsiteY4" fmla="*/ 339871 h 362620"/>
              <a:gd name="connsiteX5" fmla="*/ 3561932 w 3925783"/>
              <a:gd name="connsiteY5" fmla="*/ 360173 h 362620"/>
              <a:gd name="connsiteX6" fmla="*/ 363333 w 3925783"/>
              <a:gd name="connsiteY6" fmla="*/ 325867 h 362620"/>
              <a:gd name="connsiteX7" fmla="*/ 22363 w 3925783"/>
              <a:gd name="connsiteY7" fmla="*/ 220780 h 362620"/>
              <a:gd name="connsiteX8" fmla="*/ 0 w 3925783"/>
              <a:gd name="connsiteY8" fmla="*/ 29462 h 36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5783" h="362620">
                <a:moveTo>
                  <a:pt x="0" y="29462"/>
                </a:moveTo>
                <a:cubicBezTo>
                  <a:pt x="0" y="-3680"/>
                  <a:pt x="19585" y="133"/>
                  <a:pt x="52727" y="133"/>
                </a:cubicBezTo>
                <a:lnTo>
                  <a:pt x="3638889" y="40002"/>
                </a:lnTo>
                <a:cubicBezTo>
                  <a:pt x="3672031" y="40002"/>
                  <a:pt x="3659900" y="3601"/>
                  <a:pt x="3659900" y="36743"/>
                </a:cubicBezTo>
                <a:cubicBezTo>
                  <a:pt x="3659900" y="116751"/>
                  <a:pt x="3925783" y="259863"/>
                  <a:pt x="3925783" y="339871"/>
                </a:cubicBezTo>
                <a:cubicBezTo>
                  <a:pt x="3925783" y="373013"/>
                  <a:pt x="3595074" y="360173"/>
                  <a:pt x="3561932" y="360173"/>
                </a:cubicBezTo>
                <a:lnTo>
                  <a:pt x="363333" y="325867"/>
                </a:lnTo>
                <a:cubicBezTo>
                  <a:pt x="330191" y="325867"/>
                  <a:pt x="22363" y="253922"/>
                  <a:pt x="22363" y="220780"/>
                </a:cubicBezTo>
                <a:lnTo>
                  <a:pt x="0" y="29462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4" name="Abgerundetes Rechteck 13"/>
          <p:cNvSpPr/>
          <p:nvPr/>
        </p:nvSpPr>
        <p:spPr>
          <a:xfrm rot="20798925">
            <a:off x="507895" y="3151873"/>
            <a:ext cx="2979139" cy="214851"/>
          </a:xfrm>
          <a:custGeom>
            <a:avLst/>
            <a:gdLst>
              <a:gd name="connsiteX0" fmla="*/ 0 w 3023703"/>
              <a:gd name="connsiteY0" fmla="*/ 54011 h 324060"/>
              <a:gd name="connsiteX1" fmla="*/ 54011 w 3023703"/>
              <a:gd name="connsiteY1" fmla="*/ 0 h 324060"/>
              <a:gd name="connsiteX2" fmla="*/ 2969692 w 3023703"/>
              <a:gd name="connsiteY2" fmla="*/ 0 h 324060"/>
              <a:gd name="connsiteX3" fmla="*/ 3023703 w 3023703"/>
              <a:gd name="connsiteY3" fmla="*/ 54011 h 324060"/>
              <a:gd name="connsiteX4" fmla="*/ 3023703 w 3023703"/>
              <a:gd name="connsiteY4" fmla="*/ 270049 h 324060"/>
              <a:gd name="connsiteX5" fmla="*/ 2969692 w 3023703"/>
              <a:gd name="connsiteY5" fmla="*/ 324060 h 324060"/>
              <a:gd name="connsiteX6" fmla="*/ 54011 w 3023703"/>
              <a:gd name="connsiteY6" fmla="*/ 324060 h 324060"/>
              <a:gd name="connsiteX7" fmla="*/ 0 w 3023703"/>
              <a:gd name="connsiteY7" fmla="*/ 270049 h 324060"/>
              <a:gd name="connsiteX8" fmla="*/ 0 w 3023703"/>
              <a:gd name="connsiteY8" fmla="*/ 54011 h 324060"/>
              <a:gd name="connsiteX0" fmla="*/ 0 w 3023703"/>
              <a:gd name="connsiteY0" fmla="*/ 61781 h 331830"/>
              <a:gd name="connsiteX1" fmla="*/ 54011 w 3023703"/>
              <a:gd name="connsiteY1" fmla="*/ 7770 h 331830"/>
              <a:gd name="connsiteX2" fmla="*/ 2969692 w 3023703"/>
              <a:gd name="connsiteY2" fmla="*/ 7770 h 331830"/>
              <a:gd name="connsiteX3" fmla="*/ 2829403 w 3023703"/>
              <a:gd name="connsiteY3" fmla="*/ 15667 h 331830"/>
              <a:gd name="connsiteX4" fmla="*/ 3023703 w 3023703"/>
              <a:gd name="connsiteY4" fmla="*/ 277819 h 331830"/>
              <a:gd name="connsiteX5" fmla="*/ 2969692 w 3023703"/>
              <a:gd name="connsiteY5" fmla="*/ 331830 h 331830"/>
              <a:gd name="connsiteX6" fmla="*/ 54011 w 3023703"/>
              <a:gd name="connsiteY6" fmla="*/ 331830 h 331830"/>
              <a:gd name="connsiteX7" fmla="*/ 0 w 3023703"/>
              <a:gd name="connsiteY7" fmla="*/ 277819 h 331830"/>
              <a:gd name="connsiteX8" fmla="*/ 0 w 3023703"/>
              <a:gd name="connsiteY8" fmla="*/ 61781 h 331830"/>
              <a:gd name="connsiteX0" fmla="*/ 0 w 3023703"/>
              <a:gd name="connsiteY0" fmla="*/ 54183 h 324232"/>
              <a:gd name="connsiteX1" fmla="*/ 54011 w 3023703"/>
              <a:gd name="connsiteY1" fmla="*/ 172 h 324232"/>
              <a:gd name="connsiteX2" fmla="*/ 2776429 w 3023703"/>
              <a:gd name="connsiteY2" fmla="*/ 40722 h 324232"/>
              <a:gd name="connsiteX3" fmla="*/ 2829403 w 3023703"/>
              <a:gd name="connsiteY3" fmla="*/ 8069 h 324232"/>
              <a:gd name="connsiteX4" fmla="*/ 3023703 w 3023703"/>
              <a:gd name="connsiteY4" fmla="*/ 270221 h 324232"/>
              <a:gd name="connsiteX5" fmla="*/ 2969692 w 3023703"/>
              <a:gd name="connsiteY5" fmla="*/ 324232 h 324232"/>
              <a:gd name="connsiteX6" fmla="*/ 54011 w 3023703"/>
              <a:gd name="connsiteY6" fmla="*/ 324232 h 324232"/>
              <a:gd name="connsiteX7" fmla="*/ 0 w 3023703"/>
              <a:gd name="connsiteY7" fmla="*/ 270221 h 324232"/>
              <a:gd name="connsiteX8" fmla="*/ 0 w 3023703"/>
              <a:gd name="connsiteY8" fmla="*/ 54183 h 324232"/>
              <a:gd name="connsiteX0" fmla="*/ 136759 w 3023703"/>
              <a:gd name="connsiteY0" fmla="*/ 9310 h 354925"/>
              <a:gd name="connsiteX1" fmla="*/ 54011 w 3023703"/>
              <a:gd name="connsiteY1" fmla="*/ 30865 h 354925"/>
              <a:gd name="connsiteX2" fmla="*/ 2776429 w 3023703"/>
              <a:gd name="connsiteY2" fmla="*/ 71415 h 354925"/>
              <a:gd name="connsiteX3" fmla="*/ 2829403 w 3023703"/>
              <a:gd name="connsiteY3" fmla="*/ 38762 h 354925"/>
              <a:gd name="connsiteX4" fmla="*/ 3023703 w 3023703"/>
              <a:gd name="connsiteY4" fmla="*/ 300914 h 354925"/>
              <a:gd name="connsiteX5" fmla="*/ 2969692 w 3023703"/>
              <a:gd name="connsiteY5" fmla="*/ 354925 h 354925"/>
              <a:gd name="connsiteX6" fmla="*/ 54011 w 3023703"/>
              <a:gd name="connsiteY6" fmla="*/ 354925 h 354925"/>
              <a:gd name="connsiteX7" fmla="*/ 0 w 3023703"/>
              <a:gd name="connsiteY7" fmla="*/ 300914 h 354925"/>
              <a:gd name="connsiteX8" fmla="*/ 136759 w 3023703"/>
              <a:gd name="connsiteY8" fmla="*/ 9310 h 354925"/>
              <a:gd name="connsiteX0" fmla="*/ 92195 w 2979139"/>
              <a:gd name="connsiteY0" fmla="*/ 9310 h 365363"/>
              <a:gd name="connsiteX1" fmla="*/ 9447 w 2979139"/>
              <a:gd name="connsiteY1" fmla="*/ 30865 h 365363"/>
              <a:gd name="connsiteX2" fmla="*/ 2731865 w 2979139"/>
              <a:gd name="connsiteY2" fmla="*/ 71415 h 365363"/>
              <a:gd name="connsiteX3" fmla="*/ 2784839 w 2979139"/>
              <a:gd name="connsiteY3" fmla="*/ 38762 h 365363"/>
              <a:gd name="connsiteX4" fmla="*/ 2979139 w 2979139"/>
              <a:gd name="connsiteY4" fmla="*/ 300914 h 365363"/>
              <a:gd name="connsiteX5" fmla="*/ 2925128 w 2979139"/>
              <a:gd name="connsiteY5" fmla="*/ 354925 h 365363"/>
              <a:gd name="connsiteX6" fmla="*/ 9447 w 2979139"/>
              <a:gd name="connsiteY6" fmla="*/ 354925 h 365363"/>
              <a:gd name="connsiteX7" fmla="*/ 29964 w 2979139"/>
              <a:gd name="connsiteY7" fmla="*/ 351008 h 365363"/>
              <a:gd name="connsiteX8" fmla="*/ 92195 w 2979139"/>
              <a:gd name="connsiteY8" fmla="*/ 9310 h 36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9139" h="365363">
                <a:moveTo>
                  <a:pt x="92195" y="9310"/>
                </a:moveTo>
                <a:cubicBezTo>
                  <a:pt x="92195" y="-20519"/>
                  <a:pt x="-20382" y="30865"/>
                  <a:pt x="9447" y="30865"/>
                </a:cubicBezTo>
                <a:lnTo>
                  <a:pt x="2731865" y="71415"/>
                </a:lnTo>
                <a:cubicBezTo>
                  <a:pt x="2761694" y="71415"/>
                  <a:pt x="2784839" y="8933"/>
                  <a:pt x="2784839" y="38762"/>
                </a:cubicBezTo>
                <a:cubicBezTo>
                  <a:pt x="2784839" y="110775"/>
                  <a:pt x="2979139" y="228901"/>
                  <a:pt x="2979139" y="300914"/>
                </a:cubicBezTo>
                <a:cubicBezTo>
                  <a:pt x="2979139" y="330743"/>
                  <a:pt x="2954957" y="354925"/>
                  <a:pt x="2925128" y="354925"/>
                </a:cubicBezTo>
                <a:lnTo>
                  <a:pt x="9447" y="354925"/>
                </a:lnTo>
                <a:cubicBezTo>
                  <a:pt x="-20382" y="354925"/>
                  <a:pt x="29964" y="380837"/>
                  <a:pt x="29964" y="351008"/>
                </a:cubicBezTo>
                <a:lnTo>
                  <a:pt x="92195" y="931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5" name="Abgerundetes Rechteck 14"/>
          <p:cNvSpPr/>
          <p:nvPr/>
        </p:nvSpPr>
        <p:spPr>
          <a:xfrm rot="20940000">
            <a:off x="3183343" y="2340261"/>
            <a:ext cx="3498756" cy="213647"/>
          </a:xfrm>
          <a:custGeom>
            <a:avLst/>
            <a:gdLst>
              <a:gd name="connsiteX0" fmla="*/ 0 w 3353445"/>
              <a:gd name="connsiteY0" fmla="*/ 42330 h 253977"/>
              <a:gd name="connsiteX1" fmla="*/ 42330 w 3353445"/>
              <a:gd name="connsiteY1" fmla="*/ 0 h 253977"/>
              <a:gd name="connsiteX2" fmla="*/ 3311115 w 3353445"/>
              <a:gd name="connsiteY2" fmla="*/ 0 h 253977"/>
              <a:gd name="connsiteX3" fmla="*/ 3353445 w 3353445"/>
              <a:gd name="connsiteY3" fmla="*/ 42330 h 253977"/>
              <a:gd name="connsiteX4" fmla="*/ 3353445 w 3353445"/>
              <a:gd name="connsiteY4" fmla="*/ 211647 h 253977"/>
              <a:gd name="connsiteX5" fmla="*/ 3311115 w 3353445"/>
              <a:gd name="connsiteY5" fmla="*/ 253977 h 253977"/>
              <a:gd name="connsiteX6" fmla="*/ 42330 w 3353445"/>
              <a:gd name="connsiteY6" fmla="*/ 253977 h 253977"/>
              <a:gd name="connsiteX7" fmla="*/ 0 w 3353445"/>
              <a:gd name="connsiteY7" fmla="*/ 211647 h 253977"/>
              <a:gd name="connsiteX8" fmla="*/ 0 w 3353445"/>
              <a:gd name="connsiteY8" fmla="*/ 42330 h 253977"/>
              <a:gd name="connsiteX0" fmla="*/ 0 w 3353445"/>
              <a:gd name="connsiteY0" fmla="*/ 48208 h 259855"/>
              <a:gd name="connsiteX1" fmla="*/ 42330 w 3353445"/>
              <a:gd name="connsiteY1" fmla="*/ 5878 h 259855"/>
              <a:gd name="connsiteX2" fmla="*/ 3311115 w 3353445"/>
              <a:gd name="connsiteY2" fmla="*/ 5878 h 259855"/>
              <a:gd name="connsiteX3" fmla="*/ 3114143 w 3353445"/>
              <a:gd name="connsiteY3" fmla="*/ 12399 h 259855"/>
              <a:gd name="connsiteX4" fmla="*/ 3353445 w 3353445"/>
              <a:gd name="connsiteY4" fmla="*/ 217525 h 259855"/>
              <a:gd name="connsiteX5" fmla="*/ 3311115 w 3353445"/>
              <a:gd name="connsiteY5" fmla="*/ 259855 h 259855"/>
              <a:gd name="connsiteX6" fmla="*/ 42330 w 3353445"/>
              <a:gd name="connsiteY6" fmla="*/ 259855 h 259855"/>
              <a:gd name="connsiteX7" fmla="*/ 0 w 3353445"/>
              <a:gd name="connsiteY7" fmla="*/ 217525 h 259855"/>
              <a:gd name="connsiteX8" fmla="*/ 0 w 3353445"/>
              <a:gd name="connsiteY8" fmla="*/ 48208 h 259855"/>
              <a:gd name="connsiteX0" fmla="*/ 0 w 3439994"/>
              <a:gd name="connsiteY0" fmla="*/ 52798 h 259855"/>
              <a:gd name="connsiteX1" fmla="*/ 128879 w 3439994"/>
              <a:gd name="connsiteY1" fmla="*/ 5878 h 259855"/>
              <a:gd name="connsiteX2" fmla="*/ 3397664 w 3439994"/>
              <a:gd name="connsiteY2" fmla="*/ 5878 h 259855"/>
              <a:gd name="connsiteX3" fmla="*/ 3200692 w 3439994"/>
              <a:gd name="connsiteY3" fmla="*/ 12399 h 259855"/>
              <a:gd name="connsiteX4" fmla="*/ 3439994 w 3439994"/>
              <a:gd name="connsiteY4" fmla="*/ 217525 h 259855"/>
              <a:gd name="connsiteX5" fmla="*/ 3397664 w 3439994"/>
              <a:gd name="connsiteY5" fmla="*/ 259855 h 259855"/>
              <a:gd name="connsiteX6" fmla="*/ 128879 w 3439994"/>
              <a:gd name="connsiteY6" fmla="*/ 259855 h 259855"/>
              <a:gd name="connsiteX7" fmla="*/ 86549 w 3439994"/>
              <a:gd name="connsiteY7" fmla="*/ 217525 h 259855"/>
              <a:gd name="connsiteX8" fmla="*/ 0 w 3439994"/>
              <a:gd name="connsiteY8" fmla="*/ 52798 h 259855"/>
              <a:gd name="connsiteX0" fmla="*/ 0 w 3439994"/>
              <a:gd name="connsiteY0" fmla="*/ 46954 h 254011"/>
              <a:gd name="connsiteX1" fmla="*/ 128879 w 3439994"/>
              <a:gd name="connsiteY1" fmla="*/ 34 h 254011"/>
              <a:gd name="connsiteX2" fmla="*/ 3220556 w 3439994"/>
              <a:gd name="connsiteY2" fmla="*/ 29850 h 254011"/>
              <a:gd name="connsiteX3" fmla="*/ 3200692 w 3439994"/>
              <a:gd name="connsiteY3" fmla="*/ 6555 h 254011"/>
              <a:gd name="connsiteX4" fmla="*/ 3439994 w 3439994"/>
              <a:gd name="connsiteY4" fmla="*/ 211681 h 254011"/>
              <a:gd name="connsiteX5" fmla="*/ 3397664 w 3439994"/>
              <a:gd name="connsiteY5" fmla="*/ 254011 h 254011"/>
              <a:gd name="connsiteX6" fmla="*/ 128879 w 3439994"/>
              <a:gd name="connsiteY6" fmla="*/ 254011 h 254011"/>
              <a:gd name="connsiteX7" fmla="*/ 86549 w 3439994"/>
              <a:gd name="connsiteY7" fmla="*/ 211681 h 254011"/>
              <a:gd name="connsiteX8" fmla="*/ 0 w 3439994"/>
              <a:gd name="connsiteY8" fmla="*/ 46954 h 254011"/>
              <a:gd name="connsiteX0" fmla="*/ 0 w 3456453"/>
              <a:gd name="connsiteY0" fmla="*/ 34951 h 254011"/>
              <a:gd name="connsiteX1" fmla="*/ 145338 w 3456453"/>
              <a:gd name="connsiteY1" fmla="*/ 34 h 254011"/>
              <a:gd name="connsiteX2" fmla="*/ 3237015 w 3456453"/>
              <a:gd name="connsiteY2" fmla="*/ 29850 h 254011"/>
              <a:gd name="connsiteX3" fmla="*/ 3217151 w 3456453"/>
              <a:gd name="connsiteY3" fmla="*/ 6555 h 254011"/>
              <a:gd name="connsiteX4" fmla="*/ 3456453 w 3456453"/>
              <a:gd name="connsiteY4" fmla="*/ 211681 h 254011"/>
              <a:gd name="connsiteX5" fmla="*/ 3414123 w 3456453"/>
              <a:gd name="connsiteY5" fmla="*/ 254011 h 254011"/>
              <a:gd name="connsiteX6" fmla="*/ 145338 w 3456453"/>
              <a:gd name="connsiteY6" fmla="*/ 254011 h 254011"/>
              <a:gd name="connsiteX7" fmla="*/ 103008 w 3456453"/>
              <a:gd name="connsiteY7" fmla="*/ 211681 h 254011"/>
              <a:gd name="connsiteX8" fmla="*/ 0 w 3456453"/>
              <a:gd name="connsiteY8" fmla="*/ 34951 h 254011"/>
              <a:gd name="connsiteX0" fmla="*/ 9452 w 3465905"/>
              <a:gd name="connsiteY0" fmla="*/ 34951 h 254011"/>
              <a:gd name="connsiteX1" fmla="*/ 10733 w 3465905"/>
              <a:gd name="connsiteY1" fmla="*/ 26791 h 254011"/>
              <a:gd name="connsiteX2" fmla="*/ 3246467 w 3465905"/>
              <a:gd name="connsiteY2" fmla="*/ 29850 h 254011"/>
              <a:gd name="connsiteX3" fmla="*/ 3226603 w 3465905"/>
              <a:gd name="connsiteY3" fmla="*/ 6555 h 254011"/>
              <a:gd name="connsiteX4" fmla="*/ 3465905 w 3465905"/>
              <a:gd name="connsiteY4" fmla="*/ 211681 h 254011"/>
              <a:gd name="connsiteX5" fmla="*/ 3423575 w 3465905"/>
              <a:gd name="connsiteY5" fmla="*/ 254011 h 254011"/>
              <a:gd name="connsiteX6" fmla="*/ 154790 w 3465905"/>
              <a:gd name="connsiteY6" fmla="*/ 254011 h 254011"/>
              <a:gd name="connsiteX7" fmla="*/ 112460 w 3465905"/>
              <a:gd name="connsiteY7" fmla="*/ 211681 h 254011"/>
              <a:gd name="connsiteX8" fmla="*/ 9452 w 3465905"/>
              <a:gd name="connsiteY8" fmla="*/ 34951 h 254011"/>
              <a:gd name="connsiteX0" fmla="*/ 9452 w 3465905"/>
              <a:gd name="connsiteY0" fmla="*/ 34951 h 282985"/>
              <a:gd name="connsiteX1" fmla="*/ 10733 w 3465905"/>
              <a:gd name="connsiteY1" fmla="*/ 26791 h 282985"/>
              <a:gd name="connsiteX2" fmla="*/ 3246467 w 3465905"/>
              <a:gd name="connsiteY2" fmla="*/ 29850 h 282985"/>
              <a:gd name="connsiteX3" fmla="*/ 3226603 w 3465905"/>
              <a:gd name="connsiteY3" fmla="*/ 6555 h 282985"/>
              <a:gd name="connsiteX4" fmla="*/ 3465905 w 3465905"/>
              <a:gd name="connsiteY4" fmla="*/ 211681 h 282985"/>
              <a:gd name="connsiteX5" fmla="*/ 3423575 w 3465905"/>
              <a:gd name="connsiteY5" fmla="*/ 254011 h 282985"/>
              <a:gd name="connsiteX6" fmla="*/ 154790 w 3465905"/>
              <a:gd name="connsiteY6" fmla="*/ 254011 h 282985"/>
              <a:gd name="connsiteX7" fmla="*/ 181885 w 3465905"/>
              <a:gd name="connsiteY7" fmla="*/ 276328 h 282985"/>
              <a:gd name="connsiteX8" fmla="*/ 9452 w 3465905"/>
              <a:gd name="connsiteY8" fmla="*/ 34951 h 282985"/>
              <a:gd name="connsiteX0" fmla="*/ 9452 w 3478033"/>
              <a:gd name="connsiteY0" fmla="*/ 47270 h 295306"/>
              <a:gd name="connsiteX1" fmla="*/ 10733 w 3478033"/>
              <a:gd name="connsiteY1" fmla="*/ 39110 h 295306"/>
              <a:gd name="connsiteX2" fmla="*/ 3246467 w 3478033"/>
              <a:gd name="connsiteY2" fmla="*/ 42169 h 295306"/>
              <a:gd name="connsiteX3" fmla="*/ 3204277 w 3478033"/>
              <a:gd name="connsiteY3" fmla="*/ 5396 h 295306"/>
              <a:gd name="connsiteX4" fmla="*/ 3465905 w 3478033"/>
              <a:gd name="connsiteY4" fmla="*/ 224000 h 295306"/>
              <a:gd name="connsiteX5" fmla="*/ 3423575 w 3478033"/>
              <a:gd name="connsiteY5" fmla="*/ 266330 h 295306"/>
              <a:gd name="connsiteX6" fmla="*/ 154790 w 3478033"/>
              <a:gd name="connsiteY6" fmla="*/ 266330 h 295306"/>
              <a:gd name="connsiteX7" fmla="*/ 181885 w 3478033"/>
              <a:gd name="connsiteY7" fmla="*/ 288647 h 295306"/>
              <a:gd name="connsiteX8" fmla="*/ 9452 w 3478033"/>
              <a:gd name="connsiteY8" fmla="*/ 47270 h 295306"/>
              <a:gd name="connsiteX0" fmla="*/ 9452 w 3498114"/>
              <a:gd name="connsiteY0" fmla="*/ 47270 h 295305"/>
              <a:gd name="connsiteX1" fmla="*/ 10733 w 3498114"/>
              <a:gd name="connsiteY1" fmla="*/ 39110 h 295305"/>
              <a:gd name="connsiteX2" fmla="*/ 3246467 w 3498114"/>
              <a:gd name="connsiteY2" fmla="*/ 42169 h 295305"/>
              <a:gd name="connsiteX3" fmla="*/ 3204277 w 3498114"/>
              <a:gd name="connsiteY3" fmla="*/ 5396 h 295305"/>
              <a:gd name="connsiteX4" fmla="*/ 3465905 w 3498114"/>
              <a:gd name="connsiteY4" fmla="*/ 224000 h 295305"/>
              <a:gd name="connsiteX5" fmla="*/ 3478491 w 3498114"/>
              <a:gd name="connsiteY5" fmla="*/ 225049 h 295305"/>
              <a:gd name="connsiteX6" fmla="*/ 154790 w 3498114"/>
              <a:gd name="connsiteY6" fmla="*/ 266330 h 295305"/>
              <a:gd name="connsiteX7" fmla="*/ 181885 w 3498114"/>
              <a:gd name="connsiteY7" fmla="*/ 288647 h 295305"/>
              <a:gd name="connsiteX8" fmla="*/ 9452 w 3498114"/>
              <a:gd name="connsiteY8" fmla="*/ 47270 h 295305"/>
              <a:gd name="connsiteX0" fmla="*/ 9452 w 3498253"/>
              <a:gd name="connsiteY0" fmla="*/ 33446 h 281481"/>
              <a:gd name="connsiteX1" fmla="*/ 10733 w 3498253"/>
              <a:gd name="connsiteY1" fmla="*/ 25286 h 281481"/>
              <a:gd name="connsiteX2" fmla="*/ 3246467 w 3498253"/>
              <a:gd name="connsiteY2" fmla="*/ 28345 h 281481"/>
              <a:gd name="connsiteX3" fmla="*/ 3201996 w 3498253"/>
              <a:gd name="connsiteY3" fmla="*/ 6735 h 281481"/>
              <a:gd name="connsiteX4" fmla="*/ 3465905 w 3498253"/>
              <a:gd name="connsiteY4" fmla="*/ 210176 h 281481"/>
              <a:gd name="connsiteX5" fmla="*/ 3478491 w 3498253"/>
              <a:gd name="connsiteY5" fmla="*/ 211225 h 281481"/>
              <a:gd name="connsiteX6" fmla="*/ 154790 w 3498253"/>
              <a:gd name="connsiteY6" fmla="*/ 252506 h 281481"/>
              <a:gd name="connsiteX7" fmla="*/ 181885 w 3498253"/>
              <a:gd name="connsiteY7" fmla="*/ 274823 h 281481"/>
              <a:gd name="connsiteX8" fmla="*/ 9452 w 3498253"/>
              <a:gd name="connsiteY8" fmla="*/ 33446 h 281481"/>
              <a:gd name="connsiteX0" fmla="*/ 9452 w 3498253"/>
              <a:gd name="connsiteY0" fmla="*/ 32251 h 280286"/>
              <a:gd name="connsiteX1" fmla="*/ 10733 w 3498253"/>
              <a:gd name="connsiteY1" fmla="*/ 24091 h 280286"/>
              <a:gd name="connsiteX2" fmla="*/ 3193832 w 3498253"/>
              <a:gd name="connsiteY2" fmla="*/ 53268 h 280286"/>
              <a:gd name="connsiteX3" fmla="*/ 3201996 w 3498253"/>
              <a:gd name="connsiteY3" fmla="*/ 5540 h 280286"/>
              <a:gd name="connsiteX4" fmla="*/ 3465905 w 3498253"/>
              <a:gd name="connsiteY4" fmla="*/ 208981 h 280286"/>
              <a:gd name="connsiteX5" fmla="*/ 3478491 w 3498253"/>
              <a:gd name="connsiteY5" fmla="*/ 210030 h 280286"/>
              <a:gd name="connsiteX6" fmla="*/ 154790 w 3498253"/>
              <a:gd name="connsiteY6" fmla="*/ 251311 h 280286"/>
              <a:gd name="connsiteX7" fmla="*/ 181885 w 3498253"/>
              <a:gd name="connsiteY7" fmla="*/ 273628 h 280286"/>
              <a:gd name="connsiteX8" fmla="*/ 9452 w 3498253"/>
              <a:gd name="connsiteY8" fmla="*/ 32251 h 280286"/>
              <a:gd name="connsiteX0" fmla="*/ 9452 w 3498756"/>
              <a:gd name="connsiteY0" fmla="*/ 19535 h 267570"/>
              <a:gd name="connsiteX1" fmla="*/ 10733 w 3498756"/>
              <a:gd name="connsiteY1" fmla="*/ 11375 h 267570"/>
              <a:gd name="connsiteX2" fmla="*/ 3193832 w 3498756"/>
              <a:gd name="connsiteY2" fmla="*/ 40552 h 267570"/>
              <a:gd name="connsiteX3" fmla="*/ 3193848 w 3498756"/>
              <a:gd name="connsiteY3" fmla="*/ 6513 h 267570"/>
              <a:gd name="connsiteX4" fmla="*/ 3465905 w 3498756"/>
              <a:gd name="connsiteY4" fmla="*/ 196265 h 267570"/>
              <a:gd name="connsiteX5" fmla="*/ 3478491 w 3498756"/>
              <a:gd name="connsiteY5" fmla="*/ 197314 h 267570"/>
              <a:gd name="connsiteX6" fmla="*/ 154790 w 3498756"/>
              <a:gd name="connsiteY6" fmla="*/ 238595 h 267570"/>
              <a:gd name="connsiteX7" fmla="*/ 181885 w 3498756"/>
              <a:gd name="connsiteY7" fmla="*/ 260912 h 267570"/>
              <a:gd name="connsiteX8" fmla="*/ 9452 w 3498756"/>
              <a:gd name="connsiteY8" fmla="*/ 19535 h 267570"/>
              <a:gd name="connsiteX0" fmla="*/ 9452 w 3498756"/>
              <a:gd name="connsiteY0" fmla="*/ 28059 h 276094"/>
              <a:gd name="connsiteX1" fmla="*/ 10733 w 3498756"/>
              <a:gd name="connsiteY1" fmla="*/ 19899 h 276094"/>
              <a:gd name="connsiteX2" fmla="*/ 3190109 w 3498756"/>
              <a:gd name="connsiteY2" fmla="*/ 12207 h 276094"/>
              <a:gd name="connsiteX3" fmla="*/ 3193848 w 3498756"/>
              <a:gd name="connsiteY3" fmla="*/ 15037 h 276094"/>
              <a:gd name="connsiteX4" fmla="*/ 3465905 w 3498756"/>
              <a:gd name="connsiteY4" fmla="*/ 204789 h 276094"/>
              <a:gd name="connsiteX5" fmla="*/ 3478491 w 3498756"/>
              <a:gd name="connsiteY5" fmla="*/ 205838 h 276094"/>
              <a:gd name="connsiteX6" fmla="*/ 154790 w 3498756"/>
              <a:gd name="connsiteY6" fmla="*/ 247119 h 276094"/>
              <a:gd name="connsiteX7" fmla="*/ 181885 w 3498756"/>
              <a:gd name="connsiteY7" fmla="*/ 269436 h 276094"/>
              <a:gd name="connsiteX8" fmla="*/ 9452 w 3498756"/>
              <a:gd name="connsiteY8" fmla="*/ 28059 h 27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8756" h="276094">
                <a:moveTo>
                  <a:pt x="9452" y="28059"/>
                </a:moveTo>
                <a:cubicBezTo>
                  <a:pt x="9452" y="4681"/>
                  <a:pt x="-12645" y="19899"/>
                  <a:pt x="10733" y="19899"/>
                </a:cubicBezTo>
                <a:lnTo>
                  <a:pt x="3190109" y="12207"/>
                </a:lnTo>
                <a:cubicBezTo>
                  <a:pt x="3213487" y="12207"/>
                  <a:pt x="3147882" y="-17060"/>
                  <a:pt x="3193848" y="15037"/>
                </a:cubicBezTo>
                <a:lnTo>
                  <a:pt x="3465905" y="204789"/>
                </a:lnTo>
                <a:cubicBezTo>
                  <a:pt x="3513346" y="236589"/>
                  <a:pt x="3501869" y="205838"/>
                  <a:pt x="3478491" y="205838"/>
                </a:cubicBezTo>
                <a:lnTo>
                  <a:pt x="154790" y="247119"/>
                </a:lnTo>
                <a:cubicBezTo>
                  <a:pt x="131412" y="247119"/>
                  <a:pt x="181885" y="292814"/>
                  <a:pt x="181885" y="269436"/>
                </a:cubicBezTo>
                <a:cubicBezTo>
                  <a:pt x="153035" y="214527"/>
                  <a:pt x="38302" y="82968"/>
                  <a:pt x="9452" y="28059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7" name="Abgerundetes Rechteck 16"/>
          <p:cNvSpPr/>
          <p:nvPr/>
        </p:nvSpPr>
        <p:spPr>
          <a:xfrm rot="21075427">
            <a:off x="2091127" y="2570744"/>
            <a:ext cx="413680" cy="242734"/>
          </a:xfrm>
          <a:custGeom>
            <a:avLst/>
            <a:gdLst>
              <a:gd name="connsiteX0" fmla="*/ 0 w 814253"/>
              <a:gd name="connsiteY0" fmla="*/ 40653 h 243914"/>
              <a:gd name="connsiteX1" fmla="*/ 40653 w 814253"/>
              <a:gd name="connsiteY1" fmla="*/ 0 h 243914"/>
              <a:gd name="connsiteX2" fmla="*/ 773600 w 814253"/>
              <a:gd name="connsiteY2" fmla="*/ 0 h 243914"/>
              <a:gd name="connsiteX3" fmla="*/ 814253 w 814253"/>
              <a:gd name="connsiteY3" fmla="*/ 40653 h 243914"/>
              <a:gd name="connsiteX4" fmla="*/ 814253 w 814253"/>
              <a:gd name="connsiteY4" fmla="*/ 203261 h 243914"/>
              <a:gd name="connsiteX5" fmla="*/ 773600 w 814253"/>
              <a:gd name="connsiteY5" fmla="*/ 243914 h 243914"/>
              <a:gd name="connsiteX6" fmla="*/ 40653 w 814253"/>
              <a:gd name="connsiteY6" fmla="*/ 243914 h 243914"/>
              <a:gd name="connsiteX7" fmla="*/ 0 w 814253"/>
              <a:gd name="connsiteY7" fmla="*/ 203261 h 243914"/>
              <a:gd name="connsiteX8" fmla="*/ 0 w 814253"/>
              <a:gd name="connsiteY8" fmla="*/ 40653 h 243914"/>
              <a:gd name="connsiteX0" fmla="*/ 0 w 814253"/>
              <a:gd name="connsiteY0" fmla="*/ 40653 h 245127"/>
              <a:gd name="connsiteX1" fmla="*/ 40653 w 814253"/>
              <a:gd name="connsiteY1" fmla="*/ 0 h 245127"/>
              <a:gd name="connsiteX2" fmla="*/ 773600 w 814253"/>
              <a:gd name="connsiteY2" fmla="*/ 0 h 245127"/>
              <a:gd name="connsiteX3" fmla="*/ 814253 w 814253"/>
              <a:gd name="connsiteY3" fmla="*/ 40653 h 245127"/>
              <a:gd name="connsiteX4" fmla="*/ 814253 w 814253"/>
              <a:gd name="connsiteY4" fmla="*/ 203261 h 245127"/>
              <a:gd name="connsiteX5" fmla="*/ 773600 w 814253"/>
              <a:gd name="connsiteY5" fmla="*/ 243914 h 245127"/>
              <a:gd name="connsiteX6" fmla="*/ 40653 w 814253"/>
              <a:gd name="connsiteY6" fmla="*/ 243914 h 245127"/>
              <a:gd name="connsiteX7" fmla="*/ 381138 w 814253"/>
              <a:gd name="connsiteY7" fmla="*/ 228991 h 245127"/>
              <a:gd name="connsiteX8" fmla="*/ 0 w 814253"/>
              <a:gd name="connsiteY8" fmla="*/ 40653 h 245127"/>
              <a:gd name="connsiteX0" fmla="*/ 210401 w 775135"/>
              <a:gd name="connsiteY0" fmla="*/ 28225 h 245127"/>
              <a:gd name="connsiteX1" fmla="*/ 1535 w 775135"/>
              <a:gd name="connsiteY1" fmla="*/ 0 h 245127"/>
              <a:gd name="connsiteX2" fmla="*/ 734482 w 775135"/>
              <a:gd name="connsiteY2" fmla="*/ 0 h 245127"/>
              <a:gd name="connsiteX3" fmla="*/ 775135 w 775135"/>
              <a:gd name="connsiteY3" fmla="*/ 40653 h 245127"/>
              <a:gd name="connsiteX4" fmla="*/ 775135 w 775135"/>
              <a:gd name="connsiteY4" fmla="*/ 203261 h 245127"/>
              <a:gd name="connsiteX5" fmla="*/ 734482 w 775135"/>
              <a:gd name="connsiteY5" fmla="*/ 243914 h 245127"/>
              <a:gd name="connsiteX6" fmla="*/ 1535 w 775135"/>
              <a:gd name="connsiteY6" fmla="*/ 243914 h 245127"/>
              <a:gd name="connsiteX7" fmla="*/ 342020 w 775135"/>
              <a:gd name="connsiteY7" fmla="*/ 228991 h 245127"/>
              <a:gd name="connsiteX8" fmla="*/ 210401 w 775135"/>
              <a:gd name="connsiteY8" fmla="*/ 28225 h 245127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734482 w 775135"/>
              <a:gd name="connsiteY5" fmla="*/ 253322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615297 w 775135"/>
              <a:gd name="connsiteY5" fmla="*/ 207018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35584"/>
              <a:gd name="connsiteY0" fmla="*/ 37633 h 254535"/>
              <a:gd name="connsiteX1" fmla="*/ 1535 w 735584"/>
              <a:gd name="connsiteY1" fmla="*/ 9408 h 254535"/>
              <a:gd name="connsiteX2" fmla="*/ 734482 w 735584"/>
              <a:gd name="connsiteY2" fmla="*/ 9408 h 254535"/>
              <a:gd name="connsiteX3" fmla="*/ 429153 w 735584"/>
              <a:gd name="connsiteY3" fmla="*/ 10183 h 254535"/>
              <a:gd name="connsiteX4" fmla="*/ 610076 w 735584"/>
              <a:gd name="connsiteY4" fmla="*/ 231958 h 254535"/>
              <a:gd name="connsiteX5" fmla="*/ 615297 w 735584"/>
              <a:gd name="connsiteY5" fmla="*/ 207018 h 254535"/>
              <a:gd name="connsiteX6" fmla="*/ 1535 w 735584"/>
              <a:gd name="connsiteY6" fmla="*/ 253322 h 254535"/>
              <a:gd name="connsiteX7" fmla="*/ 342020 w 735584"/>
              <a:gd name="connsiteY7" fmla="*/ 238399 h 254535"/>
              <a:gd name="connsiteX8" fmla="*/ 210401 w 735584"/>
              <a:gd name="connsiteY8" fmla="*/ 37633 h 254535"/>
              <a:gd name="connsiteX0" fmla="*/ 210401 w 624081"/>
              <a:gd name="connsiteY0" fmla="*/ 35622 h 252524"/>
              <a:gd name="connsiteX1" fmla="*/ 1535 w 624081"/>
              <a:gd name="connsiteY1" fmla="*/ 7397 h 252524"/>
              <a:gd name="connsiteX2" fmla="*/ 427313 w 624081"/>
              <a:gd name="connsiteY2" fmla="*/ 16655 h 252524"/>
              <a:gd name="connsiteX3" fmla="*/ 429153 w 624081"/>
              <a:gd name="connsiteY3" fmla="*/ 8172 h 252524"/>
              <a:gd name="connsiteX4" fmla="*/ 610076 w 624081"/>
              <a:gd name="connsiteY4" fmla="*/ 229947 h 252524"/>
              <a:gd name="connsiteX5" fmla="*/ 615297 w 624081"/>
              <a:gd name="connsiteY5" fmla="*/ 205007 h 252524"/>
              <a:gd name="connsiteX6" fmla="*/ 1535 w 624081"/>
              <a:gd name="connsiteY6" fmla="*/ 251311 h 252524"/>
              <a:gd name="connsiteX7" fmla="*/ 342020 w 624081"/>
              <a:gd name="connsiteY7" fmla="*/ 236388 h 252524"/>
              <a:gd name="connsiteX8" fmla="*/ 210401 w 624081"/>
              <a:gd name="connsiteY8" fmla="*/ 35622 h 252524"/>
              <a:gd name="connsiteX0" fmla="*/ 209867 w 623547"/>
              <a:gd name="connsiteY0" fmla="*/ 35622 h 252524"/>
              <a:gd name="connsiteX1" fmla="*/ 235278 w 623547"/>
              <a:gd name="connsiteY1" fmla="*/ 25684 h 252524"/>
              <a:gd name="connsiteX2" fmla="*/ 426779 w 623547"/>
              <a:gd name="connsiteY2" fmla="*/ 16655 h 252524"/>
              <a:gd name="connsiteX3" fmla="*/ 428619 w 623547"/>
              <a:gd name="connsiteY3" fmla="*/ 8172 h 252524"/>
              <a:gd name="connsiteX4" fmla="*/ 609542 w 623547"/>
              <a:gd name="connsiteY4" fmla="*/ 229947 h 252524"/>
              <a:gd name="connsiteX5" fmla="*/ 614763 w 623547"/>
              <a:gd name="connsiteY5" fmla="*/ 205007 h 252524"/>
              <a:gd name="connsiteX6" fmla="*/ 1001 w 623547"/>
              <a:gd name="connsiteY6" fmla="*/ 251311 h 252524"/>
              <a:gd name="connsiteX7" fmla="*/ 341486 w 623547"/>
              <a:gd name="connsiteY7" fmla="*/ 236388 h 252524"/>
              <a:gd name="connsiteX8" fmla="*/ 209867 w 623547"/>
              <a:gd name="connsiteY8" fmla="*/ 35622 h 252524"/>
              <a:gd name="connsiteX0" fmla="*/ 0 w 413680"/>
              <a:gd name="connsiteY0" fmla="*/ 35622 h 242734"/>
              <a:gd name="connsiteX1" fmla="*/ 25411 w 413680"/>
              <a:gd name="connsiteY1" fmla="*/ 25684 h 242734"/>
              <a:gd name="connsiteX2" fmla="*/ 216912 w 413680"/>
              <a:gd name="connsiteY2" fmla="*/ 16655 h 242734"/>
              <a:gd name="connsiteX3" fmla="*/ 218752 w 413680"/>
              <a:gd name="connsiteY3" fmla="*/ 8172 h 242734"/>
              <a:gd name="connsiteX4" fmla="*/ 399675 w 413680"/>
              <a:gd name="connsiteY4" fmla="*/ 229947 h 242734"/>
              <a:gd name="connsiteX5" fmla="*/ 404896 w 413680"/>
              <a:gd name="connsiteY5" fmla="*/ 205007 h 242734"/>
              <a:gd name="connsiteX6" fmla="*/ 171196 w 413680"/>
              <a:gd name="connsiteY6" fmla="*/ 214506 h 242734"/>
              <a:gd name="connsiteX7" fmla="*/ 131619 w 413680"/>
              <a:gd name="connsiteY7" fmla="*/ 236388 h 242734"/>
              <a:gd name="connsiteX8" fmla="*/ 0 w 413680"/>
              <a:gd name="connsiteY8" fmla="*/ 35622 h 2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680" h="242734">
                <a:moveTo>
                  <a:pt x="0" y="35622"/>
                </a:moveTo>
                <a:cubicBezTo>
                  <a:pt x="0" y="13170"/>
                  <a:pt x="2959" y="25684"/>
                  <a:pt x="25411" y="25684"/>
                </a:cubicBezTo>
                <a:cubicBezTo>
                  <a:pt x="269727" y="25684"/>
                  <a:pt x="-27404" y="16655"/>
                  <a:pt x="216912" y="16655"/>
                </a:cubicBezTo>
                <a:cubicBezTo>
                  <a:pt x="239364" y="16655"/>
                  <a:pt x="218752" y="-14280"/>
                  <a:pt x="218752" y="8172"/>
                </a:cubicBezTo>
                <a:lnTo>
                  <a:pt x="399675" y="229947"/>
                </a:lnTo>
                <a:cubicBezTo>
                  <a:pt x="399675" y="252399"/>
                  <a:pt x="427348" y="205007"/>
                  <a:pt x="404896" y="205007"/>
                </a:cubicBezTo>
                <a:lnTo>
                  <a:pt x="171196" y="214506"/>
                </a:lnTo>
                <a:cubicBezTo>
                  <a:pt x="148744" y="214506"/>
                  <a:pt x="131619" y="258840"/>
                  <a:pt x="131619" y="236388"/>
                </a:cubicBezTo>
                <a:cubicBezTo>
                  <a:pt x="131619" y="182185"/>
                  <a:pt x="0" y="89825"/>
                  <a:pt x="0" y="35622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8" name="Abgerundetes Rechteck 17"/>
          <p:cNvSpPr/>
          <p:nvPr/>
        </p:nvSpPr>
        <p:spPr>
          <a:xfrm rot="21233200">
            <a:off x="585952" y="2217156"/>
            <a:ext cx="5203396" cy="100918"/>
          </a:xfrm>
          <a:prstGeom prst="roundRect">
            <a:avLst/>
          </a:pr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9" name="Abgerundetes Rechteck 18"/>
          <p:cNvSpPr/>
          <p:nvPr/>
        </p:nvSpPr>
        <p:spPr>
          <a:xfrm rot="21233200">
            <a:off x="620300" y="2053184"/>
            <a:ext cx="5079503" cy="91830"/>
          </a:xfrm>
          <a:prstGeom prst="roundRect">
            <a:avLst/>
          </a:pr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0" name="Abgerundetes Rechteck 19"/>
          <p:cNvSpPr/>
          <p:nvPr/>
        </p:nvSpPr>
        <p:spPr>
          <a:xfrm rot="19037151">
            <a:off x="7596416" y="1972165"/>
            <a:ext cx="945062" cy="364601"/>
          </a:xfrm>
          <a:custGeom>
            <a:avLst/>
            <a:gdLst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649681 w 649681"/>
              <a:gd name="connsiteY2" fmla="*/ 0 h 360040"/>
              <a:gd name="connsiteX3" fmla="*/ 649681 w 649681"/>
              <a:gd name="connsiteY3" fmla="*/ 0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649681 w 649681"/>
              <a:gd name="connsiteY2" fmla="*/ 0 h 360040"/>
              <a:gd name="connsiteX3" fmla="*/ 437587 w 649681"/>
              <a:gd name="connsiteY3" fmla="*/ 90282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367493 w 649681"/>
              <a:gd name="connsiteY2" fmla="*/ 11265 h 360040"/>
              <a:gd name="connsiteX3" fmla="*/ 437587 w 649681"/>
              <a:gd name="connsiteY3" fmla="*/ 90282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367493 w 649681"/>
              <a:gd name="connsiteY2" fmla="*/ 11265 h 360040"/>
              <a:gd name="connsiteX3" fmla="*/ 595592 w 649681"/>
              <a:gd name="connsiteY3" fmla="*/ 321986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729886"/>
              <a:gd name="connsiteY0" fmla="*/ 40390 h 360040"/>
              <a:gd name="connsiteX1" fmla="*/ 80205 w 729886"/>
              <a:gd name="connsiteY1" fmla="*/ 0 h 360040"/>
              <a:gd name="connsiteX2" fmla="*/ 447698 w 729886"/>
              <a:gd name="connsiteY2" fmla="*/ 11265 h 360040"/>
              <a:gd name="connsiteX3" fmla="*/ 675797 w 729886"/>
              <a:gd name="connsiteY3" fmla="*/ 321986 h 360040"/>
              <a:gd name="connsiteX4" fmla="*/ 729886 w 729886"/>
              <a:gd name="connsiteY4" fmla="*/ 360040 h 360040"/>
              <a:gd name="connsiteX5" fmla="*/ 729886 w 729886"/>
              <a:gd name="connsiteY5" fmla="*/ 360040 h 360040"/>
              <a:gd name="connsiteX6" fmla="*/ 80205 w 729886"/>
              <a:gd name="connsiteY6" fmla="*/ 360040 h 360040"/>
              <a:gd name="connsiteX7" fmla="*/ 80205 w 729886"/>
              <a:gd name="connsiteY7" fmla="*/ 360040 h 360040"/>
              <a:gd name="connsiteX8" fmla="*/ 0 w 729886"/>
              <a:gd name="connsiteY8" fmla="*/ 40390 h 360040"/>
              <a:gd name="connsiteX0" fmla="*/ 0 w 729886"/>
              <a:gd name="connsiteY0" fmla="*/ 40390 h 360649"/>
              <a:gd name="connsiteX1" fmla="*/ 80205 w 729886"/>
              <a:gd name="connsiteY1" fmla="*/ 0 h 360649"/>
              <a:gd name="connsiteX2" fmla="*/ 447698 w 729886"/>
              <a:gd name="connsiteY2" fmla="*/ 11265 h 360649"/>
              <a:gd name="connsiteX3" fmla="*/ 675797 w 729886"/>
              <a:gd name="connsiteY3" fmla="*/ 321986 h 360649"/>
              <a:gd name="connsiteX4" fmla="*/ 729886 w 729886"/>
              <a:gd name="connsiteY4" fmla="*/ 360040 h 360649"/>
              <a:gd name="connsiteX5" fmla="*/ 729886 w 729886"/>
              <a:gd name="connsiteY5" fmla="*/ 360040 h 360649"/>
              <a:gd name="connsiteX6" fmla="*/ 80205 w 729886"/>
              <a:gd name="connsiteY6" fmla="*/ 360040 h 360649"/>
              <a:gd name="connsiteX7" fmla="*/ 251300 w 729886"/>
              <a:gd name="connsiteY7" fmla="*/ 360649 h 360649"/>
              <a:gd name="connsiteX8" fmla="*/ 0 w 729886"/>
              <a:gd name="connsiteY8" fmla="*/ 40390 h 36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886" h="360649">
                <a:moveTo>
                  <a:pt x="0" y="40390"/>
                </a:moveTo>
                <a:lnTo>
                  <a:pt x="80205" y="0"/>
                </a:lnTo>
                <a:lnTo>
                  <a:pt x="447698" y="11265"/>
                </a:lnTo>
                <a:lnTo>
                  <a:pt x="675797" y="321986"/>
                </a:lnTo>
                <a:lnTo>
                  <a:pt x="729886" y="360040"/>
                </a:lnTo>
                <a:lnTo>
                  <a:pt x="729886" y="360040"/>
                </a:lnTo>
                <a:lnTo>
                  <a:pt x="80205" y="360040"/>
                </a:lnTo>
                <a:lnTo>
                  <a:pt x="251300" y="360649"/>
                </a:lnTo>
                <a:lnTo>
                  <a:pt x="0" y="4039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1" name="Abgerundetes Rechteck 20"/>
          <p:cNvSpPr/>
          <p:nvPr/>
        </p:nvSpPr>
        <p:spPr>
          <a:xfrm rot="17350568">
            <a:off x="7912937" y="1552140"/>
            <a:ext cx="537458" cy="275470"/>
          </a:xfrm>
          <a:custGeom>
            <a:avLst/>
            <a:gdLst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66693 w 566693"/>
              <a:gd name="connsiteY3" fmla="*/ 35226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0 w 566693"/>
              <a:gd name="connsiteY7" fmla="*/ 176123 h 211349"/>
              <a:gd name="connsiteX8" fmla="*/ 0 w 566693"/>
              <a:gd name="connsiteY8" fmla="*/ 35226 h 211349"/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00655 w 566693"/>
              <a:gd name="connsiteY3" fmla="*/ 69320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0 w 566693"/>
              <a:gd name="connsiteY7" fmla="*/ 176123 h 211349"/>
              <a:gd name="connsiteX8" fmla="*/ 0 w 566693"/>
              <a:gd name="connsiteY8" fmla="*/ 35226 h 211349"/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00655 w 566693"/>
              <a:gd name="connsiteY3" fmla="*/ 69320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66468 w 566693"/>
              <a:gd name="connsiteY7" fmla="*/ 175264 h 211349"/>
              <a:gd name="connsiteX8" fmla="*/ 0 w 566693"/>
              <a:gd name="connsiteY8" fmla="*/ 35226 h 211349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531467 w 536833"/>
              <a:gd name="connsiteY2" fmla="*/ 0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458328 w 536833"/>
              <a:gd name="connsiteY2" fmla="*/ 44418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441149 w 536833"/>
              <a:gd name="connsiteY2" fmla="*/ 31410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7458"/>
              <a:gd name="connsiteY0" fmla="*/ 35226 h 275470"/>
              <a:gd name="connsiteX1" fmla="*/ 35226 w 537458"/>
              <a:gd name="connsiteY1" fmla="*/ 0 h 275470"/>
              <a:gd name="connsiteX2" fmla="*/ 441149 w 537458"/>
              <a:gd name="connsiteY2" fmla="*/ 31410 h 275470"/>
              <a:gd name="connsiteX3" fmla="*/ 495011 w 537458"/>
              <a:gd name="connsiteY3" fmla="*/ 71284 h 275470"/>
              <a:gd name="connsiteX4" fmla="*/ 511223 w 537458"/>
              <a:gd name="connsiteY4" fmla="*/ 271345 h 275470"/>
              <a:gd name="connsiteX5" fmla="*/ 531467 w 537458"/>
              <a:gd name="connsiteY5" fmla="*/ 211349 h 275470"/>
              <a:gd name="connsiteX6" fmla="*/ 35226 w 537458"/>
              <a:gd name="connsiteY6" fmla="*/ 211349 h 275470"/>
              <a:gd name="connsiteX7" fmla="*/ 66468 w 537458"/>
              <a:gd name="connsiteY7" fmla="*/ 175264 h 275470"/>
              <a:gd name="connsiteX8" fmla="*/ 0 w 537458"/>
              <a:gd name="connsiteY8" fmla="*/ 35226 h 27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58" h="275470">
                <a:moveTo>
                  <a:pt x="0" y="35226"/>
                </a:moveTo>
                <a:cubicBezTo>
                  <a:pt x="0" y="15771"/>
                  <a:pt x="15771" y="0"/>
                  <a:pt x="35226" y="0"/>
                </a:cubicBezTo>
                <a:lnTo>
                  <a:pt x="441149" y="31410"/>
                </a:lnTo>
                <a:cubicBezTo>
                  <a:pt x="460604" y="31410"/>
                  <a:pt x="483332" y="31295"/>
                  <a:pt x="495011" y="71284"/>
                </a:cubicBezTo>
                <a:cubicBezTo>
                  <a:pt x="506690" y="111273"/>
                  <a:pt x="505147" y="248001"/>
                  <a:pt x="511223" y="271345"/>
                </a:cubicBezTo>
                <a:cubicBezTo>
                  <a:pt x="517299" y="294689"/>
                  <a:pt x="550922" y="211349"/>
                  <a:pt x="531467" y="211349"/>
                </a:cubicBezTo>
                <a:lnTo>
                  <a:pt x="35226" y="211349"/>
                </a:lnTo>
                <a:cubicBezTo>
                  <a:pt x="15771" y="211349"/>
                  <a:pt x="66468" y="194719"/>
                  <a:pt x="66468" y="175264"/>
                </a:cubicBezTo>
                <a:lnTo>
                  <a:pt x="0" y="35226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2" name="Abgerundetes Rechteck 21"/>
          <p:cNvSpPr/>
          <p:nvPr/>
        </p:nvSpPr>
        <p:spPr>
          <a:xfrm rot="21389036">
            <a:off x="2264220" y="1508854"/>
            <a:ext cx="1873539" cy="210024"/>
          </a:xfrm>
          <a:custGeom>
            <a:avLst/>
            <a:gdLst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811703 w 1856659"/>
              <a:gd name="connsiteY2" fmla="*/ 0 h 269729"/>
              <a:gd name="connsiteX3" fmla="*/ 1856659 w 1856659"/>
              <a:gd name="connsiteY3" fmla="*/ 44956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811703 w 1856659"/>
              <a:gd name="connsiteY2" fmla="*/ 0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540415 w 1856659"/>
              <a:gd name="connsiteY2" fmla="*/ 130754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121374 w 1856659"/>
              <a:gd name="connsiteY0" fmla="*/ 126124 h 269729"/>
              <a:gd name="connsiteX1" fmla="*/ 44956 w 1856659"/>
              <a:gd name="connsiteY1" fmla="*/ 0 h 269729"/>
              <a:gd name="connsiteX2" fmla="*/ 1540415 w 1856659"/>
              <a:gd name="connsiteY2" fmla="*/ 130754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121374 w 1856659"/>
              <a:gd name="connsiteY8" fmla="*/ 126124 h 269729"/>
              <a:gd name="connsiteX0" fmla="*/ 80338 w 1815623"/>
              <a:gd name="connsiteY0" fmla="*/ 126124 h 269729"/>
              <a:gd name="connsiteX1" fmla="*/ 3920 w 1815623"/>
              <a:gd name="connsiteY1" fmla="*/ 0 h 269729"/>
              <a:gd name="connsiteX2" fmla="*/ 1499379 w 1815623"/>
              <a:gd name="connsiteY2" fmla="*/ 130754 h 269729"/>
              <a:gd name="connsiteX3" fmla="*/ 1506240 w 1815623"/>
              <a:gd name="connsiteY3" fmla="*/ 110188 h 269729"/>
              <a:gd name="connsiteX4" fmla="*/ 1815623 w 1815623"/>
              <a:gd name="connsiteY4" fmla="*/ 224773 h 269729"/>
              <a:gd name="connsiteX5" fmla="*/ 1770667 w 1815623"/>
              <a:gd name="connsiteY5" fmla="*/ 269729 h 269729"/>
              <a:gd name="connsiteX6" fmla="*/ 3920 w 1815623"/>
              <a:gd name="connsiteY6" fmla="*/ 269729 h 269729"/>
              <a:gd name="connsiteX7" fmla="*/ 337268 w 1815623"/>
              <a:gd name="connsiteY7" fmla="*/ 237488 h 269729"/>
              <a:gd name="connsiteX8" fmla="*/ 80338 w 1815623"/>
              <a:gd name="connsiteY8" fmla="*/ 126124 h 269729"/>
              <a:gd name="connsiteX0" fmla="*/ 145562 w 1880847"/>
              <a:gd name="connsiteY0" fmla="*/ 126124 h 349787"/>
              <a:gd name="connsiteX1" fmla="*/ 69144 w 1880847"/>
              <a:gd name="connsiteY1" fmla="*/ 0 h 349787"/>
              <a:gd name="connsiteX2" fmla="*/ 1564603 w 1880847"/>
              <a:gd name="connsiteY2" fmla="*/ 130754 h 349787"/>
              <a:gd name="connsiteX3" fmla="*/ 1571464 w 1880847"/>
              <a:gd name="connsiteY3" fmla="*/ 110188 h 349787"/>
              <a:gd name="connsiteX4" fmla="*/ 1880847 w 1880847"/>
              <a:gd name="connsiteY4" fmla="*/ 224773 h 349787"/>
              <a:gd name="connsiteX5" fmla="*/ 1835891 w 1880847"/>
              <a:gd name="connsiteY5" fmla="*/ 269729 h 349787"/>
              <a:gd name="connsiteX6" fmla="*/ 1044 w 1880847"/>
              <a:gd name="connsiteY6" fmla="*/ 349787 h 349787"/>
              <a:gd name="connsiteX7" fmla="*/ 402492 w 1880847"/>
              <a:gd name="connsiteY7" fmla="*/ 237488 h 349787"/>
              <a:gd name="connsiteX8" fmla="*/ 145562 w 1880847"/>
              <a:gd name="connsiteY8" fmla="*/ 126124 h 349787"/>
              <a:gd name="connsiteX0" fmla="*/ 80338 w 1815623"/>
              <a:gd name="connsiteY0" fmla="*/ 126124 h 304069"/>
              <a:gd name="connsiteX1" fmla="*/ 3920 w 1815623"/>
              <a:gd name="connsiteY1" fmla="*/ 0 h 304069"/>
              <a:gd name="connsiteX2" fmla="*/ 1499379 w 1815623"/>
              <a:gd name="connsiteY2" fmla="*/ 130754 h 304069"/>
              <a:gd name="connsiteX3" fmla="*/ 1506240 w 1815623"/>
              <a:gd name="connsiteY3" fmla="*/ 110188 h 304069"/>
              <a:gd name="connsiteX4" fmla="*/ 1815623 w 1815623"/>
              <a:gd name="connsiteY4" fmla="*/ 224773 h 304069"/>
              <a:gd name="connsiteX5" fmla="*/ 1770667 w 1815623"/>
              <a:gd name="connsiteY5" fmla="*/ 269729 h 304069"/>
              <a:gd name="connsiteX6" fmla="*/ 391427 w 1815623"/>
              <a:gd name="connsiteY6" fmla="*/ 304069 h 304069"/>
              <a:gd name="connsiteX7" fmla="*/ 337268 w 1815623"/>
              <a:gd name="connsiteY7" fmla="*/ 237488 h 304069"/>
              <a:gd name="connsiteX8" fmla="*/ 80338 w 1815623"/>
              <a:gd name="connsiteY8" fmla="*/ 126124 h 304069"/>
              <a:gd name="connsiteX0" fmla="*/ 80338 w 1815623"/>
              <a:gd name="connsiteY0" fmla="*/ 126124 h 310241"/>
              <a:gd name="connsiteX1" fmla="*/ 3920 w 1815623"/>
              <a:gd name="connsiteY1" fmla="*/ 0 h 310241"/>
              <a:gd name="connsiteX2" fmla="*/ 1499379 w 1815623"/>
              <a:gd name="connsiteY2" fmla="*/ 130754 h 310241"/>
              <a:gd name="connsiteX3" fmla="*/ 1506240 w 1815623"/>
              <a:gd name="connsiteY3" fmla="*/ 110188 h 310241"/>
              <a:gd name="connsiteX4" fmla="*/ 1815623 w 1815623"/>
              <a:gd name="connsiteY4" fmla="*/ 224773 h 310241"/>
              <a:gd name="connsiteX5" fmla="*/ 1770667 w 1815623"/>
              <a:gd name="connsiteY5" fmla="*/ 269729 h 310241"/>
              <a:gd name="connsiteX6" fmla="*/ 391427 w 1815623"/>
              <a:gd name="connsiteY6" fmla="*/ 304069 h 310241"/>
              <a:gd name="connsiteX7" fmla="*/ 449441 w 1815623"/>
              <a:gd name="connsiteY7" fmla="*/ 297031 h 310241"/>
              <a:gd name="connsiteX8" fmla="*/ 80338 w 1815623"/>
              <a:gd name="connsiteY8" fmla="*/ 126124 h 310241"/>
              <a:gd name="connsiteX0" fmla="*/ 3214 w 1738499"/>
              <a:gd name="connsiteY0" fmla="*/ 25907 h 210024"/>
              <a:gd name="connsiteX1" fmla="*/ 15411 w 1738499"/>
              <a:gd name="connsiteY1" fmla="*/ 0 h 210024"/>
              <a:gd name="connsiteX2" fmla="*/ 1422255 w 1738499"/>
              <a:gd name="connsiteY2" fmla="*/ 30537 h 210024"/>
              <a:gd name="connsiteX3" fmla="*/ 1429116 w 1738499"/>
              <a:gd name="connsiteY3" fmla="*/ 9971 h 210024"/>
              <a:gd name="connsiteX4" fmla="*/ 1738499 w 1738499"/>
              <a:gd name="connsiteY4" fmla="*/ 124556 h 210024"/>
              <a:gd name="connsiteX5" fmla="*/ 1693543 w 1738499"/>
              <a:gd name="connsiteY5" fmla="*/ 169512 h 210024"/>
              <a:gd name="connsiteX6" fmla="*/ 314303 w 1738499"/>
              <a:gd name="connsiteY6" fmla="*/ 203852 h 210024"/>
              <a:gd name="connsiteX7" fmla="*/ 372317 w 1738499"/>
              <a:gd name="connsiteY7" fmla="*/ 196814 h 210024"/>
              <a:gd name="connsiteX8" fmla="*/ 3214 w 1738499"/>
              <a:gd name="connsiteY8" fmla="*/ 25907 h 2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499" h="210024">
                <a:moveTo>
                  <a:pt x="3214" y="25907"/>
                </a:moveTo>
                <a:cubicBezTo>
                  <a:pt x="3214" y="1078"/>
                  <a:pt x="-9418" y="0"/>
                  <a:pt x="15411" y="0"/>
                </a:cubicBezTo>
                <a:lnTo>
                  <a:pt x="1422255" y="30537"/>
                </a:lnTo>
                <a:cubicBezTo>
                  <a:pt x="1447084" y="30537"/>
                  <a:pt x="1429116" y="-14858"/>
                  <a:pt x="1429116" y="9971"/>
                </a:cubicBezTo>
                <a:cubicBezTo>
                  <a:pt x="1429116" y="69910"/>
                  <a:pt x="1738499" y="64617"/>
                  <a:pt x="1738499" y="124556"/>
                </a:cubicBezTo>
                <a:cubicBezTo>
                  <a:pt x="1738499" y="149385"/>
                  <a:pt x="1718372" y="169512"/>
                  <a:pt x="1693543" y="169512"/>
                </a:cubicBezTo>
                <a:lnTo>
                  <a:pt x="314303" y="203852"/>
                </a:lnTo>
                <a:cubicBezTo>
                  <a:pt x="289474" y="203852"/>
                  <a:pt x="372317" y="221643"/>
                  <a:pt x="372317" y="196814"/>
                </a:cubicBezTo>
                <a:lnTo>
                  <a:pt x="3214" y="25907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4582910"/>
            <a:ext cx="3941961" cy="1654402"/>
          </a:xfrm>
          <a:solidFill>
            <a:srgbClr val="FFFFFF">
              <a:alpha val="69804"/>
            </a:srgb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1600" b="1" dirty="0" smtClean="0"/>
              <a:t>Eléments</a:t>
            </a:r>
            <a:r>
              <a:rPr lang="fr-CH" sz="1600" b="1" dirty="0" smtClean="0">
                <a:solidFill>
                  <a:srgbClr val="FF0000"/>
                </a:solidFill>
              </a:rPr>
              <a:t> linéaires</a:t>
            </a:r>
            <a:r>
              <a:rPr lang="fr-CH" sz="1600" b="1" dirty="0" smtClean="0"/>
              <a:t>: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sz="1600" dirty="0" smtClean="0"/>
              <a:t>Améliorent la fonction de mise en réseau.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sz="1600" dirty="0" smtClean="0"/>
              <a:t>Réduisent l'érosion du sol sur les pentes.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sz="1600" dirty="0" smtClean="0"/>
              <a:t>Réduisent la dérive et le lessivage des pesticides dans les eaux.</a:t>
            </a:r>
            <a:endParaRPr lang="fr-CH" sz="1600" dirty="0"/>
          </a:p>
        </p:txBody>
      </p:sp>
      <p:sp>
        <p:nvSpPr>
          <p:cNvPr id="7" name="Rechteck 6"/>
          <p:cNvSpPr/>
          <p:nvPr/>
        </p:nvSpPr>
        <p:spPr>
          <a:xfrm>
            <a:off x="4499992" y="4582910"/>
            <a:ext cx="4211097" cy="18366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600"/>
              </a:spcBef>
            </a:pPr>
            <a:r>
              <a:rPr lang="fr-CH" sz="1600" b="1" dirty="0"/>
              <a:t>Eléments</a:t>
            </a:r>
            <a:r>
              <a:rPr lang="fr-CH" sz="1600" b="1" dirty="0" smtClean="0">
                <a:solidFill>
                  <a:srgbClr val="FF0000"/>
                </a:solidFill>
              </a:rPr>
              <a:t> planes</a:t>
            </a:r>
            <a:r>
              <a:rPr lang="fr-CH" sz="1600" b="1" dirty="0" smtClean="0"/>
              <a:t>: </a:t>
            </a:r>
          </a:p>
          <a:p>
            <a:pPr marL="342900" indent="-342900" defTabSz="685800">
              <a:lnSpc>
                <a:spcPct val="90000"/>
              </a:lnSpc>
              <a:spcBef>
                <a:spcPts val="3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 smtClean="0"/>
              <a:t>Fournissent de meilleures conditions pour les animaux sauvages plus gros et sensibles aux perturbations.</a:t>
            </a:r>
          </a:p>
          <a:p>
            <a:pPr marL="342900" indent="-342900" defTabSz="685800">
              <a:lnSpc>
                <a:spcPct val="90000"/>
              </a:lnSpc>
              <a:spcBef>
                <a:spcPts val="3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 smtClean="0"/>
              <a:t>Améliorent l’habitat et l’offre de nourriture.</a:t>
            </a:r>
          </a:p>
          <a:p>
            <a:pPr marL="342900" indent="-342900" defTabSz="685800">
              <a:lnSpc>
                <a:spcPct val="90000"/>
              </a:lnSpc>
              <a:spcBef>
                <a:spcPts val="3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 smtClean="0"/>
              <a:t>Offrent une meilleure protection contre les perturbations.</a:t>
            </a:r>
            <a:endParaRPr lang="fr-CH" sz="1600" dirty="0"/>
          </a:p>
        </p:txBody>
      </p:sp>
      <p:sp>
        <p:nvSpPr>
          <p:cNvPr id="23" name="Abgerundetes Rechteck 16"/>
          <p:cNvSpPr/>
          <p:nvPr/>
        </p:nvSpPr>
        <p:spPr>
          <a:xfrm rot="20893841">
            <a:off x="638478" y="2803986"/>
            <a:ext cx="735878" cy="244841"/>
          </a:xfrm>
          <a:custGeom>
            <a:avLst/>
            <a:gdLst>
              <a:gd name="connsiteX0" fmla="*/ 0 w 814253"/>
              <a:gd name="connsiteY0" fmla="*/ 40653 h 243914"/>
              <a:gd name="connsiteX1" fmla="*/ 40653 w 814253"/>
              <a:gd name="connsiteY1" fmla="*/ 0 h 243914"/>
              <a:gd name="connsiteX2" fmla="*/ 773600 w 814253"/>
              <a:gd name="connsiteY2" fmla="*/ 0 h 243914"/>
              <a:gd name="connsiteX3" fmla="*/ 814253 w 814253"/>
              <a:gd name="connsiteY3" fmla="*/ 40653 h 243914"/>
              <a:gd name="connsiteX4" fmla="*/ 814253 w 814253"/>
              <a:gd name="connsiteY4" fmla="*/ 203261 h 243914"/>
              <a:gd name="connsiteX5" fmla="*/ 773600 w 814253"/>
              <a:gd name="connsiteY5" fmla="*/ 243914 h 243914"/>
              <a:gd name="connsiteX6" fmla="*/ 40653 w 814253"/>
              <a:gd name="connsiteY6" fmla="*/ 243914 h 243914"/>
              <a:gd name="connsiteX7" fmla="*/ 0 w 814253"/>
              <a:gd name="connsiteY7" fmla="*/ 203261 h 243914"/>
              <a:gd name="connsiteX8" fmla="*/ 0 w 814253"/>
              <a:gd name="connsiteY8" fmla="*/ 40653 h 243914"/>
              <a:gd name="connsiteX0" fmla="*/ 0 w 814253"/>
              <a:gd name="connsiteY0" fmla="*/ 40653 h 245127"/>
              <a:gd name="connsiteX1" fmla="*/ 40653 w 814253"/>
              <a:gd name="connsiteY1" fmla="*/ 0 h 245127"/>
              <a:gd name="connsiteX2" fmla="*/ 773600 w 814253"/>
              <a:gd name="connsiteY2" fmla="*/ 0 h 245127"/>
              <a:gd name="connsiteX3" fmla="*/ 814253 w 814253"/>
              <a:gd name="connsiteY3" fmla="*/ 40653 h 245127"/>
              <a:gd name="connsiteX4" fmla="*/ 814253 w 814253"/>
              <a:gd name="connsiteY4" fmla="*/ 203261 h 245127"/>
              <a:gd name="connsiteX5" fmla="*/ 773600 w 814253"/>
              <a:gd name="connsiteY5" fmla="*/ 243914 h 245127"/>
              <a:gd name="connsiteX6" fmla="*/ 40653 w 814253"/>
              <a:gd name="connsiteY6" fmla="*/ 243914 h 245127"/>
              <a:gd name="connsiteX7" fmla="*/ 381138 w 814253"/>
              <a:gd name="connsiteY7" fmla="*/ 228991 h 245127"/>
              <a:gd name="connsiteX8" fmla="*/ 0 w 814253"/>
              <a:gd name="connsiteY8" fmla="*/ 40653 h 245127"/>
              <a:gd name="connsiteX0" fmla="*/ 210401 w 775135"/>
              <a:gd name="connsiteY0" fmla="*/ 28225 h 245127"/>
              <a:gd name="connsiteX1" fmla="*/ 1535 w 775135"/>
              <a:gd name="connsiteY1" fmla="*/ 0 h 245127"/>
              <a:gd name="connsiteX2" fmla="*/ 734482 w 775135"/>
              <a:gd name="connsiteY2" fmla="*/ 0 h 245127"/>
              <a:gd name="connsiteX3" fmla="*/ 775135 w 775135"/>
              <a:gd name="connsiteY3" fmla="*/ 40653 h 245127"/>
              <a:gd name="connsiteX4" fmla="*/ 775135 w 775135"/>
              <a:gd name="connsiteY4" fmla="*/ 203261 h 245127"/>
              <a:gd name="connsiteX5" fmla="*/ 734482 w 775135"/>
              <a:gd name="connsiteY5" fmla="*/ 243914 h 245127"/>
              <a:gd name="connsiteX6" fmla="*/ 1535 w 775135"/>
              <a:gd name="connsiteY6" fmla="*/ 243914 h 245127"/>
              <a:gd name="connsiteX7" fmla="*/ 342020 w 775135"/>
              <a:gd name="connsiteY7" fmla="*/ 228991 h 245127"/>
              <a:gd name="connsiteX8" fmla="*/ 210401 w 775135"/>
              <a:gd name="connsiteY8" fmla="*/ 28225 h 245127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734482 w 775135"/>
              <a:gd name="connsiteY5" fmla="*/ 253322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615297 w 775135"/>
              <a:gd name="connsiteY5" fmla="*/ 207018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35584"/>
              <a:gd name="connsiteY0" fmla="*/ 37633 h 254535"/>
              <a:gd name="connsiteX1" fmla="*/ 1535 w 735584"/>
              <a:gd name="connsiteY1" fmla="*/ 9408 h 254535"/>
              <a:gd name="connsiteX2" fmla="*/ 734482 w 735584"/>
              <a:gd name="connsiteY2" fmla="*/ 9408 h 254535"/>
              <a:gd name="connsiteX3" fmla="*/ 429153 w 735584"/>
              <a:gd name="connsiteY3" fmla="*/ 10183 h 254535"/>
              <a:gd name="connsiteX4" fmla="*/ 610076 w 735584"/>
              <a:gd name="connsiteY4" fmla="*/ 231958 h 254535"/>
              <a:gd name="connsiteX5" fmla="*/ 615297 w 735584"/>
              <a:gd name="connsiteY5" fmla="*/ 207018 h 254535"/>
              <a:gd name="connsiteX6" fmla="*/ 1535 w 735584"/>
              <a:gd name="connsiteY6" fmla="*/ 253322 h 254535"/>
              <a:gd name="connsiteX7" fmla="*/ 342020 w 735584"/>
              <a:gd name="connsiteY7" fmla="*/ 238399 h 254535"/>
              <a:gd name="connsiteX8" fmla="*/ 210401 w 735584"/>
              <a:gd name="connsiteY8" fmla="*/ 37633 h 254535"/>
              <a:gd name="connsiteX0" fmla="*/ 210401 w 735878"/>
              <a:gd name="connsiteY0" fmla="*/ 29152 h 246054"/>
              <a:gd name="connsiteX1" fmla="*/ 1535 w 735878"/>
              <a:gd name="connsiteY1" fmla="*/ 927 h 246054"/>
              <a:gd name="connsiteX2" fmla="*/ 734482 w 735878"/>
              <a:gd name="connsiteY2" fmla="*/ 927 h 246054"/>
              <a:gd name="connsiteX3" fmla="*/ 501179 w 735878"/>
              <a:gd name="connsiteY3" fmla="*/ 16709 h 246054"/>
              <a:gd name="connsiteX4" fmla="*/ 610076 w 735878"/>
              <a:gd name="connsiteY4" fmla="*/ 223477 h 246054"/>
              <a:gd name="connsiteX5" fmla="*/ 615297 w 735878"/>
              <a:gd name="connsiteY5" fmla="*/ 198537 h 246054"/>
              <a:gd name="connsiteX6" fmla="*/ 1535 w 735878"/>
              <a:gd name="connsiteY6" fmla="*/ 244841 h 246054"/>
              <a:gd name="connsiteX7" fmla="*/ 342020 w 735878"/>
              <a:gd name="connsiteY7" fmla="*/ 229918 h 246054"/>
              <a:gd name="connsiteX8" fmla="*/ 210401 w 735878"/>
              <a:gd name="connsiteY8" fmla="*/ 29152 h 246054"/>
              <a:gd name="connsiteX0" fmla="*/ 210401 w 735878"/>
              <a:gd name="connsiteY0" fmla="*/ 29152 h 244841"/>
              <a:gd name="connsiteX1" fmla="*/ 1535 w 735878"/>
              <a:gd name="connsiteY1" fmla="*/ 927 h 244841"/>
              <a:gd name="connsiteX2" fmla="*/ 734482 w 735878"/>
              <a:gd name="connsiteY2" fmla="*/ 927 h 244841"/>
              <a:gd name="connsiteX3" fmla="*/ 501179 w 735878"/>
              <a:gd name="connsiteY3" fmla="*/ 16709 h 244841"/>
              <a:gd name="connsiteX4" fmla="*/ 610076 w 735878"/>
              <a:gd name="connsiteY4" fmla="*/ 223477 h 244841"/>
              <a:gd name="connsiteX5" fmla="*/ 615297 w 735878"/>
              <a:gd name="connsiteY5" fmla="*/ 198537 h 244841"/>
              <a:gd name="connsiteX6" fmla="*/ 1535 w 735878"/>
              <a:gd name="connsiteY6" fmla="*/ 244841 h 244841"/>
              <a:gd name="connsiteX7" fmla="*/ 269995 w 735878"/>
              <a:gd name="connsiteY7" fmla="*/ 214912 h 244841"/>
              <a:gd name="connsiteX8" fmla="*/ 210401 w 735878"/>
              <a:gd name="connsiteY8" fmla="*/ 29152 h 24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878" h="244841">
                <a:moveTo>
                  <a:pt x="210401" y="29152"/>
                </a:moveTo>
                <a:cubicBezTo>
                  <a:pt x="210401" y="6700"/>
                  <a:pt x="-20917" y="927"/>
                  <a:pt x="1535" y="927"/>
                </a:cubicBezTo>
                <a:lnTo>
                  <a:pt x="734482" y="927"/>
                </a:lnTo>
                <a:cubicBezTo>
                  <a:pt x="756934" y="927"/>
                  <a:pt x="501179" y="-5743"/>
                  <a:pt x="501179" y="16709"/>
                </a:cubicBezTo>
                <a:lnTo>
                  <a:pt x="610076" y="223477"/>
                </a:lnTo>
                <a:cubicBezTo>
                  <a:pt x="610076" y="245929"/>
                  <a:pt x="637749" y="198537"/>
                  <a:pt x="615297" y="198537"/>
                </a:cubicBezTo>
                <a:lnTo>
                  <a:pt x="1535" y="244841"/>
                </a:lnTo>
                <a:cubicBezTo>
                  <a:pt x="-20917" y="244841"/>
                  <a:pt x="269995" y="237364"/>
                  <a:pt x="269995" y="214912"/>
                </a:cubicBezTo>
                <a:cubicBezTo>
                  <a:pt x="269995" y="160709"/>
                  <a:pt x="210401" y="83355"/>
                  <a:pt x="210401" y="29152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215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183" y="3951145"/>
            <a:ext cx="2526534" cy="2179261"/>
          </a:xfrm>
          <a:prstGeom prst="rect">
            <a:avLst/>
          </a:prstGeom>
        </p:spPr>
      </p:pic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720" y="3955193"/>
            <a:ext cx="2562551" cy="2175266"/>
          </a:xfr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1677" y="1290522"/>
            <a:ext cx="2515332" cy="2156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494" y="1290522"/>
            <a:ext cx="2502684" cy="2156400"/>
          </a:xfrm>
          <a:prstGeom prst="rect">
            <a:avLst/>
          </a:prstGeom>
        </p:spPr>
      </p:pic>
      <p:pic>
        <p:nvPicPr>
          <p:cNvPr id="17" name="Inhaltsplatzhalter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09" y="1290522"/>
            <a:ext cx="2540532" cy="215614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56</a:t>
            </a:fld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630298" y="5761127"/>
            <a:ext cx="27243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Jachère florale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3364183" y="5761127"/>
            <a:ext cx="264768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Ourlet sur terres assolées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5964114" y="2585456"/>
            <a:ext cx="2613439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Bande fleurie annuelle pour pollinisateurs et auxiliaires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614444" y="3102188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Jachère tournante</a:t>
            </a:r>
            <a:endParaRPr lang="fr-CH" dirty="0"/>
          </a:p>
        </p:txBody>
      </p:sp>
      <p:sp>
        <p:nvSpPr>
          <p:cNvPr id="7" name="Textfeld 6"/>
          <p:cNvSpPr txBox="1"/>
          <p:nvPr/>
        </p:nvSpPr>
        <p:spPr>
          <a:xfrm>
            <a:off x="3310097" y="3102188"/>
            <a:ext cx="25513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Bande culturale extensive</a:t>
            </a:r>
            <a:endParaRPr lang="fr-CH" dirty="0"/>
          </a:p>
        </p:txBody>
      </p:sp>
      <p:sp>
        <p:nvSpPr>
          <p:cNvPr id="18" name="Textfeld 17"/>
          <p:cNvSpPr txBox="1"/>
          <p:nvPr/>
        </p:nvSpPr>
        <p:spPr>
          <a:xfrm>
            <a:off x="521078" y="886932"/>
            <a:ext cx="251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Eléments annuels</a:t>
            </a:r>
            <a:endParaRPr lang="fr-CH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515602" y="3597410"/>
            <a:ext cx="35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Eléments pérennes</a:t>
            </a:r>
            <a:endParaRPr lang="fr-CH" b="1" dirty="0"/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Types de SPB sur les terres assolées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7606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450" y="4377311"/>
            <a:ext cx="1840580" cy="16086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300" y="4377311"/>
            <a:ext cx="1888218" cy="16086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435" y="4377311"/>
            <a:ext cx="1857969" cy="160869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61" y="4366274"/>
            <a:ext cx="1862189" cy="1619732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6719274" y="5616674"/>
            <a:ext cx="19390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Épeire fasciée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4644008" y="5616320"/>
            <a:ext cx="197437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Machaon</a:t>
            </a:r>
            <a:endParaRPr lang="fr-CH" dirty="0"/>
          </a:p>
        </p:txBody>
      </p:sp>
      <p:sp>
        <p:nvSpPr>
          <p:cNvPr id="24" name="Textfeld 23"/>
          <p:cNvSpPr txBox="1"/>
          <p:nvPr/>
        </p:nvSpPr>
        <p:spPr>
          <a:xfrm>
            <a:off x="2567155" y="5616674"/>
            <a:ext cx="19990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Chardonneret</a:t>
            </a:r>
            <a:endParaRPr lang="fr-CH" dirty="0"/>
          </a:p>
        </p:txBody>
      </p:sp>
      <p:sp>
        <p:nvSpPr>
          <p:cNvPr id="25" name="Textfeld 24"/>
          <p:cNvSpPr txBox="1"/>
          <p:nvPr/>
        </p:nvSpPr>
        <p:spPr>
          <a:xfrm>
            <a:off x="539552" y="5616674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Lièvre</a:t>
            </a:r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Jachères florales et tournantes</a:t>
            </a:r>
            <a:endParaRPr lang="fr-CH" dirty="0"/>
          </a:p>
        </p:txBody>
      </p:sp>
      <p:sp>
        <p:nvSpPr>
          <p:cNvPr id="18" name="Foliennummernplatzhalt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295DEAF-E952-4796-AAEE-4201E40CA590}" type="slidenum">
              <a:rPr lang="fr-CH" smtClean="0"/>
              <a:pPr/>
              <a:t>57</a:t>
            </a:fld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4294967295"/>
          </p:nvPr>
        </p:nvSpPr>
        <p:spPr>
          <a:xfrm>
            <a:off x="4644008" y="947738"/>
            <a:ext cx="3898900" cy="327342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smtClean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smtClean="0"/>
              <a:t>SPB les plus précieuses des terres assolées.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smtClean="0"/>
              <a:t>Fleurs du printemps à l'automne, graines en hiver.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smtClean="0"/>
              <a:t>Sites pour cocons et araignées.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smtClean="0"/>
              <a:t>Quartiers d'hibernation pour de nombreux petits animaux.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smtClean="0"/>
              <a:t>Lieux de reproduction pour les oiseaux nichant au sol.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4294967295"/>
          </p:nvPr>
        </p:nvSpPr>
        <p:spPr>
          <a:xfrm>
            <a:off x="557659" y="947738"/>
            <a:ext cx="3870325" cy="3273425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Favorisent les insectes auxiliaires et pollinisateurs.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Contribuent à la protection contre l'érosion.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Forment une zone tampon contre la dérive des pesticides.</a:t>
            </a:r>
            <a:endParaRPr lang="fr-CH" sz="2000" dirty="0"/>
          </a:p>
        </p:txBody>
      </p:sp>
      <p:sp>
        <p:nvSpPr>
          <p:cNvPr id="16" name="Welle 15"/>
          <p:cNvSpPr/>
          <p:nvPr/>
        </p:nvSpPr>
        <p:spPr>
          <a:xfrm>
            <a:off x="8170221" y="16024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78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061582"/>
              </p:ext>
            </p:extLst>
          </p:nvPr>
        </p:nvGraphicFramePr>
        <p:xfrm>
          <a:off x="611561" y="321228"/>
          <a:ext cx="7928239" cy="60119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2870">
                  <a:extLst>
                    <a:ext uri="{9D8B030D-6E8A-4147-A177-3AD203B41FA5}">
                      <a16:colId xmlns:a16="http://schemas.microsoft.com/office/drawing/2014/main" val="1649188232"/>
                    </a:ext>
                  </a:extLst>
                </a:gridCol>
                <a:gridCol w="3112019">
                  <a:extLst>
                    <a:ext uri="{9D8B030D-6E8A-4147-A177-3AD203B41FA5}">
                      <a16:colId xmlns:a16="http://schemas.microsoft.com/office/drawing/2014/main" val="908924512"/>
                    </a:ext>
                  </a:extLst>
                </a:gridCol>
                <a:gridCol w="2593350">
                  <a:extLst>
                    <a:ext uri="{9D8B030D-6E8A-4147-A177-3AD203B41FA5}">
                      <a16:colId xmlns:a16="http://schemas.microsoft.com/office/drawing/2014/main" val="2955107262"/>
                    </a:ext>
                  </a:extLst>
                </a:gridCol>
              </a:tblGrid>
              <a:tr h="332829">
                <a:tc>
                  <a:txBody>
                    <a:bodyPr/>
                    <a:lstStyle/>
                    <a:p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Jachère florale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Jachère tournante</a:t>
                      </a:r>
                      <a:endParaRPr lang="fr-CH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040173"/>
                  </a:ext>
                </a:extLst>
              </a:tr>
              <a:tr h="332829"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dirty="0" smtClean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90622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Zone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Plaine</a:t>
                      </a:r>
                      <a:endParaRPr lang="fr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Plaine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117297"/>
                  </a:ext>
                </a:extLst>
              </a:tr>
              <a:tr h="574887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Précédent cultural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Terre assolée, prairie</a:t>
                      </a:r>
                      <a:r>
                        <a:rPr lang="fr-CH" sz="1600" b="0" baseline="0" dirty="0" smtClean="0"/>
                        <a:t> temporaire ou culture pérenne</a:t>
                      </a:r>
                      <a:endParaRPr lang="fr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Terre assolée ou culture pérenne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11780"/>
                  </a:ext>
                </a:extLst>
              </a:tr>
              <a:tr h="51470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Durée d’engagement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2-8 ans,  prolongation possible avec dérogation cantonale.</a:t>
                      </a:r>
                      <a:r>
                        <a:rPr lang="fr-CH" sz="1600" b="0" baseline="0" dirty="0" smtClean="0"/>
                        <a:t> </a:t>
                      </a:r>
                      <a:endParaRPr lang="fr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Min. 1 an, max. 3 ans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897759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Remise en</a:t>
                      </a:r>
                      <a:r>
                        <a:rPr lang="fr-CH" sz="1600" b="1" baseline="0" dirty="0" smtClean="0"/>
                        <a:t> culture</a:t>
                      </a:r>
                      <a:endParaRPr lang="fr-CH" sz="16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600" b="0" dirty="0" smtClean="0"/>
                        <a:t>Au</a:t>
                      </a:r>
                      <a:r>
                        <a:rPr lang="fr-CH" sz="1600" b="0" baseline="0" dirty="0" smtClean="0"/>
                        <a:t> p</a:t>
                      </a:r>
                      <a:r>
                        <a:rPr lang="fr-CH" sz="1600" b="0" dirty="0" smtClean="0"/>
                        <a:t>lus tôt le 15.02</a:t>
                      </a:r>
                      <a:r>
                        <a:rPr lang="fr-CH" sz="1600" b="0" baseline="0" dirty="0" smtClean="0"/>
                        <a:t>. </a:t>
                      </a:r>
                      <a:r>
                        <a:rPr lang="fr-CH" sz="1600" b="0" dirty="0" smtClean="0"/>
                        <a:t>de l’année suivant l’année de versement de contributions. Attendre 4 ans avant une nouvelle</a:t>
                      </a:r>
                      <a:r>
                        <a:rPr lang="fr-CH" sz="1600" b="0" baseline="0" dirty="0" smtClean="0"/>
                        <a:t> </a:t>
                      </a:r>
                      <a:r>
                        <a:rPr lang="fr-CH" sz="1600" b="0" dirty="0" smtClean="0"/>
                        <a:t>jachère.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62872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Date de semis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-</a:t>
                      </a:r>
                      <a:endParaRPr lang="fr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1</a:t>
                      </a:r>
                      <a:r>
                        <a:rPr lang="fr-CH" sz="1600" b="0" baseline="30000" dirty="0" smtClean="0"/>
                        <a:t>er</a:t>
                      </a:r>
                      <a:r>
                        <a:rPr lang="fr-CH" sz="1600" b="0" baseline="0" dirty="0" smtClean="0"/>
                        <a:t> </a:t>
                      </a:r>
                      <a:r>
                        <a:rPr lang="fr-CH" sz="1600" b="0" dirty="0" smtClean="0"/>
                        <a:t>sept. - 30 avril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956749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Fumure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600" b="0" dirty="0" smtClean="0"/>
                        <a:t>Aucune</a:t>
                      </a:r>
                      <a:endParaRPr lang="fr-CH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307423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Produits </a:t>
                      </a:r>
                      <a:r>
                        <a:rPr lang="fr-CH" sz="1600" b="1" dirty="0" err="1" smtClean="0"/>
                        <a:t>phytosanit</a:t>
                      </a:r>
                      <a:r>
                        <a:rPr lang="fr-CH" sz="1600" b="1" dirty="0" smtClean="0"/>
                        <a:t>.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600" b="0" dirty="0" smtClean="0"/>
                        <a:t>Lutte mécanique, traitement plante par plante autorisé</a:t>
                      </a:r>
                      <a:endParaRPr lang="fr-CH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168098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Coupe de nettoyage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Autorisée</a:t>
                      </a:r>
                      <a:r>
                        <a:rPr lang="fr-CH" sz="1600" b="0" baseline="0" dirty="0" smtClean="0"/>
                        <a:t> l’année du semis</a:t>
                      </a:r>
                      <a:endParaRPr lang="fr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-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317273"/>
                  </a:ext>
                </a:extLst>
              </a:tr>
              <a:tr h="816945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Fauche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Dès la 2</a:t>
                      </a:r>
                      <a:r>
                        <a:rPr lang="fr-CH" sz="1600" b="0" baseline="30000" dirty="0" smtClean="0"/>
                        <a:t>ème</a:t>
                      </a:r>
                      <a:r>
                        <a:rPr lang="fr-CH" sz="1600" b="0" baseline="0" dirty="0" smtClean="0"/>
                        <a:t> </a:t>
                      </a:r>
                      <a:r>
                        <a:rPr lang="fr-CH" sz="1600" b="0" dirty="0" smtClean="0"/>
                        <a:t>année du 1</a:t>
                      </a:r>
                      <a:r>
                        <a:rPr lang="fr-CH" sz="1600" b="0" baseline="30000" dirty="0" smtClean="0"/>
                        <a:t>er</a:t>
                      </a:r>
                      <a:r>
                        <a:rPr lang="fr-CH" sz="1600" b="0" dirty="0" smtClean="0"/>
                        <a:t> oct. - </a:t>
                      </a:r>
                      <a:br>
                        <a:rPr lang="fr-CH" sz="1600" b="0" dirty="0" smtClean="0"/>
                      </a:br>
                      <a:r>
                        <a:rPr lang="fr-CH" sz="1600" b="0" dirty="0" smtClean="0"/>
                        <a:t>15 mars sur la moitié de la surface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Pas d’obligation d’exporter le produit de la fauche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1</a:t>
                      </a:r>
                      <a:r>
                        <a:rPr lang="fr-CH" sz="1600" b="0" baseline="30000" dirty="0" smtClean="0"/>
                        <a:t>er</a:t>
                      </a:r>
                      <a:r>
                        <a:rPr lang="fr-CH" sz="1600" b="0" baseline="0" dirty="0" smtClean="0"/>
                        <a:t> </a:t>
                      </a:r>
                      <a:r>
                        <a:rPr lang="fr-CH" sz="1600" b="0" dirty="0" smtClean="0"/>
                        <a:t>oct. - 15 mars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smtClean="0"/>
                        <a:t>Pas d’obligation d’exporter le produit de la fauche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70305"/>
                  </a:ext>
                </a:extLst>
              </a:tr>
              <a:tr h="616945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Travail</a:t>
                      </a:r>
                      <a:r>
                        <a:rPr lang="fr-CH" sz="1600" b="1" baseline="0" dirty="0" smtClean="0"/>
                        <a:t> du sol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Travail superficiel du sol sur les surfaces fauchées</a:t>
                      </a:r>
                      <a:endParaRPr lang="fr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-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633362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58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-19594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32216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362" y="1106674"/>
            <a:ext cx="3937362" cy="20162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15089" cy="629700"/>
          </a:xfrm>
        </p:spPr>
        <p:txBody>
          <a:bodyPr/>
          <a:lstStyle/>
          <a:p>
            <a:r>
              <a:rPr lang="fr-CH" dirty="0" smtClean="0"/>
              <a:t>Jachère tournante ou jachère florale?</a:t>
            </a:r>
            <a:endParaRPr lang="fr-CH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875244"/>
              </p:ext>
            </p:extLst>
          </p:nvPr>
        </p:nvGraphicFramePr>
        <p:xfrm>
          <a:off x="562372" y="3194906"/>
          <a:ext cx="7970442" cy="2788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5221">
                  <a:extLst>
                    <a:ext uri="{9D8B030D-6E8A-4147-A177-3AD203B41FA5}">
                      <a16:colId xmlns:a16="http://schemas.microsoft.com/office/drawing/2014/main" val="4262880765"/>
                    </a:ext>
                  </a:extLst>
                </a:gridCol>
                <a:gridCol w="3985221">
                  <a:extLst>
                    <a:ext uri="{9D8B030D-6E8A-4147-A177-3AD203B41FA5}">
                      <a16:colId xmlns:a16="http://schemas.microsoft.com/office/drawing/2014/main" val="1681638211"/>
                    </a:ext>
                  </a:extLst>
                </a:gridCol>
              </a:tblGrid>
              <a:tr h="2610358">
                <a:tc>
                  <a:txBody>
                    <a:bodyPr/>
                    <a:lstStyle/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Moins d’envahissement par les graminées en raison de la durée plus courte 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Moins de problèmes de mauvaises herbes grâce à la luzerne dans le mélange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Facile à intégrer dans la rotation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Symbol" panose="05050102010706020507" pitchFamily="18" charset="2"/>
                        <a:buChar char="-"/>
                      </a:pPr>
                      <a:r>
                        <a:rPr lang="fr-FR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Diversité des structures et des espèces plus faible</a:t>
                      </a:r>
                      <a:endParaRPr lang="de-CH" sz="2000" b="0" kern="1200" spc="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Grande diversité de structures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Contribution importante au développement de populations d’auxiliaires en raison de la durée plus longue.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Symbol" panose="05050102010706020507" pitchFamily="18" charset="2"/>
                        <a:buChar char="-"/>
                      </a:pPr>
                      <a:r>
                        <a:rPr lang="fr-FR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Charge de travail accrue pour la lutte contre les mauvaises herbes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Symbol" panose="05050102010706020507" pitchFamily="18" charset="2"/>
                        <a:buChar char="-"/>
                      </a:pPr>
                      <a:r>
                        <a:rPr lang="fr-FR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Envahissement plus important par les arbustes et arbres</a:t>
                      </a:r>
                      <a:endParaRPr lang="de-CH" sz="2000" b="0" kern="1200" spc="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44940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59</a:t>
            </a:fld>
            <a:endParaRPr lang="de-CH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61" y="1106675"/>
            <a:ext cx="3937362" cy="201622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61362" y="2753566"/>
            <a:ext cx="393736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Jachère florale</a:t>
            </a:r>
            <a:endParaRPr lang="fr-CH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62372" y="2753566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Jachère tournante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41441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313" y="1520737"/>
            <a:ext cx="3298836" cy="22029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Deux niveaux de qualité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41867"/>
            <a:ext cx="4203015" cy="2763197"/>
          </a:xfrm>
        </p:spPr>
        <p:txBody>
          <a:bodyPr/>
          <a:lstStyle/>
          <a:p>
            <a:r>
              <a:rPr lang="fr-CH" sz="2000" b="1" dirty="0" smtClean="0">
                <a:solidFill>
                  <a:schemeClr val="accent2"/>
                </a:solidFill>
              </a:rPr>
              <a:t>Niveau de qualité I:</a:t>
            </a:r>
          </a:p>
          <a:p>
            <a:r>
              <a:rPr lang="fr-CH" sz="2000" dirty="0" smtClean="0"/>
              <a:t>Conditions définies concernant l’utilisation et l’entretien, p. ex. fumure, date de fauche,…</a:t>
            </a:r>
          </a:p>
          <a:p>
            <a:endParaRPr lang="fr-CH" sz="2000" dirty="0" smtClean="0"/>
          </a:p>
          <a:p>
            <a:r>
              <a:rPr lang="fr-CH" sz="2000" b="1" dirty="0" smtClean="0">
                <a:solidFill>
                  <a:schemeClr val="accent2"/>
                </a:solidFill>
              </a:rPr>
              <a:t>Niveau de qualité II:</a:t>
            </a:r>
          </a:p>
          <a:p>
            <a:r>
              <a:rPr lang="fr-CH" sz="2000" dirty="0" smtClean="0"/>
              <a:t>Présence d’espèces définies et/ou de structures, restrictions supplémentaires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5076056" y="1115582"/>
            <a:ext cx="353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Exemple: </a:t>
            </a:r>
            <a:r>
              <a:rPr lang="fr-CH" dirty="0" smtClean="0"/>
              <a:t>prairie extensive</a:t>
            </a:r>
            <a:endParaRPr lang="fr-CH" dirty="0"/>
          </a:p>
        </p:txBody>
      </p:sp>
      <p:sp>
        <p:nvSpPr>
          <p:cNvPr id="7" name="Textfeld 6"/>
          <p:cNvSpPr txBox="1"/>
          <p:nvPr/>
        </p:nvSpPr>
        <p:spPr>
          <a:xfrm>
            <a:off x="5194313" y="2793702"/>
            <a:ext cx="3298836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Prairie QI</a:t>
            </a:r>
            <a:r>
              <a:rPr lang="fr-CH" dirty="0" smtClean="0"/>
              <a:t> avec crépide bisannuelle, plantain lancéolé, dactyle, ray-grass</a:t>
            </a:r>
            <a:endParaRPr lang="fr-CH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706" y="3801227"/>
            <a:ext cx="3294442" cy="219629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196692" y="5351191"/>
            <a:ext cx="329645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Prairie QII</a:t>
            </a:r>
            <a:r>
              <a:rPr lang="fr-CH" dirty="0" smtClean="0"/>
              <a:t> avec sauge, </a:t>
            </a:r>
            <a:r>
              <a:rPr lang="fr-CH" dirty="0" err="1" smtClean="0"/>
              <a:t>knautie</a:t>
            </a:r>
            <a:r>
              <a:rPr lang="fr-CH" dirty="0" smtClean="0"/>
              <a:t>, sainfoin, fromental</a:t>
            </a:r>
            <a:endParaRPr lang="fr-CH" dirty="0"/>
          </a:p>
        </p:txBody>
      </p:sp>
      <p:sp>
        <p:nvSpPr>
          <p:cNvPr id="11" name="Rechteck 10"/>
          <p:cNvSpPr/>
          <p:nvPr/>
        </p:nvSpPr>
        <p:spPr>
          <a:xfrm>
            <a:off x="611188" y="4190888"/>
            <a:ext cx="4312823" cy="1246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CH" sz="2000" b="1" dirty="0" smtClean="0"/>
              <a:t>Bon à savoir: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Contributions QI et QII cumulables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Contributions pour QII plus élevées que pour Q1</a:t>
            </a:r>
            <a:endParaRPr lang="fr-CH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Jachère: choix de l’emplacement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60</a:t>
            </a:fld>
            <a:endParaRPr lang="fr-CH" dirty="0"/>
          </a:p>
        </p:txBody>
      </p:sp>
      <p:sp>
        <p:nvSpPr>
          <p:cNvPr id="3" name="Rechteck 2"/>
          <p:cNvSpPr/>
          <p:nvPr/>
        </p:nvSpPr>
        <p:spPr>
          <a:xfrm>
            <a:off x="508909" y="4869160"/>
            <a:ext cx="7965936" cy="646331"/>
          </a:xfrm>
          <a:prstGeom prst="rect">
            <a:avLst/>
          </a:prstGeom>
          <a:solidFill>
            <a:srgbClr val="FDDC7F"/>
          </a:solidFill>
        </p:spPr>
        <p:txBody>
          <a:bodyPr wrap="square">
            <a:spAutoFit/>
          </a:bodyPr>
          <a:lstStyle/>
          <a:p>
            <a:r>
              <a:rPr lang="fr-CH" dirty="0" smtClean="0"/>
              <a:t>Les grandes jachères ont plus de valeur écologique que les petites surfaces, mais la lutte contre les mauvaises herbes y est plus exigeante!</a:t>
            </a:r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910" y="2413886"/>
            <a:ext cx="4001984" cy="2376264"/>
          </a:xfrm>
          <a:prstGeom prst="rect">
            <a:avLst/>
          </a:prstGeom>
        </p:spPr>
      </p:pic>
      <p:sp>
        <p:nvSpPr>
          <p:cNvPr id="7" name="Inhaltsplatzhalter 4"/>
          <p:cNvSpPr txBox="1">
            <a:spLocks/>
          </p:cNvSpPr>
          <p:nvPr/>
        </p:nvSpPr>
        <p:spPr>
          <a:xfrm>
            <a:off x="4575849" y="836712"/>
            <a:ext cx="3898996" cy="3960440"/>
          </a:xfrm>
          <a:prstGeom prst="rect">
            <a:avLst/>
          </a:prstGeom>
          <a:solidFill>
            <a:srgbClr val="FFCCCC"/>
          </a:solidFill>
        </p:spPr>
        <p:txBody>
          <a:bodyPr lIns="72000" tIns="72000" rIns="72000" bIns="720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CH" sz="2000" b="1" dirty="0" smtClean="0"/>
              <a:t>Inappropriés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Sols humides, compactés, tourbeux ou très azotés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Ombragés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Avec mauvaises herbes comme le </a:t>
            </a:r>
            <a:r>
              <a:rPr lang="fr-CH" sz="2000" dirty="0"/>
              <a:t>chardon des champs, rumex</a:t>
            </a:r>
            <a:r>
              <a:rPr lang="fr-CH" sz="2000" dirty="0" smtClean="0"/>
              <a:t>, chiendent</a:t>
            </a:r>
            <a:r>
              <a:rPr lang="fr-CH" sz="2000" dirty="0"/>
              <a:t>, liseron, ray-grass et </a:t>
            </a:r>
            <a:r>
              <a:rPr lang="fr-CH" sz="2000" dirty="0" smtClean="0"/>
              <a:t>néophytes</a:t>
            </a:r>
            <a:endParaRPr lang="fr-CH" dirty="0" smtClean="0"/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</a:t>
            </a:r>
            <a:r>
              <a:rPr lang="fr-CH" sz="2000" dirty="0" smtClean="0"/>
              <a:t>isières (danger d’embroussaillement)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Après une prairie temporaire à cause de la </a:t>
            </a:r>
            <a:r>
              <a:rPr lang="fr-CH" sz="2000" dirty="0" smtClean="0"/>
              <a:t>repousse</a:t>
            </a:r>
            <a:endParaRPr lang="fr-CH" sz="20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76981" y="836712"/>
            <a:ext cx="3933912" cy="13541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H" sz="2000" b="1" dirty="0" smtClean="0"/>
              <a:t>Appropriés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 smtClean="0"/>
              <a:t>Sols peu profonds et plutôt légers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 smtClean="0"/>
              <a:t>Endroits bien ensoleillés</a:t>
            </a:r>
            <a:endParaRPr lang="fr-CH" sz="2000" dirty="0"/>
          </a:p>
        </p:txBody>
      </p:sp>
      <p:sp>
        <p:nvSpPr>
          <p:cNvPr id="5" name="Rechteck 4"/>
          <p:cNvSpPr/>
          <p:nvPr/>
        </p:nvSpPr>
        <p:spPr>
          <a:xfrm>
            <a:off x="887878" y="5877272"/>
            <a:ext cx="5763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solidFill>
                  <a:srgbClr val="000000"/>
                </a:solidFill>
                <a:hlinkClick r:id="rId3"/>
              </a:rPr>
              <a:t>Jachères </a:t>
            </a:r>
            <a:r>
              <a:rPr lang="fr-CH" sz="1600" dirty="0" smtClean="0">
                <a:solidFill>
                  <a:srgbClr val="000000"/>
                </a:solidFill>
                <a:hlinkClick r:id="rId3"/>
              </a:rPr>
              <a:t>florales: </a:t>
            </a:r>
            <a:r>
              <a:rPr lang="fr-CH" sz="1600" dirty="0">
                <a:solidFill>
                  <a:srgbClr val="000000"/>
                </a:solidFill>
                <a:hlinkClick r:id="rId3"/>
              </a:rPr>
              <a:t>conseils pour leur mise en place et leur entretien</a:t>
            </a:r>
            <a:endParaRPr lang="fr-CH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860503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Jachères: préparation du lit de semences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179140"/>
            <a:ext cx="7921625" cy="4309944"/>
          </a:xfrm>
        </p:spPr>
        <p:txBody>
          <a:bodyPr/>
          <a:lstStyle/>
          <a:p>
            <a:pPr lvl="1"/>
            <a:r>
              <a:rPr lang="fr-FR" dirty="0" smtClean="0"/>
              <a:t>Labourer au plus tard un mois avant le semis ou en automne (attention au risque d’érosion).</a:t>
            </a:r>
          </a:p>
          <a:p>
            <a:pPr lvl="1"/>
            <a:r>
              <a:rPr lang="fr-FR" dirty="0" smtClean="0"/>
              <a:t>Avant le semis, herser 2 à 3 fois à intervalles de 2 semaines à 10 cm de profondeur</a:t>
            </a:r>
            <a:r>
              <a:rPr lang="de-CH" dirty="0" smtClean="0"/>
              <a:t>.</a:t>
            </a:r>
          </a:p>
          <a:p>
            <a:pPr lvl="1"/>
            <a:r>
              <a:rPr lang="fr-FR" dirty="0" smtClean="0"/>
              <a:t>Préparer un lit de semences propre et bien meuble.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61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140968"/>
            <a:ext cx="7976771" cy="29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Jachères: semences et période du semis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522" y="1382556"/>
            <a:ext cx="7921625" cy="171735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Semences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 smtClean="0"/>
              <a:t>Sites maigres, caillouteux et ensoleillés: </a:t>
            </a:r>
            <a:r>
              <a:rPr lang="fr-CH" sz="2000" dirty="0" smtClean="0"/>
              <a:t>version complète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 smtClean="0"/>
              <a:t>Sites plutôt riches en éléments nutritifs: </a:t>
            </a:r>
            <a:r>
              <a:rPr lang="fr-CH" sz="2000" dirty="0" smtClean="0"/>
              <a:t>version de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 smtClean="0"/>
              <a:t>Sud des Alpes: </a:t>
            </a:r>
            <a:r>
              <a:rPr lang="fr-CH" sz="2000" dirty="0" smtClean="0"/>
              <a:t>mélanges spéciaux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62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32521" y="3501008"/>
            <a:ext cx="7921625" cy="1800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 smtClean="0"/>
              <a:t>Période du semis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 smtClean="0"/>
              <a:t>Printemps: </a:t>
            </a:r>
            <a:r>
              <a:rPr lang="fr-CH" sz="2000" dirty="0" smtClean="0"/>
              <a:t>entre mi-mars et mi-avril sur des sols bien ressuyés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 smtClean="0"/>
              <a:t>Automne: </a:t>
            </a:r>
            <a:r>
              <a:rPr lang="fr-CH" sz="2000" dirty="0" smtClean="0"/>
              <a:t>entre mi-septembre et fin octobre (uniquement en cas de forte pression des adventices: millet, amarante ou </a:t>
            </a:r>
            <a:r>
              <a:rPr lang="fr-CH" sz="2000" dirty="0" err="1" smtClean="0"/>
              <a:t>galinsoga</a:t>
            </a:r>
            <a:r>
              <a:rPr lang="fr-CH" sz="2000" dirty="0" smtClean="0"/>
              <a:t>)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19881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Jachère: semis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52736"/>
            <a:ext cx="7921625" cy="5040560"/>
          </a:xfrm>
        </p:spPr>
        <p:txBody>
          <a:bodyPr/>
          <a:lstStyle/>
          <a:p>
            <a:r>
              <a:rPr lang="fr-CH" sz="2000" b="1" dirty="0" smtClean="0"/>
              <a:t>Comment procéder?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Semer immédiatement après le dernier travail du sol.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Semer à la volée en surface (ne pas semer en ligne!).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Respecter les quantités de semences recommandées.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Bien tasser immédiatement après le semis à l’aide d’un rouleau Cambridge.</a:t>
            </a:r>
          </a:p>
          <a:p>
            <a:endParaRPr lang="fr-CH" sz="2000" dirty="0" smtClean="0"/>
          </a:p>
          <a:p>
            <a:r>
              <a:rPr lang="fr-CH" sz="2000" b="1" dirty="0" smtClean="0"/>
              <a:t>Entretien l’année du semis: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Patience! Les fleurs germent très </a:t>
            </a:r>
            <a:br>
              <a:rPr lang="fr-CH" sz="2000" dirty="0" smtClean="0"/>
            </a:br>
            <a:r>
              <a:rPr lang="fr-CH" sz="2000" dirty="0" smtClean="0"/>
              <a:t>lentement!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Coupe de nettoyage dans les jachères </a:t>
            </a:r>
            <a:br>
              <a:rPr lang="fr-CH" sz="2000" dirty="0" smtClean="0"/>
            </a:br>
            <a:r>
              <a:rPr lang="fr-CH" sz="2000" dirty="0" smtClean="0"/>
              <a:t>florales uniquement en cas de forte </a:t>
            </a:r>
            <a:br>
              <a:rPr lang="fr-CH" sz="2000" dirty="0" smtClean="0"/>
            </a:br>
            <a:r>
              <a:rPr lang="fr-CH" sz="2000" dirty="0" smtClean="0"/>
              <a:t>pression des adventices.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Exporter l’herbe fauchée.</a:t>
            </a:r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63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3212976"/>
            <a:ext cx="3895792" cy="26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Jachères: entretien dès la 2</a:t>
            </a:r>
            <a:r>
              <a:rPr lang="fr-CH" baseline="30000" dirty="0" smtClean="0"/>
              <a:t>ème</a:t>
            </a:r>
            <a:r>
              <a:rPr lang="fr-CH" dirty="0" smtClean="0"/>
              <a:t> année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4" y="1124744"/>
            <a:ext cx="7921625" cy="21327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Contrôler régulièrement la présence de mauvaises herbes et de néophytes et les enlever immédiatement.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Arracher les arbrisseaux poussant spontanément. Tolérer les exemplaires isolés comme sites de nidification pour les oiseaux.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Un travail du sol superficiel (entre l'automne et le printemps) est possible sur la moitié de la jachère.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64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3140968"/>
            <a:ext cx="7922075" cy="295232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1559" y="5723964"/>
            <a:ext cx="79220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Jachère fauchée et travaillée par bandes alternées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545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Jachères: remise en culture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124744"/>
            <a:ext cx="7921625" cy="430994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En cas d'envahissement par les mauvaises herbes, remise en culture au plus tôt le 15 février de la 2</a:t>
            </a:r>
            <a:r>
              <a:rPr lang="fr-CH" baseline="30000" dirty="0" smtClean="0"/>
              <a:t>ème</a:t>
            </a:r>
            <a:r>
              <a:rPr lang="fr-CH" dirty="0" smtClean="0"/>
              <a:t> année.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1 à 2 ans avant la remise en culture, mettre en place une nouvelle jachère "de remplacement" à proximité.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Intégrer la jachère tournante dans la rotation et la déplacer avec les cultures.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Pour les belles jachères sans mauvaises herbes, demander une prolongation au canton.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Faire des gros tas à proximité avec le produit de la fauche (sans mauvaises herbes!).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Labourer le sol et travailler plusieurs fois en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smtClean="0"/>
              <a:t>Cultures suivantes appropriées: prairie temporaire pluriannuelle, céréales ou maïs.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072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1" y="2636911"/>
            <a:ext cx="1872208" cy="16561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534" y="954954"/>
            <a:ext cx="1862189" cy="162339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534" y="4340338"/>
            <a:ext cx="1862189" cy="1619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vieilles </a:t>
            </a:r>
            <a:r>
              <a:rPr lang="fr-FR" dirty="0" smtClean="0"/>
              <a:t>jachères ont </a:t>
            </a:r>
            <a:r>
              <a:rPr lang="fr-FR" dirty="0"/>
              <a:t>de la valeur</a:t>
            </a:r>
            <a:r>
              <a:rPr lang="de-CH" dirty="0" smtClean="0"/>
              <a:t>!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66</a:t>
            </a:fld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966830" y="568273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600" dirty="0">
                <a:hlinkClick r:id="rId5"/>
              </a:rPr>
              <a:t>Habitat «jachère florale»: Relations écologiques</a:t>
            </a:r>
            <a:endParaRPr lang="de-CH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7275" b="1750"/>
          <a:stretch/>
        </p:blipFill>
        <p:spPr>
          <a:xfrm>
            <a:off x="556181" y="970812"/>
            <a:ext cx="5744011" cy="404236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975" y="4340338"/>
            <a:ext cx="1852875" cy="161973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68975" y="2244294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Chardonneret</a:t>
            </a:r>
            <a:endParaRPr lang="fr-CH" dirty="0"/>
          </a:p>
        </p:txBody>
      </p:sp>
      <p:sp>
        <p:nvSpPr>
          <p:cNvPr id="16" name="Textfeld 15"/>
          <p:cNvSpPr txBox="1"/>
          <p:nvPr/>
        </p:nvSpPr>
        <p:spPr>
          <a:xfrm>
            <a:off x="6366771" y="3922135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Toiles d’araignées</a:t>
            </a:r>
            <a:endParaRPr lang="fr-CH" dirty="0"/>
          </a:p>
        </p:txBody>
      </p:sp>
      <p:sp>
        <p:nvSpPr>
          <p:cNvPr id="18" name="Textfeld 17"/>
          <p:cNvSpPr txBox="1"/>
          <p:nvPr/>
        </p:nvSpPr>
        <p:spPr>
          <a:xfrm>
            <a:off x="6368974" y="5588637"/>
            <a:ext cx="195598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Épeire fasciée</a:t>
            </a:r>
          </a:p>
          <a:p>
            <a:endParaRPr lang="fr-CH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77" y="5670321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1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999" y="4293096"/>
            <a:ext cx="1820433" cy="162090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357" y="4305302"/>
            <a:ext cx="1888218" cy="16086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49" y="4305302"/>
            <a:ext cx="1862190" cy="160869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0963" y="4294265"/>
            <a:ext cx="1857970" cy="1619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Ourlets sur terres assolées</a:t>
            </a:r>
            <a:endParaRPr lang="fr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4294967295"/>
          </p:nvPr>
        </p:nvSpPr>
        <p:spPr>
          <a:xfrm>
            <a:off x="619461" y="1314906"/>
            <a:ext cx="3843338" cy="27574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Favorisent les auxiliaires et pollinisateurs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Protègent contre l'érosion du sol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Zones tampons avec les parcelles voisines contre la dérive de pesticides</a:t>
            </a:r>
            <a:endParaRPr lang="fr-CH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8351838" y="6213475"/>
            <a:ext cx="792162" cy="358775"/>
          </a:xfrm>
        </p:spPr>
        <p:txBody>
          <a:bodyPr/>
          <a:lstStyle/>
          <a:p>
            <a:pPr>
              <a:defRPr/>
            </a:pPr>
            <a:fld id="{72450796-6A5C-4112-86C2-50CABFE26A6A}" type="slidenum">
              <a:rPr lang="fr-CH" smtClean="0"/>
              <a:pPr>
                <a:defRPr/>
              </a:pPr>
              <a:t>67</a:t>
            </a:fld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4566950" y="1314906"/>
            <a:ext cx="3884612" cy="27574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Pollen, nectar et graines pour insectes et oiseaux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Lieu de refuge et d'hibernation pour de nombreux insectes, petits animaux et petits mammifères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Lieu de nidification d'oiseaux nichant au sol</a:t>
            </a:r>
            <a:endParaRPr lang="fr-CH" sz="2000" dirty="0"/>
          </a:p>
        </p:txBody>
      </p:sp>
      <p:sp>
        <p:nvSpPr>
          <p:cNvPr id="14" name="Welle 13"/>
          <p:cNvSpPr/>
          <p:nvPr/>
        </p:nvSpPr>
        <p:spPr>
          <a:xfrm>
            <a:off x="8172400" y="14048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82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639999" y="5543359"/>
            <a:ext cx="18764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Grande mauve</a:t>
            </a:r>
            <a:endParaRPr lang="fr-CH" dirty="0"/>
          </a:p>
        </p:txBody>
      </p:sp>
      <p:sp>
        <p:nvSpPr>
          <p:cNvPr id="20" name="Textfeld 19"/>
          <p:cNvSpPr txBox="1"/>
          <p:nvPr/>
        </p:nvSpPr>
        <p:spPr>
          <a:xfrm>
            <a:off x="4599250" y="5546728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Aurore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2613656" y="5280239"/>
            <a:ext cx="186785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Grande sauterelle verte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622349" y="5557238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Tarier</a:t>
            </a:r>
            <a:r>
              <a:rPr lang="fr-CH" dirty="0" smtClean="0"/>
              <a:t> pâtre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173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68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387142"/>
              </p:ext>
            </p:extLst>
          </p:nvPr>
        </p:nvGraphicFramePr>
        <p:xfrm>
          <a:off x="596166" y="840364"/>
          <a:ext cx="7943634" cy="4612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6894">
                  <a:extLst>
                    <a:ext uri="{9D8B030D-6E8A-4147-A177-3AD203B41FA5}">
                      <a16:colId xmlns:a16="http://schemas.microsoft.com/office/drawing/2014/main" val="2628019620"/>
                    </a:ext>
                  </a:extLst>
                </a:gridCol>
                <a:gridCol w="5626740">
                  <a:extLst>
                    <a:ext uri="{9D8B030D-6E8A-4147-A177-3AD203B41FA5}">
                      <a16:colId xmlns:a16="http://schemas.microsoft.com/office/drawing/2014/main" val="31939768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Ourlets sur terres assolées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8145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dirty="0" smtClean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3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Zone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Seulement en plaine, colline, montagne I et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8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précédent cultural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Terre assolée, prairie</a:t>
                      </a:r>
                      <a:r>
                        <a:rPr lang="fr-CH" sz="1600" b="0" baseline="0" dirty="0" smtClean="0"/>
                        <a:t> temporaire ou culture pérenne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8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Largeur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Max.12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Produits phytosanitaires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 smtClean="0"/>
                        <a:t>Interdits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 smtClean="0"/>
                        <a:t>Lutte mécanique contre les adventice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 smtClean="0"/>
                        <a:t>Traitement plante par plante autorisé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9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Coupe de nettoyage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Autorisée</a:t>
                      </a:r>
                      <a:r>
                        <a:rPr lang="fr-CH" sz="1600" b="0" baseline="0" dirty="0" smtClean="0"/>
                        <a:t> l’année du semis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60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Entretien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moitié de l’ourlet doit être fauchée ou broyée une fois par an de manière alternée.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L’exportation du produit de la fauche n’est pas obligatoire.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27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Durée d’utilisation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 min. 2 périodes de végétation au même emplacement</a:t>
                      </a:r>
                      <a:endParaRPr lang="fr-CH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03941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1547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523" y="908720"/>
            <a:ext cx="3874277" cy="201622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38" y="908720"/>
            <a:ext cx="3953262" cy="201622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fr-CH" dirty="0" smtClean="0"/>
              <a:t>Ourlets sur terres assolées: différences avec les jachères</a:t>
            </a:r>
            <a:endParaRPr lang="fr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69</a:t>
            </a:fld>
            <a:endParaRPr lang="fr-CH" dirty="0"/>
          </a:p>
        </p:txBody>
      </p:sp>
      <p:graphicFrame>
        <p:nvGraphicFramePr>
          <p:cNvPr id="10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761112"/>
              </p:ext>
            </p:extLst>
          </p:nvPr>
        </p:nvGraphicFramePr>
        <p:xfrm>
          <a:off x="607197" y="2969769"/>
          <a:ext cx="7970442" cy="33715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0662">
                  <a:extLst>
                    <a:ext uri="{9D8B030D-6E8A-4147-A177-3AD203B41FA5}">
                      <a16:colId xmlns:a16="http://schemas.microsoft.com/office/drawing/2014/main" val="4262880765"/>
                    </a:ext>
                  </a:extLst>
                </a:gridCol>
                <a:gridCol w="3969780">
                  <a:extLst>
                    <a:ext uri="{9D8B030D-6E8A-4147-A177-3AD203B41FA5}">
                      <a16:colId xmlns:a16="http://schemas.microsoft.com/office/drawing/2014/main" val="1681638211"/>
                    </a:ext>
                  </a:extLst>
                </a:gridCol>
              </a:tblGrid>
              <a:tr h="3222748">
                <a:tc>
                  <a:txBody>
                    <a:bodyPr/>
                    <a:lstStyle/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illimitée.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Largeur: max. 12 m.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Convient également aux endroits humides à mouillés.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Forte proportion de graminées et de plantes vivaces.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Faible pression des mauvaises herbes grâce à une bonne couverture du sol et à la coupe annuelle de la moitié de la surface.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Convient également aux exploitations biologiques.</a:t>
                      </a: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limitée.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Largeur: pas de limite.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Seulement sur des sols peu profonds, plutôt légers et secs et dans des endroits bien ensoleillés.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Coupe et travail du sol seulement à partir de la 2</a:t>
                      </a:r>
                      <a:r>
                        <a:rPr lang="fr-FR" sz="1800" b="0" kern="1200" spc="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ème</a:t>
                      </a: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année.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Pression plus élevée des mauvaises herbes en raison </a:t>
                      </a:r>
                      <a:r>
                        <a:rPr lang="de-CH" sz="1800" b="0" kern="1200" spc="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d’une</a:t>
                      </a: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800" b="0" kern="1200" spc="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couverture</a:t>
                      </a: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plus </a:t>
                      </a:r>
                      <a:r>
                        <a:rPr lang="de-CH" sz="1800" b="0" kern="1200" spc="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faible</a:t>
                      </a: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44940"/>
                  </a:ext>
                </a:extLst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89267" y="2555612"/>
            <a:ext cx="39827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Ourlets sur terres assolées</a:t>
            </a:r>
            <a:endParaRPr lang="fr-CH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4656098" y="2555612"/>
            <a:ext cx="387671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Jachères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40123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951" y="3918189"/>
            <a:ext cx="2634489" cy="2164870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827" y="3918189"/>
            <a:ext cx="2565310" cy="216487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87" y="3918189"/>
            <a:ext cx="2565453" cy="2175107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053" y="1284711"/>
            <a:ext cx="2634388" cy="2184322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122" y="1284711"/>
            <a:ext cx="2577014" cy="2177303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69" y="1284711"/>
            <a:ext cx="2553371" cy="2204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526275" cy="629700"/>
          </a:xfrm>
        </p:spPr>
        <p:txBody>
          <a:bodyPr/>
          <a:lstStyle/>
          <a:p>
            <a:r>
              <a:rPr lang="fr-CH" dirty="0" smtClean="0"/>
              <a:t>SPB:  </a:t>
            </a:r>
            <a:r>
              <a:rPr lang="fr-FR" dirty="0"/>
              <a:t>Quels sont les facteurs déterminants</a:t>
            </a:r>
            <a:r>
              <a:rPr lang="fr-CH" dirty="0" smtClean="0"/>
              <a:t>?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</a:t>
            </a:fld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573024" y="2843026"/>
            <a:ext cx="260845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Diversité d’espèces et de structures (objectif: QII)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556592" y="5449943"/>
            <a:ext cx="25914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Grandes surfaces (meilleure efficacité)</a:t>
            </a:r>
            <a:endParaRPr lang="fr-CH" dirty="0"/>
          </a:p>
        </p:txBody>
      </p:sp>
      <p:sp>
        <p:nvSpPr>
          <p:cNvPr id="24" name="Textfeld 23"/>
          <p:cNvSpPr txBox="1"/>
          <p:nvPr/>
        </p:nvSpPr>
        <p:spPr>
          <a:xfrm>
            <a:off x="5880466" y="2843026"/>
            <a:ext cx="275260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Autant dans les prairies que dans les terres assolées</a:t>
            </a:r>
            <a:endParaRPr lang="fr-CH" dirty="0"/>
          </a:p>
        </p:txBody>
      </p:sp>
      <p:sp>
        <p:nvSpPr>
          <p:cNvPr id="25" name="Textfeld 24"/>
          <p:cNvSpPr txBox="1"/>
          <p:nvPr/>
        </p:nvSpPr>
        <p:spPr>
          <a:xfrm>
            <a:off x="3219122" y="2843026"/>
            <a:ext cx="265302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Objectifs OEA de surfaces </a:t>
            </a:r>
            <a:r>
              <a:rPr lang="fr-CH" dirty="0"/>
              <a:t/>
            </a:r>
            <a:br>
              <a:rPr lang="fr-CH" dirty="0"/>
            </a:br>
            <a:r>
              <a:rPr lang="fr-CH" dirty="0"/>
              <a:t>(</a:t>
            </a:r>
            <a:r>
              <a:rPr lang="fr-CH" dirty="0" smtClean="0"/>
              <a:t>objectif: 12 % de la SAU)</a:t>
            </a:r>
            <a:endParaRPr lang="fr-CH" dirty="0"/>
          </a:p>
        </p:txBody>
      </p:sp>
      <p:sp>
        <p:nvSpPr>
          <p:cNvPr id="27" name="Textfeld 26"/>
          <p:cNvSpPr txBox="1"/>
          <p:nvPr/>
        </p:nvSpPr>
        <p:spPr>
          <a:xfrm>
            <a:off x="5889432" y="5449943"/>
            <a:ext cx="266146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Points-relais et corridors de migration</a:t>
            </a:r>
            <a:endParaRPr lang="fr-CH" dirty="0"/>
          </a:p>
        </p:txBody>
      </p:sp>
      <p:sp>
        <p:nvSpPr>
          <p:cNvPr id="28" name="Textfeld 27"/>
          <p:cNvSpPr txBox="1"/>
          <p:nvPr/>
        </p:nvSpPr>
        <p:spPr>
          <a:xfrm>
            <a:off x="3203847" y="5449943"/>
            <a:ext cx="266712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Tas de pierres, de branches, mouillères, etc.</a:t>
            </a:r>
            <a:endParaRPr lang="fr-CH" dirty="0"/>
          </a:p>
        </p:txBody>
      </p:sp>
      <p:sp>
        <p:nvSpPr>
          <p:cNvPr id="29" name="Textfeld 28"/>
          <p:cNvSpPr txBox="1"/>
          <p:nvPr/>
        </p:nvSpPr>
        <p:spPr>
          <a:xfrm>
            <a:off x="573023" y="921725"/>
            <a:ext cx="267556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Qualité</a:t>
            </a:r>
            <a:endParaRPr lang="fr-CH" b="1" dirty="0"/>
          </a:p>
        </p:txBody>
      </p:sp>
      <p:sp>
        <p:nvSpPr>
          <p:cNvPr id="30" name="Textfeld 29"/>
          <p:cNvSpPr txBox="1"/>
          <p:nvPr/>
        </p:nvSpPr>
        <p:spPr>
          <a:xfrm>
            <a:off x="3219122" y="914568"/>
            <a:ext cx="265302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Quantité</a:t>
            </a:r>
            <a:endParaRPr lang="fr-CH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5891325" y="939203"/>
            <a:ext cx="264111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sz="1600" b="1" dirty="0" smtClean="0"/>
              <a:t>Diversité des types de SPB</a:t>
            </a:r>
            <a:endParaRPr lang="fr-CH" sz="16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573023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Grandeur</a:t>
            </a:r>
            <a:endParaRPr lang="fr-CH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3231858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Diversité structurelle</a:t>
            </a:r>
            <a:endParaRPr lang="fr-CH" b="1" dirty="0"/>
          </a:p>
        </p:txBody>
      </p:sp>
      <p:sp>
        <p:nvSpPr>
          <p:cNvPr id="34" name="Textfeld 33"/>
          <p:cNvSpPr txBox="1"/>
          <p:nvPr/>
        </p:nvSpPr>
        <p:spPr>
          <a:xfrm>
            <a:off x="5880465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 smtClean="0"/>
              <a:t>Mise en réseau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19607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Ourlets sur terres assolées: préparation du lit de semences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211" y="1373068"/>
            <a:ext cx="7921625" cy="12638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Labourer </a:t>
            </a:r>
            <a:r>
              <a:rPr lang="fr-FR" sz="2000" dirty="0"/>
              <a:t>au plus tard un mois avant le semis ou en </a:t>
            </a:r>
            <a:r>
              <a:rPr lang="fr-FR" sz="2000" dirty="0" smtClean="0"/>
              <a:t>automne.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Avant </a:t>
            </a:r>
            <a:r>
              <a:rPr lang="fr-FR" sz="2000" dirty="0"/>
              <a:t>le </a:t>
            </a:r>
            <a:r>
              <a:rPr lang="fr-FR" sz="2000" dirty="0" smtClean="0"/>
              <a:t>semis, </a:t>
            </a:r>
            <a:r>
              <a:rPr lang="fr-FR" sz="2000" dirty="0"/>
              <a:t>herser 2 à 3 fois à intervalles de 2 semaines à 10 cm de profondeur.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Préparer un lit de semences propre et bien meuble.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70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69" y="2924944"/>
            <a:ext cx="7976771" cy="32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Ourlets sur terres assolées: </a:t>
            </a:r>
            <a:br>
              <a:rPr lang="fr-CH" dirty="0" smtClean="0"/>
            </a:br>
            <a:r>
              <a:rPr lang="fr-CH" dirty="0" smtClean="0"/>
              <a:t>semences et période du semis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71</a:t>
            </a:fld>
            <a:endParaRPr lang="fr-CH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617725" y="1523764"/>
            <a:ext cx="7921625" cy="13263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 smtClean="0"/>
              <a:t>Semences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 smtClean="0"/>
              <a:t>Sites secs à frais: </a:t>
            </a:r>
            <a:r>
              <a:rPr lang="fr-CH" sz="2000" dirty="0" smtClean="0"/>
              <a:t>mélange pour ourlets «sec»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 smtClean="0"/>
              <a:t>Sites humides à mouillés: </a:t>
            </a:r>
            <a:r>
              <a:rPr lang="fr-CH" sz="2000" dirty="0" smtClean="0"/>
              <a:t>mélange pour ourlets «humide»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701675" y="3212976"/>
            <a:ext cx="7921625" cy="1191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 smtClean="0"/>
              <a:t>Période du semis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En plaine: mi-avril à fin mai sur sols bien ressuyés.</a:t>
            </a:r>
          </a:p>
        </p:txBody>
      </p:sp>
    </p:spTree>
    <p:extLst>
      <p:ext uri="{BB962C8B-B14F-4D97-AF65-F5344CB8AC3E}">
        <p14:creationId xmlns:p14="http://schemas.microsoft.com/office/powerpoint/2010/main" val="11199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Ourlets sur terres assolées: semis et entretien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52736"/>
            <a:ext cx="4700409" cy="4309944"/>
          </a:xfrm>
        </p:spPr>
        <p:txBody>
          <a:bodyPr/>
          <a:lstStyle/>
          <a:p>
            <a:r>
              <a:rPr lang="fr-CH" sz="2000" b="1" dirty="0" smtClean="0"/>
              <a:t>Semis: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Semis immédiatement après le dernier travail du sol.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Semer à la volée en surface avec un semoir ou à la main (ne pas enfouir la semence et ne pas semer de plantes de couverture!).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Respecter les quantités de semences recommandées.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Aplatir au rouleau directement après le semis.</a:t>
            </a:r>
          </a:p>
          <a:p>
            <a:r>
              <a:rPr lang="fr-CH" sz="2000" b="1" dirty="0" smtClean="0"/>
              <a:t>Entretien l’année du semis: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1 à 2 coupes de nettoyage à 8 à 10 cm </a:t>
            </a:r>
            <a:br>
              <a:rPr lang="fr-CH" sz="2000" dirty="0" smtClean="0"/>
            </a:br>
            <a:r>
              <a:rPr lang="fr-CH" sz="2000" dirty="0" smtClean="0"/>
              <a:t>au-dessus du sol.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 smtClean="0"/>
              <a:t>Endainer</a:t>
            </a:r>
            <a:r>
              <a:rPr lang="fr-CH" sz="2000" dirty="0" smtClean="0"/>
              <a:t> avec précaution et exporter la fauche.</a:t>
            </a:r>
          </a:p>
          <a:p>
            <a:endParaRPr lang="fr-CH" sz="2000" dirty="0" smtClean="0"/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72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292703"/>
            <a:ext cx="3240360" cy="23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5" y="4077072"/>
            <a:ext cx="1862190" cy="16202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839" y="4077072"/>
            <a:ext cx="1857970" cy="16086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11" y="4077072"/>
            <a:ext cx="1888218" cy="160869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4160" y="4077072"/>
            <a:ext cx="1820434" cy="160869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5"/>
          </p:nvPr>
        </p:nvSpPr>
        <p:spPr>
          <a:xfrm>
            <a:off x="4637854" y="1141211"/>
            <a:ext cx="3896740" cy="2648151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Abritent des espèces rares de la flore </a:t>
            </a:r>
            <a:r>
              <a:rPr lang="fr-CH" sz="2000" dirty="0" err="1" smtClean="0"/>
              <a:t>messicole</a:t>
            </a:r>
            <a:endParaRPr lang="fr-CH" sz="2000" dirty="0" smtClean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Riches en fleurs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Source de nourriture pour les insectes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Sites de nidification d’espèces d’oiseaux nichant au sol</a:t>
            </a:r>
            <a:endParaRPr lang="fr-CH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7"/>
          </p:nvPr>
        </p:nvSpPr>
        <p:spPr>
          <a:xfrm>
            <a:off x="616029" y="1141212"/>
            <a:ext cx="3846780" cy="264815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Favorisent les auxiliaires et pollinisateurs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Protègent contre l'érosion du sol</a:t>
            </a:r>
            <a:endParaRPr lang="fr-CH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fr-CH" smtClean="0"/>
              <a:pPr>
                <a:defRPr/>
              </a:pPr>
              <a:t>73</a:t>
            </a:fld>
            <a:endParaRPr lang="fr-CH" dirty="0"/>
          </a:p>
        </p:txBody>
      </p:sp>
      <p:sp>
        <p:nvSpPr>
          <p:cNvPr id="15" name="Welle 14"/>
          <p:cNvSpPr/>
          <p:nvPr/>
        </p:nvSpPr>
        <p:spPr>
          <a:xfrm>
            <a:off x="8172400" y="207051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86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653293" y="5347213"/>
            <a:ext cx="202316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CH" dirty="0"/>
              <a:t>Pensée des champs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650011" y="5318498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Miroir de Vénus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2604841" y="5328039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Bleuet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588965" y="5329008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Nielle des blés</a:t>
            </a:r>
            <a:endParaRPr lang="fr-CH" dirty="0"/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Bandes culturales extensives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115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74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030991"/>
              </p:ext>
            </p:extLst>
          </p:nvPr>
        </p:nvGraphicFramePr>
        <p:xfrm>
          <a:off x="611188" y="980728"/>
          <a:ext cx="7928612" cy="4043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2512">
                  <a:extLst>
                    <a:ext uri="{9D8B030D-6E8A-4147-A177-3AD203B41FA5}">
                      <a16:colId xmlns:a16="http://schemas.microsoft.com/office/drawing/2014/main" val="2628019620"/>
                    </a:ext>
                  </a:extLst>
                </a:gridCol>
                <a:gridCol w="5616100">
                  <a:extLst>
                    <a:ext uri="{9D8B030D-6E8A-4147-A177-3AD203B41FA5}">
                      <a16:colId xmlns:a16="http://schemas.microsoft.com/office/drawing/2014/main" val="31939768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dirty="0" smtClean="0"/>
                        <a:t>Bandes culturales extensives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8145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dirty="0" smtClean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91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Cultures autorisées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 smtClean="0"/>
                        <a:t>Uniquement dans les cultures de céréales (maïs exclu), colza, tournesol, pois protéagineux, féverole et soja.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8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Aménagement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 smtClean="0"/>
                        <a:t>En bordure de parcelle,</a:t>
                      </a:r>
                      <a:r>
                        <a:rPr lang="fr-CH" sz="1800" b="0" baseline="0" dirty="0" smtClean="0"/>
                        <a:t> dans le sens du travail de la parcelle cultivée et sur toute sa longueur.</a:t>
                      </a:r>
                      <a:endParaRPr lang="fr-CH" sz="18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8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Fertilisation azotée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 smtClean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270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Insecticides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 smtClean="0"/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Gestion des adventices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 smtClean="0"/>
                        <a:t>Sarclage mécanique (herse-étrille) à grande échelle interdit; traitement chimique plante par plante autorisé.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Durée d’engagement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 smtClean="0"/>
                        <a:t>Au moins 2 cultures principales successives au même emplacement.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601660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174183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Bandes culturales extensives: choix de l’emplacement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46072"/>
            <a:ext cx="7921625" cy="150187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Adapté: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Idéalement sur des sols superficiels, sablonneux et/ou caillouteux.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De préférence dans des champs où une flore </a:t>
            </a:r>
            <a:r>
              <a:rPr lang="fr-CH" sz="2000" dirty="0" err="1" smtClean="0"/>
              <a:t>messicole</a:t>
            </a:r>
            <a:r>
              <a:rPr lang="fr-CH" sz="2000" dirty="0" smtClean="0"/>
              <a:t> est déjà présente. Ici, un semis n'est pas nécessaire!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75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03483" y="2726338"/>
            <a:ext cx="7947617" cy="1771418"/>
          </a:xfrm>
          <a:prstGeom prst="rect">
            <a:avLst/>
          </a:prstGeo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 smtClean="0"/>
              <a:t>A éviter</a:t>
            </a:r>
            <a:r>
              <a:rPr lang="fr-CH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Sites avec plantes problématiques telles que chardon des champs, rumex, chiendent, liseron, ray-grass et néophytes.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Endroits ombragés, sols humides, compactés, tourbeux, ou très riches en éléments nutritifs.</a:t>
            </a:r>
            <a:endParaRPr lang="fr-CH" sz="2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83" y="4581128"/>
            <a:ext cx="7936317" cy="152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Bandes culturales extensives: semis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6" y="1196752"/>
            <a:ext cx="7907454" cy="23042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Aucune semence autorisée par </a:t>
            </a:r>
            <a:r>
              <a:rPr lang="fr-CH" sz="2000" dirty="0" err="1" smtClean="0"/>
              <a:t>Agroscope</a:t>
            </a:r>
            <a:r>
              <a:rPr lang="fr-CH" sz="2000" dirty="0" smtClean="0"/>
              <a:t> (état 2019)!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Avant le semis de la culture principale, semer à la main les espèces </a:t>
            </a:r>
            <a:r>
              <a:rPr lang="fr-CH" sz="2000" dirty="0" err="1" smtClean="0"/>
              <a:t>messicoles</a:t>
            </a:r>
            <a:r>
              <a:rPr lang="fr-CH" sz="2000" dirty="0" smtClean="0"/>
              <a:t> avec un support de semis.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Semer la culture principale à raison de 1/3–1/2 de la quantité de semences habituelle. Pour obtenir un couvert lâche, fermer un soc sur deux.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Le sous-semis (p. ex. avec des légumineuses) n’est pas autorisé.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76</a:t>
            </a:fld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4644008" y="5005625"/>
            <a:ext cx="3881621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000" dirty="0" smtClean="0"/>
              <a:t>Un semis est recommandé dans les sols avec un stock pauvre de semences de plantes </a:t>
            </a:r>
            <a:r>
              <a:rPr lang="fr-CH" sz="2000" dirty="0" err="1" smtClean="0"/>
              <a:t>messicoles</a:t>
            </a:r>
            <a:r>
              <a:rPr lang="fr-CH" sz="2000" dirty="0" smtClean="0"/>
              <a:t>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583683"/>
            <a:ext cx="3954275" cy="243228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12514" y="5646636"/>
            <a:ext cx="402628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Scandix peigne de Venus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321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Bandes culturales extensives: entretien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820" y="1196752"/>
            <a:ext cx="7906980" cy="1850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Contrôler régulièrement la présence </a:t>
            </a:r>
            <a:r>
              <a:rPr lang="fr-FR" sz="2000" dirty="0" smtClean="0"/>
              <a:t>de plantes </a:t>
            </a:r>
            <a:r>
              <a:rPr lang="fr-CH" sz="2000" dirty="0" smtClean="0"/>
              <a:t>problématiques </a:t>
            </a:r>
            <a:r>
              <a:rPr lang="fr-FR" sz="2000" dirty="0" smtClean="0"/>
              <a:t>et les arracher.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Battre la </a:t>
            </a:r>
            <a:r>
              <a:rPr lang="fr-FR" sz="2000" dirty="0"/>
              <a:t>culture à </a:t>
            </a:r>
            <a:r>
              <a:rPr lang="fr-FR" sz="2000" dirty="0" smtClean="0"/>
              <a:t>maturité dans </a:t>
            </a:r>
            <a:r>
              <a:rPr lang="fr-FR" sz="2000" dirty="0"/>
              <a:t>les bandes extensives</a:t>
            </a:r>
            <a:r>
              <a:rPr lang="fr-FR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Un déchaumage en fin d’automne ou au </a:t>
            </a:r>
            <a:r>
              <a:rPr lang="fr-FR" sz="2000" dirty="0" smtClean="0"/>
              <a:t>printemps favorise </a:t>
            </a:r>
            <a:r>
              <a:rPr lang="fr-FR" sz="2000" dirty="0"/>
              <a:t>la dispersion des graines </a:t>
            </a:r>
            <a:r>
              <a:rPr lang="fr-FR" sz="2000" dirty="0" smtClean="0"/>
              <a:t>des plantes </a:t>
            </a:r>
            <a:r>
              <a:rPr lang="fr-FR" sz="2000" dirty="0" err="1" smtClean="0"/>
              <a:t>messicoles</a:t>
            </a:r>
            <a:r>
              <a:rPr lang="fr-FR" sz="2000" dirty="0" smtClean="0"/>
              <a:t>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77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237" y="3222171"/>
            <a:ext cx="4805037" cy="27501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63" y="3222171"/>
            <a:ext cx="2424894" cy="27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8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430" y="4149080"/>
            <a:ext cx="1807009" cy="162090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11" y="4159223"/>
            <a:ext cx="1888218" cy="161075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839" y="4161286"/>
            <a:ext cx="1857970" cy="160869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5" y="4161286"/>
            <a:ext cx="1862190" cy="160869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fr-CH" smtClean="0"/>
              <a:pPr>
                <a:defRPr/>
              </a:pPr>
              <a:t>78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90388" y="247539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88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Inhaltsplatzhalter 2"/>
          <p:cNvSpPr>
            <a:spLocks noGrp="1"/>
          </p:cNvSpPr>
          <p:nvPr>
            <p:ph sz="half" idx="15"/>
          </p:nvPr>
        </p:nvSpPr>
        <p:spPr>
          <a:xfrm>
            <a:off x="4637854" y="1501252"/>
            <a:ext cx="3896740" cy="214377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Offre riche en pollen et en nectar pour les insectes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Les bandes pluriannuelles offrent des structures pour l’hivernage et le développement des auxiliaires</a:t>
            </a:r>
            <a:endParaRPr lang="fr-CH" sz="2000" dirty="0"/>
          </a:p>
        </p:txBody>
      </p:sp>
      <p:sp>
        <p:nvSpPr>
          <p:cNvPr id="20" name="Inhaltsplatzhalter 3"/>
          <p:cNvSpPr>
            <a:spLocks noGrp="1"/>
          </p:cNvSpPr>
          <p:nvPr>
            <p:ph sz="half" idx="17"/>
          </p:nvPr>
        </p:nvSpPr>
        <p:spPr>
          <a:xfrm>
            <a:off x="616029" y="1501252"/>
            <a:ext cx="3846780" cy="214377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Amélioration de la régulation des ravageurs dans les cultures voisines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Promotion des abeilles sauvages et autres pollinisateurs</a:t>
            </a:r>
            <a:endParaRPr lang="fr-CH" sz="2000" dirty="0"/>
          </a:p>
        </p:txBody>
      </p:sp>
      <p:sp>
        <p:nvSpPr>
          <p:cNvPr id="21" name="Textfeld 20"/>
          <p:cNvSpPr txBox="1"/>
          <p:nvPr/>
        </p:nvSpPr>
        <p:spPr>
          <a:xfrm>
            <a:off x="6725430" y="5412253"/>
            <a:ext cx="19510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CH" dirty="0" smtClean="0"/>
              <a:t>Chrysopes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650011" y="5402712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Coccinelles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2604841" y="5412253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Cantharidés</a:t>
            </a:r>
            <a:endParaRPr lang="fr-CH" dirty="0"/>
          </a:p>
        </p:txBody>
      </p:sp>
      <p:sp>
        <p:nvSpPr>
          <p:cNvPr id="24" name="Textfeld 23"/>
          <p:cNvSpPr txBox="1"/>
          <p:nvPr/>
        </p:nvSpPr>
        <p:spPr>
          <a:xfrm>
            <a:off x="588965" y="5413222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Abeilles des sables</a:t>
            </a:r>
            <a:endParaRPr lang="fr-CH" dirty="0"/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Bandes fleuries pour les pollinisateurs </a:t>
            </a:r>
            <a:br>
              <a:rPr lang="fr-CH" dirty="0" smtClean="0"/>
            </a:br>
            <a:r>
              <a:rPr lang="fr-CH" dirty="0" smtClean="0"/>
              <a:t>et les autres organismes utiles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862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79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071020"/>
              </p:ext>
            </p:extLst>
          </p:nvPr>
        </p:nvGraphicFramePr>
        <p:xfrm>
          <a:off x="611188" y="449777"/>
          <a:ext cx="7928612" cy="5603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85739">
                  <a:extLst>
                    <a:ext uri="{9D8B030D-6E8A-4147-A177-3AD203B41FA5}">
                      <a16:colId xmlns:a16="http://schemas.microsoft.com/office/drawing/2014/main" val="766286101"/>
                    </a:ext>
                  </a:extLst>
                </a:gridCol>
                <a:gridCol w="5342873">
                  <a:extLst>
                    <a:ext uri="{9D8B030D-6E8A-4147-A177-3AD203B41FA5}">
                      <a16:colId xmlns:a16="http://schemas.microsoft.com/office/drawing/2014/main" val="376254235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dirty="0" smtClean="0"/>
                        <a:t>Bandes fleuries pour les pollinisateurs et les autres organismes utiles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6745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/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dirty="0" smtClean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29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Zone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 smtClean="0"/>
                        <a:t>Uniquement en zone de plaine et collines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3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Imputabilité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 smtClean="0"/>
                        <a:t>Limitée à 50 % de la part requise de SPB de l’exploitation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5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Précédent cultural autorisé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 smtClean="0"/>
                        <a:t>Terres assolées, prairies temporaires ou cultures pérennes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205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dirty="0" smtClean="0"/>
                        <a:t>Date</a:t>
                      </a:r>
                      <a:r>
                        <a:rPr lang="fr-CH" sz="1800" b="1" baseline="0" dirty="0" smtClean="0"/>
                        <a:t> de s</a:t>
                      </a:r>
                      <a:r>
                        <a:rPr lang="fr-CH" sz="1800" b="1" dirty="0" smtClean="0"/>
                        <a:t>emis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800" b="0" dirty="0" smtClean="0"/>
                        <a:t>Mélange de printemps: avant le 15 mai.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800" b="0" dirty="0" smtClean="0"/>
                        <a:t>Les bandes fleuries annuelles doivent être ressemés chaque année.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4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Surface maximale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 smtClean="0"/>
                        <a:t>50 a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0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Fumure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 smtClean="0"/>
                        <a:t>Aucune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dirty="0" smtClean="0"/>
                        <a:t>Traitements</a:t>
                      </a:r>
                      <a:r>
                        <a:rPr lang="fr-CH" sz="1800" b="1" baseline="0" dirty="0" smtClean="0"/>
                        <a:t> phytosanitaires</a:t>
                      </a:r>
                      <a:endParaRPr lang="fr-CH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dirty="0" smtClean="0"/>
                        <a:t>Interdits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dirty="0" smtClean="0"/>
                        <a:t>Coupe de nettoyage autorisée en cas d’envahissement important par des adventices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572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 smtClean="0"/>
                        <a:t>Durée d’utilisation minimale</a:t>
                      </a:r>
                      <a:endParaRPr lang="fr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 smtClean="0"/>
                        <a:t>100 jours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013395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14563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Qu'est-ce qui nuit le plus aux </a:t>
            </a:r>
            <a:r>
              <a:rPr lang="fr-FR" dirty="0" smtClean="0"/>
              <a:t>SPB?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268759"/>
            <a:ext cx="7921625" cy="3644985"/>
          </a:xfrm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Apport élevé de fertilisants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Période ou régime de fauche inadapté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Utilisation à grande </a:t>
            </a:r>
            <a:r>
              <a:rPr lang="fr-FR" dirty="0" smtClean="0"/>
              <a:t>échelle </a:t>
            </a:r>
            <a:r>
              <a:rPr lang="fr-FR" dirty="0"/>
              <a:t>d'herbicides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Absence d’entretien ou entretien insuffisant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Néophytes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736" y="3006426"/>
            <a:ext cx="4158538" cy="29428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7724" y="5302949"/>
            <a:ext cx="4746363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Tailler une </a:t>
            </a:r>
            <a:r>
              <a:rPr lang="fr-FR" dirty="0"/>
              <a:t>haie pendant la période de végétation peut gravement endommager la </a:t>
            </a:r>
            <a:r>
              <a:rPr lang="fr-FR" dirty="0" smtClean="0"/>
              <a:t>faune</a:t>
            </a:r>
            <a:r>
              <a:rPr lang="de-CH" dirty="0" smtClean="0"/>
              <a:t>!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43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Bandes fleuries: mise en place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6" y="1052737"/>
            <a:ext cx="7874184" cy="2592287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Site, préparation du lit de semences, période de semis et façon de procéder identiques à la jachère florale (pas d'herbicide total avant le semis!).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Si possible, combiner les bandes fleuries avec d’autres SPB (distance inférieure à 300 m).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Plusieurs bandes fleuries étroites réparties dans la culture favorisent davantage les auxiliaires qu’une large bande en bordure de parcelle.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Uniquement dans des cultures </a:t>
            </a:r>
            <a:r>
              <a:rPr lang="fr-FR" sz="2000" dirty="0" smtClean="0"/>
              <a:t>sans insecticides (</a:t>
            </a:r>
            <a:r>
              <a:rPr lang="fr-FR" sz="2000" dirty="0"/>
              <a:t>céréales </a:t>
            </a:r>
            <a:r>
              <a:rPr lang="fr-FR" sz="2000" dirty="0" smtClean="0"/>
              <a:t>Extenso, agriculture </a:t>
            </a:r>
            <a:r>
              <a:rPr lang="fr-FR" sz="2000" dirty="0"/>
              <a:t>bio</a:t>
            </a:r>
            <a:r>
              <a:rPr lang="fr-FR" sz="2000" dirty="0" smtClean="0"/>
              <a:t>).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80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33056"/>
            <a:ext cx="792207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4818371" cy="719931"/>
          </a:xfrm>
        </p:spPr>
        <p:txBody>
          <a:bodyPr/>
          <a:lstStyle/>
          <a:p>
            <a:r>
              <a:rPr lang="fr-CH" dirty="0" smtClean="0"/>
              <a:t>Bandes fleuries: semences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7224" y="1625708"/>
            <a:ext cx="4839372" cy="147771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Utiliser uniquement des mélanges autorisés par </a:t>
            </a:r>
            <a:r>
              <a:rPr lang="fr-CH" sz="2000" dirty="0" err="1" smtClean="0"/>
              <a:t>Agroscope</a:t>
            </a:r>
            <a:r>
              <a:rPr lang="fr-CH" sz="2000" dirty="0" smtClean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5 mélanges sont déjà autorisés (2019) et d’autres sont à l’essais.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81</a:t>
            </a:fld>
            <a:endParaRPr lang="fr-CH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37025"/>
              </p:ext>
            </p:extLst>
          </p:nvPr>
        </p:nvGraphicFramePr>
        <p:xfrm>
          <a:off x="607224" y="3573017"/>
          <a:ext cx="7925589" cy="20882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9504">
                  <a:extLst>
                    <a:ext uri="{9D8B030D-6E8A-4147-A177-3AD203B41FA5}">
                      <a16:colId xmlns:a16="http://schemas.microsoft.com/office/drawing/2014/main" val="1703564618"/>
                    </a:ext>
                  </a:extLst>
                </a:gridCol>
                <a:gridCol w="4426085">
                  <a:extLst>
                    <a:ext uri="{9D8B030D-6E8A-4147-A177-3AD203B41FA5}">
                      <a16:colId xmlns:a16="http://schemas.microsoft.com/office/drawing/2014/main" val="3334736155"/>
                    </a:ext>
                  </a:extLst>
                </a:gridCol>
              </a:tblGrid>
              <a:tr h="372820">
                <a:tc gridSpan="2">
                  <a:txBody>
                    <a:bodyPr/>
                    <a:lstStyle/>
                    <a:p>
                      <a:r>
                        <a:rPr lang="fr-CH" sz="1800" noProof="0" dirty="0" smtClean="0"/>
                        <a:t>Mélanges annuels autorisés (état 2019) </a:t>
                      </a:r>
                      <a:endParaRPr lang="fr-CH" sz="1800" noProof="0" dirty="0"/>
                    </a:p>
                  </a:txBody>
                  <a:tcPr marL="91980" marR="91980" marT="45990" marB="45990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742623"/>
                  </a:ext>
                </a:extLst>
              </a:tr>
              <a:tr h="372820">
                <a:tc>
                  <a:txBody>
                    <a:bodyPr/>
                    <a:lstStyle/>
                    <a:p>
                      <a:r>
                        <a:rPr lang="fr-CH" sz="1800" b="1" noProof="0" dirty="0" smtClean="0"/>
                        <a:t>Pour pollinisateurs</a:t>
                      </a:r>
                      <a:endParaRPr lang="fr-CH" sz="1800" b="1" noProof="0" dirty="0"/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r>
                        <a:rPr lang="fr-CH" sz="1800" b="1" noProof="0" dirty="0" smtClean="0"/>
                        <a:t>Pour auxiliaires</a:t>
                      </a:r>
                      <a:endParaRPr lang="fr-CH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597149391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r>
                        <a:rPr lang="fr-CH" sz="1800" noProof="0" dirty="0" smtClean="0"/>
                        <a:t>Pollinisateurs</a:t>
                      </a:r>
                      <a:r>
                        <a:rPr lang="fr-CH" sz="1800" baseline="0" noProof="0" dirty="0" smtClean="0"/>
                        <a:t> version de base</a:t>
                      </a:r>
                      <a:endParaRPr lang="fr-CH" sz="1800" noProof="0" dirty="0"/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noProof="0" dirty="0" smtClean="0"/>
                        <a:t>Auxiliaires culture</a:t>
                      </a:r>
                      <a:r>
                        <a:rPr lang="fr-CH" sz="1800" baseline="0" noProof="0" dirty="0" smtClean="0"/>
                        <a:t> du </a:t>
                      </a:r>
                      <a:r>
                        <a:rPr lang="fr-CH" sz="1800" noProof="0" dirty="0" smtClean="0"/>
                        <a:t>chou</a:t>
                      </a: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439686"/>
                  </a:ext>
                </a:extLst>
              </a:tr>
              <a:tr h="49569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noProof="0" dirty="0" smtClean="0"/>
                        <a:t>Pollinisateurs</a:t>
                      </a:r>
                      <a:r>
                        <a:rPr lang="fr-CH" sz="1800" baseline="0" noProof="0" dirty="0" smtClean="0"/>
                        <a:t> version complète</a:t>
                      </a:r>
                      <a:endParaRPr lang="fr-CH" sz="1800" noProof="0" dirty="0" smtClean="0"/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noProof="0" dirty="0" smtClean="0"/>
                        <a:t>Auxiliaires culture</a:t>
                      </a:r>
                      <a:r>
                        <a:rPr lang="fr-CH" sz="1800" baseline="0" noProof="0" dirty="0" smtClean="0"/>
                        <a:t> d’été</a:t>
                      </a:r>
                      <a:endParaRPr lang="fr-CH" sz="1800" noProof="0" dirty="0" smtClean="0"/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623619021"/>
                  </a:ext>
                </a:extLst>
              </a:tr>
              <a:tr h="388718">
                <a:tc>
                  <a:txBody>
                    <a:bodyPr/>
                    <a:lstStyle/>
                    <a:p>
                      <a:endParaRPr lang="fr-CH" sz="1800" noProof="0" dirty="0"/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noProof="0" dirty="0" smtClean="0"/>
                        <a:t>Auxiliaires culture d’hiver</a:t>
                      </a: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97584995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724" y="836712"/>
            <a:ext cx="2823985" cy="25389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72724" y="2733367"/>
            <a:ext cx="283477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Bandes fleuries pour auxiliaires, culture du chou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230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Bandes fleuries: entretien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98702"/>
            <a:ext cx="7921625" cy="182624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Pas de coupe de nettoyage dans les </a:t>
            </a:r>
            <a:r>
              <a:rPr lang="fr-FR" sz="2000" dirty="0" smtClean="0"/>
              <a:t>bandes fleuries </a:t>
            </a:r>
            <a:r>
              <a:rPr lang="fr-FR" sz="2000" dirty="0"/>
              <a:t>annuelles</a:t>
            </a:r>
            <a:r>
              <a:rPr lang="de-CH" sz="2000" dirty="0" smtClean="0"/>
              <a:t>.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Fauche avant 7 heures ou après 18 heures</a:t>
            </a:r>
            <a:r>
              <a:rPr lang="fr-FR" sz="2000" dirty="0" smtClean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Laisser des bandes refuges et/ou </a:t>
            </a:r>
            <a:r>
              <a:rPr lang="fr-FR" sz="2000" dirty="0" smtClean="0"/>
              <a:t>effectuer des </a:t>
            </a:r>
            <a:r>
              <a:rPr lang="fr-FR" sz="2000" dirty="0"/>
              <a:t>fauches échelonnées</a:t>
            </a:r>
            <a:r>
              <a:rPr lang="fr-FR" sz="2000" dirty="0" smtClean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Si possible, laisser les bandes fleuries </a:t>
            </a:r>
            <a:r>
              <a:rPr lang="fr-FR" sz="2000" dirty="0" smtClean="0"/>
              <a:t>pendant </a:t>
            </a:r>
            <a:r>
              <a:rPr lang="fr-FR" sz="2000" dirty="0"/>
              <a:t>l’hiver </a:t>
            </a:r>
            <a:r>
              <a:rPr lang="fr-FR" sz="2000" dirty="0" smtClean="0"/>
              <a:t>et labourer </a:t>
            </a:r>
            <a:r>
              <a:rPr lang="fr-FR" sz="2000" dirty="0"/>
              <a:t>seulement avant la mise </a:t>
            </a:r>
            <a:r>
              <a:rPr lang="fr-FR" sz="2000" dirty="0" smtClean="0"/>
              <a:t>en place </a:t>
            </a:r>
            <a:r>
              <a:rPr lang="fr-FR" sz="2000" dirty="0"/>
              <a:t>de la culture </a:t>
            </a:r>
            <a:r>
              <a:rPr lang="fr-FR" sz="2000" dirty="0" smtClean="0"/>
              <a:t>suivante.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82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617724" y="4797152"/>
            <a:ext cx="792207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Les bandes </a:t>
            </a:r>
            <a:r>
              <a:rPr lang="fr-FR" sz="2000" dirty="0" smtClean="0"/>
              <a:t>fleuries pluriannuelles </a:t>
            </a:r>
            <a:r>
              <a:rPr lang="fr-FR" sz="2000" dirty="0"/>
              <a:t>sont plus précieuses que les bandes </a:t>
            </a:r>
            <a:r>
              <a:rPr lang="fr-FR" sz="2000" dirty="0" smtClean="0"/>
              <a:t>annuelles!</a:t>
            </a:r>
            <a:endParaRPr lang="de-CH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977104" y="5649482"/>
            <a:ext cx="532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hlinkClick r:id="rId2"/>
              </a:rPr>
              <a:t>Bandes fleuries pour pollinisateurs et autres organismes utiles</a:t>
            </a:r>
            <a:endParaRPr lang="de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2852936"/>
            <a:ext cx="7922075" cy="187295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4" y="5657665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6330539" cy="629700"/>
          </a:xfrm>
        </p:spPr>
        <p:txBody>
          <a:bodyPr/>
          <a:lstStyle/>
          <a:p>
            <a:pPr marL="501650" indent="-501650"/>
            <a:r>
              <a:rPr lang="fr-CH" dirty="0" smtClean="0"/>
              <a:t>4.4 Ligneux et surfaces de promotion de la biodiversité dans les cultures pérennes</a:t>
            </a:r>
            <a:endParaRPr lang="fr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78" y="1268760"/>
            <a:ext cx="7922075" cy="491601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83</a:t>
            </a:fld>
            <a:endParaRPr lang="fr-CH" dirty="0"/>
          </a:p>
        </p:txBody>
      </p:sp>
      <p:sp>
        <p:nvSpPr>
          <p:cNvPr id="6" name="Welle 5"/>
          <p:cNvSpPr/>
          <p:nvPr/>
        </p:nvSpPr>
        <p:spPr>
          <a:xfrm>
            <a:off x="7950834" y="284232"/>
            <a:ext cx="1193166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pp. 90-105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38501" y="5773223"/>
            <a:ext cx="120206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Tas de pierres</a:t>
            </a:r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6756418" y="4486076"/>
            <a:ext cx="178338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Mur de pierres sèches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6421390" y="1815485"/>
            <a:ext cx="134524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Tas de branches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5255686" y="1450766"/>
            <a:ext cx="150073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Surfaces rudérales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2327969" y="4758525"/>
            <a:ext cx="224403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Interlignes riches en espèces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3199967" y="5222951"/>
            <a:ext cx="394050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Arbustes dans la zone d’ancrage des filets anti-grêle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653058" y="3989083"/>
            <a:ext cx="2295949" cy="523220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smtClean="0"/>
              <a:t>Verger </a:t>
            </a:r>
            <a:r>
              <a:rPr lang="fr-CH" dirty="0" smtClean="0"/>
              <a:t>haute-tige ou </a:t>
            </a:r>
            <a:br>
              <a:rPr lang="fr-CH" dirty="0" smtClean="0"/>
            </a:br>
            <a:r>
              <a:rPr lang="fr-CH" dirty="0" smtClean="0"/>
              <a:t>arbres isolés adaptés au site</a:t>
            </a:r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642350" y="1448272"/>
            <a:ext cx="3929651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Prairie extensive ou pâturage extensif avec buissons</a:t>
            </a:r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4808383" y="4204526"/>
            <a:ext cx="1946367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 smtClean="0"/>
              <a:t>Haies ou berges boisées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384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Plantation d’arbres et arbustes: à quoi faire attention?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84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8175" y="1052736"/>
            <a:ext cx="7921625" cy="3312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 smtClean="0"/>
              <a:t>Pas de plantation à grande échelle sur les talus maigres!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 smtClean="0"/>
              <a:t>Les talus secs et maigres sont souvent des habitats précieux du point de vue écologique.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 smtClean="0"/>
              <a:t>Planifier à long terme!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 smtClean="0"/>
              <a:t>Les arbres et arbustes ont besoin d'espace pour un développement optimal.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 smtClean="0"/>
              <a:t>Les arbres et arbustes doivent pouvoir rester longtemps en place.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 smtClean="0"/>
              <a:t>Veiller au respect des distances!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 smtClean="0"/>
              <a:t>Respectez les prescriptions cantonales pour les distances par rapport aux propriétés, routes et forêts avoisinantes.</a:t>
            </a:r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4581128"/>
            <a:ext cx="792088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733" y="1302768"/>
            <a:ext cx="3903590" cy="23131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926" y="1302918"/>
            <a:ext cx="3917114" cy="23129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671" y="3717033"/>
            <a:ext cx="3917114" cy="23042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478" y="3717032"/>
            <a:ext cx="3909755" cy="2304256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24926" y="3024418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Haies, bosquets champêtres et berges boisées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Types de SPB ligneux et dans les cultures pérennes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85</a:t>
            </a:fld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4614049" y="945309"/>
            <a:ext cx="215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Cultures pérennes</a:t>
            </a:r>
            <a:endParaRPr lang="fr-CH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597184" y="933436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Ligneux</a:t>
            </a:r>
            <a:endParaRPr lang="fr-CH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605848" y="5432803"/>
            <a:ext cx="404671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Arbres isolés indigènes adaptés au site et allées d’arbres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656097" y="3246551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Arbres fruitiers haute-tige</a:t>
            </a:r>
            <a:endParaRPr lang="fr-CH" dirty="0"/>
          </a:p>
        </p:txBody>
      </p:sp>
      <p:sp>
        <p:nvSpPr>
          <p:cNvPr id="27" name="Textfeld 26"/>
          <p:cNvSpPr txBox="1"/>
          <p:nvPr/>
        </p:nvSpPr>
        <p:spPr>
          <a:xfrm>
            <a:off x="4656097" y="5377937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Surfaces viticoles présentant une biodiversité naturelle</a:t>
            </a:r>
          </a:p>
        </p:txBody>
      </p:sp>
    </p:spTree>
    <p:extLst>
      <p:ext uri="{BB962C8B-B14F-4D97-AF65-F5344CB8AC3E}">
        <p14:creationId xmlns:p14="http://schemas.microsoft.com/office/powerpoint/2010/main" val="7776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430" y="4301176"/>
            <a:ext cx="1814370" cy="16116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10" y="4301176"/>
            <a:ext cx="1888219" cy="16244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99699" y="4293096"/>
            <a:ext cx="1863110" cy="16197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5" y="4293096"/>
            <a:ext cx="1852281" cy="16197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Arbres fruitiers haute-tige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50010" y="1124151"/>
            <a:ext cx="3876264" cy="2448865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algn="l" fontAlgn="base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dirty="0" smtClean="0"/>
              <a:t>Milieu important pour les oiseaux et insectes nichant dans des cavités, chauve-souris, hérisson, lérot et loir, belette et musaraigne.</a:t>
            </a:r>
          </a:p>
          <a:p>
            <a:pPr marL="342900" indent="-342900" algn="l" fontAlgn="base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dirty="0" smtClean="0"/>
              <a:t>Grande diversité de structures et de milieux.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112022"/>
            <a:ext cx="3850809" cy="2460994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 smtClean="0"/>
              <a:t>Production de fruits à cidre, de table ou distillerie, de noix, de bois de finition.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 smtClean="0"/>
              <a:t>Production de fourrage ou pâture sous les arbres.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86</a:t>
            </a:fld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65626" y="252876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92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25430" y="5556269"/>
            <a:ext cx="19510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CH" dirty="0" err="1" smtClean="0"/>
              <a:t>Osmie</a:t>
            </a:r>
            <a:r>
              <a:rPr lang="fr-CH" dirty="0" smtClean="0"/>
              <a:t> rousse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4621263" y="5312693"/>
            <a:ext cx="191696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Rouge-queue à front blanc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2594331" y="5287347"/>
            <a:ext cx="19404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Ornithogale en ombelle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548391" y="5564798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Cétoine marbrée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483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284681"/>
              </p:ext>
            </p:extLst>
          </p:nvPr>
        </p:nvGraphicFramePr>
        <p:xfrm>
          <a:off x="592178" y="448726"/>
          <a:ext cx="8288280" cy="56227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0440">
                  <a:extLst>
                    <a:ext uri="{9D8B030D-6E8A-4147-A177-3AD203B41FA5}">
                      <a16:colId xmlns:a16="http://schemas.microsoft.com/office/drawing/2014/main" val="4174281456"/>
                    </a:ext>
                  </a:extLst>
                </a:gridCol>
                <a:gridCol w="6027840">
                  <a:extLst>
                    <a:ext uri="{9D8B030D-6E8A-4147-A177-3AD203B41FA5}">
                      <a16:colId xmlns:a16="http://schemas.microsoft.com/office/drawing/2014/main" val="167392581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CH" sz="1600" b="1" dirty="0" smtClean="0"/>
                        <a:t>Arbres fruitiers haute-tige</a:t>
                      </a:r>
                      <a:endParaRPr lang="fr-CH" sz="1600" b="1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489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36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olidFill>
                            <a:schemeClr val="tx1"/>
                          </a:solidFill>
                        </a:rPr>
                        <a:t>Imputabilité</a:t>
                      </a:r>
                      <a:endParaRPr lang="fr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Tous les arbres (1 arbre = 1 a).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82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Contributions</a:t>
                      </a:r>
                      <a:endParaRPr lang="fr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Versées à partir de 20 arbres par 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77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olidFill>
                            <a:schemeClr val="tx1"/>
                          </a:solidFill>
                        </a:rPr>
                        <a:t>Densité maximale</a:t>
                      </a:r>
                      <a:endParaRPr lang="fr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 arbres par ha pour les noyers, cerisiers et châtaigniers, </a:t>
                      </a:r>
                      <a:b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 arbres pour les autres espèces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(Pas de contributions pour les arbres supplémentaires)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37084"/>
                  </a:ext>
                </a:extLst>
              </a:tr>
              <a:tr h="59356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Hauteur minimale du tronc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Fruits à noyau: 1,2 m</a:t>
                      </a:r>
                    </a:p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Autres espèces: 1,6 m (jusqu’aux branches principales)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225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olidFill>
                            <a:schemeClr val="tx1"/>
                          </a:solidFill>
                        </a:rPr>
                        <a:t>Entretien</a:t>
                      </a:r>
                      <a:endParaRPr lang="fr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professionnel des jeunes arbres jusqu'à 10 ans d'âge.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201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fr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Autorisée sous les arbres.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 le pré est déclaré comme prairie extensive, il faut soustraire de la surface de la prairie extensive 1 are par arbre fertilisé.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12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Herbicide</a:t>
                      </a:r>
                      <a:endParaRPr lang="fr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au pied des jeunes arbres de moins de 5 ans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Broyage autorisé au pied de l’arbre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15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Autorisés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358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  <a:endParaRPr lang="fr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ans</a:t>
                      </a:r>
                      <a:endParaRPr lang="fr-CH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204602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87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1733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513626"/>
              </p:ext>
            </p:extLst>
          </p:nvPr>
        </p:nvGraphicFramePr>
        <p:xfrm>
          <a:off x="611188" y="404813"/>
          <a:ext cx="7928240" cy="5882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706439032"/>
                    </a:ext>
                  </a:extLst>
                </a:gridCol>
                <a:gridCol w="5551976">
                  <a:extLst>
                    <a:ext uri="{9D8B030D-6E8A-4147-A177-3AD203B41FA5}">
                      <a16:colId xmlns:a16="http://schemas.microsoft.com/office/drawing/2014/main" val="1510019273"/>
                    </a:ext>
                  </a:extLst>
                </a:gridCol>
              </a:tblGrid>
              <a:tr h="327491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Arbres fruitiers haute-tige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503232"/>
                  </a:ext>
                </a:extLst>
              </a:tr>
              <a:tr h="327491">
                <a:tc gridSpan="2"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 smtClean="0"/>
                        <a:t>REQUISE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4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702239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Nombre d'arbres et superficie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 10 arbres et 20 a.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Constant pendant la durée d’engagement minimale de 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609489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Densité minimale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arbres par ha. </a:t>
                      </a:r>
                    </a:p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 la densité maximale autorisée est dépassée, aucune contribution ne sera versée pour le niveau de qualité II pour la totalité du verger.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382329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maximale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Max. 30 m entre les arbres</a:t>
                      </a:r>
                      <a:endParaRPr lang="fr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140427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Tailler les arbres dans les règles de l’art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882513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Nichoirs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10 arbres, au moins une cavité naturelle ou un nichoir pour les oiseaux ou les chauves-souris.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168781"/>
                  </a:ext>
                </a:extLst>
              </a:tr>
              <a:tr h="1339736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corrélée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SPB* située sous les arbres ou à une distance max. de 50 m.</a:t>
                      </a:r>
                      <a:b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 are par arbre jusqu’à 200 arbres et 0,25 are par arbre pour les</a:t>
                      </a:r>
                    </a:p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arbres supplémentaires.</a:t>
                      </a:r>
                    </a:p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*Prairie extensive, prairie peu intensive (avec QII) pâturage extensif (avec QII), pâturage boisé (avec QII), surface à litière, jachère florale, jachère tournante, ourlet sur terres assolées ainsi que haies, bosquets champêtres et berges boisées.</a:t>
                      </a:r>
                      <a:endParaRPr lang="fr-CH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616305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 la surface corrélée n’a pas la qualité II:</a:t>
                      </a:r>
                    </a:p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jusqu’à 60 arbres: 3 éléments de structure différents; </a:t>
                      </a:r>
                    </a:p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dès 61 arbres: 1 élément de structure supplémentaire pour 20 arbres.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02043"/>
                  </a:ext>
                </a:extLst>
              </a:tr>
              <a:tr h="470928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Inscription commune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 conditions pour la qualité II peuvent être remplies par plusieurs exploitations (voir règlements cantonaux).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51871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88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523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3" y="1193325"/>
            <a:ext cx="1888220" cy="15969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4" y="2864868"/>
            <a:ext cx="1888220" cy="163616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3" y="4575654"/>
            <a:ext cx="1870498" cy="162442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Structures valorisant les vergers haute-tige et comptant pour la qualité II</a:t>
            </a:r>
            <a:endParaRPr lang="fr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89</a:t>
            </a:fld>
            <a:endParaRPr lang="fr-CH" dirty="0"/>
          </a:p>
        </p:txBody>
      </p:sp>
      <p:sp>
        <p:nvSpPr>
          <p:cNvPr id="41" name="Rechteck 40"/>
          <p:cNvSpPr/>
          <p:nvPr/>
        </p:nvSpPr>
        <p:spPr>
          <a:xfrm>
            <a:off x="625445" y="1310664"/>
            <a:ext cx="5890771" cy="4637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Vieil arbre ou arbre avec beaucoup de bois mort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Tas de branches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Prairie extensive sous les arbres (= surface corrélée)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Zone de végétation clairsemée, de sol nu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Fauche échelonnée du pré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Haie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Buissons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Lisière étagée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Au moins 3 espèces d’arbres fruitiers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Arbre isolé (non fruitier)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Fossé inondé, mare, étang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Tas de pierres, surfaces rudérales, murs de pierres sèches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Stère de bois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Nichoirs pour insectes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Lierre sur un arbre</a:t>
            </a:r>
            <a:endParaRPr lang="fr-CH" dirty="0"/>
          </a:p>
        </p:txBody>
      </p:sp>
      <p:sp>
        <p:nvSpPr>
          <p:cNvPr id="43" name="Textfeld 42"/>
          <p:cNvSpPr txBox="1"/>
          <p:nvPr/>
        </p:nvSpPr>
        <p:spPr>
          <a:xfrm>
            <a:off x="6669305" y="2456295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Surface rudérale</a:t>
            </a:r>
            <a:endParaRPr lang="fr-CH" dirty="0"/>
          </a:p>
        </p:txBody>
      </p:sp>
      <p:sp>
        <p:nvSpPr>
          <p:cNvPr id="45" name="Textfeld 44"/>
          <p:cNvSpPr txBox="1"/>
          <p:nvPr/>
        </p:nvSpPr>
        <p:spPr>
          <a:xfrm>
            <a:off x="6669305" y="4139582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Tas de branches</a:t>
            </a:r>
            <a:endParaRPr lang="fr-CH" dirty="0"/>
          </a:p>
        </p:txBody>
      </p:sp>
      <p:sp>
        <p:nvSpPr>
          <p:cNvPr id="47" name="Textfeld 46"/>
          <p:cNvSpPr txBox="1"/>
          <p:nvPr/>
        </p:nvSpPr>
        <p:spPr>
          <a:xfrm>
            <a:off x="6669305" y="5838624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Variétés fruitières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86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1791817" y="3861298"/>
            <a:ext cx="2530521" cy="21464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862" y="3866236"/>
            <a:ext cx="2543410" cy="21455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303" y="1056800"/>
            <a:ext cx="2588462" cy="21637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44" y="1052736"/>
            <a:ext cx="2561643" cy="2167826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1" y="1056801"/>
            <a:ext cx="2553371" cy="21581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Néophytes invasives – une menace aussi pour les SPB!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</a:t>
            </a:fld>
            <a:endParaRPr lang="fr-CH" dirty="0"/>
          </a:p>
        </p:txBody>
      </p:sp>
      <p:sp>
        <p:nvSpPr>
          <p:cNvPr id="10" name="Rechteck 9"/>
          <p:cNvSpPr/>
          <p:nvPr/>
        </p:nvSpPr>
        <p:spPr>
          <a:xfrm>
            <a:off x="1787651" y="3362558"/>
            <a:ext cx="5232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 smtClean="0">
                <a:solidFill>
                  <a:srgbClr val="FF0000"/>
                </a:solidFill>
              </a:rPr>
              <a:t>Observer – reconnaitre – éradiquer!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34431" y="2845644"/>
            <a:ext cx="260333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Renouée du Japon</a:t>
            </a:r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4445608" y="5651956"/>
            <a:ext cx="257466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Solidage du Canada</a:t>
            </a:r>
            <a:endParaRPr lang="fr-CH" dirty="0"/>
          </a:p>
        </p:txBody>
      </p:sp>
      <p:sp>
        <p:nvSpPr>
          <p:cNvPr id="16" name="Textfeld 15"/>
          <p:cNvSpPr txBox="1"/>
          <p:nvPr/>
        </p:nvSpPr>
        <p:spPr>
          <a:xfrm>
            <a:off x="1787650" y="5638442"/>
            <a:ext cx="253468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Vergerette annuelle</a:t>
            </a:r>
            <a:endParaRPr lang="fr-CH" dirty="0"/>
          </a:p>
        </p:txBody>
      </p:sp>
      <p:sp>
        <p:nvSpPr>
          <p:cNvPr id="17" name="Textfeld 16"/>
          <p:cNvSpPr txBox="1"/>
          <p:nvPr/>
        </p:nvSpPr>
        <p:spPr>
          <a:xfrm>
            <a:off x="603388" y="2845644"/>
            <a:ext cx="258106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Impatience de l’Himalaya</a:t>
            </a:r>
            <a:endParaRPr lang="fr-CH" dirty="0"/>
          </a:p>
        </p:txBody>
      </p:sp>
      <p:sp>
        <p:nvSpPr>
          <p:cNvPr id="18" name="Textfeld 17"/>
          <p:cNvSpPr txBox="1"/>
          <p:nvPr/>
        </p:nvSpPr>
        <p:spPr>
          <a:xfrm>
            <a:off x="3272024" y="2851230"/>
            <a:ext cx="257483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/>
              <a:t>Buddléia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042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Arbres fruitiers haute-tige: plantation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6265" y="1196753"/>
            <a:ext cx="7921625" cy="187220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Emplacement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Idéal près d'un village, près d'une ferme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Pour le rajeunissement de vergers existants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Eviter les prairies riches en espèces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Eviter les paysages cultivés ouverts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90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94764" y="3501008"/>
            <a:ext cx="7921625" cy="2016224"/>
          </a:xfrm>
          <a:prstGeom prst="rect">
            <a:avLst/>
          </a:prstGeom>
          <a:noFill/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CH" sz="2000" b="1" dirty="0" smtClean="0"/>
              <a:t>Choix des variétés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Utiliser de préférence des variétés locales et tolérantes aux maladies.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Ne planter que quelques noyers (valeur faible pour la biodiversité).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Combiner les espèces d’arbres.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Planter des variétés anciennes.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4428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7" y="3492298"/>
            <a:ext cx="3917115" cy="23042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3492148"/>
            <a:ext cx="3917115" cy="23131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Arbres fruitiers haute-tige: entretien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04649" y="1259900"/>
            <a:ext cx="7921625" cy="20250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Taille </a:t>
            </a:r>
            <a:r>
              <a:rPr lang="fr-CH" sz="2000" dirty="0"/>
              <a:t>dans les règles de l’art et </a:t>
            </a:r>
            <a:r>
              <a:rPr lang="fr-CH" sz="2000" dirty="0" smtClean="0"/>
              <a:t>fumure </a:t>
            </a:r>
            <a:r>
              <a:rPr lang="fr-CH" sz="2000" dirty="0"/>
              <a:t>adaptée au site </a:t>
            </a:r>
            <a:r>
              <a:rPr lang="fr-CH" sz="2000" dirty="0" smtClean="0"/>
              <a:t>pour assurer un bon développement des arbres.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Utilisation minimale de produits phytosanitaires pour assurer la santé des arbres et empêcher la propagation de maladies.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Dans les vieux vergers, planter régulièrement de nouveaux arbres pour régénérer le peuplement.</a:t>
            </a:r>
            <a:endParaRPr lang="fr-CH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91</a:t>
            </a:fld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10815" y="5435931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Taille professionnelle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4644007" y="5158932"/>
            <a:ext cx="402628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Planter de nouveaux arbres pour remplacer les anciens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731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401" y="1131284"/>
            <a:ext cx="2499252" cy="2147678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501008"/>
            <a:ext cx="2517854" cy="215681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2928" y="3507031"/>
            <a:ext cx="2528138" cy="215421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22" y="1131284"/>
            <a:ext cx="2514138" cy="214767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36" y="1113901"/>
            <a:ext cx="2514138" cy="21568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401" y="3508224"/>
            <a:ext cx="2524044" cy="21496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Améliorations écologiques dans les vergers haute-tige</a:t>
            </a:r>
            <a:endParaRPr lang="fr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92</a:t>
            </a:fld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3292609" y="2926661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Elément structurel</a:t>
            </a:r>
            <a:endParaRPr lang="fr-CH" dirty="0"/>
          </a:p>
        </p:txBody>
      </p:sp>
      <p:sp>
        <p:nvSpPr>
          <p:cNvPr id="16" name="Textfeld 15"/>
          <p:cNvSpPr txBox="1"/>
          <p:nvPr/>
        </p:nvSpPr>
        <p:spPr>
          <a:xfrm>
            <a:off x="5999739" y="5306827"/>
            <a:ext cx="268167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H" dirty="0" smtClean="0"/>
              <a:t>Vieux arbres morts</a:t>
            </a:r>
            <a:endParaRPr lang="fr-CH" dirty="0"/>
          </a:p>
        </p:txBody>
      </p:sp>
      <p:sp>
        <p:nvSpPr>
          <p:cNvPr id="17" name="Textfeld 16"/>
          <p:cNvSpPr txBox="1"/>
          <p:nvPr/>
        </p:nvSpPr>
        <p:spPr>
          <a:xfrm>
            <a:off x="603426" y="2697714"/>
            <a:ext cx="253893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Tas de branches avec les bois de taille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3317062" y="5288495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Fauche </a:t>
            </a:r>
            <a:r>
              <a:rPr lang="fr-CH" dirty="0" smtClean="0"/>
              <a:t>échelonnée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590179" y="5288495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Buissons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5999739" y="2915652"/>
            <a:ext cx="25513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Nichoirs</a:t>
            </a:r>
            <a:endParaRPr lang="fr-CH" dirty="0"/>
          </a:p>
        </p:txBody>
      </p:sp>
      <p:sp>
        <p:nvSpPr>
          <p:cNvPr id="4" name="Textfeld 3"/>
          <p:cNvSpPr txBox="1"/>
          <p:nvPr/>
        </p:nvSpPr>
        <p:spPr>
          <a:xfrm>
            <a:off x="940994" y="5824815"/>
            <a:ext cx="6330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hlinkClick r:id="rId8"/>
              </a:rPr>
              <a:t>Favoriser la biodiversité dans les vergers haute-tige</a:t>
            </a:r>
            <a:endParaRPr lang="fr-CH" sz="16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42" y="5824815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67259" y="4301176"/>
            <a:ext cx="1870970" cy="16116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8" y="4301176"/>
            <a:ext cx="1783596" cy="161168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698" y="4301176"/>
            <a:ext cx="1863112" cy="161168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4301177"/>
            <a:ext cx="1810569" cy="16116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Arbres isolés indigènes adaptés au site et </a:t>
            </a:r>
            <a:br>
              <a:rPr lang="fr-CH" dirty="0" smtClean="0"/>
            </a:br>
            <a:r>
              <a:rPr lang="fr-CH" dirty="0" smtClean="0"/>
              <a:t>allées d’arbres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67259" y="1134423"/>
            <a:ext cx="3859015" cy="301465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Éléments de connexion et de relais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Sites de nidification pour les oiseaux et les chauves-souris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Habitats pour des coléoptères rares, p. ex. le lucane cerf-volant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Supports pour lichens, mousses et champignons lignicoles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7724" y="1134423"/>
            <a:ext cx="3845086" cy="301465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Ombrage pour le bétail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Qualité du paysage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Fournissent du bois précieux</a:t>
            </a:r>
          </a:p>
          <a:p>
            <a:pPr>
              <a:spcBef>
                <a:spcPts val="600"/>
              </a:spcBef>
            </a:pP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93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8371" y="160468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96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732936" y="5302032"/>
            <a:ext cx="1806864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Saperde à </a:t>
            </a:r>
            <a:br>
              <a:rPr lang="fr-CH" dirty="0" smtClean="0"/>
            </a:br>
            <a:r>
              <a:rPr lang="fr-CH" dirty="0" smtClean="0"/>
              <a:t>huit points</a:t>
            </a:r>
            <a:endParaRPr lang="fr-CH" dirty="0"/>
          </a:p>
        </p:txBody>
      </p:sp>
      <p:sp>
        <p:nvSpPr>
          <p:cNvPr id="20" name="Textfeld 19"/>
          <p:cNvSpPr txBox="1"/>
          <p:nvPr/>
        </p:nvSpPr>
        <p:spPr>
          <a:xfrm>
            <a:off x="4650011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Sphinx du tilleul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2593948" y="5278438"/>
            <a:ext cx="187461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Grimpereau des jardins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583825" y="5549174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Polypore soufré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293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929804"/>
              </p:ext>
            </p:extLst>
          </p:nvPr>
        </p:nvGraphicFramePr>
        <p:xfrm>
          <a:off x="585992" y="1628800"/>
          <a:ext cx="7921626" cy="23145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0813">
                  <a:extLst>
                    <a:ext uri="{9D8B030D-6E8A-4147-A177-3AD203B41FA5}">
                      <a16:colId xmlns:a16="http://schemas.microsoft.com/office/drawing/2014/main" val="663254533"/>
                    </a:ext>
                  </a:extLst>
                </a:gridCol>
                <a:gridCol w="3960813">
                  <a:extLst>
                    <a:ext uri="{9D8B030D-6E8A-4147-A177-3AD203B41FA5}">
                      <a16:colId xmlns:a16="http://schemas.microsoft.com/office/drawing/2014/main" val="4090876185"/>
                    </a:ext>
                  </a:extLst>
                </a:gridCol>
              </a:tblGrid>
              <a:tr h="404214">
                <a:tc gridSpan="2"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646875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r>
                        <a:rPr lang="fr-CH" sz="1800" b="1" dirty="0" smtClean="0">
                          <a:solidFill>
                            <a:schemeClr val="tx1"/>
                          </a:solidFill>
                        </a:rPr>
                        <a:t>Imputabilité</a:t>
                      </a:r>
                      <a:endParaRPr lang="fr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a par arbre indigène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37973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entre les arbres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Min.10 m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736147"/>
                  </a:ext>
                </a:extLst>
              </a:tr>
              <a:tr h="697685"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fr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de fumure sous les arbres dans un rayon de 3 m autour du tronc.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441914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  <a:endParaRPr lang="fr-CH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 smtClean="0"/>
                        <a:t>Interdits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33918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94</a:t>
            </a:fld>
            <a:endParaRPr lang="de-CH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fr-FR" dirty="0"/>
              <a:t>Arbres isolés indigènes adaptés au site et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allées </a:t>
            </a:r>
            <a:r>
              <a:rPr lang="fr-FR" dirty="0"/>
              <a:t>d’arbres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9191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Plantation d’arbres isolés et d’allées d’arbres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3645024"/>
            <a:ext cx="7921625" cy="172819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Choix des espèces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Choisir les espèces d’arbres adaptées au site, y compris des espèces rares et à croissance lente.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Les vieux chênes et les vieux saules abritent des espèces d'insectes fortement menacées.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95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04649" y="1322545"/>
            <a:ext cx="7921625" cy="2034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CH" sz="2000" b="1" dirty="0" smtClean="0"/>
              <a:t>Emplacement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Presque tous les sites et toutes les altitudes.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Le long des chemins et des routes, en bordure des pâturages et à proximité des habitations (p. ex. près d’une ferme).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Respecter les distances par rapport aux routes et aux parcelles voisines!!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988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292775"/>
              </p:ext>
            </p:extLst>
          </p:nvPr>
        </p:nvGraphicFramePr>
        <p:xfrm>
          <a:off x="499717" y="1449822"/>
          <a:ext cx="7904164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10526"/>
            <a:ext cx="8496585" cy="629700"/>
          </a:xfrm>
        </p:spPr>
        <p:txBody>
          <a:bodyPr/>
          <a:lstStyle/>
          <a:p>
            <a:r>
              <a:rPr lang="fr-CH" dirty="0" smtClean="0"/>
              <a:t>Les essences les plus précieuses du point de vue écologique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96</a:t>
            </a:fld>
            <a:endParaRPr lang="fr-CH" dirty="0"/>
          </a:p>
        </p:txBody>
      </p:sp>
      <p:sp>
        <p:nvSpPr>
          <p:cNvPr id="3" name="Textfeld 2"/>
          <p:cNvSpPr txBox="1"/>
          <p:nvPr/>
        </p:nvSpPr>
        <p:spPr>
          <a:xfrm>
            <a:off x="5724129" y="5909210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 smtClean="0"/>
              <a:t>Source: Roman Graf, Station ornithologique Sempach</a:t>
            </a:r>
            <a:endParaRPr lang="fr-CH" sz="1000" dirty="0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904439" y="3295728"/>
            <a:ext cx="2808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smtClean="0"/>
              <a:t>Espèces d’insectes</a:t>
            </a:r>
            <a:endParaRPr lang="fr-CH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501304" y="1215225"/>
            <a:ext cx="824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Nombre d'espèces d'insectes vivant sur les arbres sauvages en Europe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2580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654" y="4293096"/>
            <a:ext cx="1858230" cy="161369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7" y="4293096"/>
            <a:ext cx="1789763" cy="16316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841" y="4295531"/>
            <a:ext cx="1857969" cy="161732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" y="4295531"/>
            <a:ext cx="1811997" cy="16173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Haies, bosquets champêtres et berges boisées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80000" y="1124744"/>
            <a:ext cx="3852000" cy="2376264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 smtClean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Protection, abri et hibernation pour de nombreux animaux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Site de nidification pour oiseaux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Fleurs et baies pour les insectes et oiseaux</a:t>
            </a:r>
            <a:endParaRPr lang="fr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124744"/>
            <a:ext cx="3850810" cy="237626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 smtClean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Délimitation de parcelles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Protection contre le vent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Source de bois, de baies, de fruits sauvages et de noix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Favorisent les auxiliaires et pollinisateurs</a:t>
            </a: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97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0508" y="1913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p. 98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737615" y="5278638"/>
            <a:ext cx="186177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Fauvette des jardins</a:t>
            </a:r>
            <a:endParaRPr lang="fr-CH" dirty="0"/>
          </a:p>
        </p:txBody>
      </p:sp>
      <p:sp>
        <p:nvSpPr>
          <p:cNvPr id="20" name="Textfeld 19"/>
          <p:cNvSpPr txBox="1"/>
          <p:nvPr/>
        </p:nvSpPr>
        <p:spPr>
          <a:xfrm>
            <a:off x="4641302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Citron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2604841" y="5278638"/>
            <a:ext cx="19404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Phanéroptère</a:t>
            </a:r>
            <a:r>
              <a:rPr lang="fr-CH" dirty="0" smtClean="0"/>
              <a:t> commun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583825" y="5549174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Bruant jaune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478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997168"/>
              </p:ext>
            </p:extLst>
          </p:nvPr>
        </p:nvGraphicFramePr>
        <p:xfrm>
          <a:off x="587850" y="830238"/>
          <a:ext cx="7968300" cy="5110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2347">
                  <a:extLst>
                    <a:ext uri="{9D8B030D-6E8A-4147-A177-3AD203B41FA5}">
                      <a16:colId xmlns:a16="http://schemas.microsoft.com/office/drawing/2014/main" val="3958998165"/>
                    </a:ext>
                  </a:extLst>
                </a:gridCol>
                <a:gridCol w="5335953">
                  <a:extLst>
                    <a:ext uri="{9D8B030D-6E8A-4147-A177-3AD203B41FA5}">
                      <a16:colId xmlns:a16="http://schemas.microsoft.com/office/drawing/2014/main" val="300307670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fr-CH" sz="1600" dirty="0" smtClean="0"/>
                        <a:t>Haies, bosquets champêtres et berges boisées</a:t>
                      </a:r>
                      <a:endParaRPr lang="fr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869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25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boisée et bande herbeuse.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0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/>
                        <a:t>Aucune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5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Interdits</a:t>
                      </a:r>
                      <a:endParaRPr lang="fr-CH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9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tous les 8 ans par tronçons, sur max. un tiers de la surface, pendant la période de repos de la végétation.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209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Bande herbeuse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Extensive, d’une largeur de 3–6 m des deux côtés de la haie.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37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de la bande herbeuse</a:t>
                      </a:r>
                    </a:p>
                    <a:p>
                      <a:endParaRPr lang="fr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de fumure.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Première fauche ou pâture comme pour les prairies extensives. 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une coupe tous les 3 ans.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Toujours exporter le produit de la fauche.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Broyage et conditionneur interdit.</a:t>
                      </a:r>
                      <a:endParaRPr lang="fr-CH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93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minimale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ans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554389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98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284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01929"/>
              </p:ext>
            </p:extLst>
          </p:nvPr>
        </p:nvGraphicFramePr>
        <p:xfrm>
          <a:off x="571500" y="1091168"/>
          <a:ext cx="7968300" cy="3246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2347">
                  <a:extLst>
                    <a:ext uri="{9D8B030D-6E8A-4147-A177-3AD203B41FA5}">
                      <a16:colId xmlns:a16="http://schemas.microsoft.com/office/drawing/2014/main" val="3958998165"/>
                    </a:ext>
                  </a:extLst>
                </a:gridCol>
                <a:gridCol w="5335953">
                  <a:extLst>
                    <a:ext uri="{9D8B030D-6E8A-4147-A177-3AD203B41FA5}">
                      <a16:colId xmlns:a16="http://schemas.microsoft.com/office/drawing/2014/main" val="300307670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CH" sz="1600" dirty="0" smtClean="0"/>
                        <a:t>Haies, bosquets champêtres et berges boisées</a:t>
                      </a:r>
                      <a:endParaRPr lang="fr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869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 smtClean="0"/>
                        <a:t>REQUISES</a:t>
                      </a:r>
                      <a:r>
                        <a:rPr lang="fr-CH" sz="1600" b="1" baseline="0" noProof="0" dirty="0" smtClean="0"/>
                        <a:t> POUR </a:t>
                      </a: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25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 minimale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m (sans bande herbeuse)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0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Composition spécifique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 5 espèces d’arbres et de buissons indigènes par 10 m courants.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 20 % d’épineux ou 1 arbre caractéristique par 30 m courants (à 1,5 m de haut, min. 170 cm de circonférence).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5161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Utilisation de la bande herbeuse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Fauche ou pâture en alternance sur une moitié de la surface, à intervalles de 6 semaines au minimum.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Deux fauches ou pâtures par an au maximum.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Conditionneur interdit.</a:t>
                      </a:r>
                      <a:endParaRPr lang="fr-CH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209644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99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/>
              <a:t>Documentation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36829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1F0389-DCC4-4552-AF62-62FC06389D97}">
  <ds:schemaRefs>
    <ds:schemaRef ds:uri="http://schemas.openxmlformats.org/package/2006/metadata/core-properties"/>
    <ds:schemaRef ds:uri="dd18740c-b141-4d05-9751-e9f3dcf7e76f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926ccd4c-651f-4ccc-af87-3950eef9fdad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Vorlage-Foliensammlung-Biodiv</Template>
  <TotalTime>0</TotalTime>
  <Words>10473</Words>
  <Application>Microsoft Office PowerPoint</Application>
  <PresentationFormat>Bildschirmpräsentation (4:3)</PresentationFormat>
  <Paragraphs>1666</Paragraphs>
  <Slides>136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136</vt:i4>
      </vt:variant>
    </vt:vector>
  </HeadingPairs>
  <TitlesOfParts>
    <vt:vector size="144" baseType="lpstr">
      <vt:lpstr>Arial</vt:lpstr>
      <vt:lpstr>Arial Black</vt:lpstr>
      <vt:lpstr>Calibri</vt:lpstr>
      <vt:lpstr>Gill Sans MT</vt:lpstr>
      <vt:lpstr>Symbol</vt:lpstr>
      <vt:lpstr>Times New Roman</vt:lpstr>
      <vt:lpstr>Wingdings</vt:lpstr>
      <vt:lpstr>Vorlage-Foliensammlung-Biodiv</vt:lpstr>
      <vt:lpstr>PowerPoint-Präsentation</vt:lpstr>
      <vt:lpstr>Aperçu</vt:lpstr>
      <vt:lpstr>1 Définition des surfaces de promotion de la biodiversité    (SPB)</vt:lpstr>
      <vt:lpstr>Pourquoi des surfaces de promotion de la biodiversité (SPB)?</vt:lpstr>
      <vt:lpstr>21 types de SPB </vt:lpstr>
      <vt:lpstr>Deux niveaux de qualité</vt:lpstr>
      <vt:lpstr>SPB:  Quels sont les facteurs déterminants?</vt:lpstr>
      <vt:lpstr>Qu'est-ce qui nuit le plus aux SPB?</vt:lpstr>
      <vt:lpstr>Néophytes invasives – une menace aussi pour les SPB!</vt:lpstr>
      <vt:lpstr>4.2 Surfaces de promotion de la biodiversité  dans les herbages</vt:lpstr>
      <vt:lpstr>Types de SPB dans les herbages</vt:lpstr>
      <vt:lpstr>Prairie extensive et peu intensive</vt:lpstr>
      <vt:lpstr> </vt:lpstr>
      <vt:lpstr>Prairie extensive et peu intensive: utilisation et entretien</vt:lpstr>
      <vt:lpstr>Comment améliorer la qualité des prairies?</vt:lpstr>
      <vt:lpstr>Semer une prairie extensive ou peu intensive </vt:lpstr>
      <vt:lpstr>Fleur de foin ou semences du commerce?</vt:lpstr>
      <vt:lpstr>Fleur de foin (enherbement direct) – Principe</vt:lpstr>
      <vt:lpstr>Prairie source «donneuse» – comment choisir?</vt:lpstr>
      <vt:lpstr>Enherbement direct: déroulement</vt:lpstr>
      <vt:lpstr>Réensemencer une prairie: mélanges du commerce</vt:lpstr>
      <vt:lpstr>Réensemencer une prairie: comment?</vt:lpstr>
      <vt:lpstr>Réensemencer une prairie: entretien</vt:lpstr>
      <vt:lpstr>Adapter la fréquence de fauche</vt:lpstr>
      <vt:lpstr>Fauche respectant les oiseaux nichant au sol  </vt:lpstr>
      <vt:lpstr>Les bandes refuges sont importantes pour les insectes.</vt:lpstr>
      <vt:lpstr>Surfaces à litière</vt:lpstr>
      <vt:lpstr>Habitat menacé</vt:lpstr>
      <vt:lpstr>PowerPoint-Präsentation</vt:lpstr>
      <vt:lpstr>Surfaces à litière: utilisation et entretien </vt:lpstr>
      <vt:lpstr>Prairies riveraines de cours d’eau</vt:lpstr>
      <vt:lpstr>PowerPoint-Präsentation</vt:lpstr>
      <vt:lpstr>Prairies riveraines: utilisation et entretien </vt:lpstr>
      <vt:lpstr>Déclarer les berges comme prairies riveraines ou comme prairies extensives? </vt:lpstr>
      <vt:lpstr>Pâturages extensifs</vt:lpstr>
      <vt:lpstr>PowerPoint-Präsentation</vt:lpstr>
      <vt:lpstr>PowerPoint-Präsentation</vt:lpstr>
      <vt:lpstr>Les pâturages extensifs: avec quels animaux pâturer? </vt:lpstr>
      <vt:lpstr>Système de pâture et charge en bétail </vt:lpstr>
      <vt:lpstr>Pâturages pauvres en structures: améliorations</vt:lpstr>
      <vt:lpstr>Pâturages riches en structures: entretien</vt:lpstr>
      <vt:lpstr>Pâturages boisés</vt:lpstr>
      <vt:lpstr>PowerPoint-Präsentation</vt:lpstr>
      <vt:lpstr>PowerPoint-Präsentation</vt:lpstr>
      <vt:lpstr>Pâturages boisés: entretien </vt:lpstr>
      <vt:lpstr>Pâturages boisés: entretien</vt:lpstr>
      <vt:lpstr>Pâturages boisés: quel type de bétail choisir? </vt:lpstr>
      <vt:lpstr>Avantages et inconvénients du pâturage tournant</vt:lpstr>
      <vt:lpstr>Pâturages boisés: amélioration</vt:lpstr>
      <vt:lpstr>Surfaces herbagères et surfaces à litière riches en espèces dans la région d’estivage</vt:lpstr>
      <vt:lpstr>PowerPoint-Präsentation</vt:lpstr>
      <vt:lpstr>Surfaces herbagères et surfaces à litière riches en espèces dans la région d’estivage: entretien et amélioration</vt:lpstr>
      <vt:lpstr>4.3 Surfaces de promotion de la biodiversité  sur les terres assolées</vt:lpstr>
      <vt:lpstr>Surfaces de promotion de la biodiversité  sur les terres assolées</vt:lpstr>
      <vt:lpstr>Combinaison d'éléments linéaires et planes</vt:lpstr>
      <vt:lpstr>PowerPoint-Präsentation</vt:lpstr>
      <vt:lpstr>Jachères florales et tournantes</vt:lpstr>
      <vt:lpstr>PowerPoint-Präsentation</vt:lpstr>
      <vt:lpstr>Jachère tournante ou jachère florale?</vt:lpstr>
      <vt:lpstr>Jachère: choix de l’emplacement</vt:lpstr>
      <vt:lpstr>Jachères: préparation du lit de semences</vt:lpstr>
      <vt:lpstr>Jachères: semences et période du semis</vt:lpstr>
      <vt:lpstr>Jachère: semis</vt:lpstr>
      <vt:lpstr>Jachères: entretien dès la 2ème année</vt:lpstr>
      <vt:lpstr>Jachères: remise en culture</vt:lpstr>
      <vt:lpstr>Les vieilles jachères ont de la valeur! </vt:lpstr>
      <vt:lpstr>Ourlets sur terres assolées</vt:lpstr>
      <vt:lpstr>PowerPoint-Präsentation</vt:lpstr>
      <vt:lpstr>Ourlets sur terres assolées: différences avec les jachères</vt:lpstr>
      <vt:lpstr>Ourlets sur terres assolées: préparation du lit de semences</vt:lpstr>
      <vt:lpstr>Ourlets sur terres assolées:  semences et période du semis</vt:lpstr>
      <vt:lpstr>Ourlets sur terres assolées: semis et entretien</vt:lpstr>
      <vt:lpstr>PowerPoint-Präsentation</vt:lpstr>
      <vt:lpstr>PowerPoint-Präsentation</vt:lpstr>
      <vt:lpstr>Bandes culturales extensives: choix de l’emplacement </vt:lpstr>
      <vt:lpstr>Bandes culturales extensives: semis</vt:lpstr>
      <vt:lpstr>Bandes culturales extensives: entretien</vt:lpstr>
      <vt:lpstr>PowerPoint-Präsentation</vt:lpstr>
      <vt:lpstr>PowerPoint-Präsentation</vt:lpstr>
      <vt:lpstr>Bandes fleuries: mise en place</vt:lpstr>
      <vt:lpstr>Bandes fleuries: semences</vt:lpstr>
      <vt:lpstr>Bandes fleuries: entretien</vt:lpstr>
      <vt:lpstr>4.4 Ligneux et surfaces de promotion de la biodiversité dans les cultures pérennes</vt:lpstr>
      <vt:lpstr>Plantation d’arbres et arbustes: à quoi faire attention?</vt:lpstr>
      <vt:lpstr>Types de SPB ligneux et dans les cultures pérennes</vt:lpstr>
      <vt:lpstr>Arbres fruitiers haute-tige</vt:lpstr>
      <vt:lpstr>PowerPoint-Präsentation</vt:lpstr>
      <vt:lpstr>PowerPoint-Präsentation</vt:lpstr>
      <vt:lpstr>Structures valorisant les vergers haute-tige et comptant pour la qualité II</vt:lpstr>
      <vt:lpstr>Arbres fruitiers haute-tige: plantation</vt:lpstr>
      <vt:lpstr>Arbres fruitiers haute-tige: entretien</vt:lpstr>
      <vt:lpstr>Améliorations écologiques dans les vergers haute-tige</vt:lpstr>
      <vt:lpstr>Arbres isolés indigènes adaptés au site et  allées d’arbres</vt:lpstr>
      <vt:lpstr>Arbres isolés indigènes adaptés au site et  allées d’arbres</vt:lpstr>
      <vt:lpstr>Plantation d’arbres isolés et d’allées d’arbres</vt:lpstr>
      <vt:lpstr>Les essences les plus précieuses du point de vue écologique</vt:lpstr>
      <vt:lpstr>Haies, bosquets champêtres et berges boisées</vt:lpstr>
      <vt:lpstr>PowerPoint-Präsentation</vt:lpstr>
      <vt:lpstr>PowerPoint-Präsentation</vt:lpstr>
      <vt:lpstr>Haies: choix de l’emplacement</vt:lpstr>
      <vt:lpstr> </vt:lpstr>
      <vt:lpstr>Haies: plantation </vt:lpstr>
      <vt:lpstr>Haies: exemple de plan de plantation</vt:lpstr>
      <vt:lpstr>Haies, bosquets champêtres et berges boisées: entretien et valorisation </vt:lpstr>
      <vt:lpstr>Haies: utilisation échelonnée de la bande herbeuse (Q II)</vt:lpstr>
      <vt:lpstr>Surfaces viticoles présentant une biodiversité naturelle</vt:lpstr>
      <vt:lpstr>PowerPoint-Präsentation</vt:lpstr>
      <vt:lpstr>Favoriser la diversité floristique des vignobles</vt:lpstr>
      <vt:lpstr>Entretien et amélioration des vignobles </vt:lpstr>
      <vt:lpstr>PowerPoint-Präsentation</vt:lpstr>
      <vt:lpstr>Installer correctement les filets de protection</vt:lpstr>
      <vt:lpstr>4.5 Autres surfaces de promotion de la biodiversité</vt:lpstr>
      <vt:lpstr>Fossés humides, mares, étangs</vt:lpstr>
      <vt:lpstr>PowerPoint-Präsentation</vt:lpstr>
      <vt:lpstr>Types d’eau préférés de quelques amphibiens</vt:lpstr>
      <vt:lpstr>Fossés humides, mares, étangs</vt:lpstr>
      <vt:lpstr>Fossés humides, mares, étangs: mise en place</vt:lpstr>
      <vt:lpstr>Fossés humides, mares, étangs: amélioration</vt:lpstr>
      <vt:lpstr>Fossés humides, mares, étangs: entretien</vt:lpstr>
      <vt:lpstr>Surfaces rudérales, tas d’épierrage et  affleurements rocheux</vt:lpstr>
      <vt:lpstr>PowerPoint-Präsentation</vt:lpstr>
      <vt:lpstr>Surfaces rudérales, tas d’épierrage  et affleurements rocheux</vt:lpstr>
      <vt:lpstr>Surfaces rudérales: mise en place</vt:lpstr>
      <vt:lpstr>Tas d’épierrage et affleurements rocheux: mise en place</vt:lpstr>
      <vt:lpstr>Surfaces rudérales, tas d’épierrage et affleurements rocheux</vt:lpstr>
      <vt:lpstr>Murs de pierres sèches</vt:lpstr>
      <vt:lpstr>PowerPoint-Präsentation</vt:lpstr>
      <vt:lpstr>Murs de pierres sèches: construction</vt:lpstr>
      <vt:lpstr>Murs de pierres sèches: entretien</vt:lpstr>
      <vt:lpstr>Surfaces de promotion de la biodiversité  spécifiques à la région</vt:lpstr>
      <vt:lpstr>Promotion des papillons rares  par des régimes de fauche adaptés</vt:lpstr>
      <vt:lpstr>La bande refuge</vt:lpstr>
      <vt:lpstr>Vanneau huppé dans la plaine de Wauwil</vt:lpstr>
      <vt:lpstr>Bandes fleuries, fenêtres à alouettes des champs  en Haute-Argovie</vt:lpstr>
      <vt:lpstr>Pour en savoir plus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Gilles Weidmann</cp:lastModifiedBy>
  <cp:revision>1061</cp:revision>
  <dcterms:created xsi:type="dcterms:W3CDTF">2017-11-28T14:04:15Z</dcterms:created>
  <dcterms:modified xsi:type="dcterms:W3CDTF">2019-09-26T15:21:58Z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