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2"/>
  </p:notesMasterIdLst>
  <p:sldIdLst>
    <p:sldId id="256" r:id="rId5"/>
    <p:sldId id="262" r:id="rId6"/>
    <p:sldId id="322" r:id="rId7"/>
    <p:sldId id="323" r:id="rId8"/>
    <p:sldId id="296" r:id="rId9"/>
    <p:sldId id="273" r:id="rId10"/>
    <p:sldId id="332" r:id="rId11"/>
    <p:sldId id="325" r:id="rId12"/>
    <p:sldId id="326" r:id="rId13"/>
    <p:sldId id="327" r:id="rId14"/>
    <p:sldId id="278" r:id="rId15"/>
    <p:sldId id="311" r:id="rId16"/>
    <p:sldId id="293" r:id="rId17"/>
    <p:sldId id="294" r:id="rId18"/>
    <p:sldId id="295" r:id="rId19"/>
    <p:sldId id="316" r:id="rId20"/>
    <p:sldId id="317" r:id="rId21"/>
    <p:sldId id="318" r:id="rId22"/>
    <p:sldId id="333" r:id="rId23"/>
    <p:sldId id="328" r:id="rId24"/>
    <p:sldId id="319" r:id="rId25"/>
    <p:sldId id="320" r:id="rId26"/>
    <p:sldId id="321" r:id="rId27"/>
    <p:sldId id="292" r:id="rId28"/>
    <p:sldId id="314" r:id="rId29"/>
    <p:sldId id="258" r:id="rId30"/>
    <p:sldId id="334" r:id="rId3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gist Dominik" initials="DHA" lastIdx="5" clrIdx="0"/>
  <p:cmAuthor id="1" name="Hagist Dominik" initials="DH" lastIdx="3" clrIdx="1"/>
  <p:cmAuthor id="2" name="Pfiffner Lukas" initials="PL" lastIdx="1" clrIdx="2">
    <p:extLst>
      <p:ext uri="{19B8F6BF-5375-455C-9EA6-DF929625EA0E}">
        <p15:presenceInfo xmlns:p15="http://schemas.microsoft.com/office/powerpoint/2012/main" userId="S-1-5-21-1635401191-1135830115-316617838-4724" providerId="AD"/>
      </p:ext>
    </p:extLst>
  </p:cmAuthor>
  <p:cmAuthor id="3" name="Chevillat Veronique" initials="CV" lastIdx="1" clrIdx="3">
    <p:extLst>
      <p:ext uri="{19B8F6BF-5375-455C-9EA6-DF929625EA0E}">
        <p15:presenceInfo xmlns:p15="http://schemas.microsoft.com/office/powerpoint/2012/main" userId="S-1-5-21-1635401191-1135830115-316617838-38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7CD"/>
    <a:srgbClr val="EFA48D"/>
    <a:srgbClr val="8D534D"/>
    <a:srgbClr val="B5957B"/>
    <a:srgbClr val="FDDC7F"/>
    <a:srgbClr val="FE5F44"/>
    <a:srgbClr val="FCF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6305" autoAdjust="0"/>
  </p:normalViewPr>
  <p:slideViewPr>
    <p:cSldViewPr>
      <p:cViewPr varScale="1">
        <p:scale>
          <a:sx n="111" d="100"/>
          <a:sy n="111" d="100"/>
        </p:scale>
        <p:origin x="148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9-09-09T14:12:58.550" idx="1">
    <p:pos x="3744" y="3982"/>
    <p:text>Planifier les mesures en faveur de la biodiversité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0CF8E-C138-4307-B66F-5CFD75F81BA9}" type="datetimeFigureOut">
              <a:rPr lang="de-CH" smtClean="0"/>
              <a:pPr/>
              <a:t>26.09.2019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76C48-313D-43E6-898F-7CCA8AB7B608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570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93" y="423150"/>
            <a:ext cx="945779" cy="3960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1074" y="6325966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r>
              <a:rPr lang="de-CH" spc="20" dirty="0" smtClean="0"/>
              <a:t/>
            </a:r>
            <a:br>
              <a:rPr lang="de-CH" spc="20" dirty="0" smtClean="0"/>
            </a:br>
            <a:r>
              <a:rPr lang="de-CH" spc="20" dirty="0" smtClean="0"/>
              <a:t/>
            </a:r>
            <a:br>
              <a:rPr lang="de-CH" spc="20" dirty="0" smtClean="0"/>
            </a:br>
            <a:r>
              <a:rPr lang="de-CH" spc="20" dirty="0" smtClean="0"/>
              <a:t>2017</a:t>
            </a:r>
            <a:endParaRPr lang="de-CH" spc="2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fld id="{971F67A5-C303-47A8-9867-3C9FFB85B946}" type="slidenum">
              <a:rPr lang="de-CH" smtClean="0"/>
              <a:pPr lvl="0"/>
              <a:t>‹Nr.›</a:t>
            </a:fld>
            <a:endParaRPr lang="de-CH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4545933" y="1619747"/>
            <a:ext cx="1252800" cy="2160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Untertitel 2"/>
          <p:cNvSpPr txBox="1">
            <a:spLocks/>
          </p:cNvSpPr>
          <p:nvPr userDrawn="1"/>
        </p:nvSpPr>
        <p:spPr>
          <a:xfrm>
            <a:off x="614597" y="4156571"/>
            <a:ext cx="7920044" cy="9354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800" b="1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5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None/>
              <a:defRPr sz="135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La biodiversité sur l’exploitation agricole</a:t>
            </a:r>
          </a:p>
          <a:p>
            <a:endParaRPr lang="fr-CH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4597" y="4821002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r>
              <a:rPr lang="fr-CH" spc="20" noProof="0" dirty="0" smtClean="0"/>
              <a:t>((</a:t>
            </a:r>
            <a:r>
              <a:rPr lang="fr-CH" spc="20" noProof="0" dirty="0" err="1" smtClean="0"/>
              <a:t>Kapitel</a:t>
            </a:r>
            <a:r>
              <a:rPr lang="fr-CH" spc="20" noProof="0" dirty="0" smtClean="0"/>
              <a:t>))</a:t>
            </a:r>
            <a:endParaRPr lang="fr-CH" spc="20" noProof="0" dirty="0"/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303" y="1619747"/>
            <a:ext cx="3793672" cy="2160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949" y="1622450"/>
            <a:ext cx="1252801" cy="2160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749" y="1622450"/>
            <a:ext cx="1252801" cy="216075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17580"/>
          <a:stretch/>
        </p:blipFill>
        <p:spPr>
          <a:xfrm>
            <a:off x="1979712" y="366565"/>
            <a:ext cx="1724025" cy="6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967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611188" y="3789361"/>
            <a:ext cx="3870325" cy="21590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8"/>
          </p:nvPr>
        </p:nvSpPr>
        <p:spPr>
          <a:xfrm>
            <a:off x="4680000" y="3789363"/>
            <a:ext cx="3852000" cy="2159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001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3311525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6025884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2" name="Inhaltsplatzhalter 2"/>
          <p:cNvSpPr>
            <a:spLocks noGrp="1"/>
          </p:cNvSpPr>
          <p:nvPr>
            <p:ph idx="17" hasCustomPrompt="1"/>
          </p:nvPr>
        </p:nvSpPr>
        <p:spPr>
          <a:xfrm>
            <a:off x="625209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3" name="Inhaltsplatzhalter 2"/>
          <p:cNvSpPr>
            <a:spLocks noGrp="1"/>
          </p:cNvSpPr>
          <p:nvPr>
            <p:ph idx="18" hasCustomPrompt="1"/>
          </p:nvPr>
        </p:nvSpPr>
        <p:spPr>
          <a:xfrm>
            <a:off x="3311525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6025884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8584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3852000" cy="431036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4680000" y="1637999"/>
            <a:ext cx="3852000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4680000" y="3897086"/>
            <a:ext cx="3852000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676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4149725"/>
            <a:ext cx="7921625" cy="178899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7921626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337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068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2488" y="1640006"/>
            <a:ext cx="3870325" cy="430835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3870325" cy="321659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596559" y="4868863"/>
            <a:ext cx="973518" cy="280452"/>
          </a:xfrm>
          <a:prstGeom prst="rect">
            <a:avLst/>
          </a:prstGeom>
        </p:spPr>
        <p:txBody>
          <a:bodyPr wrap="none" lIns="72000" tIns="72000" rIns="72000" bIns="0">
            <a:spAutoFit/>
          </a:bodyPr>
          <a:lstStyle/>
          <a:p>
            <a:pPr marL="0" lvl="4" algn="l"/>
            <a:r>
              <a:rPr lang="de-DE" sz="1350" spc="20" baseline="0" dirty="0" smtClean="0"/>
              <a:t>Bildlegende</a:t>
            </a:r>
            <a:endParaRPr lang="de-CH" sz="1350" spc="20" baseline="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9877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2201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1238" y="404813"/>
            <a:ext cx="1154112" cy="55435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404813"/>
            <a:ext cx="6553200" cy="55435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864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1EDD-A746-4E57-9E68-1651CE3C54B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8533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48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45F4A-627C-46CC-A829-F961C7C4172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0" name="Inhaltsplatzhalter 2"/>
          <p:cNvSpPr>
            <a:spLocks noGrp="1"/>
          </p:cNvSpPr>
          <p:nvPr>
            <p:ph sz="half" idx="28" hasCustomPrompt="1"/>
          </p:nvPr>
        </p:nvSpPr>
        <p:spPr>
          <a:xfrm>
            <a:off x="683568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sz="half" idx="29" hasCustomPrompt="1"/>
          </p:nvPr>
        </p:nvSpPr>
        <p:spPr>
          <a:xfrm>
            <a:off x="703701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2" name="Inhaltsplatzhalter 2"/>
          <p:cNvSpPr>
            <a:spLocks noGrp="1"/>
          </p:cNvSpPr>
          <p:nvPr>
            <p:ph sz="half" idx="30" hasCustomPrompt="1"/>
          </p:nvPr>
        </p:nvSpPr>
        <p:spPr>
          <a:xfrm>
            <a:off x="6167075" y="3641328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3" name="Inhaltsplatzhalter 2"/>
          <p:cNvSpPr>
            <a:spLocks noGrp="1"/>
          </p:cNvSpPr>
          <p:nvPr>
            <p:ph sz="half" idx="31" hasCustomPrompt="1"/>
          </p:nvPr>
        </p:nvSpPr>
        <p:spPr>
          <a:xfrm>
            <a:off x="6155574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4" name="Inhaltsplatzhalter 2"/>
          <p:cNvSpPr>
            <a:spLocks noGrp="1"/>
          </p:cNvSpPr>
          <p:nvPr>
            <p:ph sz="half" idx="32" hasCustomPrompt="1"/>
          </p:nvPr>
        </p:nvSpPr>
        <p:spPr>
          <a:xfrm>
            <a:off x="3482823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5" name="Inhaltsplatzhalter 2"/>
          <p:cNvSpPr>
            <a:spLocks noGrp="1"/>
          </p:cNvSpPr>
          <p:nvPr>
            <p:ph sz="half" idx="33" hasCustomPrompt="1"/>
          </p:nvPr>
        </p:nvSpPr>
        <p:spPr>
          <a:xfrm>
            <a:off x="3482823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4041238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73" y="423150"/>
            <a:ext cx="945779" cy="396000"/>
          </a:xfrm>
          <a:prstGeom prst="rect">
            <a:avLst/>
          </a:prstGeom>
        </p:spPr>
      </p:pic>
      <p:sp>
        <p:nvSpPr>
          <p:cNvPr id="17" name="Inhaltsplatzhalter 2"/>
          <p:cNvSpPr>
            <a:spLocks noGrp="1"/>
          </p:cNvSpPr>
          <p:nvPr>
            <p:ph idx="13" hasCustomPrompt="1"/>
          </p:nvPr>
        </p:nvSpPr>
        <p:spPr>
          <a:xfrm>
            <a:off x="3233404" y="1638000"/>
            <a:ext cx="2700337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8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4160" y="1638000"/>
            <a:ext cx="2598465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9" name="Inhaltsplatzhalter 2"/>
          <p:cNvSpPr>
            <a:spLocks noGrp="1"/>
          </p:cNvSpPr>
          <p:nvPr>
            <p:ph idx="15" hasCustomPrompt="1"/>
          </p:nvPr>
        </p:nvSpPr>
        <p:spPr>
          <a:xfrm>
            <a:off x="5917924" y="1638000"/>
            <a:ext cx="2614889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cxnSp>
        <p:nvCxnSpPr>
          <p:cNvPr id="21" name="Gerader Verbinder 20"/>
          <p:cNvCxnSpPr/>
          <p:nvPr userDrawn="1"/>
        </p:nvCxnSpPr>
        <p:spPr>
          <a:xfrm>
            <a:off x="3222625" y="1638000"/>
            <a:ext cx="0" cy="21765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 userDrawn="1"/>
        </p:nvCxnSpPr>
        <p:spPr>
          <a:xfrm>
            <a:off x="5933741" y="1638000"/>
            <a:ext cx="0" cy="21765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fld id="{971F67A5-C303-47A8-9867-3C9FFB85B946}" type="slidenum">
              <a:rPr lang="de-CH" smtClean="0"/>
              <a:pPr lvl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159251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30718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1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CD78-238A-4C8C-80E5-47069CD6179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960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222251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4914900" y="1136663"/>
            <a:ext cx="42300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8" name="Inhaltsplatzhalter 2"/>
          <p:cNvSpPr>
            <a:spLocks noGrp="1"/>
          </p:cNvSpPr>
          <p:nvPr>
            <p:ph sz="half" idx="17" hasCustomPrompt="1"/>
          </p:nvPr>
        </p:nvSpPr>
        <p:spPr>
          <a:xfrm>
            <a:off x="546101" y="1136663"/>
            <a:ext cx="41952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sz="half" idx="18" hasCustomPrompt="1"/>
          </p:nvPr>
        </p:nvSpPr>
        <p:spPr>
          <a:xfrm>
            <a:off x="546100" y="3751976"/>
            <a:ext cx="85979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50796-6A5C-4112-86C2-50CABFE26A6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465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1638000"/>
            <a:ext cx="7921625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91193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63786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8261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5188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52000" cy="4309944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Hier Bild einfügen</a:t>
            </a:r>
            <a:endParaRPr lang="de-CH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2000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0348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611188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Untertitelformat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Erste Ebene 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6" hasCustomPrompt="1"/>
          </p:nvPr>
        </p:nvSpPr>
        <p:spPr>
          <a:xfrm>
            <a:off x="4680000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Untertitelformat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61994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404813"/>
            <a:ext cx="7921625" cy="55431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Titelmasterformat durch Klicken bearbeiten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7631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8"/>
            <a:ext cx="7921625" cy="198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029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7903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w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919" y="410526"/>
            <a:ext cx="7908549" cy="629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000" y="1638000"/>
            <a:ext cx="7896204" cy="4310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Ebene, z.B. Legende</a:t>
            </a:r>
            <a:endParaRPr lang="de-CH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35" y="6394589"/>
            <a:ext cx="258493" cy="107299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17580"/>
          <a:stretch/>
        </p:blipFill>
        <p:spPr>
          <a:xfrm>
            <a:off x="1043608" y="6357833"/>
            <a:ext cx="486697" cy="180809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1763688" y="6344185"/>
            <a:ext cx="3528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Collection de transparents « La biodiversité sur l’exploitation agricole »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5364088" y="6344185"/>
            <a:ext cx="2448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Planifier les mesures en faveur de la biodiversité</a:t>
            </a:r>
          </a:p>
        </p:txBody>
      </p:sp>
    </p:spTree>
    <p:extLst>
      <p:ext uri="{BB962C8B-B14F-4D97-AF65-F5344CB8AC3E}">
        <p14:creationId xmlns:p14="http://schemas.microsoft.com/office/powerpoint/2010/main" val="227044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63" r:id="rId4"/>
    <p:sldLayoutId id="2147483664" r:id="rId5"/>
    <p:sldLayoutId id="2147483665" r:id="rId6"/>
    <p:sldLayoutId id="2147483666" r:id="rId7"/>
    <p:sldLayoutId id="2147483662" r:id="rId8"/>
    <p:sldLayoutId id="2147483668" r:id="rId9"/>
    <p:sldLayoutId id="2147483669" r:id="rId10"/>
    <p:sldLayoutId id="2147483670" r:id="rId11"/>
    <p:sldLayoutId id="2147483671" r:id="rId12"/>
    <p:sldLayoutId id="2147483667" r:id="rId13"/>
    <p:sldLayoutId id="2147483661" r:id="rId14"/>
    <p:sldLayoutId id="2147483660" r:id="rId15"/>
    <p:sldLayoutId id="2147483654" r:id="rId16"/>
    <p:sldLayoutId id="2147483659" r:id="rId17"/>
    <p:sldLayoutId id="2147483673" r:id="rId18"/>
    <p:sldLayoutId id="2147483675" r:id="rId19"/>
    <p:sldLayoutId id="2147483676" r:id="rId20"/>
    <p:sldLayoutId id="2147483678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rgbClr val="006C8E"/>
        </a:buClr>
        <a:buFont typeface="Arial" panose="020B0604020202020204" pitchFamily="34" charset="0"/>
        <a:buNone/>
        <a:defRPr sz="2200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Symbol" panose="05050102010706020507" pitchFamily="18" charset="2"/>
        <a:buChar char="-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800"/>
        </a:spcBef>
        <a:buClr>
          <a:srgbClr val="006C8E"/>
        </a:buClr>
        <a:buFont typeface="Arial" panose="020B0604020202020204" pitchFamily="34" charset="0"/>
        <a:buNone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385" userDrawn="1">
          <p15:clr>
            <a:srgbClr val="F26B43"/>
          </p15:clr>
        </p15:guide>
        <p15:guide id="3" pos="5375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7" pos="2823" userDrawn="1">
          <p15:clr>
            <a:srgbClr val="F26B43"/>
          </p15:clr>
        </p15:guide>
        <p15:guide id="8" pos="1973" userDrawn="1">
          <p15:clr>
            <a:srgbClr val="F26B43"/>
          </p15:clr>
        </p15:guide>
        <p15:guide id="9" pos="1123" userDrawn="1">
          <p15:clr>
            <a:srgbClr val="F26B43"/>
          </p15:clr>
        </p15:guide>
        <p15:guide id="10" pos="3674" userDrawn="1">
          <p15:clr>
            <a:srgbClr val="F26B43"/>
          </p15:clr>
        </p15:guide>
        <p15:guide id="11" pos="4524" userDrawn="1">
          <p15:clr>
            <a:srgbClr val="F26B43"/>
          </p15:clr>
        </p15:guide>
        <p15:guide id="13" orient="horz" pos="3747" userDrawn="1">
          <p15:clr>
            <a:srgbClr val="F26B43"/>
          </p15:clr>
        </p15:guide>
        <p15:guide id="14" orient="horz" pos="3067" userDrawn="1">
          <p15:clr>
            <a:srgbClr val="F26B43"/>
          </p15:clr>
        </p15:guide>
        <p15:guide id="15" orient="horz" pos="1706" userDrawn="1">
          <p15:clr>
            <a:srgbClr val="F26B43"/>
          </p15:clr>
        </p15:guide>
        <p15:guide id="16" orient="horz" pos="2387" userDrawn="1">
          <p15:clr>
            <a:srgbClr val="F26B43"/>
          </p15:clr>
        </p15:guide>
        <p15:guide id="17" pos="2937" userDrawn="1">
          <p15:clr>
            <a:srgbClr val="F26B43"/>
          </p15:clr>
        </p15:guide>
        <p15:guide id="19" orient="horz" pos="2614" userDrawn="1">
          <p15:clr>
            <a:srgbClr val="F26B43"/>
          </p15:clr>
        </p15:guide>
        <p15:guide id="20" orient="horz" pos="2727" userDrawn="1">
          <p15:clr>
            <a:srgbClr val="F26B43"/>
          </p15:clr>
        </p15:guide>
        <p15:guide id="21" pos="1236" userDrawn="1">
          <p15:clr>
            <a:srgbClr val="F26B43"/>
          </p15:clr>
        </p15:guide>
        <p15:guide id="22" pos="2086" userDrawn="1">
          <p15:clr>
            <a:srgbClr val="F26B43"/>
          </p15:clr>
        </p15:guide>
        <p15:guide id="23" pos="3787" userDrawn="1">
          <p15:clr>
            <a:srgbClr val="F26B43"/>
          </p15:clr>
        </p15:guide>
        <p15:guide id="24" pos="4637" userDrawn="1">
          <p15:clr>
            <a:srgbClr val="F26B43"/>
          </p15:clr>
        </p15:guide>
        <p15:guide id="25" orient="horz" pos="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youtu.be/G4og4heM-Ys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ff-spb.ch/fr/reseau/comment-realiser-un-projet/objectifs-et-mesures/outil-daide-au-choix-des-especes/" TargetMode="External"/><Relationship Id="rId2" Type="http://schemas.openxmlformats.org/officeDocument/2006/relationships/hyperlink" Target="https://www.agri-biodiv.ch/fileadmin/biodiversitaet/documents/fr/punktesystem-mvp-tal-fr.xls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ri-biodiv.ch/fr/planifier.html" TargetMode="External"/><Relationship Id="rId2" Type="http://schemas.openxmlformats.org/officeDocument/2006/relationships/hyperlink" Target="https://www.agri-biodiv.ch/fr/conseil/manuel-biodiversite.html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agri-biodiv.ch/fr/planifier/especes-caracteristiques.html" TargetMode="External"/><Relationship Id="rId4" Type="http://schemas.openxmlformats.org/officeDocument/2006/relationships/hyperlink" Target="https://www.agri-biodiv.ch/fr/planifier/outils-evaluation.html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shop.fibl.org/" TargetMode="External"/><Relationship Id="rId3" Type="http://schemas.openxmlformats.org/officeDocument/2006/relationships/hyperlink" Target="http://www.fibl.org/" TargetMode="External"/><Relationship Id="rId7" Type="http://schemas.openxmlformats.org/officeDocument/2006/relationships/hyperlink" Target="http://www.agri-biodiv.ch/" TargetMode="External"/><Relationship Id="rId2" Type="http://schemas.openxmlformats.org/officeDocument/2006/relationships/hyperlink" Target="mailto:info.suisse@fibl.or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oio.ch/" TargetMode="External"/><Relationship Id="rId5" Type="http://schemas.openxmlformats.org/officeDocument/2006/relationships/hyperlink" Target="http://www.vogelwarte.ch/" TargetMode="External"/><Relationship Id="rId4" Type="http://schemas.openxmlformats.org/officeDocument/2006/relationships/hyperlink" Target="mailto:info@vogelwarte.ch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ff-spb.ch/fr/reseau/comment-realiser-un-projet/objectifs-et-mesures/outil-daide-au-choix-des-especes/" TargetMode="External"/><Relationship Id="rId2" Type="http://schemas.openxmlformats.org/officeDocument/2006/relationships/hyperlink" Target="https://www.vogelwarte.ch/fr/projets/habitats/cartes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gri-biodiv.ch/fr/planifier/outils-evaluation.html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agri-biodiv.ch/fr/planifier/outils-evaluation.html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ff-spb.ch/fr/reseau/comment-realiser-un-projet/objectifs-et-mesures/outil-daide-au-choix-des-especes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hyperlink" Target="https://www.vogelwarte.ch/fr/projets/habitats/cartes/les-cart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621074" y="6381328"/>
            <a:ext cx="7479318" cy="155205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fr-CH" sz="1100" dirty="0" smtClean="0"/>
              <a:t>Référence: </a:t>
            </a:r>
            <a:r>
              <a:rPr lang="fr-CH" sz="1100" dirty="0"/>
              <a:t>m</a:t>
            </a:r>
            <a:r>
              <a:rPr lang="fr-CH" sz="1100" dirty="0" smtClean="0"/>
              <a:t>anuel «La biodiversité sur l’exploitation agricole – Guide pratique», chapitre 3, pages 35-47</a:t>
            </a:r>
            <a:endParaRPr lang="fr-CH" sz="1100" dirty="0"/>
          </a:p>
        </p:txBody>
      </p:sp>
      <p:sp>
        <p:nvSpPr>
          <p:cNvPr id="7" name="ZoneTexte 6"/>
          <p:cNvSpPr txBox="1"/>
          <p:nvPr/>
        </p:nvSpPr>
        <p:spPr>
          <a:xfrm>
            <a:off x="3683000" y="4381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40026" y="4934700"/>
            <a:ext cx="6192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Chapitre 3: p</a:t>
            </a:r>
            <a:r>
              <a:rPr lang="fr-CH" dirty="0" err="1" smtClean="0"/>
              <a:t>lanifier</a:t>
            </a:r>
            <a:r>
              <a:rPr lang="fr-CH" dirty="0" smtClean="0"/>
              <a:t> les mesures en </a:t>
            </a:r>
            <a:r>
              <a:rPr lang="fr-CH" dirty="0"/>
              <a:t>faveur de la biodiversité</a:t>
            </a:r>
            <a:endParaRPr lang="fr-FR" dirty="0" smtClean="0"/>
          </a:p>
          <a:p>
            <a:endParaRPr lang="fr-FR" sz="1100" dirty="0" smtClean="0"/>
          </a:p>
          <a:p>
            <a:r>
              <a:rPr lang="de-CH" sz="1100" dirty="0" smtClean="0">
                <a:solidFill>
                  <a:prstClr val="black"/>
                </a:solidFill>
              </a:rPr>
              <a:t>Edition 2019</a:t>
            </a:r>
            <a:endParaRPr lang="de-CH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6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Outils: guichets cartographiques cantonaux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196752"/>
            <a:ext cx="7921625" cy="430994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dirty="0" smtClean="0"/>
              <a:t>Selon le canton avec les SPB, NFP et les zones de protection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dirty="0" smtClean="0"/>
              <a:t>Permet de mesurer précisément des surfaces et des distances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dirty="0" smtClean="0"/>
              <a:t>Les objets peuvent être dessinés sur le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dirty="0" smtClean="0"/>
              <a:t>Les plans peuvent être imprimés</a:t>
            </a:r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747800" y="6237352"/>
            <a:ext cx="792000" cy="360000"/>
          </a:xfrm>
        </p:spPr>
        <p:txBody>
          <a:bodyPr/>
          <a:lstStyle/>
          <a:p>
            <a:fld id="{B295DEAF-E952-4796-AAEE-4201E40CA590}" type="slidenum">
              <a:rPr lang="fr-CH" smtClean="0"/>
              <a:pPr/>
              <a:t>10</a:t>
            </a:fld>
            <a:endParaRPr lang="fr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725" y="3028108"/>
            <a:ext cx="5804277" cy="299318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438073" y="5631631"/>
            <a:ext cx="2454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Source:  </a:t>
            </a:r>
            <a:r>
              <a:rPr lang="fr-CH" sz="1200" dirty="0" err="1" smtClean="0"/>
              <a:t>Aargauisches</a:t>
            </a:r>
            <a:r>
              <a:rPr lang="fr-CH" sz="1200" dirty="0" smtClean="0"/>
              <a:t> </a:t>
            </a:r>
            <a:r>
              <a:rPr lang="fr-CH" sz="1200" dirty="0" err="1" smtClean="0"/>
              <a:t>Geografisches</a:t>
            </a:r>
            <a:r>
              <a:rPr lang="fr-CH" sz="1200" dirty="0" smtClean="0"/>
              <a:t> </a:t>
            </a:r>
            <a:r>
              <a:rPr lang="fr-CH" sz="1200" dirty="0" err="1" smtClean="0"/>
              <a:t>Informationssystem</a:t>
            </a:r>
            <a:r>
              <a:rPr lang="fr-CH" sz="1200" dirty="0" smtClean="0"/>
              <a:t> (AGIS)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136381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2. Définir les objectifs</a:t>
            </a:r>
            <a:br>
              <a:rPr lang="fr-CH" dirty="0" smtClean="0"/>
            </a:br>
            <a:endParaRPr lang="fr-CH" sz="1800" b="0" i="1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196752"/>
            <a:ext cx="7921625" cy="430994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dirty="0" smtClean="0"/>
              <a:t>Définir des mesures pour promouvoir les espèces indicatrices.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dirty="0" smtClean="0"/>
              <a:t>Définir les types de SPB appropriés et leur qualité et les placer de façon judicieuse sur le domaine.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dirty="0" smtClean="0"/>
              <a:t>Définir d’autres mesures dans les cultures et les zones limitrophes.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807130A-017D-4A97-80D7-1690E5258BC9}" type="slidenum">
              <a:rPr lang="fr-CH" smtClean="0"/>
              <a:pPr>
                <a:defRPr/>
              </a:pPr>
              <a:t>11</a:t>
            </a:fld>
            <a:endParaRPr lang="fr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996952"/>
            <a:ext cx="647667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7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9808" y="3645347"/>
            <a:ext cx="3524560" cy="264782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"/>
          <a:stretch/>
        </p:blipFill>
        <p:spPr>
          <a:xfrm>
            <a:off x="576061" y="3645347"/>
            <a:ext cx="3532959" cy="264782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9028" y="908720"/>
            <a:ext cx="3528393" cy="264629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513" y="908720"/>
            <a:ext cx="3533580" cy="26501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Exemples d’améliorations</a:t>
            </a:r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12</a:t>
            </a:fld>
            <a:endParaRPr lang="fr-CH" dirty="0"/>
          </a:p>
        </p:txBody>
      </p:sp>
      <p:sp>
        <p:nvSpPr>
          <p:cNvPr id="14" name="Textfeld 13"/>
          <p:cNvSpPr txBox="1"/>
          <p:nvPr/>
        </p:nvSpPr>
        <p:spPr>
          <a:xfrm>
            <a:off x="576061" y="2640477"/>
            <a:ext cx="3611924" cy="92333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fr-CH" dirty="0" smtClean="0"/>
              <a:t>Planter de nouveaux arbres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fr-CH" dirty="0" smtClean="0"/>
              <a:t>Prairie fauchée par étape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fr-CH" dirty="0" smtClean="0"/>
              <a:t>Surfaces de sol ouvertes</a:t>
            </a:r>
            <a:endParaRPr lang="fr-CH" dirty="0"/>
          </a:p>
        </p:txBody>
      </p:sp>
      <p:sp>
        <p:nvSpPr>
          <p:cNvPr id="15" name="Textfeld 14"/>
          <p:cNvSpPr txBox="1"/>
          <p:nvPr/>
        </p:nvSpPr>
        <p:spPr>
          <a:xfrm>
            <a:off x="4359028" y="2631685"/>
            <a:ext cx="3525340" cy="92333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pPr marL="180000" indent="-180000">
              <a:buFont typeface="Arial" panose="020B0604020202020204" pitchFamily="34" charset="0"/>
              <a:buChar char="•"/>
            </a:pPr>
            <a:r>
              <a:rPr lang="fr-CH" dirty="0"/>
              <a:t>Améliorer la prairie extensive (semer avec un mélange du commerce ou de la fleur de foin)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76061" y="5093810"/>
            <a:ext cx="3532959" cy="1200329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pPr marL="180000" indent="-180000">
              <a:buFont typeface="Arial" panose="020B0604020202020204" pitchFamily="34" charset="0"/>
              <a:buChar char="•"/>
            </a:pPr>
            <a:r>
              <a:rPr lang="fr-CH" dirty="0"/>
              <a:t>Jachère florale (min. 3 m large)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fr-CH" dirty="0"/>
              <a:t>Semis espacés dans les céréales pour l’alouette des champs et le lièvre brun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359028" y="5373216"/>
            <a:ext cx="3525340" cy="92333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pPr marL="180000" indent="-180000">
              <a:buFont typeface="Arial" panose="020B0604020202020204" pitchFamily="34" charset="0"/>
              <a:buChar char="•"/>
            </a:pPr>
            <a:r>
              <a:rPr lang="fr-CH" dirty="0"/>
              <a:t>Renoncer au conditionneur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fr-CH" dirty="0"/>
              <a:t>Planter une haie à la limite de la parcelle</a:t>
            </a:r>
          </a:p>
        </p:txBody>
      </p:sp>
    </p:spTree>
    <p:extLst>
      <p:ext uri="{BB962C8B-B14F-4D97-AF65-F5344CB8AC3E}">
        <p14:creationId xmlns:p14="http://schemas.microsoft.com/office/powerpoint/2010/main" val="162105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2. Définir les objectifs: valeurs cibles idéales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124744"/>
            <a:ext cx="7921625" cy="4309944"/>
          </a:xfrm>
        </p:spPr>
        <p:txBody>
          <a:bodyPr/>
          <a:lstStyle/>
          <a:p>
            <a:r>
              <a:rPr lang="fr-CH" sz="2000" b="1" dirty="0" smtClean="0"/>
              <a:t>Répartition spatiale des SPB</a:t>
            </a:r>
          </a:p>
          <a:p>
            <a:pPr lvl="1"/>
            <a:r>
              <a:rPr lang="fr-CH" sz="1800" dirty="0" smtClean="0"/>
              <a:t>Bonne répartition des diverses SPB adaptées au site sur tout le domaine avec une distance de max. 200 m entre elles</a:t>
            </a:r>
          </a:p>
          <a:p>
            <a:pPr lvl="1"/>
            <a:r>
              <a:rPr lang="fr-CH" sz="1800" dirty="0" smtClean="0"/>
              <a:t>Considérer les besoins des espèces cibles et indicatrices lors de la définition des objectifs</a:t>
            </a:r>
            <a:endParaRPr lang="fr-CH" sz="1800" b="1" dirty="0" smtClean="0"/>
          </a:p>
          <a:p>
            <a:r>
              <a:rPr lang="fr-CH" sz="2000" b="1" dirty="0" smtClean="0"/>
              <a:t>Répartition des SPB dans les différentes zones </a:t>
            </a:r>
          </a:p>
          <a:p>
            <a:pPr lvl="1"/>
            <a:r>
              <a:rPr lang="fr-CH" sz="1800" dirty="0" smtClean="0"/>
              <a:t>Une part équivalente de SPB dans toutes les zones</a:t>
            </a:r>
            <a:endParaRPr lang="fr-CH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13</a:t>
            </a:fld>
            <a:endParaRPr lang="fr-CH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314887"/>
              </p:ext>
            </p:extLst>
          </p:nvPr>
        </p:nvGraphicFramePr>
        <p:xfrm>
          <a:off x="611559" y="3573016"/>
          <a:ext cx="7928241" cy="23368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245166">
                  <a:extLst>
                    <a:ext uri="{9D8B030D-6E8A-4147-A177-3AD203B41FA5}">
                      <a16:colId xmlns:a16="http://schemas.microsoft.com/office/drawing/2014/main" val="670059581"/>
                    </a:ext>
                  </a:extLst>
                </a:gridCol>
                <a:gridCol w="1824197">
                  <a:extLst>
                    <a:ext uri="{9D8B030D-6E8A-4147-A177-3AD203B41FA5}">
                      <a16:colId xmlns:a16="http://schemas.microsoft.com/office/drawing/2014/main" val="2731524470"/>
                    </a:ext>
                  </a:extLst>
                </a:gridCol>
                <a:gridCol w="1894358">
                  <a:extLst>
                    <a:ext uri="{9D8B030D-6E8A-4147-A177-3AD203B41FA5}">
                      <a16:colId xmlns:a16="http://schemas.microsoft.com/office/drawing/2014/main" val="3400674918"/>
                    </a:ext>
                  </a:extLst>
                </a:gridCol>
                <a:gridCol w="1964520">
                  <a:extLst>
                    <a:ext uri="{9D8B030D-6E8A-4147-A177-3AD203B41FA5}">
                      <a16:colId xmlns:a16="http://schemas.microsoft.com/office/drawing/2014/main" val="2516322968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indent="0" fontAlgn="auto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600" b="1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Valeurs cibles pour les surfaces de promotion</a:t>
                      </a:r>
                      <a:r>
                        <a:rPr lang="fr-CH" sz="1600" b="1" baseline="0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la biodiversité</a:t>
                      </a:r>
                      <a:endParaRPr lang="fr-CH" sz="1600" b="1" noProof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0" marR="50800" marT="50800" marB="50800" anchor="ctr">
                    <a:solidFill>
                      <a:srgbClr val="EFA48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36195" inden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600" b="1" dirty="0">
                        <a:solidFill>
                          <a:srgbClr val="575756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Candara" panose="020E0502030303020204" pitchFamily="34" charset="0"/>
                      </a:endParaRPr>
                    </a:p>
                  </a:txBody>
                  <a:tcPr marL="36195" marR="50800" marT="50800" marB="50800" anchor="ctr">
                    <a:solidFill>
                      <a:srgbClr val="EFA48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36195" inden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600" b="1">
                        <a:solidFill>
                          <a:srgbClr val="575756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Candara" panose="020E0502030303020204" pitchFamily="34" charset="0"/>
                      </a:endParaRPr>
                    </a:p>
                  </a:txBody>
                  <a:tcPr marL="36195" marR="50800" marT="50800" marB="50800" anchor="ctr">
                    <a:solidFill>
                      <a:srgbClr val="EFA48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36195" inden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600" b="1" dirty="0">
                        <a:solidFill>
                          <a:srgbClr val="575756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Candara" panose="020E0502030303020204" pitchFamily="34" charset="0"/>
                      </a:endParaRPr>
                    </a:p>
                  </a:txBody>
                  <a:tcPr marL="36195" marR="50800" marT="50800" marB="50800" anchor="ctr">
                    <a:solidFill>
                      <a:srgbClr val="EFA4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766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0" indent="0" fontAlgn="auto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600" noProof="0" dirty="0" smtClean="0">
                          <a:effectLst/>
                        </a:rPr>
                        <a:t> </a:t>
                      </a:r>
                      <a:endParaRPr lang="fr-CH" sz="1600" noProof="0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0" marR="50800" marT="50800" marB="50800" anchor="ctr">
                    <a:solidFill>
                      <a:srgbClr val="EFA48D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600" noProof="0" dirty="0" smtClean="0">
                          <a:effectLst/>
                        </a:rPr>
                        <a:t>Zone de plaine</a:t>
                      </a:r>
                      <a:r>
                        <a:rPr lang="fr-CH" sz="1600" baseline="0" noProof="0" dirty="0" smtClean="0">
                          <a:effectLst/>
                        </a:rPr>
                        <a:t> </a:t>
                      </a:r>
                      <a:br>
                        <a:rPr lang="fr-CH" sz="1600" baseline="0" noProof="0" dirty="0" smtClean="0">
                          <a:effectLst/>
                        </a:rPr>
                      </a:br>
                      <a:r>
                        <a:rPr lang="fr-CH" sz="1600" baseline="0" noProof="0" dirty="0" smtClean="0">
                          <a:effectLst/>
                        </a:rPr>
                        <a:t>et </a:t>
                      </a:r>
                      <a:r>
                        <a:rPr lang="fr-CH" sz="1600" noProof="0" dirty="0" smtClean="0">
                          <a:effectLst/>
                        </a:rPr>
                        <a:t>colline</a:t>
                      </a:r>
                      <a:endParaRPr lang="fr-CH" sz="1600" b="1" noProof="0" dirty="0">
                        <a:solidFill>
                          <a:srgbClr val="575756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Candara" panose="020E0502030303020204" pitchFamily="34" charset="0"/>
                      </a:endParaRPr>
                    </a:p>
                  </a:txBody>
                  <a:tcPr marL="36195" marR="50800" marT="50800" marB="50800" anchor="ctr">
                    <a:solidFill>
                      <a:srgbClr val="EFA48D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600" noProof="0" dirty="0" smtClean="0">
                          <a:effectLst/>
                        </a:rPr>
                        <a:t>Zones de montagne I et II</a:t>
                      </a:r>
                      <a:endParaRPr lang="fr-CH" sz="1600" b="1" noProof="0" dirty="0">
                        <a:solidFill>
                          <a:srgbClr val="575756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Candara" panose="020E0502030303020204" pitchFamily="34" charset="0"/>
                      </a:endParaRPr>
                    </a:p>
                  </a:txBody>
                  <a:tcPr marL="36195" marR="50800" marT="50800" marB="50800" anchor="ctr">
                    <a:solidFill>
                      <a:srgbClr val="EFA48D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600" noProof="0" dirty="0" smtClean="0">
                          <a:effectLst/>
                        </a:rPr>
                        <a:t>Zones de montagne III et IV</a:t>
                      </a:r>
                      <a:endParaRPr lang="fr-CH" sz="1600" b="1" noProof="0" dirty="0">
                        <a:solidFill>
                          <a:srgbClr val="575756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Candara" panose="020E0502030303020204" pitchFamily="34" charset="0"/>
                      </a:endParaRPr>
                    </a:p>
                  </a:txBody>
                  <a:tcPr marL="36195" marR="50800" marT="50800" marB="50800" anchor="ctr">
                    <a:solidFill>
                      <a:srgbClr val="EFA4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711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36195" indent="0" algn="l" defTabSz="6858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6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SPB total</a:t>
                      </a:r>
                      <a:endParaRPr lang="fr-CH" sz="16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7950" marR="50800" marT="50800" marB="50800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600" noProof="0" dirty="0" smtClean="0">
                          <a:effectLst/>
                        </a:rPr>
                        <a:t>9–12 % de la SAU</a:t>
                      </a:r>
                      <a:endParaRPr lang="fr-CH" sz="1600" b="1" noProof="0" dirty="0">
                        <a:solidFill>
                          <a:srgbClr val="575756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Candara" panose="020E0502030303020204" pitchFamily="34" charset="0"/>
                      </a:endParaRPr>
                    </a:p>
                  </a:txBody>
                  <a:tcPr marL="36195" marR="50800" marT="50800" marB="50800" anchor="ctr"/>
                </a:tc>
                <a:tc>
                  <a:txBody>
                    <a:bodyPr/>
                    <a:lstStyle/>
                    <a:p>
                      <a:pPr marL="72000" marR="36195" lvl="0" indent="0" algn="l" defTabSz="6858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noProof="0" dirty="0" smtClean="0">
                          <a:effectLst/>
                        </a:rPr>
                        <a:t>12–20 % de la SAU</a:t>
                      </a:r>
                      <a:endParaRPr lang="fr-CH" sz="1600" b="1" noProof="0" dirty="0" smtClean="0">
                        <a:solidFill>
                          <a:srgbClr val="575756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Candara" panose="020E0502030303020204" pitchFamily="34" charset="0"/>
                      </a:endParaRPr>
                    </a:p>
                  </a:txBody>
                  <a:tcPr marL="36195" marR="50800" marT="50800" marB="50800" anchor="ctr"/>
                </a:tc>
                <a:tc>
                  <a:txBody>
                    <a:bodyPr/>
                    <a:lstStyle/>
                    <a:p>
                      <a:pPr marL="72000" marR="36195" lvl="0" indent="0" algn="l" defTabSz="6858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noProof="0" dirty="0" smtClean="0">
                          <a:effectLst/>
                        </a:rPr>
                        <a:t>20–40 % de la SAU</a:t>
                      </a:r>
                      <a:endParaRPr lang="fr-CH" sz="1600" b="1" noProof="0" dirty="0" smtClean="0">
                        <a:solidFill>
                          <a:srgbClr val="575756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Candara" panose="020E0502030303020204" pitchFamily="34" charset="0"/>
                      </a:endParaRPr>
                    </a:p>
                  </a:txBody>
                  <a:tcPr marL="36195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792319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36195" indent="0" algn="l" defTabSz="6858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6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SPB avec qualité II</a:t>
                      </a:r>
                      <a:endParaRPr lang="fr-CH" sz="16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7950" marR="50800" marT="50800" marB="50800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600" noProof="0" dirty="0" smtClean="0">
                          <a:effectLst/>
                        </a:rPr>
                        <a:t>min. 50 % des SPB</a:t>
                      </a:r>
                      <a:endParaRPr lang="fr-CH" sz="1600" b="1" noProof="0" dirty="0">
                        <a:solidFill>
                          <a:srgbClr val="575756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Candara" panose="020E0502030303020204" pitchFamily="34" charset="0"/>
                      </a:endParaRPr>
                    </a:p>
                  </a:txBody>
                  <a:tcPr marL="36195" marR="50800" marT="50800" marB="50800" anchor="ctr"/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600" noProof="0" dirty="0" smtClean="0">
                          <a:effectLst/>
                        </a:rPr>
                        <a:t>min. 50 % des SPB</a:t>
                      </a:r>
                      <a:endParaRPr lang="fr-CH" sz="1600" b="1" noProof="0" dirty="0">
                        <a:solidFill>
                          <a:srgbClr val="575756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Candara" panose="020E0502030303020204" pitchFamily="34" charset="0"/>
                      </a:endParaRPr>
                    </a:p>
                  </a:txBody>
                  <a:tcPr marL="36195" marR="50800" marT="50800" marB="50800" anchor="ctr"/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600" noProof="0" dirty="0" smtClean="0">
                          <a:effectLst/>
                        </a:rPr>
                        <a:t>min. 75 % des SPB</a:t>
                      </a:r>
                      <a:endParaRPr lang="fr-CH" sz="1600" b="1" noProof="0" dirty="0">
                        <a:solidFill>
                          <a:srgbClr val="575756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Candara" panose="020E0502030303020204" pitchFamily="34" charset="0"/>
                      </a:endParaRPr>
                    </a:p>
                  </a:txBody>
                  <a:tcPr marL="36195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597624743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600" noProof="0" dirty="0" smtClean="0">
                          <a:effectLst/>
                        </a:rPr>
                        <a:t>Jachères, ourlets, bandes fleuries pluriannuelles sur terres ouvertes</a:t>
                      </a:r>
                      <a:endParaRPr lang="fr-CH" sz="1600" b="1" noProof="0" dirty="0">
                        <a:solidFill>
                          <a:srgbClr val="575756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Candara" panose="020E0502030303020204" pitchFamily="34" charset="0"/>
                      </a:endParaRPr>
                    </a:p>
                  </a:txBody>
                  <a:tcPr marL="0" marR="50800" marT="50800" marB="50800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36195" lvl="0" indent="0" algn="l" defTabSz="6858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noProof="0" dirty="0" smtClean="0">
                          <a:effectLst/>
                        </a:rPr>
                        <a:t>3 % de la SAU</a:t>
                      </a:r>
                      <a:endParaRPr lang="fr-CH" sz="1600" b="1" noProof="0" dirty="0" smtClean="0">
                        <a:solidFill>
                          <a:srgbClr val="575756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Candara" panose="020E0502030303020204" pitchFamily="34" charset="0"/>
                      </a:endParaRPr>
                    </a:p>
                  </a:txBody>
                  <a:tcPr marL="36195" marR="50800" marT="50800" marB="50800" anchor="ctr"/>
                </a:tc>
                <a:tc>
                  <a:txBody>
                    <a:bodyPr/>
                    <a:lstStyle/>
                    <a:p>
                      <a:pPr marL="72000" indent="0" fontAlgn="auto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600" noProof="0" dirty="0" smtClean="0">
                          <a:effectLst/>
                        </a:rPr>
                        <a:t> </a:t>
                      </a:r>
                      <a:endParaRPr lang="fr-CH" sz="1600" noProof="0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50800" marT="50800" marB="50800" anchor="ctr"/>
                </a:tc>
                <a:tc>
                  <a:txBody>
                    <a:bodyPr/>
                    <a:lstStyle/>
                    <a:p>
                      <a:pPr marL="72000" indent="0" fontAlgn="auto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600" noProof="0" dirty="0" smtClean="0">
                          <a:effectLst/>
                        </a:rPr>
                        <a:t> </a:t>
                      </a:r>
                      <a:endParaRPr lang="fr-CH" sz="1600" noProof="0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214083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37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2185710"/>
            <a:ext cx="3312368" cy="36915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3. et 4. Planifier les mesures, évaluer les conséquences </a:t>
            </a:r>
            <a:endParaRPr lang="fr-CH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611188" y="1196752"/>
            <a:ext cx="7921625" cy="4309944"/>
          </a:xfrm>
        </p:spPr>
        <p:txBody>
          <a:bodyPr/>
          <a:lstStyle/>
          <a:p>
            <a:pPr lvl="1" indent="-270000"/>
            <a:r>
              <a:rPr lang="fr-CH" sz="2200" dirty="0" smtClean="0"/>
              <a:t>Fixer les délais pour chaque étape de réalisation des mesures.</a:t>
            </a:r>
          </a:p>
          <a:p>
            <a:pPr lvl="1" indent="-270000"/>
            <a:r>
              <a:rPr lang="fr-CH" sz="2200" dirty="0" smtClean="0"/>
              <a:t>Calculer les effets sur le bilan de fumure, le bilan de fourrage, les paiements directs, etc.</a:t>
            </a:r>
            <a:endParaRPr lang="fr-CH" sz="2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385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Réaliser les mesures et évaluer leur efficacité 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124744"/>
            <a:ext cx="7921625" cy="4309944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dirty="0" smtClean="0"/>
              <a:t>Mettre en place et entretenir de façon professionnelle les SPB (</a:t>
            </a:r>
            <a:r>
              <a:rPr lang="fr-CH" dirty="0" smtClean="0">
                <a:hlinkClick r:id="rId2"/>
              </a:rPr>
              <a:t>vidéo</a:t>
            </a:r>
            <a:r>
              <a:rPr lang="fr-CH" dirty="0" smtClean="0"/>
              <a:t>).</a:t>
            </a:r>
            <a:endParaRPr lang="fr-CH" i="1" dirty="0" smtClean="0">
              <a:solidFill>
                <a:srgbClr val="FF0000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dirty="0" smtClean="0"/>
              <a:t>Annoncer les nouvelles SPB.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dirty="0" smtClean="0"/>
              <a:t>Se renseigner sur la participation financière du réseau, du canton, de la commune ou d’une organisation de protection de la nature.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dirty="0" smtClean="0"/>
              <a:t>Contrôler l’efficacité des mesures (p.ex. dans le cadre du réseau ou en collaboration avec une société de protection de la nature).</a:t>
            </a:r>
          </a:p>
          <a:p>
            <a:pPr marL="342900" indent="-342900">
              <a:buFontTx/>
              <a:buChar char="-"/>
            </a:pPr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15</a:t>
            </a:fld>
            <a:endParaRPr lang="fr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123" y="3645024"/>
            <a:ext cx="793515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5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Exemple: exploitation mixte avec vaches laitières </a:t>
            </a:r>
            <a:br>
              <a:rPr lang="fr-CH" dirty="0" smtClean="0"/>
            </a:br>
            <a:r>
              <a:rPr lang="fr-CH" dirty="0" smtClean="0"/>
              <a:t>et grandes cultures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9" y="1638000"/>
            <a:ext cx="7273180" cy="4309944"/>
          </a:xfrm>
        </p:spPr>
        <p:txBody>
          <a:bodyPr/>
          <a:lstStyle/>
          <a:p>
            <a:pPr lvl="1">
              <a:spcBef>
                <a:spcPts val="600"/>
              </a:spcBef>
            </a:pPr>
            <a:r>
              <a:rPr lang="fr-CH" dirty="0" smtClean="0"/>
              <a:t>17,55 ha SAU en zone de plaine, dont:			</a:t>
            </a:r>
          </a:p>
          <a:p>
            <a:pPr marL="882900" lvl="2" indent="-342900">
              <a:spcBef>
                <a:spcPts val="600"/>
              </a:spcBef>
            </a:pPr>
            <a:r>
              <a:rPr lang="fr-CH" dirty="0" smtClean="0"/>
              <a:t>2,31 ha d’herbages permanents					</a:t>
            </a:r>
          </a:p>
          <a:p>
            <a:pPr marL="882900" lvl="2" indent="-342900">
              <a:spcBef>
                <a:spcPts val="600"/>
              </a:spcBef>
            </a:pPr>
            <a:r>
              <a:rPr lang="fr-CH" dirty="0" smtClean="0"/>
              <a:t>6,80 ha de terres ouvertes					</a:t>
            </a:r>
          </a:p>
          <a:p>
            <a:pPr marL="882900" lvl="2" indent="-342900">
              <a:spcBef>
                <a:spcPts val="600"/>
              </a:spcBef>
            </a:pPr>
            <a:r>
              <a:rPr lang="fr-CH" dirty="0" smtClean="0"/>
              <a:t>8,44 ha de prairies artificielles</a:t>
            </a:r>
          </a:p>
          <a:p>
            <a:pPr lvl="1">
              <a:spcBef>
                <a:spcPts val="600"/>
              </a:spcBef>
            </a:pPr>
            <a:r>
              <a:rPr lang="fr-CH" dirty="0" smtClean="0"/>
              <a:t>Bétail: 35 UGB de vaches laitières</a:t>
            </a:r>
          </a:p>
          <a:p>
            <a:pPr lvl="1">
              <a:spcBef>
                <a:spcPts val="600"/>
              </a:spcBef>
            </a:pPr>
            <a:r>
              <a:rPr lang="fr-CH" dirty="0" smtClean="0"/>
              <a:t>Mode de production: agriculture biologique</a:t>
            </a:r>
          </a:p>
          <a:p>
            <a:pPr lvl="1">
              <a:spcBef>
                <a:spcPts val="600"/>
              </a:spcBef>
            </a:pPr>
            <a:r>
              <a:rPr lang="fr-CH" dirty="0" smtClean="0"/>
              <a:t>Bilan de fumure: peu de marges	</a:t>
            </a:r>
          </a:p>
          <a:p>
            <a:pPr lvl="1">
              <a:spcBef>
                <a:spcPts val="600"/>
              </a:spcBef>
            </a:pPr>
            <a:r>
              <a:rPr lang="fr-CH" dirty="0" smtClean="0"/>
              <a:t>Charge de travail élevée. Les deux époux travaillent à plein temps sur le domaine.			</a:t>
            </a:r>
          </a:p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1203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Exemple: situation actuelle</a:t>
            </a:r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17</a:t>
            </a:fld>
            <a:endParaRPr lang="fr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526617" y="425710"/>
            <a:ext cx="4896544" cy="6438626"/>
          </a:xfrm>
          <a:prstGeom prst="rect">
            <a:avLst/>
          </a:prstGeom>
        </p:spPr>
      </p:pic>
      <p:sp>
        <p:nvSpPr>
          <p:cNvPr id="5" name="Freihandform 4"/>
          <p:cNvSpPr/>
          <p:nvPr/>
        </p:nvSpPr>
        <p:spPr>
          <a:xfrm>
            <a:off x="1162493" y="2126512"/>
            <a:ext cx="5415516" cy="3650511"/>
          </a:xfrm>
          <a:custGeom>
            <a:avLst/>
            <a:gdLst>
              <a:gd name="connsiteX0" fmla="*/ 0 w 5415516"/>
              <a:gd name="connsiteY0" fmla="*/ 2480930 h 3650511"/>
              <a:gd name="connsiteX1" fmla="*/ 255181 w 5415516"/>
              <a:gd name="connsiteY1" fmla="*/ 2268279 h 3650511"/>
              <a:gd name="connsiteX2" fmla="*/ 602512 w 5415516"/>
              <a:gd name="connsiteY2" fmla="*/ 2615609 h 3650511"/>
              <a:gd name="connsiteX3" fmla="*/ 1460205 w 5415516"/>
              <a:gd name="connsiteY3" fmla="*/ 2126511 h 3650511"/>
              <a:gd name="connsiteX4" fmla="*/ 1311349 w 5415516"/>
              <a:gd name="connsiteY4" fmla="*/ 1630325 h 3650511"/>
              <a:gd name="connsiteX5" fmla="*/ 2374605 w 5415516"/>
              <a:gd name="connsiteY5" fmla="*/ 1169581 h 3650511"/>
              <a:gd name="connsiteX6" fmla="*/ 2360428 w 5415516"/>
              <a:gd name="connsiteY6" fmla="*/ 1049079 h 3650511"/>
              <a:gd name="connsiteX7" fmla="*/ 4224670 w 5415516"/>
              <a:gd name="connsiteY7" fmla="*/ 0 h 3650511"/>
              <a:gd name="connsiteX8" fmla="*/ 4579088 w 5415516"/>
              <a:gd name="connsiteY8" fmla="*/ 304800 h 3650511"/>
              <a:gd name="connsiteX9" fmla="*/ 4862623 w 5415516"/>
              <a:gd name="connsiteY9" fmla="*/ 418214 h 3650511"/>
              <a:gd name="connsiteX10" fmla="*/ 5139070 w 5415516"/>
              <a:gd name="connsiteY10" fmla="*/ 886046 h 3650511"/>
              <a:gd name="connsiteX11" fmla="*/ 5415516 w 5415516"/>
              <a:gd name="connsiteY11" fmla="*/ 1034902 h 3650511"/>
              <a:gd name="connsiteX12" fmla="*/ 4572000 w 5415516"/>
              <a:gd name="connsiteY12" fmla="*/ 1786269 h 3650511"/>
              <a:gd name="connsiteX13" fmla="*/ 4274288 w 5415516"/>
              <a:gd name="connsiteY13" fmla="*/ 2147776 h 3650511"/>
              <a:gd name="connsiteX14" fmla="*/ 4146698 w 5415516"/>
              <a:gd name="connsiteY14" fmla="*/ 2388781 h 3650511"/>
              <a:gd name="connsiteX15" fmla="*/ 4309730 w 5415516"/>
              <a:gd name="connsiteY15" fmla="*/ 2863702 h 3650511"/>
              <a:gd name="connsiteX16" fmla="*/ 4288465 w 5415516"/>
              <a:gd name="connsiteY16" fmla="*/ 3069265 h 3650511"/>
              <a:gd name="connsiteX17" fmla="*/ 3976577 w 5415516"/>
              <a:gd name="connsiteY17" fmla="*/ 3246474 h 3650511"/>
              <a:gd name="connsiteX18" fmla="*/ 3671777 w 5415516"/>
              <a:gd name="connsiteY18" fmla="*/ 3352800 h 3650511"/>
              <a:gd name="connsiteX19" fmla="*/ 3416595 w 5415516"/>
              <a:gd name="connsiteY19" fmla="*/ 3331535 h 3650511"/>
              <a:gd name="connsiteX20" fmla="*/ 3055088 w 5415516"/>
              <a:gd name="connsiteY20" fmla="*/ 3423683 h 3650511"/>
              <a:gd name="connsiteX21" fmla="*/ 2792819 w 5415516"/>
              <a:gd name="connsiteY21" fmla="*/ 3012558 h 3650511"/>
              <a:gd name="connsiteX22" fmla="*/ 2346251 w 5415516"/>
              <a:gd name="connsiteY22" fmla="*/ 2544725 h 3650511"/>
              <a:gd name="connsiteX23" fmla="*/ 609600 w 5415516"/>
              <a:gd name="connsiteY23" fmla="*/ 3062176 h 3650511"/>
              <a:gd name="connsiteX24" fmla="*/ 545805 w 5415516"/>
              <a:gd name="connsiteY24" fmla="*/ 3650511 h 3650511"/>
              <a:gd name="connsiteX25" fmla="*/ 0 w 5415516"/>
              <a:gd name="connsiteY25" fmla="*/ 2480930 h 365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415516" h="3650511">
                <a:moveTo>
                  <a:pt x="0" y="2480930"/>
                </a:moveTo>
                <a:lnTo>
                  <a:pt x="255181" y="2268279"/>
                </a:lnTo>
                <a:lnTo>
                  <a:pt x="602512" y="2615609"/>
                </a:lnTo>
                <a:lnTo>
                  <a:pt x="1460205" y="2126511"/>
                </a:lnTo>
                <a:lnTo>
                  <a:pt x="1311349" y="1630325"/>
                </a:lnTo>
                <a:lnTo>
                  <a:pt x="2374605" y="1169581"/>
                </a:lnTo>
                <a:lnTo>
                  <a:pt x="2360428" y="1049079"/>
                </a:lnTo>
                <a:lnTo>
                  <a:pt x="4224670" y="0"/>
                </a:lnTo>
                <a:lnTo>
                  <a:pt x="4579088" y="304800"/>
                </a:lnTo>
                <a:lnTo>
                  <a:pt x="4862623" y="418214"/>
                </a:lnTo>
                <a:lnTo>
                  <a:pt x="5139070" y="886046"/>
                </a:lnTo>
                <a:lnTo>
                  <a:pt x="5415516" y="1034902"/>
                </a:lnTo>
                <a:lnTo>
                  <a:pt x="4572000" y="1786269"/>
                </a:lnTo>
                <a:lnTo>
                  <a:pt x="4274288" y="2147776"/>
                </a:lnTo>
                <a:lnTo>
                  <a:pt x="4146698" y="2388781"/>
                </a:lnTo>
                <a:lnTo>
                  <a:pt x="4309730" y="2863702"/>
                </a:lnTo>
                <a:lnTo>
                  <a:pt x="4288465" y="3069265"/>
                </a:lnTo>
                <a:lnTo>
                  <a:pt x="3976577" y="3246474"/>
                </a:lnTo>
                <a:lnTo>
                  <a:pt x="3671777" y="3352800"/>
                </a:lnTo>
                <a:lnTo>
                  <a:pt x="3416595" y="3331535"/>
                </a:lnTo>
                <a:lnTo>
                  <a:pt x="3055088" y="3423683"/>
                </a:lnTo>
                <a:lnTo>
                  <a:pt x="2792819" y="3012558"/>
                </a:lnTo>
                <a:lnTo>
                  <a:pt x="2346251" y="2544725"/>
                </a:lnTo>
                <a:lnTo>
                  <a:pt x="609600" y="3062176"/>
                </a:lnTo>
                <a:lnTo>
                  <a:pt x="545805" y="3650511"/>
                </a:lnTo>
                <a:lnTo>
                  <a:pt x="0" y="248093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6" name="Textfeld 15"/>
          <p:cNvSpPr txBox="1"/>
          <p:nvPr/>
        </p:nvSpPr>
        <p:spPr>
          <a:xfrm>
            <a:off x="2693329" y="3585077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</a:rPr>
              <a:t>AFHT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569066" y="895054"/>
            <a:ext cx="5129329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252000">
              <a:buFont typeface="Arial" panose="020B0604020202020204" pitchFamily="34" charset="0"/>
              <a:buChar char="•"/>
            </a:pPr>
            <a:r>
              <a:rPr lang="fr-CH" dirty="0" smtClean="0"/>
              <a:t>SPB: 8,3 % de la SAU (1,4 % avec QII), dont</a:t>
            </a:r>
          </a:p>
          <a:p>
            <a:pPr marL="612000" lvl="2" indent="-252000">
              <a:buFont typeface="Arial" panose="020B0604020202020204" pitchFamily="34" charset="0"/>
              <a:buChar char="•"/>
            </a:pPr>
            <a:r>
              <a:rPr lang="fr-CH" dirty="0" smtClean="0"/>
              <a:t>88 a de prairies extensives QI</a:t>
            </a:r>
          </a:p>
          <a:p>
            <a:pPr marL="612000" lvl="2" indent="-252000">
              <a:buFont typeface="Arial" panose="020B0604020202020204" pitchFamily="34" charset="0"/>
              <a:buChar char="•"/>
            </a:pPr>
            <a:r>
              <a:rPr lang="fr-CH" dirty="0" smtClean="0"/>
              <a:t>57 d’arbres fruitiers haute-tige (25 avec QII)</a:t>
            </a: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fr-CH" dirty="0" smtClean="0"/>
              <a:t>Points biodiversité: 8,5</a:t>
            </a: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fr-CH" dirty="0" smtClean="0"/>
              <a:t>Pas de participation au réseau</a:t>
            </a:r>
            <a:endParaRPr lang="fr-CH" dirty="0"/>
          </a:p>
        </p:txBody>
      </p:sp>
      <p:sp>
        <p:nvSpPr>
          <p:cNvPr id="3" name="Textfeld 2"/>
          <p:cNvSpPr txBox="1"/>
          <p:nvPr/>
        </p:nvSpPr>
        <p:spPr>
          <a:xfrm>
            <a:off x="5868144" y="6065811"/>
            <a:ext cx="2661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/>
              <a:t>© 2019 </a:t>
            </a:r>
            <a:r>
              <a:rPr lang="fr-CH" sz="1200" dirty="0" err="1" smtClean="0"/>
              <a:t>Geoinformation</a:t>
            </a:r>
            <a:r>
              <a:rPr lang="fr-CH" sz="1200" dirty="0" smtClean="0"/>
              <a:t> </a:t>
            </a:r>
            <a:r>
              <a:rPr lang="fr-CH" sz="1200" dirty="0" err="1" smtClean="0"/>
              <a:t>Kanton</a:t>
            </a:r>
            <a:r>
              <a:rPr lang="fr-CH" sz="1200" dirty="0" smtClean="0"/>
              <a:t> </a:t>
            </a:r>
            <a:r>
              <a:rPr lang="fr-CH" sz="1200" dirty="0" err="1" smtClean="0"/>
              <a:t>Luzern</a:t>
            </a:r>
            <a:endParaRPr lang="fr-CH" sz="1200" dirty="0"/>
          </a:p>
        </p:txBody>
      </p:sp>
      <p:sp>
        <p:nvSpPr>
          <p:cNvPr id="11" name="Freihandform 10"/>
          <p:cNvSpPr/>
          <p:nvPr/>
        </p:nvSpPr>
        <p:spPr>
          <a:xfrm>
            <a:off x="1181819" y="4408098"/>
            <a:ext cx="595223" cy="1345721"/>
          </a:xfrm>
          <a:custGeom>
            <a:avLst/>
            <a:gdLst>
              <a:gd name="connsiteX0" fmla="*/ 0 w 595223"/>
              <a:gd name="connsiteY0" fmla="*/ 207034 h 1345721"/>
              <a:gd name="connsiteX1" fmla="*/ 163902 w 595223"/>
              <a:gd name="connsiteY1" fmla="*/ 543464 h 1345721"/>
              <a:gd name="connsiteX2" fmla="*/ 534838 w 595223"/>
              <a:gd name="connsiteY2" fmla="*/ 1345721 h 1345721"/>
              <a:gd name="connsiteX3" fmla="*/ 595223 w 595223"/>
              <a:gd name="connsiteY3" fmla="*/ 776377 h 1345721"/>
              <a:gd name="connsiteX4" fmla="*/ 534838 w 595223"/>
              <a:gd name="connsiteY4" fmla="*/ 293298 h 1345721"/>
              <a:gd name="connsiteX5" fmla="*/ 224287 w 595223"/>
              <a:gd name="connsiteY5" fmla="*/ 0 h 1345721"/>
              <a:gd name="connsiteX6" fmla="*/ 0 w 595223"/>
              <a:gd name="connsiteY6" fmla="*/ 207034 h 1345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223" h="1345721">
                <a:moveTo>
                  <a:pt x="0" y="207034"/>
                </a:moveTo>
                <a:lnTo>
                  <a:pt x="163902" y="543464"/>
                </a:lnTo>
                <a:lnTo>
                  <a:pt x="534838" y="1345721"/>
                </a:lnTo>
                <a:lnTo>
                  <a:pt x="595223" y="776377"/>
                </a:lnTo>
                <a:lnTo>
                  <a:pt x="534838" y="293298"/>
                </a:lnTo>
                <a:lnTo>
                  <a:pt x="224287" y="0"/>
                </a:lnTo>
                <a:lnTo>
                  <a:pt x="0" y="207034"/>
                </a:lnTo>
                <a:close/>
              </a:path>
            </a:pathLst>
          </a:custGeom>
          <a:solidFill>
            <a:schemeClr val="accent6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9" name="Freihandform 8"/>
          <p:cNvSpPr/>
          <p:nvPr/>
        </p:nvSpPr>
        <p:spPr>
          <a:xfrm>
            <a:off x="994202" y="4485507"/>
            <a:ext cx="793354" cy="574747"/>
          </a:xfrm>
          <a:custGeom>
            <a:avLst/>
            <a:gdLst>
              <a:gd name="connsiteX0" fmla="*/ 0 w 2769079"/>
              <a:gd name="connsiteY0" fmla="*/ 1397479 h 2035833"/>
              <a:gd name="connsiteX1" fmla="*/ 43132 w 2769079"/>
              <a:gd name="connsiteY1" fmla="*/ 1647645 h 2035833"/>
              <a:gd name="connsiteX2" fmla="*/ 1768415 w 2769079"/>
              <a:gd name="connsiteY2" fmla="*/ 1086928 h 2035833"/>
              <a:gd name="connsiteX3" fmla="*/ 2320505 w 2769079"/>
              <a:gd name="connsiteY3" fmla="*/ 2035833 h 2035833"/>
              <a:gd name="connsiteX4" fmla="*/ 2769079 w 2769079"/>
              <a:gd name="connsiteY4" fmla="*/ 1923690 h 2035833"/>
              <a:gd name="connsiteX5" fmla="*/ 2562045 w 2769079"/>
              <a:gd name="connsiteY5" fmla="*/ 1466490 h 2035833"/>
              <a:gd name="connsiteX6" fmla="*/ 2260120 w 2769079"/>
              <a:gd name="connsiteY6" fmla="*/ 897147 h 2035833"/>
              <a:gd name="connsiteX7" fmla="*/ 1716656 w 2769079"/>
              <a:gd name="connsiteY7" fmla="*/ 0 h 2035833"/>
              <a:gd name="connsiteX8" fmla="*/ 707366 w 2769079"/>
              <a:gd name="connsiteY8" fmla="*/ 439947 h 2035833"/>
              <a:gd name="connsiteX9" fmla="*/ 897147 w 2769079"/>
              <a:gd name="connsiteY9" fmla="*/ 1009290 h 2035833"/>
              <a:gd name="connsiteX10" fmla="*/ 0 w 2769079"/>
              <a:gd name="connsiteY10" fmla="*/ 1397479 h 2035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69079" h="2035833">
                <a:moveTo>
                  <a:pt x="0" y="1397479"/>
                </a:moveTo>
                <a:lnTo>
                  <a:pt x="43132" y="1647645"/>
                </a:lnTo>
                <a:lnTo>
                  <a:pt x="1768415" y="1086928"/>
                </a:lnTo>
                <a:lnTo>
                  <a:pt x="2320505" y="2035833"/>
                </a:lnTo>
                <a:lnTo>
                  <a:pt x="2769079" y="1923690"/>
                </a:lnTo>
                <a:lnTo>
                  <a:pt x="2562045" y="1466490"/>
                </a:lnTo>
                <a:lnTo>
                  <a:pt x="2260120" y="897147"/>
                </a:lnTo>
                <a:lnTo>
                  <a:pt x="1716656" y="0"/>
                </a:lnTo>
                <a:lnTo>
                  <a:pt x="707366" y="439947"/>
                </a:lnTo>
                <a:lnTo>
                  <a:pt x="897147" y="1009290"/>
                </a:lnTo>
                <a:lnTo>
                  <a:pt x="0" y="1397479"/>
                </a:lnTo>
                <a:close/>
              </a:path>
            </a:pathLst>
          </a:custGeom>
          <a:solidFill>
            <a:schemeClr val="accent4">
              <a:lumMod val="50000"/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 smtClean="0"/>
              <a:t>PrEx</a:t>
            </a:r>
            <a:endParaRPr lang="fr-CH" dirty="0"/>
          </a:p>
        </p:txBody>
      </p:sp>
      <p:sp>
        <p:nvSpPr>
          <p:cNvPr id="17" name="Textfeld 16"/>
          <p:cNvSpPr txBox="1"/>
          <p:nvPr/>
        </p:nvSpPr>
        <p:spPr>
          <a:xfrm>
            <a:off x="1181819" y="5013176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</a:rPr>
              <a:t>AFHT</a:t>
            </a:r>
            <a:endParaRPr lang="fr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8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Habitats présents</a:t>
            </a:r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18</a:t>
            </a:fld>
            <a:endParaRPr lang="fr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059297" y="630616"/>
            <a:ext cx="4602457" cy="6331496"/>
          </a:xfrm>
          <a:prstGeom prst="rect">
            <a:avLst/>
          </a:prstGeom>
        </p:spPr>
      </p:pic>
      <p:sp>
        <p:nvSpPr>
          <p:cNvPr id="8" name="Freihandform 7"/>
          <p:cNvSpPr/>
          <p:nvPr/>
        </p:nvSpPr>
        <p:spPr>
          <a:xfrm>
            <a:off x="6558433" y="1988840"/>
            <a:ext cx="1440611" cy="1268083"/>
          </a:xfrm>
          <a:custGeom>
            <a:avLst/>
            <a:gdLst>
              <a:gd name="connsiteX0" fmla="*/ 43132 w 1440611"/>
              <a:gd name="connsiteY0" fmla="*/ 0 h 1268083"/>
              <a:gd name="connsiteX1" fmla="*/ 0 w 1440611"/>
              <a:gd name="connsiteY1" fmla="*/ 172529 h 1268083"/>
              <a:gd name="connsiteX2" fmla="*/ 767751 w 1440611"/>
              <a:gd name="connsiteY2" fmla="*/ 629729 h 1268083"/>
              <a:gd name="connsiteX3" fmla="*/ 1043796 w 1440611"/>
              <a:gd name="connsiteY3" fmla="*/ 1078302 h 1268083"/>
              <a:gd name="connsiteX4" fmla="*/ 1328468 w 1440611"/>
              <a:gd name="connsiteY4" fmla="*/ 1268083 h 1268083"/>
              <a:gd name="connsiteX5" fmla="*/ 1440611 w 1440611"/>
              <a:gd name="connsiteY5" fmla="*/ 1190446 h 1268083"/>
              <a:gd name="connsiteX6" fmla="*/ 1147313 w 1440611"/>
              <a:gd name="connsiteY6" fmla="*/ 1000664 h 1268083"/>
              <a:gd name="connsiteX7" fmla="*/ 836762 w 1440611"/>
              <a:gd name="connsiteY7" fmla="*/ 526212 h 1268083"/>
              <a:gd name="connsiteX8" fmla="*/ 43132 w 1440611"/>
              <a:gd name="connsiteY8" fmla="*/ 0 h 126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0611" h="1268083">
                <a:moveTo>
                  <a:pt x="43132" y="0"/>
                </a:moveTo>
                <a:lnTo>
                  <a:pt x="0" y="172529"/>
                </a:lnTo>
                <a:lnTo>
                  <a:pt x="767751" y="629729"/>
                </a:lnTo>
                <a:lnTo>
                  <a:pt x="1043796" y="1078302"/>
                </a:lnTo>
                <a:lnTo>
                  <a:pt x="1328468" y="1268083"/>
                </a:lnTo>
                <a:lnTo>
                  <a:pt x="1440611" y="1190446"/>
                </a:lnTo>
                <a:lnTo>
                  <a:pt x="1147313" y="1000664"/>
                </a:lnTo>
                <a:lnTo>
                  <a:pt x="836762" y="526212"/>
                </a:lnTo>
                <a:lnTo>
                  <a:pt x="43132" y="0"/>
                </a:lnTo>
                <a:close/>
              </a:path>
            </a:pathLst>
          </a:custGeom>
          <a:pattFill prst="wdUpDiag">
            <a:fgClr>
              <a:schemeClr val="accent6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6" name="Freihandform 15"/>
          <p:cNvSpPr/>
          <p:nvPr/>
        </p:nvSpPr>
        <p:spPr>
          <a:xfrm>
            <a:off x="3884244" y="3300055"/>
            <a:ext cx="1138687" cy="698740"/>
          </a:xfrm>
          <a:custGeom>
            <a:avLst/>
            <a:gdLst>
              <a:gd name="connsiteX0" fmla="*/ 0 w 1138687"/>
              <a:gd name="connsiteY0" fmla="*/ 474453 h 698740"/>
              <a:gd name="connsiteX1" fmla="*/ 69012 w 1138687"/>
              <a:gd name="connsiteY1" fmla="*/ 698740 h 698740"/>
              <a:gd name="connsiteX2" fmla="*/ 1138687 w 1138687"/>
              <a:gd name="connsiteY2" fmla="*/ 215661 h 698740"/>
              <a:gd name="connsiteX3" fmla="*/ 1000664 w 1138687"/>
              <a:gd name="connsiteY3" fmla="*/ 0 h 698740"/>
              <a:gd name="connsiteX4" fmla="*/ 0 w 1138687"/>
              <a:gd name="connsiteY4" fmla="*/ 474453 h 6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687" h="698740">
                <a:moveTo>
                  <a:pt x="0" y="474453"/>
                </a:moveTo>
                <a:lnTo>
                  <a:pt x="69012" y="698740"/>
                </a:lnTo>
                <a:lnTo>
                  <a:pt x="1138687" y="215661"/>
                </a:lnTo>
                <a:lnTo>
                  <a:pt x="1000664" y="0"/>
                </a:lnTo>
                <a:lnTo>
                  <a:pt x="0" y="474453"/>
                </a:lnTo>
                <a:close/>
              </a:path>
            </a:pathLst>
          </a:custGeom>
          <a:pattFill prst="wdUpDiag">
            <a:fgClr>
              <a:schemeClr val="accent6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1" name="Freihandform 30"/>
          <p:cNvSpPr/>
          <p:nvPr/>
        </p:nvSpPr>
        <p:spPr>
          <a:xfrm>
            <a:off x="2555776" y="2177737"/>
            <a:ext cx="5415516" cy="3650511"/>
          </a:xfrm>
          <a:custGeom>
            <a:avLst/>
            <a:gdLst>
              <a:gd name="connsiteX0" fmla="*/ 0 w 5415516"/>
              <a:gd name="connsiteY0" fmla="*/ 2480930 h 3650511"/>
              <a:gd name="connsiteX1" fmla="*/ 255181 w 5415516"/>
              <a:gd name="connsiteY1" fmla="*/ 2268279 h 3650511"/>
              <a:gd name="connsiteX2" fmla="*/ 602512 w 5415516"/>
              <a:gd name="connsiteY2" fmla="*/ 2615609 h 3650511"/>
              <a:gd name="connsiteX3" fmla="*/ 1460205 w 5415516"/>
              <a:gd name="connsiteY3" fmla="*/ 2126511 h 3650511"/>
              <a:gd name="connsiteX4" fmla="*/ 1311349 w 5415516"/>
              <a:gd name="connsiteY4" fmla="*/ 1630325 h 3650511"/>
              <a:gd name="connsiteX5" fmla="*/ 2374605 w 5415516"/>
              <a:gd name="connsiteY5" fmla="*/ 1169581 h 3650511"/>
              <a:gd name="connsiteX6" fmla="*/ 2360428 w 5415516"/>
              <a:gd name="connsiteY6" fmla="*/ 1049079 h 3650511"/>
              <a:gd name="connsiteX7" fmla="*/ 4224670 w 5415516"/>
              <a:gd name="connsiteY7" fmla="*/ 0 h 3650511"/>
              <a:gd name="connsiteX8" fmla="*/ 4579088 w 5415516"/>
              <a:gd name="connsiteY8" fmla="*/ 304800 h 3650511"/>
              <a:gd name="connsiteX9" fmla="*/ 4862623 w 5415516"/>
              <a:gd name="connsiteY9" fmla="*/ 418214 h 3650511"/>
              <a:gd name="connsiteX10" fmla="*/ 5139070 w 5415516"/>
              <a:gd name="connsiteY10" fmla="*/ 886046 h 3650511"/>
              <a:gd name="connsiteX11" fmla="*/ 5415516 w 5415516"/>
              <a:gd name="connsiteY11" fmla="*/ 1034902 h 3650511"/>
              <a:gd name="connsiteX12" fmla="*/ 4572000 w 5415516"/>
              <a:gd name="connsiteY12" fmla="*/ 1786269 h 3650511"/>
              <a:gd name="connsiteX13" fmla="*/ 4274288 w 5415516"/>
              <a:gd name="connsiteY13" fmla="*/ 2147776 h 3650511"/>
              <a:gd name="connsiteX14" fmla="*/ 4146698 w 5415516"/>
              <a:gd name="connsiteY14" fmla="*/ 2388781 h 3650511"/>
              <a:gd name="connsiteX15" fmla="*/ 4309730 w 5415516"/>
              <a:gd name="connsiteY15" fmla="*/ 2863702 h 3650511"/>
              <a:gd name="connsiteX16" fmla="*/ 4288465 w 5415516"/>
              <a:gd name="connsiteY16" fmla="*/ 3069265 h 3650511"/>
              <a:gd name="connsiteX17" fmla="*/ 3976577 w 5415516"/>
              <a:gd name="connsiteY17" fmla="*/ 3246474 h 3650511"/>
              <a:gd name="connsiteX18" fmla="*/ 3671777 w 5415516"/>
              <a:gd name="connsiteY18" fmla="*/ 3352800 h 3650511"/>
              <a:gd name="connsiteX19" fmla="*/ 3416595 w 5415516"/>
              <a:gd name="connsiteY19" fmla="*/ 3331535 h 3650511"/>
              <a:gd name="connsiteX20" fmla="*/ 3055088 w 5415516"/>
              <a:gd name="connsiteY20" fmla="*/ 3423683 h 3650511"/>
              <a:gd name="connsiteX21" fmla="*/ 2792819 w 5415516"/>
              <a:gd name="connsiteY21" fmla="*/ 3012558 h 3650511"/>
              <a:gd name="connsiteX22" fmla="*/ 2346251 w 5415516"/>
              <a:gd name="connsiteY22" fmla="*/ 2544725 h 3650511"/>
              <a:gd name="connsiteX23" fmla="*/ 609600 w 5415516"/>
              <a:gd name="connsiteY23" fmla="*/ 3062176 h 3650511"/>
              <a:gd name="connsiteX24" fmla="*/ 545805 w 5415516"/>
              <a:gd name="connsiteY24" fmla="*/ 3650511 h 3650511"/>
              <a:gd name="connsiteX25" fmla="*/ 0 w 5415516"/>
              <a:gd name="connsiteY25" fmla="*/ 2480930 h 365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415516" h="3650511">
                <a:moveTo>
                  <a:pt x="0" y="2480930"/>
                </a:moveTo>
                <a:lnTo>
                  <a:pt x="255181" y="2268279"/>
                </a:lnTo>
                <a:lnTo>
                  <a:pt x="602512" y="2615609"/>
                </a:lnTo>
                <a:lnTo>
                  <a:pt x="1460205" y="2126511"/>
                </a:lnTo>
                <a:lnTo>
                  <a:pt x="1311349" y="1630325"/>
                </a:lnTo>
                <a:lnTo>
                  <a:pt x="2374605" y="1169581"/>
                </a:lnTo>
                <a:lnTo>
                  <a:pt x="2360428" y="1049079"/>
                </a:lnTo>
                <a:lnTo>
                  <a:pt x="4224670" y="0"/>
                </a:lnTo>
                <a:lnTo>
                  <a:pt x="4579088" y="304800"/>
                </a:lnTo>
                <a:lnTo>
                  <a:pt x="4862623" y="418214"/>
                </a:lnTo>
                <a:lnTo>
                  <a:pt x="5139070" y="886046"/>
                </a:lnTo>
                <a:lnTo>
                  <a:pt x="5415516" y="1034902"/>
                </a:lnTo>
                <a:lnTo>
                  <a:pt x="4572000" y="1786269"/>
                </a:lnTo>
                <a:lnTo>
                  <a:pt x="4274288" y="2147776"/>
                </a:lnTo>
                <a:lnTo>
                  <a:pt x="4146698" y="2388781"/>
                </a:lnTo>
                <a:lnTo>
                  <a:pt x="4309730" y="2863702"/>
                </a:lnTo>
                <a:lnTo>
                  <a:pt x="4288465" y="3069265"/>
                </a:lnTo>
                <a:lnTo>
                  <a:pt x="3976577" y="3246474"/>
                </a:lnTo>
                <a:lnTo>
                  <a:pt x="3671777" y="3352800"/>
                </a:lnTo>
                <a:lnTo>
                  <a:pt x="3416595" y="3331535"/>
                </a:lnTo>
                <a:lnTo>
                  <a:pt x="3055088" y="3423683"/>
                </a:lnTo>
                <a:lnTo>
                  <a:pt x="2792819" y="3012558"/>
                </a:lnTo>
                <a:lnTo>
                  <a:pt x="2346251" y="2544725"/>
                </a:lnTo>
                <a:lnTo>
                  <a:pt x="609600" y="3062176"/>
                </a:lnTo>
                <a:lnTo>
                  <a:pt x="545805" y="3650511"/>
                </a:lnTo>
                <a:lnTo>
                  <a:pt x="0" y="248093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0" name="Freihandform 9"/>
          <p:cNvSpPr/>
          <p:nvPr/>
        </p:nvSpPr>
        <p:spPr>
          <a:xfrm>
            <a:off x="6920742" y="3075769"/>
            <a:ext cx="715993" cy="543464"/>
          </a:xfrm>
          <a:custGeom>
            <a:avLst/>
            <a:gdLst>
              <a:gd name="connsiteX0" fmla="*/ 60385 w 715993"/>
              <a:gd name="connsiteY0" fmla="*/ 543464 h 543464"/>
              <a:gd name="connsiteX1" fmla="*/ 0 w 715993"/>
              <a:gd name="connsiteY1" fmla="*/ 448573 h 543464"/>
              <a:gd name="connsiteX2" fmla="*/ 715993 w 715993"/>
              <a:gd name="connsiteY2" fmla="*/ 0 h 543464"/>
              <a:gd name="connsiteX3" fmla="*/ 60385 w 715993"/>
              <a:gd name="connsiteY3" fmla="*/ 543464 h 54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993" h="543464">
                <a:moveTo>
                  <a:pt x="60385" y="543464"/>
                </a:moveTo>
                <a:lnTo>
                  <a:pt x="0" y="448573"/>
                </a:lnTo>
                <a:lnTo>
                  <a:pt x="715993" y="0"/>
                </a:lnTo>
                <a:lnTo>
                  <a:pt x="60385" y="543464"/>
                </a:lnTo>
                <a:close/>
              </a:path>
            </a:pathLst>
          </a:custGeom>
          <a:pattFill prst="wdUpDiag">
            <a:fgClr>
              <a:schemeClr val="accent6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2" name="Freihandform 11"/>
          <p:cNvSpPr/>
          <p:nvPr/>
        </p:nvSpPr>
        <p:spPr>
          <a:xfrm>
            <a:off x="6117688" y="3304705"/>
            <a:ext cx="189980" cy="189781"/>
          </a:xfrm>
          <a:custGeom>
            <a:avLst/>
            <a:gdLst>
              <a:gd name="connsiteX0" fmla="*/ 77837 w 189980"/>
              <a:gd name="connsiteY0" fmla="*/ 43132 h 189781"/>
              <a:gd name="connsiteX1" fmla="*/ 77837 w 189980"/>
              <a:gd name="connsiteY1" fmla="*/ 43132 h 189781"/>
              <a:gd name="connsiteX2" fmla="*/ 199 w 189980"/>
              <a:gd name="connsiteY2" fmla="*/ 94890 h 189781"/>
              <a:gd name="connsiteX3" fmla="*/ 8826 w 189980"/>
              <a:gd name="connsiteY3" fmla="*/ 155275 h 189781"/>
              <a:gd name="connsiteX4" fmla="*/ 60584 w 189980"/>
              <a:gd name="connsiteY4" fmla="*/ 189781 h 189781"/>
              <a:gd name="connsiteX5" fmla="*/ 120969 w 189980"/>
              <a:gd name="connsiteY5" fmla="*/ 181155 h 189781"/>
              <a:gd name="connsiteX6" fmla="*/ 164101 w 189980"/>
              <a:gd name="connsiteY6" fmla="*/ 138023 h 189781"/>
              <a:gd name="connsiteX7" fmla="*/ 172728 w 189980"/>
              <a:gd name="connsiteY7" fmla="*/ 112143 h 189781"/>
              <a:gd name="connsiteX8" fmla="*/ 189980 w 189980"/>
              <a:gd name="connsiteY8" fmla="*/ 86264 h 189781"/>
              <a:gd name="connsiteX9" fmla="*/ 164101 w 189980"/>
              <a:gd name="connsiteY9" fmla="*/ 17253 h 189781"/>
              <a:gd name="connsiteX10" fmla="*/ 138222 w 189980"/>
              <a:gd name="connsiteY10" fmla="*/ 0 h 189781"/>
              <a:gd name="connsiteX11" fmla="*/ 51958 w 189980"/>
              <a:gd name="connsiteY11" fmla="*/ 25879 h 189781"/>
              <a:gd name="connsiteX12" fmla="*/ 77837 w 189980"/>
              <a:gd name="connsiteY12" fmla="*/ 43132 h 18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80" h="189781">
                <a:moveTo>
                  <a:pt x="77837" y="43132"/>
                </a:moveTo>
                <a:lnTo>
                  <a:pt x="77837" y="43132"/>
                </a:lnTo>
                <a:cubicBezTo>
                  <a:pt x="44613" y="55591"/>
                  <a:pt x="199" y="51853"/>
                  <a:pt x="199" y="94890"/>
                </a:cubicBezTo>
                <a:cubicBezTo>
                  <a:pt x="199" y="115223"/>
                  <a:pt x="-2090" y="138121"/>
                  <a:pt x="8826" y="155275"/>
                </a:cubicBezTo>
                <a:cubicBezTo>
                  <a:pt x="19958" y="172769"/>
                  <a:pt x="60584" y="189781"/>
                  <a:pt x="60584" y="189781"/>
                </a:cubicBezTo>
                <a:cubicBezTo>
                  <a:pt x="80712" y="186906"/>
                  <a:pt x="101494" y="186998"/>
                  <a:pt x="120969" y="181155"/>
                </a:cubicBezTo>
                <a:cubicBezTo>
                  <a:pt x="141266" y="175066"/>
                  <a:pt x="155306" y="155613"/>
                  <a:pt x="164101" y="138023"/>
                </a:cubicBezTo>
                <a:cubicBezTo>
                  <a:pt x="168168" y="129890"/>
                  <a:pt x="168661" y="120276"/>
                  <a:pt x="172728" y="112143"/>
                </a:cubicBezTo>
                <a:cubicBezTo>
                  <a:pt x="177364" y="102870"/>
                  <a:pt x="184229" y="94890"/>
                  <a:pt x="189980" y="86264"/>
                </a:cubicBezTo>
                <a:cubicBezTo>
                  <a:pt x="183808" y="55403"/>
                  <a:pt x="186314" y="39466"/>
                  <a:pt x="164101" y="17253"/>
                </a:cubicBezTo>
                <a:cubicBezTo>
                  <a:pt x="156770" y="9922"/>
                  <a:pt x="146848" y="5751"/>
                  <a:pt x="138222" y="0"/>
                </a:cubicBezTo>
                <a:cubicBezTo>
                  <a:pt x="113455" y="6191"/>
                  <a:pt x="72961" y="15377"/>
                  <a:pt x="51958" y="25879"/>
                </a:cubicBezTo>
                <a:lnTo>
                  <a:pt x="77837" y="43132"/>
                </a:lnTo>
                <a:close/>
              </a:path>
            </a:pathLst>
          </a:custGeom>
          <a:pattFill prst="wdUpDiag">
            <a:fgClr>
              <a:schemeClr val="accent6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3" name="Freihandform 12"/>
          <p:cNvSpPr/>
          <p:nvPr/>
        </p:nvSpPr>
        <p:spPr>
          <a:xfrm>
            <a:off x="6636071" y="3222418"/>
            <a:ext cx="1233577" cy="2087592"/>
          </a:xfrm>
          <a:custGeom>
            <a:avLst/>
            <a:gdLst>
              <a:gd name="connsiteX0" fmla="*/ 1181819 w 1233577"/>
              <a:gd name="connsiteY0" fmla="*/ 0 h 2087592"/>
              <a:gd name="connsiteX1" fmla="*/ 69011 w 1233577"/>
              <a:gd name="connsiteY1" fmla="*/ 1052422 h 2087592"/>
              <a:gd name="connsiteX2" fmla="*/ 0 w 1233577"/>
              <a:gd name="connsiteY2" fmla="*/ 1302588 h 2087592"/>
              <a:gd name="connsiteX3" fmla="*/ 129396 w 1233577"/>
              <a:gd name="connsiteY3" fmla="*/ 1880558 h 2087592"/>
              <a:gd name="connsiteX4" fmla="*/ 8626 w 1233577"/>
              <a:gd name="connsiteY4" fmla="*/ 2087592 h 2087592"/>
              <a:gd name="connsiteX5" fmla="*/ 232913 w 1233577"/>
              <a:gd name="connsiteY5" fmla="*/ 1811547 h 2087592"/>
              <a:gd name="connsiteX6" fmla="*/ 25879 w 1233577"/>
              <a:gd name="connsiteY6" fmla="*/ 1302588 h 2087592"/>
              <a:gd name="connsiteX7" fmla="*/ 301924 w 1233577"/>
              <a:gd name="connsiteY7" fmla="*/ 819509 h 2087592"/>
              <a:gd name="connsiteX8" fmla="*/ 1233577 w 1233577"/>
              <a:gd name="connsiteY8" fmla="*/ 8626 h 2087592"/>
              <a:gd name="connsiteX9" fmla="*/ 1181819 w 1233577"/>
              <a:gd name="connsiteY9" fmla="*/ 0 h 208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3577" h="2087592">
                <a:moveTo>
                  <a:pt x="1181819" y="0"/>
                </a:moveTo>
                <a:lnTo>
                  <a:pt x="69011" y="1052422"/>
                </a:lnTo>
                <a:lnTo>
                  <a:pt x="0" y="1302588"/>
                </a:lnTo>
                <a:lnTo>
                  <a:pt x="129396" y="1880558"/>
                </a:lnTo>
                <a:lnTo>
                  <a:pt x="8626" y="2087592"/>
                </a:lnTo>
                <a:lnTo>
                  <a:pt x="232913" y="1811547"/>
                </a:lnTo>
                <a:lnTo>
                  <a:pt x="25879" y="1302588"/>
                </a:lnTo>
                <a:lnTo>
                  <a:pt x="301924" y="819509"/>
                </a:lnTo>
                <a:lnTo>
                  <a:pt x="1233577" y="8626"/>
                </a:lnTo>
                <a:lnTo>
                  <a:pt x="1181819" y="0"/>
                </a:lnTo>
                <a:close/>
              </a:path>
            </a:pathLst>
          </a:custGeom>
          <a:pattFill prst="wdUpDiag">
            <a:fgClr>
              <a:schemeClr val="accent6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4" name="Freihandform 13"/>
          <p:cNvSpPr/>
          <p:nvPr/>
        </p:nvSpPr>
        <p:spPr>
          <a:xfrm>
            <a:off x="5514637" y="4335225"/>
            <a:ext cx="414068" cy="750498"/>
          </a:xfrm>
          <a:custGeom>
            <a:avLst/>
            <a:gdLst>
              <a:gd name="connsiteX0" fmla="*/ 0 w 414068"/>
              <a:gd name="connsiteY0" fmla="*/ 86264 h 750498"/>
              <a:gd name="connsiteX1" fmla="*/ 319177 w 414068"/>
              <a:gd name="connsiteY1" fmla="*/ 750498 h 750498"/>
              <a:gd name="connsiteX2" fmla="*/ 414068 w 414068"/>
              <a:gd name="connsiteY2" fmla="*/ 690113 h 750498"/>
              <a:gd name="connsiteX3" fmla="*/ 60385 w 414068"/>
              <a:gd name="connsiteY3" fmla="*/ 0 h 750498"/>
              <a:gd name="connsiteX4" fmla="*/ 0 w 414068"/>
              <a:gd name="connsiteY4" fmla="*/ 86264 h 75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068" h="750498">
                <a:moveTo>
                  <a:pt x="0" y="86264"/>
                </a:moveTo>
                <a:lnTo>
                  <a:pt x="319177" y="750498"/>
                </a:lnTo>
                <a:lnTo>
                  <a:pt x="414068" y="690113"/>
                </a:lnTo>
                <a:lnTo>
                  <a:pt x="60385" y="0"/>
                </a:lnTo>
                <a:lnTo>
                  <a:pt x="0" y="86264"/>
                </a:lnTo>
                <a:close/>
              </a:path>
            </a:pathLst>
          </a:custGeom>
          <a:pattFill prst="wdUpDiag">
            <a:fgClr>
              <a:schemeClr val="accent6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Freihandform 14"/>
          <p:cNvSpPr/>
          <p:nvPr/>
        </p:nvSpPr>
        <p:spPr>
          <a:xfrm>
            <a:off x="4893535" y="4602644"/>
            <a:ext cx="474453" cy="577970"/>
          </a:xfrm>
          <a:custGeom>
            <a:avLst/>
            <a:gdLst>
              <a:gd name="connsiteX0" fmla="*/ 112143 w 474453"/>
              <a:gd name="connsiteY0" fmla="*/ 0 h 577970"/>
              <a:gd name="connsiteX1" fmla="*/ 0 w 474453"/>
              <a:gd name="connsiteY1" fmla="*/ 60385 h 577970"/>
              <a:gd name="connsiteX2" fmla="*/ 414068 w 474453"/>
              <a:gd name="connsiteY2" fmla="*/ 577970 h 577970"/>
              <a:gd name="connsiteX3" fmla="*/ 474453 w 474453"/>
              <a:gd name="connsiteY3" fmla="*/ 543464 h 577970"/>
              <a:gd name="connsiteX4" fmla="*/ 112143 w 474453"/>
              <a:gd name="connsiteY4" fmla="*/ 0 h 57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453" h="577970">
                <a:moveTo>
                  <a:pt x="112143" y="0"/>
                </a:moveTo>
                <a:lnTo>
                  <a:pt x="0" y="60385"/>
                </a:lnTo>
                <a:lnTo>
                  <a:pt x="414068" y="577970"/>
                </a:lnTo>
                <a:lnTo>
                  <a:pt x="474453" y="543464"/>
                </a:lnTo>
                <a:lnTo>
                  <a:pt x="112143" y="0"/>
                </a:lnTo>
                <a:close/>
              </a:path>
            </a:pathLst>
          </a:custGeom>
          <a:pattFill prst="wdUpDiag">
            <a:fgClr>
              <a:schemeClr val="accent6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8" name="Freihandform 17"/>
          <p:cNvSpPr/>
          <p:nvPr/>
        </p:nvSpPr>
        <p:spPr>
          <a:xfrm>
            <a:off x="2555776" y="4455995"/>
            <a:ext cx="612476" cy="1276709"/>
          </a:xfrm>
          <a:custGeom>
            <a:avLst/>
            <a:gdLst>
              <a:gd name="connsiteX0" fmla="*/ 0 w 612476"/>
              <a:gd name="connsiteY0" fmla="*/ 181155 h 1276709"/>
              <a:gd name="connsiteX1" fmla="*/ 526212 w 612476"/>
              <a:gd name="connsiteY1" fmla="*/ 1276709 h 1276709"/>
              <a:gd name="connsiteX2" fmla="*/ 612476 w 612476"/>
              <a:gd name="connsiteY2" fmla="*/ 741872 h 1276709"/>
              <a:gd name="connsiteX3" fmla="*/ 517585 w 612476"/>
              <a:gd name="connsiteY3" fmla="*/ 267419 h 1276709"/>
              <a:gd name="connsiteX4" fmla="*/ 301925 w 612476"/>
              <a:gd name="connsiteY4" fmla="*/ 0 h 1276709"/>
              <a:gd name="connsiteX5" fmla="*/ 0 w 612476"/>
              <a:gd name="connsiteY5" fmla="*/ 181155 h 127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476" h="1276709">
                <a:moveTo>
                  <a:pt x="0" y="181155"/>
                </a:moveTo>
                <a:lnTo>
                  <a:pt x="526212" y="1276709"/>
                </a:lnTo>
                <a:lnTo>
                  <a:pt x="612476" y="741872"/>
                </a:lnTo>
                <a:lnTo>
                  <a:pt x="517585" y="267419"/>
                </a:lnTo>
                <a:lnTo>
                  <a:pt x="301925" y="0"/>
                </a:lnTo>
                <a:lnTo>
                  <a:pt x="0" y="181155"/>
                </a:lnTo>
                <a:close/>
              </a:path>
            </a:pathLst>
          </a:custGeom>
          <a:pattFill prst="wdUpDiag">
            <a:fgClr>
              <a:schemeClr val="accent6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0" name="Textfeld 19"/>
          <p:cNvSpPr txBox="1"/>
          <p:nvPr/>
        </p:nvSpPr>
        <p:spPr>
          <a:xfrm>
            <a:off x="2763713" y="475792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1</a:t>
            </a:r>
            <a:endParaRPr lang="fr-CH" dirty="0"/>
          </a:p>
        </p:txBody>
      </p:sp>
      <p:sp>
        <p:nvSpPr>
          <p:cNvPr id="21" name="Textfeld 20"/>
          <p:cNvSpPr txBox="1"/>
          <p:nvPr/>
        </p:nvSpPr>
        <p:spPr>
          <a:xfrm>
            <a:off x="4436335" y="3551538"/>
            <a:ext cx="19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2</a:t>
            </a:r>
            <a:endParaRPr lang="fr-CH" dirty="0"/>
          </a:p>
        </p:txBody>
      </p:sp>
      <p:sp>
        <p:nvSpPr>
          <p:cNvPr id="22" name="Textfeld 21"/>
          <p:cNvSpPr txBox="1"/>
          <p:nvPr/>
        </p:nvSpPr>
        <p:spPr>
          <a:xfrm>
            <a:off x="6154071" y="3309820"/>
            <a:ext cx="189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3</a:t>
            </a:r>
            <a:endParaRPr lang="fr-CH" dirty="0"/>
          </a:p>
        </p:txBody>
      </p:sp>
      <p:sp>
        <p:nvSpPr>
          <p:cNvPr id="23" name="Textfeld 22"/>
          <p:cNvSpPr txBox="1"/>
          <p:nvPr/>
        </p:nvSpPr>
        <p:spPr>
          <a:xfrm>
            <a:off x="7156201" y="225539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4</a:t>
            </a:r>
            <a:endParaRPr lang="fr-CH" dirty="0"/>
          </a:p>
        </p:txBody>
      </p:sp>
      <p:sp>
        <p:nvSpPr>
          <p:cNvPr id="24" name="Textfeld 23"/>
          <p:cNvSpPr txBox="1"/>
          <p:nvPr/>
        </p:nvSpPr>
        <p:spPr>
          <a:xfrm>
            <a:off x="7012185" y="330005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5</a:t>
            </a:r>
            <a:endParaRPr lang="fr-CH" dirty="0"/>
          </a:p>
        </p:txBody>
      </p:sp>
      <p:sp>
        <p:nvSpPr>
          <p:cNvPr id="25" name="Textfeld 24"/>
          <p:cNvSpPr txBox="1"/>
          <p:nvPr/>
        </p:nvSpPr>
        <p:spPr>
          <a:xfrm>
            <a:off x="6558433" y="4343852"/>
            <a:ext cx="36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6</a:t>
            </a:r>
            <a:endParaRPr lang="fr-CH" dirty="0"/>
          </a:p>
        </p:txBody>
      </p:sp>
      <p:sp>
        <p:nvSpPr>
          <p:cNvPr id="26" name="Textfeld 25"/>
          <p:cNvSpPr txBox="1"/>
          <p:nvPr/>
        </p:nvSpPr>
        <p:spPr>
          <a:xfrm>
            <a:off x="5644033" y="4602644"/>
            <a:ext cx="172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7</a:t>
            </a:r>
            <a:endParaRPr lang="fr-CH" dirty="0"/>
          </a:p>
        </p:txBody>
      </p:sp>
      <p:sp>
        <p:nvSpPr>
          <p:cNvPr id="27" name="Textfeld 26"/>
          <p:cNvSpPr txBox="1"/>
          <p:nvPr/>
        </p:nvSpPr>
        <p:spPr>
          <a:xfrm>
            <a:off x="4915465" y="4602644"/>
            <a:ext cx="301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8</a:t>
            </a:r>
            <a:endParaRPr lang="fr-CH" dirty="0"/>
          </a:p>
        </p:txBody>
      </p:sp>
      <p:sp>
        <p:nvSpPr>
          <p:cNvPr id="29" name="Textfeld 28"/>
          <p:cNvSpPr txBox="1"/>
          <p:nvPr/>
        </p:nvSpPr>
        <p:spPr>
          <a:xfrm>
            <a:off x="469826" y="971616"/>
            <a:ext cx="4423709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52000" indent="-252000">
              <a:buAutoNum type="arabicPeriod"/>
            </a:pPr>
            <a:r>
              <a:rPr lang="fr-CH" sz="1600" dirty="0" smtClean="0"/>
              <a:t>Prairies extensives en partie avec QII. 25 arbres fruitiers haute-tige et haie QII</a:t>
            </a:r>
          </a:p>
          <a:p>
            <a:pPr marL="252000" indent="-252000">
              <a:buFontTx/>
              <a:buAutoNum type="arabicPeriod"/>
            </a:pPr>
            <a:r>
              <a:rPr lang="fr-CH" sz="1600" dirty="0" smtClean="0"/>
              <a:t>32 arbres fruitiers haute-tige</a:t>
            </a:r>
          </a:p>
          <a:p>
            <a:pPr marL="252000" indent="-252000">
              <a:buFontTx/>
              <a:buAutoNum type="arabicPeriod"/>
            </a:pPr>
            <a:r>
              <a:rPr lang="fr-CH" sz="1600" dirty="0" smtClean="0"/>
              <a:t>Puit de drainage</a:t>
            </a:r>
          </a:p>
          <a:p>
            <a:pPr marL="252000" indent="-252000">
              <a:buAutoNum type="arabicPeriod"/>
            </a:pPr>
            <a:r>
              <a:rPr lang="fr-CH" sz="1600" dirty="0" smtClean="0"/>
              <a:t>Ruisseau en partie avec berge boisée</a:t>
            </a:r>
          </a:p>
          <a:p>
            <a:pPr marL="252000" indent="-252000">
              <a:buAutoNum type="arabicPeriod"/>
            </a:pPr>
            <a:r>
              <a:rPr lang="fr-CH" sz="1600" dirty="0" smtClean="0"/>
              <a:t>Talus avec 2 chênes et ronces </a:t>
            </a:r>
          </a:p>
          <a:p>
            <a:pPr marL="252000" indent="-252000">
              <a:buAutoNum type="arabicPeriod"/>
            </a:pPr>
            <a:r>
              <a:rPr lang="fr-CH" sz="1600" dirty="0" smtClean="0"/>
              <a:t>Talus </a:t>
            </a:r>
          </a:p>
          <a:p>
            <a:pPr marL="252000" indent="-252000">
              <a:buAutoNum type="arabicPeriod"/>
            </a:pPr>
            <a:r>
              <a:rPr lang="fr-CH" sz="1600" dirty="0" smtClean="0"/>
              <a:t>Fossé avec buissons</a:t>
            </a:r>
          </a:p>
          <a:p>
            <a:pPr marL="252000" indent="-252000">
              <a:buAutoNum type="arabicPeriod"/>
            </a:pPr>
            <a:r>
              <a:rPr lang="fr-CH" sz="1600" dirty="0" smtClean="0"/>
              <a:t>Buissons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868144" y="6065811"/>
            <a:ext cx="2661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/>
              <a:t>© 2019 </a:t>
            </a:r>
            <a:r>
              <a:rPr lang="fr-CH" sz="1200" dirty="0" err="1" smtClean="0"/>
              <a:t>Geoinformation</a:t>
            </a:r>
            <a:r>
              <a:rPr lang="fr-CH" sz="1200" dirty="0" smtClean="0"/>
              <a:t> </a:t>
            </a:r>
            <a:r>
              <a:rPr lang="fr-CH" sz="1200" dirty="0" err="1" smtClean="0"/>
              <a:t>Kanton</a:t>
            </a:r>
            <a:r>
              <a:rPr lang="fr-CH" sz="1200" dirty="0" smtClean="0"/>
              <a:t> </a:t>
            </a:r>
            <a:r>
              <a:rPr lang="fr-CH" sz="1200" dirty="0" err="1" smtClean="0"/>
              <a:t>Luzern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10856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9784" y="3778235"/>
            <a:ext cx="2616490" cy="1884754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5778" y="3778235"/>
            <a:ext cx="2563000" cy="1884754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125" y="3778235"/>
            <a:ext cx="2552839" cy="1887076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9784" y="836712"/>
            <a:ext cx="2622656" cy="1892810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9122" y="836712"/>
            <a:ext cx="2569655" cy="1892810"/>
          </a:xfrm>
          <a:prstGeom prst="rect">
            <a:avLst/>
          </a:prstGeom>
        </p:spPr>
      </p:pic>
      <p:pic>
        <p:nvPicPr>
          <p:cNvPr id="23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700" y="836712"/>
            <a:ext cx="2552505" cy="1892811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Exemples d’espèces indicatrices</a:t>
            </a:r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19</a:t>
            </a:fld>
            <a:endParaRPr lang="fr-CH" dirty="0"/>
          </a:p>
        </p:txBody>
      </p:sp>
      <p:sp>
        <p:nvSpPr>
          <p:cNvPr id="11" name="Textfeld 10"/>
          <p:cNvSpPr txBox="1"/>
          <p:nvPr/>
        </p:nvSpPr>
        <p:spPr>
          <a:xfrm>
            <a:off x="564398" y="2363360"/>
            <a:ext cx="255956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Alouette des champs</a:t>
            </a:r>
            <a:endParaRPr lang="fr-CH" dirty="0"/>
          </a:p>
        </p:txBody>
      </p:sp>
      <p:sp>
        <p:nvSpPr>
          <p:cNvPr id="12" name="Textfeld 11"/>
          <p:cNvSpPr txBox="1"/>
          <p:nvPr/>
        </p:nvSpPr>
        <p:spPr>
          <a:xfrm>
            <a:off x="556592" y="5295979"/>
            <a:ext cx="259141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err="1" smtClean="0"/>
              <a:t>Caloptéryx</a:t>
            </a:r>
            <a:r>
              <a:rPr lang="fr-CH" dirty="0" smtClean="0"/>
              <a:t> </a:t>
            </a:r>
            <a:r>
              <a:rPr lang="fr-CH" dirty="0"/>
              <a:t>éclatant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880466" y="2363360"/>
            <a:ext cx="2659334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Damier</a:t>
            </a:r>
            <a:endParaRPr lang="fr-CH" dirty="0"/>
          </a:p>
        </p:txBody>
      </p:sp>
      <p:sp>
        <p:nvSpPr>
          <p:cNvPr id="14" name="Textfeld 13"/>
          <p:cNvSpPr txBox="1"/>
          <p:nvPr/>
        </p:nvSpPr>
        <p:spPr>
          <a:xfrm>
            <a:off x="3219122" y="2363360"/>
            <a:ext cx="256965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Fauvette des jardin</a:t>
            </a:r>
            <a:endParaRPr lang="fr-CH" dirty="0"/>
          </a:p>
        </p:txBody>
      </p:sp>
      <p:sp>
        <p:nvSpPr>
          <p:cNvPr id="15" name="Textfeld 14"/>
          <p:cNvSpPr txBox="1"/>
          <p:nvPr/>
        </p:nvSpPr>
        <p:spPr>
          <a:xfrm>
            <a:off x="5906701" y="5295979"/>
            <a:ext cx="2619574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Grimpereaux des jardins</a:t>
            </a:r>
            <a:endParaRPr lang="fr-CH" dirty="0"/>
          </a:p>
        </p:txBody>
      </p:sp>
      <p:sp>
        <p:nvSpPr>
          <p:cNvPr id="16" name="Textfeld 15"/>
          <p:cNvSpPr txBox="1"/>
          <p:nvPr/>
        </p:nvSpPr>
        <p:spPr>
          <a:xfrm>
            <a:off x="3203848" y="5295979"/>
            <a:ext cx="258493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Lézard agile</a:t>
            </a:r>
            <a:endParaRPr lang="fr-CH" dirty="0"/>
          </a:p>
        </p:txBody>
      </p:sp>
      <p:sp>
        <p:nvSpPr>
          <p:cNvPr id="17" name="Textfeld 16"/>
          <p:cNvSpPr txBox="1"/>
          <p:nvPr/>
        </p:nvSpPr>
        <p:spPr>
          <a:xfrm>
            <a:off x="571124" y="2729275"/>
            <a:ext cx="3020716" cy="92333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lIns="0" rtlCol="0">
            <a:spAutoFit/>
          </a:bodyPr>
          <a:lstStyle>
            <a:defPPr>
              <a:defRPr lang="de-DE"/>
            </a:defPPr>
          </a:lstStyle>
          <a:p>
            <a:pPr marL="180000" indent="-180000">
              <a:buFont typeface="Arial" panose="020B0604020202020204" pitchFamily="34" charset="0"/>
              <a:buChar char="•"/>
            </a:pPr>
            <a:r>
              <a:rPr lang="fr-CH" dirty="0" smtClean="0"/>
              <a:t>Grandes cultures extensives 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fr-CH" dirty="0" smtClean="0"/>
              <a:t>Paysage ouvert 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fr-CH" dirty="0" smtClean="0"/>
              <a:t>Végétation clairsemée</a:t>
            </a:r>
            <a:endParaRPr lang="fr-CH" dirty="0"/>
          </a:p>
        </p:txBody>
      </p:sp>
      <p:sp>
        <p:nvSpPr>
          <p:cNvPr id="18" name="Textfeld 17"/>
          <p:cNvSpPr txBox="1"/>
          <p:nvPr/>
        </p:nvSpPr>
        <p:spPr>
          <a:xfrm>
            <a:off x="3576535" y="2729275"/>
            <a:ext cx="2219601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lIns="0" rtlCol="0">
            <a:spAutoFit/>
          </a:bodyPr>
          <a:lstStyle>
            <a:defPPr>
              <a:defRPr lang="de-DE"/>
            </a:defPPr>
          </a:lstStyle>
          <a:p>
            <a:pPr marL="180000" indent="-180000">
              <a:buFont typeface="Arial" panose="020B0604020202020204" pitchFamily="34" charset="0"/>
              <a:buChar char="•"/>
            </a:pPr>
            <a:r>
              <a:rPr lang="fr-CH" dirty="0"/>
              <a:t>Haies riches en espèces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913358" y="2723491"/>
            <a:ext cx="2840723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lIns="0" rtlCol="0">
            <a:spAutoFit/>
          </a:bodyPr>
          <a:lstStyle>
            <a:defPPr>
              <a:defRPr lang="de-DE"/>
            </a:defPPr>
          </a:lstStyle>
          <a:p>
            <a:pPr marL="180000" indent="-180000">
              <a:buFont typeface="Arial" panose="020B0604020202020204" pitchFamily="34" charset="0"/>
              <a:buChar char="•"/>
            </a:pPr>
            <a:r>
              <a:rPr lang="fr-CH" dirty="0"/>
              <a:t>Prairies riches en espèces fauchées tard et par étapes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5913358" y="5662989"/>
            <a:ext cx="3230642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pPr marL="180000" indent="-180000">
              <a:buFont typeface="Arial" panose="020B0604020202020204" pitchFamily="34" charset="0"/>
              <a:buChar char="•"/>
            </a:pPr>
            <a:r>
              <a:rPr lang="fr-CH" dirty="0"/>
              <a:t>Vieux vergers haute-tige avec cavités, herbages extensifs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3237665" y="5662989"/>
            <a:ext cx="2661467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pPr marL="180000" indent="-180000">
              <a:buFont typeface="Arial" panose="020B0604020202020204" pitchFamily="34" charset="0"/>
              <a:buChar char="•"/>
            </a:pPr>
            <a:r>
              <a:rPr lang="fr-CH" dirty="0"/>
              <a:t>Petites structures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583507" y="5695319"/>
            <a:ext cx="2550269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pPr marL="180000" indent="-180000">
              <a:buFont typeface="Arial" panose="020B0604020202020204" pitchFamily="34" charset="0"/>
              <a:buChar char="•"/>
            </a:pPr>
            <a:r>
              <a:rPr lang="fr-CH" dirty="0"/>
              <a:t>Plans d’eau naturels</a:t>
            </a:r>
          </a:p>
        </p:txBody>
      </p:sp>
    </p:spTree>
    <p:extLst>
      <p:ext uri="{BB962C8B-B14F-4D97-AF65-F5344CB8AC3E}">
        <p14:creationId xmlns:p14="http://schemas.microsoft.com/office/powerpoint/2010/main" val="124029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Planifier la biodiversité – pourquoi?</a:t>
            </a:r>
            <a:endParaRPr lang="fr-CH" dirty="0"/>
          </a:p>
        </p:txBody>
      </p:sp>
      <p:sp>
        <p:nvSpPr>
          <p:cNvPr id="4" name="Inhaltsplatzhalt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/>
              <a:t>Une amélioration écologique optimale demande des compétences spécifiques.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/>
              <a:t>Les mesures doivent être utiles autant sur le point écologique qu’économique.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/>
              <a:t>La promotion de la biodiversité doit être ajustée à la production.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/>
              <a:t>Les conséquences économiques des mesures doivent être prises en compte.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</a:t>
            </a:fld>
            <a:endParaRPr lang="fr-CH" dirty="0"/>
          </a:p>
        </p:txBody>
      </p:sp>
      <p:sp>
        <p:nvSpPr>
          <p:cNvPr id="12" name="Textfeld 11"/>
          <p:cNvSpPr txBox="1"/>
          <p:nvPr/>
        </p:nvSpPr>
        <p:spPr>
          <a:xfrm>
            <a:off x="7663476" y="4042087"/>
            <a:ext cx="960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/>
              <a:t>© </a:t>
            </a:r>
            <a:r>
              <a:rPr lang="fr-CH" sz="1200" dirty="0" err="1" smtClean="0"/>
              <a:t>swisstopo</a:t>
            </a:r>
            <a:endParaRPr lang="fr-CH" sz="1200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010" y="1628800"/>
            <a:ext cx="3823855" cy="2697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Exemple d’espèce cible</a:t>
            </a:r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20</a:t>
            </a:fld>
            <a:endParaRPr lang="fr-CH" dirty="0"/>
          </a:p>
        </p:txBody>
      </p:sp>
      <p:sp>
        <p:nvSpPr>
          <p:cNvPr id="7" name="Rechteck 6"/>
          <p:cNvSpPr/>
          <p:nvPr/>
        </p:nvSpPr>
        <p:spPr>
          <a:xfrm>
            <a:off x="4105420" y="962066"/>
            <a:ext cx="449902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CH" sz="2200" b="1" dirty="0" smtClean="0"/>
              <a:t>Mesures d’encouragement</a:t>
            </a:r>
            <a:endParaRPr lang="fr-CH" sz="2200" dirty="0" smtClean="0"/>
          </a:p>
          <a:p>
            <a:pPr marL="270000" indent="-2700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200" dirty="0" smtClean="0"/>
              <a:t>Petites structures (surtout tas de branches et de litière) pour la ponte des œufs.</a:t>
            </a:r>
          </a:p>
          <a:p>
            <a:pPr marL="270000" indent="-2700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200" dirty="0" smtClean="0"/>
              <a:t>Aménager ou conserver des plan d’eaux calmes (surtout des étangs riches en végétation).</a:t>
            </a:r>
          </a:p>
          <a:p>
            <a:pPr marL="270000" indent="-2700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200" dirty="0" smtClean="0"/>
              <a:t>Connecter les points d’eaux (p.ex. en installant des petits points d’eau ou en ouvrant des ruisseaux). </a:t>
            </a:r>
          </a:p>
          <a:p>
            <a:pPr marL="270000" indent="-2700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200" dirty="0" smtClean="0"/>
              <a:t>Fauche par étape des prairies extensives et des roselières, et le long des cours d’eaux. </a:t>
            </a:r>
          </a:p>
          <a:p>
            <a:pPr marL="270000" indent="-2700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200" dirty="0" smtClean="0"/>
              <a:t>Près des populations de couleuvres à collier, faucher avec ménagement (barre de coupe).</a:t>
            </a:r>
            <a:endParaRPr lang="fr-CH" sz="2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082337"/>
            <a:ext cx="3456384" cy="259258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76840" y="3305588"/>
            <a:ext cx="3456572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Couleuvre à collier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9449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Planifier les mesures en faveur des espèces indicatrices</a:t>
            </a:r>
            <a:endParaRPr lang="fr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839290" y="-84810"/>
            <a:ext cx="5336212" cy="727280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21</a:t>
            </a:fld>
            <a:endParaRPr lang="fr-CH" dirty="0"/>
          </a:p>
        </p:txBody>
      </p:sp>
      <p:sp>
        <p:nvSpPr>
          <p:cNvPr id="6" name="Freihandform 5"/>
          <p:cNvSpPr/>
          <p:nvPr/>
        </p:nvSpPr>
        <p:spPr>
          <a:xfrm>
            <a:off x="4330460" y="1940943"/>
            <a:ext cx="2406770" cy="1500997"/>
          </a:xfrm>
          <a:custGeom>
            <a:avLst/>
            <a:gdLst>
              <a:gd name="connsiteX0" fmla="*/ 43132 w 2406770"/>
              <a:gd name="connsiteY0" fmla="*/ 1500997 h 1500997"/>
              <a:gd name="connsiteX1" fmla="*/ 2406770 w 2406770"/>
              <a:gd name="connsiteY1" fmla="*/ 34506 h 1500997"/>
              <a:gd name="connsiteX2" fmla="*/ 2320506 w 2406770"/>
              <a:gd name="connsiteY2" fmla="*/ 0 h 1500997"/>
              <a:gd name="connsiteX3" fmla="*/ 0 w 2406770"/>
              <a:gd name="connsiteY3" fmla="*/ 1406106 h 1500997"/>
              <a:gd name="connsiteX4" fmla="*/ 43132 w 2406770"/>
              <a:gd name="connsiteY4" fmla="*/ 1500997 h 150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770" h="1500997">
                <a:moveTo>
                  <a:pt x="43132" y="1500997"/>
                </a:moveTo>
                <a:lnTo>
                  <a:pt x="2406770" y="34506"/>
                </a:lnTo>
                <a:lnTo>
                  <a:pt x="2320506" y="0"/>
                </a:lnTo>
                <a:lnTo>
                  <a:pt x="0" y="1406106"/>
                </a:lnTo>
                <a:lnTo>
                  <a:pt x="43132" y="150099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7" name="Freihandform 6"/>
          <p:cNvSpPr/>
          <p:nvPr/>
        </p:nvSpPr>
        <p:spPr>
          <a:xfrm>
            <a:off x="2846717" y="2932981"/>
            <a:ext cx="1362974" cy="802257"/>
          </a:xfrm>
          <a:custGeom>
            <a:avLst/>
            <a:gdLst>
              <a:gd name="connsiteX0" fmla="*/ 0 w 1362974"/>
              <a:gd name="connsiteY0" fmla="*/ 534838 h 802257"/>
              <a:gd name="connsiteX1" fmla="*/ 77638 w 1362974"/>
              <a:gd name="connsiteY1" fmla="*/ 802257 h 802257"/>
              <a:gd name="connsiteX2" fmla="*/ 1362974 w 1362974"/>
              <a:gd name="connsiteY2" fmla="*/ 241540 h 802257"/>
              <a:gd name="connsiteX3" fmla="*/ 1199072 w 1362974"/>
              <a:gd name="connsiteY3" fmla="*/ 0 h 802257"/>
              <a:gd name="connsiteX4" fmla="*/ 0 w 1362974"/>
              <a:gd name="connsiteY4" fmla="*/ 534838 h 80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974" h="802257">
                <a:moveTo>
                  <a:pt x="0" y="534838"/>
                </a:moveTo>
                <a:lnTo>
                  <a:pt x="77638" y="802257"/>
                </a:lnTo>
                <a:lnTo>
                  <a:pt x="1362974" y="241540"/>
                </a:lnTo>
                <a:lnTo>
                  <a:pt x="1199072" y="0"/>
                </a:lnTo>
                <a:lnTo>
                  <a:pt x="0" y="53483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" name="Freihandform 7"/>
          <p:cNvSpPr/>
          <p:nvPr/>
        </p:nvSpPr>
        <p:spPr>
          <a:xfrm>
            <a:off x="1302589" y="4226943"/>
            <a:ext cx="690113" cy="1604514"/>
          </a:xfrm>
          <a:custGeom>
            <a:avLst/>
            <a:gdLst>
              <a:gd name="connsiteX0" fmla="*/ 0 w 690113"/>
              <a:gd name="connsiteY0" fmla="*/ 284672 h 1604514"/>
              <a:gd name="connsiteX1" fmla="*/ 189781 w 690113"/>
              <a:gd name="connsiteY1" fmla="*/ 552091 h 1604514"/>
              <a:gd name="connsiteX2" fmla="*/ 595222 w 690113"/>
              <a:gd name="connsiteY2" fmla="*/ 1604514 h 1604514"/>
              <a:gd name="connsiteX3" fmla="*/ 690113 w 690113"/>
              <a:gd name="connsiteY3" fmla="*/ 1173193 h 1604514"/>
              <a:gd name="connsiteX4" fmla="*/ 603849 w 690113"/>
              <a:gd name="connsiteY4" fmla="*/ 396815 h 1604514"/>
              <a:gd name="connsiteX5" fmla="*/ 327803 w 690113"/>
              <a:gd name="connsiteY5" fmla="*/ 0 h 1604514"/>
              <a:gd name="connsiteX6" fmla="*/ 0 w 690113"/>
              <a:gd name="connsiteY6" fmla="*/ 284672 h 160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0113" h="1604514">
                <a:moveTo>
                  <a:pt x="0" y="284672"/>
                </a:moveTo>
                <a:lnTo>
                  <a:pt x="189781" y="552091"/>
                </a:lnTo>
                <a:lnTo>
                  <a:pt x="595222" y="1604514"/>
                </a:lnTo>
                <a:lnTo>
                  <a:pt x="690113" y="1173193"/>
                </a:lnTo>
                <a:lnTo>
                  <a:pt x="603849" y="396815"/>
                </a:lnTo>
                <a:lnTo>
                  <a:pt x="327803" y="0"/>
                </a:lnTo>
                <a:lnTo>
                  <a:pt x="0" y="28467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9" name="Freihandform 8"/>
          <p:cNvSpPr/>
          <p:nvPr/>
        </p:nvSpPr>
        <p:spPr>
          <a:xfrm>
            <a:off x="4692770" y="4209691"/>
            <a:ext cx="785004" cy="1259456"/>
          </a:xfrm>
          <a:custGeom>
            <a:avLst/>
            <a:gdLst>
              <a:gd name="connsiteX0" fmla="*/ 103517 w 785004"/>
              <a:gd name="connsiteY0" fmla="*/ 0 h 1259456"/>
              <a:gd name="connsiteX1" fmla="*/ 0 w 785004"/>
              <a:gd name="connsiteY1" fmla="*/ 60384 h 1259456"/>
              <a:gd name="connsiteX2" fmla="*/ 672860 w 785004"/>
              <a:gd name="connsiteY2" fmla="*/ 1259456 h 1259456"/>
              <a:gd name="connsiteX3" fmla="*/ 785004 w 785004"/>
              <a:gd name="connsiteY3" fmla="*/ 1199071 h 1259456"/>
              <a:gd name="connsiteX4" fmla="*/ 103517 w 785004"/>
              <a:gd name="connsiteY4" fmla="*/ 0 h 125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004" h="1259456">
                <a:moveTo>
                  <a:pt x="103517" y="0"/>
                </a:moveTo>
                <a:lnTo>
                  <a:pt x="0" y="60384"/>
                </a:lnTo>
                <a:lnTo>
                  <a:pt x="672860" y="1259456"/>
                </a:lnTo>
                <a:lnTo>
                  <a:pt x="785004" y="1199071"/>
                </a:lnTo>
                <a:lnTo>
                  <a:pt x="103517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0" name="Freihandform 9"/>
          <p:cNvSpPr/>
          <p:nvPr/>
        </p:nvSpPr>
        <p:spPr>
          <a:xfrm>
            <a:off x="4908430" y="2613804"/>
            <a:ext cx="2406770" cy="1742536"/>
          </a:xfrm>
          <a:custGeom>
            <a:avLst/>
            <a:gdLst>
              <a:gd name="connsiteX0" fmla="*/ 2303253 w 2406770"/>
              <a:gd name="connsiteY0" fmla="*/ 0 h 1742536"/>
              <a:gd name="connsiteX1" fmla="*/ 1552755 w 2406770"/>
              <a:gd name="connsiteY1" fmla="*/ 577970 h 1742536"/>
              <a:gd name="connsiteX2" fmla="*/ 0 w 2406770"/>
              <a:gd name="connsiteY2" fmla="*/ 1664898 h 1742536"/>
              <a:gd name="connsiteX3" fmla="*/ 34506 w 2406770"/>
              <a:gd name="connsiteY3" fmla="*/ 1742536 h 1742536"/>
              <a:gd name="connsiteX4" fmla="*/ 2406770 w 2406770"/>
              <a:gd name="connsiteY4" fmla="*/ 43132 h 1742536"/>
              <a:gd name="connsiteX5" fmla="*/ 2303253 w 2406770"/>
              <a:gd name="connsiteY5" fmla="*/ 0 h 174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6770" h="1742536">
                <a:moveTo>
                  <a:pt x="2303253" y="0"/>
                </a:moveTo>
                <a:lnTo>
                  <a:pt x="1552755" y="577970"/>
                </a:lnTo>
                <a:lnTo>
                  <a:pt x="0" y="1664898"/>
                </a:lnTo>
                <a:lnTo>
                  <a:pt x="34506" y="1742536"/>
                </a:lnTo>
                <a:lnTo>
                  <a:pt x="2406770" y="43132"/>
                </a:lnTo>
                <a:lnTo>
                  <a:pt x="2303253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1" name="Freihandform 10"/>
          <p:cNvSpPr/>
          <p:nvPr/>
        </p:nvSpPr>
        <p:spPr>
          <a:xfrm>
            <a:off x="5348377" y="2803585"/>
            <a:ext cx="2208363" cy="2674189"/>
          </a:xfrm>
          <a:custGeom>
            <a:avLst/>
            <a:gdLst>
              <a:gd name="connsiteX0" fmla="*/ 2182483 w 2208363"/>
              <a:gd name="connsiteY0" fmla="*/ 0 h 2674189"/>
              <a:gd name="connsiteX1" fmla="*/ 1000665 w 2208363"/>
              <a:gd name="connsiteY1" fmla="*/ 1061049 h 2674189"/>
              <a:gd name="connsiteX2" fmla="*/ 759125 w 2208363"/>
              <a:gd name="connsiteY2" fmla="*/ 1475117 h 2674189"/>
              <a:gd name="connsiteX3" fmla="*/ 759125 w 2208363"/>
              <a:gd name="connsiteY3" fmla="*/ 1639019 h 2674189"/>
              <a:gd name="connsiteX4" fmla="*/ 948906 w 2208363"/>
              <a:gd name="connsiteY4" fmla="*/ 2087592 h 2674189"/>
              <a:gd name="connsiteX5" fmla="*/ 905774 w 2208363"/>
              <a:gd name="connsiteY5" fmla="*/ 2191109 h 2674189"/>
              <a:gd name="connsiteX6" fmla="*/ 750498 w 2208363"/>
              <a:gd name="connsiteY6" fmla="*/ 2432649 h 2674189"/>
              <a:gd name="connsiteX7" fmla="*/ 474453 w 2208363"/>
              <a:gd name="connsiteY7" fmla="*/ 2570672 h 2674189"/>
              <a:gd name="connsiteX8" fmla="*/ 258793 w 2208363"/>
              <a:gd name="connsiteY8" fmla="*/ 2631057 h 2674189"/>
              <a:gd name="connsiteX9" fmla="*/ 34506 w 2208363"/>
              <a:gd name="connsiteY9" fmla="*/ 2613804 h 2674189"/>
              <a:gd name="connsiteX10" fmla="*/ 0 w 2208363"/>
              <a:gd name="connsiteY10" fmla="*/ 2674189 h 2674189"/>
              <a:gd name="connsiteX11" fmla="*/ 241540 w 2208363"/>
              <a:gd name="connsiteY11" fmla="*/ 2665562 h 2674189"/>
              <a:gd name="connsiteX12" fmla="*/ 828136 w 2208363"/>
              <a:gd name="connsiteY12" fmla="*/ 2406770 h 2674189"/>
              <a:gd name="connsiteX13" fmla="*/ 966159 w 2208363"/>
              <a:gd name="connsiteY13" fmla="*/ 2173857 h 2674189"/>
              <a:gd name="connsiteX14" fmla="*/ 923027 w 2208363"/>
              <a:gd name="connsiteY14" fmla="*/ 1871932 h 2674189"/>
              <a:gd name="connsiteX15" fmla="*/ 810883 w 2208363"/>
              <a:gd name="connsiteY15" fmla="*/ 1492370 h 2674189"/>
              <a:gd name="connsiteX16" fmla="*/ 1509623 w 2208363"/>
              <a:gd name="connsiteY16" fmla="*/ 690113 h 2674189"/>
              <a:gd name="connsiteX17" fmla="*/ 2208363 w 2208363"/>
              <a:gd name="connsiteY17" fmla="*/ 51758 h 2674189"/>
              <a:gd name="connsiteX18" fmla="*/ 2182483 w 2208363"/>
              <a:gd name="connsiteY18" fmla="*/ 0 h 267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08363" h="2674189">
                <a:moveTo>
                  <a:pt x="2182483" y="0"/>
                </a:moveTo>
                <a:lnTo>
                  <a:pt x="1000665" y="1061049"/>
                </a:lnTo>
                <a:lnTo>
                  <a:pt x="759125" y="1475117"/>
                </a:lnTo>
                <a:lnTo>
                  <a:pt x="759125" y="1639019"/>
                </a:lnTo>
                <a:lnTo>
                  <a:pt x="948906" y="2087592"/>
                </a:lnTo>
                <a:lnTo>
                  <a:pt x="905774" y="2191109"/>
                </a:lnTo>
                <a:lnTo>
                  <a:pt x="750498" y="2432649"/>
                </a:lnTo>
                <a:lnTo>
                  <a:pt x="474453" y="2570672"/>
                </a:lnTo>
                <a:lnTo>
                  <a:pt x="258793" y="2631057"/>
                </a:lnTo>
                <a:lnTo>
                  <a:pt x="34506" y="2613804"/>
                </a:lnTo>
                <a:lnTo>
                  <a:pt x="0" y="2674189"/>
                </a:lnTo>
                <a:lnTo>
                  <a:pt x="241540" y="2665562"/>
                </a:lnTo>
                <a:lnTo>
                  <a:pt x="828136" y="2406770"/>
                </a:lnTo>
                <a:lnTo>
                  <a:pt x="966159" y="2173857"/>
                </a:lnTo>
                <a:lnTo>
                  <a:pt x="923027" y="1871932"/>
                </a:lnTo>
                <a:lnTo>
                  <a:pt x="810883" y="1492370"/>
                </a:lnTo>
                <a:lnTo>
                  <a:pt x="1509623" y="690113"/>
                </a:lnTo>
                <a:lnTo>
                  <a:pt x="2208363" y="51758"/>
                </a:lnTo>
                <a:lnTo>
                  <a:pt x="2182483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2" name="Freihandform 11"/>
          <p:cNvSpPr/>
          <p:nvPr/>
        </p:nvSpPr>
        <p:spPr>
          <a:xfrm>
            <a:off x="6607834" y="1880558"/>
            <a:ext cx="1086928" cy="957533"/>
          </a:xfrm>
          <a:custGeom>
            <a:avLst/>
            <a:gdLst>
              <a:gd name="connsiteX0" fmla="*/ 94891 w 1086928"/>
              <a:gd name="connsiteY0" fmla="*/ 0 h 957533"/>
              <a:gd name="connsiteX1" fmla="*/ 0 w 1086928"/>
              <a:gd name="connsiteY1" fmla="*/ 77638 h 957533"/>
              <a:gd name="connsiteX2" fmla="*/ 276045 w 1086928"/>
              <a:gd name="connsiteY2" fmla="*/ 189782 h 957533"/>
              <a:gd name="connsiteX3" fmla="*/ 612475 w 1086928"/>
              <a:gd name="connsiteY3" fmla="*/ 750499 h 957533"/>
              <a:gd name="connsiteX4" fmla="*/ 948906 w 1086928"/>
              <a:gd name="connsiteY4" fmla="*/ 957533 h 957533"/>
              <a:gd name="connsiteX5" fmla="*/ 1086928 w 1086928"/>
              <a:gd name="connsiteY5" fmla="*/ 854016 h 957533"/>
              <a:gd name="connsiteX6" fmla="*/ 759124 w 1086928"/>
              <a:gd name="connsiteY6" fmla="*/ 750499 h 957533"/>
              <a:gd name="connsiteX7" fmla="*/ 457200 w 1086928"/>
              <a:gd name="connsiteY7" fmla="*/ 396816 h 957533"/>
              <a:gd name="connsiteX8" fmla="*/ 353683 w 1086928"/>
              <a:gd name="connsiteY8" fmla="*/ 112144 h 957533"/>
              <a:gd name="connsiteX9" fmla="*/ 94891 w 1086928"/>
              <a:gd name="connsiteY9" fmla="*/ 0 h 957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928" h="957533">
                <a:moveTo>
                  <a:pt x="94891" y="0"/>
                </a:moveTo>
                <a:lnTo>
                  <a:pt x="0" y="77638"/>
                </a:lnTo>
                <a:lnTo>
                  <a:pt x="276045" y="189782"/>
                </a:lnTo>
                <a:lnTo>
                  <a:pt x="612475" y="750499"/>
                </a:lnTo>
                <a:lnTo>
                  <a:pt x="948906" y="957533"/>
                </a:lnTo>
                <a:lnTo>
                  <a:pt x="1086928" y="854016"/>
                </a:lnTo>
                <a:lnTo>
                  <a:pt x="759124" y="750499"/>
                </a:lnTo>
                <a:lnTo>
                  <a:pt x="457200" y="396816"/>
                </a:lnTo>
                <a:lnTo>
                  <a:pt x="353683" y="112144"/>
                </a:lnTo>
                <a:lnTo>
                  <a:pt x="94891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3" name="Freihandform 12"/>
          <p:cNvSpPr/>
          <p:nvPr/>
        </p:nvSpPr>
        <p:spPr>
          <a:xfrm>
            <a:off x="4028536" y="4459857"/>
            <a:ext cx="854015" cy="1130060"/>
          </a:xfrm>
          <a:custGeom>
            <a:avLst/>
            <a:gdLst>
              <a:gd name="connsiteX0" fmla="*/ 181155 w 854015"/>
              <a:gd name="connsiteY0" fmla="*/ 0 h 1130060"/>
              <a:gd name="connsiteX1" fmla="*/ 0 w 854015"/>
              <a:gd name="connsiteY1" fmla="*/ 103517 h 1130060"/>
              <a:gd name="connsiteX2" fmla="*/ 767751 w 854015"/>
              <a:gd name="connsiteY2" fmla="*/ 1121434 h 1130060"/>
              <a:gd name="connsiteX3" fmla="*/ 854015 w 854015"/>
              <a:gd name="connsiteY3" fmla="*/ 1130060 h 1130060"/>
              <a:gd name="connsiteX4" fmla="*/ 457200 w 854015"/>
              <a:gd name="connsiteY4" fmla="*/ 336430 h 1130060"/>
              <a:gd name="connsiteX5" fmla="*/ 181155 w 854015"/>
              <a:gd name="connsiteY5" fmla="*/ 0 h 113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015" h="1130060">
                <a:moveTo>
                  <a:pt x="181155" y="0"/>
                </a:moveTo>
                <a:lnTo>
                  <a:pt x="0" y="103517"/>
                </a:lnTo>
                <a:lnTo>
                  <a:pt x="767751" y="1121434"/>
                </a:lnTo>
                <a:lnTo>
                  <a:pt x="854015" y="1130060"/>
                </a:lnTo>
                <a:lnTo>
                  <a:pt x="457200" y="336430"/>
                </a:lnTo>
                <a:lnTo>
                  <a:pt x="18115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7" name="Freihandform 26"/>
          <p:cNvSpPr/>
          <p:nvPr/>
        </p:nvSpPr>
        <p:spPr>
          <a:xfrm>
            <a:off x="1302589" y="1531604"/>
            <a:ext cx="6285206" cy="4338967"/>
          </a:xfrm>
          <a:custGeom>
            <a:avLst/>
            <a:gdLst>
              <a:gd name="connsiteX0" fmla="*/ 0 w 5415516"/>
              <a:gd name="connsiteY0" fmla="*/ 2480930 h 3650511"/>
              <a:gd name="connsiteX1" fmla="*/ 255181 w 5415516"/>
              <a:gd name="connsiteY1" fmla="*/ 2268279 h 3650511"/>
              <a:gd name="connsiteX2" fmla="*/ 602512 w 5415516"/>
              <a:gd name="connsiteY2" fmla="*/ 2615609 h 3650511"/>
              <a:gd name="connsiteX3" fmla="*/ 1460205 w 5415516"/>
              <a:gd name="connsiteY3" fmla="*/ 2126511 h 3650511"/>
              <a:gd name="connsiteX4" fmla="*/ 1311349 w 5415516"/>
              <a:gd name="connsiteY4" fmla="*/ 1630325 h 3650511"/>
              <a:gd name="connsiteX5" fmla="*/ 2374605 w 5415516"/>
              <a:gd name="connsiteY5" fmla="*/ 1169581 h 3650511"/>
              <a:gd name="connsiteX6" fmla="*/ 2360428 w 5415516"/>
              <a:gd name="connsiteY6" fmla="*/ 1049079 h 3650511"/>
              <a:gd name="connsiteX7" fmla="*/ 4224670 w 5415516"/>
              <a:gd name="connsiteY7" fmla="*/ 0 h 3650511"/>
              <a:gd name="connsiteX8" fmla="*/ 4579088 w 5415516"/>
              <a:gd name="connsiteY8" fmla="*/ 304800 h 3650511"/>
              <a:gd name="connsiteX9" fmla="*/ 4862623 w 5415516"/>
              <a:gd name="connsiteY9" fmla="*/ 418214 h 3650511"/>
              <a:gd name="connsiteX10" fmla="*/ 5139070 w 5415516"/>
              <a:gd name="connsiteY10" fmla="*/ 886046 h 3650511"/>
              <a:gd name="connsiteX11" fmla="*/ 5415516 w 5415516"/>
              <a:gd name="connsiteY11" fmla="*/ 1034902 h 3650511"/>
              <a:gd name="connsiteX12" fmla="*/ 4572000 w 5415516"/>
              <a:gd name="connsiteY12" fmla="*/ 1786269 h 3650511"/>
              <a:gd name="connsiteX13" fmla="*/ 4274288 w 5415516"/>
              <a:gd name="connsiteY13" fmla="*/ 2147776 h 3650511"/>
              <a:gd name="connsiteX14" fmla="*/ 4146698 w 5415516"/>
              <a:gd name="connsiteY14" fmla="*/ 2388781 h 3650511"/>
              <a:gd name="connsiteX15" fmla="*/ 4309730 w 5415516"/>
              <a:gd name="connsiteY15" fmla="*/ 2863702 h 3650511"/>
              <a:gd name="connsiteX16" fmla="*/ 4288465 w 5415516"/>
              <a:gd name="connsiteY16" fmla="*/ 3069265 h 3650511"/>
              <a:gd name="connsiteX17" fmla="*/ 3976577 w 5415516"/>
              <a:gd name="connsiteY17" fmla="*/ 3246474 h 3650511"/>
              <a:gd name="connsiteX18" fmla="*/ 3671777 w 5415516"/>
              <a:gd name="connsiteY18" fmla="*/ 3352800 h 3650511"/>
              <a:gd name="connsiteX19" fmla="*/ 3416595 w 5415516"/>
              <a:gd name="connsiteY19" fmla="*/ 3331535 h 3650511"/>
              <a:gd name="connsiteX20" fmla="*/ 3055088 w 5415516"/>
              <a:gd name="connsiteY20" fmla="*/ 3423683 h 3650511"/>
              <a:gd name="connsiteX21" fmla="*/ 2792819 w 5415516"/>
              <a:gd name="connsiteY21" fmla="*/ 3012558 h 3650511"/>
              <a:gd name="connsiteX22" fmla="*/ 2346251 w 5415516"/>
              <a:gd name="connsiteY22" fmla="*/ 2544725 h 3650511"/>
              <a:gd name="connsiteX23" fmla="*/ 609600 w 5415516"/>
              <a:gd name="connsiteY23" fmla="*/ 3062176 h 3650511"/>
              <a:gd name="connsiteX24" fmla="*/ 545805 w 5415516"/>
              <a:gd name="connsiteY24" fmla="*/ 3650511 h 3650511"/>
              <a:gd name="connsiteX25" fmla="*/ 0 w 5415516"/>
              <a:gd name="connsiteY25" fmla="*/ 2480930 h 365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415516" h="3650511">
                <a:moveTo>
                  <a:pt x="0" y="2480930"/>
                </a:moveTo>
                <a:lnTo>
                  <a:pt x="255181" y="2268279"/>
                </a:lnTo>
                <a:lnTo>
                  <a:pt x="602512" y="2615609"/>
                </a:lnTo>
                <a:lnTo>
                  <a:pt x="1460205" y="2126511"/>
                </a:lnTo>
                <a:lnTo>
                  <a:pt x="1311349" y="1630325"/>
                </a:lnTo>
                <a:lnTo>
                  <a:pt x="2374605" y="1169581"/>
                </a:lnTo>
                <a:lnTo>
                  <a:pt x="2360428" y="1049079"/>
                </a:lnTo>
                <a:lnTo>
                  <a:pt x="4224670" y="0"/>
                </a:lnTo>
                <a:lnTo>
                  <a:pt x="4579088" y="304800"/>
                </a:lnTo>
                <a:lnTo>
                  <a:pt x="4862623" y="418214"/>
                </a:lnTo>
                <a:lnTo>
                  <a:pt x="5139070" y="886046"/>
                </a:lnTo>
                <a:lnTo>
                  <a:pt x="5415516" y="1034902"/>
                </a:lnTo>
                <a:lnTo>
                  <a:pt x="4572000" y="1786269"/>
                </a:lnTo>
                <a:lnTo>
                  <a:pt x="4274288" y="2147776"/>
                </a:lnTo>
                <a:lnTo>
                  <a:pt x="4146698" y="2388781"/>
                </a:lnTo>
                <a:lnTo>
                  <a:pt x="4309730" y="2863702"/>
                </a:lnTo>
                <a:lnTo>
                  <a:pt x="4288465" y="3069265"/>
                </a:lnTo>
                <a:lnTo>
                  <a:pt x="3976577" y="3246474"/>
                </a:lnTo>
                <a:lnTo>
                  <a:pt x="3671777" y="3352800"/>
                </a:lnTo>
                <a:lnTo>
                  <a:pt x="3416595" y="3331535"/>
                </a:lnTo>
                <a:lnTo>
                  <a:pt x="3055088" y="3423683"/>
                </a:lnTo>
                <a:lnTo>
                  <a:pt x="2792819" y="3012558"/>
                </a:lnTo>
                <a:lnTo>
                  <a:pt x="2346251" y="2544725"/>
                </a:lnTo>
                <a:lnTo>
                  <a:pt x="609600" y="3062176"/>
                </a:lnTo>
                <a:lnTo>
                  <a:pt x="545805" y="3650511"/>
                </a:lnTo>
                <a:lnTo>
                  <a:pt x="0" y="248093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01625" y="4268893"/>
            <a:ext cx="749327" cy="5703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1556" y="2037648"/>
            <a:ext cx="681487" cy="45311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6287" y="4505966"/>
            <a:ext cx="681487" cy="45311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398" y="2816154"/>
            <a:ext cx="594817" cy="3929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825" y="4638565"/>
            <a:ext cx="594817" cy="3929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9" name="Inhaltsplatzhalter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551" y="2726174"/>
            <a:ext cx="720080" cy="48005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0" name="Inhaltsplatzhalter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377" y="3517590"/>
            <a:ext cx="720080" cy="48005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917" y="3059243"/>
            <a:ext cx="703940" cy="46929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688" y="5006493"/>
            <a:ext cx="703940" cy="46929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849" y="4654410"/>
            <a:ext cx="572896" cy="42967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846" y="2503309"/>
            <a:ext cx="572896" cy="42967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358" y="5558906"/>
            <a:ext cx="572896" cy="42967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6" name="Textfeld 25"/>
          <p:cNvSpPr txBox="1"/>
          <p:nvPr/>
        </p:nvSpPr>
        <p:spPr>
          <a:xfrm>
            <a:off x="5482366" y="5955226"/>
            <a:ext cx="2661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/>
              <a:t>© 2019 </a:t>
            </a:r>
            <a:r>
              <a:rPr lang="fr-CH" sz="1200" dirty="0" err="1" smtClean="0"/>
              <a:t>Geoinformation</a:t>
            </a:r>
            <a:r>
              <a:rPr lang="fr-CH" sz="1200" dirty="0" smtClean="0"/>
              <a:t> </a:t>
            </a:r>
            <a:r>
              <a:rPr lang="fr-CH" sz="1200" dirty="0" err="1" smtClean="0"/>
              <a:t>Kanton</a:t>
            </a:r>
            <a:r>
              <a:rPr lang="fr-CH" sz="1200" dirty="0" smtClean="0"/>
              <a:t> </a:t>
            </a:r>
            <a:r>
              <a:rPr lang="fr-CH" sz="1200" dirty="0" err="1" smtClean="0"/>
              <a:t>Luzern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149774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385149"/>
            <a:ext cx="7908549" cy="629700"/>
          </a:xfrm>
        </p:spPr>
        <p:txBody>
          <a:bodyPr/>
          <a:lstStyle/>
          <a:p>
            <a:r>
              <a:rPr lang="fr-CH" dirty="0" smtClean="0"/>
              <a:t>Objectifs</a:t>
            </a:r>
            <a:endParaRPr lang="fr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839290" y="-84810"/>
            <a:ext cx="5336212" cy="727280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22</a:t>
            </a:fld>
            <a:endParaRPr lang="fr-CH" dirty="0"/>
          </a:p>
        </p:txBody>
      </p:sp>
      <p:sp>
        <p:nvSpPr>
          <p:cNvPr id="6" name="Freihandform 5"/>
          <p:cNvSpPr/>
          <p:nvPr/>
        </p:nvSpPr>
        <p:spPr>
          <a:xfrm>
            <a:off x="4330460" y="1940943"/>
            <a:ext cx="2406770" cy="1500997"/>
          </a:xfrm>
          <a:custGeom>
            <a:avLst/>
            <a:gdLst>
              <a:gd name="connsiteX0" fmla="*/ 43132 w 2406770"/>
              <a:gd name="connsiteY0" fmla="*/ 1500997 h 1500997"/>
              <a:gd name="connsiteX1" fmla="*/ 2406770 w 2406770"/>
              <a:gd name="connsiteY1" fmla="*/ 34506 h 1500997"/>
              <a:gd name="connsiteX2" fmla="*/ 2320506 w 2406770"/>
              <a:gd name="connsiteY2" fmla="*/ 0 h 1500997"/>
              <a:gd name="connsiteX3" fmla="*/ 0 w 2406770"/>
              <a:gd name="connsiteY3" fmla="*/ 1406106 h 1500997"/>
              <a:gd name="connsiteX4" fmla="*/ 43132 w 2406770"/>
              <a:gd name="connsiteY4" fmla="*/ 1500997 h 150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770" h="1500997">
                <a:moveTo>
                  <a:pt x="43132" y="1500997"/>
                </a:moveTo>
                <a:lnTo>
                  <a:pt x="2406770" y="34506"/>
                </a:lnTo>
                <a:lnTo>
                  <a:pt x="2320506" y="0"/>
                </a:lnTo>
                <a:lnTo>
                  <a:pt x="0" y="1406106"/>
                </a:lnTo>
                <a:lnTo>
                  <a:pt x="43132" y="150099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3</a:t>
            </a:r>
            <a:endParaRPr lang="fr-CH" dirty="0"/>
          </a:p>
        </p:txBody>
      </p:sp>
      <p:sp>
        <p:nvSpPr>
          <p:cNvPr id="7" name="Freihandform 6"/>
          <p:cNvSpPr/>
          <p:nvPr/>
        </p:nvSpPr>
        <p:spPr>
          <a:xfrm>
            <a:off x="2846717" y="2932981"/>
            <a:ext cx="1362974" cy="802257"/>
          </a:xfrm>
          <a:custGeom>
            <a:avLst/>
            <a:gdLst>
              <a:gd name="connsiteX0" fmla="*/ 0 w 1362974"/>
              <a:gd name="connsiteY0" fmla="*/ 534838 h 802257"/>
              <a:gd name="connsiteX1" fmla="*/ 77638 w 1362974"/>
              <a:gd name="connsiteY1" fmla="*/ 802257 h 802257"/>
              <a:gd name="connsiteX2" fmla="*/ 1362974 w 1362974"/>
              <a:gd name="connsiteY2" fmla="*/ 241540 h 802257"/>
              <a:gd name="connsiteX3" fmla="*/ 1199072 w 1362974"/>
              <a:gd name="connsiteY3" fmla="*/ 0 h 802257"/>
              <a:gd name="connsiteX4" fmla="*/ 0 w 1362974"/>
              <a:gd name="connsiteY4" fmla="*/ 534838 h 80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974" h="802257">
                <a:moveTo>
                  <a:pt x="0" y="534838"/>
                </a:moveTo>
                <a:lnTo>
                  <a:pt x="77638" y="802257"/>
                </a:lnTo>
                <a:lnTo>
                  <a:pt x="1362974" y="241540"/>
                </a:lnTo>
                <a:lnTo>
                  <a:pt x="1199072" y="0"/>
                </a:lnTo>
                <a:lnTo>
                  <a:pt x="0" y="53483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2</a:t>
            </a:r>
            <a:endParaRPr lang="fr-CH" dirty="0"/>
          </a:p>
        </p:txBody>
      </p:sp>
      <p:sp>
        <p:nvSpPr>
          <p:cNvPr id="8" name="Freihandform 7"/>
          <p:cNvSpPr/>
          <p:nvPr/>
        </p:nvSpPr>
        <p:spPr>
          <a:xfrm>
            <a:off x="1302589" y="4226943"/>
            <a:ext cx="690113" cy="1604514"/>
          </a:xfrm>
          <a:custGeom>
            <a:avLst/>
            <a:gdLst>
              <a:gd name="connsiteX0" fmla="*/ 0 w 690113"/>
              <a:gd name="connsiteY0" fmla="*/ 284672 h 1604514"/>
              <a:gd name="connsiteX1" fmla="*/ 189781 w 690113"/>
              <a:gd name="connsiteY1" fmla="*/ 552091 h 1604514"/>
              <a:gd name="connsiteX2" fmla="*/ 595222 w 690113"/>
              <a:gd name="connsiteY2" fmla="*/ 1604514 h 1604514"/>
              <a:gd name="connsiteX3" fmla="*/ 690113 w 690113"/>
              <a:gd name="connsiteY3" fmla="*/ 1173193 h 1604514"/>
              <a:gd name="connsiteX4" fmla="*/ 603849 w 690113"/>
              <a:gd name="connsiteY4" fmla="*/ 396815 h 1604514"/>
              <a:gd name="connsiteX5" fmla="*/ 327803 w 690113"/>
              <a:gd name="connsiteY5" fmla="*/ 0 h 1604514"/>
              <a:gd name="connsiteX6" fmla="*/ 0 w 690113"/>
              <a:gd name="connsiteY6" fmla="*/ 284672 h 160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0113" h="1604514">
                <a:moveTo>
                  <a:pt x="0" y="284672"/>
                </a:moveTo>
                <a:lnTo>
                  <a:pt x="189781" y="552091"/>
                </a:lnTo>
                <a:lnTo>
                  <a:pt x="595222" y="1604514"/>
                </a:lnTo>
                <a:lnTo>
                  <a:pt x="690113" y="1173193"/>
                </a:lnTo>
                <a:lnTo>
                  <a:pt x="603849" y="396815"/>
                </a:lnTo>
                <a:lnTo>
                  <a:pt x="327803" y="0"/>
                </a:lnTo>
                <a:lnTo>
                  <a:pt x="0" y="28467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1</a:t>
            </a:r>
            <a:endParaRPr lang="fr-CH" dirty="0"/>
          </a:p>
        </p:txBody>
      </p:sp>
      <p:sp>
        <p:nvSpPr>
          <p:cNvPr id="9" name="Freihandform 8"/>
          <p:cNvSpPr/>
          <p:nvPr/>
        </p:nvSpPr>
        <p:spPr>
          <a:xfrm>
            <a:off x="4692770" y="4209691"/>
            <a:ext cx="785004" cy="1259456"/>
          </a:xfrm>
          <a:custGeom>
            <a:avLst/>
            <a:gdLst>
              <a:gd name="connsiteX0" fmla="*/ 103517 w 785004"/>
              <a:gd name="connsiteY0" fmla="*/ 0 h 1259456"/>
              <a:gd name="connsiteX1" fmla="*/ 0 w 785004"/>
              <a:gd name="connsiteY1" fmla="*/ 60384 h 1259456"/>
              <a:gd name="connsiteX2" fmla="*/ 672860 w 785004"/>
              <a:gd name="connsiteY2" fmla="*/ 1259456 h 1259456"/>
              <a:gd name="connsiteX3" fmla="*/ 785004 w 785004"/>
              <a:gd name="connsiteY3" fmla="*/ 1199071 h 1259456"/>
              <a:gd name="connsiteX4" fmla="*/ 103517 w 785004"/>
              <a:gd name="connsiteY4" fmla="*/ 0 h 125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004" h="1259456">
                <a:moveTo>
                  <a:pt x="103517" y="0"/>
                </a:moveTo>
                <a:lnTo>
                  <a:pt x="0" y="60384"/>
                </a:lnTo>
                <a:lnTo>
                  <a:pt x="672860" y="1259456"/>
                </a:lnTo>
                <a:lnTo>
                  <a:pt x="785004" y="1199071"/>
                </a:lnTo>
                <a:lnTo>
                  <a:pt x="103517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7</a:t>
            </a:r>
            <a:endParaRPr lang="fr-CH" dirty="0"/>
          </a:p>
        </p:txBody>
      </p:sp>
      <p:sp>
        <p:nvSpPr>
          <p:cNvPr id="10" name="Freihandform 9"/>
          <p:cNvSpPr/>
          <p:nvPr/>
        </p:nvSpPr>
        <p:spPr>
          <a:xfrm>
            <a:off x="4908430" y="2613804"/>
            <a:ext cx="2406770" cy="1742536"/>
          </a:xfrm>
          <a:custGeom>
            <a:avLst/>
            <a:gdLst>
              <a:gd name="connsiteX0" fmla="*/ 2303253 w 2406770"/>
              <a:gd name="connsiteY0" fmla="*/ 0 h 1742536"/>
              <a:gd name="connsiteX1" fmla="*/ 1552755 w 2406770"/>
              <a:gd name="connsiteY1" fmla="*/ 577970 h 1742536"/>
              <a:gd name="connsiteX2" fmla="*/ 0 w 2406770"/>
              <a:gd name="connsiteY2" fmla="*/ 1664898 h 1742536"/>
              <a:gd name="connsiteX3" fmla="*/ 34506 w 2406770"/>
              <a:gd name="connsiteY3" fmla="*/ 1742536 h 1742536"/>
              <a:gd name="connsiteX4" fmla="*/ 2406770 w 2406770"/>
              <a:gd name="connsiteY4" fmla="*/ 43132 h 1742536"/>
              <a:gd name="connsiteX5" fmla="*/ 2303253 w 2406770"/>
              <a:gd name="connsiteY5" fmla="*/ 0 h 174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6770" h="1742536">
                <a:moveTo>
                  <a:pt x="2303253" y="0"/>
                </a:moveTo>
                <a:lnTo>
                  <a:pt x="1552755" y="577970"/>
                </a:lnTo>
                <a:lnTo>
                  <a:pt x="0" y="1664898"/>
                </a:lnTo>
                <a:lnTo>
                  <a:pt x="34506" y="1742536"/>
                </a:lnTo>
                <a:lnTo>
                  <a:pt x="2406770" y="43132"/>
                </a:lnTo>
                <a:lnTo>
                  <a:pt x="2303253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4</a:t>
            </a:r>
            <a:endParaRPr lang="fr-CH" dirty="0"/>
          </a:p>
        </p:txBody>
      </p:sp>
      <p:sp>
        <p:nvSpPr>
          <p:cNvPr id="15" name="Freihandform 14"/>
          <p:cNvSpPr/>
          <p:nvPr/>
        </p:nvSpPr>
        <p:spPr>
          <a:xfrm>
            <a:off x="1269835" y="1546808"/>
            <a:ext cx="6316257" cy="4284649"/>
          </a:xfrm>
          <a:custGeom>
            <a:avLst/>
            <a:gdLst>
              <a:gd name="connsiteX0" fmla="*/ 0 w 5415516"/>
              <a:gd name="connsiteY0" fmla="*/ 2480930 h 3650511"/>
              <a:gd name="connsiteX1" fmla="*/ 255181 w 5415516"/>
              <a:gd name="connsiteY1" fmla="*/ 2268279 h 3650511"/>
              <a:gd name="connsiteX2" fmla="*/ 602512 w 5415516"/>
              <a:gd name="connsiteY2" fmla="*/ 2615609 h 3650511"/>
              <a:gd name="connsiteX3" fmla="*/ 1460205 w 5415516"/>
              <a:gd name="connsiteY3" fmla="*/ 2126511 h 3650511"/>
              <a:gd name="connsiteX4" fmla="*/ 1311349 w 5415516"/>
              <a:gd name="connsiteY4" fmla="*/ 1630325 h 3650511"/>
              <a:gd name="connsiteX5" fmla="*/ 2374605 w 5415516"/>
              <a:gd name="connsiteY5" fmla="*/ 1169581 h 3650511"/>
              <a:gd name="connsiteX6" fmla="*/ 2360428 w 5415516"/>
              <a:gd name="connsiteY6" fmla="*/ 1049079 h 3650511"/>
              <a:gd name="connsiteX7" fmla="*/ 4224670 w 5415516"/>
              <a:gd name="connsiteY7" fmla="*/ 0 h 3650511"/>
              <a:gd name="connsiteX8" fmla="*/ 4579088 w 5415516"/>
              <a:gd name="connsiteY8" fmla="*/ 304800 h 3650511"/>
              <a:gd name="connsiteX9" fmla="*/ 4862623 w 5415516"/>
              <a:gd name="connsiteY9" fmla="*/ 418214 h 3650511"/>
              <a:gd name="connsiteX10" fmla="*/ 5139070 w 5415516"/>
              <a:gd name="connsiteY10" fmla="*/ 886046 h 3650511"/>
              <a:gd name="connsiteX11" fmla="*/ 5415516 w 5415516"/>
              <a:gd name="connsiteY11" fmla="*/ 1034902 h 3650511"/>
              <a:gd name="connsiteX12" fmla="*/ 4572000 w 5415516"/>
              <a:gd name="connsiteY12" fmla="*/ 1786269 h 3650511"/>
              <a:gd name="connsiteX13" fmla="*/ 4274288 w 5415516"/>
              <a:gd name="connsiteY13" fmla="*/ 2147776 h 3650511"/>
              <a:gd name="connsiteX14" fmla="*/ 4146698 w 5415516"/>
              <a:gd name="connsiteY14" fmla="*/ 2388781 h 3650511"/>
              <a:gd name="connsiteX15" fmla="*/ 4309730 w 5415516"/>
              <a:gd name="connsiteY15" fmla="*/ 2863702 h 3650511"/>
              <a:gd name="connsiteX16" fmla="*/ 4288465 w 5415516"/>
              <a:gd name="connsiteY16" fmla="*/ 3069265 h 3650511"/>
              <a:gd name="connsiteX17" fmla="*/ 3976577 w 5415516"/>
              <a:gd name="connsiteY17" fmla="*/ 3246474 h 3650511"/>
              <a:gd name="connsiteX18" fmla="*/ 3671777 w 5415516"/>
              <a:gd name="connsiteY18" fmla="*/ 3352800 h 3650511"/>
              <a:gd name="connsiteX19" fmla="*/ 3416595 w 5415516"/>
              <a:gd name="connsiteY19" fmla="*/ 3331535 h 3650511"/>
              <a:gd name="connsiteX20" fmla="*/ 3055088 w 5415516"/>
              <a:gd name="connsiteY20" fmla="*/ 3423683 h 3650511"/>
              <a:gd name="connsiteX21" fmla="*/ 2792819 w 5415516"/>
              <a:gd name="connsiteY21" fmla="*/ 3012558 h 3650511"/>
              <a:gd name="connsiteX22" fmla="*/ 2346251 w 5415516"/>
              <a:gd name="connsiteY22" fmla="*/ 2544725 h 3650511"/>
              <a:gd name="connsiteX23" fmla="*/ 609600 w 5415516"/>
              <a:gd name="connsiteY23" fmla="*/ 3062176 h 3650511"/>
              <a:gd name="connsiteX24" fmla="*/ 545805 w 5415516"/>
              <a:gd name="connsiteY24" fmla="*/ 3650511 h 3650511"/>
              <a:gd name="connsiteX25" fmla="*/ 0 w 5415516"/>
              <a:gd name="connsiteY25" fmla="*/ 2480930 h 365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415516" h="3650511">
                <a:moveTo>
                  <a:pt x="0" y="2480930"/>
                </a:moveTo>
                <a:lnTo>
                  <a:pt x="255181" y="2268279"/>
                </a:lnTo>
                <a:lnTo>
                  <a:pt x="602512" y="2615609"/>
                </a:lnTo>
                <a:lnTo>
                  <a:pt x="1460205" y="2126511"/>
                </a:lnTo>
                <a:lnTo>
                  <a:pt x="1311349" y="1630325"/>
                </a:lnTo>
                <a:lnTo>
                  <a:pt x="2374605" y="1169581"/>
                </a:lnTo>
                <a:lnTo>
                  <a:pt x="2360428" y="1049079"/>
                </a:lnTo>
                <a:lnTo>
                  <a:pt x="4224670" y="0"/>
                </a:lnTo>
                <a:lnTo>
                  <a:pt x="4579088" y="304800"/>
                </a:lnTo>
                <a:lnTo>
                  <a:pt x="4862623" y="418214"/>
                </a:lnTo>
                <a:lnTo>
                  <a:pt x="5139070" y="886046"/>
                </a:lnTo>
                <a:lnTo>
                  <a:pt x="5415516" y="1034902"/>
                </a:lnTo>
                <a:lnTo>
                  <a:pt x="4572000" y="1786269"/>
                </a:lnTo>
                <a:lnTo>
                  <a:pt x="4274288" y="2147776"/>
                </a:lnTo>
                <a:lnTo>
                  <a:pt x="4146698" y="2388781"/>
                </a:lnTo>
                <a:lnTo>
                  <a:pt x="4309730" y="2863702"/>
                </a:lnTo>
                <a:lnTo>
                  <a:pt x="4288465" y="3069265"/>
                </a:lnTo>
                <a:lnTo>
                  <a:pt x="3976577" y="3246474"/>
                </a:lnTo>
                <a:lnTo>
                  <a:pt x="3671777" y="3352800"/>
                </a:lnTo>
                <a:lnTo>
                  <a:pt x="3416595" y="3331535"/>
                </a:lnTo>
                <a:lnTo>
                  <a:pt x="3055088" y="3423683"/>
                </a:lnTo>
                <a:lnTo>
                  <a:pt x="2792819" y="3012558"/>
                </a:lnTo>
                <a:lnTo>
                  <a:pt x="2346251" y="2544725"/>
                </a:lnTo>
                <a:lnTo>
                  <a:pt x="609600" y="3062176"/>
                </a:lnTo>
                <a:lnTo>
                  <a:pt x="545805" y="3650511"/>
                </a:lnTo>
                <a:lnTo>
                  <a:pt x="0" y="248093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1" name="Freihandform 10"/>
          <p:cNvSpPr/>
          <p:nvPr/>
        </p:nvSpPr>
        <p:spPr>
          <a:xfrm>
            <a:off x="5348377" y="2803585"/>
            <a:ext cx="2208363" cy="2674189"/>
          </a:xfrm>
          <a:custGeom>
            <a:avLst/>
            <a:gdLst>
              <a:gd name="connsiteX0" fmla="*/ 2182483 w 2208363"/>
              <a:gd name="connsiteY0" fmla="*/ 0 h 2674189"/>
              <a:gd name="connsiteX1" fmla="*/ 1000665 w 2208363"/>
              <a:gd name="connsiteY1" fmla="*/ 1061049 h 2674189"/>
              <a:gd name="connsiteX2" fmla="*/ 759125 w 2208363"/>
              <a:gd name="connsiteY2" fmla="*/ 1475117 h 2674189"/>
              <a:gd name="connsiteX3" fmla="*/ 759125 w 2208363"/>
              <a:gd name="connsiteY3" fmla="*/ 1639019 h 2674189"/>
              <a:gd name="connsiteX4" fmla="*/ 948906 w 2208363"/>
              <a:gd name="connsiteY4" fmla="*/ 2087592 h 2674189"/>
              <a:gd name="connsiteX5" fmla="*/ 905774 w 2208363"/>
              <a:gd name="connsiteY5" fmla="*/ 2191109 h 2674189"/>
              <a:gd name="connsiteX6" fmla="*/ 750498 w 2208363"/>
              <a:gd name="connsiteY6" fmla="*/ 2432649 h 2674189"/>
              <a:gd name="connsiteX7" fmla="*/ 474453 w 2208363"/>
              <a:gd name="connsiteY7" fmla="*/ 2570672 h 2674189"/>
              <a:gd name="connsiteX8" fmla="*/ 258793 w 2208363"/>
              <a:gd name="connsiteY8" fmla="*/ 2631057 h 2674189"/>
              <a:gd name="connsiteX9" fmla="*/ 34506 w 2208363"/>
              <a:gd name="connsiteY9" fmla="*/ 2613804 h 2674189"/>
              <a:gd name="connsiteX10" fmla="*/ 0 w 2208363"/>
              <a:gd name="connsiteY10" fmla="*/ 2674189 h 2674189"/>
              <a:gd name="connsiteX11" fmla="*/ 241540 w 2208363"/>
              <a:gd name="connsiteY11" fmla="*/ 2665562 h 2674189"/>
              <a:gd name="connsiteX12" fmla="*/ 828136 w 2208363"/>
              <a:gd name="connsiteY12" fmla="*/ 2406770 h 2674189"/>
              <a:gd name="connsiteX13" fmla="*/ 966159 w 2208363"/>
              <a:gd name="connsiteY13" fmla="*/ 2173857 h 2674189"/>
              <a:gd name="connsiteX14" fmla="*/ 923027 w 2208363"/>
              <a:gd name="connsiteY14" fmla="*/ 1871932 h 2674189"/>
              <a:gd name="connsiteX15" fmla="*/ 810883 w 2208363"/>
              <a:gd name="connsiteY15" fmla="*/ 1492370 h 2674189"/>
              <a:gd name="connsiteX16" fmla="*/ 1509623 w 2208363"/>
              <a:gd name="connsiteY16" fmla="*/ 690113 h 2674189"/>
              <a:gd name="connsiteX17" fmla="*/ 2208363 w 2208363"/>
              <a:gd name="connsiteY17" fmla="*/ 51758 h 2674189"/>
              <a:gd name="connsiteX18" fmla="*/ 2182483 w 2208363"/>
              <a:gd name="connsiteY18" fmla="*/ 0 h 267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08363" h="2674189">
                <a:moveTo>
                  <a:pt x="2182483" y="0"/>
                </a:moveTo>
                <a:lnTo>
                  <a:pt x="1000665" y="1061049"/>
                </a:lnTo>
                <a:lnTo>
                  <a:pt x="759125" y="1475117"/>
                </a:lnTo>
                <a:lnTo>
                  <a:pt x="759125" y="1639019"/>
                </a:lnTo>
                <a:lnTo>
                  <a:pt x="948906" y="2087592"/>
                </a:lnTo>
                <a:lnTo>
                  <a:pt x="905774" y="2191109"/>
                </a:lnTo>
                <a:lnTo>
                  <a:pt x="750498" y="2432649"/>
                </a:lnTo>
                <a:lnTo>
                  <a:pt x="474453" y="2570672"/>
                </a:lnTo>
                <a:lnTo>
                  <a:pt x="258793" y="2631057"/>
                </a:lnTo>
                <a:lnTo>
                  <a:pt x="34506" y="2613804"/>
                </a:lnTo>
                <a:lnTo>
                  <a:pt x="0" y="2674189"/>
                </a:lnTo>
                <a:lnTo>
                  <a:pt x="241540" y="2665562"/>
                </a:lnTo>
                <a:lnTo>
                  <a:pt x="828136" y="2406770"/>
                </a:lnTo>
                <a:lnTo>
                  <a:pt x="966159" y="2173857"/>
                </a:lnTo>
                <a:lnTo>
                  <a:pt x="923027" y="1871932"/>
                </a:lnTo>
                <a:lnTo>
                  <a:pt x="810883" y="1492370"/>
                </a:lnTo>
                <a:lnTo>
                  <a:pt x="1509623" y="690113"/>
                </a:lnTo>
                <a:lnTo>
                  <a:pt x="2208363" y="51758"/>
                </a:lnTo>
                <a:lnTo>
                  <a:pt x="2182483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6</a:t>
            </a:r>
            <a:endParaRPr lang="fr-CH" dirty="0"/>
          </a:p>
        </p:txBody>
      </p:sp>
      <p:sp>
        <p:nvSpPr>
          <p:cNvPr id="12" name="Freihandform 11"/>
          <p:cNvSpPr/>
          <p:nvPr/>
        </p:nvSpPr>
        <p:spPr>
          <a:xfrm>
            <a:off x="6607834" y="1880558"/>
            <a:ext cx="1086928" cy="957533"/>
          </a:xfrm>
          <a:custGeom>
            <a:avLst/>
            <a:gdLst>
              <a:gd name="connsiteX0" fmla="*/ 94891 w 1086928"/>
              <a:gd name="connsiteY0" fmla="*/ 0 h 957533"/>
              <a:gd name="connsiteX1" fmla="*/ 0 w 1086928"/>
              <a:gd name="connsiteY1" fmla="*/ 77638 h 957533"/>
              <a:gd name="connsiteX2" fmla="*/ 276045 w 1086928"/>
              <a:gd name="connsiteY2" fmla="*/ 189782 h 957533"/>
              <a:gd name="connsiteX3" fmla="*/ 612475 w 1086928"/>
              <a:gd name="connsiteY3" fmla="*/ 750499 h 957533"/>
              <a:gd name="connsiteX4" fmla="*/ 948906 w 1086928"/>
              <a:gd name="connsiteY4" fmla="*/ 957533 h 957533"/>
              <a:gd name="connsiteX5" fmla="*/ 1086928 w 1086928"/>
              <a:gd name="connsiteY5" fmla="*/ 854016 h 957533"/>
              <a:gd name="connsiteX6" fmla="*/ 759124 w 1086928"/>
              <a:gd name="connsiteY6" fmla="*/ 750499 h 957533"/>
              <a:gd name="connsiteX7" fmla="*/ 457200 w 1086928"/>
              <a:gd name="connsiteY7" fmla="*/ 396816 h 957533"/>
              <a:gd name="connsiteX8" fmla="*/ 353683 w 1086928"/>
              <a:gd name="connsiteY8" fmla="*/ 112144 h 957533"/>
              <a:gd name="connsiteX9" fmla="*/ 94891 w 1086928"/>
              <a:gd name="connsiteY9" fmla="*/ 0 h 957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928" h="957533">
                <a:moveTo>
                  <a:pt x="94891" y="0"/>
                </a:moveTo>
                <a:lnTo>
                  <a:pt x="0" y="77638"/>
                </a:lnTo>
                <a:lnTo>
                  <a:pt x="276045" y="189782"/>
                </a:lnTo>
                <a:lnTo>
                  <a:pt x="612475" y="750499"/>
                </a:lnTo>
                <a:lnTo>
                  <a:pt x="948906" y="957533"/>
                </a:lnTo>
                <a:lnTo>
                  <a:pt x="1086928" y="854016"/>
                </a:lnTo>
                <a:lnTo>
                  <a:pt x="759124" y="750499"/>
                </a:lnTo>
                <a:lnTo>
                  <a:pt x="457200" y="396816"/>
                </a:lnTo>
                <a:lnTo>
                  <a:pt x="353683" y="112144"/>
                </a:lnTo>
                <a:lnTo>
                  <a:pt x="94891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5</a:t>
            </a:r>
            <a:endParaRPr lang="fr-CH" dirty="0"/>
          </a:p>
        </p:txBody>
      </p:sp>
      <p:sp>
        <p:nvSpPr>
          <p:cNvPr id="13" name="Freihandform 12"/>
          <p:cNvSpPr/>
          <p:nvPr/>
        </p:nvSpPr>
        <p:spPr>
          <a:xfrm>
            <a:off x="4028536" y="4459857"/>
            <a:ext cx="854015" cy="1130060"/>
          </a:xfrm>
          <a:custGeom>
            <a:avLst/>
            <a:gdLst>
              <a:gd name="connsiteX0" fmla="*/ 181155 w 854015"/>
              <a:gd name="connsiteY0" fmla="*/ 0 h 1130060"/>
              <a:gd name="connsiteX1" fmla="*/ 0 w 854015"/>
              <a:gd name="connsiteY1" fmla="*/ 103517 h 1130060"/>
              <a:gd name="connsiteX2" fmla="*/ 767751 w 854015"/>
              <a:gd name="connsiteY2" fmla="*/ 1121434 h 1130060"/>
              <a:gd name="connsiteX3" fmla="*/ 854015 w 854015"/>
              <a:gd name="connsiteY3" fmla="*/ 1130060 h 1130060"/>
              <a:gd name="connsiteX4" fmla="*/ 457200 w 854015"/>
              <a:gd name="connsiteY4" fmla="*/ 336430 h 1130060"/>
              <a:gd name="connsiteX5" fmla="*/ 181155 w 854015"/>
              <a:gd name="connsiteY5" fmla="*/ 0 h 113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015" h="1130060">
                <a:moveTo>
                  <a:pt x="181155" y="0"/>
                </a:moveTo>
                <a:lnTo>
                  <a:pt x="0" y="103517"/>
                </a:lnTo>
                <a:lnTo>
                  <a:pt x="767751" y="1121434"/>
                </a:lnTo>
                <a:lnTo>
                  <a:pt x="854015" y="1130060"/>
                </a:lnTo>
                <a:lnTo>
                  <a:pt x="457200" y="336430"/>
                </a:lnTo>
                <a:lnTo>
                  <a:pt x="18115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8</a:t>
            </a:r>
            <a:endParaRPr lang="fr-CH" dirty="0"/>
          </a:p>
        </p:txBody>
      </p:sp>
      <p:sp>
        <p:nvSpPr>
          <p:cNvPr id="3" name="Textfeld 2"/>
          <p:cNvSpPr txBox="1"/>
          <p:nvPr/>
        </p:nvSpPr>
        <p:spPr>
          <a:xfrm>
            <a:off x="364394" y="866276"/>
            <a:ext cx="3517027" cy="246221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52000" indent="-252000">
              <a:buAutoNum type="arabicPeriod"/>
            </a:pPr>
            <a:r>
              <a:rPr lang="fr-CH" sz="1400" dirty="0"/>
              <a:t>V</a:t>
            </a:r>
            <a:r>
              <a:rPr lang="fr-CH" sz="1400" dirty="0" smtClean="0"/>
              <a:t>erger QII, prairie extensive, en partie QII, berge boisée QII </a:t>
            </a:r>
          </a:p>
          <a:p>
            <a:pPr marL="252000" indent="-252000">
              <a:buAutoNum type="arabicPeriod"/>
            </a:pPr>
            <a:r>
              <a:rPr lang="fr-CH" sz="1400" dirty="0"/>
              <a:t>V</a:t>
            </a:r>
            <a:r>
              <a:rPr lang="fr-CH" sz="1400" dirty="0" smtClean="0"/>
              <a:t>erger QII avec prairie extensive </a:t>
            </a:r>
          </a:p>
          <a:p>
            <a:pPr marL="252000" indent="-252000">
              <a:buAutoNum type="arabicPeriod"/>
            </a:pPr>
            <a:r>
              <a:rPr lang="fr-CH" sz="1400" dirty="0" smtClean="0"/>
              <a:t>Ourlet sur terres ouvertes ou jachère florale</a:t>
            </a:r>
          </a:p>
          <a:p>
            <a:pPr marL="252000" indent="-252000">
              <a:buFontTx/>
              <a:buAutoNum type="arabicPeriod"/>
            </a:pPr>
            <a:r>
              <a:rPr lang="fr-CH" sz="1400" dirty="0" smtClean="0"/>
              <a:t>Ourlet sur terres ouvertes ou jachère florale</a:t>
            </a:r>
          </a:p>
          <a:p>
            <a:pPr marL="252000" indent="-252000">
              <a:buAutoNum type="arabicPeriod"/>
            </a:pPr>
            <a:r>
              <a:rPr lang="fr-CH" sz="1400" dirty="0" smtClean="0"/>
              <a:t>Berge boisée QII</a:t>
            </a:r>
          </a:p>
          <a:p>
            <a:pPr marL="252000" indent="-252000">
              <a:buAutoNum type="arabicPeriod"/>
            </a:pPr>
            <a:r>
              <a:rPr lang="fr-CH" sz="1400" dirty="0" smtClean="0"/>
              <a:t>Prairie extensive</a:t>
            </a:r>
          </a:p>
          <a:p>
            <a:pPr marL="252000" indent="-252000">
              <a:buAutoNum type="arabicPeriod"/>
            </a:pPr>
            <a:r>
              <a:rPr lang="fr-CH" sz="1400" dirty="0" smtClean="0"/>
              <a:t>Bosquet avec bande herbeuse</a:t>
            </a:r>
          </a:p>
          <a:p>
            <a:pPr marL="252000" indent="-252000">
              <a:buAutoNum type="arabicPeriod"/>
            </a:pPr>
            <a:r>
              <a:rPr lang="fr-CH" sz="1400" dirty="0" smtClean="0"/>
              <a:t>Haie avec bande herbeuse QII</a:t>
            </a:r>
            <a:endParaRPr lang="fr-CH" sz="1400" dirty="0"/>
          </a:p>
        </p:txBody>
      </p:sp>
      <p:sp>
        <p:nvSpPr>
          <p:cNvPr id="14" name="Textfeld 13"/>
          <p:cNvSpPr txBox="1"/>
          <p:nvPr/>
        </p:nvSpPr>
        <p:spPr>
          <a:xfrm>
            <a:off x="5482366" y="5925695"/>
            <a:ext cx="2661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/>
              <a:t>© 2019 </a:t>
            </a:r>
            <a:r>
              <a:rPr lang="fr-CH" sz="1200" dirty="0" err="1" smtClean="0"/>
              <a:t>Geoinformation</a:t>
            </a:r>
            <a:r>
              <a:rPr lang="fr-CH" sz="1200" dirty="0" smtClean="0"/>
              <a:t> </a:t>
            </a:r>
            <a:r>
              <a:rPr lang="fr-CH" sz="1200" dirty="0" err="1" smtClean="0"/>
              <a:t>Kanton</a:t>
            </a:r>
            <a:r>
              <a:rPr lang="fr-CH" sz="1200" dirty="0" smtClean="0"/>
              <a:t> </a:t>
            </a:r>
            <a:r>
              <a:rPr lang="fr-CH" sz="1200" dirty="0" err="1" smtClean="0"/>
              <a:t>Luzern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96310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Description des nouvelles mesures</a:t>
            </a:r>
            <a:endParaRPr lang="fr-CH" dirty="0"/>
          </a:p>
        </p:txBody>
      </p:sp>
      <p:sp>
        <p:nvSpPr>
          <p:cNvPr id="5" name="Inhaltsplatzhalter 4"/>
          <p:cNvSpPr txBox="1">
            <a:spLocks noGrp="1"/>
          </p:cNvSpPr>
          <p:nvPr>
            <p:ph idx="1"/>
          </p:nvPr>
        </p:nvSpPr>
        <p:spPr>
          <a:xfrm>
            <a:off x="611188" y="1180526"/>
            <a:ext cx="7921625" cy="512879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>
              <a:buAutoNum type="arabicPeriod"/>
            </a:pPr>
            <a:r>
              <a:rPr lang="fr-CH" sz="2000" dirty="0" smtClean="0"/>
              <a:t>Rajeunir le verger, planter 10 nouveaux arbres. Conserver et </a:t>
            </a:r>
            <a:r>
              <a:rPr lang="fr-CH" sz="2000" dirty="0"/>
              <a:t>entretenir </a:t>
            </a:r>
            <a:r>
              <a:rPr lang="fr-CH" sz="2000" dirty="0" smtClean="0"/>
              <a:t>les vieux </a:t>
            </a:r>
            <a:r>
              <a:rPr lang="fr-CH" sz="2000" dirty="0"/>
              <a:t>arbres, </a:t>
            </a:r>
            <a:r>
              <a:rPr lang="fr-CH" sz="2000" dirty="0" smtClean="0"/>
              <a:t>arbres morts. Faucher la prairie par étapes. Entretenir régulièrement la berge boisée attenante et contrôler les plantes problématiques. Partie nord avec QII, 2 utilisations dès le 15 juillet. </a:t>
            </a:r>
          </a:p>
          <a:p>
            <a:pPr marL="342900" indent="-342900">
              <a:buAutoNum type="arabicPeriod"/>
            </a:pPr>
            <a:r>
              <a:rPr lang="fr-CH" sz="2000" dirty="0" smtClean="0"/>
              <a:t>Rajeunir le verger, planter 10 nouveaux arbres. Conserver et entretenir les arbres vieux, morts. Utiliser le pré comme prairie extensive et l’inscrire. Mettre en place des petites structures: tas de branches, de pierres, de bois, etc. Faucher la prairie par étape.</a:t>
            </a:r>
          </a:p>
          <a:p>
            <a:pPr marL="342900" indent="-342900">
              <a:buAutoNum type="arabicPeriod"/>
            </a:pPr>
            <a:r>
              <a:rPr lang="fr-CH" sz="2000" dirty="0" smtClean="0"/>
              <a:t>Mettre en place un ourlet sur terres assolées ou une jachère florale. </a:t>
            </a:r>
          </a:p>
          <a:p>
            <a:pPr marL="342900" indent="-342900">
              <a:buAutoNum type="arabicPeriod"/>
            </a:pPr>
            <a:r>
              <a:rPr lang="fr-CH" sz="2000" dirty="0" smtClean="0"/>
              <a:t>Mettre en place un ourlet sur terres assolées ou une jachère florale. </a:t>
            </a:r>
          </a:p>
          <a:p>
            <a:pPr marL="342900" indent="-342900">
              <a:buAutoNum type="arabicPeriod"/>
            </a:pPr>
            <a:r>
              <a:rPr lang="fr-CH" sz="2000" dirty="0" smtClean="0"/>
              <a:t>Planter des arbustes et les entretenir régulièrement. Faucher la bande herbeuse par étapes et dès juillet. </a:t>
            </a:r>
          </a:p>
          <a:p>
            <a:pPr marL="342900" indent="-342900">
              <a:buAutoNum type="arabicPeriod"/>
            </a:pPr>
            <a:r>
              <a:rPr lang="fr-CH" sz="2000" dirty="0" smtClean="0"/>
              <a:t>Inscrire le talus comme prairie extensive.  </a:t>
            </a:r>
          </a:p>
          <a:p>
            <a:pPr marL="342900" indent="-342900">
              <a:buAutoNum type="arabicPeriod"/>
            </a:pPr>
            <a:r>
              <a:rPr lang="fr-CH" sz="2000" dirty="0" smtClean="0"/>
              <a:t>Planter un groupe de buissons avec bande herbeuse.</a:t>
            </a:r>
          </a:p>
          <a:p>
            <a:pPr marL="342900" indent="-342900">
              <a:buAutoNum type="arabicPeriod"/>
            </a:pPr>
            <a:r>
              <a:rPr lang="fr-CH" sz="2000" dirty="0" smtClean="0"/>
              <a:t>Planter une haie avec bande herbeuse. </a:t>
            </a:r>
            <a:endParaRPr lang="fr-CH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1197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Exemple 1: résumé – comparaison avant - après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E807130A-017D-4A97-80D7-1690E5258BC9}" type="slidenum">
              <a:rPr lang="fr-CH" smtClean="0"/>
              <a:pPr>
                <a:defRPr/>
              </a:pPr>
              <a:t>24</a:t>
            </a:fld>
            <a:endParaRPr lang="fr-CH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885857"/>
              </p:ext>
            </p:extLst>
          </p:nvPr>
        </p:nvGraphicFramePr>
        <p:xfrm>
          <a:off x="827584" y="1196752"/>
          <a:ext cx="6840761" cy="1981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8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7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noProof="0" dirty="0" smtClean="0"/>
                        <a:t>Avant</a:t>
                      </a:r>
                      <a:endParaRPr lang="de-CH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noProof="0" dirty="0" err="1" smtClean="0"/>
                        <a:t>Après</a:t>
                      </a:r>
                      <a:endParaRPr lang="de-CH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noProof="0" dirty="0" smtClean="0"/>
                        <a:t>SPB QI </a:t>
                      </a:r>
                      <a:r>
                        <a:rPr lang="de-CH" sz="2000" noProof="0" dirty="0" err="1" smtClean="0"/>
                        <a:t>dans</a:t>
                      </a:r>
                      <a:r>
                        <a:rPr lang="de-CH" sz="2000" noProof="0" dirty="0" smtClean="0"/>
                        <a:t> la SAU</a:t>
                      </a:r>
                      <a:endParaRPr lang="de-CH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noProof="0" dirty="0" smtClean="0"/>
                        <a:t>8,3 %</a:t>
                      </a:r>
                      <a:endParaRPr lang="de-CH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noProof="0" dirty="0" smtClean="0"/>
                        <a:t>12,8</a:t>
                      </a:r>
                      <a:r>
                        <a:rPr lang="de-CH" sz="2000" baseline="0" noProof="0" dirty="0" smtClean="0"/>
                        <a:t> </a:t>
                      </a:r>
                      <a:r>
                        <a:rPr lang="de-CH" sz="2000" noProof="0" dirty="0" smtClean="0"/>
                        <a:t>%</a:t>
                      </a:r>
                      <a:endParaRPr lang="de-CH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noProof="0" dirty="0" smtClean="0"/>
                        <a:t>SPB QII</a:t>
                      </a:r>
                      <a:r>
                        <a:rPr lang="de-CH" sz="2000" baseline="0" noProof="0" dirty="0" smtClean="0"/>
                        <a:t> </a:t>
                      </a:r>
                      <a:r>
                        <a:rPr lang="de-CH" sz="2000" baseline="0" noProof="0" dirty="0" err="1" smtClean="0"/>
                        <a:t>dans</a:t>
                      </a:r>
                      <a:r>
                        <a:rPr lang="de-CH" sz="2000" baseline="0" noProof="0" dirty="0" smtClean="0"/>
                        <a:t> la SAU</a:t>
                      </a:r>
                      <a:endParaRPr lang="de-CH" sz="20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noProof="0" dirty="0" smtClean="0"/>
                        <a:t>1,4 %</a:t>
                      </a:r>
                      <a:endParaRPr lang="de-CH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noProof="0" dirty="0" smtClean="0"/>
                        <a:t>7,4 %</a:t>
                      </a:r>
                      <a:endParaRPr lang="de-CH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noProof="0" dirty="0" smtClean="0"/>
                        <a:t>SPB en </a:t>
                      </a:r>
                      <a:r>
                        <a:rPr lang="de-CH" sz="2000" noProof="0" dirty="0" err="1" smtClean="0"/>
                        <a:t>réseau</a:t>
                      </a:r>
                      <a:endParaRPr lang="de-CH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noProof="0" dirty="0" smtClean="0"/>
                        <a:t>0 %</a:t>
                      </a:r>
                      <a:endParaRPr lang="de-CH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noProof="0" dirty="0" smtClean="0"/>
                        <a:t>12,8 %</a:t>
                      </a:r>
                      <a:endParaRPr lang="de-CH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noProof="0" dirty="0" smtClean="0"/>
                        <a:t>Points </a:t>
                      </a:r>
                      <a:r>
                        <a:rPr lang="de-CH" sz="2000" noProof="0" dirty="0" err="1" smtClean="0"/>
                        <a:t>biodiversité</a:t>
                      </a:r>
                      <a:endParaRPr lang="de-CH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noProof="0" dirty="0" smtClean="0"/>
                        <a:t>8,5</a:t>
                      </a:r>
                      <a:endParaRPr lang="de-CH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noProof="0" dirty="0" smtClean="0"/>
                        <a:t>19,3</a:t>
                      </a:r>
                      <a:endParaRPr lang="de-CH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827584" y="3645024"/>
            <a:ext cx="6844209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H" sz="2000" dirty="0" smtClean="0"/>
              <a:t>Terres assolées réduites de 30 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H" sz="2000" dirty="0" smtClean="0"/>
              <a:t>Surface amendable réduite de 95 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H" sz="2000" dirty="0" smtClean="0"/>
              <a:t>Bilan de fumure reste équilibré.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H" sz="2000" dirty="0" smtClean="0"/>
              <a:t>Paiements directs générés: Fr. 5660.- /an</a:t>
            </a:r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94395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Exercice: planification et amélioration d’une exploitation en faveur de la biodiversité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dirty="0" smtClean="0"/>
              <a:t>Evaluer la situation actuelle à l’aide du </a:t>
            </a:r>
            <a:r>
              <a:rPr lang="fr-CH" dirty="0" smtClean="0">
                <a:hlinkClick r:id="rId2"/>
              </a:rPr>
              <a:t>système de points</a:t>
            </a:r>
            <a:r>
              <a:rPr lang="fr-CH" dirty="0" smtClean="0"/>
              <a:t>.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dirty="0" smtClean="0"/>
              <a:t>Définir les espèces indicatrices et les mesures à l’aide de </a:t>
            </a:r>
            <a:r>
              <a:rPr lang="fr-CH" dirty="0" smtClean="0">
                <a:hlinkClick r:id="rId3"/>
              </a:rPr>
              <a:t>l’outil du choix</a:t>
            </a:r>
            <a:r>
              <a:rPr lang="fr-CH" dirty="0" smtClean="0"/>
              <a:t> des espèces indicatrices.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dirty="0" smtClean="0"/>
              <a:t>Dessiner les objectifs sur le plan d’exploitation.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dirty="0" smtClean="0"/>
              <a:t>Evaluer les conséquences.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25</a:t>
            </a:fld>
            <a:endParaRPr lang="fr-CH" dirty="0"/>
          </a:p>
        </p:txBody>
      </p:sp>
      <p:sp>
        <p:nvSpPr>
          <p:cNvPr id="5" name="Textfeld 4"/>
          <p:cNvSpPr txBox="1"/>
          <p:nvPr/>
        </p:nvSpPr>
        <p:spPr>
          <a:xfrm>
            <a:off x="8028384" y="-1506"/>
            <a:ext cx="111561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2000" dirty="0" smtClean="0"/>
              <a:t>Exercice</a:t>
            </a:r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51120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Pour en savoir plus</a:t>
            </a:r>
            <a:endParaRPr lang="fr-CH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>
                <a:hlinkClick r:id="rId2"/>
              </a:rPr>
              <a:t>Guide pratique -  La biodiversité sur l’exploitation agricole</a:t>
            </a:r>
            <a:endParaRPr lang="fr-CH" dirty="0" smtClean="0"/>
          </a:p>
          <a:p>
            <a:r>
              <a:rPr lang="fr-CH" dirty="0" smtClean="0">
                <a:hlinkClick r:id="rId3"/>
              </a:rPr>
              <a:t>Informations pour la planification</a:t>
            </a:r>
            <a:r>
              <a:rPr lang="fr-CH" dirty="0" smtClean="0"/>
              <a:t> </a:t>
            </a:r>
          </a:p>
          <a:p>
            <a:r>
              <a:rPr lang="fr-CH" dirty="0" smtClean="0">
                <a:hlinkClick r:id="rId4"/>
              </a:rPr>
              <a:t>Outils pour l’évaluation de la biodiversité</a:t>
            </a:r>
            <a:r>
              <a:rPr lang="fr-CH" dirty="0" smtClean="0"/>
              <a:t> </a:t>
            </a:r>
          </a:p>
          <a:p>
            <a:r>
              <a:rPr lang="fr-CH" dirty="0" smtClean="0">
                <a:hlinkClick r:id="rId5"/>
              </a:rPr>
              <a:t>Informations sur les espèces indicatrices</a:t>
            </a:r>
            <a:endParaRPr lang="fr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501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Impressum</a:t>
            </a:r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27</a:t>
            </a:fld>
            <a:endParaRPr lang="fr-CH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611188" y="1279296"/>
            <a:ext cx="7993260" cy="4309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2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Char char="-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200" b="1" dirty="0" smtClean="0"/>
              <a:t>Editeurs:</a:t>
            </a:r>
            <a:endParaRPr lang="fr-CH" sz="1200" dirty="0" smtClean="0"/>
          </a:p>
          <a:p>
            <a:r>
              <a:rPr lang="fr-CH" sz="1200" dirty="0" smtClean="0"/>
              <a:t>Institut de recherche de l’agriculture biologique (FiBL), </a:t>
            </a:r>
            <a:r>
              <a:rPr lang="fr-CH" sz="1200" u="sng" dirty="0" smtClean="0">
                <a:hlinkClick r:id="rId2"/>
              </a:rPr>
              <a:t>info.suisse@fibl.org</a:t>
            </a:r>
            <a:r>
              <a:rPr lang="fr-CH" sz="1200" dirty="0" smtClean="0"/>
              <a:t>, </a:t>
            </a:r>
            <a:r>
              <a:rPr lang="fr-CH" sz="1200" u="sng" dirty="0" smtClean="0">
                <a:hlinkClick r:id="rId3"/>
              </a:rPr>
              <a:t>www.fibl.org</a:t>
            </a:r>
            <a:endParaRPr lang="fr-CH" sz="1200" dirty="0" smtClean="0"/>
          </a:p>
          <a:p>
            <a:r>
              <a:rPr lang="fr-CH" sz="1200" dirty="0" smtClean="0"/>
              <a:t>Station ornithologique Suisse Sempach, </a:t>
            </a:r>
            <a:r>
              <a:rPr lang="fr-CH" sz="1200" u="sng" dirty="0" smtClean="0">
                <a:hlinkClick r:id="rId4"/>
              </a:rPr>
              <a:t>info@vogelwarte.ch</a:t>
            </a:r>
            <a:r>
              <a:rPr lang="fr-CH" sz="1200" dirty="0" smtClean="0"/>
              <a:t>, </a:t>
            </a:r>
            <a:r>
              <a:rPr lang="fr-CH" sz="1200" u="sng" dirty="0" smtClean="0">
                <a:hlinkClick r:id="rId5"/>
              </a:rPr>
              <a:t>www.vogelwarte.ch</a:t>
            </a:r>
            <a:endParaRPr lang="fr-CH" sz="1200" dirty="0" smtClean="0"/>
          </a:p>
          <a:p>
            <a:r>
              <a:rPr lang="fr-CH" sz="1200" b="1" dirty="0" smtClean="0"/>
              <a:t>Auteurs: </a:t>
            </a:r>
            <a:r>
              <a:rPr lang="fr-CH" sz="1200" dirty="0" smtClean="0"/>
              <a:t>Véronique Chevillat (</a:t>
            </a:r>
            <a:r>
              <a:rPr lang="fr-CH" sz="1200" dirty="0" err="1" smtClean="0"/>
              <a:t>FiBL</a:t>
            </a:r>
            <a:r>
              <a:rPr lang="fr-CH" sz="1200" dirty="0" smtClean="0"/>
              <a:t>) Roman </a:t>
            </a:r>
            <a:r>
              <a:rPr lang="fr-CH" sz="1200" dirty="0"/>
              <a:t>Graf (Station </a:t>
            </a:r>
            <a:r>
              <a:rPr lang="fr-CH" sz="1200" dirty="0" smtClean="0"/>
              <a:t>ornithologique), Dominik </a:t>
            </a:r>
            <a:r>
              <a:rPr lang="fr-CH" sz="1200" dirty="0"/>
              <a:t>Hagist (Station </a:t>
            </a:r>
            <a:r>
              <a:rPr lang="fr-CH" sz="1200" dirty="0" smtClean="0"/>
              <a:t>ornithologique) </a:t>
            </a:r>
          </a:p>
          <a:p>
            <a:r>
              <a:rPr lang="fr-CH" sz="1200" b="1" dirty="0" smtClean="0"/>
              <a:t>Collaboration: </a:t>
            </a:r>
            <a:r>
              <a:rPr lang="fr-CH" sz="1200" dirty="0" smtClean="0"/>
              <a:t>Lukas Pfiffner (</a:t>
            </a:r>
            <a:r>
              <a:rPr lang="fr-CH" sz="1200" dirty="0" err="1" smtClean="0"/>
              <a:t>FiBL</a:t>
            </a:r>
            <a:r>
              <a:rPr lang="fr-CH" sz="1200" dirty="0" smtClean="0"/>
              <a:t>), Simon </a:t>
            </a:r>
            <a:r>
              <a:rPr lang="fr-CH" sz="1200" dirty="0"/>
              <a:t>Birrer (Station </a:t>
            </a:r>
            <a:r>
              <a:rPr lang="fr-CH" sz="1200" dirty="0" smtClean="0"/>
              <a:t>ornithologique), Markus </a:t>
            </a:r>
            <a:r>
              <a:rPr lang="fr-CH" sz="1200" dirty="0"/>
              <a:t>Jenny (Station </a:t>
            </a:r>
            <a:r>
              <a:rPr lang="fr-CH" sz="1200" dirty="0" smtClean="0"/>
              <a:t>ornithologique)</a:t>
            </a:r>
          </a:p>
          <a:p>
            <a:r>
              <a:rPr lang="fr-CH" sz="1200" b="1" dirty="0" smtClean="0"/>
              <a:t>Rédaction: </a:t>
            </a:r>
            <a:r>
              <a:rPr lang="fr-CH" sz="1200" dirty="0" smtClean="0"/>
              <a:t>Gilles Weidmann (</a:t>
            </a:r>
            <a:r>
              <a:rPr lang="fr-CH" sz="1200" dirty="0" err="1" smtClean="0"/>
              <a:t>FiBL</a:t>
            </a:r>
            <a:r>
              <a:rPr lang="fr-CH" sz="1200" dirty="0" smtClean="0"/>
              <a:t>)</a:t>
            </a:r>
          </a:p>
          <a:p>
            <a:r>
              <a:rPr lang="fr-CH" sz="1200" dirty="0" smtClean="0"/>
              <a:t>Avec des graphiques de Brigitta Maurer (</a:t>
            </a:r>
            <a:r>
              <a:rPr lang="fr-CH" sz="1200" dirty="0" err="1" smtClean="0"/>
              <a:t>FiBL</a:t>
            </a:r>
            <a:r>
              <a:rPr lang="fr-CH" sz="1200" dirty="0" smtClean="0"/>
              <a:t>) et des illustrations de Simon Müller (</a:t>
            </a:r>
            <a:r>
              <a:rPr lang="fr-CH" sz="1200" dirty="0" smtClean="0">
                <a:hlinkClick r:id="rId6"/>
              </a:rPr>
              <a:t>www.soio.ch</a:t>
            </a:r>
            <a:r>
              <a:rPr lang="fr-CH" sz="1200" dirty="0" smtClean="0"/>
              <a:t>).</a:t>
            </a:r>
          </a:p>
          <a:p>
            <a:r>
              <a:rPr lang="fr-CH" sz="1200" dirty="0" smtClean="0"/>
              <a:t>Les diapositives ont été réalisées avec le soutien financier de Bio Suisse, de l’Union Suisse des Paysans, </a:t>
            </a:r>
            <a:r>
              <a:rPr lang="fr-FR" sz="1200" dirty="0"/>
              <a:t>de l'Office du paysage et de la nature du canton de Zurich, du Centre agricole </a:t>
            </a:r>
            <a:r>
              <a:rPr lang="fr-FR" sz="1200" dirty="0" err="1"/>
              <a:t>Ebenrain</a:t>
            </a:r>
            <a:r>
              <a:rPr lang="fr-FR" sz="1200" dirty="0"/>
              <a:t> du canton de Bâle-Campagne, de l'Office de l'environnement et de l'énergie du canton de Bâle-Ville, du Service </a:t>
            </a:r>
            <a:r>
              <a:rPr lang="fr-FR" sz="1200" dirty="0" smtClean="0"/>
              <a:t>de l’Agriculture </a:t>
            </a:r>
            <a:r>
              <a:rPr lang="fr-FR" sz="1200" dirty="0"/>
              <a:t>et </a:t>
            </a:r>
            <a:r>
              <a:rPr lang="fr-FR" sz="1200" dirty="0" smtClean="0"/>
              <a:t>des Forêts </a:t>
            </a:r>
            <a:r>
              <a:rPr lang="fr-FR" sz="1200" dirty="0"/>
              <a:t>du canton de Lucerne et du Service </a:t>
            </a:r>
            <a:r>
              <a:rPr lang="fr-FR" sz="1200" dirty="0" smtClean="0"/>
              <a:t>de l’Agriculture </a:t>
            </a:r>
            <a:r>
              <a:rPr lang="fr-FR" sz="1200" dirty="0"/>
              <a:t>et </a:t>
            </a:r>
            <a:r>
              <a:rPr lang="fr-FR" sz="1200" dirty="0" smtClean="0"/>
              <a:t>Viticulture </a:t>
            </a:r>
            <a:r>
              <a:rPr lang="fr-FR" sz="1200" dirty="0"/>
              <a:t>du Canton de Vaud</a:t>
            </a:r>
            <a:r>
              <a:rPr lang="fr-FR" sz="1200" dirty="0" smtClean="0"/>
              <a:t>. </a:t>
            </a:r>
          </a:p>
          <a:p>
            <a:r>
              <a:rPr lang="fr-CH" sz="1200" dirty="0" smtClean="0"/>
              <a:t>Edition 2019</a:t>
            </a:r>
          </a:p>
          <a:p>
            <a:r>
              <a:rPr lang="fr-CH" sz="1200" dirty="0" smtClean="0"/>
              <a:t>Le jeu de diapositives fait partie d'une vaste collection de diapositives basées sur les manuel «La biodiversité sur l’exploitation agricole: guide pratique" du </a:t>
            </a:r>
            <a:r>
              <a:rPr lang="fr-CH" sz="1200" dirty="0" err="1" smtClean="0"/>
              <a:t>FiBL</a:t>
            </a:r>
            <a:r>
              <a:rPr lang="fr-CH" sz="1200" dirty="0" smtClean="0"/>
              <a:t> et de la Station ornithologique. La collection de diapositives peut être téléchargée gratuitement à l'adresse </a:t>
            </a:r>
            <a:r>
              <a:rPr lang="fr-CH" sz="1200" dirty="0" smtClean="0">
                <a:hlinkClick r:id="rId7"/>
              </a:rPr>
              <a:t>www.agri-biodiv.ch</a:t>
            </a:r>
            <a:r>
              <a:rPr lang="fr-CH" sz="1200" dirty="0" smtClean="0"/>
              <a:t>. Le manuel peut être commandé en version imprimée à la boutique FiBL sur </a:t>
            </a:r>
            <a:r>
              <a:rPr lang="fr-CH" sz="1200" dirty="0" smtClean="0">
                <a:hlinkClick r:id="rId8"/>
              </a:rPr>
              <a:t>https://shop.fibl.org</a:t>
            </a:r>
            <a:r>
              <a:rPr lang="fr-CH" sz="1200" dirty="0" smtClean="0"/>
              <a:t> ou téléchargé gratuitement. </a:t>
            </a:r>
          </a:p>
          <a:p>
            <a:r>
              <a:rPr lang="fr-CH" sz="1200" dirty="0" smtClean="0"/>
              <a:t>Copyright: Les photos ne peuvent être utilisées qu'à des fins de formation sur le thème de la biodiversité dans les exploitations agricoles.  Tous droits réservés par les auteurs. 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280735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Planifier la biodiversité: avec ou sans conseil?</a:t>
            </a:r>
            <a:endParaRPr lang="fr-CH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9430" y="1011654"/>
            <a:ext cx="3308875" cy="2506206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3</a:t>
            </a:fld>
            <a:endParaRPr lang="fr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476" y="3620486"/>
            <a:ext cx="3328782" cy="249658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3620486"/>
            <a:ext cx="3308876" cy="249658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23870" y="1055647"/>
            <a:ext cx="462419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000" dirty="0" smtClean="0"/>
              <a:t>Avec l’aide d’un conseiller / d’une conseillère ( p.ex. du service cantonal, d’un bureau privé, ou d’une organisation de label)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000" dirty="0" smtClean="0"/>
              <a:t>Dans le cadre d’un réseau écologique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000" dirty="0" smtClean="0"/>
              <a:t>Soi-même</a:t>
            </a:r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383836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044165"/>
              </p:ext>
            </p:extLst>
          </p:nvPr>
        </p:nvGraphicFramePr>
        <p:xfrm>
          <a:off x="143508" y="1053461"/>
          <a:ext cx="8532948" cy="48569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60140">
                  <a:extLst>
                    <a:ext uri="{9D8B030D-6E8A-4147-A177-3AD203B41FA5}">
                      <a16:colId xmlns:a16="http://schemas.microsoft.com/office/drawing/2014/main" val="2619791896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636872276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245592339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50122842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415061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CH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 smtClean="0"/>
                        <a:t>Conseil global </a:t>
                      </a:r>
                      <a:br>
                        <a:rPr lang="fr-CH" sz="1200" noProof="0" dirty="0" smtClean="0"/>
                      </a:br>
                      <a:r>
                        <a:rPr lang="fr-CH" sz="1200" noProof="0" dirty="0" smtClean="0"/>
                        <a:t>(version complète)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 smtClean="0"/>
                        <a:t>Conseil global </a:t>
                      </a:r>
                      <a:br>
                        <a:rPr lang="fr-CH" sz="1200" noProof="0" dirty="0" smtClean="0"/>
                      </a:br>
                      <a:r>
                        <a:rPr lang="fr-CH" sz="1200" noProof="0" dirty="0" smtClean="0"/>
                        <a:t>(version courte)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noProof="0" dirty="0" smtClean="0"/>
                        <a:t>Conseil dans un projet de réseau</a:t>
                      </a:r>
                      <a:endParaRPr lang="fr-CH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noProof="0" dirty="0" smtClean="0"/>
                        <a:t>Planification </a:t>
                      </a:r>
                      <a:br>
                        <a:rPr lang="fr-CH" sz="1200" noProof="0" dirty="0" smtClean="0"/>
                      </a:br>
                      <a:r>
                        <a:rPr lang="fr-CH" sz="1200" noProof="0" dirty="0" smtClean="0"/>
                        <a:t>soi-même</a:t>
                      </a:r>
                      <a:endParaRPr lang="fr-CH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636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1200" b="1" noProof="0" dirty="0" smtClean="0"/>
                        <a:t>Investissement agriculteur</a:t>
                      </a:r>
                      <a:endParaRPr lang="fr-CH" sz="12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 smtClean="0"/>
                        <a:t>1 jour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noProof="0" dirty="0" smtClean="0"/>
                        <a:t>½ jour</a:t>
                      </a:r>
                      <a:endParaRPr lang="fr-CH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noProof="0" dirty="0" smtClean="0"/>
                        <a:t>env. 2 heures</a:t>
                      </a:r>
                      <a:endParaRPr lang="fr-CH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noProof="0" dirty="0" smtClean="0"/>
                        <a:t>2 à 3 jours</a:t>
                      </a:r>
                      <a:endParaRPr lang="fr-CH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10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1200" b="1" noProof="0" dirty="0" smtClean="0"/>
                        <a:t>Résultats</a:t>
                      </a:r>
                      <a:endParaRPr lang="fr-CH" sz="12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fr-CH" sz="1200" noProof="0" dirty="0" smtClean="0"/>
                        <a:t>liste de mesures incl. plan d’exploitation, bilan de fumure et de fourrages</a:t>
                      </a:r>
                      <a:endParaRPr lang="fr-CH" sz="1200" baseline="0" noProof="0" dirty="0" smtClean="0"/>
                    </a:p>
                    <a:p>
                      <a:pPr marL="144000" marR="0" lvl="0" indent="-144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H" sz="1200" baseline="0" noProof="0" dirty="0" smtClean="0"/>
                        <a:t>calcul des conséquences économiques</a:t>
                      </a: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fr-CH" sz="1200" baseline="0" noProof="0" dirty="0" smtClean="0"/>
                        <a:t>accompagnement lors de la réalisation</a:t>
                      </a:r>
                      <a:endParaRPr lang="fr-CH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fr-CH" sz="1200" noProof="0" dirty="0" smtClean="0"/>
                        <a:t>liste de mesures incl. plan d’exploitation</a:t>
                      </a:r>
                      <a:endParaRPr lang="fr-CH" sz="1200" baseline="0" noProof="0" dirty="0" smtClean="0"/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fr-CH" sz="1200" baseline="0" noProof="0" dirty="0" smtClean="0"/>
                        <a:t>informations pour la réalisation</a:t>
                      </a:r>
                      <a:endParaRPr lang="fr-CH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fr-CH" sz="1200" noProof="0" dirty="0" smtClean="0"/>
                        <a:t>liste de mesures dans le cadre d’un projet de réseau</a:t>
                      </a:r>
                      <a:endParaRPr lang="fr-CH" sz="1200" baseline="0" noProof="0" dirty="0" smtClean="0"/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fr-CH" sz="1200" baseline="0" noProof="0" dirty="0" smtClean="0"/>
                        <a:t>accompagnement lors de la réalisation</a:t>
                      </a:r>
                      <a:endParaRPr lang="fr-CH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fr-CH" sz="1200" noProof="0" dirty="0" smtClean="0"/>
                        <a:t>variables</a:t>
                      </a:r>
                      <a:endParaRPr lang="fr-CH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677047"/>
                  </a:ext>
                </a:extLst>
              </a:tr>
              <a:tr h="376395">
                <a:tc>
                  <a:txBody>
                    <a:bodyPr/>
                    <a:lstStyle/>
                    <a:p>
                      <a:r>
                        <a:rPr lang="fr-CH" sz="1200" b="1" noProof="0" dirty="0" smtClean="0"/>
                        <a:t>Coûts</a:t>
                      </a:r>
                      <a:endParaRPr lang="fr-CH" sz="12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 smtClean="0"/>
                        <a:t>env. Fr. 2’000.-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 smtClean="0"/>
                        <a:t>env. Fr. 1’000.-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noProof="0" dirty="0" smtClean="0"/>
                        <a:t>gratuit</a:t>
                      </a:r>
                      <a:endParaRPr lang="fr-CH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noProof="0" dirty="0" smtClean="0"/>
                        <a:t>gratuit</a:t>
                      </a:r>
                      <a:endParaRPr lang="fr-CH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567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1200" b="1" noProof="0" dirty="0" smtClean="0"/>
                        <a:t>Avantages</a:t>
                      </a:r>
                      <a:endParaRPr lang="fr-CH" sz="12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marR="0" lvl="0" indent="-144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H" sz="1200" baseline="0" noProof="0" dirty="0" smtClean="0"/>
                        <a:t>conseil détaillé</a:t>
                      </a: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fr-CH" sz="1200" baseline="0" noProof="0" dirty="0" smtClean="0"/>
                        <a:t>calcul des conséquences</a:t>
                      </a: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fr-CH" sz="1200" baseline="0" noProof="0" dirty="0" smtClean="0"/>
                        <a:t>accompagnement lors de la réalisation</a:t>
                      </a:r>
                      <a:endParaRPr lang="fr-CH" sz="1200" noProof="0" dirty="0" smtClean="0"/>
                    </a:p>
                    <a:p>
                      <a:pPr marL="144000" marR="0" lvl="0" indent="-144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H" sz="1200" noProof="0" dirty="0" smtClean="0"/>
                        <a:t>investissement raisonnable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marR="0" lvl="0" indent="-144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H" sz="1200" baseline="0" noProof="0" dirty="0" smtClean="0"/>
                        <a:t>conseil global</a:t>
                      </a:r>
                    </a:p>
                    <a:p>
                      <a:pPr marL="144000" marR="0" lvl="0" indent="-144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H" sz="1200" baseline="0" noProof="0" dirty="0" smtClean="0"/>
                        <a:t>i</a:t>
                      </a:r>
                      <a:r>
                        <a:rPr lang="fr-CH" sz="1200" noProof="0" dirty="0" smtClean="0"/>
                        <a:t>nvestissement faible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fr-CH" sz="1200" noProof="0" dirty="0" smtClean="0"/>
                        <a:t>gratuit</a:t>
                      </a: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fr-CH" sz="1200" noProof="0" dirty="0" smtClean="0"/>
                        <a:t>investissement faible</a:t>
                      </a:r>
                      <a:endParaRPr lang="fr-CH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fr-CH" sz="1200" noProof="0" dirty="0" smtClean="0"/>
                        <a:t>gratuit</a:t>
                      </a:r>
                      <a:endParaRPr lang="fr-CH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608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1200" b="1" noProof="0" dirty="0" smtClean="0"/>
                        <a:t>Inconvénients</a:t>
                      </a:r>
                      <a:endParaRPr lang="fr-CH" sz="12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marR="0" lvl="0" indent="-144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H" sz="1200" noProof="0" dirty="0" smtClean="0"/>
                        <a:t>coûts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marR="0" lvl="0" indent="-144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H" sz="1200" noProof="0" dirty="0" smtClean="0"/>
                        <a:t>coûts</a:t>
                      </a:r>
                    </a:p>
                    <a:p>
                      <a:pPr marL="144000" marR="0" lvl="0" indent="-144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H" sz="1200" noProof="0" dirty="0" smtClean="0"/>
                        <a:t>pas de calcul des conséquences économiques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marR="0" lvl="0" indent="-144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H" sz="1200" noProof="0" dirty="0" smtClean="0"/>
                        <a:t>seulement</a:t>
                      </a:r>
                      <a:r>
                        <a:rPr lang="fr-CH" sz="1200" baseline="0" noProof="0" dirty="0" smtClean="0"/>
                        <a:t> pour les SPB dans un réseau</a:t>
                      </a:r>
                      <a:endParaRPr lang="fr-CH" sz="1200" noProof="0" dirty="0" smtClean="0"/>
                    </a:p>
                    <a:p>
                      <a:pPr marL="144000" marR="0" lvl="0" indent="-144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H" sz="1200" baseline="0" noProof="0" dirty="0" smtClean="0"/>
                        <a:t>pas spécifique à l’exploitation</a:t>
                      </a:r>
                    </a:p>
                    <a:p>
                      <a:pPr marL="144000" marR="0" lvl="0" indent="-144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H" sz="1200" noProof="0" dirty="0" smtClean="0"/>
                        <a:t>pas de calcul des conséquences économiques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fr-CH" sz="1200" noProof="0" dirty="0" smtClean="0"/>
                        <a:t>investissement en temps élevé</a:t>
                      </a: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fr-CH" sz="1200" noProof="0" dirty="0" smtClean="0"/>
                        <a:t>connaissances requises</a:t>
                      </a:r>
                      <a:endParaRPr lang="fr-CH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73825"/>
                  </a:ext>
                </a:extLst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747799" y="6219700"/>
            <a:ext cx="814251" cy="360000"/>
          </a:xfrm>
        </p:spPr>
        <p:txBody>
          <a:bodyPr/>
          <a:lstStyle/>
          <a:p>
            <a:fld id="{B295DEAF-E952-4796-AAEE-4201E40CA590}" type="slidenum">
              <a:rPr lang="fr-CH" smtClean="0"/>
              <a:pPr/>
              <a:t>4</a:t>
            </a:fld>
            <a:endParaRPr lang="fr-CH" dirty="0"/>
          </a:p>
        </p:txBody>
      </p:sp>
      <p:sp>
        <p:nvSpPr>
          <p:cNvPr id="7" name="Textfeld 6"/>
          <p:cNvSpPr txBox="1"/>
          <p:nvPr/>
        </p:nvSpPr>
        <p:spPr>
          <a:xfrm>
            <a:off x="7308304" y="-2229"/>
            <a:ext cx="1872181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2000" dirty="0" smtClean="0"/>
              <a:t>Documentation</a:t>
            </a:r>
            <a:endParaRPr lang="fr-CH" sz="2000" dirty="0"/>
          </a:p>
        </p:txBody>
      </p:sp>
      <p:sp>
        <p:nvSpPr>
          <p:cNvPr id="8" name="Titel 3"/>
          <p:cNvSpPr txBox="1">
            <a:spLocks/>
          </p:cNvSpPr>
          <p:nvPr/>
        </p:nvSpPr>
        <p:spPr>
          <a:xfrm>
            <a:off x="617725" y="548679"/>
            <a:ext cx="8130739" cy="4858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/>
              <a:t>Les offres de conseil en promotion de la biodiversité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7389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3968" y="3645024"/>
            <a:ext cx="3330134" cy="249760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396" y="3645024"/>
            <a:ext cx="3339548" cy="2497601"/>
          </a:xfrm>
          <a:prstGeom prst="rect">
            <a:avLst/>
          </a:prstGeom>
          <a:ln>
            <a:noFill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3968" y="988871"/>
            <a:ext cx="3384376" cy="2512137"/>
          </a:xfrm>
          <a:prstGeom prst="rect">
            <a:avLst/>
          </a:prstGeom>
        </p:spPr>
      </p:pic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28"/>
          <a:stretch/>
        </p:blipFill>
        <p:spPr>
          <a:xfrm>
            <a:off x="739603" y="988568"/>
            <a:ext cx="3335468" cy="2509798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Planifier la biodiversité: les étapes </a:t>
            </a:r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5</a:t>
            </a:fld>
            <a:endParaRPr lang="fr-CH" dirty="0"/>
          </a:p>
        </p:txBody>
      </p:sp>
      <p:sp>
        <p:nvSpPr>
          <p:cNvPr id="6" name="Textfeld 5"/>
          <p:cNvSpPr txBox="1"/>
          <p:nvPr/>
        </p:nvSpPr>
        <p:spPr>
          <a:xfrm>
            <a:off x="741709" y="3126248"/>
            <a:ext cx="3333362" cy="369332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b="1" dirty="0" smtClean="0"/>
              <a:t>. </a:t>
            </a:r>
            <a:r>
              <a:rPr lang="fr-CH" dirty="0" smtClean="0"/>
              <a:t>Analyser la situation actuelle</a:t>
            </a:r>
            <a:endParaRPr lang="fr-CH" dirty="0"/>
          </a:p>
        </p:txBody>
      </p:sp>
      <p:sp>
        <p:nvSpPr>
          <p:cNvPr id="8" name="Textfeld 7"/>
          <p:cNvSpPr txBox="1"/>
          <p:nvPr/>
        </p:nvSpPr>
        <p:spPr>
          <a:xfrm>
            <a:off x="4257591" y="3136382"/>
            <a:ext cx="3490210" cy="369332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b="1" dirty="0" smtClean="0"/>
              <a:t>2. </a:t>
            </a:r>
            <a:r>
              <a:rPr lang="fr-CH" dirty="0" smtClean="0"/>
              <a:t>Définir les objectifs</a:t>
            </a:r>
            <a:endParaRPr lang="fr-CH" dirty="0"/>
          </a:p>
        </p:txBody>
      </p:sp>
      <p:sp>
        <p:nvSpPr>
          <p:cNvPr id="11" name="Textfeld 10"/>
          <p:cNvSpPr txBox="1"/>
          <p:nvPr/>
        </p:nvSpPr>
        <p:spPr>
          <a:xfrm>
            <a:off x="728395" y="5776386"/>
            <a:ext cx="3400615" cy="369332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b="1" dirty="0" smtClean="0"/>
              <a:t>3. </a:t>
            </a:r>
            <a:r>
              <a:rPr lang="fr-CH" dirty="0" smtClean="0"/>
              <a:t>Elaborer un plan de mesures</a:t>
            </a:r>
            <a:endParaRPr lang="fr-CH" dirty="0"/>
          </a:p>
        </p:txBody>
      </p:sp>
      <p:sp>
        <p:nvSpPr>
          <p:cNvPr id="12" name="Textfeld 11"/>
          <p:cNvSpPr txBox="1"/>
          <p:nvPr/>
        </p:nvSpPr>
        <p:spPr>
          <a:xfrm>
            <a:off x="4272762" y="5775336"/>
            <a:ext cx="3475037" cy="369332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b="1" dirty="0" smtClean="0"/>
              <a:t>4. </a:t>
            </a:r>
            <a:r>
              <a:rPr lang="fr-CH" dirty="0" smtClean="0"/>
              <a:t>Evaluer les conséquences</a:t>
            </a:r>
            <a:endParaRPr lang="fr-CH" dirty="0"/>
          </a:p>
        </p:txBody>
      </p:sp>
      <p:sp>
        <p:nvSpPr>
          <p:cNvPr id="13" name="Textfeld 12"/>
          <p:cNvSpPr txBox="1"/>
          <p:nvPr/>
        </p:nvSpPr>
        <p:spPr>
          <a:xfrm>
            <a:off x="3168362" y="3641931"/>
            <a:ext cx="960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/>
              <a:t>© </a:t>
            </a:r>
            <a:r>
              <a:rPr lang="fr-CH" sz="1200" dirty="0" err="1" smtClean="0"/>
              <a:t>swisstopo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110651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15088" cy="503908"/>
          </a:xfrm>
        </p:spPr>
        <p:txBody>
          <a:bodyPr/>
          <a:lstStyle/>
          <a:p>
            <a:r>
              <a:rPr lang="fr-CH" dirty="0" smtClean="0"/>
              <a:t>1. Analyse de la situation actuelle (1)</a:t>
            </a:r>
            <a:endParaRPr lang="fr-CH" sz="1600" b="0" i="1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6</a:t>
            </a:fld>
            <a:endParaRPr lang="fr-CH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145055"/>
              </p:ext>
            </p:extLst>
          </p:nvPr>
        </p:nvGraphicFramePr>
        <p:xfrm>
          <a:off x="395537" y="980728"/>
          <a:ext cx="8144262" cy="5217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64589">
                  <a:extLst>
                    <a:ext uri="{9D8B030D-6E8A-4147-A177-3AD203B41FA5}">
                      <a16:colId xmlns:a16="http://schemas.microsoft.com/office/drawing/2014/main" val="514142589"/>
                    </a:ext>
                  </a:extLst>
                </a:gridCol>
                <a:gridCol w="3257705">
                  <a:extLst>
                    <a:ext uri="{9D8B030D-6E8A-4147-A177-3AD203B41FA5}">
                      <a16:colId xmlns:a16="http://schemas.microsoft.com/office/drawing/2014/main" val="3923539921"/>
                    </a:ext>
                  </a:extLst>
                </a:gridCol>
                <a:gridCol w="3121968">
                  <a:extLst>
                    <a:ext uri="{9D8B030D-6E8A-4147-A177-3AD203B41FA5}">
                      <a16:colId xmlns:a16="http://schemas.microsoft.com/office/drawing/2014/main" val="379003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H" sz="1800" noProof="0" dirty="0" smtClean="0"/>
                        <a:t>Objectifs</a:t>
                      </a:r>
                      <a:endParaRPr lang="fr-CH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noProof="0" dirty="0" smtClean="0"/>
                        <a:t>Tâches</a:t>
                      </a:r>
                      <a:endParaRPr lang="fr-CH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noProof="0" dirty="0" smtClean="0"/>
                        <a:t>Critères, outils</a:t>
                      </a:r>
                      <a:endParaRPr lang="fr-CH" sz="1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22681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fr-CH" sz="1800" b="0" noProof="0" dirty="0" smtClean="0"/>
                        <a:t>Mise</a:t>
                      </a:r>
                      <a:r>
                        <a:rPr lang="fr-CH" sz="1800" b="0" baseline="0" noProof="0" dirty="0" smtClean="0"/>
                        <a:t> en réseau des mesures de promotion de la biodiversité de la région</a:t>
                      </a:r>
                      <a:endParaRPr lang="fr-CH" sz="1800" b="0" noProof="0" dirty="0"/>
                    </a:p>
                  </a:txBody>
                  <a:tcPr>
                    <a:solidFill>
                      <a:srgbClr val="EFA48D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H" sz="18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Clarifier la possibilité de participer à un projet de réseau.</a:t>
                      </a:r>
                    </a:p>
                  </a:txBody>
                  <a:tcP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 algn="l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CH" sz="18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Contacter le préposé aux cultures.</a:t>
                      </a:r>
                      <a:endParaRPr lang="fr-CH" sz="1800" kern="12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8324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lvl="0" indent="-180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H" sz="1800" noProof="0" dirty="0" smtClean="0"/>
                        <a:t>Clarifier la possible réalisation de mesures avec les exploitations voisines.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indent="-180000">
                        <a:buFont typeface="Arial" panose="020B0604020202020204" pitchFamily="34" charset="0"/>
                        <a:buChar char="•"/>
                      </a:pPr>
                      <a:r>
                        <a:rPr lang="fr-CH" sz="1800" noProof="0" dirty="0" smtClean="0"/>
                        <a:t>Prendre contact avec ses</a:t>
                      </a:r>
                      <a:r>
                        <a:rPr lang="fr-CH" sz="1800" baseline="0" noProof="0" dirty="0" smtClean="0"/>
                        <a:t> voisins.</a:t>
                      </a:r>
                      <a:endParaRPr lang="fr-CH" sz="1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45104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fr-CH" sz="1800" b="0" noProof="0" dirty="0" smtClean="0"/>
                        <a:t>Relever les habitats naturels ou semi-naturels sur la SAU</a:t>
                      </a:r>
                      <a:endParaRPr lang="fr-CH" sz="1800" b="0" noProof="0" dirty="0"/>
                    </a:p>
                  </a:txBody>
                  <a:tcPr>
                    <a:solidFill>
                      <a:srgbClr val="EFA48D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>
                        <a:buFont typeface="Arial" panose="020B0604020202020204" pitchFamily="34" charset="0"/>
                        <a:buChar char="•"/>
                      </a:pPr>
                      <a:r>
                        <a:rPr lang="fr-CH" sz="1800" noProof="0" dirty="0" smtClean="0"/>
                        <a:t>Relever les zones</a:t>
                      </a:r>
                      <a:r>
                        <a:rPr lang="fr-CH" sz="1800" baseline="0" noProof="0" dirty="0" smtClean="0"/>
                        <a:t> de protection et les indiquer sur un plan.</a:t>
                      </a:r>
                    </a:p>
                  </a:txBody>
                  <a:tcP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>
                        <a:buFont typeface="Arial" panose="020B0604020202020204" pitchFamily="34" charset="0"/>
                        <a:buChar char="•"/>
                      </a:pPr>
                      <a:r>
                        <a:rPr lang="fr-CH" sz="1800" baseline="0" noProof="0" dirty="0" smtClean="0"/>
                        <a:t>Zones de protection des eaux souterraines, de la nature, des amphibiens, surfaces d’inventaires, etc.</a:t>
                      </a:r>
                    </a:p>
                    <a:p>
                      <a:pPr marL="180000" indent="-180000">
                        <a:buFont typeface="Arial" panose="020B0604020202020204" pitchFamily="34" charset="0"/>
                        <a:buChar char="•"/>
                      </a:pPr>
                      <a:r>
                        <a:rPr lang="fr-CH" sz="1800" baseline="0" noProof="0" dirty="0" smtClean="0"/>
                        <a:t>Guichet cartographique cantonal.</a:t>
                      </a:r>
                    </a:p>
                  </a:txBody>
                  <a:tcPr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2157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indent="-180000">
                        <a:buFont typeface="Arial" panose="020B0604020202020204" pitchFamily="34" charset="0"/>
                        <a:buChar char="•"/>
                      </a:pPr>
                      <a:r>
                        <a:rPr lang="fr-CH" sz="1800" baseline="0" noProof="0" dirty="0" smtClean="0"/>
                        <a:t>Documenter les SPB sur un plan et faire une liste.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indent="-180000">
                        <a:buFont typeface="Arial" panose="020B0604020202020204" pitchFamily="34" charset="0"/>
                        <a:buChar char="•"/>
                      </a:pPr>
                      <a:r>
                        <a:rPr lang="fr-CH" sz="1800" baseline="0" noProof="0" dirty="0" smtClean="0"/>
                        <a:t>Plan max. 1 : 5’000.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3407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lvl="0" indent="-180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H" sz="1800" baseline="0" noProof="0" dirty="0" smtClean="0"/>
                        <a:t>Estimer les espèces cibles et indicatrices sur l’exploitation.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indent="-180000">
                        <a:buFont typeface="Arial" panose="020B0604020202020204" pitchFamily="34" charset="0"/>
                        <a:buChar char="•"/>
                      </a:pPr>
                      <a:r>
                        <a:rPr lang="fr-CH" sz="1800" baseline="0" noProof="0" dirty="0" smtClean="0">
                          <a:hlinkClick r:id="rId2"/>
                        </a:rPr>
                        <a:t>Cartes des espèces </a:t>
                      </a:r>
                      <a:r>
                        <a:rPr lang="fr-CH" sz="1800" baseline="0" noProof="0" dirty="0" smtClean="0"/>
                        <a:t>et </a:t>
                      </a:r>
                      <a:r>
                        <a:rPr lang="fr-CH" sz="1800" baseline="0" noProof="0" dirty="0" smtClean="0">
                          <a:hlinkClick r:id="rId3"/>
                        </a:rPr>
                        <a:t>outils d’aide au choix des espèces</a:t>
                      </a:r>
                      <a:r>
                        <a:rPr lang="fr-CH" sz="1800" baseline="0" noProof="0" dirty="0" smtClean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587848"/>
                  </a:ext>
                </a:extLst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7308304" y="-2229"/>
            <a:ext cx="1872181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2000" dirty="0" smtClean="0"/>
              <a:t>Documentation</a:t>
            </a:r>
            <a:endParaRPr lang="fr-C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15088" cy="503908"/>
          </a:xfrm>
        </p:spPr>
        <p:txBody>
          <a:bodyPr/>
          <a:lstStyle/>
          <a:p>
            <a:r>
              <a:rPr lang="fr-FR" dirty="0" smtClean="0"/>
              <a:t>1. Analyse </a:t>
            </a:r>
            <a:r>
              <a:rPr lang="fr-FR" dirty="0"/>
              <a:t>de </a:t>
            </a:r>
            <a:r>
              <a:rPr lang="fr-CH" dirty="0"/>
              <a:t>la situation actuelle </a:t>
            </a:r>
            <a:r>
              <a:rPr lang="fr-FR" dirty="0" smtClean="0"/>
              <a:t>(2)</a:t>
            </a:r>
            <a:br>
              <a:rPr lang="fr-FR" dirty="0" smtClean="0"/>
            </a:br>
            <a:endParaRPr lang="fr-FR" sz="1600" b="0" i="1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7</a:t>
            </a:fld>
            <a:endParaRPr lang="de-CH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695862"/>
              </p:ext>
            </p:extLst>
          </p:nvPr>
        </p:nvGraphicFramePr>
        <p:xfrm>
          <a:off x="323528" y="908721"/>
          <a:ext cx="8209286" cy="51598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1301">
                  <a:extLst>
                    <a:ext uri="{9D8B030D-6E8A-4147-A177-3AD203B41FA5}">
                      <a16:colId xmlns:a16="http://schemas.microsoft.com/office/drawing/2014/main" val="514142589"/>
                    </a:ext>
                  </a:extLst>
                </a:gridCol>
                <a:gridCol w="3111584">
                  <a:extLst>
                    <a:ext uri="{9D8B030D-6E8A-4147-A177-3AD203B41FA5}">
                      <a16:colId xmlns:a16="http://schemas.microsoft.com/office/drawing/2014/main" val="3923539921"/>
                    </a:ext>
                  </a:extLst>
                </a:gridCol>
                <a:gridCol w="3376401">
                  <a:extLst>
                    <a:ext uri="{9D8B030D-6E8A-4147-A177-3AD203B41FA5}">
                      <a16:colId xmlns:a16="http://schemas.microsoft.com/office/drawing/2014/main" val="379003918"/>
                    </a:ext>
                  </a:extLst>
                </a:gridCol>
              </a:tblGrid>
              <a:tr h="355464">
                <a:tc>
                  <a:txBody>
                    <a:bodyPr/>
                    <a:lstStyle/>
                    <a:p>
                      <a:r>
                        <a:rPr lang="fr-CH" sz="1800" dirty="0" smtClean="0"/>
                        <a:t>Objectifs</a:t>
                      </a:r>
                      <a:endParaRPr lang="fr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dirty="0" smtClean="0"/>
                        <a:t>Tâches</a:t>
                      </a:r>
                      <a:endParaRPr lang="fr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dirty="0" smtClean="0"/>
                        <a:t>Critères, outils</a:t>
                      </a:r>
                      <a:endParaRPr lang="fr-CH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226810"/>
                  </a:ext>
                </a:extLst>
              </a:tr>
              <a:tr h="562818">
                <a:tc rowSpan="6">
                  <a:txBody>
                    <a:bodyPr/>
                    <a:lstStyle/>
                    <a:p>
                      <a:r>
                        <a:rPr lang="fr-CH" sz="1600" dirty="0" smtClean="0"/>
                        <a:t>Disposer des</a:t>
                      </a:r>
                      <a:r>
                        <a:rPr lang="fr-CH" sz="1600" baseline="0" dirty="0" smtClean="0"/>
                        <a:t> b</a:t>
                      </a:r>
                      <a:r>
                        <a:rPr lang="fr-CH" sz="1600" dirty="0" smtClean="0"/>
                        <a:t>ases nécessaires pour</a:t>
                      </a:r>
                      <a:r>
                        <a:rPr lang="fr-CH" sz="1600" baseline="0" dirty="0" smtClean="0"/>
                        <a:t> </a:t>
                      </a:r>
                      <a:r>
                        <a:rPr lang="fr-CH" sz="1600" dirty="0" smtClean="0"/>
                        <a:t>évaluer le </a:t>
                      </a:r>
                      <a:r>
                        <a:rPr lang="fr-CH" sz="1600" noProof="0" dirty="0" smtClean="0"/>
                        <a:t>potentiel</a:t>
                      </a:r>
                      <a:r>
                        <a:rPr lang="fr-CH" sz="1600" dirty="0" smtClean="0"/>
                        <a:t> de promotion de la biodiversité </a:t>
                      </a:r>
                      <a:endParaRPr lang="fr-CH" sz="1600" dirty="0"/>
                    </a:p>
                  </a:txBody>
                  <a:tcPr>
                    <a:solidFill>
                      <a:srgbClr val="EFA48D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 algn="l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CH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Relever les habitas proches de l’état naturel hors de la SAU.</a:t>
                      </a:r>
                    </a:p>
                  </a:txBody>
                  <a:tcP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 algn="l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CH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Guichet cartographique</a:t>
                      </a:r>
                      <a:endParaRPr lang="fr-CH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832408"/>
                  </a:ext>
                </a:extLst>
              </a:tr>
              <a:tr h="799794">
                <a:tc vMerge="1">
                  <a:txBody>
                    <a:bodyPr/>
                    <a:lstStyle/>
                    <a:p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indent="-180000">
                        <a:buFont typeface="Arial" panose="020B0604020202020204" pitchFamily="34" charset="0"/>
                        <a:buChar char="•"/>
                      </a:pPr>
                      <a:r>
                        <a:rPr lang="fr-CH" sz="1600" baseline="0" dirty="0" smtClean="0"/>
                        <a:t>Estimer ses prestations en faveur de la biodiversité à l’aide du système de points.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indent="-180000">
                        <a:buFont typeface="Arial" panose="020B0604020202020204" pitchFamily="34" charset="0"/>
                        <a:buChar char="•"/>
                      </a:pPr>
                      <a:r>
                        <a:rPr lang="fr-CH" sz="1600" baseline="0" dirty="0" smtClean="0"/>
                        <a:t>Aussi sur terres assolées et cultures spéciales</a:t>
                      </a:r>
                    </a:p>
                    <a:p>
                      <a:pPr marL="180000" indent="-180000">
                        <a:buFont typeface="Arial" panose="020B0604020202020204" pitchFamily="34" charset="0"/>
                        <a:buChar char="•"/>
                      </a:pPr>
                      <a:r>
                        <a:rPr lang="fr-CH" sz="1600" baseline="0" dirty="0" smtClean="0">
                          <a:hlinkClick r:id="rId2"/>
                        </a:rPr>
                        <a:t>Système de points</a:t>
                      </a:r>
                      <a:endParaRPr lang="fr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451045"/>
                  </a:ext>
                </a:extLst>
              </a:tr>
              <a:tr h="799794">
                <a:tc vMerge="1">
                  <a:txBody>
                    <a:bodyPr/>
                    <a:lstStyle/>
                    <a:p>
                      <a:endParaRPr lang="de-CH" sz="1800" dirty="0"/>
                    </a:p>
                  </a:txBody>
                  <a:tcPr>
                    <a:solidFill>
                      <a:srgbClr val="EFA48D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H" sz="1600" baseline="0" dirty="0" smtClean="0"/>
                        <a:t>Contrôler la marge dans le bilan de fumure (dans l’optique de la mise en place de nouvelles SPB).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indent="-180000">
                        <a:buFont typeface="Arial" panose="020B0604020202020204" pitchFamily="34" charset="0"/>
                        <a:buChar char="•"/>
                      </a:pPr>
                      <a:r>
                        <a:rPr lang="fr-CH" sz="1600" dirty="0" smtClean="0"/>
                        <a:t>Bilan de fumure</a:t>
                      </a:r>
                      <a:endParaRPr lang="fr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902806"/>
                  </a:ext>
                </a:extLst>
              </a:tr>
              <a:tr h="799794">
                <a:tc vMerge="1">
                  <a:txBody>
                    <a:bodyPr/>
                    <a:lstStyle/>
                    <a:p>
                      <a:endParaRPr lang="de-CH" sz="1800" dirty="0"/>
                    </a:p>
                  </a:txBody>
                  <a:tcPr>
                    <a:solidFill>
                      <a:srgbClr val="EFA48D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H" sz="1600" baseline="0" dirty="0" smtClean="0"/>
                        <a:t>Chercher et mesurer des endroits appropriés pour de nouvelles mesures.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lvl="0" indent="-180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H" sz="1600" dirty="0" smtClean="0"/>
                        <a:t>Endroits mouillés, ensoleillés, sols superficiels,</a:t>
                      </a:r>
                      <a:r>
                        <a:rPr lang="fr-CH" sz="1600" baseline="0" dirty="0" smtClean="0"/>
                        <a:t> caillouteux, menacés d’érosion</a:t>
                      </a:r>
                      <a:endParaRPr lang="fr-CH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632466"/>
                  </a:ext>
                </a:extLst>
              </a:tr>
              <a:tr h="799794">
                <a:tc vMerge="1">
                  <a:txBody>
                    <a:bodyPr/>
                    <a:lstStyle/>
                    <a:p>
                      <a:endParaRPr lang="de-CH" sz="1800" dirty="0"/>
                    </a:p>
                  </a:txBody>
                  <a:tcPr>
                    <a:solidFill>
                      <a:srgbClr val="EFA48D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H" sz="1600" baseline="0" dirty="0" smtClean="0"/>
                        <a:t>Evaluer le potentiel pour des mesures de promotion de la biodiversité dans les cultures.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indent="-180000">
                        <a:buFont typeface="Arial" panose="020B0604020202020204" pitchFamily="34" charset="0"/>
                        <a:buChar char="•"/>
                      </a:pPr>
                      <a:r>
                        <a:rPr lang="fr-CH" sz="1600" dirty="0" smtClean="0"/>
                        <a:t>Ex. cultures extenso, semis de maïs en bandes fraisées (guide chap. 5)</a:t>
                      </a:r>
                      <a:endParaRPr lang="fr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806356"/>
                  </a:ext>
                </a:extLst>
              </a:tr>
              <a:tr h="923103">
                <a:tc vMerge="1">
                  <a:txBody>
                    <a:bodyPr/>
                    <a:lstStyle/>
                    <a:p>
                      <a:endParaRPr lang="de-CH" sz="1800" dirty="0"/>
                    </a:p>
                  </a:txBody>
                  <a:tcPr>
                    <a:solidFill>
                      <a:srgbClr val="EFA48D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H" sz="1600" baseline="0" dirty="0" smtClean="0"/>
                        <a:t>Estimer les autres avantages potentiels des mesures de promotion de la biodiversité.</a:t>
                      </a:r>
                      <a:endParaRPr lang="fr-CH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indent="-180000">
                        <a:buFont typeface="Arial" panose="020B0604020202020204" pitchFamily="34" charset="0"/>
                        <a:buChar char="•"/>
                      </a:pPr>
                      <a:r>
                        <a:rPr lang="fr-CH" sz="1600" dirty="0" smtClean="0"/>
                        <a:t>Réduction de l’érosion, protection des eaux, régulation des ravageurs</a:t>
                      </a:r>
                      <a:r>
                        <a:rPr lang="fr-CH" sz="1600" baseline="0" dirty="0" smtClean="0"/>
                        <a:t> etc. (guide chap. 4 et 6)</a:t>
                      </a:r>
                      <a:endParaRPr lang="fr-CH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844158"/>
                  </a:ext>
                </a:extLst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7308304" y="-2229"/>
            <a:ext cx="1872181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2000" dirty="0" smtClean="0"/>
              <a:t>Documentation</a:t>
            </a:r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143266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Outils: le système de points</a:t>
            </a:r>
            <a:endParaRPr lang="fr-CH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611188" y="1279296"/>
            <a:ext cx="7921625" cy="4309944"/>
          </a:xfrm>
        </p:spPr>
        <p:txBody>
          <a:bodyPr/>
          <a:lstStyle/>
          <a:p>
            <a:r>
              <a:rPr lang="fr-CH" dirty="0" smtClean="0"/>
              <a:t>Quelle est la contribution de mon domaine pour la biodiversité?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dirty="0" smtClean="0"/>
              <a:t>2 versions: pour région de </a:t>
            </a:r>
            <a:r>
              <a:rPr lang="fr-CH" dirty="0"/>
              <a:t>plaine (ZP, </a:t>
            </a:r>
            <a:r>
              <a:rPr lang="fr-CH" dirty="0" smtClean="0"/>
              <a:t>ZC) et de montagne </a:t>
            </a:r>
            <a:r>
              <a:rPr lang="fr-CH" dirty="0"/>
              <a:t>(I à IV</a:t>
            </a:r>
            <a:r>
              <a:rPr lang="fr-CH" dirty="0" smtClean="0"/>
              <a:t>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dirty="0" smtClean="0"/>
              <a:t>Divisé en 8 parties</a:t>
            </a:r>
            <a:r>
              <a:rPr lang="fr-CH" sz="2400" dirty="0" smtClean="0"/>
              <a:t>: </a:t>
            </a:r>
            <a:r>
              <a:rPr lang="fr-CH" dirty="0"/>
              <a:t>données de l’exploitation, utilisations, SPB et répartition spatiale, mesures en grandes cultures, herbages, mesures spéciales et protection des </a:t>
            </a:r>
            <a:r>
              <a:rPr lang="fr-CH" dirty="0" smtClean="0"/>
              <a:t>ressources.</a:t>
            </a:r>
            <a:endParaRPr lang="fr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dirty="0" smtClean="0"/>
              <a:t>Le nombre de points</a:t>
            </a:r>
            <a:br>
              <a:rPr lang="fr-CH" dirty="0" smtClean="0"/>
            </a:br>
            <a:r>
              <a:rPr lang="fr-CH" dirty="0" smtClean="0"/>
              <a:t>est calculé automatiquement.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dirty="0" smtClean="0"/>
              <a:t>Plus le nombre de points </a:t>
            </a:r>
            <a:br>
              <a:rPr lang="fr-CH" dirty="0" smtClean="0"/>
            </a:br>
            <a:r>
              <a:rPr lang="fr-CH" dirty="0" smtClean="0"/>
              <a:t>est élevé, plus il y a d’habitats </a:t>
            </a:r>
            <a:br>
              <a:rPr lang="fr-CH" dirty="0" smtClean="0"/>
            </a:br>
            <a:r>
              <a:rPr lang="fr-CH" dirty="0" smtClean="0"/>
              <a:t>pour la biodiversité sur le </a:t>
            </a:r>
            <a:br>
              <a:rPr lang="fr-CH" dirty="0" smtClean="0"/>
            </a:br>
            <a:r>
              <a:rPr lang="fr-CH" dirty="0" smtClean="0"/>
              <a:t>domaine.</a:t>
            </a:r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8</a:t>
            </a:fld>
            <a:endParaRPr lang="fr-CH" dirty="0"/>
          </a:p>
        </p:txBody>
      </p:sp>
      <p:sp>
        <p:nvSpPr>
          <p:cNvPr id="3" name="Rechteck 2"/>
          <p:cNvSpPr/>
          <p:nvPr/>
        </p:nvSpPr>
        <p:spPr>
          <a:xfrm>
            <a:off x="467544" y="5649357"/>
            <a:ext cx="2999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 smtClean="0">
                <a:hlinkClick r:id="rId2"/>
              </a:rPr>
              <a:t>Lien vers le système de points</a:t>
            </a:r>
            <a:endParaRPr lang="fr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363" y="3140968"/>
            <a:ext cx="4735031" cy="224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6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Outils: outil de choix et cartes des espèces indicatrices </a:t>
            </a:r>
            <a:endParaRPr lang="fr-CH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403" y="1868069"/>
            <a:ext cx="3358342" cy="223612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9</a:t>
            </a:fld>
            <a:endParaRPr lang="fr-CH" dirty="0"/>
          </a:p>
        </p:txBody>
      </p:sp>
      <p:sp>
        <p:nvSpPr>
          <p:cNvPr id="3" name="Rechteck 2"/>
          <p:cNvSpPr/>
          <p:nvPr/>
        </p:nvSpPr>
        <p:spPr>
          <a:xfrm>
            <a:off x="4139952" y="4868863"/>
            <a:ext cx="1614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 smtClean="0">
                <a:hlinkClick r:id="rId3"/>
              </a:rPr>
              <a:t>Lien vers l’outil</a:t>
            </a:r>
            <a:endParaRPr lang="fr-CH" dirty="0"/>
          </a:p>
        </p:txBody>
      </p:sp>
      <p:sp>
        <p:nvSpPr>
          <p:cNvPr id="7" name="Textfeld 6"/>
          <p:cNvSpPr txBox="1"/>
          <p:nvPr/>
        </p:nvSpPr>
        <p:spPr>
          <a:xfrm>
            <a:off x="4355976" y="1420887"/>
            <a:ext cx="3960440" cy="369332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Outil de choix des espèces indicatrices</a:t>
            </a:r>
            <a:endParaRPr lang="fr-CH" dirty="0"/>
          </a:p>
        </p:txBody>
      </p:sp>
      <p:sp>
        <p:nvSpPr>
          <p:cNvPr id="8" name="Textfeld 7"/>
          <p:cNvSpPr txBox="1"/>
          <p:nvPr/>
        </p:nvSpPr>
        <p:spPr>
          <a:xfrm>
            <a:off x="539552" y="1420887"/>
            <a:ext cx="3240360" cy="369332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Cartes des espèces indicatrices</a:t>
            </a:r>
            <a:endParaRPr lang="fr-CH" dirty="0"/>
          </a:p>
        </p:txBody>
      </p:sp>
      <p:sp>
        <p:nvSpPr>
          <p:cNvPr id="9" name="Rechteck 8"/>
          <p:cNvSpPr/>
          <p:nvPr/>
        </p:nvSpPr>
        <p:spPr>
          <a:xfrm>
            <a:off x="539552" y="4259893"/>
            <a:ext cx="3458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 smtClean="0">
                <a:hlinkClick r:id="rId4"/>
              </a:rPr>
              <a:t>Lien vers les cartes</a:t>
            </a:r>
            <a:endParaRPr lang="fr-CH" dirty="0"/>
          </a:p>
        </p:txBody>
      </p:sp>
      <p:sp>
        <p:nvSpPr>
          <p:cNvPr id="11" name="Textfeld 10"/>
          <p:cNvSpPr txBox="1"/>
          <p:nvPr/>
        </p:nvSpPr>
        <p:spPr>
          <a:xfrm>
            <a:off x="539552" y="945321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Quelles espèces peuvent être favorisées dans la région?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9952" y="1867258"/>
            <a:ext cx="4671497" cy="283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8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-Foliensammlung-Biodiv">
  <a:themeElements>
    <a:clrScheme name="FiB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646464"/>
      </a:hlink>
      <a:folHlink>
        <a:srgbClr val="969696"/>
      </a:folHlink>
    </a:clrScheme>
    <a:fontScheme name="FiBL_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lienmaster_deutsch.pptx" id="{FBB6791A-E5EE-42BB-A8AB-2678BCFD6534}" vid="{5793FBA9-05DF-45A9-9DAC-857A3FA417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Deutsch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All FiBL</FiBL_x002d_Standor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8CE18F8DE21746B13E196ECDFF44C0" ma:contentTypeVersion="5" ma:contentTypeDescription="Create a new document." ma:contentTypeScope="" ma:versionID="e8782817122db90c93ceb9e955f70951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ece806e68e4d87454051d7bb3ac23105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5CF6B6-F600-4DF9-A534-F9E4E16E99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1F0389-DCC4-4552-AF62-62FC06389D97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sharepoint/v3"/>
    <ds:schemaRef ds:uri="926ccd4c-651f-4ccc-af87-3950eef9fdad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dd18740c-b141-4d05-9751-e9f3dcf7e76f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D7551DD-4F57-4178-AE9D-035B379293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Vorlage-Foliensammlung-Biodiv</Template>
  <TotalTime>0</TotalTime>
  <Words>2054</Words>
  <Application>Microsoft Office PowerPoint</Application>
  <PresentationFormat>Bildschirmpräsentation (4:3)</PresentationFormat>
  <Paragraphs>321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6" baseType="lpstr">
      <vt:lpstr>Arial</vt:lpstr>
      <vt:lpstr>Arial Black</vt:lpstr>
      <vt:lpstr>Calibri</vt:lpstr>
      <vt:lpstr>Candara</vt:lpstr>
      <vt:lpstr>Gill Sans MT</vt:lpstr>
      <vt:lpstr>Symbol</vt:lpstr>
      <vt:lpstr>Times New Roman</vt:lpstr>
      <vt:lpstr>Wingdings</vt:lpstr>
      <vt:lpstr>Vorlage-Foliensammlung-Biodiv</vt:lpstr>
      <vt:lpstr>PowerPoint-Präsentation</vt:lpstr>
      <vt:lpstr>Planifier la biodiversité – pourquoi?</vt:lpstr>
      <vt:lpstr>Planifier la biodiversité: avec ou sans conseil?</vt:lpstr>
      <vt:lpstr>PowerPoint-Präsentation</vt:lpstr>
      <vt:lpstr>Planifier la biodiversité: les étapes </vt:lpstr>
      <vt:lpstr>1. Analyse de la situation actuelle (1)</vt:lpstr>
      <vt:lpstr>1. Analyse de la situation actuelle (2) </vt:lpstr>
      <vt:lpstr>Outils: le système de points</vt:lpstr>
      <vt:lpstr>Outils: outil de choix et cartes des espèces indicatrices </vt:lpstr>
      <vt:lpstr>Outils: guichets cartographiques cantonaux</vt:lpstr>
      <vt:lpstr>2. Définir les objectifs </vt:lpstr>
      <vt:lpstr>Exemples d’améliorations</vt:lpstr>
      <vt:lpstr>2. Définir les objectifs: valeurs cibles idéales</vt:lpstr>
      <vt:lpstr>3. et 4. Planifier les mesures, évaluer les conséquences </vt:lpstr>
      <vt:lpstr>Réaliser les mesures et évaluer leur efficacité </vt:lpstr>
      <vt:lpstr>Exemple: exploitation mixte avec vaches laitières  et grandes cultures</vt:lpstr>
      <vt:lpstr>Exemple: situation actuelle</vt:lpstr>
      <vt:lpstr>Habitats présents</vt:lpstr>
      <vt:lpstr>Exemples d’espèces indicatrices</vt:lpstr>
      <vt:lpstr>Exemple d’espèce cible</vt:lpstr>
      <vt:lpstr>Planifier les mesures en faveur des espèces indicatrices</vt:lpstr>
      <vt:lpstr>Objectifs</vt:lpstr>
      <vt:lpstr>Description des nouvelles mesures</vt:lpstr>
      <vt:lpstr>Exemple 1: résumé – comparaison avant - après</vt:lpstr>
      <vt:lpstr>Exercice: planification et amélioration d’une exploitation en faveur de la biodiversité</vt:lpstr>
      <vt:lpstr>Pour en savoir plus</vt:lpstr>
      <vt:lpstr>Impressum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Weidmann Gilles</dc:creator>
  <cp:lastModifiedBy>Gilles Weidmann</cp:lastModifiedBy>
  <cp:revision>269</cp:revision>
  <dcterms:created xsi:type="dcterms:W3CDTF">2018-02-22T08:54:25Z</dcterms:created>
  <dcterms:modified xsi:type="dcterms:W3CDTF">2019-09-26T15:20:36Z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