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9"/>
  </p:notesMasterIdLst>
  <p:sldIdLst>
    <p:sldId id="256" r:id="rId5"/>
    <p:sldId id="291" r:id="rId6"/>
    <p:sldId id="292" r:id="rId7"/>
    <p:sldId id="258" r:id="rId8"/>
    <p:sldId id="259" r:id="rId9"/>
    <p:sldId id="282" r:id="rId10"/>
    <p:sldId id="266" r:id="rId11"/>
    <p:sldId id="261" r:id="rId12"/>
    <p:sldId id="260" r:id="rId13"/>
    <p:sldId id="275" r:id="rId14"/>
    <p:sldId id="276" r:id="rId15"/>
    <p:sldId id="284" r:id="rId16"/>
    <p:sldId id="290" r:id="rId17"/>
    <p:sldId id="286" r:id="rId18"/>
    <p:sldId id="289" r:id="rId19"/>
    <p:sldId id="278" r:id="rId20"/>
    <p:sldId id="267" r:id="rId21"/>
    <p:sldId id="268" r:id="rId22"/>
    <p:sldId id="281" r:id="rId23"/>
    <p:sldId id="269" r:id="rId24"/>
    <p:sldId id="280" r:id="rId25"/>
    <p:sldId id="271" r:id="rId26"/>
    <p:sldId id="272" r:id="rId27"/>
    <p:sldId id="294" r:id="rId28"/>
  </p:sldIdLst>
  <p:sldSz cx="9144000" cy="6858000" type="screen4x3"/>
  <p:notesSz cx="6799263" cy="9929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gist Dominik" initials="DH" lastIdx="10" clrIdx="0"/>
  <p:cmAuthor id="1" name="Hagist Dominik" initials="DHA" lastIdx="4" clrIdx="1"/>
  <p:cmAuthor id="2" name="Weidmann Gilles" initials="WG" lastIdx="1" clrIdx="2">
    <p:extLst>
      <p:ext uri="{19B8F6BF-5375-455C-9EA6-DF929625EA0E}">
        <p15:presenceInfo xmlns:p15="http://schemas.microsoft.com/office/powerpoint/2012/main" userId="S-1-5-21-1635401191-1135830115-316617838-1041" providerId="AD"/>
      </p:ext>
    </p:extLst>
  </p:cmAuthor>
  <p:cmAuthor id="3" name="Graf Roman" initials="RG"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7DB"/>
    <a:srgbClr val="C7E0EB"/>
    <a:srgbClr val="2F6C86"/>
    <a:srgbClr val="FFCCCC"/>
    <a:srgbClr val="FFFFFF"/>
    <a:srgbClr val="FBE5D6"/>
    <a:srgbClr val="FF0000"/>
    <a:srgbClr val="FE5F44"/>
    <a:srgbClr val="CCFFFF"/>
    <a:srgbClr val="FDDC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5238" autoAdjust="0"/>
  </p:normalViewPr>
  <p:slideViewPr>
    <p:cSldViewPr>
      <p:cViewPr varScale="1">
        <p:scale>
          <a:sx n="115" d="100"/>
          <a:sy n="115" d="100"/>
        </p:scale>
        <p:origin x="1362" y="108"/>
      </p:cViewPr>
      <p:guideLst>
        <p:guide orient="horz" pos="2160"/>
        <p:guide pos="2880"/>
      </p:guideLst>
    </p:cSldViewPr>
  </p:slideViewPr>
  <p:outlineViewPr>
    <p:cViewPr>
      <p:scale>
        <a:sx n="33" d="100"/>
        <a:sy n="33" d="100"/>
      </p:scale>
      <p:origin x="0" y="-271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Arbeitsblat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fibl.ch\files\MVP-Vielfalt\TP6_Weiterbildung_Handbuch\Foliensammlung\Abbildungen\UZL_Flaechenzie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veronique.chevillat\AppData\Local\Microsoft\Windows\Temporary%20Internet%20Files\Content.Outlook\44NO75I8\UZL%20Brutvogelart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FR!$B$7</c:f>
              <c:strCache>
                <c:ptCount val="1"/>
                <c:pt idx="0">
                  <c:v>Éteint en Suisse</c:v>
                </c:pt>
              </c:strCache>
            </c:strRef>
          </c:tx>
          <c:spPr>
            <a:solidFill>
              <a:schemeClr val="accent1"/>
            </a:solidFill>
            <a:ln>
              <a:noFill/>
            </a:ln>
            <a:effectLst/>
          </c:spPr>
          <c:invertIfNegative val="0"/>
          <c:cat>
            <c:strRef>
              <c:f>FR!$A$8:$A$11</c:f>
              <c:strCache>
                <c:ptCount val="4"/>
                <c:pt idx="0">
                  <c:v>Animaux</c:v>
                </c:pt>
                <c:pt idx="1">
                  <c:v>Végétaux</c:v>
                </c:pt>
                <c:pt idx="2">
                  <c:v>Lichens et champignons</c:v>
                </c:pt>
                <c:pt idx="3">
                  <c:v>Total</c:v>
                </c:pt>
              </c:strCache>
            </c:strRef>
          </c:cat>
          <c:val>
            <c:numRef>
              <c:f>FR!$B$8:$B$11</c:f>
              <c:numCache>
                <c:formatCode>General</c:formatCode>
                <c:ptCount val="4"/>
                <c:pt idx="0">
                  <c:v>5</c:v>
                </c:pt>
                <c:pt idx="1">
                  <c:v>2</c:v>
                </c:pt>
                <c:pt idx="2">
                  <c:v>1</c:v>
                </c:pt>
                <c:pt idx="3">
                  <c:v>3</c:v>
                </c:pt>
              </c:numCache>
            </c:numRef>
          </c:val>
          <c:extLst>
            <c:ext xmlns:c16="http://schemas.microsoft.com/office/drawing/2014/chart" uri="{C3380CC4-5D6E-409C-BE32-E72D297353CC}">
              <c16:uniqueId val="{00000000-B369-4790-B3EB-6046B923068C}"/>
            </c:ext>
          </c:extLst>
        </c:ser>
        <c:ser>
          <c:idx val="1"/>
          <c:order val="1"/>
          <c:tx>
            <c:strRef>
              <c:f>FR!$C$7</c:f>
              <c:strCache>
                <c:ptCount val="1"/>
                <c:pt idx="0">
                  <c:v>Menacé</c:v>
                </c:pt>
              </c:strCache>
            </c:strRef>
          </c:tx>
          <c:spPr>
            <a:solidFill>
              <a:schemeClr val="accent6">
                <a:lumMod val="75000"/>
              </a:schemeClr>
            </a:solidFill>
            <a:ln>
              <a:noFill/>
            </a:ln>
            <a:effectLst/>
          </c:spPr>
          <c:invertIfNegative val="0"/>
          <c:cat>
            <c:strRef>
              <c:f>FR!$A$8:$A$11</c:f>
              <c:strCache>
                <c:ptCount val="4"/>
                <c:pt idx="0">
                  <c:v>Animaux</c:v>
                </c:pt>
                <c:pt idx="1">
                  <c:v>Végétaux</c:v>
                </c:pt>
                <c:pt idx="2">
                  <c:v>Lichens et champignons</c:v>
                </c:pt>
                <c:pt idx="3">
                  <c:v>Total</c:v>
                </c:pt>
              </c:strCache>
            </c:strRef>
          </c:cat>
          <c:val>
            <c:numRef>
              <c:f>FR!$C$8:$C$11</c:f>
              <c:numCache>
                <c:formatCode>General</c:formatCode>
                <c:ptCount val="4"/>
                <c:pt idx="0">
                  <c:v>36</c:v>
                </c:pt>
                <c:pt idx="1">
                  <c:v>26</c:v>
                </c:pt>
                <c:pt idx="2">
                  <c:v>32</c:v>
                </c:pt>
                <c:pt idx="3">
                  <c:v>33</c:v>
                </c:pt>
              </c:numCache>
            </c:numRef>
          </c:val>
          <c:extLst>
            <c:ext xmlns:c16="http://schemas.microsoft.com/office/drawing/2014/chart" uri="{C3380CC4-5D6E-409C-BE32-E72D297353CC}">
              <c16:uniqueId val="{00000001-B369-4790-B3EB-6046B923068C}"/>
            </c:ext>
          </c:extLst>
        </c:ser>
        <c:ser>
          <c:idx val="2"/>
          <c:order val="2"/>
          <c:tx>
            <c:strRef>
              <c:f>FR!$D$7</c:f>
              <c:strCache>
                <c:ptCount val="1"/>
                <c:pt idx="0">
                  <c:v>Potentiellement menacé</c:v>
                </c:pt>
              </c:strCache>
            </c:strRef>
          </c:tx>
          <c:spPr>
            <a:solidFill>
              <a:srgbClr val="FFC000"/>
            </a:solidFill>
            <a:ln>
              <a:noFill/>
            </a:ln>
            <a:effectLst/>
          </c:spPr>
          <c:invertIfNegative val="0"/>
          <c:cat>
            <c:strRef>
              <c:f>FR!$A$8:$A$11</c:f>
              <c:strCache>
                <c:ptCount val="4"/>
                <c:pt idx="0">
                  <c:v>Animaux</c:v>
                </c:pt>
                <c:pt idx="1">
                  <c:v>Végétaux</c:v>
                </c:pt>
                <c:pt idx="2">
                  <c:v>Lichens et champignons</c:v>
                </c:pt>
                <c:pt idx="3">
                  <c:v>Total</c:v>
                </c:pt>
              </c:strCache>
            </c:strRef>
          </c:cat>
          <c:val>
            <c:numRef>
              <c:f>FR!$D$8:$D$11</c:f>
              <c:numCache>
                <c:formatCode>General</c:formatCode>
                <c:ptCount val="4"/>
                <c:pt idx="0">
                  <c:v>13</c:v>
                </c:pt>
                <c:pt idx="1">
                  <c:v>16</c:v>
                </c:pt>
                <c:pt idx="2">
                  <c:v>7</c:v>
                </c:pt>
                <c:pt idx="3">
                  <c:v>10</c:v>
                </c:pt>
              </c:numCache>
            </c:numRef>
          </c:val>
          <c:extLst>
            <c:ext xmlns:c16="http://schemas.microsoft.com/office/drawing/2014/chart" uri="{C3380CC4-5D6E-409C-BE32-E72D297353CC}">
              <c16:uniqueId val="{00000002-B369-4790-B3EB-6046B923068C}"/>
            </c:ext>
          </c:extLst>
        </c:ser>
        <c:ser>
          <c:idx val="3"/>
          <c:order val="3"/>
          <c:tx>
            <c:strRef>
              <c:f>FR!$E$7</c:f>
              <c:strCache>
                <c:ptCount val="1"/>
                <c:pt idx="0">
                  <c:v>Non menacé</c:v>
                </c:pt>
              </c:strCache>
            </c:strRef>
          </c:tx>
          <c:spPr>
            <a:solidFill>
              <a:srgbClr val="92D050"/>
            </a:solidFill>
            <a:ln>
              <a:noFill/>
            </a:ln>
            <a:effectLst/>
          </c:spPr>
          <c:invertIfNegative val="0"/>
          <c:cat>
            <c:strRef>
              <c:f>FR!$A$8:$A$11</c:f>
              <c:strCache>
                <c:ptCount val="4"/>
                <c:pt idx="0">
                  <c:v>Animaux</c:v>
                </c:pt>
                <c:pt idx="1">
                  <c:v>Végétaux</c:v>
                </c:pt>
                <c:pt idx="2">
                  <c:v>Lichens et champignons</c:v>
                </c:pt>
                <c:pt idx="3">
                  <c:v>Total</c:v>
                </c:pt>
              </c:strCache>
            </c:strRef>
          </c:cat>
          <c:val>
            <c:numRef>
              <c:f>FR!$E$8:$E$11</c:f>
              <c:numCache>
                <c:formatCode>General</c:formatCode>
                <c:ptCount val="4"/>
                <c:pt idx="0">
                  <c:v>46</c:v>
                </c:pt>
                <c:pt idx="1">
                  <c:v>56</c:v>
                </c:pt>
                <c:pt idx="2">
                  <c:v>60</c:v>
                </c:pt>
                <c:pt idx="3">
                  <c:v>54</c:v>
                </c:pt>
              </c:numCache>
            </c:numRef>
          </c:val>
          <c:extLst>
            <c:ext xmlns:c16="http://schemas.microsoft.com/office/drawing/2014/chart" uri="{C3380CC4-5D6E-409C-BE32-E72D297353CC}">
              <c16:uniqueId val="{00000003-B369-4790-B3EB-6046B923068C}"/>
            </c:ext>
          </c:extLst>
        </c:ser>
        <c:dLbls>
          <c:showLegendKey val="0"/>
          <c:showVal val="0"/>
          <c:showCatName val="0"/>
          <c:showSerName val="0"/>
          <c:showPercent val="0"/>
          <c:showBubbleSize val="0"/>
        </c:dLbls>
        <c:gapWidth val="150"/>
        <c:overlap val="100"/>
        <c:axId val="376557832"/>
        <c:axId val="376560456"/>
      </c:barChart>
      <c:catAx>
        <c:axId val="376557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Gill Sans MT" panose="020B0502020104020203" pitchFamily="34" charset="0"/>
                <a:ea typeface="+mn-ea"/>
                <a:cs typeface="+mn-cs"/>
              </a:defRPr>
            </a:pPr>
            <a:endParaRPr lang="de-DE"/>
          </a:p>
        </c:txPr>
        <c:crossAx val="376560456"/>
        <c:crosses val="autoZero"/>
        <c:auto val="1"/>
        <c:lblAlgn val="ctr"/>
        <c:lblOffset val="100"/>
        <c:noMultiLvlLbl val="0"/>
      </c:catAx>
      <c:valAx>
        <c:axId val="376560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Gill Sans MT" panose="020B0502020104020203" pitchFamily="34" charset="0"/>
                <a:ea typeface="+mn-ea"/>
                <a:cs typeface="+mn-cs"/>
              </a:defRPr>
            </a:pPr>
            <a:endParaRPr lang="de-DE"/>
          </a:p>
        </c:txPr>
        <c:crossAx val="376557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ill Sans MT" panose="020B0502020104020203" pitchFamily="34" charset="0"/>
              <a:ea typeface="+mn-ea"/>
              <a:cs typeface="+mn-cs"/>
            </a:defRPr>
          </a:pPr>
          <a:endParaRPr lang="de-DE"/>
        </a:p>
      </c:txPr>
    </c:legend>
    <c:plotVisOnly val="1"/>
    <c:dispBlanksAs val="gap"/>
    <c:showDLblsOverMax val="0"/>
  </c:chart>
  <c:spPr>
    <a:noFill/>
    <a:ln>
      <a:noFill/>
    </a:ln>
    <a:effectLst/>
  </c:spPr>
  <c:txPr>
    <a:bodyPr/>
    <a:lstStyle/>
    <a:p>
      <a:pPr>
        <a:defRPr sz="1400"/>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567147856517937E-2"/>
          <c:y val="2.6343020072131271E-2"/>
          <c:w val="0.88498840769903764"/>
          <c:h val="0.84671275423039105"/>
        </c:manualLayout>
      </c:layout>
      <c:barChart>
        <c:barDir val="col"/>
        <c:grouping val="stacked"/>
        <c:varyColors val="0"/>
        <c:ser>
          <c:idx val="0"/>
          <c:order val="0"/>
          <c:tx>
            <c:strRef>
              <c:f>FR!$B$2</c:f>
              <c:strCache>
                <c:ptCount val="1"/>
                <c:pt idx="0">
                  <c:v>Etat 2015</c:v>
                </c:pt>
              </c:strCache>
            </c:strRef>
          </c:tx>
          <c:spPr>
            <a:solidFill>
              <a:schemeClr val="accent1"/>
            </a:solidFill>
            <a:ln>
              <a:noFill/>
            </a:ln>
            <a:effectLst/>
          </c:spPr>
          <c:invertIfNegative val="0"/>
          <c:cat>
            <c:strRef>
              <c:f>FR!$A$3:$A$9</c:f>
              <c:strCache>
                <c:ptCount val="7"/>
                <c:pt idx="0">
                  <c:v>Plaine</c:v>
                </c:pt>
                <c:pt idx="1">
                  <c:v>Colline </c:v>
                </c:pt>
                <c:pt idx="2">
                  <c:v>Montagne I </c:v>
                </c:pt>
                <c:pt idx="3">
                  <c:v>Montagne II </c:v>
                </c:pt>
                <c:pt idx="4">
                  <c:v>Montagne III </c:v>
                </c:pt>
                <c:pt idx="5">
                  <c:v>Montagne IV </c:v>
                </c:pt>
                <c:pt idx="6">
                  <c:v>SAU total</c:v>
                </c:pt>
              </c:strCache>
            </c:strRef>
          </c:cat>
          <c:val>
            <c:numRef>
              <c:f>FR!$B$3:$B$9</c:f>
              <c:numCache>
                <c:formatCode>0%</c:formatCode>
                <c:ptCount val="7"/>
                <c:pt idx="0">
                  <c:v>0.03</c:v>
                </c:pt>
                <c:pt idx="1">
                  <c:v>0.04</c:v>
                </c:pt>
                <c:pt idx="2">
                  <c:v>0.04</c:v>
                </c:pt>
                <c:pt idx="3">
                  <c:v>7.0000000000000007E-2</c:v>
                </c:pt>
                <c:pt idx="4">
                  <c:v>0.13</c:v>
                </c:pt>
                <c:pt idx="5">
                  <c:v>0.19</c:v>
                </c:pt>
                <c:pt idx="6">
                  <c:v>0.06</c:v>
                </c:pt>
              </c:numCache>
            </c:numRef>
          </c:val>
          <c:extLst>
            <c:ext xmlns:c16="http://schemas.microsoft.com/office/drawing/2014/chart" uri="{C3380CC4-5D6E-409C-BE32-E72D297353CC}">
              <c16:uniqueId val="{00000000-4190-494B-B46C-2935240011B9}"/>
            </c:ext>
          </c:extLst>
        </c:ser>
        <c:ser>
          <c:idx val="1"/>
          <c:order val="1"/>
          <c:tx>
            <c:strRef>
              <c:f>FR!$C$2</c:f>
              <c:strCache>
                <c:ptCount val="1"/>
                <c:pt idx="0">
                  <c:v>Surfaces nécessaires selon l'OEA</c:v>
                </c:pt>
              </c:strCache>
            </c:strRef>
          </c:tx>
          <c:spPr>
            <a:solidFill>
              <a:schemeClr val="accent2"/>
            </a:solidFill>
            <a:ln>
              <a:noFill/>
            </a:ln>
            <a:effectLst/>
          </c:spPr>
          <c:invertIfNegative val="0"/>
          <c:cat>
            <c:strRef>
              <c:f>FR!$A$3:$A$9</c:f>
              <c:strCache>
                <c:ptCount val="7"/>
                <c:pt idx="0">
                  <c:v>Plaine</c:v>
                </c:pt>
                <c:pt idx="1">
                  <c:v>Colline </c:v>
                </c:pt>
                <c:pt idx="2">
                  <c:v>Montagne I </c:v>
                </c:pt>
                <c:pt idx="3">
                  <c:v>Montagne II </c:v>
                </c:pt>
                <c:pt idx="4">
                  <c:v>Montagne III </c:v>
                </c:pt>
                <c:pt idx="5">
                  <c:v>Montagne IV </c:v>
                </c:pt>
                <c:pt idx="6">
                  <c:v>SAU total</c:v>
                </c:pt>
              </c:strCache>
            </c:strRef>
          </c:cat>
          <c:val>
            <c:numRef>
              <c:f>FR!$C$3:$C$9</c:f>
              <c:numCache>
                <c:formatCode>0%</c:formatCode>
                <c:ptCount val="7"/>
                <c:pt idx="0">
                  <c:v>0.1</c:v>
                </c:pt>
                <c:pt idx="1">
                  <c:v>0.12</c:v>
                </c:pt>
                <c:pt idx="2">
                  <c:v>0.13</c:v>
                </c:pt>
                <c:pt idx="3">
                  <c:v>0.17</c:v>
                </c:pt>
                <c:pt idx="4">
                  <c:v>0.3</c:v>
                </c:pt>
                <c:pt idx="5">
                  <c:v>0.45</c:v>
                </c:pt>
                <c:pt idx="6">
                  <c:v>0.16</c:v>
                </c:pt>
              </c:numCache>
            </c:numRef>
          </c:val>
          <c:extLst>
            <c:ext xmlns:c16="http://schemas.microsoft.com/office/drawing/2014/chart" uri="{C3380CC4-5D6E-409C-BE32-E72D297353CC}">
              <c16:uniqueId val="{00000001-4190-494B-B46C-2935240011B9}"/>
            </c:ext>
          </c:extLst>
        </c:ser>
        <c:dLbls>
          <c:showLegendKey val="0"/>
          <c:showVal val="0"/>
          <c:showCatName val="0"/>
          <c:showSerName val="0"/>
          <c:showPercent val="0"/>
          <c:showBubbleSize val="0"/>
        </c:dLbls>
        <c:gapWidth val="150"/>
        <c:overlap val="100"/>
        <c:axId val="374280920"/>
        <c:axId val="374282232"/>
      </c:barChart>
      <c:catAx>
        <c:axId val="374280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Gill Sans MT" panose="020B0502020104020203" pitchFamily="34" charset="0"/>
                <a:ea typeface="+mn-ea"/>
                <a:cs typeface="+mn-cs"/>
              </a:defRPr>
            </a:pPr>
            <a:endParaRPr lang="de-DE"/>
          </a:p>
        </c:txPr>
        <c:crossAx val="374282232"/>
        <c:crosses val="autoZero"/>
        <c:auto val="1"/>
        <c:lblAlgn val="ctr"/>
        <c:lblOffset val="100"/>
        <c:noMultiLvlLbl val="0"/>
      </c:catAx>
      <c:valAx>
        <c:axId val="374282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Gill Sans MT" panose="020B0502020104020203" pitchFamily="34" charset="0"/>
                <a:ea typeface="+mn-ea"/>
                <a:cs typeface="+mn-cs"/>
              </a:defRPr>
            </a:pPr>
            <a:endParaRPr lang="de-DE"/>
          </a:p>
        </c:txPr>
        <c:crossAx val="374280920"/>
        <c:crosses val="autoZero"/>
        <c:crossBetween val="between"/>
      </c:valAx>
      <c:spPr>
        <a:noFill/>
        <a:ln>
          <a:noFill/>
        </a:ln>
        <a:effectLst/>
      </c:spPr>
    </c:plotArea>
    <c:legend>
      <c:legendPos val="b"/>
      <c:layout>
        <c:manualLayout>
          <c:xMode val="edge"/>
          <c:yMode val="edge"/>
          <c:x val="0.10164982115315196"/>
          <c:y val="0.35489916360423451"/>
          <c:w val="0.38886836590705587"/>
          <c:h val="0.13975828731414225"/>
        </c:manualLayout>
      </c:layout>
      <c:overlay val="0"/>
      <c:spPr>
        <a:solidFill>
          <a:srgbClr val="99C7DB">
            <a:alpha val="15686"/>
          </a:srgbClr>
        </a:solidFill>
        <a:ln>
          <a:noFill/>
        </a:ln>
        <a:effectLst/>
      </c:spPr>
      <c:txPr>
        <a:bodyPr rot="0" spcFirstLastPara="1" vertOverflow="ellipsis" vert="horz" wrap="square" anchor="ctr" anchorCtr="1"/>
        <a:lstStyle/>
        <a:p>
          <a:pPr>
            <a:defRPr sz="1600" b="0" i="0" u="none" strike="noStrike" kern="1200" baseline="0">
              <a:solidFill>
                <a:schemeClr val="tx1"/>
              </a:solidFill>
              <a:latin typeface="Gill Sans MT" panose="020B0502020104020203" pitchFamily="34" charset="0"/>
              <a:ea typeface="+mn-ea"/>
              <a:cs typeface="+mn-cs"/>
            </a:defRPr>
          </a:pPr>
          <a:endParaRPr lang="de-DE"/>
        </a:p>
      </c:txPr>
    </c:legend>
    <c:plotVisOnly val="1"/>
    <c:dispBlanksAs val="gap"/>
    <c:showDLblsOverMax val="0"/>
  </c:chart>
  <c:spPr>
    <a:noFill/>
    <a:ln>
      <a:noFill/>
    </a:ln>
    <a:effectLst/>
  </c:spPr>
  <c:txPr>
    <a:bodyPr/>
    <a:lstStyle/>
    <a:p>
      <a:pPr>
        <a:defRPr sz="1600"/>
      </a:pPr>
      <a:endParaRPr lang="de-D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5735558155632"/>
          <c:y val="4.455245038477116E-2"/>
          <c:w val="0.75589953866208492"/>
          <c:h val="0.85940975178831691"/>
        </c:manualLayout>
      </c:layout>
      <c:lineChart>
        <c:grouping val="standard"/>
        <c:varyColors val="0"/>
        <c:ser>
          <c:idx val="1"/>
          <c:order val="0"/>
          <c:tx>
            <c:strRef>
              <c:f>'[UZL Brutvogelarten.xlsx]Tabelle1'!$B$1</c:f>
              <c:strCache>
                <c:ptCount val="1"/>
                <c:pt idx="0">
                  <c:v>Zielarten "Umweltziele Landwirtschaft" (n=29)</c:v>
                </c:pt>
              </c:strCache>
            </c:strRef>
          </c:tx>
          <c:spPr>
            <a:ln w="31750">
              <a:solidFill>
                <a:srgbClr val="FF0000"/>
              </a:solidFill>
            </a:ln>
          </c:spPr>
          <c:marker>
            <c:symbol val="none"/>
          </c:marker>
          <c:cat>
            <c:numRef>
              <c:f>'[UZL Brutvogelarten.xlsx]Tabelle1'!$A$2:$A$29</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'[UZL Brutvogelarten.xlsx]Tabelle1'!$B$2:$B$29</c:f>
              <c:numCache>
                <c:formatCode>General</c:formatCode>
                <c:ptCount val="28"/>
                <c:pt idx="0">
                  <c:v>100</c:v>
                </c:pt>
                <c:pt idx="1">
                  <c:v>80.948967100000004</c:v>
                </c:pt>
                <c:pt idx="2">
                  <c:v>85.156948299999996</c:v>
                </c:pt>
                <c:pt idx="3">
                  <c:v>86.1078172</c:v>
                </c:pt>
                <c:pt idx="4">
                  <c:v>86.727185399999996</c:v>
                </c:pt>
                <c:pt idx="5">
                  <c:v>70.924185199999997</c:v>
                </c:pt>
                <c:pt idx="6">
                  <c:v>81.988828900000001</c:v>
                </c:pt>
                <c:pt idx="7">
                  <c:v>72.570445599999999</c:v>
                </c:pt>
                <c:pt idx="8">
                  <c:v>60.9093388</c:v>
                </c:pt>
                <c:pt idx="9">
                  <c:v>75.910266699999994</c:v>
                </c:pt>
                <c:pt idx="10">
                  <c:v>77.936781499999995</c:v>
                </c:pt>
                <c:pt idx="11">
                  <c:v>73.563943399999999</c:v>
                </c:pt>
                <c:pt idx="12">
                  <c:v>64.604219599999993</c:v>
                </c:pt>
                <c:pt idx="13">
                  <c:v>60.3783587</c:v>
                </c:pt>
                <c:pt idx="14">
                  <c:v>73.711780000000005</c:v>
                </c:pt>
                <c:pt idx="15">
                  <c:v>59.501313000000003</c:v>
                </c:pt>
                <c:pt idx="16">
                  <c:v>60.612123400000002</c:v>
                </c:pt>
                <c:pt idx="17">
                  <c:v>62.593587399999997</c:v>
                </c:pt>
                <c:pt idx="18">
                  <c:v>50.054203600000001</c:v>
                </c:pt>
                <c:pt idx="19">
                  <c:v>47.314647899999997</c:v>
                </c:pt>
                <c:pt idx="20">
                  <c:v>44.365453299999999</c:v>
                </c:pt>
                <c:pt idx="21">
                  <c:v>55.298254900000003</c:v>
                </c:pt>
                <c:pt idx="22">
                  <c:v>52.409925800000003</c:v>
                </c:pt>
                <c:pt idx="23">
                  <c:v>56.217313900000001</c:v>
                </c:pt>
                <c:pt idx="24">
                  <c:v>53.237408100000003</c:v>
                </c:pt>
                <c:pt idx="25">
                  <c:v>45.623754699999999</c:v>
                </c:pt>
                <c:pt idx="26">
                  <c:v>44.293910599999997</c:v>
                </c:pt>
                <c:pt idx="27">
                  <c:v>44.7470158</c:v>
                </c:pt>
              </c:numCache>
            </c:numRef>
          </c:val>
          <c:smooth val="0"/>
          <c:extLst>
            <c:ext xmlns:c16="http://schemas.microsoft.com/office/drawing/2014/chart" uri="{C3380CC4-5D6E-409C-BE32-E72D297353CC}">
              <c16:uniqueId val="{00000000-E7B2-48CB-98DA-D8662A450405}"/>
            </c:ext>
          </c:extLst>
        </c:ser>
        <c:ser>
          <c:idx val="0"/>
          <c:order val="1"/>
          <c:tx>
            <c:strRef>
              <c:f>'[UZL Brutvogelarten.xlsx]Tabelle1'!$B$2</c:f>
              <c:strCache>
                <c:ptCount val="1"/>
                <c:pt idx="0">
                  <c:v>100</c:v>
                </c:pt>
              </c:strCache>
            </c:strRef>
          </c:tx>
          <c:spPr>
            <a:ln w="31750"/>
          </c:spPr>
          <c:marker>
            <c:symbol val="none"/>
          </c:marker>
          <c:val>
            <c:numRef>
              <c:f>'[UZL Brutvogelarten.xlsx]Tabelle1'!$C$2:$C$29</c:f>
              <c:numCache>
                <c:formatCode>0.00</c:formatCode>
                <c:ptCount val="28"/>
                <c:pt idx="0">
                  <c:v>100</c:v>
                </c:pt>
                <c:pt idx="1">
                  <c:v>100.836599986306</c:v>
                </c:pt>
                <c:pt idx="2">
                  <c:v>105.323229409915</c:v>
                </c:pt>
                <c:pt idx="3">
                  <c:v>106.157490473929</c:v>
                </c:pt>
                <c:pt idx="4">
                  <c:v>107.95965748481299</c:v>
                </c:pt>
                <c:pt idx="5">
                  <c:v>111.26982657711901</c:v>
                </c:pt>
                <c:pt idx="6">
                  <c:v>109.910823225781</c:v>
                </c:pt>
                <c:pt idx="7">
                  <c:v>105.318827865432</c:v>
                </c:pt>
                <c:pt idx="8">
                  <c:v>98.746583758622805</c:v>
                </c:pt>
                <c:pt idx="9">
                  <c:v>97.556315930755005</c:v>
                </c:pt>
                <c:pt idx="10">
                  <c:v>101.99766471885199</c:v>
                </c:pt>
                <c:pt idx="11">
                  <c:v>97.455368681150901</c:v>
                </c:pt>
                <c:pt idx="12">
                  <c:v>93.583737501210706</c:v>
                </c:pt>
                <c:pt idx="13">
                  <c:v>96.123609123436395</c:v>
                </c:pt>
                <c:pt idx="14">
                  <c:v>101.23779245292199</c:v>
                </c:pt>
                <c:pt idx="15">
                  <c:v>109.09745074036699</c:v>
                </c:pt>
                <c:pt idx="16">
                  <c:v>104.22462718486899</c:v>
                </c:pt>
                <c:pt idx="17">
                  <c:v>105.270506442132</c:v>
                </c:pt>
                <c:pt idx="18">
                  <c:v>100.93315159666901</c:v>
                </c:pt>
                <c:pt idx="19">
                  <c:v>94.697395797049495</c:v>
                </c:pt>
                <c:pt idx="20">
                  <c:v>103.331430673311</c:v>
                </c:pt>
                <c:pt idx="21">
                  <c:v>100.929394283786</c:v>
                </c:pt>
                <c:pt idx="22">
                  <c:v>103.37623848717899</c:v>
                </c:pt>
                <c:pt idx="23">
                  <c:v>94.532147949129197</c:v>
                </c:pt>
                <c:pt idx="24">
                  <c:v>101.379169638775</c:v>
                </c:pt>
                <c:pt idx="25">
                  <c:v>102.929337645651</c:v>
                </c:pt>
                <c:pt idx="26">
                  <c:v>103.362573271839</c:v>
                </c:pt>
                <c:pt idx="27">
                  <c:v>101.974145275561</c:v>
                </c:pt>
              </c:numCache>
            </c:numRef>
          </c:val>
          <c:smooth val="0"/>
          <c:extLst>
            <c:ext xmlns:c16="http://schemas.microsoft.com/office/drawing/2014/chart" uri="{C3380CC4-5D6E-409C-BE32-E72D297353CC}">
              <c16:uniqueId val="{00000001-E7B2-48CB-98DA-D8662A450405}"/>
            </c:ext>
          </c:extLst>
        </c:ser>
        <c:dLbls>
          <c:showLegendKey val="0"/>
          <c:showVal val="0"/>
          <c:showCatName val="0"/>
          <c:showSerName val="0"/>
          <c:showPercent val="0"/>
          <c:showBubbleSize val="0"/>
        </c:dLbls>
        <c:smooth val="0"/>
        <c:axId val="232269312"/>
        <c:axId val="232270848"/>
      </c:lineChart>
      <c:catAx>
        <c:axId val="232269312"/>
        <c:scaling>
          <c:orientation val="minMax"/>
        </c:scaling>
        <c:delete val="0"/>
        <c:axPos val="b"/>
        <c:numFmt formatCode="General" sourceLinked="1"/>
        <c:majorTickMark val="out"/>
        <c:minorTickMark val="none"/>
        <c:tickLblPos val="nextTo"/>
        <c:txPr>
          <a:bodyPr/>
          <a:lstStyle/>
          <a:p>
            <a:pPr>
              <a:defRPr sz="1000">
                <a:latin typeface="Gill Sans MT" panose="020B0502020104020203" pitchFamily="34" charset="0"/>
                <a:cs typeface="Arial" panose="020B0604020202020204" pitchFamily="34" charset="0"/>
              </a:defRPr>
            </a:pPr>
            <a:endParaRPr lang="de-DE"/>
          </a:p>
        </c:txPr>
        <c:crossAx val="232270848"/>
        <c:crosses val="autoZero"/>
        <c:auto val="1"/>
        <c:lblAlgn val="ctr"/>
        <c:lblOffset val="100"/>
        <c:tickLblSkip val="4"/>
        <c:noMultiLvlLbl val="0"/>
      </c:catAx>
      <c:valAx>
        <c:axId val="232270848"/>
        <c:scaling>
          <c:orientation val="minMax"/>
        </c:scaling>
        <c:delete val="0"/>
        <c:axPos val="l"/>
        <c:majorGridlines/>
        <c:title>
          <c:tx>
            <c:rich>
              <a:bodyPr/>
              <a:lstStyle/>
              <a:p>
                <a:pPr>
                  <a:defRPr>
                    <a:latin typeface="Gill Sans MT" panose="020B0502020104020203" pitchFamily="34" charset="0"/>
                  </a:defRPr>
                </a:pPr>
                <a:r>
                  <a:rPr lang="de-CH" sz="1000" b="0" dirty="0" smtClean="0">
                    <a:latin typeface="Gill Sans MT" panose="020B0502020104020203" pitchFamily="34" charset="0"/>
                    <a:cs typeface="Arial" panose="020B0604020202020204" pitchFamily="34" charset="0"/>
                  </a:rPr>
                  <a:t>Index de </a:t>
                </a:r>
                <a:r>
                  <a:rPr lang="de-CH" sz="1000" b="0" dirty="0" err="1" smtClean="0">
                    <a:latin typeface="Gill Sans MT" panose="020B0502020104020203" pitchFamily="34" charset="0"/>
                    <a:cs typeface="Arial" panose="020B0604020202020204" pitchFamily="34" charset="0"/>
                  </a:rPr>
                  <a:t>peuplement</a:t>
                </a:r>
                <a:endParaRPr lang="de-CH" sz="1000" b="0" dirty="0">
                  <a:latin typeface="Gill Sans MT" panose="020B0502020104020203" pitchFamily="34" charset="0"/>
                  <a:cs typeface="Arial" panose="020B0604020202020204" pitchFamily="34" charset="0"/>
                </a:endParaRPr>
              </a:p>
            </c:rich>
          </c:tx>
          <c:overlay val="0"/>
        </c:title>
        <c:numFmt formatCode="General" sourceLinked="1"/>
        <c:majorTickMark val="none"/>
        <c:minorTickMark val="none"/>
        <c:tickLblPos val="nextTo"/>
        <c:spPr>
          <a:ln>
            <a:noFill/>
          </a:ln>
        </c:spPr>
        <c:txPr>
          <a:bodyPr/>
          <a:lstStyle/>
          <a:p>
            <a:pPr>
              <a:defRPr>
                <a:latin typeface="Gill Sans MT" panose="020B0502020104020203" pitchFamily="34" charset="0"/>
                <a:cs typeface="Arial" panose="020B0604020202020204" pitchFamily="34" charset="0"/>
              </a:defRPr>
            </a:pPr>
            <a:endParaRPr lang="de-DE"/>
          </a:p>
        </c:txPr>
        <c:crossAx val="232269312"/>
        <c:crosses val="autoZero"/>
        <c:crossBetween val="midCat"/>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57B0CF8E-C138-4307-B66F-5CFD75F81BA9}" type="datetimeFigureOut">
              <a:rPr lang="de-CH" smtClean="0"/>
              <a:t>26.09.2019</a:t>
            </a:fld>
            <a:endParaRPr lang="de-CH"/>
          </a:p>
        </p:txBody>
      </p:sp>
      <p:sp>
        <p:nvSpPr>
          <p:cNvPr id="4" name="Folienbildplatzhalter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E9976C48-313D-43E6-898F-7CCA8AB7B608}" type="slidenum">
              <a:rPr lang="de-CH" smtClean="0"/>
              <a:t>‹Nr.›</a:t>
            </a:fld>
            <a:endParaRPr lang="de-CH"/>
          </a:p>
        </p:txBody>
      </p:sp>
    </p:spTree>
    <p:extLst>
      <p:ext uri="{BB962C8B-B14F-4D97-AF65-F5344CB8AC3E}">
        <p14:creationId xmlns:p14="http://schemas.microsoft.com/office/powerpoint/2010/main" val="4255700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400" dirty="0" smtClean="0">
                <a:latin typeface="Gill Sans MT" panose="020B0502020104020203" pitchFamily="34" charset="0"/>
              </a:rPr>
              <a:t>Die Biodiversität ist die Gesamtheit des Lebens, alles was lebt: Tiere, Pflanzen, Pilze und Bakterien. Biodiversität schliesst aber auch die genetische Vielfalt innerhalb der Arten (Unterarten, Rassen, Sorten) sowie die Fülle der Lebensgemeinschaften und Lebensräume (Ökosysteme) ein. </a:t>
            </a:r>
          </a:p>
          <a:p>
            <a:endParaRPr lang="de-CH" sz="1400" dirty="0" smtClean="0">
              <a:latin typeface="Gill Sans MT" panose="020B0502020104020203" pitchFamily="34" charset="0"/>
            </a:endParaRPr>
          </a:p>
        </p:txBody>
      </p:sp>
      <p:sp>
        <p:nvSpPr>
          <p:cNvPr id="4" name="Foliennummernplatzhalter 3"/>
          <p:cNvSpPr>
            <a:spLocks noGrp="1"/>
          </p:cNvSpPr>
          <p:nvPr>
            <p:ph type="sldNum" sz="quarter" idx="10"/>
          </p:nvPr>
        </p:nvSpPr>
        <p:spPr/>
        <p:txBody>
          <a:bodyPr/>
          <a:lstStyle/>
          <a:p>
            <a:fld id="{E9976C48-313D-43E6-898F-7CCA8AB7B608}" type="slidenum">
              <a:rPr lang="de-CH" smtClean="0"/>
              <a:t>4</a:t>
            </a:fld>
            <a:endParaRPr lang="de-CH"/>
          </a:p>
        </p:txBody>
      </p:sp>
    </p:spTree>
    <p:extLst>
      <p:ext uri="{BB962C8B-B14F-4D97-AF65-F5344CB8AC3E}">
        <p14:creationId xmlns:p14="http://schemas.microsoft.com/office/powerpoint/2010/main" val="3994423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Erste Ebene: Vielfalt der Arten:</a:t>
            </a:r>
          </a:p>
          <a:p>
            <a:r>
              <a:rPr lang="de-CH" dirty="0" smtClean="0"/>
              <a:t>In der Schweiz sind zurzeit etwa 49‘000 Arten von Tieren, Pflanzen, Pilzen und Bakterien bekannt. Dazu zählen z. B. 220 Tagfalter-, 610 Wildbienen- und 3‘000 Pflanzenarten. Von 3‘500 Arten weiss man, dass sie gefährdet sind – das sind</a:t>
            </a:r>
          </a:p>
          <a:p>
            <a:endParaRPr lang="de-CH" dirty="0" smtClean="0"/>
          </a:p>
          <a:p>
            <a:r>
              <a:rPr lang="de-CH" dirty="0" smtClean="0"/>
              <a:t>Zweite Ebene: Genetische Vielfalt innerhalb der Arten</a:t>
            </a:r>
          </a:p>
          <a:p>
            <a:r>
              <a:rPr lang="de-CH" dirty="0" smtClean="0"/>
              <a:t>Der Mensch hat innerhalb der Nutzpflanzen und Nutztiere eine grosse Vielfalt geschaffen. Von den in der Schweiz registrierten über 2‘500 Obstsorten bestechen viele durch ihren besonderen Geschmack und ihr einzigartiges Aussehen. Die Anzahl angebauter Sorten hat in den letzten Jahrzehnten aber stark abgenommen. So werden heute zum Beispiel auf 90 % der Anbaufläche noch vier von 600 Birnensorten angebaut. Sehr viele Kulturpflanzensorten und 38 typische Schweizer Nutztierrassen drohen zu verschwinden.</a:t>
            </a:r>
          </a:p>
          <a:p>
            <a:r>
              <a:rPr lang="de-CH" dirty="0" smtClean="0"/>
              <a:t>Neben Kulturpflanzen sind auch Wildpflanzen für die Landwirtschaft wichtig. Sie sind eine besonders wertvolle Genressource für die Pflanzenzüchtung oder liefern zum Beispiel lokal angepasste, robuste Gräser und Kräuter für Saatgutmischungen für Biodiversitätsförderflächen. die Rote-Liste-Arten. Für 1‘450 Arten hat die Landwirtschaft eine besondere Verantwortung, weil diese vorwiegend im Kulturland vorkommen und dort besonders gefährdet sind. </a:t>
            </a:r>
          </a:p>
          <a:p>
            <a:endParaRPr lang="de-CH" dirty="0" smtClean="0"/>
          </a:p>
          <a:p>
            <a:r>
              <a:rPr lang="de-CH" dirty="0" smtClean="0"/>
              <a:t>Dritte Ebene: Vielfalt der Lebensräume</a:t>
            </a:r>
          </a:p>
          <a:p>
            <a:r>
              <a:rPr lang="de-CH" dirty="0" smtClean="0"/>
              <a:t>In der Schweiz werden 98 Haupttypen von Lebensräumen unterschieden. Für die Pflege von 44 Lebensraumtypen wie z.B. Hecken, Hochstammobstgärten und Magerwiesen ist die Landwirtschaft zuständig.</a:t>
            </a:r>
          </a:p>
          <a:p>
            <a:r>
              <a:rPr lang="de-CH" dirty="0" smtClean="0"/>
              <a:t>Die Vielfalt in der Kulturlandschaft ist in historischer Zeit dank der Landwirtschaft aus einer durch Wald geprägten Naturlandschaft entstanden. Da die Kulturlandschaft vom Menschen geprägt ist, braucht es für die Erhaltung der Vielfalt das bewusste Zutun der Menschen. </a:t>
            </a:r>
          </a:p>
          <a:p>
            <a:endParaRPr lang="de-CH"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CH" dirty="0" smtClean="0"/>
              <a:t>Die Vielfalt der Arten und Lebensräume und die genetische Vielfalt bilden die Grundlage für sämtliche Lebensprozesse und Ökosystemleistungen auf unserem Planeten. Die Biodiversität gehört zusammen mit dem Boden, der Luft und dem Wasser zu den wichtigsten Lebensgrundlagen des Menschen. Vielfalt ist auch eine wichtige Voraussetzung für die erfolgreiche Anpassung der Lebewesen an sich verändernde Umweltbedingungen, wie den Klimawandel, und damit für deren längerfristiges Überleben. </a:t>
            </a:r>
          </a:p>
          <a:p>
            <a:endParaRPr lang="de-CH" dirty="0"/>
          </a:p>
        </p:txBody>
      </p:sp>
      <p:sp>
        <p:nvSpPr>
          <p:cNvPr id="4" name="Foliennummernplatzhalter 3"/>
          <p:cNvSpPr>
            <a:spLocks noGrp="1"/>
          </p:cNvSpPr>
          <p:nvPr>
            <p:ph type="sldNum" sz="quarter" idx="10"/>
          </p:nvPr>
        </p:nvSpPr>
        <p:spPr/>
        <p:txBody>
          <a:bodyPr/>
          <a:lstStyle/>
          <a:p>
            <a:fld id="{E9976C48-313D-43E6-898F-7CCA8AB7B608}" type="slidenum">
              <a:rPr lang="de-CH" smtClean="0"/>
              <a:t>5</a:t>
            </a:fld>
            <a:endParaRPr lang="de-CH"/>
          </a:p>
        </p:txBody>
      </p:sp>
    </p:spTree>
    <p:extLst>
      <p:ext uri="{BB962C8B-B14F-4D97-AF65-F5344CB8AC3E}">
        <p14:creationId xmlns:p14="http://schemas.microsoft.com/office/powerpoint/2010/main" val="3507809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Biodiversität ist schön und macht Freude</a:t>
            </a:r>
          </a:p>
          <a:p>
            <a:r>
              <a:rPr lang="de-CH" dirty="0" smtClean="0"/>
              <a:t>Umfragen zeigen: Landschaften mit einer hohen Biodiversität werden von der Öffentlichkeit als viel schöner empfunden als monotone, ausgeräumte Produktionslandschaften. Sie haben einen grossen Erlebnis- und Erholungswert für die Bevölkerung.</a:t>
            </a:r>
          </a:p>
          <a:p>
            <a:endParaRPr lang="de-CH" dirty="0" smtClean="0"/>
          </a:p>
          <a:p>
            <a:r>
              <a:rPr lang="de-CH" dirty="0" smtClean="0"/>
              <a:t>Biodiversität sichert die Bestäubung</a:t>
            </a:r>
          </a:p>
          <a:p>
            <a:r>
              <a:rPr lang="de-CH" dirty="0" smtClean="0"/>
              <a:t>Rund 80 % der wichtigsten Nutzpflanzen sind auf Insektenbestäubung angewiesen. Wildbienen spielen in der Bestäubung von Kulturpflanzen eine zentrale Rolle.</a:t>
            </a:r>
          </a:p>
          <a:p>
            <a:endParaRPr lang="de-CH" dirty="0" smtClean="0"/>
          </a:p>
          <a:p>
            <a:r>
              <a:rPr lang="de-CH" dirty="0" smtClean="0"/>
              <a:t>Biodiversität hält die Schädlinge in Schach</a:t>
            </a:r>
          </a:p>
          <a:p>
            <a:r>
              <a:rPr lang="de-CH" dirty="0" smtClean="0"/>
              <a:t>In Landschaften mit reicher Biodiversität können sich Schädlinge dank mehr Nützlingen weniger stark vermehren. Insbesondere Blühstreifen fördern Räuber und </a:t>
            </a:r>
            <a:r>
              <a:rPr lang="de-CH" dirty="0" err="1" smtClean="0"/>
              <a:t>Parasitoide</a:t>
            </a:r>
            <a:r>
              <a:rPr lang="de-CH" dirty="0" smtClean="0"/>
              <a:t>, welche die Schädlinge in Schach halten. Dies spart Pestizidspritzungen und erhöht die </a:t>
            </a:r>
            <a:r>
              <a:rPr lang="de-CH" dirty="0" err="1" smtClean="0"/>
              <a:t>Ertrags­sicherheit</a:t>
            </a:r>
            <a:r>
              <a:rPr lang="de-CH" dirty="0" smtClean="0"/>
              <a:t>.</a:t>
            </a:r>
          </a:p>
          <a:p>
            <a:endParaRPr lang="de-CH" dirty="0" smtClean="0"/>
          </a:p>
          <a:p>
            <a:r>
              <a:rPr lang="de-CH" dirty="0" smtClean="0"/>
              <a:t>Biodiversität sorgt für fruchtbare Böden</a:t>
            </a:r>
          </a:p>
          <a:p>
            <a:r>
              <a:rPr lang="de-CH" dirty="0" smtClean="0"/>
              <a:t>Eine vielfältige Bodenfauna mit Regenwürmern, Insekten, Pilzen und Bakterien verbessert die Bodenfruchtbarkeit und trägt zu einem natürlichen Ab-, Um- und Aufbau von organischer Substanz bei.</a:t>
            </a:r>
          </a:p>
          <a:p>
            <a:endParaRPr lang="de-CH" dirty="0" smtClean="0"/>
          </a:p>
          <a:p>
            <a:r>
              <a:rPr lang="de-CH" dirty="0" smtClean="0"/>
              <a:t>Biodiversität ist eine wichtige Ressource</a:t>
            </a:r>
          </a:p>
          <a:p>
            <a:r>
              <a:rPr lang="de-CH" dirty="0" smtClean="0"/>
              <a:t>Auf naturnahen Standorten gedeihen viele Heil-</a:t>
            </a:r>
          </a:p>
          <a:p>
            <a:r>
              <a:rPr lang="de-CH" dirty="0" smtClean="0"/>
              <a:t>pflanzen, die auch medizinisch interessant sind. Der Schwarzkümmel beispielsweise, eine seltene Ackerbegleitpflanze, kommt bei Erkrankungen der Haut, der Atemwege sowie bei Aller­gien, Asthma und Infektionen zum Einsatz.</a:t>
            </a:r>
          </a:p>
          <a:p>
            <a:endParaRPr lang="de-CH" dirty="0" smtClean="0"/>
          </a:p>
          <a:p>
            <a:r>
              <a:rPr lang="de-CH" dirty="0" smtClean="0"/>
              <a:t>Genetische Vielfalt liefert die Grundlage für neue Züchtungen</a:t>
            </a:r>
          </a:p>
          <a:p>
            <a:r>
              <a:rPr lang="de-CH" dirty="0" smtClean="0"/>
              <a:t>Alte Kulturpflanzensorten und Tierrassen besitzen viele Eigenschaften, die bei modernen Hochleistungssorten und -rassen weggezüchtet wurden, aber in Zukunft wieder wichtig sein können. Dazu gehören Resistenzen, Aromen oder Inhaltsstoffe.</a:t>
            </a:r>
          </a:p>
          <a:p>
            <a:endParaRPr lang="de-CH" dirty="0" smtClean="0"/>
          </a:p>
          <a:p>
            <a:r>
              <a:rPr lang="de-CH" dirty="0" smtClean="0"/>
              <a:t>Biodiversität stiftet regionale Identität</a:t>
            </a:r>
          </a:p>
          <a:p>
            <a:r>
              <a:rPr lang="de-CH" dirty="0" smtClean="0"/>
              <a:t>Tierrassen wie das «Appenzeller </a:t>
            </a:r>
            <a:r>
              <a:rPr lang="de-CH" dirty="0" err="1" smtClean="0"/>
              <a:t>Spitzhaubenhuhn</a:t>
            </a:r>
            <a:r>
              <a:rPr lang="de-CH" dirty="0" smtClean="0"/>
              <a:t>» und Pflanzensorten wie die «Zuger Kirsche» können Identität stiften. Aber auch Lebensraumtypen wie Lärchenwälder im Engadin oder Waldweiden im Jura sind typisch für bestimmte Regionen.</a:t>
            </a:r>
          </a:p>
          <a:p>
            <a:endParaRPr lang="de-CH" dirty="0" smtClean="0"/>
          </a:p>
          <a:p>
            <a:r>
              <a:rPr lang="de-CH" dirty="0" smtClean="0"/>
              <a:t>Biodiversität stabilisiert den Boden </a:t>
            </a:r>
          </a:p>
          <a:p>
            <a:r>
              <a:rPr lang="de-CH" dirty="0" smtClean="0"/>
              <a:t>Eine Magerwiese mit vielen Pflanzenarten - jede mit ihrem arttypischen Wurzelsystem - kann einen Hang besser stabilisieren als eine Fettwiese mit wenigen Arten. </a:t>
            </a:r>
          </a:p>
          <a:p>
            <a:endParaRPr lang="de-CH" dirty="0" smtClean="0"/>
          </a:p>
          <a:p>
            <a:r>
              <a:rPr lang="de-CH" dirty="0" smtClean="0"/>
              <a:t>Biodiversität ist interessant</a:t>
            </a:r>
          </a:p>
          <a:p>
            <a:r>
              <a:rPr lang="de-CH" dirty="0" smtClean="0"/>
              <a:t>Wenn wir die Vielfalt der Tiere und Pflanzen beobachten und sinnlich geniessen, führt dies zu neuen Erkenntnissen und lässt uns Zusammenhänge erkennen. </a:t>
            </a:r>
          </a:p>
          <a:p>
            <a:endParaRPr lang="de-CH" dirty="0" smtClean="0"/>
          </a:p>
          <a:p>
            <a:r>
              <a:rPr lang="de-CH" dirty="0" smtClean="0"/>
              <a:t>Biodiversität ist ein Erbe, das wir kommenden Generationen weitergeben wollen</a:t>
            </a:r>
          </a:p>
          <a:p>
            <a:r>
              <a:rPr lang="de-CH" dirty="0" smtClean="0"/>
              <a:t>Unsere Kinder und Enkel sind genauso auf eine reichhaltige Tier- und Pflanzenwelt und ihre vielfältigen Nutzen angewiesen wie wir.</a:t>
            </a:r>
          </a:p>
          <a:p>
            <a:endParaRPr lang="de-CH" dirty="0"/>
          </a:p>
        </p:txBody>
      </p:sp>
      <p:sp>
        <p:nvSpPr>
          <p:cNvPr id="4" name="Foliennummernplatzhalter 3"/>
          <p:cNvSpPr>
            <a:spLocks noGrp="1"/>
          </p:cNvSpPr>
          <p:nvPr>
            <p:ph type="sldNum" sz="quarter" idx="10"/>
          </p:nvPr>
        </p:nvSpPr>
        <p:spPr/>
        <p:txBody>
          <a:bodyPr/>
          <a:lstStyle/>
          <a:p>
            <a:fld id="{E9976C48-313D-43E6-898F-7CCA8AB7B608}" type="slidenum">
              <a:rPr lang="de-CH" smtClean="0"/>
              <a:t>7</a:t>
            </a:fld>
            <a:endParaRPr lang="de-CH"/>
          </a:p>
        </p:txBody>
      </p:sp>
    </p:spTree>
    <p:extLst>
      <p:ext uri="{BB962C8B-B14F-4D97-AF65-F5344CB8AC3E}">
        <p14:creationId xmlns:p14="http://schemas.microsoft.com/office/powerpoint/2010/main" val="776025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9976C48-313D-43E6-898F-7CCA8AB7B608}" type="slidenum">
              <a:rPr lang="de-CH" smtClean="0"/>
              <a:t>8</a:t>
            </a:fld>
            <a:endParaRPr lang="de-CH"/>
          </a:p>
        </p:txBody>
      </p:sp>
    </p:spTree>
    <p:extLst>
      <p:ext uri="{BB962C8B-B14F-4D97-AF65-F5344CB8AC3E}">
        <p14:creationId xmlns:p14="http://schemas.microsoft.com/office/powerpoint/2010/main" val="123646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Je grösser die Vielfalt der Lebensräume in der Kulturlandschaft, desto mehr Tier- und Pflanzenarten dieser Ökosysteme können überleben. Vergleichen wir frühere und heutige Landschaften miteinander, wird deutlich, wie stark die Vielfalt der Landschaft zurückgegangen ist.</a:t>
            </a:r>
            <a:endParaRPr lang="de-CH" dirty="0"/>
          </a:p>
        </p:txBody>
      </p:sp>
      <p:sp>
        <p:nvSpPr>
          <p:cNvPr id="4" name="Foliennummernplatzhalter 3"/>
          <p:cNvSpPr>
            <a:spLocks noGrp="1"/>
          </p:cNvSpPr>
          <p:nvPr>
            <p:ph type="sldNum" sz="quarter" idx="10"/>
          </p:nvPr>
        </p:nvSpPr>
        <p:spPr/>
        <p:txBody>
          <a:bodyPr/>
          <a:lstStyle/>
          <a:p>
            <a:fld id="{E9976C48-313D-43E6-898F-7CCA8AB7B608}" type="slidenum">
              <a:rPr lang="de-CH" smtClean="0"/>
              <a:t>9</a:t>
            </a:fld>
            <a:endParaRPr lang="de-CH"/>
          </a:p>
        </p:txBody>
      </p:sp>
    </p:spTree>
    <p:extLst>
      <p:ext uri="{BB962C8B-B14F-4D97-AF65-F5344CB8AC3E}">
        <p14:creationId xmlns:p14="http://schemas.microsoft.com/office/powerpoint/2010/main" val="226871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7BD271D-BFEE-49F3-94A6-76ED71C34105}" type="slidenum">
              <a:rPr lang="de-CH" smtClean="0"/>
              <a:pPr/>
              <a:t>10</a:t>
            </a:fld>
            <a:endParaRPr lang="de-CH"/>
          </a:p>
        </p:txBody>
      </p:sp>
    </p:spTree>
    <p:extLst>
      <p:ext uri="{BB962C8B-B14F-4D97-AF65-F5344CB8AC3E}">
        <p14:creationId xmlns:p14="http://schemas.microsoft.com/office/powerpoint/2010/main" val="3017093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7BD271D-BFEE-49F3-94A6-76ED71C34105}" type="slidenum">
              <a:rPr lang="de-CH" smtClean="0"/>
              <a:pPr/>
              <a:t>11</a:t>
            </a:fld>
            <a:endParaRPr lang="de-CH"/>
          </a:p>
        </p:txBody>
      </p:sp>
    </p:spTree>
    <p:extLst>
      <p:ext uri="{BB962C8B-B14F-4D97-AF65-F5344CB8AC3E}">
        <p14:creationId xmlns:p14="http://schemas.microsoft.com/office/powerpoint/2010/main" val="1560843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 </a:t>
            </a:r>
            <a:endParaRPr lang="de-CH" dirty="0"/>
          </a:p>
        </p:txBody>
      </p:sp>
      <p:sp>
        <p:nvSpPr>
          <p:cNvPr id="4" name="Foliennummernplatzhalter 3"/>
          <p:cNvSpPr>
            <a:spLocks noGrp="1"/>
          </p:cNvSpPr>
          <p:nvPr>
            <p:ph type="sldNum" sz="quarter" idx="10"/>
          </p:nvPr>
        </p:nvSpPr>
        <p:spPr/>
        <p:txBody>
          <a:bodyPr/>
          <a:lstStyle/>
          <a:p>
            <a:fld id="{17BD271D-BFEE-49F3-94A6-76ED71C34105}" type="slidenum">
              <a:rPr lang="de-CH" smtClean="0"/>
              <a:pPr/>
              <a:t>16</a:t>
            </a:fld>
            <a:endParaRPr lang="de-CH"/>
          </a:p>
        </p:txBody>
      </p:sp>
    </p:spTree>
    <p:extLst>
      <p:ext uri="{BB962C8B-B14F-4D97-AF65-F5344CB8AC3E}">
        <p14:creationId xmlns:p14="http://schemas.microsoft.com/office/powerpoint/2010/main" val="11703977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wm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3893" y="423150"/>
            <a:ext cx="945779" cy="396000"/>
          </a:xfrm>
          <a:prstGeom prst="rect">
            <a:avLst/>
          </a:prstGeom>
        </p:spPr>
      </p:pic>
      <p:sp>
        <p:nvSpPr>
          <p:cNvPr id="4" name="Textplatzhalter 3"/>
          <p:cNvSpPr>
            <a:spLocks noGrp="1"/>
          </p:cNvSpPr>
          <p:nvPr>
            <p:ph type="body" sz="quarter" idx="16" hasCustomPrompt="1"/>
          </p:nvPr>
        </p:nvSpPr>
        <p:spPr>
          <a:xfrm>
            <a:off x="621074" y="6325966"/>
            <a:ext cx="6730277" cy="210567"/>
          </a:xfrm>
        </p:spPr>
        <p:txBody>
          <a:bodyPr anchor="b"/>
          <a:lstStyle>
            <a:lvl1pPr>
              <a:defRPr sz="1600" baseline="0"/>
            </a:lvl1pPr>
          </a:lstStyle>
          <a:p>
            <a:r>
              <a:rPr lang="de-CH" spc="20" dirty="0" smtClean="0"/>
              <a:t/>
            </a:r>
            <a:br>
              <a:rPr lang="de-CH" spc="20" dirty="0" smtClean="0"/>
            </a:br>
            <a:r>
              <a:rPr lang="de-CH" spc="20" dirty="0" smtClean="0"/>
              <a:t/>
            </a:r>
            <a:br>
              <a:rPr lang="de-CH" spc="20" dirty="0" smtClean="0"/>
            </a:br>
            <a:r>
              <a:rPr lang="de-CH" spc="20" dirty="0" smtClean="0"/>
              <a:t>2018</a:t>
            </a:r>
            <a:endParaRPr lang="de-CH" spc="20" dirty="0"/>
          </a:p>
        </p:txBody>
      </p:sp>
      <p:sp>
        <p:nvSpPr>
          <p:cNvPr id="15" name="Rechteck 14"/>
          <p:cNvSpPr/>
          <p:nvPr userDrawn="1"/>
        </p:nvSpPr>
        <p:spPr>
          <a:xfrm>
            <a:off x="4545933" y="1619747"/>
            <a:ext cx="1252800" cy="2160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Untertitel 2"/>
          <p:cNvSpPr txBox="1">
            <a:spLocks/>
          </p:cNvSpPr>
          <p:nvPr userDrawn="1"/>
        </p:nvSpPr>
        <p:spPr>
          <a:xfrm>
            <a:off x="614597" y="4156571"/>
            <a:ext cx="7920044" cy="935459"/>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800" b="1" kern="1200" spc="0" baseline="0">
                <a:solidFill>
                  <a:schemeClr val="tx1"/>
                </a:solidFill>
                <a:latin typeface="+mn-lt"/>
                <a:ea typeface="+mn-ea"/>
                <a:cs typeface="+mn-cs"/>
              </a:defRPr>
            </a:lvl1pPr>
            <a:lvl2pPr marL="342900" indent="0" algn="ctr" defTabSz="685800" rtl="0" eaLnBrk="1" latinLnBrk="0" hangingPunct="1">
              <a:lnSpc>
                <a:spcPct val="100000"/>
              </a:lnSpc>
              <a:spcBef>
                <a:spcPts val="400"/>
              </a:spcBef>
              <a:buClr>
                <a:srgbClr val="006C8E"/>
              </a:buClr>
              <a:buFont typeface="Arial" panose="020B0604020202020204" pitchFamily="34" charset="0"/>
              <a:buNone/>
              <a:defRPr sz="1500" kern="1200" spc="20" baseline="0">
                <a:solidFill>
                  <a:schemeClr val="tx1"/>
                </a:solidFill>
                <a:latin typeface="+mn-lt"/>
                <a:ea typeface="+mn-ea"/>
                <a:cs typeface="+mn-cs"/>
              </a:defRPr>
            </a:lvl2pPr>
            <a:lvl3pPr marL="685800" indent="0" algn="ctr" defTabSz="685800" rtl="0" eaLnBrk="1" latinLnBrk="0" hangingPunct="1">
              <a:lnSpc>
                <a:spcPct val="100000"/>
              </a:lnSpc>
              <a:spcBef>
                <a:spcPts val="400"/>
              </a:spcBef>
              <a:buClr>
                <a:srgbClr val="006C8E"/>
              </a:buClr>
              <a:buFont typeface="Symbol" panose="05050102010706020507" pitchFamily="18" charset="2"/>
              <a:buNone/>
              <a:defRPr sz="1350" kern="1200" spc="20" baseline="0">
                <a:solidFill>
                  <a:schemeClr val="tx1"/>
                </a:solidFill>
                <a:latin typeface="+mn-lt"/>
                <a:ea typeface="+mn-ea"/>
                <a:cs typeface="+mn-cs"/>
              </a:defRPr>
            </a:lvl3pPr>
            <a:lvl4pPr marL="1028700" indent="0" algn="ctr" defTabSz="685800" rtl="0" eaLnBrk="1" latinLnBrk="0" hangingPunct="1">
              <a:lnSpc>
                <a:spcPct val="100000"/>
              </a:lnSpc>
              <a:spcBef>
                <a:spcPts val="400"/>
              </a:spcBef>
              <a:buClr>
                <a:srgbClr val="006C8E"/>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100000"/>
              </a:lnSpc>
              <a:spcBef>
                <a:spcPts val="800"/>
              </a:spcBef>
              <a:buClr>
                <a:srgbClr val="006C8E"/>
              </a:buClr>
              <a:buFont typeface="Arial" panose="020B0604020202020204" pitchFamily="34" charset="0"/>
              <a:buNone/>
              <a:defRPr sz="1200" kern="1200" spc="20" baseline="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fr-FR" dirty="0" smtClean="0"/>
              <a:t>La biodiversité sur l’exploitation agricole</a:t>
            </a:r>
            <a:endParaRPr lang="fr-CH" dirty="0"/>
          </a:p>
        </p:txBody>
      </p:sp>
      <p:sp>
        <p:nvSpPr>
          <p:cNvPr id="18" name="Textplatzhalter 3"/>
          <p:cNvSpPr>
            <a:spLocks noGrp="1"/>
          </p:cNvSpPr>
          <p:nvPr>
            <p:ph type="body" sz="quarter" idx="22" hasCustomPrompt="1"/>
          </p:nvPr>
        </p:nvSpPr>
        <p:spPr>
          <a:xfrm>
            <a:off x="614597" y="4821002"/>
            <a:ext cx="6730277" cy="210567"/>
          </a:xfrm>
        </p:spPr>
        <p:txBody>
          <a:bodyPr anchor="b"/>
          <a:lstStyle>
            <a:lvl1pPr>
              <a:defRPr sz="1600" baseline="0"/>
            </a:lvl1pPr>
          </a:lstStyle>
          <a:p>
            <a:r>
              <a:rPr lang="fr-CH" spc="20" noProof="0" dirty="0" smtClean="0"/>
              <a:t>((</a:t>
            </a:r>
            <a:r>
              <a:rPr lang="fr-CH" spc="20" noProof="0" dirty="0" err="1" smtClean="0"/>
              <a:t>Kapitel</a:t>
            </a:r>
            <a:r>
              <a:rPr lang="fr-CH" spc="20" noProof="0" dirty="0" smtClean="0"/>
              <a:t>))</a:t>
            </a:r>
            <a:endParaRPr lang="fr-CH" spc="20" noProof="0" dirty="0"/>
          </a:p>
        </p:txBody>
      </p:sp>
      <p:pic>
        <p:nvPicPr>
          <p:cNvPr id="19" name="Grafik 1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8303" y="1619747"/>
            <a:ext cx="3793672" cy="2160000"/>
          </a:xfrm>
          <a:prstGeom prst="rect">
            <a:avLst/>
          </a:prstGeom>
        </p:spPr>
      </p:pic>
      <p:pic>
        <p:nvPicPr>
          <p:cNvPr id="20" name="Grafik 19"/>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282949" y="1622450"/>
            <a:ext cx="1252801" cy="2160000"/>
          </a:xfrm>
          <a:prstGeom prst="rect">
            <a:avLst/>
          </a:prstGeom>
        </p:spPr>
      </p:pic>
      <p:pic>
        <p:nvPicPr>
          <p:cNvPr id="21" name="Grafik 20"/>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913749" y="1622450"/>
            <a:ext cx="1252801" cy="2160750"/>
          </a:xfrm>
          <a:prstGeom prst="rect">
            <a:avLst/>
          </a:prstGeom>
        </p:spPr>
      </p:pic>
      <p:pic>
        <p:nvPicPr>
          <p:cNvPr id="22" name="Grafik 21"/>
          <p:cNvPicPr>
            <a:picLocks noChangeAspect="1"/>
          </p:cNvPicPr>
          <p:nvPr userDrawn="1"/>
        </p:nvPicPr>
        <p:blipFill rotWithShape="1">
          <a:blip r:embed="rId7" cstate="screen">
            <a:extLst>
              <a:ext uri="{28A0092B-C50C-407E-A947-70E740481C1C}">
                <a14:useLocalDpi xmlns:a14="http://schemas.microsoft.com/office/drawing/2010/main"/>
              </a:ext>
            </a:extLst>
          </a:blip>
          <a:srcRect t="1" b="-17580"/>
          <a:stretch/>
        </p:blipFill>
        <p:spPr>
          <a:xfrm>
            <a:off x="1979712" y="366565"/>
            <a:ext cx="1724025" cy="638370"/>
          </a:xfrm>
          <a:prstGeom prst="rect">
            <a:avLst/>
          </a:prstGeom>
        </p:spPr>
      </p:pic>
      <p:sp>
        <p:nvSpPr>
          <p:cNvPr id="2" name="Foliennummernplatzhalter 1"/>
          <p:cNvSpPr>
            <a:spLocks noGrp="1"/>
          </p:cNvSpPr>
          <p:nvPr>
            <p:ph type="sldNum" sz="quarter" idx="23"/>
          </p:nvPr>
        </p:nvSpPr>
        <p:spPr/>
        <p:txBody>
          <a:body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113599670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1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3" name="Inhaltsplatzhalter 2"/>
          <p:cNvSpPr>
            <a:spLocks noGrp="1"/>
          </p:cNvSpPr>
          <p:nvPr>
            <p:ph idx="1"/>
          </p:nvPr>
        </p:nvSpPr>
        <p:spPr>
          <a:xfrm>
            <a:off x="611188" y="1637999"/>
            <a:ext cx="3852000" cy="1980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9" name="Inhaltsplatzhalter 2"/>
          <p:cNvSpPr>
            <a:spLocks noGrp="1"/>
          </p:cNvSpPr>
          <p:nvPr>
            <p:ph idx="16"/>
          </p:nvPr>
        </p:nvSpPr>
        <p:spPr>
          <a:xfrm>
            <a:off x="4680000" y="1638000"/>
            <a:ext cx="3852000" cy="1980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0" name="Inhaltsplatzhalter 2"/>
          <p:cNvSpPr>
            <a:spLocks noGrp="1"/>
          </p:cNvSpPr>
          <p:nvPr>
            <p:ph idx="17"/>
          </p:nvPr>
        </p:nvSpPr>
        <p:spPr>
          <a:xfrm>
            <a:off x="611188" y="3789361"/>
            <a:ext cx="3870325" cy="2159001"/>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1" name="Inhaltsplatzhalter 2"/>
          <p:cNvSpPr>
            <a:spLocks noGrp="1"/>
          </p:cNvSpPr>
          <p:nvPr>
            <p:ph idx="18"/>
          </p:nvPr>
        </p:nvSpPr>
        <p:spPr>
          <a:xfrm>
            <a:off x="4680000" y="3789363"/>
            <a:ext cx="3852000" cy="2159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33100149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7" name="Inhaltsplatzhalter 2"/>
          <p:cNvSpPr>
            <a:spLocks noGrp="1"/>
          </p:cNvSpPr>
          <p:nvPr>
            <p:ph idx="14" hasCustomPrompt="1"/>
          </p:nvPr>
        </p:nvSpPr>
        <p:spPr>
          <a:xfrm>
            <a:off x="625209"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0" name="Inhaltsplatzhalter 2"/>
          <p:cNvSpPr>
            <a:spLocks noGrp="1"/>
          </p:cNvSpPr>
          <p:nvPr>
            <p:ph idx="15" hasCustomPrompt="1"/>
          </p:nvPr>
        </p:nvSpPr>
        <p:spPr>
          <a:xfrm>
            <a:off x="3311525"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1" name="Inhaltsplatzhalter 2"/>
          <p:cNvSpPr>
            <a:spLocks noGrp="1"/>
          </p:cNvSpPr>
          <p:nvPr>
            <p:ph idx="16" hasCustomPrompt="1"/>
          </p:nvPr>
        </p:nvSpPr>
        <p:spPr>
          <a:xfrm>
            <a:off x="6025884"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2" name="Inhaltsplatzhalter 2"/>
          <p:cNvSpPr>
            <a:spLocks noGrp="1"/>
          </p:cNvSpPr>
          <p:nvPr>
            <p:ph idx="17" hasCustomPrompt="1"/>
          </p:nvPr>
        </p:nvSpPr>
        <p:spPr>
          <a:xfrm>
            <a:off x="625209"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3" name="Inhaltsplatzhalter 2"/>
          <p:cNvSpPr>
            <a:spLocks noGrp="1"/>
          </p:cNvSpPr>
          <p:nvPr>
            <p:ph idx="18" hasCustomPrompt="1"/>
          </p:nvPr>
        </p:nvSpPr>
        <p:spPr>
          <a:xfrm>
            <a:off x="3311525"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4" name="Inhaltsplatzhalter 2"/>
          <p:cNvSpPr>
            <a:spLocks noGrp="1"/>
          </p:cNvSpPr>
          <p:nvPr>
            <p:ph idx="19" hasCustomPrompt="1"/>
          </p:nvPr>
        </p:nvSpPr>
        <p:spPr>
          <a:xfrm>
            <a:off x="6025884"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78584825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7" name="Inhaltsplatzhalter 2"/>
          <p:cNvSpPr>
            <a:spLocks noGrp="1"/>
          </p:cNvSpPr>
          <p:nvPr>
            <p:ph idx="14" hasCustomPrompt="1"/>
          </p:nvPr>
        </p:nvSpPr>
        <p:spPr>
          <a:xfrm>
            <a:off x="625209" y="1637999"/>
            <a:ext cx="3852000" cy="4310364"/>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1" name="Inhaltsplatzhalter 2"/>
          <p:cNvSpPr>
            <a:spLocks noGrp="1"/>
          </p:cNvSpPr>
          <p:nvPr>
            <p:ph idx="16" hasCustomPrompt="1"/>
          </p:nvPr>
        </p:nvSpPr>
        <p:spPr>
          <a:xfrm>
            <a:off x="4680000" y="1637999"/>
            <a:ext cx="3852000"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4" name="Inhaltsplatzhalter 2"/>
          <p:cNvSpPr>
            <a:spLocks noGrp="1"/>
          </p:cNvSpPr>
          <p:nvPr>
            <p:ph idx="19" hasCustomPrompt="1"/>
          </p:nvPr>
        </p:nvSpPr>
        <p:spPr>
          <a:xfrm>
            <a:off x="4680000" y="3897086"/>
            <a:ext cx="3852000"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9"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2367630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3" name="Inhaltsplatzhalter 2"/>
          <p:cNvSpPr>
            <a:spLocks noGrp="1"/>
          </p:cNvSpPr>
          <p:nvPr>
            <p:ph idx="1"/>
          </p:nvPr>
        </p:nvSpPr>
        <p:spPr>
          <a:xfrm>
            <a:off x="611188" y="4149725"/>
            <a:ext cx="7921625" cy="178899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7" name="Inhaltsplatzhalter 2"/>
          <p:cNvSpPr>
            <a:spLocks noGrp="1"/>
          </p:cNvSpPr>
          <p:nvPr>
            <p:ph idx="14" hasCustomPrompt="1"/>
          </p:nvPr>
        </p:nvSpPr>
        <p:spPr>
          <a:xfrm>
            <a:off x="611188" y="1652272"/>
            <a:ext cx="7921626"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8733721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4906828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a:xfrm>
            <a:off x="4662488" y="1640006"/>
            <a:ext cx="3870325" cy="430835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7" name="Inhaltsplatzhalter 2"/>
          <p:cNvSpPr>
            <a:spLocks noGrp="1"/>
          </p:cNvSpPr>
          <p:nvPr>
            <p:ph idx="14" hasCustomPrompt="1"/>
          </p:nvPr>
        </p:nvSpPr>
        <p:spPr>
          <a:xfrm>
            <a:off x="611188" y="1652272"/>
            <a:ext cx="3870325" cy="3216591"/>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8" name="Rechteck 7"/>
          <p:cNvSpPr/>
          <p:nvPr userDrawn="1"/>
        </p:nvSpPr>
        <p:spPr>
          <a:xfrm>
            <a:off x="596559" y="4868863"/>
            <a:ext cx="973518" cy="280452"/>
          </a:xfrm>
          <a:prstGeom prst="rect">
            <a:avLst/>
          </a:prstGeom>
        </p:spPr>
        <p:txBody>
          <a:bodyPr wrap="none" lIns="72000" tIns="72000" rIns="72000" bIns="0">
            <a:spAutoFit/>
          </a:bodyPr>
          <a:lstStyle/>
          <a:p>
            <a:pPr marL="0" lvl="4" algn="l"/>
            <a:r>
              <a:rPr lang="de-DE" sz="1350" spc="20" baseline="0" dirty="0" smtClean="0"/>
              <a:t>Bildlegende</a:t>
            </a:r>
            <a:endParaRPr lang="de-CH" sz="1350" spc="20" baseline="0" dirty="0"/>
          </a:p>
        </p:txBody>
      </p:sp>
      <p:sp>
        <p:nvSpPr>
          <p:cNvPr id="11"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2098770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52201720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61238" y="404813"/>
            <a:ext cx="1154112" cy="5543550"/>
          </a:xfrm>
        </p:spPr>
        <p:txBody>
          <a:bodyPr vert="eaVert"/>
          <a:lstStyle/>
          <a:p>
            <a:r>
              <a:rPr lang="de-DE" smtClean="0"/>
              <a:t>Titelmasterformat durch Klicken bearbeiten</a:t>
            </a:r>
            <a:endParaRPr lang="de-CH" dirty="0"/>
          </a:p>
        </p:txBody>
      </p:sp>
      <p:sp>
        <p:nvSpPr>
          <p:cNvPr id="3" name="Vertikaler Textplatzhalter 2"/>
          <p:cNvSpPr>
            <a:spLocks noGrp="1"/>
          </p:cNvSpPr>
          <p:nvPr>
            <p:ph type="body" orient="vert" idx="1"/>
          </p:nvPr>
        </p:nvSpPr>
        <p:spPr>
          <a:xfrm>
            <a:off x="628650" y="404813"/>
            <a:ext cx="6553200" cy="55435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3686462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33400" y="228600"/>
            <a:ext cx="8251825" cy="698500"/>
          </a:xfrm>
        </p:spPr>
        <p:txBody>
          <a:bodyPr lIns="0" tIns="0"/>
          <a:lstStyle/>
          <a:p>
            <a:r>
              <a:rPr lang="de-DE" smtClean="0"/>
              <a:t>Titelmasterformat durch Klicken bearbeiten</a:t>
            </a:r>
            <a:endParaRPr lang="de-DE" dirty="0"/>
          </a:p>
        </p:txBody>
      </p:sp>
      <p:sp>
        <p:nvSpPr>
          <p:cNvPr id="3" name="Inhaltsplatzhalter 2"/>
          <p:cNvSpPr>
            <a:spLocks noGrp="1"/>
          </p:cNvSpPr>
          <p:nvPr>
            <p:ph sz="half" idx="1"/>
          </p:nvPr>
        </p:nvSpPr>
        <p:spPr>
          <a:xfrm>
            <a:off x="533401" y="1484313"/>
            <a:ext cx="3987800"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Rectangle 15"/>
          <p:cNvSpPr>
            <a:spLocks noGrp="1" noChangeArrowheads="1"/>
          </p:cNvSpPr>
          <p:nvPr>
            <p:ph type="sldNum" sz="quarter" idx="10"/>
          </p:nvPr>
        </p:nvSpPr>
        <p:spPr/>
        <p:txBody>
          <a:bodyPr/>
          <a:lstStyle>
            <a:lvl1pPr>
              <a:defRPr/>
            </a:lvl1pPr>
          </a:lstStyle>
          <a:p>
            <a:pPr>
              <a:defRPr/>
            </a:pPr>
            <a:fld id="{8E111EDD-A746-4E57-9E68-1651CE3C54B2}" type="slidenum">
              <a:rPr lang="de-DE"/>
              <a:pPr>
                <a:defRPr/>
              </a:pPr>
              <a:t>‹Nr.›</a:t>
            </a:fld>
            <a:endParaRPr lang="de-DE" dirty="0"/>
          </a:p>
        </p:txBody>
      </p:sp>
      <p:sp>
        <p:nvSpPr>
          <p:cNvPr id="6" name="Inhaltsplatzhalter 2"/>
          <p:cNvSpPr>
            <a:spLocks noGrp="1"/>
          </p:cNvSpPr>
          <p:nvPr>
            <p:ph sz="half" idx="11"/>
          </p:nvPr>
        </p:nvSpPr>
        <p:spPr>
          <a:xfrm>
            <a:off x="4708525" y="1484313"/>
            <a:ext cx="3987800"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51853381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5043" y="222248"/>
            <a:ext cx="8251825" cy="717550"/>
          </a:xfrm>
        </p:spPr>
        <p:txBody>
          <a:bodyPr lIns="0" tIns="0"/>
          <a:lstStyle/>
          <a:p>
            <a:r>
              <a:rPr lang="de-DE" smtClean="0"/>
              <a:t>Titelmasterformat durch Klicken bearbeiten</a:t>
            </a:r>
            <a:endParaRPr lang="de-DE" dirty="0"/>
          </a:p>
        </p:txBody>
      </p:sp>
      <p:sp>
        <p:nvSpPr>
          <p:cNvPr id="8" name="Rectangle 15"/>
          <p:cNvSpPr>
            <a:spLocks noGrp="1" noChangeArrowheads="1"/>
          </p:cNvSpPr>
          <p:nvPr>
            <p:ph type="sldNum" sz="quarter" idx="21"/>
          </p:nvPr>
        </p:nvSpPr>
        <p:spPr>
          <a:ln/>
        </p:spPr>
        <p:txBody>
          <a:bodyPr/>
          <a:lstStyle>
            <a:lvl1pPr>
              <a:defRPr/>
            </a:lvl1pPr>
          </a:lstStyle>
          <a:p>
            <a:pPr>
              <a:defRPr/>
            </a:pPr>
            <a:fld id="{18245F4A-627C-46CC-A829-F961C7C41724}" type="slidenum">
              <a:rPr lang="de-DE"/>
              <a:pPr>
                <a:defRPr/>
              </a:pPr>
              <a:t>‹Nr.›</a:t>
            </a:fld>
            <a:endParaRPr lang="de-DE" dirty="0"/>
          </a:p>
        </p:txBody>
      </p:sp>
      <p:sp>
        <p:nvSpPr>
          <p:cNvPr id="20" name="Inhaltsplatzhalter 2"/>
          <p:cNvSpPr>
            <a:spLocks noGrp="1"/>
          </p:cNvSpPr>
          <p:nvPr>
            <p:ph sz="half" idx="28" hasCustomPrompt="1"/>
          </p:nvPr>
        </p:nvSpPr>
        <p:spPr>
          <a:xfrm>
            <a:off x="683568" y="3645024"/>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smtClean="0"/>
              <a:t>Bild</a:t>
            </a:r>
          </a:p>
        </p:txBody>
      </p:sp>
      <p:sp>
        <p:nvSpPr>
          <p:cNvPr id="21" name="Inhaltsplatzhalter 2"/>
          <p:cNvSpPr>
            <a:spLocks noGrp="1"/>
          </p:cNvSpPr>
          <p:nvPr>
            <p:ph sz="half" idx="29" hasCustomPrompt="1"/>
          </p:nvPr>
        </p:nvSpPr>
        <p:spPr>
          <a:xfrm>
            <a:off x="703701"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smtClean="0"/>
              <a:t>Bild</a:t>
            </a:r>
          </a:p>
        </p:txBody>
      </p:sp>
      <p:sp>
        <p:nvSpPr>
          <p:cNvPr id="22" name="Inhaltsplatzhalter 2"/>
          <p:cNvSpPr>
            <a:spLocks noGrp="1"/>
          </p:cNvSpPr>
          <p:nvPr>
            <p:ph sz="half" idx="30" hasCustomPrompt="1"/>
          </p:nvPr>
        </p:nvSpPr>
        <p:spPr>
          <a:xfrm>
            <a:off x="6167075" y="3641328"/>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smtClean="0"/>
              <a:t>Bild</a:t>
            </a:r>
          </a:p>
        </p:txBody>
      </p:sp>
      <p:sp>
        <p:nvSpPr>
          <p:cNvPr id="23" name="Inhaltsplatzhalter 2"/>
          <p:cNvSpPr>
            <a:spLocks noGrp="1"/>
          </p:cNvSpPr>
          <p:nvPr>
            <p:ph sz="half" idx="31" hasCustomPrompt="1"/>
          </p:nvPr>
        </p:nvSpPr>
        <p:spPr>
          <a:xfrm>
            <a:off x="6155574"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smtClean="0"/>
              <a:t>Bild</a:t>
            </a:r>
          </a:p>
        </p:txBody>
      </p:sp>
      <p:sp>
        <p:nvSpPr>
          <p:cNvPr id="24" name="Inhaltsplatzhalter 2"/>
          <p:cNvSpPr>
            <a:spLocks noGrp="1"/>
          </p:cNvSpPr>
          <p:nvPr>
            <p:ph sz="half" idx="32" hasCustomPrompt="1"/>
          </p:nvPr>
        </p:nvSpPr>
        <p:spPr>
          <a:xfrm>
            <a:off x="3482823"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smtClean="0"/>
              <a:t>Bild</a:t>
            </a:r>
          </a:p>
        </p:txBody>
      </p:sp>
      <p:sp>
        <p:nvSpPr>
          <p:cNvPr id="25" name="Inhaltsplatzhalter 2"/>
          <p:cNvSpPr>
            <a:spLocks noGrp="1"/>
          </p:cNvSpPr>
          <p:nvPr>
            <p:ph sz="half" idx="33" hasCustomPrompt="1"/>
          </p:nvPr>
        </p:nvSpPr>
        <p:spPr>
          <a:xfrm>
            <a:off x="3482823" y="3645024"/>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smtClean="0"/>
              <a:t>Bild</a:t>
            </a:r>
          </a:p>
        </p:txBody>
      </p:sp>
    </p:spTree>
    <p:extLst>
      <p:ext uri="{BB962C8B-B14F-4D97-AF65-F5344CB8AC3E}">
        <p14:creationId xmlns:p14="http://schemas.microsoft.com/office/powerpoint/2010/main" val="40412383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473" y="423150"/>
            <a:ext cx="945779" cy="396000"/>
          </a:xfrm>
          <a:prstGeom prst="rect">
            <a:avLst/>
          </a:prstGeom>
        </p:spPr>
      </p:pic>
      <p:sp>
        <p:nvSpPr>
          <p:cNvPr id="17" name="Inhaltsplatzhalter 2"/>
          <p:cNvSpPr>
            <a:spLocks noGrp="1"/>
          </p:cNvSpPr>
          <p:nvPr>
            <p:ph idx="13" hasCustomPrompt="1"/>
          </p:nvPr>
        </p:nvSpPr>
        <p:spPr>
          <a:xfrm>
            <a:off x="3233404" y="1638000"/>
            <a:ext cx="2700337"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8" name="Inhaltsplatzhalter 2"/>
          <p:cNvSpPr>
            <a:spLocks noGrp="1"/>
          </p:cNvSpPr>
          <p:nvPr>
            <p:ph idx="14" hasCustomPrompt="1"/>
          </p:nvPr>
        </p:nvSpPr>
        <p:spPr>
          <a:xfrm>
            <a:off x="624160" y="1638000"/>
            <a:ext cx="2598465"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9" name="Inhaltsplatzhalter 2"/>
          <p:cNvSpPr>
            <a:spLocks noGrp="1"/>
          </p:cNvSpPr>
          <p:nvPr>
            <p:ph idx="15" hasCustomPrompt="1"/>
          </p:nvPr>
        </p:nvSpPr>
        <p:spPr>
          <a:xfrm>
            <a:off x="5917924" y="1638000"/>
            <a:ext cx="2614889"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cxnSp>
        <p:nvCxnSpPr>
          <p:cNvPr id="21" name="Gerader Verbinder 20"/>
          <p:cNvCxnSpPr/>
          <p:nvPr userDrawn="1"/>
        </p:nvCxnSpPr>
        <p:spPr>
          <a:xfrm>
            <a:off x="3222625" y="1638000"/>
            <a:ext cx="0" cy="217658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userDrawn="1"/>
        </p:nvCxnSpPr>
        <p:spPr>
          <a:xfrm>
            <a:off x="5933741" y="1638000"/>
            <a:ext cx="0" cy="217658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platzhalter 8"/>
          <p:cNvSpPr>
            <a:spLocks noGrp="1"/>
          </p:cNvSpPr>
          <p:nvPr>
            <p:ph type="body" sz="quarter" idx="17" hasCustomPrompt="1"/>
          </p:nvPr>
        </p:nvSpPr>
        <p:spPr>
          <a:xfrm>
            <a:off x="7884813" y="6155999"/>
            <a:ext cx="648000" cy="363600"/>
          </a:xfrm>
        </p:spPr>
        <p:txBody>
          <a:bodyPr anchor="b"/>
          <a:lstStyle>
            <a:lvl1pPr algn="r">
              <a:defRPr sz="1200"/>
            </a:lvl1pPr>
          </a:lstStyle>
          <a:p>
            <a:pPr lvl="0"/>
            <a:fld id="{971F67A5-C303-47A8-9867-3C9FFB85B946}" type="slidenum">
              <a:rPr lang="de-CH" smtClean="0"/>
              <a:pPr/>
              <a:t>‹Nr.›</a:t>
            </a:fld>
            <a:endParaRPr lang="de-CH" dirty="0"/>
          </a:p>
        </p:txBody>
      </p:sp>
    </p:spTree>
    <p:extLst>
      <p:ext uri="{BB962C8B-B14F-4D97-AF65-F5344CB8AC3E}">
        <p14:creationId xmlns:p14="http://schemas.microsoft.com/office/powerpoint/2010/main" val="131592516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1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36575" y="230718"/>
            <a:ext cx="8251825" cy="717550"/>
          </a:xfrm>
        </p:spPr>
        <p:txBody>
          <a:bodyPr lIns="0" tIns="0"/>
          <a:lstStyle/>
          <a:p>
            <a:r>
              <a:rPr lang="de-DE" smtClean="0"/>
              <a:t>Titelmasterformat durch Klicken bearbeiten</a:t>
            </a:r>
            <a:endParaRPr lang="de-DE" dirty="0"/>
          </a:p>
        </p:txBody>
      </p:sp>
      <p:sp>
        <p:nvSpPr>
          <p:cNvPr id="6" name="Inhaltsplatzhalter 2"/>
          <p:cNvSpPr>
            <a:spLocks noGrp="1"/>
          </p:cNvSpPr>
          <p:nvPr>
            <p:ph sz="half" idx="1"/>
          </p:nvPr>
        </p:nvSpPr>
        <p:spPr>
          <a:xfrm>
            <a:off x="539751" y="1484312"/>
            <a:ext cx="3993637" cy="2260037"/>
          </a:xfrm>
        </p:spPr>
        <p:txBody>
          <a:bodyPr tIns="0"/>
          <a:lstStyle>
            <a:lvl1pPr>
              <a:buSzPct val="100000"/>
              <a:buFont typeface="Arial Black"/>
              <a:buChar char="›"/>
              <a:defRPr/>
            </a:lvl1pPr>
            <a:lvl2pPr>
              <a:buSzPct val="100000"/>
              <a:buFont typeface="Arial"/>
              <a:buNone/>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DE" smtClean="0"/>
              <a:t>Textmasterformat bearbeiten</a:t>
            </a:r>
          </a:p>
        </p:txBody>
      </p:sp>
      <p:sp>
        <p:nvSpPr>
          <p:cNvPr id="8" name="Inhaltsplatzhalter 2"/>
          <p:cNvSpPr>
            <a:spLocks noGrp="1"/>
          </p:cNvSpPr>
          <p:nvPr>
            <p:ph sz="half" idx="11" hasCustomPrompt="1"/>
          </p:nvPr>
        </p:nvSpPr>
        <p:spPr>
          <a:xfrm>
            <a:off x="539751"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smtClean="0"/>
              <a:t>Bild</a:t>
            </a:r>
          </a:p>
        </p:txBody>
      </p:sp>
      <p:sp>
        <p:nvSpPr>
          <p:cNvPr id="12" name="Inhaltsplatzhalter 2"/>
          <p:cNvSpPr>
            <a:spLocks noGrp="1"/>
          </p:cNvSpPr>
          <p:nvPr>
            <p:ph sz="half" idx="14" hasCustomPrompt="1"/>
          </p:nvPr>
        </p:nvSpPr>
        <p:spPr>
          <a:xfrm>
            <a:off x="4702688"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smtClean="0"/>
              <a:t>Bild</a:t>
            </a:r>
          </a:p>
        </p:txBody>
      </p:sp>
      <p:sp>
        <p:nvSpPr>
          <p:cNvPr id="13" name="Inhaltsplatzhalter 2"/>
          <p:cNvSpPr>
            <a:spLocks noGrp="1"/>
          </p:cNvSpPr>
          <p:nvPr>
            <p:ph sz="half" idx="15"/>
          </p:nvPr>
        </p:nvSpPr>
        <p:spPr>
          <a:xfrm>
            <a:off x="4702688" y="1484312"/>
            <a:ext cx="3993637" cy="2260037"/>
          </a:xfrm>
        </p:spPr>
        <p:txBody>
          <a:bodyPr tIns="0"/>
          <a:lstStyle>
            <a:lvl1pPr>
              <a:buSzPct val="100000"/>
              <a:buFont typeface="Arial Black"/>
              <a:buChar char="›"/>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DE" smtClean="0"/>
              <a:t>Textmasterformat bearbeiten</a:t>
            </a:r>
          </a:p>
        </p:txBody>
      </p:sp>
      <p:sp>
        <p:nvSpPr>
          <p:cNvPr id="7" name="Rectangle 15"/>
          <p:cNvSpPr>
            <a:spLocks noGrp="1" noChangeArrowheads="1"/>
          </p:cNvSpPr>
          <p:nvPr>
            <p:ph type="sldNum" sz="quarter" idx="16"/>
          </p:nvPr>
        </p:nvSpPr>
        <p:spPr>
          <a:ln/>
        </p:spPr>
        <p:txBody>
          <a:bodyPr/>
          <a:lstStyle>
            <a:lvl1pPr>
              <a:defRPr/>
            </a:lvl1pPr>
          </a:lstStyle>
          <a:p>
            <a:pPr>
              <a:defRPr/>
            </a:pPr>
            <a:fld id="{0E8FCD78-238A-4C8C-80E5-47069CD6179B}" type="slidenum">
              <a:rPr lang="de-DE"/>
              <a:pPr>
                <a:defRPr/>
              </a:pPr>
              <a:t>‹Nr.›</a:t>
            </a:fld>
            <a:endParaRPr lang="de-DE" dirty="0"/>
          </a:p>
        </p:txBody>
      </p:sp>
    </p:spTree>
    <p:extLst>
      <p:ext uri="{BB962C8B-B14F-4D97-AF65-F5344CB8AC3E}">
        <p14:creationId xmlns:p14="http://schemas.microsoft.com/office/powerpoint/2010/main" val="275960943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41867" y="222251"/>
            <a:ext cx="8251825" cy="717550"/>
          </a:xfrm>
        </p:spPr>
        <p:txBody>
          <a:bodyPr lIns="0" tIns="0"/>
          <a:lstStyle/>
          <a:p>
            <a:r>
              <a:rPr lang="de-DE" smtClean="0"/>
              <a:t>Titelmasterformat durch Klicken bearbeiten</a:t>
            </a:r>
            <a:endParaRPr lang="de-DE" dirty="0"/>
          </a:p>
        </p:txBody>
      </p:sp>
      <p:sp>
        <p:nvSpPr>
          <p:cNvPr id="12" name="Inhaltsplatzhalter 2"/>
          <p:cNvSpPr>
            <a:spLocks noGrp="1"/>
          </p:cNvSpPr>
          <p:nvPr>
            <p:ph sz="half" idx="15" hasCustomPrompt="1"/>
          </p:nvPr>
        </p:nvSpPr>
        <p:spPr>
          <a:xfrm>
            <a:off x="4914900" y="1136663"/>
            <a:ext cx="42300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smtClean="0"/>
              <a:t>Bild</a:t>
            </a:r>
          </a:p>
          <a:p>
            <a:pPr lvl="0"/>
            <a:endParaRPr lang="de-CH" dirty="0" smtClean="0"/>
          </a:p>
        </p:txBody>
      </p:sp>
      <p:sp>
        <p:nvSpPr>
          <p:cNvPr id="8" name="Inhaltsplatzhalter 2"/>
          <p:cNvSpPr>
            <a:spLocks noGrp="1"/>
          </p:cNvSpPr>
          <p:nvPr>
            <p:ph sz="half" idx="17" hasCustomPrompt="1"/>
          </p:nvPr>
        </p:nvSpPr>
        <p:spPr>
          <a:xfrm>
            <a:off x="546101" y="1136663"/>
            <a:ext cx="41952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smtClean="0"/>
              <a:t>Bild</a:t>
            </a:r>
          </a:p>
          <a:p>
            <a:pPr lvl="0"/>
            <a:endParaRPr lang="de-CH" dirty="0" smtClean="0"/>
          </a:p>
        </p:txBody>
      </p:sp>
      <p:sp>
        <p:nvSpPr>
          <p:cNvPr id="9" name="Inhaltsplatzhalter 2"/>
          <p:cNvSpPr>
            <a:spLocks noGrp="1"/>
          </p:cNvSpPr>
          <p:nvPr>
            <p:ph sz="half" idx="18" hasCustomPrompt="1"/>
          </p:nvPr>
        </p:nvSpPr>
        <p:spPr>
          <a:xfrm>
            <a:off x="546100" y="3751976"/>
            <a:ext cx="85979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smtClean="0"/>
              <a:t>Bild</a:t>
            </a:r>
          </a:p>
          <a:p>
            <a:pPr lvl="0"/>
            <a:endParaRPr lang="de-CH" dirty="0" smtClean="0"/>
          </a:p>
        </p:txBody>
      </p:sp>
      <p:sp>
        <p:nvSpPr>
          <p:cNvPr id="6" name="Rectangle 15"/>
          <p:cNvSpPr>
            <a:spLocks noGrp="1" noChangeArrowheads="1"/>
          </p:cNvSpPr>
          <p:nvPr>
            <p:ph type="sldNum" sz="quarter" idx="19"/>
          </p:nvPr>
        </p:nvSpPr>
        <p:spPr>
          <a:ln/>
        </p:spPr>
        <p:txBody>
          <a:bodyPr/>
          <a:lstStyle>
            <a:lvl1pPr>
              <a:defRPr/>
            </a:lvl1pPr>
          </a:lstStyle>
          <a:p>
            <a:pPr>
              <a:defRPr/>
            </a:pPr>
            <a:fld id="{72450796-6A5C-4112-86C2-50CABFE26A6A}" type="slidenum">
              <a:rPr lang="de-DE"/>
              <a:pPr>
                <a:defRPr/>
              </a:pPr>
              <a:t>‹Nr.›</a:t>
            </a:fld>
            <a:endParaRPr lang="de-DE" dirty="0"/>
          </a:p>
        </p:txBody>
      </p:sp>
    </p:spTree>
    <p:extLst>
      <p:ext uri="{BB962C8B-B14F-4D97-AF65-F5344CB8AC3E}">
        <p14:creationId xmlns:p14="http://schemas.microsoft.com/office/powerpoint/2010/main" val="427465777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ltLang="de-DE"/>
          </a:p>
        </p:txBody>
      </p:sp>
    </p:spTree>
    <p:extLst>
      <p:ext uri="{BB962C8B-B14F-4D97-AF65-F5344CB8AC3E}">
        <p14:creationId xmlns:p14="http://schemas.microsoft.com/office/powerpoint/2010/main" val="417705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dirty="0"/>
          </a:p>
        </p:txBody>
      </p:sp>
      <p:sp>
        <p:nvSpPr>
          <p:cNvPr id="3" name="Inhaltsplatzhalter 2"/>
          <p:cNvSpPr>
            <a:spLocks noGrp="1"/>
          </p:cNvSpPr>
          <p:nvPr>
            <p:ph idx="1" hasCustomPrompt="1"/>
          </p:nvPr>
        </p:nvSpPr>
        <p:spPr>
          <a:xfrm>
            <a:off x="611188" y="1638000"/>
            <a:ext cx="7921625" cy="4309944"/>
          </a:xfrm>
        </p:spPr>
        <p:txBody>
          <a:bodyPr/>
          <a:lstStyle>
            <a:lvl1pPr>
              <a:defRPr sz="2200" baseline="0"/>
            </a:lvl1pPr>
            <a:lvl2pPr>
              <a:defRPr sz="2000"/>
            </a:lvl2pPr>
            <a:lvl3pPr>
              <a:defRPr sz="2000"/>
            </a:lvl3pPr>
            <a:lvl4pPr>
              <a:defRPr sz="1800"/>
            </a:lvl4pPr>
            <a:lvl5pPr>
              <a:defRPr sz="1600"/>
            </a:lvl5pPr>
          </a:lstStyle>
          <a:p>
            <a:pPr lvl="0"/>
            <a:r>
              <a:rPr lang="de-DE" dirty="0" smtClean="0"/>
              <a:t>Erste Ebene </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5911939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3" name="Inhaltsplatzhalter 2"/>
          <p:cNvSpPr>
            <a:spLocks noGrp="1"/>
          </p:cNvSpPr>
          <p:nvPr>
            <p:ph idx="1" hasCustomPrompt="1"/>
          </p:nvPr>
        </p:nvSpPr>
        <p:spPr>
          <a:xfrm>
            <a:off x="4680000" y="1638000"/>
            <a:ext cx="3863786" cy="4309944"/>
          </a:xfrm>
        </p:spPr>
        <p:txBody>
          <a:bodyPr/>
          <a:lstStyle>
            <a:lvl1pPr>
              <a:defRPr baseline="0"/>
            </a:lvl1pPr>
          </a:lstStyle>
          <a:p>
            <a:pPr lvl="0"/>
            <a:r>
              <a:rPr lang="de-DE" dirty="0" smtClean="0"/>
              <a:t>Erste Ebene </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7" name="Inhaltsplatzhalter 2"/>
          <p:cNvSpPr>
            <a:spLocks noGrp="1"/>
          </p:cNvSpPr>
          <p:nvPr>
            <p:ph idx="13" hasCustomPrompt="1"/>
          </p:nvPr>
        </p:nvSpPr>
        <p:spPr>
          <a:xfrm>
            <a:off x="612000" y="1638000"/>
            <a:ext cx="3858261" cy="4309944"/>
          </a:xfrm>
        </p:spPr>
        <p:txBody>
          <a:bodyPr/>
          <a:lstStyle>
            <a:lvl1pPr>
              <a:defRPr baseline="0"/>
            </a:lvl1pPr>
          </a:lstStyle>
          <a:p>
            <a:pPr lvl="0"/>
            <a:r>
              <a:rPr lang="de-DE" dirty="0" smtClean="0"/>
              <a:t>Erste Ebene </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31451883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3" name="Inhaltsplatzhalter 2"/>
          <p:cNvSpPr>
            <a:spLocks noGrp="1"/>
          </p:cNvSpPr>
          <p:nvPr>
            <p:ph idx="1" hasCustomPrompt="1"/>
          </p:nvPr>
        </p:nvSpPr>
        <p:spPr>
          <a:xfrm>
            <a:off x="4680000" y="1638000"/>
            <a:ext cx="3852000" cy="4309944"/>
          </a:xfrm>
        </p:spPr>
        <p:txBody>
          <a:bodyPr/>
          <a:lstStyle>
            <a:lvl1pPr marL="0" marR="0" indent="0" algn="ctr"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dirty="0" smtClean="0"/>
              <a:t>Hier Bild einfügen</a:t>
            </a:r>
            <a:endParaRPr lang="de-CH" dirty="0" smtClean="0"/>
          </a:p>
        </p:txBody>
      </p:sp>
      <p:sp>
        <p:nvSpPr>
          <p:cNvPr id="7" name="Inhaltsplatzhalter 2"/>
          <p:cNvSpPr>
            <a:spLocks noGrp="1"/>
          </p:cNvSpPr>
          <p:nvPr>
            <p:ph idx="13" hasCustomPrompt="1"/>
          </p:nvPr>
        </p:nvSpPr>
        <p:spPr>
          <a:xfrm>
            <a:off x="612000" y="1638000"/>
            <a:ext cx="3852000" cy="4309944"/>
          </a:xfrm>
        </p:spPr>
        <p:txBody>
          <a:bodyPr/>
          <a:lstStyle>
            <a:lvl1pPr>
              <a:defRPr baseline="0"/>
            </a:lvl1pPr>
          </a:lstStyle>
          <a:p>
            <a:pPr lvl="0"/>
            <a:r>
              <a:rPr lang="de-DE" dirty="0" smtClean="0"/>
              <a:t>Erste Ebene </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5034875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7" name="Inhaltsplatzhalter 2"/>
          <p:cNvSpPr>
            <a:spLocks noGrp="1"/>
          </p:cNvSpPr>
          <p:nvPr>
            <p:ph idx="13" hasCustomPrompt="1"/>
          </p:nvPr>
        </p:nvSpPr>
        <p:spPr>
          <a:xfrm>
            <a:off x="612000" y="2304000"/>
            <a:ext cx="3852000" cy="3644363"/>
          </a:xfrm>
        </p:spPr>
        <p:txBody>
          <a:bodyPr/>
          <a:lstStyle>
            <a:lvl1pPr>
              <a:defRPr baseline="0"/>
            </a:lvl1pPr>
          </a:lstStyle>
          <a:p>
            <a:pPr lvl="0"/>
            <a:r>
              <a:rPr lang="de-DE" dirty="0" smtClean="0"/>
              <a:t>Erste Ebene </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8" name="Textplatzhalter 2"/>
          <p:cNvSpPr>
            <a:spLocks noGrp="1"/>
          </p:cNvSpPr>
          <p:nvPr>
            <p:ph type="body" idx="14" hasCustomPrompt="1"/>
          </p:nvPr>
        </p:nvSpPr>
        <p:spPr>
          <a:xfrm>
            <a:off x="611188" y="1620000"/>
            <a:ext cx="3852000" cy="458363"/>
          </a:xfrm>
        </p:spPr>
        <p:txBody>
          <a:bodyPr anchor="t"/>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2200" b="1"/>
            </a:lvl1pPr>
            <a:lvl2pPr marL="27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500" b="1"/>
            </a:lvl2pPr>
            <a:lvl3pPr marL="540000" marR="0" indent="-171450" algn="l" defTabSz="685800" rtl="0" eaLnBrk="1" fontAlgn="auto" latinLnBrk="0" hangingPunct="1">
              <a:lnSpc>
                <a:spcPct val="100000"/>
              </a:lnSpc>
              <a:spcBef>
                <a:spcPts val="400"/>
              </a:spcBef>
              <a:spcAft>
                <a:spcPts val="0"/>
              </a:spcAft>
              <a:buClr>
                <a:srgbClr val="006C8E"/>
              </a:buClr>
              <a:buSzTx/>
              <a:buFont typeface="Symbol" panose="05050102010706020507" pitchFamily="18" charset="2"/>
              <a:buChar char="-"/>
              <a:tabLst/>
              <a:defRPr sz="1350" b="1"/>
            </a:lvl3pPr>
            <a:lvl4pPr marL="54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200" b="1"/>
            </a:lvl4pPr>
            <a:lvl5pPr marL="0" marR="0" indent="0" algn="l" defTabSz="685800" rtl="0" eaLnBrk="1" fontAlgn="auto" latinLnBrk="0" hangingPunct="1">
              <a:lnSpc>
                <a:spcPct val="100000"/>
              </a:lnSpc>
              <a:spcBef>
                <a:spcPts val="800"/>
              </a:spcBef>
              <a:spcAft>
                <a:spcPts val="0"/>
              </a:spcAft>
              <a:buClr>
                <a:srgbClr val="006C8E"/>
              </a:buClr>
              <a:buSzTx/>
              <a:buFont typeface="Arial" panose="020B0604020202020204" pitchFamily="34" charset="0"/>
              <a:buNone/>
              <a:tabLst/>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dirty="0" smtClean="0"/>
              <a:t>Untertitelformat </a:t>
            </a:r>
            <a:br>
              <a:rPr lang="de-DE" dirty="0" smtClean="0"/>
            </a:br>
            <a:r>
              <a:rPr lang="de-DE" dirty="0" smtClean="0"/>
              <a:t>bearbeiten</a:t>
            </a:r>
          </a:p>
        </p:txBody>
      </p:sp>
      <p:sp>
        <p:nvSpPr>
          <p:cNvPr id="10" name="Inhaltsplatzhalter 2"/>
          <p:cNvSpPr>
            <a:spLocks noGrp="1"/>
          </p:cNvSpPr>
          <p:nvPr>
            <p:ph idx="15" hasCustomPrompt="1"/>
          </p:nvPr>
        </p:nvSpPr>
        <p:spPr>
          <a:xfrm>
            <a:off x="4680000" y="2304000"/>
            <a:ext cx="3852000" cy="3644363"/>
          </a:xfrm>
        </p:spPr>
        <p:txBody>
          <a:bodyPr/>
          <a:lstStyle>
            <a:lvl1pPr>
              <a:defRPr baseline="0"/>
            </a:lvl1pPr>
          </a:lstStyle>
          <a:p>
            <a:pPr lvl="0"/>
            <a:r>
              <a:rPr lang="de-DE" smtClean="0"/>
              <a:t>Erste Ebene </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1" name="Textplatzhalter 2"/>
          <p:cNvSpPr>
            <a:spLocks noGrp="1"/>
          </p:cNvSpPr>
          <p:nvPr>
            <p:ph type="body" idx="16" hasCustomPrompt="1"/>
          </p:nvPr>
        </p:nvSpPr>
        <p:spPr>
          <a:xfrm>
            <a:off x="4680000" y="1620000"/>
            <a:ext cx="3852000" cy="458363"/>
          </a:xfrm>
        </p:spPr>
        <p:txBody>
          <a:bodyPr anchor="t"/>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2200" b="1"/>
            </a:lvl1pPr>
            <a:lvl2pPr marL="27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500" b="1"/>
            </a:lvl2pPr>
            <a:lvl3pPr marL="540000" marR="0" indent="-171450" algn="l" defTabSz="685800" rtl="0" eaLnBrk="1" fontAlgn="auto" latinLnBrk="0" hangingPunct="1">
              <a:lnSpc>
                <a:spcPct val="100000"/>
              </a:lnSpc>
              <a:spcBef>
                <a:spcPts val="400"/>
              </a:spcBef>
              <a:spcAft>
                <a:spcPts val="0"/>
              </a:spcAft>
              <a:buClr>
                <a:srgbClr val="006C8E"/>
              </a:buClr>
              <a:buSzTx/>
              <a:buFont typeface="Symbol" panose="05050102010706020507" pitchFamily="18" charset="2"/>
              <a:buChar char="-"/>
              <a:tabLst/>
              <a:defRPr sz="1350" b="1"/>
            </a:lvl3pPr>
            <a:lvl4pPr marL="54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200" b="1"/>
            </a:lvl4pPr>
            <a:lvl5pPr marL="0" marR="0" indent="0" algn="l" defTabSz="685800" rtl="0" eaLnBrk="1" fontAlgn="auto" latinLnBrk="0" hangingPunct="1">
              <a:lnSpc>
                <a:spcPct val="100000"/>
              </a:lnSpc>
              <a:spcBef>
                <a:spcPts val="800"/>
              </a:spcBef>
              <a:spcAft>
                <a:spcPts val="0"/>
              </a:spcAft>
              <a:buClr>
                <a:srgbClr val="006C8E"/>
              </a:buClr>
              <a:buSzTx/>
              <a:buFont typeface="Arial" panose="020B0604020202020204" pitchFamily="34" charset="0"/>
              <a:buNone/>
              <a:tabLst/>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dirty="0" smtClean="0"/>
              <a:t>Untertitelformat </a:t>
            </a:r>
            <a:br>
              <a:rPr lang="de-DE" dirty="0" smtClean="0"/>
            </a:br>
            <a:r>
              <a:rPr lang="de-DE" dirty="0" smtClean="0"/>
              <a:t>bearbeiten</a:t>
            </a:r>
          </a:p>
        </p:txBody>
      </p:sp>
      <p:sp>
        <p:nvSpPr>
          <p:cNvPr id="13"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76199440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11188" y="404813"/>
            <a:ext cx="7921625" cy="5543131"/>
          </a:xfrm>
        </p:spPr>
        <p:txBody>
          <a:bodyPr/>
          <a:lstStyle>
            <a:lvl1pPr>
              <a:defRPr baseline="0"/>
            </a:lvl1pPr>
          </a:lstStyle>
          <a:p>
            <a:pPr lvl="0"/>
            <a:r>
              <a:rPr kumimoji="0" lang="de-DE" sz="2400" b="1" i="0" u="none" strike="noStrike" kern="1200" cap="none" spc="0" normalizeH="0" baseline="0" noProof="0" dirty="0" smtClean="0">
                <a:ln>
                  <a:noFill/>
                </a:ln>
                <a:solidFill>
                  <a:srgbClr val="000000"/>
                </a:solidFill>
                <a:effectLst/>
                <a:uLnTx/>
                <a:uFillTx/>
                <a:latin typeface="+mn-lt"/>
                <a:ea typeface="+mj-ea"/>
                <a:cs typeface="+mj-cs"/>
              </a:rPr>
              <a:t>Titelmasterformat durch Klicken bearbeiten</a:t>
            </a:r>
            <a:r>
              <a:rPr lang="de-DE" dirty="0" smtClean="0"/>
              <a:t/>
            </a:r>
            <a:br>
              <a:rPr lang="de-DE" dirty="0" smtClean="0"/>
            </a:br>
            <a:r>
              <a:rPr lang="de-DE" dirty="0" smtClean="0"/>
              <a:t>Erste Ebene </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0376319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3" name="Inhaltsplatzhalter 2"/>
          <p:cNvSpPr>
            <a:spLocks noGrp="1"/>
          </p:cNvSpPr>
          <p:nvPr>
            <p:ph idx="1"/>
          </p:nvPr>
        </p:nvSpPr>
        <p:spPr>
          <a:xfrm>
            <a:off x="611188" y="1637998"/>
            <a:ext cx="7921625" cy="1980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7" name="Inhaltsplatzhalter 2"/>
          <p:cNvSpPr>
            <a:spLocks noGrp="1"/>
          </p:cNvSpPr>
          <p:nvPr>
            <p:ph idx="14" hasCustomPrompt="1"/>
          </p:nvPr>
        </p:nvSpPr>
        <p:spPr>
          <a:xfrm>
            <a:off x="612000" y="3799006"/>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8" name="Inhaltsplatzhalter 2"/>
          <p:cNvSpPr>
            <a:spLocks noGrp="1"/>
          </p:cNvSpPr>
          <p:nvPr>
            <p:ph idx="15" hasCustomPrompt="1"/>
          </p:nvPr>
        </p:nvSpPr>
        <p:spPr>
          <a:xfrm>
            <a:off x="4680000" y="3805612"/>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10"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277029459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smtClean="0"/>
              <a:t>Titelmasterformat durch Klicken bearbeiten</a:t>
            </a:r>
            <a:endParaRPr lang="de-CH"/>
          </a:p>
        </p:txBody>
      </p:sp>
      <p:sp>
        <p:nvSpPr>
          <p:cNvPr id="3" name="Inhaltsplatzhalter 2"/>
          <p:cNvSpPr>
            <a:spLocks noGrp="1"/>
          </p:cNvSpPr>
          <p:nvPr>
            <p:ph idx="1"/>
          </p:nvPr>
        </p:nvSpPr>
        <p:spPr>
          <a:xfrm>
            <a:off x="611188" y="1637999"/>
            <a:ext cx="3852000" cy="1980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7" name="Inhaltsplatzhalter 2"/>
          <p:cNvSpPr>
            <a:spLocks noGrp="1"/>
          </p:cNvSpPr>
          <p:nvPr>
            <p:ph idx="14" hasCustomPrompt="1"/>
          </p:nvPr>
        </p:nvSpPr>
        <p:spPr>
          <a:xfrm>
            <a:off x="612000" y="3799006"/>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8" name="Inhaltsplatzhalter 2"/>
          <p:cNvSpPr>
            <a:spLocks noGrp="1"/>
          </p:cNvSpPr>
          <p:nvPr>
            <p:ph idx="15" hasCustomPrompt="1"/>
          </p:nvPr>
        </p:nvSpPr>
        <p:spPr>
          <a:xfrm>
            <a:off x="4680000" y="3805612"/>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dirty="0" smtClean="0"/>
              <a:t>Hier Bild einfügen</a:t>
            </a:r>
            <a:endParaRPr lang="de-CH" dirty="0"/>
          </a:p>
        </p:txBody>
      </p:sp>
      <p:sp>
        <p:nvSpPr>
          <p:cNvPr id="9" name="Inhaltsplatzhalter 2"/>
          <p:cNvSpPr>
            <a:spLocks noGrp="1"/>
          </p:cNvSpPr>
          <p:nvPr>
            <p:ph idx="16"/>
          </p:nvPr>
        </p:nvSpPr>
        <p:spPr>
          <a:xfrm>
            <a:off x="4680000" y="1638000"/>
            <a:ext cx="3852000" cy="1980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spTree>
    <p:extLst>
      <p:ext uri="{BB962C8B-B14F-4D97-AF65-F5344CB8AC3E}">
        <p14:creationId xmlns:p14="http://schemas.microsoft.com/office/powerpoint/2010/main" val="36879033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w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1919" y="410526"/>
            <a:ext cx="7908549" cy="629700"/>
          </a:xfrm>
          <a:prstGeom prst="rect">
            <a:avLst/>
          </a:prstGeom>
        </p:spPr>
        <p:txBody>
          <a:bodyPr vert="horz" lIns="0" tIns="0" rIns="0" bIns="0" rtlCol="0" anchor="t">
            <a:no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612000" y="1638000"/>
            <a:ext cx="7896204" cy="4310363"/>
          </a:xfrm>
          <a:prstGeom prst="rect">
            <a:avLst/>
          </a:prstGeom>
        </p:spPr>
        <p:txBody>
          <a:bodyPr vert="horz" lIns="0" tIns="0" rIns="0" bIns="0" rtlCol="0">
            <a:noAutofit/>
          </a:bodyPr>
          <a:lstStyle/>
          <a:p>
            <a:pPr lvl="0"/>
            <a:r>
              <a:rPr lang="de-DE" dirty="0" smtClean="0"/>
              <a:t>Erste Ebene</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 z.B. Legende</a:t>
            </a:r>
            <a:endParaRPr lang="de-CH" dirty="0"/>
          </a:p>
        </p:txBody>
      </p:sp>
      <p:pic>
        <p:nvPicPr>
          <p:cNvPr id="16" name="Grafik 1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98735" y="6394589"/>
            <a:ext cx="258493" cy="107299"/>
          </a:xfrm>
          <a:prstGeom prst="rect">
            <a:avLst/>
          </a:prstGeom>
        </p:spPr>
      </p:pic>
      <p:sp>
        <p:nvSpPr>
          <p:cNvPr id="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dirty="0"/>
          </a:p>
        </p:txBody>
      </p:sp>
      <p:pic>
        <p:nvPicPr>
          <p:cNvPr id="7" name="Grafik 6"/>
          <p:cNvPicPr>
            <a:picLocks noChangeAspect="1"/>
          </p:cNvPicPr>
          <p:nvPr userDrawn="1"/>
        </p:nvPicPr>
        <p:blipFill rotWithShape="1">
          <a:blip r:embed="rId25" cstate="screen">
            <a:extLst>
              <a:ext uri="{28A0092B-C50C-407E-A947-70E740481C1C}">
                <a14:useLocalDpi xmlns:a14="http://schemas.microsoft.com/office/drawing/2010/main"/>
              </a:ext>
            </a:extLst>
          </a:blip>
          <a:srcRect t="1" b="-17580"/>
          <a:stretch/>
        </p:blipFill>
        <p:spPr>
          <a:xfrm>
            <a:off x="1043608" y="6357833"/>
            <a:ext cx="486697" cy="180809"/>
          </a:xfrm>
          <a:prstGeom prst="rect">
            <a:avLst/>
          </a:prstGeom>
        </p:spPr>
      </p:pic>
      <p:sp>
        <p:nvSpPr>
          <p:cNvPr id="10" name="Textfeld 9"/>
          <p:cNvSpPr txBox="1"/>
          <p:nvPr userDrawn="1"/>
        </p:nvSpPr>
        <p:spPr>
          <a:xfrm>
            <a:off x="1763688" y="6344185"/>
            <a:ext cx="3816424" cy="230832"/>
          </a:xfrm>
          <a:prstGeom prst="rect">
            <a:avLst/>
          </a:prstGeom>
          <a:noFill/>
        </p:spPr>
        <p:txBody>
          <a:bodyPr wrap="square" rtlCol="0">
            <a:spAutoFit/>
          </a:bodyPr>
          <a:lstStyle/>
          <a:p>
            <a:r>
              <a:rPr lang="de-CH" sz="900" dirty="0" smtClean="0"/>
              <a:t>Collection de </a:t>
            </a:r>
            <a:r>
              <a:rPr lang="de-CH" sz="900" dirty="0" err="1" smtClean="0"/>
              <a:t>transparents</a:t>
            </a:r>
            <a:r>
              <a:rPr lang="de-CH" sz="900" baseline="0" dirty="0" smtClean="0"/>
              <a:t> « </a:t>
            </a:r>
            <a:r>
              <a:rPr lang="fr-FR" sz="900" baseline="0" dirty="0" smtClean="0"/>
              <a:t>La biodiversité sur l’exploitation agricole »</a:t>
            </a:r>
            <a:endParaRPr lang="de-CH" sz="900" dirty="0"/>
          </a:p>
        </p:txBody>
      </p:sp>
      <p:sp>
        <p:nvSpPr>
          <p:cNvPr id="12" name="Textfeld 11"/>
          <p:cNvSpPr txBox="1"/>
          <p:nvPr userDrawn="1"/>
        </p:nvSpPr>
        <p:spPr>
          <a:xfrm>
            <a:off x="5436096" y="6344185"/>
            <a:ext cx="1925142" cy="230832"/>
          </a:xfrm>
          <a:prstGeom prst="rect">
            <a:avLst/>
          </a:prstGeom>
          <a:noFill/>
        </p:spPr>
        <p:txBody>
          <a:bodyPr wrap="square" rtlCol="0">
            <a:spAutoFit/>
          </a:bodyPr>
          <a:lstStyle/>
          <a:p>
            <a:r>
              <a:rPr lang="de-CH" sz="900" dirty="0" err="1" smtClean="0"/>
              <a:t>Pourquoi</a:t>
            </a:r>
            <a:r>
              <a:rPr lang="de-CH" sz="900" dirty="0" smtClean="0"/>
              <a:t> </a:t>
            </a:r>
            <a:r>
              <a:rPr lang="de-CH" sz="900" dirty="0" err="1" smtClean="0"/>
              <a:t>encourager</a:t>
            </a:r>
            <a:r>
              <a:rPr lang="de-CH" sz="900" dirty="0" smtClean="0"/>
              <a:t> la </a:t>
            </a:r>
            <a:r>
              <a:rPr lang="de-CH" sz="900" dirty="0" err="1" smtClean="0"/>
              <a:t>biodiversité</a:t>
            </a:r>
            <a:r>
              <a:rPr lang="de-CH" sz="900" dirty="0" smtClean="0"/>
              <a:t>?</a:t>
            </a:r>
          </a:p>
        </p:txBody>
      </p:sp>
    </p:spTree>
    <p:extLst>
      <p:ext uri="{BB962C8B-B14F-4D97-AF65-F5344CB8AC3E}">
        <p14:creationId xmlns:p14="http://schemas.microsoft.com/office/powerpoint/2010/main" val="2270446537"/>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0" r:id="rId3"/>
    <p:sldLayoutId id="2147483663" r:id="rId4"/>
    <p:sldLayoutId id="2147483664" r:id="rId5"/>
    <p:sldLayoutId id="2147483665" r:id="rId6"/>
    <p:sldLayoutId id="2147483666" r:id="rId7"/>
    <p:sldLayoutId id="2147483662" r:id="rId8"/>
    <p:sldLayoutId id="2147483668" r:id="rId9"/>
    <p:sldLayoutId id="2147483669" r:id="rId10"/>
    <p:sldLayoutId id="2147483670" r:id="rId11"/>
    <p:sldLayoutId id="2147483671" r:id="rId12"/>
    <p:sldLayoutId id="2147483667" r:id="rId13"/>
    <p:sldLayoutId id="2147483661" r:id="rId14"/>
    <p:sldLayoutId id="2147483660" r:id="rId15"/>
    <p:sldLayoutId id="2147483654" r:id="rId16"/>
    <p:sldLayoutId id="2147483659" r:id="rId17"/>
    <p:sldLayoutId id="2147483673" r:id="rId18"/>
    <p:sldLayoutId id="2147483675" r:id="rId19"/>
    <p:sldLayoutId id="2147483676" r:id="rId20"/>
    <p:sldLayoutId id="2147483678" r:id="rId21"/>
    <p:sldLayoutId id="2147483679" r:id="rId22"/>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55" userDrawn="1">
          <p15:clr>
            <a:srgbClr val="F26B43"/>
          </p15:clr>
        </p15:guide>
        <p15:guide id="2" pos="385" userDrawn="1">
          <p15:clr>
            <a:srgbClr val="F26B43"/>
          </p15:clr>
        </p15:guide>
        <p15:guide id="3" pos="5375" userDrawn="1">
          <p15:clr>
            <a:srgbClr val="F26B43"/>
          </p15:clr>
        </p15:guide>
        <p15:guide id="4" orient="horz" pos="4088" userDrawn="1">
          <p15:clr>
            <a:srgbClr val="F26B43"/>
          </p15:clr>
        </p15:guide>
        <p15:guide id="5" orient="horz" pos="1026" userDrawn="1">
          <p15:clr>
            <a:srgbClr val="F26B43"/>
          </p15:clr>
        </p15:guide>
        <p15:guide id="7" pos="2823" userDrawn="1">
          <p15:clr>
            <a:srgbClr val="F26B43"/>
          </p15:clr>
        </p15:guide>
        <p15:guide id="8" pos="1973" userDrawn="1">
          <p15:clr>
            <a:srgbClr val="F26B43"/>
          </p15:clr>
        </p15:guide>
        <p15:guide id="9" pos="1123" userDrawn="1">
          <p15:clr>
            <a:srgbClr val="F26B43"/>
          </p15:clr>
        </p15:guide>
        <p15:guide id="10" pos="3674" userDrawn="1">
          <p15:clr>
            <a:srgbClr val="F26B43"/>
          </p15:clr>
        </p15:guide>
        <p15:guide id="11" pos="4524" userDrawn="1">
          <p15:clr>
            <a:srgbClr val="F26B43"/>
          </p15:clr>
        </p15:guide>
        <p15:guide id="13" orient="horz" pos="3747" userDrawn="1">
          <p15:clr>
            <a:srgbClr val="F26B43"/>
          </p15:clr>
        </p15:guide>
        <p15:guide id="14" orient="horz" pos="3067" userDrawn="1">
          <p15:clr>
            <a:srgbClr val="F26B43"/>
          </p15:clr>
        </p15:guide>
        <p15:guide id="15" orient="horz" pos="1706" userDrawn="1">
          <p15:clr>
            <a:srgbClr val="F26B43"/>
          </p15:clr>
        </p15:guide>
        <p15:guide id="16" orient="horz" pos="2387" userDrawn="1">
          <p15:clr>
            <a:srgbClr val="F26B43"/>
          </p15:clr>
        </p15:guide>
        <p15:guide id="17" pos="2937" userDrawn="1">
          <p15:clr>
            <a:srgbClr val="F26B43"/>
          </p15:clr>
        </p15:guide>
        <p15:guide id="19" orient="horz" pos="2614" userDrawn="1">
          <p15:clr>
            <a:srgbClr val="F26B43"/>
          </p15:clr>
        </p15:guide>
        <p15:guide id="20" orient="horz" pos="2727" userDrawn="1">
          <p15:clr>
            <a:srgbClr val="F26B43"/>
          </p15:clr>
        </p15:guide>
        <p15:guide id="21" pos="1236" userDrawn="1">
          <p15:clr>
            <a:srgbClr val="F26B43"/>
          </p15:clr>
        </p15:guide>
        <p15:guide id="22" pos="2086" userDrawn="1">
          <p15:clr>
            <a:srgbClr val="F26B43"/>
          </p15:clr>
        </p15:guide>
        <p15:guide id="23" pos="3787" userDrawn="1">
          <p15:clr>
            <a:srgbClr val="F26B43"/>
          </p15:clr>
        </p15:guide>
        <p15:guide id="24" pos="4637" userDrawn="1">
          <p15:clr>
            <a:srgbClr val="F26B43"/>
          </p15:clr>
        </p15:guide>
        <p15:guide id="25" orient="horz" pos="51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jpe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0.jpeg"/><Relationship Id="rId13" Type="http://schemas.microsoft.com/office/2007/relationships/hdphoto" Target="../media/hdphoto11.wdp"/><Relationship Id="rId3" Type="http://schemas.microsoft.com/office/2007/relationships/hdphoto" Target="../media/hdphoto8.wdp"/><Relationship Id="rId7" Type="http://schemas.microsoft.com/office/2007/relationships/hdphoto" Target="../media/hdphoto10.wdp"/><Relationship Id="rId12" Type="http://schemas.openxmlformats.org/officeDocument/2006/relationships/image" Target="../media/image54.jpeg"/><Relationship Id="rId2"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image" Target="../media/image53.jpeg"/><Relationship Id="rId5" Type="http://schemas.microsoft.com/office/2007/relationships/hdphoto" Target="../media/hdphoto9.wdp"/><Relationship Id="rId15" Type="http://schemas.openxmlformats.org/officeDocument/2006/relationships/image" Target="../media/image56.jpeg"/><Relationship Id="rId10" Type="http://schemas.openxmlformats.org/officeDocument/2006/relationships/image" Target="../media/image52.jpeg"/><Relationship Id="rId4" Type="http://schemas.openxmlformats.org/officeDocument/2006/relationships/image" Target="../media/image48.jpeg"/><Relationship Id="rId9" Type="http://schemas.openxmlformats.org/officeDocument/2006/relationships/image" Target="../media/image51.jpeg"/><Relationship Id="rId14" Type="http://schemas.openxmlformats.org/officeDocument/2006/relationships/image" Target="../media/image55.jpeg"/></Relationships>
</file>

<file path=ppt/slides/_rels/slide19.xml.rels><?xml version="1.0" encoding="UTF-8" standalone="yes"?>
<Relationships xmlns="http://schemas.openxmlformats.org/package/2006/relationships"><Relationship Id="rId8" Type="http://schemas.openxmlformats.org/officeDocument/2006/relationships/image" Target="http://jata.vampula.net/kasvio/kuvat/mesiangervo1.jpg" TargetMode="External"/><Relationship Id="rId3" Type="http://schemas.microsoft.com/office/2007/relationships/hdphoto" Target="../media/hdphoto12.wdp"/><Relationship Id="rId7" Type="http://schemas.openxmlformats.org/officeDocument/2006/relationships/image" Target="../media/image61.jpe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hyperlink" Target="http://www.shop.fibl.org/" TargetMode="External"/><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hyperlink" Target="http://www.agri-biodiv.ch/"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5.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bff-spb.ch/fr/bases-legales/bases-legales-federales/" TargetMode="External"/><Relationship Id="rId2" Type="http://schemas.openxmlformats.org/officeDocument/2006/relationships/hyperlink" Target="https://www.agri-biodiv.ch/fr/page-accueil.html" TargetMode="External"/><Relationship Id="rId1" Type="http://schemas.openxmlformats.org/officeDocument/2006/relationships/slideLayout" Target="../slideLayouts/slideLayout3.xml"/><Relationship Id="rId4" Type="http://schemas.openxmlformats.org/officeDocument/2006/relationships/hyperlink" Target="https://www.agroscope.admin.ch/agroscope/fr/home/themes/environnement-ressources/biodiversite-paysage/compensation-ecologique-fonctions/les-objectifs-environnementaux-pour-l-agriculture.html"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shop.fibl.org/" TargetMode="External"/><Relationship Id="rId3" Type="http://schemas.openxmlformats.org/officeDocument/2006/relationships/hyperlink" Target="https://www.fibl.org/fr/page-accueil.html" TargetMode="External"/><Relationship Id="rId7" Type="http://schemas.openxmlformats.org/officeDocument/2006/relationships/hyperlink" Target="https://www.agri-biodiv.ch/fr/page-accueil.html" TargetMode="External"/><Relationship Id="rId2" Type="http://schemas.openxmlformats.org/officeDocument/2006/relationships/hyperlink" Target="mailto:info.suisse@fibl.org" TargetMode="External"/><Relationship Id="rId1" Type="http://schemas.openxmlformats.org/officeDocument/2006/relationships/slideLayout" Target="../slideLayouts/slideLayout3.xml"/><Relationship Id="rId6" Type="http://schemas.openxmlformats.org/officeDocument/2006/relationships/hyperlink" Target="http://www.soio.ch/" TargetMode="External"/><Relationship Id="rId5" Type="http://schemas.openxmlformats.org/officeDocument/2006/relationships/hyperlink" Target="https://www.vogelwarte.ch/fr/home/" TargetMode="External"/><Relationship Id="rId4" Type="http://schemas.openxmlformats.org/officeDocument/2006/relationships/hyperlink" Target="mailto:info@vogelwarte.ch"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agri-biodiv.ch/fr/page-accueil.html" TargetMode="External"/><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hyperlink" Target="http://www.agri-biodiv.ch/" TargetMode="Externa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1.jpeg"/><Relationship Id="rId7" Type="http://schemas.openxmlformats.org/officeDocument/2006/relationships/image" Target="../media/image14.png"/><Relationship Id="rId12" Type="http://schemas.openxmlformats.org/officeDocument/2006/relationships/image" Target="../media/image17.png"/><Relationship Id="rId17" Type="http://schemas.microsoft.com/office/2007/relationships/hdphoto" Target="../media/hdphoto5.wdp"/><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13.jpeg"/><Relationship Id="rId11" Type="http://schemas.openxmlformats.org/officeDocument/2006/relationships/image" Target="../media/image16.jpeg"/><Relationship Id="rId5" Type="http://schemas.microsoft.com/office/2007/relationships/hdphoto" Target="../media/hdphoto1.wdp"/><Relationship Id="rId15" Type="http://schemas.openxmlformats.org/officeDocument/2006/relationships/image" Target="../media/image19.jpeg"/><Relationship Id="rId10" Type="http://schemas.microsoft.com/office/2007/relationships/hdphoto" Target="../media/hdphoto3.wdp"/><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tiff"/><Relationship Id="rId7"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6"/>
          </p:nvPr>
        </p:nvSpPr>
        <p:spPr>
          <a:xfrm>
            <a:off x="621074" y="6093296"/>
            <a:ext cx="7047270" cy="443237"/>
          </a:xfrm>
        </p:spPr>
        <p:txBody>
          <a:bodyPr/>
          <a:lstStyle/>
          <a:p>
            <a:r>
              <a:rPr lang="fr-CH" sz="1100" dirty="0" smtClean="0"/>
              <a:t>Référence: manuel «la biodiversité sur l’exploitation agricole – guide pratique», chapitre 1, pages 7-16</a:t>
            </a:r>
            <a:endParaRPr lang="fr-CH" sz="1100" dirty="0"/>
          </a:p>
        </p:txBody>
      </p:sp>
      <p:sp>
        <p:nvSpPr>
          <p:cNvPr id="2" name="Textfeld 1"/>
          <p:cNvSpPr txBox="1"/>
          <p:nvPr/>
        </p:nvSpPr>
        <p:spPr>
          <a:xfrm>
            <a:off x="602924" y="4953362"/>
            <a:ext cx="8073531" cy="707886"/>
          </a:xfrm>
          <a:prstGeom prst="rect">
            <a:avLst/>
          </a:prstGeom>
          <a:noFill/>
        </p:spPr>
        <p:txBody>
          <a:bodyPr wrap="square" lIns="0" rtlCol="0">
            <a:spAutoFit/>
          </a:bodyPr>
          <a:lstStyle/>
          <a:p>
            <a:r>
              <a:rPr lang="fr-FR" dirty="0"/>
              <a:t>Chapitre </a:t>
            </a:r>
            <a:r>
              <a:rPr lang="fr-FR" dirty="0" smtClean="0"/>
              <a:t>1: p</a:t>
            </a:r>
            <a:r>
              <a:rPr lang="fr-CH" dirty="0" err="1" smtClean="0"/>
              <a:t>ourquoi</a:t>
            </a:r>
            <a:r>
              <a:rPr lang="fr-CH" dirty="0" smtClean="0"/>
              <a:t> </a:t>
            </a:r>
            <a:r>
              <a:rPr lang="fr-CH" dirty="0"/>
              <a:t>encourager la biodiversité?</a:t>
            </a:r>
            <a:endParaRPr lang="fr-CH" dirty="0" smtClean="0"/>
          </a:p>
          <a:p>
            <a:endParaRPr lang="fr-CH" sz="1100" dirty="0" smtClean="0"/>
          </a:p>
          <a:p>
            <a:r>
              <a:rPr lang="fr-CH" sz="1100" dirty="0" smtClean="0"/>
              <a:t>Edition 2019</a:t>
            </a:r>
          </a:p>
        </p:txBody>
      </p:sp>
    </p:spTree>
    <p:extLst>
      <p:ext uri="{BB962C8B-B14F-4D97-AF65-F5344CB8AC3E}">
        <p14:creationId xmlns:p14="http://schemas.microsoft.com/office/powerpoint/2010/main" val="1261360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21734" y="4572815"/>
            <a:ext cx="7908550" cy="1193560"/>
          </a:xfrm>
          <a:prstGeom prst="rect">
            <a:avLst/>
          </a:prstGeom>
          <a:solidFill>
            <a:srgbClr val="FF0000">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Titel 1"/>
          <p:cNvSpPr txBox="1">
            <a:spLocks/>
          </p:cNvSpPr>
          <p:nvPr/>
        </p:nvSpPr>
        <p:spPr>
          <a:xfrm>
            <a:off x="396877" y="836712"/>
            <a:ext cx="8366125" cy="482204"/>
          </a:xfrm>
          <a:prstGeom prst="rect">
            <a:avLst/>
          </a:prstGeom>
        </p:spPr>
        <p:txBody>
          <a:bodyPr lIns="87920" tIns="43960" rIns="87920" bIns="43960"/>
          <a:lstStyle>
            <a:lvl1pPr algn="l" rtl="0" eaLnBrk="1" fontAlgn="base" hangingPunct="1">
              <a:lnSpc>
                <a:spcPct val="105000"/>
              </a:lnSpc>
              <a:spcBef>
                <a:spcPct val="0"/>
              </a:spcBef>
              <a:spcAft>
                <a:spcPct val="0"/>
              </a:spcAft>
              <a:defRPr sz="2000">
                <a:solidFill>
                  <a:schemeClr val="tx2"/>
                </a:solidFill>
                <a:latin typeface="+mj-lt"/>
                <a:ea typeface="+mj-ea"/>
                <a:cs typeface="+mj-cs"/>
              </a:defRPr>
            </a:lvl1pPr>
            <a:lvl2pPr algn="l" rtl="0" eaLnBrk="1" fontAlgn="base" hangingPunct="1">
              <a:lnSpc>
                <a:spcPct val="105000"/>
              </a:lnSpc>
              <a:spcBef>
                <a:spcPct val="0"/>
              </a:spcBef>
              <a:spcAft>
                <a:spcPct val="0"/>
              </a:spcAft>
              <a:defRPr sz="2000">
                <a:solidFill>
                  <a:schemeClr val="tx2"/>
                </a:solidFill>
                <a:latin typeface="Arial" charset="0"/>
              </a:defRPr>
            </a:lvl2pPr>
            <a:lvl3pPr algn="l" rtl="0" eaLnBrk="1" fontAlgn="base" hangingPunct="1">
              <a:lnSpc>
                <a:spcPct val="105000"/>
              </a:lnSpc>
              <a:spcBef>
                <a:spcPct val="0"/>
              </a:spcBef>
              <a:spcAft>
                <a:spcPct val="0"/>
              </a:spcAft>
              <a:defRPr sz="2000">
                <a:solidFill>
                  <a:schemeClr val="tx2"/>
                </a:solidFill>
                <a:latin typeface="Arial" charset="0"/>
              </a:defRPr>
            </a:lvl3pPr>
            <a:lvl4pPr algn="l" rtl="0" eaLnBrk="1" fontAlgn="base" hangingPunct="1">
              <a:lnSpc>
                <a:spcPct val="105000"/>
              </a:lnSpc>
              <a:spcBef>
                <a:spcPct val="0"/>
              </a:spcBef>
              <a:spcAft>
                <a:spcPct val="0"/>
              </a:spcAft>
              <a:defRPr sz="2000">
                <a:solidFill>
                  <a:schemeClr val="tx2"/>
                </a:solidFill>
                <a:latin typeface="Arial" charset="0"/>
              </a:defRPr>
            </a:lvl4pPr>
            <a:lvl5pPr algn="l" rtl="0" eaLnBrk="1" fontAlgn="base" hangingPunct="1">
              <a:lnSpc>
                <a:spcPct val="105000"/>
              </a:lnSpc>
              <a:spcBef>
                <a:spcPct val="0"/>
              </a:spcBef>
              <a:spcAft>
                <a:spcPct val="0"/>
              </a:spcAft>
              <a:defRPr sz="2000">
                <a:solidFill>
                  <a:schemeClr val="tx2"/>
                </a:solidFill>
                <a:latin typeface="Arial" charset="0"/>
              </a:defRPr>
            </a:lvl5pPr>
            <a:lvl6pPr marL="457200" algn="l" rtl="0" eaLnBrk="1" fontAlgn="base" hangingPunct="1">
              <a:lnSpc>
                <a:spcPct val="105000"/>
              </a:lnSpc>
              <a:spcBef>
                <a:spcPct val="0"/>
              </a:spcBef>
              <a:spcAft>
                <a:spcPct val="0"/>
              </a:spcAft>
              <a:defRPr sz="2000">
                <a:solidFill>
                  <a:schemeClr val="tx2"/>
                </a:solidFill>
                <a:latin typeface="Arial" charset="0"/>
              </a:defRPr>
            </a:lvl6pPr>
            <a:lvl7pPr marL="914400" algn="l" rtl="0" eaLnBrk="1" fontAlgn="base" hangingPunct="1">
              <a:lnSpc>
                <a:spcPct val="105000"/>
              </a:lnSpc>
              <a:spcBef>
                <a:spcPct val="0"/>
              </a:spcBef>
              <a:spcAft>
                <a:spcPct val="0"/>
              </a:spcAft>
              <a:defRPr sz="2000">
                <a:solidFill>
                  <a:schemeClr val="tx2"/>
                </a:solidFill>
                <a:latin typeface="Arial" charset="0"/>
              </a:defRPr>
            </a:lvl7pPr>
            <a:lvl8pPr marL="1371600" algn="l" rtl="0" eaLnBrk="1" fontAlgn="base" hangingPunct="1">
              <a:lnSpc>
                <a:spcPct val="105000"/>
              </a:lnSpc>
              <a:spcBef>
                <a:spcPct val="0"/>
              </a:spcBef>
              <a:spcAft>
                <a:spcPct val="0"/>
              </a:spcAft>
              <a:defRPr sz="2000">
                <a:solidFill>
                  <a:schemeClr val="tx2"/>
                </a:solidFill>
                <a:latin typeface="Arial" charset="0"/>
              </a:defRPr>
            </a:lvl8pPr>
            <a:lvl9pPr marL="1828800" algn="l" rtl="0" eaLnBrk="1" fontAlgn="base" hangingPunct="1">
              <a:lnSpc>
                <a:spcPct val="105000"/>
              </a:lnSpc>
              <a:spcBef>
                <a:spcPct val="0"/>
              </a:spcBef>
              <a:spcAft>
                <a:spcPct val="0"/>
              </a:spcAft>
              <a:defRPr sz="2000">
                <a:solidFill>
                  <a:schemeClr val="tx2"/>
                </a:solidFill>
                <a:latin typeface="Arial" charset="0"/>
              </a:defRPr>
            </a:lvl9pPr>
          </a:lstStyle>
          <a:p>
            <a:endParaRPr lang="de-CH" sz="2400" dirty="0">
              <a:latin typeface="Arial"/>
              <a:cs typeface="Arial"/>
            </a:endParaRPr>
          </a:p>
        </p:txBody>
      </p:sp>
      <p:sp>
        <p:nvSpPr>
          <p:cNvPr id="4" name="Titel 3"/>
          <p:cNvSpPr>
            <a:spLocks noGrp="1"/>
          </p:cNvSpPr>
          <p:nvPr>
            <p:ph type="title"/>
          </p:nvPr>
        </p:nvSpPr>
        <p:spPr>
          <a:noFill/>
        </p:spPr>
        <p:txBody>
          <a:bodyPr/>
          <a:lstStyle/>
          <a:p>
            <a:r>
              <a:rPr lang="de-CH" dirty="0" smtClean="0"/>
              <a:t>Etat de la </a:t>
            </a:r>
            <a:r>
              <a:rPr lang="de-CH" dirty="0" err="1" smtClean="0"/>
              <a:t>biodiversité</a:t>
            </a:r>
            <a:r>
              <a:rPr lang="de-CH" dirty="0" smtClean="0"/>
              <a:t> en Suisse</a:t>
            </a:r>
            <a:endParaRPr lang="de-CH" sz="1800" b="0" i="1" dirty="0"/>
          </a:p>
        </p:txBody>
      </p:sp>
      <p:sp>
        <p:nvSpPr>
          <p:cNvPr id="10" name="Textfeld 9"/>
          <p:cNvSpPr txBox="1"/>
          <p:nvPr/>
        </p:nvSpPr>
        <p:spPr>
          <a:xfrm>
            <a:off x="642500" y="4653136"/>
            <a:ext cx="4602255" cy="1034129"/>
          </a:xfrm>
          <a:prstGeom prst="rect">
            <a:avLst/>
          </a:prstGeom>
          <a:noFill/>
        </p:spPr>
        <p:txBody>
          <a:bodyPr wrap="square" rtlCol="0">
            <a:spAutoFit/>
          </a:bodyPr>
          <a:lstStyle/>
          <a:p>
            <a:pPr defTabSz="623872">
              <a:spcBef>
                <a:spcPct val="10000"/>
              </a:spcBef>
              <a:spcAft>
                <a:spcPct val="10000"/>
              </a:spcAft>
              <a:buClr>
                <a:schemeClr val="tx1"/>
              </a:buClr>
              <a:buSzPct val="100000"/>
            </a:pPr>
            <a:r>
              <a:rPr lang="de-CH" b="1" dirty="0" smtClean="0"/>
              <a:t>Liste </a:t>
            </a:r>
            <a:r>
              <a:rPr lang="de-CH" b="1" dirty="0" err="1" smtClean="0"/>
              <a:t>rouge</a:t>
            </a:r>
            <a:r>
              <a:rPr lang="de-CH" b="1" dirty="0" smtClean="0"/>
              <a:t> des </a:t>
            </a:r>
            <a:r>
              <a:rPr lang="de-CH" b="1" dirty="0" err="1" smtClean="0"/>
              <a:t>espèces</a:t>
            </a:r>
            <a:r>
              <a:rPr lang="de-CH" b="1" dirty="0" smtClean="0"/>
              <a:t> </a:t>
            </a:r>
            <a:r>
              <a:rPr lang="de-CH" b="1" dirty="0" err="1" smtClean="0"/>
              <a:t>menacées</a:t>
            </a:r>
            <a:r>
              <a:rPr lang="de-CH" b="1" dirty="0" smtClean="0"/>
              <a:t>:</a:t>
            </a:r>
          </a:p>
          <a:p>
            <a:pPr marL="285750" indent="-285750" defTabSz="623872">
              <a:spcBef>
                <a:spcPct val="10000"/>
              </a:spcBef>
              <a:spcAft>
                <a:spcPct val="10000"/>
              </a:spcAft>
              <a:buClr>
                <a:schemeClr val="tx1"/>
              </a:buClr>
              <a:buSzPct val="100000"/>
              <a:buFont typeface="Arial" panose="020B0604020202020204" pitchFamily="34" charset="0"/>
              <a:buChar char="•"/>
            </a:pPr>
            <a:r>
              <a:rPr lang="de-CH" dirty="0" smtClean="0"/>
              <a:t>Plus de 30 % des </a:t>
            </a:r>
            <a:r>
              <a:rPr lang="de-CH" dirty="0" err="1" smtClean="0"/>
              <a:t>espèces</a:t>
            </a:r>
            <a:r>
              <a:rPr lang="de-CH" dirty="0" smtClean="0"/>
              <a:t> </a:t>
            </a:r>
            <a:r>
              <a:rPr lang="de-CH" dirty="0" err="1" smtClean="0"/>
              <a:t>endémiques</a:t>
            </a:r>
            <a:endParaRPr lang="de-CH" dirty="0" smtClean="0"/>
          </a:p>
          <a:p>
            <a:pPr marL="285750" indent="-285750" defTabSz="623872">
              <a:spcBef>
                <a:spcPct val="10000"/>
              </a:spcBef>
              <a:spcAft>
                <a:spcPct val="10000"/>
              </a:spcAft>
              <a:buClr>
                <a:schemeClr val="tx1"/>
              </a:buClr>
              <a:buSzPct val="100000"/>
              <a:buFont typeface="Arial" panose="020B0604020202020204" pitchFamily="34" charset="0"/>
              <a:buChar char="•"/>
            </a:pPr>
            <a:r>
              <a:rPr lang="de-CH" dirty="0" err="1" smtClean="0"/>
              <a:t>Environ</a:t>
            </a:r>
            <a:r>
              <a:rPr lang="de-CH" dirty="0" smtClean="0"/>
              <a:t> 50 % des </a:t>
            </a:r>
            <a:r>
              <a:rPr lang="de-CH" dirty="0" err="1" smtClean="0"/>
              <a:t>habitats</a:t>
            </a:r>
            <a:r>
              <a:rPr lang="de-CH" dirty="0" smtClean="0"/>
              <a:t> </a:t>
            </a:r>
            <a:r>
              <a:rPr lang="de-CH" dirty="0" err="1" smtClean="0"/>
              <a:t>menacés</a:t>
            </a:r>
            <a:endParaRPr lang="de-CH" dirty="0"/>
          </a:p>
        </p:txBody>
      </p:sp>
      <p:sp>
        <p:nvSpPr>
          <p:cNvPr id="11" name="Foliennummernplatzhalter 3"/>
          <p:cNvSpPr>
            <a:spLocks noGrp="1"/>
          </p:cNvSpPr>
          <p:nvPr>
            <p:ph type="sldNum" sz="quarter" idx="4"/>
          </p:nvPr>
        </p:nvSpPr>
        <p:spPr>
          <a:xfrm>
            <a:off x="7747800" y="6219700"/>
            <a:ext cx="792000" cy="360000"/>
          </a:xfrm>
        </p:spPr>
        <p:txBody>
          <a:bodyPr/>
          <a:lstStyle/>
          <a:p>
            <a:r>
              <a:rPr lang="de-CH" dirty="0" smtClean="0"/>
              <a:t>10</a:t>
            </a:r>
            <a:endParaRPr lang="de-CH" dirty="0"/>
          </a:p>
        </p:txBody>
      </p:sp>
      <p:graphicFrame>
        <p:nvGraphicFramePr>
          <p:cNvPr id="14" name="Diagramm 13"/>
          <p:cNvGraphicFramePr>
            <a:graphicFrameLocks/>
          </p:cNvGraphicFramePr>
          <p:nvPr>
            <p:extLst>
              <p:ext uri="{D42A27DB-BD31-4B8C-83A1-F6EECF244321}">
                <p14:modId xmlns:p14="http://schemas.microsoft.com/office/powerpoint/2010/main" val="4266677869"/>
              </p:ext>
            </p:extLst>
          </p:nvPr>
        </p:nvGraphicFramePr>
        <p:xfrm>
          <a:off x="539552" y="928739"/>
          <a:ext cx="5976664" cy="3141231"/>
        </p:xfrm>
        <a:graphic>
          <a:graphicData uri="http://schemas.openxmlformats.org/drawingml/2006/chart">
            <c:chart xmlns:c="http://schemas.openxmlformats.org/drawingml/2006/chart" xmlns:r="http://schemas.openxmlformats.org/officeDocument/2006/relationships" r:id="rId3"/>
          </a:graphicData>
        </a:graphic>
      </p:graphicFrame>
      <p:pic>
        <p:nvPicPr>
          <p:cNvPr id="12" name="Grafik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02430" y="4149725"/>
            <a:ext cx="1418159" cy="2005200"/>
          </a:xfrm>
          <a:prstGeom prst="rect">
            <a:avLst/>
          </a:prstGeom>
        </p:spPr>
      </p:pic>
      <p:pic>
        <p:nvPicPr>
          <p:cNvPr id="15" name="Picture 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6636614" y="928739"/>
            <a:ext cx="1900777" cy="2688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78264" y="4149725"/>
            <a:ext cx="1418159" cy="2005200"/>
          </a:xfrm>
          <a:prstGeom prst="rect">
            <a:avLst/>
          </a:prstGeom>
        </p:spPr>
      </p:pic>
    </p:spTree>
    <p:extLst>
      <p:ext uri="{BB962C8B-B14F-4D97-AF65-F5344CB8AC3E}">
        <p14:creationId xmlns:p14="http://schemas.microsoft.com/office/powerpoint/2010/main" val="3511558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396877" y="978694"/>
            <a:ext cx="8366125" cy="482204"/>
          </a:xfrm>
          <a:prstGeom prst="rect">
            <a:avLst/>
          </a:prstGeom>
        </p:spPr>
        <p:txBody>
          <a:bodyPr lIns="87920" tIns="43960" rIns="87920" bIns="43960"/>
          <a:lstStyle>
            <a:lvl1pPr algn="l" rtl="0" eaLnBrk="1" fontAlgn="base" hangingPunct="1">
              <a:lnSpc>
                <a:spcPct val="105000"/>
              </a:lnSpc>
              <a:spcBef>
                <a:spcPct val="0"/>
              </a:spcBef>
              <a:spcAft>
                <a:spcPct val="0"/>
              </a:spcAft>
              <a:defRPr sz="2000">
                <a:solidFill>
                  <a:schemeClr val="tx2"/>
                </a:solidFill>
                <a:latin typeface="+mj-lt"/>
                <a:ea typeface="+mj-ea"/>
                <a:cs typeface="+mj-cs"/>
              </a:defRPr>
            </a:lvl1pPr>
            <a:lvl2pPr algn="l" rtl="0" eaLnBrk="1" fontAlgn="base" hangingPunct="1">
              <a:lnSpc>
                <a:spcPct val="105000"/>
              </a:lnSpc>
              <a:spcBef>
                <a:spcPct val="0"/>
              </a:spcBef>
              <a:spcAft>
                <a:spcPct val="0"/>
              </a:spcAft>
              <a:defRPr sz="2000">
                <a:solidFill>
                  <a:schemeClr val="tx2"/>
                </a:solidFill>
                <a:latin typeface="Arial" charset="0"/>
              </a:defRPr>
            </a:lvl2pPr>
            <a:lvl3pPr algn="l" rtl="0" eaLnBrk="1" fontAlgn="base" hangingPunct="1">
              <a:lnSpc>
                <a:spcPct val="105000"/>
              </a:lnSpc>
              <a:spcBef>
                <a:spcPct val="0"/>
              </a:spcBef>
              <a:spcAft>
                <a:spcPct val="0"/>
              </a:spcAft>
              <a:defRPr sz="2000">
                <a:solidFill>
                  <a:schemeClr val="tx2"/>
                </a:solidFill>
                <a:latin typeface="Arial" charset="0"/>
              </a:defRPr>
            </a:lvl3pPr>
            <a:lvl4pPr algn="l" rtl="0" eaLnBrk="1" fontAlgn="base" hangingPunct="1">
              <a:lnSpc>
                <a:spcPct val="105000"/>
              </a:lnSpc>
              <a:spcBef>
                <a:spcPct val="0"/>
              </a:spcBef>
              <a:spcAft>
                <a:spcPct val="0"/>
              </a:spcAft>
              <a:defRPr sz="2000">
                <a:solidFill>
                  <a:schemeClr val="tx2"/>
                </a:solidFill>
                <a:latin typeface="Arial" charset="0"/>
              </a:defRPr>
            </a:lvl4pPr>
            <a:lvl5pPr algn="l" rtl="0" eaLnBrk="1" fontAlgn="base" hangingPunct="1">
              <a:lnSpc>
                <a:spcPct val="105000"/>
              </a:lnSpc>
              <a:spcBef>
                <a:spcPct val="0"/>
              </a:spcBef>
              <a:spcAft>
                <a:spcPct val="0"/>
              </a:spcAft>
              <a:defRPr sz="2000">
                <a:solidFill>
                  <a:schemeClr val="tx2"/>
                </a:solidFill>
                <a:latin typeface="Arial" charset="0"/>
              </a:defRPr>
            </a:lvl5pPr>
            <a:lvl6pPr marL="457200" algn="l" rtl="0" eaLnBrk="1" fontAlgn="base" hangingPunct="1">
              <a:lnSpc>
                <a:spcPct val="105000"/>
              </a:lnSpc>
              <a:spcBef>
                <a:spcPct val="0"/>
              </a:spcBef>
              <a:spcAft>
                <a:spcPct val="0"/>
              </a:spcAft>
              <a:defRPr sz="2000">
                <a:solidFill>
                  <a:schemeClr val="tx2"/>
                </a:solidFill>
                <a:latin typeface="Arial" charset="0"/>
              </a:defRPr>
            </a:lvl6pPr>
            <a:lvl7pPr marL="914400" algn="l" rtl="0" eaLnBrk="1" fontAlgn="base" hangingPunct="1">
              <a:lnSpc>
                <a:spcPct val="105000"/>
              </a:lnSpc>
              <a:spcBef>
                <a:spcPct val="0"/>
              </a:spcBef>
              <a:spcAft>
                <a:spcPct val="0"/>
              </a:spcAft>
              <a:defRPr sz="2000">
                <a:solidFill>
                  <a:schemeClr val="tx2"/>
                </a:solidFill>
                <a:latin typeface="Arial" charset="0"/>
              </a:defRPr>
            </a:lvl7pPr>
            <a:lvl8pPr marL="1371600" algn="l" rtl="0" eaLnBrk="1" fontAlgn="base" hangingPunct="1">
              <a:lnSpc>
                <a:spcPct val="105000"/>
              </a:lnSpc>
              <a:spcBef>
                <a:spcPct val="0"/>
              </a:spcBef>
              <a:spcAft>
                <a:spcPct val="0"/>
              </a:spcAft>
              <a:defRPr sz="2000">
                <a:solidFill>
                  <a:schemeClr val="tx2"/>
                </a:solidFill>
                <a:latin typeface="Arial" charset="0"/>
              </a:defRPr>
            </a:lvl8pPr>
            <a:lvl9pPr marL="1828800" algn="l" rtl="0" eaLnBrk="1" fontAlgn="base" hangingPunct="1">
              <a:lnSpc>
                <a:spcPct val="105000"/>
              </a:lnSpc>
              <a:spcBef>
                <a:spcPct val="0"/>
              </a:spcBef>
              <a:spcAft>
                <a:spcPct val="0"/>
              </a:spcAft>
              <a:defRPr sz="2000">
                <a:solidFill>
                  <a:schemeClr val="tx2"/>
                </a:solidFill>
                <a:latin typeface="Arial" charset="0"/>
              </a:defRPr>
            </a:lvl9pPr>
          </a:lstStyle>
          <a:p>
            <a:endParaRPr lang="fr-CH" sz="2400" dirty="0">
              <a:latin typeface="Arial"/>
              <a:cs typeface="Arial"/>
            </a:endParaRPr>
          </a:p>
        </p:txBody>
      </p:sp>
      <p:sp>
        <p:nvSpPr>
          <p:cNvPr id="2" name="Rechteck 1"/>
          <p:cNvSpPr/>
          <p:nvPr/>
        </p:nvSpPr>
        <p:spPr>
          <a:xfrm>
            <a:off x="5902010" y="4781698"/>
            <a:ext cx="2486414" cy="461665"/>
          </a:xfrm>
          <a:prstGeom prst="rect">
            <a:avLst/>
          </a:prstGeom>
        </p:spPr>
        <p:txBody>
          <a:bodyPr wrap="square">
            <a:spAutoFit/>
          </a:bodyPr>
          <a:lstStyle/>
          <a:p>
            <a:r>
              <a:rPr lang="fr-CH" altLang="de-DE" sz="1200" dirty="0" smtClean="0"/>
              <a:t>OFEV &amp; OFAG (2008): Objectifs environnementaux pour l’agriculture</a:t>
            </a:r>
            <a:endParaRPr lang="fr-CH" altLang="de-DE" sz="1200" dirty="0"/>
          </a:p>
        </p:txBody>
      </p:sp>
      <p:sp>
        <p:nvSpPr>
          <p:cNvPr id="5" name="Rechteck 4"/>
          <p:cNvSpPr/>
          <p:nvPr/>
        </p:nvSpPr>
        <p:spPr bwMode="auto">
          <a:xfrm>
            <a:off x="2860822" y="2708920"/>
            <a:ext cx="936104" cy="2818198"/>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fr-CH" sz="2400" b="1" dirty="0">
              <a:latin typeface="Arial" charset="0"/>
            </a:endParaRPr>
          </a:p>
        </p:txBody>
      </p:sp>
      <p:sp>
        <p:nvSpPr>
          <p:cNvPr id="7" name="Rechteck 6"/>
          <p:cNvSpPr/>
          <p:nvPr/>
        </p:nvSpPr>
        <p:spPr bwMode="auto">
          <a:xfrm>
            <a:off x="3618467" y="4437112"/>
            <a:ext cx="449477" cy="1090006"/>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fr-CH" sz="2400" b="1" dirty="0">
              <a:latin typeface="Arial" charset="0"/>
            </a:endParaRPr>
          </a:p>
        </p:txBody>
      </p:sp>
      <p:sp>
        <p:nvSpPr>
          <p:cNvPr id="8" name="Rechteck 7"/>
          <p:cNvSpPr/>
          <p:nvPr/>
        </p:nvSpPr>
        <p:spPr>
          <a:xfrm>
            <a:off x="611919" y="1406093"/>
            <a:ext cx="5290091" cy="3801041"/>
          </a:xfrm>
          <a:prstGeom prst="rect">
            <a:avLst/>
          </a:prstGeom>
          <a:noFill/>
        </p:spPr>
        <p:txBody>
          <a:bodyPr wrap="square">
            <a:spAutoFit/>
          </a:bodyPr>
          <a:lstStyle/>
          <a:p>
            <a:pPr marL="342900" indent="-342900" defTabSz="685800">
              <a:lnSpc>
                <a:spcPct val="90000"/>
              </a:lnSpc>
              <a:spcBef>
                <a:spcPts val="600"/>
              </a:spcBef>
              <a:buClr>
                <a:srgbClr val="006C8E"/>
              </a:buClr>
              <a:buSzPct val="100000"/>
              <a:buFont typeface="Arial" panose="020B0604020202020204" pitchFamily="34" charset="0"/>
              <a:buChar char="•"/>
            </a:pPr>
            <a:r>
              <a:rPr lang="fr-CH" sz="2000" dirty="0"/>
              <a:t>L</a:t>
            </a:r>
            <a:r>
              <a:rPr lang="fr-CH" sz="2000" dirty="0" smtClean="0"/>
              <a:t>’agriculture contribue de manière importante à la conservation de la biodiversité </a:t>
            </a:r>
          </a:p>
          <a:p>
            <a:pPr marL="342900" indent="-342900" defTabSz="685800">
              <a:lnSpc>
                <a:spcPct val="90000"/>
              </a:lnSpc>
              <a:spcBef>
                <a:spcPts val="600"/>
              </a:spcBef>
              <a:buClr>
                <a:srgbClr val="006C8E"/>
              </a:buClr>
              <a:buSzPct val="100000"/>
              <a:buFont typeface="Arial" panose="020B0604020202020204" pitchFamily="34" charset="0"/>
              <a:buChar char="•"/>
            </a:pPr>
            <a:r>
              <a:rPr lang="fr-CH" sz="2000" dirty="0" smtClean="0"/>
              <a:t>Il n’y a pas de nouvelle disparition d’espèces (Liste rouge)</a:t>
            </a:r>
          </a:p>
          <a:p>
            <a:pPr marL="342900" indent="-342900" defTabSz="685800">
              <a:lnSpc>
                <a:spcPct val="90000"/>
              </a:lnSpc>
              <a:spcBef>
                <a:spcPts val="600"/>
              </a:spcBef>
              <a:buClr>
                <a:srgbClr val="006C8E"/>
              </a:buClr>
              <a:buSzPct val="100000"/>
              <a:buFont typeface="Arial" panose="020B0604020202020204" pitchFamily="34" charset="0"/>
              <a:buChar char="•"/>
            </a:pPr>
            <a:r>
              <a:rPr lang="fr-CH" sz="2000" dirty="0" smtClean="0"/>
              <a:t>Les espèces menacées augmentent</a:t>
            </a:r>
          </a:p>
          <a:p>
            <a:pPr marL="342900" indent="-342900" defTabSz="685800">
              <a:lnSpc>
                <a:spcPct val="90000"/>
              </a:lnSpc>
              <a:spcBef>
                <a:spcPts val="600"/>
              </a:spcBef>
              <a:buClr>
                <a:srgbClr val="006C8E"/>
              </a:buClr>
              <a:buSzPct val="100000"/>
              <a:buFont typeface="Arial" panose="020B0604020202020204" pitchFamily="34" charset="0"/>
              <a:buChar char="•"/>
            </a:pPr>
            <a:r>
              <a:rPr lang="fr-CH" sz="2000" dirty="0" smtClean="0"/>
              <a:t>Les prestations écosystémiques sont préservées</a:t>
            </a:r>
          </a:p>
          <a:p>
            <a:pPr marL="342900" indent="-342900" defTabSz="685800">
              <a:lnSpc>
                <a:spcPct val="90000"/>
              </a:lnSpc>
              <a:spcBef>
                <a:spcPts val="600"/>
              </a:spcBef>
              <a:buClr>
                <a:srgbClr val="006C8E"/>
              </a:buClr>
              <a:buSzPct val="100000"/>
              <a:buFont typeface="Arial" panose="020B0604020202020204" pitchFamily="34" charset="0"/>
              <a:buChar char="•"/>
            </a:pPr>
            <a:r>
              <a:rPr lang="fr-CH" sz="2000" dirty="0"/>
              <a:t>L</a:t>
            </a:r>
            <a:r>
              <a:rPr lang="fr-CH" sz="2000" dirty="0" smtClean="0"/>
              <a:t>a promotion des espèces cibles et indicatrices est assurée et encouragée </a:t>
            </a:r>
          </a:p>
          <a:p>
            <a:pPr marL="342900" indent="-342900" defTabSz="685800">
              <a:lnSpc>
                <a:spcPct val="90000"/>
              </a:lnSpc>
              <a:spcBef>
                <a:spcPts val="600"/>
              </a:spcBef>
              <a:buClr>
                <a:srgbClr val="006C8E"/>
              </a:buClr>
              <a:buSzPct val="100000"/>
              <a:buFont typeface="Arial" panose="020B0604020202020204" pitchFamily="34" charset="0"/>
              <a:buChar char="•"/>
            </a:pPr>
            <a:r>
              <a:rPr lang="fr-CH" sz="2000" dirty="0" smtClean="0"/>
              <a:t>Les habitats pour les espèces cibles et indicatrices se trouvent en quantité et qualité suffisante.</a:t>
            </a:r>
            <a:endParaRPr lang="fr-CH" sz="2000" dirty="0"/>
          </a:p>
        </p:txBody>
      </p:sp>
      <p:sp>
        <p:nvSpPr>
          <p:cNvPr id="4" name="Titel 3"/>
          <p:cNvSpPr>
            <a:spLocks noGrp="1"/>
          </p:cNvSpPr>
          <p:nvPr>
            <p:ph type="title"/>
          </p:nvPr>
        </p:nvSpPr>
        <p:spPr/>
        <p:txBody>
          <a:bodyPr/>
          <a:lstStyle/>
          <a:p>
            <a:r>
              <a:rPr lang="fr-CH" dirty="0" smtClean="0">
                <a:cs typeface="Arial"/>
              </a:rPr>
              <a:t>Objectifs environnementaux pour l’agriculture </a:t>
            </a:r>
            <a:br>
              <a:rPr lang="fr-CH" dirty="0" smtClean="0">
                <a:cs typeface="Arial"/>
              </a:rPr>
            </a:br>
            <a:r>
              <a:rPr lang="fr-CH" dirty="0" smtClean="0">
                <a:cs typeface="Arial"/>
              </a:rPr>
              <a:t>de la Confédération (OEA)</a:t>
            </a:r>
            <a:br>
              <a:rPr lang="fr-CH" dirty="0" smtClean="0">
                <a:cs typeface="Arial"/>
              </a:rPr>
            </a:br>
            <a:endParaRPr lang="fr-CH" dirty="0"/>
          </a:p>
        </p:txBody>
      </p:sp>
      <p:sp>
        <p:nvSpPr>
          <p:cNvPr id="9" name="Foliennummernplatzhalter 2"/>
          <p:cNvSpPr>
            <a:spLocks noGrp="1"/>
          </p:cNvSpPr>
          <p:nvPr>
            <p:ph type="sldNum" sz="quarter" idx="4"/>
          </p:nvPr>
        </p:nvSpPr>
        <p:spPr>
          <a:xfrm>
            <a:off x="7747800" y="6219700"/>
            <a:ext cx="792000" cy="360000"/>
          </a:xfrm>
        </p:spPr>
        <p:txBody>
          <a:bodyPr/>
          <a:lstStyle/>
          <a:p>
            <a:r>
              <a:rPr lang="fr-CH" dirty="0" smtClean="0"/>
              <a:t>11</a:t>
            </a:r>
            <a:endParaRPr lang="fr-CH" dirty="0"/>
          </a:p>
        </p:txBody>
      </p:sp>
      <p:sp>
        <p:nvSpPr>
          <p:cNvPr id="6" name="Textfeld 5"/>
          <p:cNvSpPr txBox="1"/>
          <p:nvPr/>
        </p:nvSpPr>
        <p:spPr>
          <a:xfrm>
            <a:off x="2860823" y="5313721"/>
            <a:ext cx="5659646" cy="584775"/>
          </a:xfrm>
          <a:prstGeom prst="rect">
            <a:avLst/>
          </a:prstGeom>
          <a:solidFill>
            <a:srgbClr val="FFCCCC"/>
          </a:solidFill>
        </p:spPr>
        <p:txBody>
          <a:bodyPr wrap="square" rtlCol="0">
            <a:spAutoFit/>
          </a:bodyPr>
          <a:lstStyle/>
          <a:p>
            <a:r>
              <a:rPr lang="fr-CH" sz="1600" dirty="0" smtClean="0"/>
              <a:t>Des objectifs ont été définis pour 13 domaines environnementaux (Biodiversité, paysage, climat, air, eaux, sols).</a:t>
            </a:r>
            <a:endParaRPr lang="fr-CH" sz="1600" dirty="0"/>
          </a:p>
        </p:txBody>
      </p:sp>
      <p:pic>
        <p:nvPicPr>
          <p:cNvPr id="2050" name="Picture 2" descr="Objectifs environnementaux pour lâagriculture - Rapport dâÃ©tat 20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02982" y="1261305"/>
            <a:ext cx="2457450"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601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5263" y="548680"/>
            <a:ext cx="8064537" cy="629700"/>
          </a:xfrm>
        </p:spPr>
        <p:txBody>
          <a:bodyPr/>
          <a:lstStyle/>
          <a:p>
            <a:r>
              <a:rPr lang="fr-CH" dirty="0" smtClean="0"/>
              <a:t>Surfaces avec qualité écologique dans les terres agricoles</a:t>
            </a:r>
            <a:endParaRPr lang="fr-CH" dirty="0"/>
          </a:p>
        </p:txBody>
      </p:sp>
      <p:sp>
        <p:nvSpPr>
          <p:cNvPr id="5" name="ZoneTexte 7"/>
          <p:cNvSpPr txBox="1"/>
          <p:nvPr/>
        </p:nvSpPr>
        <p:spPr>
          <a:xfrm>
            <a:off x="4355976" y="5730730"/>
            <a:ext cx="4183824" cy="246221"/>
          </a:xfrm>
          <a:prstGeom prst="rect">
            <a:avLst/>
          </a:prstGeom>
          <a:noFill/>
        </p:spPr>
        <p:txBody>
          <a:bodyPr wrap="square" rtlCol="0">
            <a:spAutoFit/>
          </a:bodyPr>
          <a:lstStyle/>
          <a:p>
            <a:pPr algn="r"/>
            <a:r>
              <a:rPr lang="fr-CH" sz="1000" dirty="0" smtClean="0"/>
              <a:t>Source: </a:t>
            </a:r>
            <a:r>
              <a:rPr lang="fr-CH" altLang="de-DE" sz="1000" dirty="0"/>
              <a:t>Objectifs environnementaux pour </a:t>
            </a:r>
            <a:r>
              <a:rPr lang="fr-CH" altLang="de-DE" sz="1000" dirty="0" smtClean="0"/>
              <a:t>l’agriculture</a:t>
            </a:r>
            <a:r>
              <a:rPr lang="fr-CH" sz="1000" dirty="0" smtClean="0"/>
              <a:t>: Rapport d’état 2016</a:t>
            </a:r>
            <a:endParaRPr lang="fr-CH" sz="1000" dirty="0"/>
          </a:p>
        </p:txBody>
      </p:sp>
      <p:sp>
        <p:nvSpPr>
          <p:cNvPr id="6" name="Foliennummernplatzhalter 2"/>
          <p:cNvSpPr txBox="1">
            <a:spLocks/>
          </p:cNvSpPr>
          <p:nvPr/>
        </p:nvSpPr>
        <p:spPr>
          <a:xfrm>
            <a:off x="7747800" y="6219700"/>
            <a:ext cx="792000" cy="360000"/>
          </a:xfrm>
          <a:prstGeom prst="rect">
            <a:avLst/>
          </a:prstGeom>
        </p:spPr>
        <p:txBody>
          <a:bodyPr vert="horz" lIns="0" tIns="45720" rIns="0" bIns="45720" rtlCol="0" anchor="b"/>
          <a:lstStyle>
            <a:defPPr>
              <a:defRPr lang="de-DE"/>
            </a:defPPr>
            <a:lvl1pPr marL="0" algn="r" defTabSz="914400" rtl="0" eaLnBrk="1" latinLnBrk="0" hangingPunct="1">
              <a:defRPr sz="1200" kern="1200" spc="2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dirty="0" smtClean="0"/>
              <a:t>12</a:t>
            </a:r>
            <a:endParaRPr lang="fr-CH" dirty="0"/>
          </a:p>
        </p:txBody>
      </p:sp>
      <p:sp>
        <p:nvSpPr>
          <p:cNvPr id="3" name="Textfeld 2"/>
          <p:cNvSpPr txBox="1"/>
          <p:nvPr/>
        </p:nvSpPr>
        <p:spPr>
          <a:xfrm rot="16200000">
            <a:off x="-1073545" y="2940736"/>
            <a:ext cx="2856872" cy="369332"/>
          </a:xfrm>
          <a:prstGeom prst="rect">
            <a:avLst/>
          </a:prstGeom>
          <a:noFill/>
        </p:spPr>
        <p:txBody>
          <a:bodyPr wrap="none" rtlCol="0">
            <a:spAutoFit/>
          </a:bodyPr>
          <a:lstStyle/>
          <a:p>
            <a:r>
              <a:rPr lang="fr-CH" dirty="0" smtClean="0"/>
              <a:t>Part de surfaces dans la SAU</a:t>
            </a:r>
            <a:endParaRPr lang="fr-CH" dirty="0"/>
          </a:p>
        </p:txBody>
      </p:sp>
      <p:graphicFrame>
        <p:nvGraphicFramePr>
          <p:cNvPr id="8" name="Diagramm 7"/>
          <p:cNvGraphicFramePr>
            <a:graphicFrameLocks/>
          </p:cNvGraphicFramePr>
          <p:nvPr>
            <p:extLst>
              <p:ext uri="{D42A27DB-BD31-4B8C-83A1-F6EECF244321}">
                <p14:modId xmlns:p14="http://schemas.microsoft.com/office/powerpoint/2010/main" val="1580430319"/>
              </p:ext>
            </p:extLst>
          </p:nvPr>
        </p:nvGraphicFramePr>
        <p:xfrm>
          <a:off x="467544" y="1196752"/>
          <a:ext cx="8532440" cy="45339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298258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fr-FR" dirty="0" smtClean="0"/>
              <a:t>Objectifs de surfaces selon les OEA: </a:t>
            </a:r>
            <a:br>
              <a:rPr lang="fr-FR" dirty="0" smtClean="0"/>
            </a:br>
            <a:r>
              <a:rPr lang="fr-FR" dirty="0" smtClean="0"/>
              <a:t>part de surfaces avec qualité écologique dans la SAU</a:t>
            </a:r>
            <a:r>
              <a:rPr lang="de-CH" dirty="0" smtClean="0"/>
              <a:t/>
            </a:r>
            <a:br>
              <a:rPr lang="de-CH" dirty="0" smtClean="0"/>
            </a:br>
            <a:r>
              <a:rPr lang="de-CH" dirty="0" smtClean="0"/>
              <a:t/>
            </a:r>
            <a:br>
              <a:rPr lang="de-CH" dirty="0" smtClean="0"/>
            </a:br>
            <a:endParaRPr lang="de-CH" dirty="0"/>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396776352"/>
              </p:ext>
            </p:extLst>
          </p:nvPr>
        </p:nvGraphicFramePr>
        <p:xfrm>
          <a:off x="611188" y="1454571"/>
          <a:ext cx="7915086" cy="4338320"/>
        </p:xfrm>
        <a:graphic>
          <a:graphicData uri="http://schemas.openxmlformats.org/drawingml/2006/table">
            <a:tbl>
              <a:tblPr firstRow="1" bandRow="1">
                <a:tableStyleId>{21E4AEA4-8DFA-4A89-87EB-49C32662AFE0}</a:tableStyleId>
              </a:tblPr>
              <a:tblGrid>
                <a:gridCol w="1997550">
                  <a:extLst>
                    <a:ext uri="{9D8B030D-6E8A-4147-A177-3AD203B41FA5}">
                      <a16:colId xmlns:a16="http://schemas.microsoft.com/office/drawing/2014/main" val="4152586175"/>
                    </a:ext>
                  </a:extLst>
                </a:gridCol>
                <a:gridCol w="1701291">
                  <a:extLst>
                    <a:ext uri="{9D8B030D-6E8A-4147-A177-3AD203B41FA5}">
                      <a16:colId xmlns:a16="http://schemas.microsoft.com/office/drawing/2014/main" val="343767657"/>
                    </a:ext>
                  </a:extLst>
                </a:gridCol>
                <a:gridCol w="1405415">
                  <a:extLst>
                    <a:ext uri="{9D8B030D-6E8A-4147-A177-3AD203B41FA5}">
                      <a16:colId xmlns:a16="http://schemas.microsoft.com/office/drawing/2014/main" val="1994770256"/>
                    </a:ext>
                  </a:extLst>
                </a:gridCol>
                <a:gridCol w="1405415">
                  <a:extLst>
                    <a:ext uri="{9D8B030D-6E8A-4147-A177-3AD203B41FA5}">
                      <a16:colId xmlns:a16="http://schemas.microsoft.com/office/drawing/2014/main" val="573981899"/>
                    </a:ext>
                  </a:extLst>
                </a:gridCol>
                <a:gridCol w="1405415">
                  <a:extLst>
                    <a:ext uri="{9D8B030D-6E8A-4147-A177-3AD203B41FA5}">
                      <a16:colId xmlns:a16="http://schemas.microsoft.com/office/drawing/2014/main" val="3168550776"/>
                    </a:ext>
                  </a:extLst>
                </a:gridCol>
              </a:tblGrid>
              <a:tr h="370840">
                <a:tc>
                  <a:txBody>
                    <a:bodyPr/>
                    <a:lstStyle/>
                    <a:p>
                      <a:endParaRPr lang="de-CH" sz="1400" b="1" dirty="0">
                        <a:latin typeface="+mn-lt"/>
                        <a:cs typeface="Arial" panose="020B0604020202020204" pitchFamily="34" charset="0"/>
                      </a:endParaRPr>
                    </a:p>
                  </a:txBody>
                  <a:tcPr/>
                </a:tc>
                <a:tc>
                  <a:txBody>
                    <a:bodyPr/>
                    <a:lstStyle/>
                    <a:p>
                      <a:r>
                        <a:rPr lang="de-CH" sz="1400" b="1" i="0" u="none" strike="noStrike" kern="1200" baseline="0" dirty="0" err="1" smtClean="0">
                          <a:solidFill>
                            <a:schemeClr val="lt1"/>
                          </a:solidFill>
                          <a:latin typeface="+mn-lt"/>
                          <a:ea typeface="+mn-ea"/>
                          <a:cs typeface="Arial" panose="020B0604020202020204" pitchFamily="34" charset="0"/>
                        </a:rPr>
                        <a:t>Valeur</a:t>
                      </a:r>
                      <a:r>
                        <a:rPr lang="de-CH" sz="1400" b="1" i="0" u="none" strike="noStrike" kern="1200" baseline="0" dirty="0" smtClean="0">
                          <a:solidFill>
                            <a:schemeClr val="lt1"/>
                          </a:solidFill>
                          <a:latin typeface="+mn-lt"/>
                          <a:ea typeface="+mn-ea"/>
                          <a:cs typeface="Arial" panose="020B0604020202020204" pitchFamily="34" charset="0"/>
                        </a:rPr>
                        <a:t> à </a:t>
                      </a:r>
                      <a:r>
                        <a:rPr lang="de-CH" sz="1400" b="1" i="0" u="none" strike="noStrike" kern="1200" baseline="0" dirty="0" err="1" smtClean="0">
                          <a:solidFill>
                            <a:schemeClr val="lt1"/>
                          </a:solidFill>
                          <a:latin typeface="+mn-lt"/>
                          <a:ea typeface="+mn-ea"/>
                          <a:cs typeface="Arial" panose="020B0604020202020204" pitchFamily="34" charset="0"/>
                        </a:rPr>
                        <a:t>atteindre</a:t>
                      </a:r>
                      <a:endParaRPr lang="de-CH" sz="1400" b="1" i="0" u="none" strike="noStrike" kern="1200" baseline="0" dirty="0" smtClean="0">
                        <a:solidFill>
                          <a:schemeClr val="lt1"/>
                        </a:solidFill>
                        <a:latin typeface="+mn-lt"/>
                        <a:ea typeface="+mn-ea"/>
                        <a:cs typeface="Arial" panose="020B0604020202020204" pitchFamily="34" charset="0"/>
                      </a:endParaRPr>
                    </a:p>
                    <a:p>
                      <a:r>
                        <a:rPr lang="de-CH" sz="1400" b="1" i="0" u="none" strike="noStrike" kern="1200" baseline="0" dirty="0" smtClean="0">
                          <a:solidFill>
                            <a:schemeClr val="lt1"/>
                          </a:solidFill>
                          <a:latin typeface="+mn-lt"/>
                          <a:ea typeface="+mn-ea"/>
                          <a:cs typeface="Arial" panose="020B0604020202020204" pitchFamily="34" charset="0"/>
                        </a:rPr>
                        <a:t>(</a:t>
                      </a:r>
                      <a:r>
                        <a:rPr lang="de-CH" sz="1400" b="1" i="0" u="none" strike="noStrike" kern="1200" baseline="0" dirty="0" err="1" smtClean="0">
                          <a:solidFill>
                            <a:schemeClr val="lt1"/>
                          </a:solidFill>
                          <a:latin typeface="+mn-lt"/>
                          <a:ea typeface="+mn-ea"/>
                          <a:cs typeface="Arial" panose="020B0604020202020204" pitchFamily="34" charset="0"/>
                        </a:rPr>
                        <a:t>moyenne</a:t>
                      </a:r>
                      <a:r>
                        <a:rPr lang="de-CH" sz="1400" b="1" i="0" u="none" strike="noStrike" kern="1200" baseline="0" dirty="0" smtClean="0">
                          <a:solidFill>
                            <a:schemeClr val="lt1"/>
                          </a:solidFill>
                          <a:latin typeface="+mn-lt"/>
                          <a:ea typeface="+mn-ea"/>
                          <a:cs typeface="Arial" panose="020B0604020202020204" pitchFamily="34" charset="0"/>
                        </a:rPr>
                        <a:t> /</a:t>
                      </a:r>
                      <a:br>
                        <a:rPr lang="de-CH" sz="1400" b="1" i="0" u="none" strike="noStrike" kern="1200" baseline="0" dirty="0" smtClean="0">
                          <a:solidFill>
                            <a:schemeClr val="lt1"/>
                          </a:solidFill>
                          <a:latin typeface="+mn-lt"/>
                          <a:ea typeface="+mn-ea"/>
                          <a:cs typeface="Arial" panose="020B0604020202020204" pitchFamily="34" charset="0"/>
                        </a:rPr>
                      </a:br>
                      <a:r>
                        <a:rPr lang="de-CH" sz="1400" b="1" i="0" u="none" strike="noStrike" kern="1200" baseline="0" dirty="0" err="1" smtClean="0">
                          <a:solidFill>
                            <a:schemeClr val="lt1"/>
                          </a:solidFill>
                          <a:latin typeface="+mn-lt"/>
                          <a:ea typeface="+mn-ea"/>
                          <a:cs typeface="Arial" panose="020B0604020202020204" pitchFamily="34" charset="0"/>
                        </a:rPr>
                        <a:t>dispersion</a:t>
                      </a:r>
                      <a:r>
                        <a:rPr lang="de-CH" sz="1400" b="1" i="0" u="none" strike="noStrike" kern="1200" baseline="0" dirty="0" smtClean="0">
                          <a:solidFill>
                            <a:schemeClr val="lt1"/>
                          </a:solidFill>
                          <a:latin typeface="+mn-lt"/>
                          <a:ea typeface="+mn-ea"/>
                          <a:cs typeface="Arial" panose="020B0604020202020204" pitchFamily="34" charset="0"/>
                        </a:rPr>
                        <a:t>)</a:t>
                      </a:r>
                    </a:p>
                    <a:p>
                      <a:r>
                        <a:rPr lang="de-CH" sz="1400" b="0" i="0" u="none" strike="noStrike" kern="1200" baseline="0" dirty="0" smtClean="0">
                          <a:solidFill>
                            <a:schemeClr val="lt1"/>
                          </a:solidFill>
                          <a:latin typeface="+mn-lt"/>
                          <a:ea typeface="+mn-ea"/>
                          <a:cs typeface="Arial" panose="020B0604020202020204" pitchFamily="34" charset="0"/>
                        </a:rPr>
                        <a:t>(Walter et al. 2013)</a:t>
                      </a:r>
                    </a:p>
                  </a:txBody>
                  <a:tcPr>
                    <a:solidFill>
                      <a:schemeClr val="accent6"/>
                    </a:solidFill>
                  </a:tcPr>
                </a:tc>
                <a:tc>
                  <a:txBody>
                    <a:bodyPr/>
                    <a:lstStyle/>
                    <a:p>
                      <a:r>
                        <a:rPr lang="de-CH" sz="1400" b="1" i="0" u="none" strike="noStrike" kern="1200" baseline="0" dirty="0" smtClean="0">
                          <a:solidFill>
                            <a:schemeClr val="lt1"/>
                          </a:solidFill>
                          <a:latin typeface="+mn-lt"/>
                          <a:ea typeface="+mn-ea"/>
                          <a:cs typeface="Arial" panose="020B0604020202020204" pitchFamily="34" charset="0"/>
                        </a:rPr>
                        <a:t>Etat 2013</a:t>
                      </a:r>
                    </a:p>
                    <a:p>
                      <a:r>
                        <a:rPr lang="de-CH" sz="1400" b="0" i="0" u="none" strike="noStrike" kern="1200" baseline="0" dirty="0" smtClean="0">
                          <a:solidFill>
                            <a:schemeClr val="lt1"/>
                          </a:solidFill>
                          <a:latin typeface="+mn-lt"/>
                          <a:ea typeface="+mn-ea"/>
                          <a:cs typeface="Arial" panose="020B0604020202020204" pitchFamily="34" charset="0"/>
                        </a:rPr>
                        <a:t>(</a:t>
                      </a:r>
                      <a:r>
                        <a:rPr lang="de-CH" sz="1400" b="0" i="0" u="none" strike="noStrike" kern="1200" baseline="0" dirty="0" err="1" smtClean="0">
                          <a:solidFill>
                            <a:schemeClr val="lt1"/>
                          </a:solidFill>
                          <a:latin typeface="+mn-lt"/>
                          <a:ea typeface="+mn-ea"/>
                          <a:cs typeface="Arial" panose="020B0604020202020204" pitchFamily="34" charset="0"/>
                        </a:rPr>
                        <a:t>estimé</a:t>
                      </a:r>
                      <a:r>
                        <a:rPr lang="de-CH" sz="1400" b="0" i="0" u="none" strike="noStrike" kern="1200" baseline="0" dirty="0" smtClean="0">
                          <a:solidFill>
                            <a:schemeClr val="lt1"/>
                          </a:solidFill>
                          <a:latin typeface="+mn-lt"/>
                          <a:ea typeface="+mn-ea"/>
                          <a:cs typeface="Arial" panose="020B0604020202020204" pitchFamily="34" charset="0"/>
                        </a:rPr>
                        <a:t> par Walter et al. 2013)</a:t>
                      </a:r>
                    </a:p>
                    <a:p>
                      <a:endParaRPr lang="de-CH" sz="1400" b="1" dirty="0">
                        <a:latin typeface="+mn-lt"/>
                        <a:cs typeface="Arial" panose="020B0604020202020204" pitchFamily="34" charset="0"/>
                      </a:endParaRPr>
                    </a:p>
                  </a:txBody>
                  <a:tcPr/>
                </a:tc>
                <a:tc>
                  <a:txBody>
                    <a:bodyPr/>
                    <a:lstStyle/>
                    <a:p>
                      <a:r>
                        <a:rPr lang="de-CH" sz="1400" b="1" i="0" u="none" strike="noStrike" kern="1200" baseline="0" dirty="0" smtClean="0">
                          <a:solidFill>
                            <a:schemeClr val="lt1"/>
                          </a:solidFill>
                          <a:latin typeface="+mn-lt"/>
                          <a:ea typeface="+mn-ea"/>
                          <a:cs typeface="Arial" panose="020B0604020202020204" pitchFamily="34" charset="0"/>
                        </a:rPr>
                        <a:t>Part de SPB </a:t>
                      </a:r>
                      <a:r>
                        <a:rPr lang="de-CH" sz="1400" b="1" i="0" u="none" strike="noStrike" kern="1200" baseline="0" dirty="0" err="1" smtClean="0">
                          <a:solidFill>
                            <a:schemeClr val="lt1"/>
                          </a:solidFill>
                          <a:latin typeface="+mn-lt"/>
                          <a:ea typeface="+mn-ea"/>
                          <a:cs typeface="Arial" panose="020B0604020202020204" pitchFamily="34" charset="0"/>
                        </a:rPr>
                        <a:t>avec</a:t>
                      </a:r>
                      <a:r>
                        <a:rPr lang="de-CH" sz="1400" b="1" i="0" u="none" strike="noStrike" kern="1200" baseline="0" dirty="0" smtClean="0">
                          <a:solidFill>
                            <a:schemeClr val="lt1"/>
                          </a:solidFill>
                          <a:latin typeface="+mn-lt"/>
                          <a:ea typeface="+mn-ea"/>
                          <a:cs typeface="Arial" panose="020B0604020202020204" pitchFamily="34" charset="0"/>
                        </a:rPr>
                        <a:t> </a:t>
                      </a:r>
                      <a:r>
                        <a:rPr lang="de-CH" sz="1400" b="1" i="0" u="none" strike="noStrike" kern="1200" baseline="0" dirty="0" err="1" smtClean="0">
                          <a:solidFill>
                            <a:schemeClr val="lt1"/>
                          </a:solidFill>
                          <a:latin typeface="+mn-lt"/>
                          <a:ea typeface="+mn-ea"/>
                          <a:cs typeface="Arial" panose="020B0604020202020204" pitchFamily="34" charset="0"/>
                        </a:rPr>
                        <a:t>contributions</a:t>
                      </a:r>
                      <a:r>
                        <a:rPr lang="de-CH" sz="1400" b="1" i="0" u="none" strike="noStrike" kern="1200" baseline="0" dirty="0" smtClean="0">
                          <a:solidFill>
                            <a:schemeClr val="lt1"/>
                          </a:solidFill>
                          <a:latin typeface="+mn-lt"/>
                          <a:ea typeface="+mn-ea"/>
                          <a:cs typeface="Arial" panose="020B0604020202020204" pitchFamily="34" charset="0"/>
                        </a:rPr>
                        <a:t> </a:t>
                      </a:r>
                      <a:br>
                        <a:rPr lang="de-CH" sz="1400" b="1" i="0" u="none" strike="noStrike" kern="1200" baseline="0" dirty="0" smtClean="0">
                          <a:solidFill>
                            <a:schemeClr val="lt1"/>
                          </a:solidFill>
                          <a:latin typeface="+mn-lt"/>
                          <a:ea typeface="+mn-ea"/>
                          <a:cs typeface="Arial" panose="020B0604020202020204" pitchFamily="34" charset="0"/>
                        </a:rPr>
                      </a:br>
                      <a:r>
                        <a:rPr lang="de-CH" sz="1400" b="0" i="0" u="none" strike="noStrike" kern="1200" baseline="0" dirty="0" smtClean="0">
                          <a:solidFill>
                            <a:schemeClr val="lt1"/>
                          </a:solidFill>
                          <a:latin typeface="+mn-lt"/>
                          <a:ea typeface="+mn-ea"/>
                          <a:cs typeface="Arial" panose="020B0604020202020204" pitchFamily="34" charset="0"/>
                        </a:rPr>
                        <a:t>(total, Q I &amp; II)</a:t>
                      </a:r>
                    </a:p>
                    <a:p>
                      <a:r>
                        <a:rPr lang="de-CH" sz="1400" b="0" i="0" u="none" strike="noStrike" kern="1200" baseline="0" dirty="0" smtClean="0">
                          <a:solidFill>
                            <a:schemeClr val="lt1"/>
                          </a:solidFill>
                          <a:latin typeface="+mn-lt"/>
                          <a:ea typeface="+mn-ea"/>
                          <a:cs typeface="Arial" panose="020B0604020202020204" pitchFamily="34" charset="0"/>
                        </a:rPr>
                        <a:t>(OFAG 2016, </a:t>
                      </a:r>
                      <a:br>
                        <a:rPr lang="de-CH" sz="1400" b="0" i="0" u="none" strike="noStrike" kern="1200" baseline="0" dirty="0" smtClean="0">
                          <a:solidFill>
                            <a:schemeClr val="lt1"/>
                          </a:solidFill>
                          <a:latin typeface="+mn-lt"/>
                          <a:ea typeface="+mn-ea"/>
                          <a:cs typeface="Arial" panose="020B0604020202020204" pitchFamily="34" charset="0"/>
                        </a:rPr>
                      </a:br>
                      <a:r>
                        <a:rPr lang="de-CH" sz="1400" b="0" i="0" u="none" strike="noStrike" kern="1200" baseline="0" dirty="0" err="1" smtClean="0">
                          <a:solidFill>
                            <a:schemeClr val="lt1"/>
                          </a:solidFill>
                          <a:latin typeface="+mn-lt"/>
                          <a:ea typeface="+mn-ea"/>
                          <a:cs typeface="Arial" panose="020B0604020202020204" pitchFamily="34" charset="0"/>
                        </a:rPr>
                        <a:t>selon</a:t>
                      </a:r>
                      <a:r>
                        <a:rPr lang="de-CH" sz="1400" b="0" i="0" u="none" strike="noStrike" kern="1200" baseline="0" dirty="0" smtClean="0">
                          <a:solidFill>
                            <a:schemeClr val="lt1"/>
                          </a:solidFill>
                          <a:latin typeface="+mn-lt"/>
                          <a:ea typeface="+mn-ea"/>
                          <a:cs typeface="Arial" panose="020B0604020202020204" pitchFamily="34" charset="0"/>
                        </a:rPr>
                        <a:t> OPD)</a:t>
                      </a:r>
                    </a:p>
                  </a:txBody>
                  <a:tcPr/>
                </a:tc>
                <a:tc>
                  <a:txBody>
                    <a:bodyPr/>
                    <a:lstStyle/>
                    <a:p>
                      <a:r>
                        <a:rPr lang="de-CH" sz="1400" b="1" i="0" u="none" strike="noStrike" kern="1200" baseline="0" dirty="0" smtClean="0">
                          <a:solidFill>
                            <a:schemeClr val="lt1"/>
                          </a:solidFill>
                          <a:latin typeface="+mn-lt"/>
                          <a:ea typeface="+mn-ea"/>
                          <a:cs typeface="Arial" panose="020B0604020202020204" pitchFamily="34" charset="0"/>
                        </a:rPr>
                        <a:t>Part de SPB </a:t>
                      </a:r>
                      <a:r>
                        <a:rPr lang="de-CH" sz="1400" b="1" i="0" u="none" strike="noStrike" kern="1200" baseline="0" dirty="0" err="1" smtClean="0">
                          <a:solidFill>
                            <a:schemeClr val="lt1"/>
                          </a:solidFill>
                          <a:latin typeface="+mn-lt"/>
                          <a:ea typeface="+mn-ea"/>
                          <a:cs typeface="Arial" panose="020B0604020202020204" pitchFamily="34" charset="0"/>
                        </a:rPr>
                        <a:t>avec</a:t>
                      </a:r>
                      <a:r>
                        <a:rPr lang="de-CH" sz="1400" b="1" i="0" u="none" strike="noStrike" kern="1200" baseline="0" dirty="0" smtClean="0">
                          <a:solidFill>
                            <a:schemeClr val="lt1"/>
                          </a:solidFill>
                          <a:latin typeface="+mn-lt"/>
                          <a:ea typeface="+mn-ea"/>
                          <a:cs typeface="Arial" panose="020B0604020202020204" pitchFamily="34" charset="0"/>
                        </a:rPr>
                        <a:t> Q II</a:t>
                      </a:r>
                    </a:p>
                    <a:p>
                      <a:r>
                        <a:rPr lang="de-CH" sz="1400" b="0" i="0" u="none" strike="noStrike" kern="1200" baseline="0" dirty="0" smtClean="0">
                          <a:solidFill>
                            <a:schemeClr val="lt1"/>
                          </a:solidFill>
                          <a:latin typeface="+mn-lt"/>
                          <a:ea typeface="+mn-ea"/>
                          <a:cs typeface="Arial" panose="020B0604020202020204" pitchFamily="34" charset="0"/>
                        </a:rPr>
                        <a:t>(OFAG 2016, </a:t>
                      </a:r>
                      <a:br>
                        <a:rPr lang="de-CH" sz="1400" b="0" i="0" u="none" strike="noStrike" kern="1200" baseline="0" dirty="0" smtClean="0">
                          <a:solidFill>
                            <a:schemeClr val="lt1"/>
                          </a:solidFill>
                          <a:latin typeface="+mn-lt"/>
                          <a:ea typeface="+mn-ea"/>
                          <a:cs typeface="Arial" panose="020B0604020202020204" pitchFamily="34" charset="0"/>
                        </a:rPr>
                      </a:br>
                      <a:r>
                        <a:rPr lang="de-CH" sz="1400" b="0" i="0" u="none" strike="noStrike" kern="1200" baseline="0" dirty="0" err="1" smtClean="0">
                          <a:solidFill>
                            <a:schemeClr val="lt1"/>
                          </a:solidFill>
                          <a:latin typeface="+mn-lt"/>
                          <a:ea typeface="+mn-ea"/>
                          <a:cs typeface="Arial" panose="020B0604020202020204" pitchFamily="34" charset="0"/>
                        </a:rPr>
                        <a:t>selon</a:t>
                      </a:r>
                      <a:r>
                        <a:rPr lang="de-CH" sz="1400" b="0" i="0" u="none" strike="noStrike" kern="1200" baseline="0" dirty="0" smtClean="0">
                          <a:solidFill>
                            <a:schemeClr val="lt1"/>
                          </a:solidFill>
                          <a:latin typeface="+mn-lt"/>
                          <a:ea typeface="+mn-ea"/>
                          <a:cs typeface="Arial" panose="020B0604020202020204" pitchFamily="34" charset="0"/>
                        </a:rPr>
                        <a:t> OPD)</a:t>
                      </a:r>
                    </a:p>
                  </a:txBody>
                  <a:tcPr/>
                </a:tc>
                <a:extLst>
                  <a:ext uri="{0D108BD9-81ED-4DB2-BD59-A6C34878D82A}">
                    <a16:rowId xmlns:a16="http://schemas.microsoft.com/office/drawing/2014/main" val="511536071"/>
                  </a:ext>
                </a:extLst>
              </a:tr>
              <a:tr h="370840">
                <a:tc>
                  <a:txBody>
                    <a:bodyPr/>
                    <a:lstStyle/>
                    <a:p>
                      <a:r>
                        <a:rPr lang="it-IT" sz="1400" b="0" i="0" u="none" strike="noStrike" kern="1200" baseline="0" dirty="0" smtClean="0">
                          <a:solidFill>
                            <a:schemeClr val="tx1"/>
                          </a:solidFill>
                          <a:latin typeface="+mn-lt"/>
                          <a:ea typeface="+mn-ea"/>
                          <a:cs typeface="Arial" panose="020B0604020202020204" pitchFamily="34" charset="0"/>
                        </a:rPr>
                        <a:t>Zone de </a:t>
                      </a:r>
                      <a:r>
                        <a:rPr lang="it-IT" sz="1400" b="0" i="0" u="none" strike="noStrike" kern="1200" baseline="0" dirty="0" err="1" smtClean="0">
                          <a:solidFill>
                            <a:schemeClr val="tx1"/>
                          </a:solidFill>
                          <a:latin typeface="+mn-lt"/>
                          <a:ea typeface="+mn-ea"/>
                          <a:cs typeface="Arial" panose="020B0604020202020204" pitchFamily="34" charset="0"/>
                        </a:rPr>
                        <a:t>plaine</a:t>
                      </a:r>
                      <a:r>
                        <a:rPr lang="it-IT" sz="1400" b="0" i="0" u="none" strike="noStrike" kern="1200" baseline="0" dirty="0" smtClean="0">
                          <a:solidFill>
                            <a:schemeClr val="tx1"/>
                          </a:solidFill>
                          <a:latin typeface="+mn-lt"/>
                          <a:ea typeface="+mn-ea"/>
                          <a:cs typeface="Arial" panose="020B0604020202020204" pitchFamily="34" charset="0"/>
                        </a:rPr>
                        <a:t> </a:t>
                      </a:r>
                      <a:endParaRPr lang="de-CH" sz="1400" dirty="0">
                        <a:solidFill>
                          <a:schemeClr val="tx1"/>
                        </a:solidFill>
                        <a:latin typeface="+mn-lt"/>
                        <a:cs typeface="Arial" panose="020B0604020202020204" pitchFamily="34" charset="0"/>
                      </a:endParaRPr>
                    </a:p>
                  </a:txBody>
                  <a:tcPr anchor="ctr"/>
                </a:tc>
                <a:tc>
                  <a:txBody>
                    <a:bodyPr/>
                    <a:lstStyle/>
                    <a:p>
                      <a:r>
                        <a:rPr lang="it-IT" sz="1400" b="0" i="0" u="none" strike="noStrike" kern="1200" baseline="0" dirty="0" smtClean="0">
                          <a:solidFill>
                            <a:schemeClr val="tx1"/>
                          </a:solidFill>
                          <a:latin typeface="+mn-lt"/>
                          <a:ea typeface="+mn-ea"/>
                          <a:cs typeface="Arial" panose="020B0604020202020204" pitchFamily="34" charset="0"/>
                        </a:rPr>
                        <a:t>10 % (8−12) </a:t>
                      </a:r>
                      <a:endParaRPr lang="de-CH" sz="1400" dirty="0">
                        <a:solidFill>
                          <a:schemeClr val="tx1"/>
                        </a:solidFill>
                        <a:latin typeface="+mn-lt"/>
                        <a:cs typeface="Arial" panose="020B0604020202020204" pitchFamily="34" charset="0"/>
                      </a:endParaRPr>
                    </a:p>
                  </a:txBody>
                  <a:tcPr anchor="ctr">
                    <a:solidFill>
                      <a:schemeClr val="accent6"/>
                    </a:solidFill>
                  </a:tcPr>
                </a:tc>
                <a:tc>
                  <a:txBody>
                    <a:bodyPr/>
                    <a:lstStyle/>
                    <a:p>
                      <a:r>
                        <a:rPr lang="it-IT" sz="1400" b="0" i="0" u="none" strike="noStrike" kern="1200" baseline="0" dirty="0" smtClean="0">
                          <a:solidFill>
                            <a:schemeClr val="tx1"/>
                          </a:solidFill>
                          <a:latin typeface="+mn-lt"/>
                          <a:ea typeface="+mn-ea"/>
                          <a:cs typeface="Arial" panose="020B0604020202020204" pitchFamily="34" charset="0"/>
                        </a:rPr>
                        <a:t>2,2−4,0 % </a:t>
                      </a:r>
                      <a:endParaRPr lang="de-CH" sz="1400" dirty="0">
                        <a:solidFill>
                          <a:schemeClr val="tx1"/>
                        </a:solidFill>
                        <a:latin typeface="+mn-lt"/>
                        <a:cs typeface="Arial" panose="020B0604020202020204" pitchFamily="34" charset="0"/>
                      </a:endParaRPr>
                    </a:p>
                  </a:txBody>
                  <a:tcPr anchor="ctr"/>
                </a:tc>
                <a:tc>
                  <a:txBody>
                    <a:bodyPr/>
                    <a:lstStyle/>
                    <a:p>
                      <a:r>
                        <a:rPr lang="it-IT" sz="1400" b="0" i="0" u="none" strike="noStrike" kern="1200" baseline="0" dirty="0" smtClean="0">
                          <a:solidFill>
                            <a:schemeClr val="tx1"/>
                          </a:solidFill>
                          <a:latin typeface="+mn-lt"/>
                          <a:ea typeface="+mn-ea"/>
                          <a:cs typeface="Arial" panose="020B0604020202020204" pitchFamily="34" charset="0"/>
                        </a:rPr>
                        <a:t>12 % </a:t>
                      </a:r>
                      <a:endParaRPr lang="de-CH" sz="1400" dirty="0">
                        <a:solidFill>
                          <a:schemeClr val="tx1"/>
                        </a:solidFill>
                        <a:latin typeface="+mn-lt"/>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400" b="0" i="0" u="none" strike="noStrike" kern="1200" baseline="0" dirty="0" smtClean="0">
                          <a:solidFill>
                            <a:schemeClr val="tx1"/>
                          </a:solidFill>
                          <a:latin typeface="+mn-lt"/>
                          <a:ea typeface="+mn-ea"/>
                          <a:cs typeface="Arial" panose="020B0604020202020204" pitchFamily="34" charset="0"/>
                        </a:rPr>
                        <a:t>3 %</a:t>
                      </a:r>
                    </a:p>
                  </a:txBody>
                  <a:tcPr anchor="ctr"/>
                </a:tc>
                <a:extLst>
                  <a:ext uri="{0D108BD9-81ED-4DB2-BD59-A6C34878D82A}">
                    <a16:rowId xmlns:a16="http://schemas.microsoft.com/office/drawing/2014/main" val="3788750272"/>
                  </a:ext>
                </a:extLst>
              </a:tr>
              <a:tr h="370840">
                <a:tc>
                  <a:txBody>
                    <a:bodyPr/>
                    <a:lstStyle/>
                    <a:p>
                      <a:r>
                        <a:rPr lang="de-CH" sz="1400" b="0" i="0" u="none" strike="noStrike" kern="1200" baseline="0" dirty="0" smtClean="0">
                          <a:solidFill>
                            <a:schemeClr val="tx1"/>
                          </a:solidFill>
                          <a:latin typeface="+mn-lt"/>
                          <a:ea typeface="+mn-ea"/>
                          <a:cs typeface="Arial" panose="020B0604020202020204" pitchFamily="34" charset="0"/>
                        </a:rPr>
                        <a:t>Zone de </a:t>
                      </a:r>
                      <a:r>
                        <a:rPr lang="de-CH" sz="1400" b="0" i="0" u="none" strike="noStrike" kern="1200" baseline="0" dirty="0" err="1" smtClean="0">
                          <a:solidFill>
                            <a:schemeClr val="tx1"/>
                          </a:solidFill>
                          <a:latin typeface="+mn-lt"/>
                          <a:ea typeface="+mn-ea"/>
                          <a:cs typeface="Arial" panose="020B0604020202020204" pitchFamily="34" charset="0"/>
                        </a:rPr>
                        <a:t>colline</a:t>
                      </a:r>
                      <a:endParaRPr lang="de-CH" sz="1400" dirty="0">
                        <a:solidFill>
                          <a:schemeClr val="tx1"/>
                        </a:solidFill>
                        <a:latin typeface="+mn-lt"/>
                        <a:cs typeface="Arial" panose="020B0604020202020204" pitchFamily="34" charset="0"/>
                      </a:endParaRPr>
                    </a:p>
                  </a:txBody>
                  <a:tcPr anchor="ctr"/>
                </a:tc>
                <a:tc>
                  <a:txBody>
                    <a:bodyPr/>
                    <a:lstStyle/>
                    <a:p>
                      <a:r>
                        <a:rPr lang="de-CH" sz="1400" b="0" i="0" u="none" strike="noStrike" kern="1200" baseline="0" dirty="0" smtClean="0">
                          <a:solidFill>
                            <a:schemeClr val="tx1"/>
                          </a:solidFill>
                          <a:latin typeface="+mn-lt"/>
                          <a:ea typeface="+mn-ea"/>
                          <a:cs typeface="Arial" panose="020B0604020202020204" pitchFamily="34" charset="0"/>
                        </a:rPr>
                        <a:t>12 % (10−14) </a:t>
                      </a:r>
                      <a:endParaRPr lang="de-CH" sz="1400" dirty="0">
                        <a:solidFill>
                          <a:schemeClr val="tx1"/>
                        </a:solidFill>
                        <a:latin typeface="+mn-lt"/>
                        <a:cs typeface="Arial" panose="020B0604020202020204" pitchFamily="34" charset="0"/>
                      </a:endParaRPr>
                    </a:p>
                  </a:txBody>
                  <a:tcPr anchor="ctr">
                    <a:solidFill>
                      <a:schemeClr val="accent6"/>
                    </a:solidFill>
                  </a:tcPr>
                </a:tc>
                <a:tc>
                  <a:txBody>
                    <a:bodyPr/>
                    <a:lstStyle/>
                    <a:p>
                      <a:r>
                        <a:rPr lang="de-CH" sz="1400" b="0" i="0" u="none" strike="noStrike" kern="1200" baseline="0" dirty="0" smtClean="0">
                          <a:solidFill>
                            <a:schemeClr val="tx1"/>
                          </a:solidFill>
                          <a:latin typeface="+mn-lt"/>
                          <a:ea typeface="+mn-ea"/>
                          <a:cs typeface="Arial" panose="020B0604020202020204" pitchFamily="34" charset="0"/>
                        </a:rPr>
                        <a:t>3,5−4,5 % </a:t>
                      </a:r>
                      <a:endParaRPr lang="de-CH" sz="1400" dirty="0">
                        <a:solidFill>
                          <a:schemeClr val="tx1"/>
                        </a:solidFill>
                        <a:latin typeface="+mn-lt"/>
                        <a:cs typeface="Arial" panose="020B0604020202020204" pitchFamily="34" charset="0"/>
                      </a:endParaRPr>
                    </a:p>
                  </a:txBody>
                  <a:tcPr anchor="ctr"/>
                </a:tc>
                <a:tc>
                  <a:txBody>
                    <a:bodyPr/>
                    <a:lstStyle/>
                    <a:p>
                      <a:r>
                        <a:rPr lang="de-CH" sz="1400" b="0" i="0" u="none" strike="noStrike" kern="1200" baseline="0" dirty="0" smtClean="0">
                          <a:solidFill>
                            <a:schemeClr val="tx1"/>
                          </a:solidFill>
                          <a:latin typeface="+mn-lt"/>
                          <a:ea typeface="+mn-ea"/>
                          <a:cs typeface="Arial" panose="020B0604020202020204" pitchFamily="34" charset="0"/>
                        </a:rPr>
                        <a:t>13 % </a:t>
                      </a:r>
                      <a:endParaRPr lang="de-CH" sz="1400" dirty="0">
                        <a:solidFill>
                          <a:schemeClr val="tx1"/>
                        </a:solidFill>
                        <a:latin typeface="+mn-lt"/>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400" b="0" i="0" u="none" strike="noStrike" kern="1200" baseline="0" dirty="0" smtClean="0">
                          <a:solidFill>
                            <a:schemeClr val="tx1"/>
                          </a:solidFill>
                          <a:latin typeface="+mn-lt"/>
                          <a:ea typeface="+mn-ea"/>
                          <a:cs typeface="Arial" panose="020B0604020202020204" pitchFamily="34" charset="0"/>
                        </a:rPr>
                        <a:t>4 %</a:t>
                      </a:r>
                    </a:p>
                  </a:txBody>
                  <a:tcPr anchor="ctr"/>
                </a:tc>
                <a:extLst>
                  <a:ext uri="{0D108BD9-81ED-4DB2-BD59-A6C34878D82A}">
                    <a16:rowId xmlns:a16="http://schemas.microsoft.com/office/drawing/2014/main" val="4204133043"/>
                  </a:ext>
                </a:extLst>
              </a:tr>
              <a:tr h="370840">
                <a:tc>
                  <a:txBody>
                    <a:bodyPr/>
                    <a:lstStyle/>
                    <a:p>
                      <a:r>
                        <a:rPr lang="de-CH" sz="1400" b="0" i="0" u="none" strike="noStrike" kern="1200" baseline="0" dirty="0" smtClean="0">
                          <a:solidFill>
                            <a:schemeClr val="tx1"/>
                          </a:solidFill>
                          <a:latin typeface="+mn-lt"/>
                          <a:ea typeface="+mn-ea"/>
                          <a:cs typeface="Arial" panose="020B0604020202020204" pitchFamily="34" charset="0"/>
                        </a:rPr>
                        <a:t>Zone de </a:t>
                      </a:r>
                      <a:r>
                        <a:rPr lang="de-CH" sz="1400" b="0" i="0" u="none" strike="noStrike" kern="1200" baseline="0" dirty="0" err="1" smtClean="0">
                          <a:solidFill>
                            <a:schemeClr val="tx1"/>
                          </a:solidFill>
                          <a:latin typeface="+mn-lt"/>
                          <a:ea typeface="+mn-ea"/>
                          <a:cs typeface="Arial" panose="020B0604020202020204" pitchFamily="34" charset="0"/>
                        </a:rPr>
                        <a:t>montagne</a:t>
                      </a:r>
                      <a:r>
                        <a:rPr lang="de-CH" sz="1400" b="0" i="0" u="none" strike="noStrike" kern="1200" baseline="0" dirty="0" smtClean="0">
                          <a:solidFill>
                            <a:schemeClr val="tx1"/>
                          </a:solidFill>
                          <a:latin typeface="+mn-lt"/>
                          <a:ea typeface="+mn-ea"/>
                          <a:cs typeface="Arial" panose="020B0604020202020204" pitchFamily="34" charset="0"/>
                        </a:rPr>
                        <a:t> I </a:t>
                      </a:r>
                      <a:endParaRPr lang="de-CH" sz="1400" dirty="0">
                        <a:solidFill>
                          <a:schemeClr val="tx1"/>
                        </a:solidFill>
                        <a:latin typeface="+mn-lt"/>
                        <a:cs typeface="Arial" panose="020B0604020202020204" pitchFamily="34" charset="0"/>
                      </a:endParaRPr>
                    </a:p>
                  </a:txBody>
                  <a:tcPr anchor="ctr"/>
                </a:tc>
                <a:tc>
                  <a:txBody>
                    <a:bodyPr/>
                    <a:lstStyle/>
                    <a:p>
                      <a:r>
                        <a:rPr lang="de-CH" sz="1400" b="0" i="0" u="none" strike="noStrike" kern="1200" baseline="0" dirty="0" smtClean="0">
                          <a:solidFill>
                            <a:schemeClr val="tx1"/>
                          </a:solidFill>
                          <a:latin typeface="+mn-lt"/>
                          <a:ea typeface="+mn-ea"/>
                          <a:cs typeface="Arial" panose="020B0604020202020204" pitchFamily="34" charset="0"/>
                        </a:rPr>
                        <a:t>13 % (12−15) </a:t>
                      </a:r>
                      <a:endParaRPr lang="de-CH" sz="1400" dirty="0">
                        <a:solidFill>
                          <a:schemeClr val="tx1"/>
                        </a:solidFill>
                        <a:latin typeface="+mn-lt"/>
                        <a:cs typeface="Arial" panose="020B0604020202020204" pitchFamily="34" charset="0"/>
                      </a:endParaRPr>
                    </a:p>
                  </a:txBody>
                  <a:tcPr anchor="ctr">
                    <a:solidFill>
                      <a:schemeClr val="accent6"/>
                    </a:solidFill>
                  </a:tcPr>
                </a:tc>
                <a:tc>
                  <a:txBody>
                    <a:bodyPr/>
                    <a:lstStyle/>
                    <a:p>
                      <a:r>
                        <a:rPr lang="de-CH" sz="1400" b="0" i="0" u="none" strike="noStrike" kern="1200" baseline="0" dirty="0" smtClean="0">
                          <a:solidFill>
                            <a:schemeClr val="tx1"/>
                          </a:solidFill>
                          <a:latin typeface="+mn-lt"/>
                          <a:ea typeface="+mn-ea"/>
                          <a:cs typeface="Arial" panose="020B0604020202020204" pitchFamily="34" charset="0"/>
                        </a:rPr>
                        <a:t>3−4,5 % </a:t>
                      </a:r>
                      <a:endParaRPr lang="de-CH" sz="1400" dirty="0">
                        <a:solidFill>
                          <a:schemeClr val="tx1"/>
                        </a:solidFill>
                        <a:latin typeface="+mn-lt"/>
                        <a:cs typeface="Arial" panose="020B0604020202020204" pitchFamily="34" charset="0"/>
                      </a:endParaRPr>
                    </a:p>
                  </a:txBody>
                  <a:tcPr anchor="ctr"/>
                </a:tc>
                <a:tc>
                  <a:txBody>
                    <a:bodyPr/>
                    <a:lstStyle/>
                    <a:p>
                      <a:r>
                        <a:rPr lang="de-CH" sz="1400" b="0" i="0" u="none" strike="noStrike" kern="1200" baseline="0" dirty="0" smtClean="0">
                          <a:solidFill>
                            <a:schemeClr val="tx1"/>
                          </a:solidFill>
                          <a:latin typeface="+mn-lt"/>
                          <a:ea typeface="+mn-ea"/>
                          <a:cs typeface="Arial" panose="020B0604020202020204" pitchFamily="34" charset="0"/>
                        </a:rPr>
                        <a:t>12 % </a:t>
                      </a:r>
                      <a:endParaRPr lang="de-CH" sz="1400" dirty="0">
                        <a:solidFill>
                          <a:schemeClr val="tx1"/>
                        </a:solidFill>
                        <a:latin typeface="+mn-lt"/>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400" b="0" i="0" u="none" strike="noStrike" kern="1200" baseline="0" dirty="0" smtClean="0">
                          <a:solidFill>
                            <a:schemeClr val="tx1"/>
                          </a:solidFill>
                          <a:latin typeface="+mn-lt"/>
                          <a:ea typeface="+mn-ea"/>
                          <a:cs typeface="Arial" panose="020B0604020202020204" pitchFamily="34" charset="0"/>
                        </a:rPr>
                        <a:t>4 %</a:t>
                      </a:r>
                    </a:p>
                  </a:txBody>
                  <a:tcPr anchor="ctr"/>
                </a:tc>
                <a:extLst>
                  <a:ext uri="{0D108BD9-81ED-4DB2-BD59-A6C34878D82A}">
                    <a16:rowId xmlns:a16="http://schemas.microsoft.com/office/drawing/2014/main" val="1509108515"/>
                  </a:ext>
                </a:extLst>
              </a:tr>
              <a:tr h="370840">
                <a:tc>
                  <a:txBody>
                    <a:bodyPr/>
                    <a:lstStyle/>
                    <a:p>
                      <a:r>
                        <a:rPr lang="de-CH" sz="1400" b="0" i="0" u="none" strike="noStrike" kern="1200" baseline="0" dirty="0" smtClean="0">
                          <a:solidFill>
                            <a:schemeClr val="tx1"/>
                          </a:solidFill>
                          <a:latin typeface="+mn-lt"/>
                          <a:ea typeface="+mn-ea"/>
                          <a:cs typeface="Arial" panose="020B0604020202020204" pitchFamily="34" charset="0"/>
                        </a:rPr>
                        <a:t>Zone de </a:t>
                      </a:r>
                      <a:r>
                        <a:rPr lang="de-CH" sz="1400" b="0" i="0" u="none" strike="noStrike" kern="1200" baseline="0" dirty="0" err="1" smtClean="0">
                          <a:solidFill>
                            <a:schemeClr val="tx1"/>
                          </a:solidFill>
                          <a:latin typeface="+mn-lt"/>
                          <a:ea typeface="+mn-ea"/>
                          <a:cs typeface="Arial" panose="020B0604020202020204" pitchFamily="34" charset="0"/>
                        </a:rPr>
                        <a:t>montagne</a:t>
                      </a:r>
                      <a:r>
                        <a:rPr lang="it-IT" sz="1400" b="0" i="0" u="none" strike="noStrike" kern="1200" baseline="0" dirty="0" smtClean="0">
                          <a:solidFill>
                            <a:schemeClr val="tx1"/>
                          </a:solidFill>
                          <a:latin typeface="+mn-lt"/>
                          <a:ea typeface="+mn-ea"/>
                          <a:cs typeface="Arial" panose="020B0604020202020204" pitchFamily="34" charset="0"/>
                        </a:rPr>
                        <a:t> II </a:t>
                      </a:r>
                      <a:endParaRPr lang="de-CH" sz="1400" dirty="0">
                        <a:solidFill>
                          <a:schemeClr val="tx1"/>
                        </a:solidFill>
                        <a:latin typeface="+mn-lt"/>
                        <a:cs typeface="Arial" panose="020B0604020202020204" pitchFamily="34" charset="0"/>
                      </a:endParaRPr>
                    </a:p>
                  </a:txBody>
                  <a:tcPr anchor="ctr"/>
                </a:tc>
                <a:tc>
                  <a:txBody>
                    <a:bodyPr/>
                    <a:lstStyle/>
                    <a:p>
                      <a:r>
                        <a:rPr lang="it-IT" sz="1400" b="0" i="0" u="none" strike="noStrike" kern="1200" baseline="0" dirty="0" smtClean="0">
                          <a:solidFill>
                            <a:schemeClr val="tx1"/>
                          </a:solidFill>
                          <a:latin typeface="+mn-lt"/>
                          <a:ea typeface="+mn-ea"/>
                          <a:cs typeface="Arial" panose="020B0604020202020204" pitchFamily="34" charset="0"/>
                        </a:rPr>
                        <a:t>17 % (15−20) </a:t>
                      </a:r>
                      <a:endParaRPr lang="de-CH" sz="1400" dirty="0">
                        <a:solidFill>
                          <a:schemeClr val="tx1"/>
                        </a:solidFill>
                        <a:latin typeface="+mn-lt"/>
                        <a:cs typeface="Arial" panose="020B0604020202020204" pitchFamily="34" charset="0"/>
                      </a:endParaRPr>
                    </a:p>
                  </a:txBody>
                  <a:tcPr anchor="ctr">
                    <a:solidFill>
                      <a:schemeClr val="accent6"/>
                    </a:solidFill>
                  </a:tcPr>
                </a:tc>
                <a:tc>
                  <a:txBody>
                    <a:bodyPr/>
                    <a:lstStyle/>
                    <a:p>
                      <a:r>
                        <a:rPr lang="it-IT" sz="1400" b="0" i="0" u="none" strike="noStrike" kern="1200" baseline="0" dirty="0" smtClean="0">
                          <a:solidFill>
                            <a:schemeClr val="tx1"/>
                          </a:solidFill>
                          <a:latin typeface="+mn-lt"/>
                          <a:ea typeface="+mn-ea"/>
                          <a:cs typeface="Arial" panose="020B0604020202020204" pitchFamily="34" charset="0"/>
                        </a:rPr>
                        <a:t>4,8−10 % </a:t>
                      </a:r>
                      <a:endParaRPr lang="de-CH" sz="1400" dirty="0">
                        <a:solidFill>
                          <a:schemeClr val="tx1"/>
                        </a:solidFill>
                        <a:latin typeface="+mn-lt"/>
                        <a:cs typeface="Arial" panose="020B0604020202020204" pitchFamily="34" charset="0"/>
                      </a:endParaRPr>
                    </a:p>
                  </a:txBody>
                  <a:tcPr anchor="ctr"/>
                </a:tc>
                <a:tc>
                  <a:txBody>
                    <a:bodyPr/>
                    <a:lstStyle/>
                    <a:p>
                      <a:r>
                        <a:rPr lang="it-IT" sz="1400" b="0" i="0" u="none" strike="noStrike" kern="1200" baseline="0" dirty="0" smtClean="0">
                          <a:solidFill>
                            <a:schemeClr val="tx1"/>
                          </a:solidFill>
                          <a:latin typeface="+mn-lt"/>
                          <a:ea typeface="+mn-ea"/>
                          <a:cs typeface="Arial" panose="020B0604020202020204" pitchFamily="34" charset="0"/>
                        </a:rPr>
                        <a:t>17 % </a:t>
                      </a:r>
                      <a:endParaRPr lang="de-CH" sz="1400" dirty="0">
                        <a:solidFill>
                          <a:schemeClr val="tx1"/>
                        </a:solidFill>
                        <a:latin typeface="+mn-lt"/>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400" b="0" i="0" u="none" strike="noStrike" kern="1200" baseline="0" dirty="0" smtClean="0">
                          <a:solidFill>
                            <a:schemeClr val="tx1"/>
                          </a:solidFill>
                          <a:latin typeface="+mn-lt"/>
                          <a:ea typeface="+mn-ea"/>
                          <a:cs typeface="Arial" panose="020B0604020202020204" pitchFamily="34" charset="0"/>
                        </a:rPr>
                        <a:t>7 %</a:t>
                      </a:r>
                    </a:p>
                  </a:txBody>
                  <a:tcPr anchor="ctr"/>
                </a:tc>
                <a:extLst>
                  <a:ext uri="{0D108BD9-81ED-4DB2-BD59-A6C34878D82A}">
                    <a16:rowId xmlns:a16="http://schemas.microsoft.com/office/drawing/2014/main" val="3456554168"/>
                  </a:ext>
                </a:extLst>
              </a:tr>
              <a:tr h="370840">
                <a:tc>
                  <a:txBody>
                    <a:bodyPr/>
                    <a:lstStyle/>
                    <a:p>
                      <a:r>
                        <a:rPr lang="de-CH" sz="1400" b="0" i="0" u="none" strike="noStrike" kern="1200" baseline="0" dirty="0" smtClean="0">
                          <a:solidFill>
                            <a:schemeClr val="tx1"/>
                          </a:solidFill>
                          <a:latin typeface="+mn-lt"/>
                          <a:ea typeface="+mn-ea"/>
                          <a:cs typeface="Arial" panose="020B0604020202020204" pitchFamily="34" charset="0"/>
                        </a:rPr>
                        <a:t>Zone de </a:t>
                      </a:r>
                      <a:r>
                        <a:rPr lang="de-CH" sz="1400" b="0" i="0" u="none" strike="noStrike" kern="1200" baseline="0" dirty="0" err="1" smtClean="0">
                          <a:solidFill>
                            <a:schemeClr val="tx1"/>
                          </a:solidFill>
                          <a:latin typeface="+mn-lt"/>
                          <a:ea typeface="+mn-ea"/>
                          <a:cs typeface="Arial" panose="020B0604020202020204" pitchFamily="34" charset="0"/>
                        </a:rPr>
                        <a:t>montagne</a:t>
                      </a:r>
                      <a:r>
                        <a:rPr lang="it-IT" sz="1400" b="0" i="0" u="none" strike="noStrike" kern="1200" baseline="0" dirty="0" smtClean="0">
                          <a:solidFill>
                            <a:schemeClr val="tx1"/>
                          </a:solidFill>
                          <a:latin typeface="+mn-lt"/>
                          <a:ea typeface="+mn-ea"/>
                          <a:cs typeface="Arial" panose="020B0604020202020204" pitchFamily="34" charset="0"/>
                        </a:rPr>
                        <a:t> III </a:t>
                      </a:r>
                      <a:endParaRPr lang="de-CH" sz="1400" dirty="0">
                        <a:solidFill>
                          <a:schemeClr val="tx1"/>
                        </a:solidFill>
                        <a:latin typeface="+mn-lt"/>
                        <a:cs typeface="Arial" panose="020B0604020202020204" pitchFamily="34" charset="0"/>
                      </a:endParaRPr>
                    </a:p>
                  </a:txBody>
                  <a:tcPr anchor="ctr"/>
                </a:tc>
                <a:tc>
                  <a:txBody>
                    <a:bodyPr/>
                    <a:lstStyle/>
                    <a:p>
                      <a:r>
                        <a:rPr lang="it-IT" sz="1400" b="0" i="0" u="none" strike="noStrike" kern="1200" baseline="0" dirty="0" smtClean="0">
                          <a:solidFill>
                            <a:schemeClr val="tx1"/>
                          </a:solidFill>
                          <a:latin typeface="+mn-lt"/>
                          <a:ea typeface="+mn-ea"/>
                          <a:cs typeface="Arial" panose="020B0604020202020204" pitchFamily="34" charset="0"/>
                        </a:rPr>
                        <a:t>30 % (20−40) </a:t>
                      </a:r>
                      <a:endParaRPr lang="de-CH" sz="1400" dirty="0">
                        <a:solidFill>
                          <a:schemeClr val="tx1"/>
                        </a:solidFill>
                        <a:latin typeface="+mn-lt"/>
                        <a:cs typeface="Arial" panose="020B0604020202020204" pitchFamily="34" charset="0"/>
                      </a:endParaRPr>
                    </a:p>
                  </a:txBody>
                  <a:tcPr anchor="ctr">
                    <a:solidFill>
                      <a:schemeClr val="accent6"/>
                    </a:solidFill>
                  </a:tcPr>
                </a:tc>
                <a:tc>
                  <a:txBody>
                    <a:bodyPr/>
                    <a:lstStyle/>
                    <a:p>
                      <a:r>
                        <a:rPr lang="it-IT" sz="1400" b="0" i="0" u="none" strike="noStrike" kern="1200" baseline="0" dirty="0" smtClean="0">
                          <a:solidFill>
                            <a:schemeClr val="tx1"/>
                          </a:solidFill>
                          <a:latin typeface="+mn-lt"/>
                          <a:ea typeface="+mn-ea"/>
                          <a:cs typeface="Arial" panose="020B0604020202020204" pitchFamily="34" charset="0"/>
                        </a:rPr>
                        <a:t>20−40 % </a:t>
                      </a:r>
                      <a:endParaRPr lang="de-CH" sz="1400" dirty="0">
                        <a:solidFill>
                          <a:schemeClr val="tx1"/>
                        </a:solidFill>
                        <a:latin typeface="+mn-lt"/>
                        <a:cs typeface="Arial" panose="020B0604020202020204" pitchFamily="34" charset="0"/>
                      </a:endParaRPr>
                    </a:p>
                  </a:txBody>
                  <a:tcPr anchor="ctr"/>
                </a:tc>
                <a:tc>
                  <a:txBody>
                    <a:bodyPr/>
                    <a:lstStyle/>
                    <a:p>
                      <a:r>
                        <a:rPr lang="it-IT" sz="1400" b="0" i="0" u="none" strike="noStrike" kern="1200" baseline="0" dirty="0" smtClean="0">
                          <a:solidFill>
                            <a:schemeClr val="tx1"/>
                          </a:solidFill>
                          <a:latin typeface="+mn-lt"/>
                          <a:ea typeface="+mn-ea"/>
                          <a:cs typeface="Arial" panose="020B0604020202020204" pitchFamily="34" charset="0"/>
                        </a:rPr>
                        <a:t>28 % </a:t>
                      </a:r>
                      <a:endParaRPr lang="de-CH" sz="1400" dirty="0">
                        <a:solidFill>
                          <a:schemeClr val="tx1"/>
                        </a:solidFill>
                        <a:latin typeface="+mn-lt"/>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400" b="0" i="0" u="none" strike="noStrike" kern="1200" baseline="0" dirty="0" smtClean="0">
                          <a:solidFill>
                            <a:schemeClr val="tx1"/>
                          </a:solidFill>
                          <a:latin typeface="+mn-lt"/>
                          <a:ea typeface="+mn-ea"/>
                          <a:cs typeface="Arial" panose="020B0604020202020204" pitchFamily="34" charset="0"/>
                        </a:rPr>
                        <a:t>13 %</a:t>
                      </a:r>
                    </a:p>
                  </a:txBody>
                  <a:tcPr anchor="ctr"/>
                </a:tc>
                <a:extLst>
                  <a:ext uri="{0D108BD9-81ED-4DB2-BD59-A6C34878D82A}">
                    <a16:rowId xmlns:a16="http://schemas.microsoft.com/office/drawing/2014/main" val="77265945"/>
                  </a:ext>
                </a:extLst>
              </a:tr>
              <a:tr h="370840">
                <a:tc>
                  <a:txBody>
                    <a:bodyPr/>
                    <a:lstStyle/>
                    <a:p>
                      <a:r>
                        <a:rPr lang="de-CH" sz="1400" b="0" i="0" u="none" strike="noStrike" kern="1200" baseline="0" dirty="0" smtClean="0">
                          <a:solidFill>
                            <a:schemeClr val="tx1"/>
                          </a:solidFill>
                          <a:latin typeface="+mn-lt"/>
                          <a:ea typeface="+mn-ea"/>
                          <a:cs typeface="Arial" panose="020B0604020202020204" pitchFamily="34" charset="0"/>
                        </a:rPr>
                        <a:t>Zone de </a:t>
                      </a:r>
                      <a:r>
                        <a:rPr lang="de-CH" sz="1400" b="0" i="0" u="none" strike="noStrike" kern="1200" baseline="0" dirty="0" err="1" smtClean="0">
                          <a:solidFill>
                            <a:schemeClr val="tx1"/>
                          </a:solidFill>
                          <a:latin typeface="+mn-lt"/>
                          <a:ea typeface="+mn-ea"/>
                          <a:cs typeface="Arial" panose="020B0604020202020204" pitchFamily="34" charset="0"/>
                        </a:rPr>
                        <a:t>montagne</a:t>
                      </a:r>
                      <a:r>
                        <a:rPr lang="it-IT" sz="1400" b="0" i="0" u="none" strike="noStrike" kern="1200" baseline="0" dirty="0" smtClean="0">
                          <a:solidFill>
                            <a:schemeClr val="tx1"/>
                          </a:solidFill>
                          <a:latin typeface="+mn-lt"/>
                          <a:ea typeface="+mn-ea"/>
                          <a:cs typeface="Arial" panose="020B0604020202020204" pitchFamily="34" charset="0"/>
                        </a:rPr>
                        <a:t> IV </a:t>
                      </a:r>
                      <a:endParaRPr lang="de-CH" sz="1400" dirty="0">
                        <a:solidFill>
                          <a:schemeClr val="tx1"/>
                        </a:solidFill>
                        <a:latin typeface="+mn-lt"/>
                        <a:cs typeface="Arial" panose="020B0604020202020204" pitchFamily="34" charset="0"/>
                      </a:endParaRPr>
                    </a:p>
                  </a:txBody>
                  <a:tcPr anchor="ctr"/>
                </a:tc>
                <a:tc>
                  <a:txBody>
                    <a:bodyPr/>
                    <a:lstStyle/>
                    <a:p>
                      <a:r>
                        <a:rPr lang="it-IT" sz="1400" b="0" i="0" u="none" strike="noStrike" kern="1200" baseline="0" dirty="0" smtClean="0">
                          <a:solidFill>
                            <a:schemeClr val="tx1"/>
                          </a:solidFill>
                          <a:latin typeface="+mn-lt"/>
                          <a:ea typeface="+mn-ea"/>
                          <a:cs typeface="Arial" panose="020B0604020202020204" pitchFamily="34" charset="0"/>
                        </a:rPr>
                        <a:t>45 % (40−50) </a:t>
                      </a:r>
                      <a:endParaRPr lang="de-CH" sz="1400" dirty="0">
                        <a:solidFill>
                          <a:schemeClr val="tx1"/>
                        </a:solidFill>
                        <a:latin typeface="+mn-lt"/>
                        <a:cs typeface="Arial" panose="020B0604020202020204" pitchFamily="34" charset="0"/>
                      </a:endParaRPr>
                    </a:p>
                  </a:txBody>
                  <a:tcPr anchor="ctr">
                    <a:solidFill>
                      <a:schemeClr val="accent6"/>
                    </a:solidFill>
                  </a:tcPr>
                </a:tc>
                <a:tc>
                  <a:txBody>
                    <a:bodyPr/>
                    <a:lstStyle/>
                    <a:p>
                      <a:r>
                        <a:rPr lang="it-IT" sz="1400" b="0" i="0" u="none" strike="noStrike" kern="1200" baseline="0" dirty="0" smtClean="0">
                          <a:solidFill>
                            <a:schemeClr val="tx1"/>
                          </a:solidFill>
                          <a:latin typeface="+mn-lt"/>
                          <a:ea typeface="+mn-ea"/>
                          <a:cs typeface="Arial" panose="020B0604020202020204" pitchFamily="34" charset="0"/>
                        </a:rPr>
                        <a:t>40−50 % </a:t>
                      </a:r>
                      <a:endParaRPr lang="de-CH" sz="1400" dirty="0">
                        <a:solidFill>
                          <a:schemeClr val="tx1"/>
                        </a:solidFill>
                        <a:latin typeface="+mn-lt"/>
                        <a:cs typeface="Arial" panose="020B0604020202020204" pitchFamily="34" charset="0"/>
                      </a:endParaRPr>
                    </a:p>
                  </a:txBody>
                  <a:tcPr anchor="ctr"/>
                </a:tc>
                <a:tc>
                  <a:txBody>
                    <a:bodyPr/>
                    <a:lstStyle/>
                    <a:p>
                      <a:r>
                        <a:rPr lang="it-IT" sz="1400" b="0" i="0" u="none" strike="noStrike" kern="1200" baseline="0" dirty="0" smtClean="0">
                          <a:solidFill>
                            <a:schemeClr val="tx1"/>
                          </a:solidFill>
                          <a:latin typeface="+mn-lt"/>
                          <a:ea typeface="+mn-ea"/>
                          <a:cs typeface="Arial" panose="020B0604020202020204" pitchFamily="34" charset="0"/>
                        </a:rPr>
                        <a:t>43 % </a:t>
                      </a:r>
                      <a:endParaRPr lang="de-CH" sz="1400" dirty="0">
                        <a:solidFill>
                          <a:schemeClr val="tx1"/>
                        </a:solidFill>
                        <a:latin typeface="+mn-lt"/>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400" b="0" i="0" u="none" strike="noStrike" kern="1200" baseline="0" dirty="0" smtClean="0">
                          <a:solidFill>
                            <a:schemeClr val="tx1"/>
                          </a:solidFill>
                          <a:latin typeface="+mn-lt"/>
                          <a:ea typeface="+mn-ea"/>
                          <a:cs typeface="Arial" panose="020B0604020202020204" pitchFamily="34" charset="0"/>
                        </a:rPr>
                        <a:t>19 %</a:t>
                      </a:r>
                    </a:p>
                  </a:txBody>
                  <a:tcPr anchor="ctr"/>
                </a:tc>
                <a:extLst>
                  <a:ext uri="{0D108BD9-81ED-4DB2-BD59-A6C34878D82A}">
                    <a16:rowId xmlns:a16="http://schemas.microsoft.com/office/drawing/2014/main" val="1553197505"/>
                  </a:ext>
                </a:extLst>
              </a:tr>
              <a:tr h="370840">
                <a:tc>
                  <a:txBody>
                    <a:bodyPr/>
                    <a:lstStyle/>
                    <a:p>
                      <a:r>
                        <a:rPr lang="de-CH" sz="1400" b="1" i="0" u="none" strike="noStrike" kern="1200" baseline="0" dirty="0" smtClean="0">
                          <a:solidFill>
                            <a:schemeClr val="tx1"/>
                          </a:solidFill>
                          <a:latin typeface="+mn-lt"/>
                          <a:ea typeface="+mn-ea"/>
                          <a:cs typeface="Arial" panose="020B0604020202020204" pitchFamily="34" charset="0"/>
                        </a:rPr>
                        <a:t>Total SAU</a:t>
                      </a:r>
                      <a:endParaRPr lang="de-CH" sz="1400" b="1" dirty="0">
                        <a:solidFill>
                          <a:schemeClr val="tx1"/>
                        </a:solidFill>
                        <a:latin typeface="+mn-lt"/>
                        <a:cs typeface="Arial" panose="020B0604020202020204" pitchFamily="34" charset="0"/>
                      </a:endParaRPr>
                    </a:p>
                  </a:txBody>
                  <a:tcPr anchor="ctr"/>
                </a:tc>
                <a:tc>
                  <a:txBody>
                    <a:bodyPr/>
                    <a:lstStyle/>
                    <a:p>
                      <a:r>
                        <a:rPr lang="de-CH" sz="1400" b="1" i="0" u="none" strike="noStrike" kern="1200" baseline="0" dirty="0" smtClean="0">
                          <a:solidFill>
                            <a:schemeClr val="tx1"/>
                          </a:solidFill>
                          <a:latin typeface="+mn-lt"/>
                          <a:ea typeface="+mn-ea"/>
                          <a:cs typeface="Arial" panose="020B0604020202020204" pitchFamily="34" charset="0"/>
                        </a:rPr>
                        <a:t>16 % (12−20) </a:t>
                      </a:r>
                      <a:endParaRPr lang="de-CH" sz="1400" b="1" dirty="0">
                        <a:solidFill>
                          <a:schemeClr val="tx1"/>
                        </a:solidFill>
                        <a:latin typeface="+mn-lt"/>
                        <a:cs typeface="Arial" panose="020B0604020202020204" pitchFamily="34" charset="0"/>
                      </a:endParaRPr>
                    </a:p>
                  </a:txBody>
                  <a:tcPr anchor="ctr">
                    <a:solidFill>
                      <a:schemeClr val="accent6"/>
                    </a:solidFill>
                  </a:tcPr>
                </a:tc>
                <a:tc>
                  <a:txBody>
                    <a:bodyPr/>
                    <a:lstStyle/>
                    <a:p>
                      <a:r>
                        <a:rPr lang="de-CH" sz="1400" b="1" i="0" u="none" strike="noStrike" kern="1200" baseline="0" dirty="0" smtClean="0">
                          <a:solidFill>
                            <a:schemeClr val="tx1"/>
                          </a:solidFill>
                          <a:latin typeface="+mn-lt"/>
                          <a:ea typeface="+mn-ea"/>
                          <a:cs typeface="Arial" panose="020B0604020202020204" pitchFamily="34" charset="0"/>
                        </a:rPr>
                        <a:t>6−10 % </a:t>
                      </a:r>
                      <a:endParaRPr lang="de-CH" sz="1400" b="1" dirty="0">
                        <a:solidFill>
                          <a:schemeClr val="tx1"/>
                        </a:solidFill>
                        <a:latin typeface="+mn-lt"/>
                        <a:cs typeface="Arial" panose="020B0604020202020204" pitchFamily="34" charset="0"/>
                      </a:endParaRPr>
                    </a:p>
                  </a:txBody>
                  <a:tcPr anchor="ctr"/>
                </a:tc>
                <a:tc>
                  <a:txBody>
                    <a:bodyPr/>
                    <a:lstStyle/>
                    <a:p>
                      <a:r>
                        <a:rPr lang="de-CH" sz="1400" b="1" i="0" u="none" strike="noStrike" kern="1200" baseline="0" dirty="0" smtClean="0">
                          <a:solidFill>
                            <a:schemeClr val="tx1"/>
                          </a:solidFill>
                          <a:latin typeface="+mn-lt"/>
                          <a:ea typeface="+mn-ea"/>
                          <a:cs typeface="Arial" panose="020B0604020202020204" pitchFamily="34" charset="0"/>
                        </a:rPr>
                        <a:t>16 % </a:t>
                      </a:r>
                      <a:endParaRPr lang="de-CH" sz="1400" b="1" dirty="0">
                        <a:solidFill>
                          <a:schemeClr val="tx1"/>
                        </a:solidFill>
                        <a:latin typeface="+mn-lt"/>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400" b="1" i="0" u="none" strike="noStrike" kern="1200" baseline="0" dirty="0" smtClean="0">
                          <a:solidFill>
                            <a:schemeClr val="tx1"/>
                          </a:solidFill>
                          <a:latin typeface="+mn-lt"/>
                          <a:ea typeface="+mn-ea"/>
                          <a:cs typeface="Arial" panose="020B0604020202020204" pitchFamily="34" charset="0"/>
                        </a:rPr>
                        <a:t>6 %</a:t>
                      </a:r>
                    </a:p>
                  </a:txBody>
                  <a:tcPr anchor="ctr"/>
                </a:tc>
                <a:extLst>
                  <a:ext uri="{0D108BD9-81ED-4DB2-BD59-A6C34878D82A}">
                    <a16:rowId xmlns:a16="http://schemas.microsoft.com/office/drawing/2014/main" val="1544520016"/>
                  </a:ext>
                </a:extLst>
              </a:tr>
              <a:tr h="370840">
                <a:tc>
                  <a:txBody>
                    <a:bodyPr/>
                    <a:lstStyle/>
                    <a:p>
                      <a:r>
                        <a:rPr lang="de-CH" sz="1400" b="0" i="0" u="none" strike="noStrike" kern="1200" baseline="0" dirty="0" smtClean="0">
                          <a:solidFill>
                            <a:schemeClr val="tx1"/>
                          </a:solidFill>
                          <a:latin typeface="+mn-lt"/>
                          <a:ea typeface="+mn-ea"/>
                          <a:cs typeface="Arial" panose="020B0604020202020204" pitchFamily="34" charset="0"/>
                        </a:rPr>
                        <a:t>Zone </a:t>
                      </a:r>
                      <a:r>
                        <a:rPr lang="de-CH" sz="1400" b="0" i="0" u="none" strike="noStrike" kern="1200" baseline="0" dirty="0" err="1" smtClean="0">
                          <a:solidFill>
                            <a:schemeClr val="tx1"/>
                          </a:solidFill>
                          <a:latin typeface="+mn-lt"/>
                          <a:ea typeface="+mn-ea"/>
                          <a:cs typeface="Arial" panose="020B0604020202020204" pitchFamily="34" charset="0"/>
                        </a:rPr>
                        <a:t>d’estivage</a:t>
                      </a:r>
                      <a:endParaRPr lang="de-CH" sz="1400" dirty="0">
                        <a:solidFill>
                          <a:schemeClr val="tx1"/>
                        </a:solidFill>
                        <a:latin typeface="+mn-lt"/>
                        <a:cs typeface="Arial" panose="020B0604020202020204" pitchFamily="34" charset="0"/>
                      </a:endParaRPr>
                    </a:p>
                  </a:txBody>
                  <a:tcPr anchor="ctr"/>
                </a:tc>
                <a:tc>
                  <a:txBody>
                    <a:bodyPr/>
                    <a:lstStyle/>
                    <a:p>
                      <a:r>
                        <a:rPr lang="de-CH" sz="1400" b="0" i="0" u="none" strike="noStrike" kern="1200" baseline="0" dirty="0" smtClean="0">
                          <a:solidFill>
                            <a:schemeClr val="tx1"/>
                          </a:solidFill>
                          <a:latin typeface="+mn-lt"/>
                          <a:ea typeface="+mn-ea"/>
                          <a:cs typeface="Arial" panose="020B0604020202020204" pitchFamily="34" charset="0"/>
                        </a:rPr>
                        <a:t>45 % (40−60) </a:t>
                      </a:r>
                      <a:endParaRPr lang="de-CH" sz="1400" dirty="0">
                        <a:solidFill>
                          <a:schemeClr val="tx1"/>
                        </a:solidFill>
                        <a:latin typeface="+mn-lt"/>
                        <a:cs typeface="Arial" panose="020B0604020202020204" pitchFamily="34" charset="0"/>
                      </a:endParaRPr>
                    </a:p>
                  </a:txBody>
                  <a:tcPr anchor="ctr">
                    <a:solidFill>
                      <a:schemeClr val="accent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400" b="0" i="0" u="none" strike="noStrike" kern="1200" baseline="0" dirty="0" smtClean="0">
                          <a:solidFill>
                            <a:schemeClr val="tx1"/>
                          </a:solidFill>
                          <a:latin typeface="+mn-lt"/>
                          <a:ea typeface="+mn-ea"/>
                          <a:cs typeface="Arial" panose="020B0604020202020204" pitchFamily="34" charset="0"/>
                        </a:rPr>
                        <a:t>40−60 %</a:t>
                      </a:r>
                      <a:endParaRPr lang="de-CH" sz="1400" dirty="0" smtClean="0">
                        <a:solidFill>
                          <a:schemeClr val="tx1"/>
                        </a:solidFill>
                        <a:latin typeface="+mn-lt"/>
                        <a:cs typeface="Arial" panose="020B0604020202020204" pitchFamily="34" charset="0"/>
                      </a:endParaRPr>
                    </a:p>
                  </a:txBody>
                  <a:tcPr anchor="ctr"/>
                </a:tc>
                <a:tc>
                  <a:txBody>
                    <a:bodyPr/>
                    <a:lstStyle/>
                    <a:p>
                      <a:endParaRPr lang="de-CH" sz="1400" dirty="0">
                        <a:solidFill>
                          <a:schemeClr val="tx1"/>
                        </a:solidFill>
                        <a:latin typeface="+mn-lt"/>
                        <a:cs typeface="Arial" panose="020B0604020202020204" pitchFamily="34" charset="0"/>
                      </a:endParaRPr>
                    </a:p>
                  </a:txBody>
                  <a:tcPr anchor="ctr"/>
                </a:tc>
                <a:tc>
                  <a:txBody>
                    <a:bodyPr/>
                    <a:lstStyle/>
                    <a:p>
                      <a:endParaRPr lang="de-CH" sz="1400" dirty="0">
                        <a:solidFill>
                          <a:schemeClr val="tx1"/>
                        </a:solidFill>
                        <a:latin typeface="+mn-lt"/>
                        <a:cs typeface="Arial" panose="020B0604020202020204" pitchFamily="34" charset="0"/>
                      </a:endParaRPr>
                    </a:p>
                  </a:txBody>
                  <a:tcPr anchor="ctr"/>
                </a:tc>
                <a:extLst>
                  <a:ext uri="{0D108BD9-81ED-4DB2-BD59-A6C34878D82A}">
                    <a16:rowId xmlns:a16="http://schemas.microsoft.com/office/drawing/2014/main" val="356538956"/>
                  </a:ext>
                </a:extLst>
              </a:tr>
            </a:tbl>
          </a:graphicData>
        </a:graphic>
      </p:graphicFrame>
      <p:sp>
        <p:nvSpPr>
          <p:cNvPr id="3" name="Foliennummernplatzhalter 2"/>
          <p:cNvSpPr>
            <a:spLocks noGrp="1"/>
          </p:cNvSpPr>
          <p:nvPr>
            <p:ph type="sldNum" sz="quarter" idx="4"/>
          </p:nvPr>
        </p:nvSpPr>
        <p:spPr/>
        <p:txBody>
          <a:bodyPr/>
          <a:lstStyle/>
          <a:p>
            <a:fld id="{B295DEAF-E952-4796-AAEE-4201E40CA590}" type="slidenum">
              <a:rPr lang="de-CH" smtClean="0"/>
              <a:pPr/>
              <a:t>13</a:t>
            </a:fld>
            <a:endParaRPr lang="de-CH" dirty="0"/>
          </a:p>
        </p:txBody>
      </p:sp>
      <p:sp>
        <p:nvSpPr>
          <p:cNvPr id="9" name="ZoneTexte 7"/>
          <p:cNvSpPr txBox="1"/>
          <p:nvPr/>
        </p:nvSpPr>
        <p:spPr>
          <a:xfrm>
            <a:off x="4229707" y="5821814"/>
            <a:ext cx="4392489" cy="246221"/>
          </a:xfrm>
          <a:prstGeom prst="rect">
            <a:avLst/>
          </a:prstGeom>
          <a:noFill/>
        </p:spPr>
        <p:txBody>
          <a:bodyPr wrap="square" rtlCol="0">
            <a:spAutoFit/>
          </a:bodyPr>
          <a:lstStyle/>
          <a:p>
            <a:pPr algn="r"/>
            <a:r>
              <a:rPr lang="fr-CH" sz="1000" dirty="0"/>
              <a:t>Source: </a:t>
            </a:r>
            <a:r>
              <a:rPr lang="fr-CH" altLang="de-DE" sz="1000" dirty="0"/>
              <a:t>Objectifs environnementaux pour l’agriculture</a:t>
            </a:r>
            <a:r>
              <a:rPr lang="fr-CH" sz="1000" dirty="0"/>
              <a:t>: Rapport d’état  2016</a:t>
            </a:r>
          </a:p>
        </p:txBody>
      </p:sp>
      <p:sp>
        <p:nvSpPr>
          <p:cNvPr id="10" name="Textfeld 9"/>
          <p:cNvSpPr txBox="1"/>
          <p:nvPr/>
        </p:nvSpPr>
        <p:spPr>
          <a:xfrm>
            <a:off x="7452320" y="0"/>
            <a:ext cx="1691680" cy="369332"/>
          </a:xfrm>
          <a:prstGeom prst="rect">
            <a:avLst/>
          </a:prstGeom>
          <a:solidFill>
            <a:schemeClr val="accent6">
              <a:lumMod val="20000"/>
              <a:lumOff val="80000"/>
            </a:schemeClr>
          </a:solidFill>
        </p:spPr>
        <p:txBody>
          <a:bodyPr wrap="square" rtlCol="0">
            <a:spAutoFit/>
          </a:bodyPr>
          <a:lstStyle/>
          <a:p>
            <a:r>
              <a:rPr lang="de-CH" dirty="0" err="1" smtClean="0"/>
              <a:t>Documentation</a:t>
            </a:r>
            <a:endParaRPr lang="de-CH" dirty="0"/>
          </a:p>
        </p:txBody>
      </p:sp>
    </p:spTree>
    <p:extLst>
      <p:ext uri="{BB962C8B-B14F-4D97-AF65-F5344CB8AC3E}">
        <p14:creationId xmlns:p14="http://schemas.microsoft.com/office/powerpoint/2010/main" val="138395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smtClean="0"/>
              <a:t>Exemple d’espèces OEA</a:t>
            </a:r>
            <a:endParaRPr lang="fr-CH" dirty="0"/>
          </a:p>
        </p:txBody>
      </p:sp>
      <p:sp>
        <p:nvSpPr>
          <p:cNvPr id="3" name="Foliennummernplatzhalter 2"/>
          <p:cNvSpPr>
            <a:spLocks noGrp="1"/>
          </p:cNvSpPr>
          <p:nvPr>
            <p:ph type="sldNum" sz="quarter" idx="4"/>
          </p:nvPr>
        </p:nvSpPr>
        <p:spPr/>
        <p:txBody>
          <a:bodyPr/>
          <a:lstStyle/>
          <a:p>
            <a:fld id="{B295DEAF-E952-4796-AAEE-4201E40CA590}" type="slidenum">
              <a:rPr lang="fr-CH" smtClean="0"/>
              <a:pPr/>
              <a:t>14</a:t>
            </a:fld>
            <a:endParaRPr lang="fr-CH" dirty="0"/>
          </a:p>
        </p:txBody>
      </p:sp>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917" y="2852935"/>
            <a:ext cx="3811843" cy="2858883"/>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6683" y="2843979"/>
            <a:ext cx="3823784" cy="2867839"/>
          </a:xfrm>
          <a:prstGeom prst="rect">
            <a:avLst/>
          </a:prstGeom>
        </p:spPr>
      </p:pic>
      <p:sp>
        <p:nvSpPr>
          <p:cNvPr id="6" name="Textfeld 5"/>
          <p:cNvSpPr txBox="1"/>
          <p:nvPr/>
        </p:nvSpPr>
        <p:spPr>
          <a:xfrm>
            <a:off x="611918" y="1049309"/>
            <a:ext cx="7908549" cy="1631216"/>
          </a:xfrm>
          <a:prstGeom prst="rect">
            <a:avLst/>
          </a:prstGeom>
          <a:solidFill>
            <a:schemeClr val="accent4">
              <a:lumMod val="40000"/>
              <a:lumOff val="60000"/>
            </a:schemeClr>
          </a:solidFill>
        </p:spPr>
        <p:txBody>
          <a:bodyPr wrap="square" rtlCol="0">
            <a:spAutoFit/>
          </a:bodyPr>
          <a:lstStyle/>
          <a:p>
            <a:r>
              <a:rPr lang="fr-CH" sz="2000" b="1" dirty="0" smtClean="0">
                <a:cs typeface="Arial" panose="020B0604020202020204" pitchFamily="34" charset="0"/>
              </a:rPr>
              <a:t>Espèces indicatrices</a:t>
            </a:r>
          </a:p>
          <a:p>
            <a:r>
              <a:rPr lang="fr-CH" sz="2000" dirty="0" smtClean="0">
                <a:cs typeface="Arial" panose="020B0604020202020204" pitchFamily="34" charset="0"/>
              </a:rPr>
              <a:t>Les espèces indicatrices sont des espèces animales ou végétales caractéristiques pour un habitat donné. Elles sont liées à certaines propriétés de leur habitat et réagissent très sensiblement aux </a:t>
            </a:r>
            <a:br>
              <a:rPr lang="fr-CH" sz="2000" dirty="0" smtClean="0">
                <a:cs typeface="Arial" panose="020B0604020202020204" pitchFamily="34" charset="0"/>
              </a:rPr>
            </a:br>
            <a:r>
              <a:rPr lang="fr-CH" sz="2000" dirty="0" smtClean="0">
                <a:cs typeface="Arial" panose="020B0604020202020204" pitchFamily="34" charset="0"/>
              </a:rPr>
              <a:t>changements dans le paysage.  </a:t>
            </a:r>
            <a:endParaRPr lang="fr-CH" sz="2000" b="1" dirty="0">
              <a:cs typeface="Arial" panose="020B0604020202020204" pitchFamily="34" charset="0"/>
            </a:endParaRPr>
          </a:p>
        </p:txBody>
      </p:sp>
      <p:sp>
        <p:nvSpPr>
          <p:cNvPr id="7" name="Textfeld 6"/>
          <p:cNvSpPr txBox="1"/>
          <p:nvPr/>
        </p:nvSpPr>
        <p:spPr>
          <a:xfrm>
            <a:off x="611917" y="5720774"/>
            <a:ext cx="2952328" cy="369332"/>
          </a:xfrm>
          <a:prstGeom prst="rect">
            <a:avLst/>
          </a:prstGeom>
          <a:noFill/>
        </p:spPr>
        <p:txBody>
          <a:bodyPr wrap="square" rtlCol="0">
            <a:spAutoFit/>
          </a:bodyPr>
          <a:lstStyle/>
          <a:p>
            <a:r>
              <a:rPr lang="fr-CH" dirty="0" smtClean="0"/>
              <a:t>Chardonneret élégant</a:t>
            </a:r>
            <a:endParaRPr lang="fr-CH" dirty="0"/>
          </a:p>
        </p:txBody>
      </p:sp>
      <p:sp>
        <p:nvSpPr>
          <p:cNvPr id="8" name="Textfeld 7"/>
          <p:cNvSpPr txBox="1"/>
          <p:nvPr/>
        </p:nvSpPr>
        <p:spPr>
          <a:xfrm>
            <a:off x="4716016" y="5746495"/>
            <a:ext cx="2448272" cy="369332"/>
          </a:xfrm>
          <a:prstGeom prst="rect">
            <a:avLst/>
          </a:prstGeom>
          <a:noFill/>
        </p:spPr>
        <p:txBody>
          <a:bodyPr wrap="square" rtlCol="0">
            <a:spAutoFit/>
          </a:bodyPr>
          <a:lstStyle/>
          <a:p>
            <a:r>
              <a:rPr lang="fr-CH" dirty="0" smtClean="0"/>
              <a:t>Damier</a:t>
            </a:r>
            <a:endParaRPr lang="fr-CH" dirty="0"/>
          </a:p>
        </p:txBody>
      </p:sp>
    </p:spTree>
    <p:extLst>
      <p:ext uri="{BB962C8B-B14F-4D97-AF65-F5344CB8AC3E}">
        <p14:creationId xmlns:p14="http://schemas.microsoft.com/office/powerpoint/2010/main" val="8513517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smtClean="0"/>
              <a:t>Exemple d’espèces OEA</a:t>
            </a:r>
            <a:endParaRPr lang="fr-CH" dirty="0"/>
          </a:p>
        </p:txBody>
      </p:sp>
      <p:sp>
        <p:nvSpPr>
          <p:cNvPr id="3" name="Foliennummernplatzhalter 2"/>
          <p:cNvSpPr>
            <a:spLocks noGrp="1"/>
          </p:cNvSpPr>
          <p:nvPr>
            <p:ph type="sldNum" sz="quarter" idx="4"/>
          </p:nvPr>
        </p:nvSpPr>
        <p:spPr/>
        <p:txBody>
          <a:bodyPr/>
          <a:lstStyle/>
          <a:p>
            <a:fld id="{B295DEAF-E952-4796-AAEE-4201E40CA590}" type="slidenum">
              <a:rPr lang="fr-CH" smtClean="0"/>
              <a:pPr/>
              <a:t>15</a:t>
            </a:fld>
            <a:endParaRPr lang="fr-CH" dirty="0"/>
          </a:p>
        </p:txBody>
      </p:sp>
      <p:sp>
        <p:nvSpPr>
          <p:cNvPr id="9" name="Textfeld 8"/>
          <p:cNvSpPr txBox="1"/>
          <p:nvPr/>
        </p:nvSpPr>
        <p:spPr>
          <a:xfrm>
            <a:off x="611918" y="1125139"/>
            <a:ext cx="7927881" cy="1938992"/>
          </a:xfrm>
          <a:prstGeom prst="rect">
            <a:avLst/>
          </a:prstGeom>
          <a:solidFill>
            <a:schemeClr val="accent4">
              <a:lumMod val="40000"/>
              <a:lumOff val="60000"/>
            </a:schemeClr>
          </a:solidFill>
        </p:spPr>
        <p:txBody>
          <a:bodyPr wrap="square" rtlCol="0">
            <a:spAutoFit/>
          </a:bodyPr>
          <a:lstStyle/>
          <a:p>
            <a:r>
              <a:rPr lang="fr-CH" sz="2000" b="1" dirty="0" smtClean="0">
                <a:cs typeface="Arial" panose="020B0604020202020204" pitchFamily="34" charset="0"/>
              </a:rPr>
              <a:t>Espèces cibles</a:t>
            </a:r>
          </a:p>
          <a:p>
            <a:r>
              <a:rPr lang="fr-CH" sz="2000" dirty="0" smtClean="0">
                <a:cs typeface="Arial" panose="020B0604020202020204" pitchFamily="34" charset="0"/>
              </a:rPr>
              <a:t>Les espèces cibles sont presque toujours des espèces animales ou végétales rares, menacées, qui font l’objet de mesures de protection, de soin ou de développement. Les mesures sont orientées selon les besoins de l’espèces envers son habitat et ses conditions de vie. Le développement de l’espèce doit ainsi être favorisé et préservé. </a:t>
            </a:r>
            <a:endParaRPr lang="fr-CH" sz="2000" b="1" dirty="0">
              <a:cs typeface="Arial" panose="020B0604020202020204" pitchFamily="34" charset="0"/>
            </a:endParaRPr>
          </a:p>
        </p:txBody>
      </p:sp>
      <p:pic>
        <p:nvPicPr>
          <p:cNvPr id="10" name="Grafik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918" y="3182322"/>
            <a:ext cx="3816066" cy="2644228"/>
          </a:xfrm>
          <a:prstGeom prst="rect">
            <a:avLst/>
          </a:prstGeom>
        </p:spPr>
      </p:pic>
      <p:pic>
        <p:nvPicPr>
          <p:cNvPr id="12" name="Grafik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53797" y="3182322"/>
            <a:ext cx="3967230" cy="2644228"/>
          </a:xfrm>
          <a:prstGeom prst="rect">
            <a:avLst/>
          </a:prstGeom>
        </p:spPr>
      </p:pic>
      <p:sp>
        <p:nvSpPr>
          <p:cNvPr id="13" name="Textfeld 12"/>
          <p:cNvSpPr txBox="1"/>
          <p:nvPr/>
        </p:nvSpPr>
        <p:spPr>
          <a:xfrm>
            <a:off x="611918" y="5826550"/>
            <a:ext cx="2448272" cy="369332"/>
          </a:xfrm>
          <a:prstGeom prst="rect">
            <a:avLst/>
          </a:prstGeom>
          <a:noFill/>
        </p:spPr>
        <p:txBody>
          <a:bodyPr wrap="square" rtlCol="0">
            <a:spAutoFit/>
          </a:bodyPr>
          <a:lstStyle/>
          <a:p>
            <a:r>
              <a:rPr lang="fr-CH" dirty="0" smtClean="0"/>
              <a:t>Lézard agile</a:t>
            </a:r>
            <a:endParaRPr lang="fr-CH" dirty="0"/>
          </a:p>
        </p:txBody>
      </p:sp>
      <p:sp>
        <p:nvSpPr>
          <p:cNvPr id="14" name="Textfeld 13"/>
          <p:cNvSpPr txBox="1"/>
          <p:nvPr/>
        </p:nvSpPr>
        <p:spPr>
          <a:xfrm>
            <a:off x="4553797" y="5838459"/>
            <a:ext cx="2448272" cy="369332"/>
          </a:xfrm>
          <a:prstGeom prst="rect">
            <a:avLst/>
          </a:prstGeom>
          <a:noFill/>
        </p:spPr>
        <p:txBody>
          <a:bodyPr wrap="square" rtlCol="0">
            <a:spAutoFit/>
          </a:bodyPr>
          <a:lstStyle/>
          <a:p>
            <a:r>
              <a:rPr lang="fr-CH" dirty="0" smtClean="0"/>
              <a:t>Lièvre brun</a:t>
            </a:r>
            <a:endParaRPr lang="fr-CH" dirty="0"/>
          </a:p>
        </p:txBody>
      </p:sp>
    </p:spTree>
    <p:extLst>
      <p:ext uri="{BB962C8B-B14F-4D97-AF65-F5344CB8AC3E}">
        <p14:creationId xmlns:p14="http://schemas.microsoft.com/office/powerpoint/2010/main" val="20832017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bwMode="auto">
          <a:xfrm>
            <a:off x="5139438" y="5515156"/>
            <a:ext cx="3415125" cy="36004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r"/>
            <a:r>
              <a:rPr lang="fr-CH" sz="1200" dirty="0" smtClean="0"/>
              <a:t>Source: Station ornithologique suisse 2018</a:t>
            </a:r>
            <a:endParaRPr lang="fr-CH" sz="1200" dirty="0"/>
          </a:p>
        </p:txBody>
      </p:sp>
      <p:sp>
        <p:nvSpPr>
          <p:cNvPr id="3" name="Titel 1"/>
          <p:cNvSpPr txBox="1">
            <a:spLocks/>
          </p:cNvSpPr>
          <p:nvPr/>
        </p:nvSpPr>
        <p:spPr>
          <a:xfrm>
            <a:off x="396877" y="978694"/>
            <a:ext cx="8366125" cy="482204"/>
          </a:xfrm>
          <a:prstGeom prst="rect">
            <a:avLst/>
          </a:prstGeom>
        </p:spPr>
        <p:txBody>
          <a:bodyPr lIns="87920" tIns="43960" rIns="87920" bIns="43960"/>
          <a:lstStyle>
            <a:lvl1pPr algn="l" rtl="0" eaLnBrk="1" fontAlgn="base" hangingPunct="1">
              <a:lnSpc>
                <a:spcPct val="105000"/>
              </a:lnSpc>
              <a:spcBef>
                <a:spcPct val="0"/>
              </a:spcBef>
              <a:spcAft>
                <a:spcPct val="0"/>
              </a:spcAft>
              <a:defRPr sz="2000">
                <a:solidFill>
                  <a:schemeClr val="tx2"/>
                </a:solidFill>
                <a:latin typeface="+mj-lt"/>
                <a:ea typeface="+mj-ea"/>
                <a:cs typeface="+mj-cs"/>
              </a:defRPr>
            </a:lvl1pPr>
            <a:lvl2pPr algn="l" rtl="0" eaLnBrk="1" fontAlgn="base" hangingPunct="1">
              <a:lnSpc>
                <a:spcPct val="105000"/>
              </a:lnSpc>
              <a:spcBef>
                <a:spcPct val="0"/>
              </a:spcBef>
              <a:spcAft>
                <a:spcPct val="0"/>
              </a:spcAft>
              <a:defRPr sz="2000">
                <a:solidFill>
                  <a:schemeClr val="tx2"/>
                </a:solidFill>
                <a:latin typeface="Arial" charset="0"/>
              </a:defRPr>
            </a:lvl2pPr>
            <a:lvl3pPr algn="l" rtl="0" eaLnBrk="1" fontAlgn="base" hangingPunct="1">
              <a:lnSpc>
                <a:spcPct val="105000"/>
              </a:lnSpc>
              <a:spcBef>
                <a:spcPct val="0"/>
              </a:spcBef>
              <a:spcAft>
                <a:spcPct val="0"/>
              </a:spcAft>
              <a:defRPr sz="2000">
                <a:solidFill>
                  <a:schemeClr val="tx2"/>
                </a:solidFill>
                <a:latin typeface="Arial" charset="0"/>
              </a:defRPr>
            </a:lvl3pPr>
            <a:lvl4pPr algn="l" rtl="0" eaLnBrk="1" fontAlgn="base" hangingPunct="1">
              <a:lnSpc>
                <a:spcPct val="105000"/>
              </a:lnSpc>
              <a:spcBef>
                <a:spcPct val="0"/>
              </a:spcBef>
              <a:spcAft>
                <a:spcPct val="0"/>
              </a:spcAft>
              <a:defRPr sz="2000">
                <a:solidFill>
                  <a:schemeClr val="tx2"/>
                </a:solidFill>
                <a:latin typeface="Arial" charset="0"/>
              </a:defRPr>
            </a:lvl4pPr>
            <a:lvl5pPr algn="l" rtl="0" eaLnBrk="1" fontAlgn="base" hangingPunct="1">
              <a:lnSpc>
                <a:spcPct val="105000"/>
              </a:lnSpc>
              <a:spcBef>
                <a:spcPct val="0"/>
              </a:spcBef>
              <a:spcAft>
                <a:spcPct val="0"/>
              </a:spcAft>
              <a:defRPr sz="2000">
                <a:solidFill>
                  <a:schemeClr val="tx2"/>
                </a:solidFill>
                <a:latin typeface="Arial" charset="0"/>
              </a:defRPr>
            </a:lvl5pPr>
            <a:lvl6pPr marL="457200" algn="l" rtl="0" eaLnBrk="1" fontAlgn="base" hangingPunct="1">
              <a:lnSpc>
                <a:spcPct val="105000"/>
              </a:lnSpc>
              <a:spcBef>
                <a:spcPct val="0"/>
              </a:spcBef>
              <a:spcAft>
                <a:spcPct val="0"/>
              </a:spcAft>
              <a:defRPr sz="2000">
                <a:solidFill>
                  <a:schemeClr val="tx2"/>
                </a:solidFill>
                <a:latin typeface="Arial" charset="0"/>
              </a:defRPr>
            </a:lvl6pPr>
            <a:lvl7pPr marL="914400" algn="l" rtl="0" eaLnBrk="1" fontAlgn="base" hangingPunct="1">
              <a:lnSpc>
                <a:spcPct val="105000"/>
              </a:lnSpc>
              <a:spcBef>
                <a:spcPct val="0"/>
              </a:spcBef>
              <a:spcAft>
                <a:spcPct val="0"/>
              </a:spcAft>
              <a:defRPr sz="2000">
                <a:solidFill>
                  <a:schemeClr val="tx2"/>
                </a:solidFill>
                <a:latin typeface="Arial" charset="0"/>
              </a:defRPr>
            </a:lvl7pPr>
            <a:lvl8pPr marL="1371600" algn="l" rtl="0" eaLnBrk="1" fontAlgn="base" hangingPunct="1">
              <a:lnSpc>
                <a:spcPct val="105000"/>
              </a:lnSpc>
              <a:spcBef>
                <a:spcPct val="0"/>
              </a:spcBef>
              <a:spcAft>
                <a:spcPct val="0"/>
              </a:spcAft>
              <a:defRPr sz="2000">
                <a:solidFill>
                  <a:schemeClr val="tx2"/>
                </a:solidFill>
                <a:latin typeface="Arial" charset="0"/>
              </a:defRPr>
            </a:lvl8pPr>
            <a:lvl9pPr marL="1828800" algn="l" rtl="0" eaLnBrk="1" fontAlgn="base" hangingPunct="1">
              <a:lnSpc>
                <a:spcPct val="105000"/>
              </a:lnSpc>
              <a:spcBef>
                <a:spcPct val="0"/>
              </a:spcBef>
              <a:spcAft>
                <a:spcPct val="0"/>
              </a:spcAft>
              <a:defRPr sz="2000">
                <a:solidFill>
                  <a:schemeClr val="tx2"/>
                </a:solidFill>
                <a:latin typeface="Arial" charset="0"/>
              </a:defRPr>
            </a:lvl9pPr>
          </a:lstStyle>
          <a:p>
            <a:endParaRPr lang="fr-CH" sz="2400" dirty="0">
              <a:latin typeface="Arial"/>
              <a:cs typeface="Arial"/>
            </a:endParaRPr>
          </a:p>
        </p:txBody>
      </p:sp>
      <p:sp>
        <p:nvSpPr>
          <p:cNvPr id="9" name="Titel 8"/>
          <p:cNvSpPr>
            <a:spLocks noGrp="1"/>
          </p:cNvSpPr>
          <p:nvPr>
            <p:ph type="title"/>
          </p:nvPr>
        </p:nvSpPr>
        <p:spPr/>
        <p:txBody>
          <a:bodyPr/>
          <a:lstStyle/>
          <a:p>
            <a:r>
              <a:rPr lang="fr-CH" dirty="0" smtClean="0">
                <a:cs typeface="Arial"/>
              </a:rPr>
              <a:t>Evolution du nombre d’espèces d’oiseaux nicheurs OEA dans les terres agricoles suisses</a:t>
            </a:r>
            <a:endParaRPr lang="fr-CH" dirty="0"/>
          </a:p>
        </p:txBody>
      </p:sp>
      <p:graphicFrame>
        <p:nvGraphicFramePr>
          <p:cNvPr id="10" name="Diagramm 9"/>
          <p:cNvGraphicFramePr>
            <a:graphicFrameLocks/>
          </p:cNvGraphicFramePr>
          <p:nvPr>
            <p:extLst>
              <p:ext uri="{D42A27DB-BD31-4B8C-83A1-F6EECF244321}">
                <p14:modId xmlns:p14="http://schemas.microsoft.com/office/powerpoint/2010/main" val="666832553"/>
              </p:ext>
            </p:extLst>
          </p:nvPr>
        </p:nvGraphicFramePr>
        <p:xfrm>
          <a:off x="396877" y="1525860"/>
          <a:ext cx="6149649" cy="381808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p:cNvSpPr txBox="1"/>
          <p:nvPr/>
        </p:nvSpPr>
        <p:spPr>
          <a:xfrm>
            <a:off x="2103448" y="1659734"/>
            <a:ext cx="2416154" cy="369332"/>
          </a:xfrm>
          <a:prstGeom prst="rect">
            <a:avLst/>
          </a:prstGeom>
          <a:noFill/>
        </p:spPr>
        <p:txBody>
          <a:bodyPr wrap="square" rtlCol="0">
            <a:spAutoFit/>
          </a:bodyPr>
          <a:lstStyle/>
          <a:p>
            <a:r>
              <a:rPr lang="fr-CH" dirty="0" smtClean="0">
                <a:solidFill>
                  <a:schemeClr val="accent1"/>
                </a:solidFill>
              </a:rPr>
              <a:t>18 espèces indicatrices</a:t>
            </a:r>
            <a:endParaRPr lang="fr-CH" dirty="0">
              <a:solidFill>
                <a:schemeClr val="accent1"/>
              </a:solidFill>
            </a:endParaRPr>
          </a:p>
        </p:txBody>
      </p:sp>
      <p:sp>
        <p:nvSpPr>
          <p:cNvPr id="11" name="Rechteck 10"/>
          <p:cNvSpPr/>
          <p:nvPr/>
        </p:nvSpPr>
        <p:spPr>
          <a:xfrm>
            <a:off x="2239105" y="3324464"/>
            <a:ext cx="1786066" cy="369332"/>
          </a:xfrm>
          <a:prstGeom prst="rect">
            <a:avLst/>
          </a:prstGeom>
        </p:spPr>
        <p:txBody>
          <a:bodyPr wrap="none">
            <a:spAutoFit/>
          </a:bodyPr>
          <a:lstStyle/>
          <a:p>
            <a:r>
              <a:rPr lang="fr-CH" dirty="0" smtClean="0">
                <a:solidFill>
                  <a:srgbClr val="FF0000"/>
                </a:solidFill>
              </a:rPr>
              <a:t>29 espèces cibles</a:t>
            </a:r>
            <a:endParaRPr lang="fr-CH" dirty="0"/>
          </a:p>
        </p:txBody>
      </p:sp>
      <p:pic>
        <p:nvPicPr>
          <p:cNvPr id="16" name="Grafik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6590" y="3509130"/>
            <a:ext cx="2474886" cy="1648062"/>
          </a:xfrm>
          <a:prstGeom prst="rect">
            <a:avLst/>
          </a:prstGeom>
        </p:spPr>
      </p:pic>
      <p:sp>
        <p:nvSpPr>
          <p:cNvPr id="13" name="Foliennummernplatzhalter 2"/>
          <p:cNvSpPr>
            <a:spLocks noGrp="1"/>
          </p:cNvSpPr>
          <p:nvPr>
            <p:ph type="sldNum" sz="quarter" idx="4"/>
          </p:nvPr>
        </p:nvSpPr>
        <p:spPr>
          <a:xfrm>
            <a:off x="7747800" y="6219700"/>
            <a:ext cx="792000" cy="360000"/>
          </a:xfrm>
        </p:spPr>
        <p:txBody>
          <a:bodyPr/>
          <a:lstStyle/>
          <a:p>
            <a:r>
              <a:rPr lang="fr-CH" dirty="0" smtClean="0"/>
              <a:t>16</a:t>
            </a:r>
            <a:endParaRPr lang="fr-CH" dirty="0"/>
          </a:p>
        </p:txBody>
      </p:sp>
      <p:pic>
        <p:nvPicPr>
          <p:cNvPr id="8" name="Grafik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62180" y="1586721"/>
            <a:ext cx="2473210" cy="1648806"/>
          </a:xfrm>
          <a:prstGeom prst="rect">
            <a:avLst/>
          </a:prstGeom>
        </p:spPr>
      </p:pic>
      <p:sp>
        <p:nvSpPr>
          <p:cNvPr id="14" name="Textfeld 13"/>
          <p:cNvSpPr txBox="1"/>
          <p:nvPr/>
        </p:nvSpPr>
        <p:spPr>
          <a:xfrm>
            <a:off x="6034969" y="4801320"/>
            <a:ext cx="1599092" cy="369332"/>
          </a:xfrm>
          <a:prstGeom prst="rect">
            <a:avLst/>
          </a:prstGeom>
          <a:noFill/>
        </p:spPr>
        <p:txBody>
          <a:bodyPr wrap="none" rtlCol="0">
            <a:spAutoFit/>
          </a:bodyPr>
          <a:lstStyle/>
          <a:p>
            <a:r>
              <a:rPr lang="fr-CH" dirty="0" smtClean="0">
                <a:solidFill>
                  <a:srgbClr val="FFFFFF"/>
                </a:solidFill>
              </a:rPr>
              <a:t>Vanneau huppé</a:t>
            </a:r>
            <a:endParaRPr lang="fr-CH" dirty="0">
              <a:solidFill>
                <a:srgbClr val="FFFFFF"/>
              </a:solidFill>
            </a:endParaRPr>
          </a:p>
        </p:txBody>
      </p:sp>
      <p:sp>
        <p:nvSpPr>
          <p:cNvPr id="4" name="Textfeld 3"/>
          <p:cNvSpPr txBox="1"/>
          <p:nvPr/>
        </p:nvSpPr>
        <p:spPr>
          <a:xfrm>
            <a:off x="6034969" y="2873413"/>
            <a:ext cx="1366080" cy="369332"/>
          </a:xfrm>
          <a:prstGeom prst="rect">
            <a:avLst/>
          </a:prstGeom>
          <a:noFill/>
        </p:spPr>
        <p:txBody>
          <a:bodyPr wrap="none" rtlCol="0">
            <a:spAutoFit/>
          </a:bodyPr>
          <a:lstStyle>
            <a:defPPr>
              <a:defRPr lang="de-DE"/>
            </a:defPPr>
          </a:lstStyle>
          <a:p>
            <a:r>
              <a:rPr lang="fr-CH" dirty="0" smtClean="0">
                <a:solidFill>
                  <a:srgbClr val="FFFFFF"/>
                </a:solidFill>
              </a:rPr>
              <a:t>Bruant jaune</a:t>
            </a:r>
            <a:endParaRPr lang="fr-CH" dirty="0">
              <a:solidFill>
                <a:srgbClr val="FFFFFF"/>
              </a:solidFill>
            </a:endParaRPr>
          </a:p>
        </p:txBody>
      </p:sp>
    </p:spTree>
    <p:extLst>
      <p:ext uri="{BB962C8B-B14F-4D97-AF65-F5344CB8AC3E}">
        <p14:creationId xmlns:p14="http://schemas.microsoft.com/office/powerpoint/2010/main" val="12382681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p:cNvSpPr/>
          <p:nvPr/>
        </p:nvSpPr>
        <p:spPr>
          <a:xfrm>
            <a:off x="2359521" y="1262837"/>
            <a:ext cx="4830459" cy="4830459"/>
          </a:xfrm>
          <a:prstGeom prst="ellipse">
            <a:avLst/>
          </a:prstGeom>
          <a:blipFill dpi="0" rotWithShape="1">
            <a:blip r:embed="rId2" cstate="screen">
              <a:duotone>
                <a:schemeClr val="bg2">
                  <a:shade val="45000"/>
                  <a:satMod val="135000"/>
                </a:schemeClr>
                <a:prstClr val="white"/>
              </a:duotone>
              <a:extLst>
                <a:ext uri="{BEBA8EAE-BF5A-486C-A8C5-ECC9F3942E4B}">
                  <a14:imgProps xmlns:a14="http://schemas.microsoft.com/office/drawing/2010/main">
                    <a14:imgLayer r:embed="rId3"/>
                  </a14:imgProps>
                </a:ext>
                <a:ext uri="{28A0092B-C50C-407E-A947-70E740481C1C}">
                  <a14:useLocalDpi xmlns:a14="http://schemas.microsoft.com/office/drawing/2010/main"/>
                </a:ext>
              </a:extLst>
            </a:blip>
            <a:srcRect/>
            <a:stretch>
              <a:fillRect l="-4867" t="-3883" r="-5707" b="-66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3" name="Ellipse 12"/>
          <p:cNvSpPr/>
          <p:nvPr/>
        </p:nvSpPr>
        <p:spPr>
          <a:xfrm>
            <a:off x="3511649" y="2342957"/>
            <a:ext cx="2618070" cy="2618070"/>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2" name="Titel 1"/>
          <p:cNvSpPr>
            <a:spLocks noGrp="1"/>
          </p:cNvSpPr>
          <p:nvPr>
            <p:ph type="title"/>
          </p:nvPr>
        </p:nvSpPr>
        <p:spPr/>
        <p:txBody>
          <a:bodyPr/>
          <a:lstStyle/>
          <a:p>
            <a:r>
              <a:rPr lang="fr-CH" dirty="0" smtClean="0"/>
              <a:t>Favoriser la biodiversité sur l’exploitation agricole grâce aux  …</a:t>
            </a:r>
            <a:endParaRPr lang="fr-CH" dirty="0"/>
          </a:p>
        </p:txBody>
      </p:sp>
      <p:sp>
        <p:nvSpPr>
          <p:cNvPr id="5" name="Foliennummernplatzhalter 4"/>
          <p:cNvSpPr>
            <a:spLocks noGrp="1"/>
          </p:cNvSpPr>
          <p:nvPr>
            <p:ph type="sldNum" sz="quarter" idx="4"/>
          </p:nvPr>
        </p:nvSpPr>
        <p:spPr/>
        <p:txBody>
          <a:bodyPr/>
          <a:lstStyle/>
          <a:p>
            <a:fld id="{B295DEAF-E952-4796-AAEE-4201E40CA590}" type="slidenum">
              <a:rPr lang="fr-CH" smtClean="0"/>
              <a:pPr/>
              <a:t>17</a:t>
            </a:fld>
            <a:endParaRPr lang="fr-CH" dirty="0"/>
          </a:p>
        </p:txBody>
      </p:sp>
      <p:sp>
        <p:nvSpPr>
          <p:cNvPr id="21" name="Richtungspfeil 20"/>
          <p:cNvSpPr/>
          <p:nvPr/>
        </p:nvSpPr>
        <p:spPr>
          <a:xfrm flipH="1">
            <a:off x="899610" y="1946313"/>
            <a:ext cx="2520280" cy="584775"/>
          </a:xfrm>
          <a:prstGeom prst="homePlate">
            <a:avLst/>
          </a:prstGeom>
          <a:solidFill>
            <a:schemeClr val="accent6">
              <a:lumMod val="40000"/>
              <a:lumOff val="60000"/>
            </a:schemeClr>
          </a:solidFill>
        </p:spPr>
        <p:txBody>
          <a:bodyPr wrap="square">
            <a:spAutoFit/>
          </a:bodyPr>
          <a:lstStyle/>
          <a:p>
            <a:r>
              <a:rPr lang="fr-CH" sz="1600" dirty="0" smtClean="0"/>
              <a:t>Surfaces de promotion de la biodiversité</a:t>
            </a:r>
            <a:endParaRPr lang="fr-CH" sz="1600" dirty="0"/>
          </a:p>
        </p:txBody>
      </p:sp>
      <p:sp>
        <p:nvSpPr>
          <p:cNvPr id="22" name="Richtungspfeil 21"/>
          <p:cNvSpPr/>
          <p:nvPr/>
        </p:nvSpPr>
        <p:spPr>
          <a:xfrm flipH="1">
            <a:off x="716751" y="3285582"/>
            <a:ext cx="2664296" cy="584775"/>
          </a:xfrm>
          <a:prstGeom prst="homePlate">
            <a:avLst/>
          </a:prstGeom>
          <a:solidFill>
            <a:schemeClr val="accent6">
              <a:lumMod val="40000"/>
              <a:lumOff val="60000"/>
            </a:schemeClr>
          </a:solidFill>
        </p:spPr>
        <p:txBody>
          <a:bodyPr wrap="square">
            <a:spAutoFit/>
          </a:bodyPr>
          <a:lstStyle/>
          <a:p>
            <a:r>
              <a:rPr lang="fr-CH" sz="1600" dirty="0" smtClean="0"/>
              <a:t>Procédés d’exploitations ménageant la biodiversité</a:t>
            </a:r>
            <a:endParaRPr lang="fr-CH" sz="1600" dirty="0"/>
          </a:p>
        </p:txBody>
      </p:sp>
      <p:sp>
        <p:nvSpPr>
          <p:cNvPr id="23" name="Richtungspfeil 22"/>
          <p:cNvSpPr/>
          <p:nvPr/>
        </p:nvSpPr>
        <p:spPr>
          <a:xfrm flipH="1">
            <a:off x="690631" y="5019117"/>
            <a:ext cx="3017273" cy="338554"/>
          </a:xfrm>
          <a:prstGeom prst="homePlate">
            <a:avLst/>
          </a:prstGeom>
          <a:solidFill>
            <a:schemeClr val="accent6">
              <a:lumMod val="40000"/>
              <a:lumOff val="60000"/>
            </a:schemeClr>
          </a:solidFill>
        </p:spPr>
        <p:txBody>
          <a:bodyPr wrap="square">
            <a:spAutoFit/>
          </a:bodyPr>
          <a:lstStyle/>
          <a:p>
            <a:r>
              <a:rPr lang="fr-CH" sz="1600" dirty="0" smtClean="0"/>
              <a:t>Systèmes de production durables</a:t>
            </a:r>
            <a:endParaRPr lang="fr-CH" sz="1600" dirty="0"/>
          </a:p>
        </p:txBody>
      </p:sp>
      <p:sp>
        <p:nvSpPr>
          <p:cNvPr id="24" name="Richtungspfeil 23"/>
          <p:cNvSpPr/>
          <p:nvPr/>
        </p:nvSpPr>
        <p:spPr>
          <a:xfrm>
            <a:off x="6156176" y="2543514"/>
            <a:ext cx="2232248" cy="338554"/>
          </a:xfrm>
          <a:prstGeom prst="homePlate">
            <a:avLst/>
          </a:prstGeom>
          <a:solidFill>
            <a:schemeClr val="accent6">
              <a:lumMod val="40000"/>
              <a:lumOff val="60000"/>
            </a:schemeClr>
          </a:solidFill>
        </p:spPr>
        <p:txBody>
          <a:bodyPr wrap="square">
            <a:spAutoFit/>
          </a:bodyPr>
          <a:lstStyle/>
          <a:p>
            <a:r>
              <a:rPr lang="fr-CH" sz="1600" dirty="0"/>
              <a:t>C</a:t>
            </a:r>
            <a:r>
              <a:rPr lang="fr-CH" sz="1600" dirty="0" smtClean="0"/>
              <a:t>onnaissances</a:t>
            </a:r>
            <a:endParaRPr lang="fr-CH" sz="1600" dirty="0"/>
          </a:p>
        </p:txBody>
      </p:sp>
      <p:sp>
        <p:nvSpPr>
          <p:cNvPr id="25" name="Richtungspfeil 24"/>
          <p:cNvSpPr/>
          <p:nvPr/>
        </p:nvSpPr>
        <p:spPr>
          <a:xfrm>
            <a:off x="6156176" y="3870357"/>
            <a:ext cx="2232248" cy="584775"/>
          </a:xfrm>
          <a:prstGeom prst="homePlate">
            <a:avLst/>
          </a:prstGeom>
          <a:solidFill>
            <a:schemeClr val="accent6">
              <a:lumMod val="40000"/>
              <a:lumOff val="60000"/>
            </a:schemeClr>
          </a:solidFill>
        </p:spPr>
        <p:txBody>
          <a:bodyPr wrap="square">
            <a:spAutoFit/>
          </a:bodyPr>
          <a:lstStyle/>
          <a:p>
            <a:r>
              <a:rPr lang="fr-CH" sz="1600" dirty="0" smtClean="0"/>
              <a:t>Planification globale de l’exploitation</a:t>
            </a:r>
            <a:endParaRPr lang="fr-CH" sz="1600" dirty="0"/>
          </a:p>
        </p:txBody>
      </p:sp>
    </p:spTree>
    <p:extLst>
      <p:ext uri="{BB962C8B-B14F-4D97-AF65-F5344CB8AC3E}">
        <p14:creationId xmlns:p14="http://schemas.microsoft.com/office/powerpoint/2010/main" val="2495539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smtClean="0"/>
              <a:t>Le top 10 des mesures de promotion de la biodiversité</a:t>
            </a:r>
            <a:endParaRPr lang="fr-CH" dirty="0"/>
          </a:p>
        </p:txBody>
      </p:sp>
      <p:sp>
        <p:nvSpPr>
          <p:cNvPr id="5" name="Foliennummernplatzhalter 4"/>
          <p:cNvSpPr>
            <a:spLocks noGrp="1"/>
          </p:cNvSpPr>
          <p:nvPr>
            <p:ph type="sldNum" sz="quarter" idx="4"/>
          </p:nvPr>
        </p:nvSpPr>
        <p:spPr/>
        <p:txBody>
          <a:bodyPr/>
          <a:lstStyle/>
          <a:p>
            <a:fld id="{B295DEAF-E952-4796-AAEE-4201E40CA590}" type="slidenum">
              <a:rPr lang="fr-CH" smtClean="0"/>
              <a:pPr/>
              <a:t>18</a:t>
            </a:fld>
            <a:endParaRPr lang="fr-CH" dirty="0"/>
          </a:p>
        </p:txBody>
      </p:sp>
      <p:sp>
        <p:nvSpPr>
          <p:cNvPr id="6" name="Inhaltsplatzhalter 2"/>
          <p:cNvSpPr txBox="1">
            <a:spLocks/>
          </p:cNvSpPr>
          <p:nvPr/>
        </p:nvSpPr>
        <p:spPr>
          <a:xfrm>
            <a:off x="593816" y="933272"/>
            <a:ext cx="1961278" cy="1372569"/>
          </a:xfrm>
          <a:prstGeom prst="rect">
            <a:avLst/>
          </a:prstGeom>
          <a:blipFill dpi="0" rotWithShape="1">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l="-2767" t="-20663" r="-11049" b="-12457"/>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10" name="Inhaltsplatzhalter 2"/>
          <p:cNvSpPr txBox="1">
            <a:spLocks/>
          </p:cNvSpPr>
          <p:nvPr/>
        </p:nvSpPr>
        <p:spPr>
          <a:xfrm>
            <a:off x="4776560" y="933272"/>
            <a:ext cx="1962832" cy="1388713"/>
          </a:xfrm>
          <a:prstGeom prst="rect">
            <a:avLst/>
          </a:prstGeom>
          <a:blipFill dpi="0"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l="-3084" t="-25039" r="-12551" b="-8742"/>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11" name="Inhaltsplatzhalter 2"/>
          <p:cNvSpPr txBox="1">
            <a:spLocks/>
          </p:cNvSpPr>
          <p:nvPr/>
        </p:nvSpPr>
        <p:spPr>
          <a:xfrm>
            <a:off x="6871944" y="933272"/>
            <a:ext cx="1930899" cy="1383932"/>
          </a:xfrm>
          <a:prstGeom prst="rect">
            <a:avLst/>
          </a:prstGeom>
          <a:blipFill dpi="0" rotWithShape="1">
            <a:blip r:embed="rId6" cstate="screen">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12" name="Inhaltsplatzhalter 2"/>
          <p:cNvSpPr txBox="1">
            <a:spLocks/>
          </p:cNvSpPr>
          <p:nvPr/>
        </p:nvSpPr>
        <p:spPr>
          <a:xfrm>
            <a:off x="553527" y="4509120"/>
            <a:ext cx="1986205" cy="1397552"/>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15" name="Inhaltsplatzhalter 2"/>
          <p:cNvSpPr txBox="1">
            <a:spLocks/>
          </p:cNvSpPr>
          <p:nvPr/>
        </p:nvSpPr>
        <p:spPr>
          <a:xfrm>
            <a:off x="6894725" y="2718048"/>
            <a:ext cx="1926588" cy="1401416"/>
          </a:xfrm>
          <a:prstGeom prst="rect">
            <a:avLst/>
          </a:prstGeom>
          <a:blipFill dpi="0" rotWithShape="1">
            <a:blip r:embed="rId9" cstate="screen">
              <a:extLst>
                <a:ext uri="{28A0092B-C50C-407E-A947-70E740481C1C}">
                  <a14:useLocalDpi xmlns:a14="http://schemas.microsoft.com/office/drawing/2010/main"/>
                </a:ext>
              </a:extLst>
            </a:blip>
            <a:srcRect/>
            <a:stretch>
              <a:fillRect t="1"/>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16" name="Inhaltsplatzhalter 2"/>
          <p:cNvSpPr txBox="1">
            <a:spLocks/>
          </p:cNvSpPr>
          <p:nvPr/>
        </p:nvSpPr>
        <p:spPr>
          <a:xfrm>
            <a:off x="4773829" y="2718048"/>
            <a:ext cx="1973880" cy="1396376"/>
          </a:xfrm>
          <a:prstGeom prst="rect">
            <a:avLst/>
          </a:prstGeom>
          <a:blipFill dpi="0" rotWithShape="1">
            <a:blip r:embed="rId10"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17" name="Inhaltsplatzhalter 2"/>
          <p:cNvSpPr txBox="1">
            <a:spLocks/>
          </p:cNvSpPr>
          <p:nvPr/>
        </p:nvSpPr>
        <p:spPr>
          <a:xfrm>
            <a:off x="2682317" y="2718048"/>
            <a:ext cx="1961690" cy="1396376"/>
          </a:xfrm>
          <a:prstGeom prst="rect">
            <a:avLst/>
          </a:prstGeom>
          <a:blipFill dpi="0" rotWithShape="1">
            <a:blip r:embed="rId11"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18" name="Textfeld 17"/>
          <p:cNvSpPr txBox="1"/>
          <p:nvPr/>
        </p:nvSpPr>
        <p:spPr>
          <a:xfrm>
            <a:off x="592222" y="2304030"/>
            <a:ext cx="1953867" cy="276999"/>
          </a:xfrm>
          <a:prstGeom prst="rect">
            <a:avLst/>
          </a:prstGeom>
          <a:solidFill>
            <a:schemeClr val="accent6">
              <a:lumMod val="20000"/>
              <a:lumOff val="80000"/>
            </a:schemeClr>
          </a:solidFill>
        </p:spPr>
        <p:txBody>
          <a:bodyPr wrap="square" rtlCol="0" anchor="ctr" anchorCtr="0">
            <a:spAutoFit/>
          </a:bodyPr>
          <a:lstStyle/>
          <a:p>
            <a:r>
              <a:rPr lang="fr-CH" sz="1200" dirty="0" smtClean="0"/>
              <a:t>Prairies de qualité II</a:t>
            </a:r>
            <a:endParaRPr lang="fr-CH" sz="1200" dirty="0"/>
          </a:p>
        </p:txBody>
      </p:sp>
      <p:sp>
        <p:nvSpPr>
          <p:cNvPr id="24" name="Inhaltsplatzhalter 2"/>
          <p:cNvSpPr txBox="1">
            <a:spLocks/>
          </p:cNvSpPr>
          <p:nvPr/>
        </p:nvSpPr>
        <p:spPr>
          <a:xfrm>
            <a:off x="573541" y="2718048"/>
            <a:ext cx="1961278" cy="1386908"/>
          </a:xfrm>
          <a:prstGeom prst="rect">
            <a:avLst/>
          </a:prstGeom>
          <a:blipFill dpi="0" rotWithShape="1">
            <a:blip r:embed="rId12" cstate="screen">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rcRect/>
            <a:stretch>
              <a:fillRect l="-19854" t="-8569" r="-13766" b="-46096"/>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27" name="Textfeld 26"/>
          <p:cNvSpPr txBox="1"/>
          <p:nvPr/>
        </p:nvSpPr>
        <p:spPr>
          <a:xfrm>
            <a:off x="4779549" y="2304030"/>
            <a:ext cx="1968160" cy="276999"/>
          </a:xfrm>
          <a:prstGeom prst="rect">
            <a:avLst/>
          </a:prstGeom>
          <a:solidFill>
            <a:schemeClr val="accent6">
              <a:lumMod val="20000"/>
              <a:lumOff val="80000"/>
            </a:schemeClr>
          </a:solidFill>
        </p:spPr>
        <p:txBody>
          <a:bodyPr wrap="square" rtlCol="0" anchor="ctr" anchorCtr="0">
            <a:spAutoFit/>
          </a:bodyPr>
          <a:lstStyle/>
          <a:p>
            <a:r>
              <a:rPr lang="fr-CH" sz="1200" dirty="0" smtClean="0"/>
              <a:t>Sous-couvert riche en fleurs</a:t>
            </a:r>
            <a:endParaRPr lang="fr-CH" sz="1200" dirty="0"/>
          </a:p>
        </p:txBody>
      </p:sp>
      <p:sp>
        <p:nvSpPr>
          <p:cNvPr id="28" name="Textfeld 27"/>
          <p:cNvSpPr txBox="1"/>
          <p:nvPr/>
        </p:nvSpPr>
        <p:spPr>
          <a:xfrm>
            <a:off x="6876255" y="2304030"/>
            <a:ext cx="1936227" cy="276999"/>
          </a:xfrm>
          <a:prstGeom prst="rect">
            <a:avLst/>
          </a:prstGeom>
          <a:solidFill>
            <a:schemeClr val="accent6">
              <a:lumMod val="20000"/>
              <a:lumOff val="80000"/>
            </a:schemeClr>
          </a:solidFill>
        </p:spPr>
        <p:txBody>
          <a:bodyPr wrap="square" rtlCol="0" anchor="ctr" anchorCtr="0">
            <a:spAutoFit/>
          </a:bodyPr>
          <a:lstStyle/>
          <a:p>
            <a:r>
              <a:rPr lang="fr-CH" sz="1200" dirty="0" smtClean="0"/>
              <a:t>Bandes refuges</a:t>
            </a:r>
          </a:p>
        </p:txBody>
      </p:sp>
      <p:sp>
        <p:nvSpPr>
          <p:cNvPr id="29" name="Textfeld 28"/>
          <p:cNvSpPr txBox="1"/>
          <p:nvPr/>
        </p:nvSpPr>
        <p:spPr>
          <a:xfrm>
            <a:off x="551200" y="5906502"/>
            <a:ext cx="1991164" cy="276999"/>
          </a:xfrm>
          <a:prstGeom prst="rect">
            <a:avLst/>
          </a:prstGeom>
          <a:solidFill>
            <a:schemeClr val="accent6">
              <a:lumMod val="20000"/>
              <a:lumOff val="80000"/>
            </a:schemeClr>
          </a:solidFill>
        </p:spPr>
        <p:txBody>
          <a:bodyPr wrap="square" rtlCol="0" anchor="ctr" anchorCtr="0">
            <a:spAutoFit/>
          </a:bodyPr>
          <a:lstStyle/>
          <a:p>
            <a:r>
              <a:rPr lang="fr-CH" sz="1200" dirty="0" smtClean="0"/>
              <a:t>Haies basses structurées</a:t>
            </a:r>
            <a:endParaRPr lang="fr-CH" sz="1200" dirty="0"/>
          </a:p>
        </p:txBody>
      </p:sp>
      <p:sp>
        <p:nvSpPr>
          <p:cNvPr id="30" name="Textfeld 29"/>
          <p:cNvSpPr txBox="1"/>
          <p:nvPr/>
        </p:nvSpPr>
        <p:spPr>
          <a:xfrm>
            <a:off x="568484" y="3927576"/>
            <a:ext cx="1975062" cy="461665"/>
          </a:xfrm>
          <a:prstGeom prst="rect">
            <a:avLst/>
          </a:prstGeom>
          <a:solidFill>
            <a:schemeClr val="accent6">
              <a:lumMod val="20000"/>
              <a:lumOff val="80000"/>
            </a:schemeClr>
          </a:solidFill>
        </p:spPr>
        <p:txBody>
          <a:bodyPr wrap="square" rtlCol="0" anchor="ctr" anchorCtr="0">
            <a:spAutoFit/>
          </a:bodyPr>
          <a:lstStyle/>
          <a:p>
            <a:r>
              <a:rPr lang="fr-CH" sz="1200" dirty="0" smtClean="0"/>
              <a:t>Ourlets ou surfaces fleuries pluriannuelles</a:t>
            </a:r>
            <a:endParaRPr lang="fr-CH" sz="1200" dirty="0"/>
          </a:p>
        </p:txBody>
      </p:sp>
      <p:sp>
        <p:nvSpPr>
          <p:cNvPr id="31" name="Inhaltsplatzhalter 2"/>
          <p:cNvSpPr txBox="1">
            <a:spLocks/>
          </p:cNvSpPr>
          <p:nvPr/>
        </p:nvSpPr>
        <p:spPr>
          <a:xfrm>
            <a:off x="2677135" y="4509120"/>
            <a:ext cx="1963763" cy="1391820"/>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CH" dirty="0"/>
          </a:p>
        </p:txBody>
      </p:sp>
      <p:sp>
        <p:nvSpPr>
          <p:cNvPr id="32" name="Textfeld 31"/>
          <p:cNvSpPr txBox="1"/>
          <p:nvPr/>
        </p:nvSpPr>
        <p:spPr>
          <a:xfrm>
            <a:off x="2677135" y="4112242"/>
            <a:ext cx="1963763" cy="276999"/>
          </a:xfrm>
          <a:prstGeom prst="rect">
            <a:avLst/>
          </a:prstGeom>
          <a:solidFill>
            <a:schemeClr val="accent6">
              <a:lumMod val="20000"/>
              <a:lumOff val="80000"/>
            </a:schemeClr>
          </a:solidFill>
        </p:spPr>
        <p:txBody>
          <a:bodyPr wrap="square" rtlCol="0" anchor="ctr" anchorCtr="0">
            <a:spAutoFit/>
          </a:bodyPr>
          <a:lstStyle/>
          <a:p>
            <a:r>
              <a:rPr lang="fr-CH" sz="1200" dirty="0" smtClean="0"/>
              <a:t>Jachères florales</a:t>
            </a:r>
          </a:p>
        </p:txBody>
      </p:sp>
      <p:sp>
        <p:nvSpPr>
          <p:cNvPr id="33" name="Textfeld 32"/>
          <p:cNvSpPr txBox="1"/>
          <p:nvPr/>
        </p:nvSpPr>
        <p:spPr>
          <a:xfrm>
            <a:off x="4767885" y="4112242"/>
            <a:ext cx="1980181" cy="276999"/>
          </a:xfrm>
          <a:prstGeom prst="rect">
            <a:avLst/>
          </a:prstGeom>
          <a:solidFill>
            <a:schemeClr val="accent6">
              <a:lumMod val="20000"/>
              <a:lumOff val="80000"/>
            </a:schemeClr>
          </a:solidFill>
        </p:spPr>
        <p:txBody>
          <a:bodyPr wrap="square" rtlCol="0" anchor="ctr" anchorCtr="0">
            <a:spAutoFit/>
          </a:bodyPr>
          <a:lstStyle/>
          <a:p>
            <a:r>
              <a:rPr lang="fr-CH" sz="1200" dirty="0" smtClean="0"/>
              <a:t>Renoncement aux herbicides</a:t>
            </a:r>
          </a:p>
        </p:txBody>
      </p:sp>
      <p:sp>
        <p:nvSpPr>
          <p:cNvPr id="34" name="Textfeld 33"/>
          <p:cNvSpPr txBox="1"/>
          <p:nvPr/>
        </p:nvSpPr>
        <p:spPr>
          <a:xfrm>
            <a:off x="6896611" y="3927576"/>
            <a:ext cx="1924701" cy="461665"/>
          </a:xfrm>
          <a:prstGeom prst="rect">
            <a:avLst/>
          </a:prstGeom>
          <a:solidFill>
            <a:schemeClr val="accent6">
              <a:lumMod val="20000"/>
              <a:lumOff val="80000"/>
            </a:schemeClr>
          </a:solidFill>
        </p:spPr>
        <p:txBody>
          <a:bodyPr wrap="square" rtlCol="0" anchor="ctr" anchorCtr="0">
            <a:spAutoFit/>
          </a:bodyPr>
          <a:lstStyle/>
          <a:p>
            <a:r>
              <a:rPr lang="fr-CH" sz="1200" dirty="0" smtClean="0"/>
              <a:t>Protection des plantes sélectives</a:t>
            </a:r>
            <a:endParaRPr lang="fr-CH" sz="1200" dirty="0"/>
          </a:p>
        </p:txBody>
      </p:sp>
      <p:sp>
        <p:nvSpPr>
          <p:cNvPr id="35" name="Textfeld 34"/>
          <p:cNvSpPr txBox="1"/>
          <p:nvPr/>
        </p:nvSpPr>
        <p:spPr>
          <a:xfrm>
            <a:off x="2674503" y="5721836"/>
            <a:ext cx="1966395" cy="461665"/>
          </a:xfrm>
          <a:prstGeom prst="rect">
            <a:avLst/>
          </a:prstGeom>
          <a:solidFill>
            <a:schemeClr val="accent6">
              <a:lumMod val="20000"/>
              <a:lumOff val="80000"/>
            </a:schemeClr>
          </a:solidFill>
        </p:spPr>
        <p:txBody>
          <a:bodyPr wrap="square" rtlCol="0" anchor="ctr" anchorCtr="0">
            <a:spAutoFit/>
          </a:bodyPr>
          <a:lstStyle/>
          <a:p>
            <a:r>
              <a:rPr lang="fr-CH" sz="1200" dirty="0" smtClean="0"/>
              <a:t>Bandes fleuries </a:t>
            </a:r>
            <a:br>
              <a:rPr lang="fr-CH" sz="1200" dirty="0" smtClean="0"/>
            </a:br>
            <a:r>
              <a:rPr lang="fr-CH" sz="1200" dirty="0" smtClean="0"/>
              <a:t>et pour auxiliaires</a:t>
            </a:r>
          </a:p>
        </p:txBody>
      </p:sp>
      <p:pic>
        <p:nvPicPr>
          <p:cNvPr id="4" name="Grafik 3"/>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682318" y="933272"/>
            <a:ext cx="1961690" cy="1388712"/>
          </a:xfrm>
          <a:prstGeom prst="rect">
            <a:avLst/>
          </a:prstGeom>
        </p:spPr>
      </p:pic>
      <p:sp>
        <p:nvSpPr>
          <p:cNvPr id="26" name="Textfeld 25"/>
          <p:cNvSpPr txBox="1"/>
          <p:nvPr/>
        </p:nvSpPr>
        <p:spPr>
          <a:xfrm>
            <a:off x="2682317" y="2119364"/>
            <a:ext cx="1958581" cy="461665"/>
          </a:xfrm>
          <a:prstGeom prst="rect">
            <a:avLst/>
          </a:prstGeom>
          <a:solidFill>
            <a:schemeClr val="accent6">
              <a:lumMod val="20000"/>
              <a:lumOff val="80000"/>
            </a:schemeClr>
          </a:solidFill>
        </p:spPr>
        <p:txBody>
          <a:bodyPr wrap="square" rtlCol="0" anchor="ctr" anchorCtr="0">
            <a:spAutoFit/>
          </a:bodyPr>
          <a:lstStyle/>
          <a:p>
            <a:r>
              <a:rPr lang="fr-CH" sz="1200" dirty="0" smtClean="0"/>
              <a:t>Petites structures et </a:t>
            </a:r>
            <a:br>
              <a:rPr lang="fr-CH" sz="1200" dirty="0" smtClean="0"/>
            </a:br>
            <a:r>
              <a:rPr lang="fr-CH" sz="1200" dirty="0" smtClean="0"/>
              <a:t>bois morts</a:t>
            </a:r>
            <a:endParaRPr lang="fr-CH" sz="1200" dirty="0"/>
          </a:p>
        </p:txBody>
      </p:sp>
    </p:spTree>
    <p:extLst>
      <p:ext uri="{BB962C8B-B14F-4D97-AF65-F5344CB8AC3E}">
        <p14:creationId xmlns:p14="http://schemas.microsoft.com/office/powerpoint/2010/main" val="63996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feil nach rechts 14"/>
          <p:cNvSpPr/>
          <p:nvPr/>
        </p:nvSpPr>
        <p:spPr>
          <a:xfrm>
            <a:off x="2595125" y="4530853"/>
            <a:ext cx="3072115" cy="1522353"/>
          </a:xfrm>
          <a:prstGeom prst="rightArrow">
            <a:avLst>
              <a:gd name="adj1" fmla="val 7639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 name="Pfeil nach rechts 2"/>
          <p:cNvSpPr/>
          <p:nvPr/>
        </p:nvSpPr>
        <p:spPr>
          <a:xfrm>
            <a:off x="2541235" y="1086520"/>
            <a:ext cx="3093386" cy="1325408"/>
          </a:xfrm>
          <a:prstGeom prst="rightArrow">
            <a:avLst>
              <a:gd name="adj1" fmla="val 71696"/>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50535" name="Text Box 7"/>
          <p:cNvSpPr txBox="1">
            <a:spLocks noChangeArrowheads="1"/>
          </p:cNvSpPr>
          <p:nvPr/>
        </p:nvSpPr>
        <p:spPr bwMode="auto">
          <a:xfrm>
            <a:off x="2541235" y="1264842"/>
            <a:ext cx="282285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altLang="de-DE" b="1" dirty="0" err="1" smtClean="0"/>
              <a:t>Tarier</a:t>
            </a:r>
            <a:r>
              <a:rPr lang="fr-CH" altLang="de-DE" b="1" dirty="0" smtClean="0"/>
              <a:t> des prés</a:t>
            </a:r>
          </a:p>
          <a:p>
            <a:r>
              <a:rPr lang="fr-CH" altLang="de-DE" b="0" dirty="0" smtClean="0"/>
              <a:t>Prairies à foin ouvertes fauchées tardivement</a:t>
            </a:r>
            <a:endParaRPr lang="fr-CH" altLang="de-DE" b="0" dirty="0"/>
          </a:p>
        </p:txBody>
      </p:sp>
      <p:pic>
        <p:nvPicPr>
          <p:cNvPr id="150538" name="Picture 10"/>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r="4440"/>
          <a:stretch/>
        </p:blipFill>
        <p:spPr bwMode="auto">
          <a:xfrm>
            <a:off x="6008955" y="4524704"/>
            <a:ext cx="2163445" cy="1698364"/>
          </a:xfrm>
          <a:prstGeom prst="rect">
            <a:avLst/>
          </a:prstGeom>
          <a:noFill/>
          <a:extLst>
            <a:ext uri="{909E8E84-426E-40DD-AFC4-6F175D3DCCD1}">
              <a14:hiddenFill xmlns:a14="http://schemas.microsoft.com/office/drawing/2010/main">
                <a:solidFill>
                  <a:srgbClr val="FFFFFF"/>
                </a:solidFill>
              </a14:hiddenFill>
            </a:ext>
          </a:extLst>
        </p:spPr>
      </p:pic>
      <p:pic>
        <p:nvPicPr>
          <p:cNvPr id="150540" name="Picture 1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08955" y="903539"/>
            <a:ext cx="2163445" cy="1722517"/>
          </a:xfrm>
          <a:prstGeom prst="rect">
            <a:avLst/>
          </a:prstGeom>
          <a:noFill/>
          <a:extLst>
            <a:ext uri="{909E8E84-426E-40DD-AFC4-6F175D3DCCD1}">
              <a14:hiddenFill xmlns:a14="http://schemas.microsoft.com/office/drawing/2010/main">
                <a:solidFill>
                  <a:srgbClr val="FFFFFF"/>
                </a:solidFill>
              </a14:hiddenFill>
            </a:ext>
          </a:extLst>
        </p:spPr>
      </p:pic>
      <p:sp>
        <p:nvSpPr>
          <p:cNvPr id="150542" name="Text Box 14"/>
          <p:cNvSpPr txBox="1">
            <a:spLocks noChangeArrowheads="1"/>
          </p:cNvSpPr>
          <p:nvPr/>
        </p:nvSpPr>
        <p:spPr bwMode="auto">
          <a:xfrm>
            <a:off x="2557935" y="4809926"/>
            <a:ext cx="292488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altLang="de-DE" b="1" dirty="0" smtClean="0"/>
              <a:t>Pie-grièche écorcheur</a:t>
            </a:r>
          </a:p>
          <a:p>
            <a:r>
              <a:rPr lang="fr-CH" altLang="de-DE" b="0" dirty="0" smtClean="0"/>
              <a:t>Paysage bocager avec </a:t>
            </a:r>
            <a:r>
              <a:rPr lang="fr-CH" altLang="de-DE" dirty="0" smtClean="0"/>
              <a:t>herbages extensifs </a:t>
            </a:r>
            <a:endParaRPr lang="fr-CH" altLang="de-DE" b="0" dirty="0"/>
          </a:p>
        </p:txBody>
      </p:sp>
      <p:pic>
        <p:nvPicPr>
          <p:cNvPr id="5" name="Grafik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6527" y="1036244"/>
            <a:ext cx="1523831" cy="1514391"/>
          </a:xfrm>
          <a:prstGeom prst="rect">
            <a:avLst/>
          </a:prstGeom>
        </p:spPr>
      </p:pic>
      <p:pic>
        <p:nvPicPr>
          <p:cNvPr id="7" name="Grafik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93093" y="2840506"/>
            <a:ext cx="1517265" cy="1502341"/>
          </a:xfrm>
          <a:prstGeom prst="rect">
            <a:avLst/>
          </a:prstGeom>
        </p:spPr>
      </p:pic>
      <p:sp>
        <p:nvSpPr>
          <p:cNvPr id="14" name="Pfeil nach rechts 13"/>
          <p:cNvSpPr/>
          <p:nvPr/>
        </p:nvSpPr>
        <p:spPr>
          <a:xfrm>
            <a:off x="2569942" y="2757791"/>
            <a:ext cx="3248926" cy="1679321"/>
          </a:xfrm>
          <a:prstGeom prst="rightArrow">
            <a:avLst>
              <a:gd name="adj1" fmla="val 7639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pic>
        <p:nvPicPr>
          <p:cNvPr id="150539" name="Picture 11" descr="http://jata.vampula.net/kasvio/kuvat/mesiangervo1.jpg"/>
          <p:cNvPicPr>
            <a:picLocks noChangeAspect="1" noChangeArrowheads="1"/>
          </p:cNvPicPr>
          <p:nvPr/>
        </p:nvPicPr>
        <p:blipFill rotWithShape="1">
          <a:blip r:embed="rId7" r:link="rId8" cstate="screen">
            <a:extLst>
              <a:ext uri="{28A0092B-C50C-407E-A947-70E740481C1C}">
                <a14:useLocalDpi xmlns:a14="http://schemas.microsoft.com/office/drawing/2010/main"/>
              </a:ext>
            </a:extLst>
          </a:blip>
          <a:srcRect/>
          <a:stretch/>
        </p:blipFill>
        <p:spPr bwMode="auto">
          <a:xfrm>
            <a:off x="5997842" y="2722535"/>
            <a:ext cx="2172318" cy="1708117"/>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150541" name="Text Box 13"/>
          <p:cNvSpPr txBox="1">
            <a:spLocks noChangeArrowheads="1"/>
          </p:cNvSpPr>
          <p:nvPr/>
        </p:nvSpPr>
        <p:spPr bwMode="auto">
          <a:xfrm>
            <a:off x="2569942" y="3070389"/>
            <a:ext cx="3248926" cy="923330"/>
          </a:xfrm>
          <a:prstGeom prst="rect">
            <a:avLst/>
          </a:prstGeom>
          <a:noFill/>
          <a:ln>
            <a:noFill/>
          </a:ln>
          <a:effectLst/>
          <a:extLst/>
        </p:spPr>
        <p:txBody>
          <a:bodyPr wrap="square">
            <a:spAutoFit/>
          </a:bodyPr>
          <a:lstStyle/>
          <a:p>
            <a:r>
              <a:rPr lang="de-CH" b="1" dirty="0" err="1"/>
              <a:t>Nacré</a:t>
            </a:r>
            <a:r>
              <a:rPr lang="de-CH" b="1" dirty="0"/>
              <a:t> de la </a:t>
            </a:r>
            <a:r>
              <a:rPr lang="de-CH" b="1" dirty="0" err="1" smtClean="0"/>
              <a:t>sanguisorbe</a:t>
            </a:r>
            <a:endParaRPr lang="de-CH" b="1" dirty="0" smtClean="0"/>
          </a:p>
          <a:p>
            <a:r>
              <a:rPr lang="fr-CH" altLang="de-DE" dirty="0" smtClean="0"/>
              <a:t>Prairies fraiches-humides riches en fleurs avec reines des prés </a:t>
            </a:r>
            <a:endParaRPr lang="fr-CH" altLang="de-DE" b="0" dirty="0"/>
          </a:p>
        </p:txBody>
      </p:sp>
      <p:pic>
        <p:nvPicPr>
          <p:cNvPr id="2" name="Grafik 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86527" y="4530854"/>
            <a:ext cx="1525233" cy="1522353"/>
          </a:xfrm>
          <a:prstGeom prst="rect">
            <a:avLst/>
          </a:prstGeom>
        </p:spPr>
      </p:pic>
      <p:sp>
        <p:nvSpPr>
          <p:cNvPr id="21" name="Foliennummernplatzhalter 4"/>
          <p:cNvSpPr txBox="1">
            <a:spLocks/>
          </p:cNvSpPr>
          <p:nvPr/>
        </p:nvSpPr>
        <p:spPr>
          <a:xfrm>
            <a:off x="7747800" y="6219700"/>
            <a:ext cx="792000" cy="360000"/>
          </a:xfrm>
          <a:prstGeom prst="rect">
            <a:avLst/>
          </a:prstGeom>
        </p:spPr>
        <p:txBody>
          <a:bodyPr lIns="0" tIns="46800" rIns="0" bIns="46800" anchor="b"/>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H" sz="1200" dirty="0" smtClean="0"/>
              <a:t>19</a:t>
            </a:r>
            <a:endParaRPr lang="fr-CH" sz="1200" dirty="0"/>
          </a:p>
        </p:txBody>
      </p:sp>
      <p:sp>
        <p:nvSpPr>
          <p:cNvPr id="8" name="Titel 7"/>
          <p:cNvSpPr>
            <a:spLocks noGrp="1"/>
          </p:cNvSpPr>
          <p:nvPr>
            <p:ph type="title"/>
          </p:nvPr>
        </p:nvSpPr>
        <p:spPr/>
        <p:txBody>
          <a:bodyPr/>
          <a:lstStyle/>
          <a:p>
            <a:r>
              <a:rPr lang="fr-FR" dirty="0"/>
              <a:t>Chaque espèce a ses propres besoins</a:t>
            </a:r>
            <a:br>
              <a:rPr lang="fr-FR" dirty="0"/>
            </a:br>
            <a:endParaRPr lang="de-CH" dirty="0"/>
          </a:p>
        </p:txBody>
      </p:sp>
    </p:spTree>
    <p:extLst>
      <p:ext uri="{BB962C8B-B14F-4D97-AF65-F5344CB8AC3E}">
        <p14:creationId xmlns:p14="http://schemas.microsoft.com/office/powerpoint/2010/main" val="2802430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0535"/>
                                        </p:tgtEl>
                                        <p:attrNameLst>
                                          <p:attrName>style.visibility</p:attrName>
                                        </p:attrNameLst>
                                      </p:cBhvr>
                                      <p:to>
                                        <p:strVal val="visible"/>
                                      </p:to>
                                    </p:set>
                                    <p:anim calcmode="lin" valueType="num">
                                      <p:cBhvr additive="base">
                                        <p:cTn id="7" dur="500" fill="hold"/>
                                        <p:tgtEl>
                                          <p:spTgt spid="150535"/>
                                        </p:tgtEl>
                                        <p:attrNameLst>
                                          <p:attrName>ppt_x</p:attrName>
                                        </p:attrNameLst>
                                      </p:cBhvr>
                                      <p:tavLst>
                                        <p:tav tm="0">
                                          <p:val>
                                            <p:strVal val="#ppt_x"/>
                                          </p:val>
                                        </p:tav>
                                        <p:tav tm="100000">
                                          <p:val>
                                            <p:strVal val="#ppt_x"/>
                                          </p:val>
                                        </p:tav>
                                      </p:tavLst>
                                    </p:anim>
                                    <p:anim calcmode="lin" valueType="num">
                                      <p:cBhvr additive="base">
                                        <p:cTn id="8" dur="500" fill="hold"/>
                                        <p:tgtEl>
                                          <p:spTgt spid="1505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0540"/>
                                        </p:tgtEl>
                                        <p:attrNameLst>
                                          <p:attrName>style.visibility</p:attrName>
                                        </p:attrNameLst>
                                      </p:cBhvr>
                                      <p:to>
                                        <p:strVal val="visible"/>
                                      </p:to>
                                    </p:set>
                                    <p:anim calcmode="lin" valueType="num">
                                      <p:cBhvr additive="base">
                                        <p:cTn id="11" dur="500" fill="hold"/>
                                        <p:tgtEl>
                                          <p:spTgt spid="150540"/>
                                        </p:tgtEl>
                                        <p:attrNameLst>
                                          <p:attrName>ppt_x</p:attrName>
                                        </p:attrNameLst>
                                      </p:cBhvr>
                                      <p:tavLst>
                                        <p:tav tm="0">
                                          <p:val>
                                            <p:strVal val="#ppt_x"/>
                                          </p:val>
                                        </p:tav>
                                        <p:tav tm="100000">
                                          <p:val>
                                            <p:strVal val="#ppt_x"/>
                                          </p:val>
                                        </p:tav>
                                      </p:tavLst>
                                    </p:anim>
                                    <p:anim calcmode="lin" valueType="num">
                                      <p:cBhvr additive="base">
                                        <p:cTn id="12" dur="500" fill="hold"/>
                                        <p:tgtEl>
                                          <p:spTgt spid="1505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0541"/>
                                        </p:tgtEl>
                                        <p:attrNameLst>
                                          <p:attrName>style.visibility</p:attrName>
                                        </p:attrNameLst>
                                      </p:cBhvr>
                                      <p:to>
                                        <p:strVal val="visible"/>
                                      </p:to>
                                    </p:set>
                                    <p:anim calcmode="lin" valueType="num">
                                      <p:cBhvr additive="base">
                                        <p:cTn id="15" dur="500" fill="hold"/>
                                        <p:tgtEl>
                                          <p:spTgt spid="150541"/>
                                        </p:tgtEl>
                                        <p:attrNameLst>
                                          <p:attrName>ppt_x</p:attrName>
                                        </p:attrNameLst>
                                      </p:cBhvr>
                                      <p:tavLst>
                                        <p:tav tm="0">
                                          <p:val>
                                            <p:strVal val="#ppt_x"/>
                                          </p:val>
                                        </p:tav>
                                        <p:tav tm="100000">
                                          <p:val>
                                            <p:strVal val="#ppt_x"/>
                                          </p:val>
                                        </p:tav>
                                      </p:tavLst>
                                    </p:anim>
                                    <p:anim calcmode="lin" valueType="num">
                                      <p:cBhvr additive="base">
                                        <p:cTn id="16" dur="500" fill="hold"/>
                                        <p:tgtEl>
                                          <p:spTgt spid="15054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0539"/>
                                        </p:tgtEl>
                                        <p:attrNameLst>
                                          <p:attrName>style.visibility</p:attrName>
                                        </p:attrNameLst>
                                      </p:cBhvr>
                                      <p:to>
                                        <p:strVal val="visible"/>
                                      </p:to>
                                    </p:set>
                                    <p:anim calcmode="lin" valueType="num">
                                      <p:cBhvr additive="base">
                                        <p:cTn id="19" dur="500" fill="hold"/>
                                        <p:tgtEl>
                                          <p:spTgt spid="150539"/>
                                        </p:tgtEl>
                                        <p:attrNameLst>
                                          <p:attrName>ppt_x</p:attrName>
                                        </p:attrNameLst>
                                      </p:cBhvr>
                                      <p:tavLst>
                                        <p:tav tm="0">
                                          <p:val>
                                            <p:strVal val="#ppt_x"/>
                                          </p:val>
                                        </p:tav>
                                        <p:tav tm="100000">
                                          <p:val>
                                            <p:strVal val="#ppt_x"/>
                                          </p:val>
                                        </p:tav>
                                      </p:tavLst>
                                    </p:anim>
                                    <p:anim calcmode="lin" valueType="num">
                                      <p:cBhvr additive="base">
                                        <p:cTn id="20" dur="500" fill="hold"/>
                                        <p:tgtEl>
                                          <p:spTgt spid="1505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0542"/>
                                        </p:tgtEl>
                                        <p:attrNameLst>
                                          <p:attrName>style.visibility</p:attrName>
                                        </p:attrNameLst>
                                      </p:cBhvr>
                                      <p:to>
                                        <p:strVal val="visible"/>
                                      </p:to>
                                    </p:set>
                                    <p:anim calcmode="lin" valueType="num">
                                      <p:cBhvr additive="base">
                                        <p:cTn id="23" dur="500" fill="hold"/>
                                        <p:tgtEl>
                                          <p:spTgt spid="150542"/>
                                        </p:tgtEl>
                                        <p:attrNameLst>
                                          <p:attrName>ppt_x</p:attrName>
                                        </p:attrNameLst>
                                      </p:cBhvr>
                                      <p:tavLst>
                                        <p:tav tm="0">
                                          <p:val>
                                            <p:strVal val="#ppt_x"/>
                                          </p:val>
                                        </p:tav>
                                        <p:tav tm="100000">
                                          <p:val>
                                            <p:strVal val="#ppt_x"/>
                                          </p:val>
                                        </p:tav>
                                      </p:tavLst>
                                    </p:anim>
                                    <p:anim calcmode="lin" valueType="num">
                                      <p:cBhvr additive="base">
                                        <p:cTn id="24" dur="500" fill="hold"/>
                                        <p:tgtEl>
                                          <p:spTgt spid="15054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0538"/>
                                        </p:tgtEl>
                                        <p:attrNameLst>
                                          <p:attrName>style.visibility</p:attrName>
                                        </p:attrNameLst>
                                      </p:cBhvr>
                                      <p:to>
                                        <p:strVal val="visible"/>
                                      </p:to>
                                    </p:set>
                                    <p:anim calcmode="lin" valueType="num">
                                      <p:cBhvr additive="base">
                                        <p:cTn id="27" dur="500" fill="hold"/>
                                        <p:tgtEl>
                                          <p:spTgt spid="150538"/>
                                        </p:tgtEl>
                                        <p:attrNameLst>
                                          <p:attrName>ppt_x</p:attrName>
                                        </p:attrNameLst>
                                      </p:cBhvr>
                                      <p:tavLst>
                                        <p:tav tm="0">
                                          <p:val>
                                            <p:strVal val="#ppt_x"/>
                                          </p:val>
                                        </p:tav>
                                        <p:tav tm="100000">
                                          <p:val>
                                            <p:strVal val="#ppt_x"/>
                                          </p:val>
                                        </p:tav>
                                      </p:tavLst>
                                    </p:anim>
                                    <p:anim calcmode="lin" valueType="num">
                                      <p:cBhvr additive="base">
                                        <p:cTn id="28" dur="500" fill="hold"/>
                                        <p:tgtEl>
                                          <p:spTgt spid="1505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5" grpId="0"/>
      <p:bldP spid="150542" grpId="0"/>
      <p:bldP spid="1505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313" y="1060252"/>
            <a:ext cx="3228502" cy="4579710"/>
          </a:xfrm>
          <a:prstGeom prst="rect">
            <a:avLst/>
          </a:prstGeom>
          <a:ln>
            <a:noFill/>
          </a:ln>
          <a:effectLst>
            <a:outerShdw blurRad="292100" dist="139700" dir="2700000" algn="tl" rotWithShape="0">
              <a:srgbClr val="333333">
                <a:alpha val="65000"/>
              </a:srgbClr>
            </a:outerShdw>
          </a:effectLst>
        </p:spPr>
      </p:pic>
      <p:sp>
        <p:nvSpPr>
          <p:cNvPr id="2" name="Titel 1"/>
          <p:cNvSpPr>
            <a:spLocks noGrp="1"/>
          </p:cNvSpPr>
          <p:nvPr>
            <p:ph type="title"/>
          </p:nvPr>
        </p:nvSpPr>
        <p:spPr/>
        <p:txBody>
          <a:bodyPr/>
          <a:lstStyle/>
          <a:p>
            <a:r>
              <a:rPr lang="fr-CH" dirty="0" smtClean="0"/>
              <a:t>Le manuel</a:t>
            </a:r>
            <a:endParaRPr lang="fr-CH" dirty="0"/>
          </a:p>
        </p:txBody>
      </p:sp>
      <p:sp>
        <p:nvSpPr>
          <p:cNvPr id="4" name="Foliennummernplatzhalter 3"/>
          <p:cNvSpPr>
            <a:spLocks noGrp="1"/>
          </p:cNvSpPr>
          <p:nvPr>
            <p:ph type="sldNum" sz="quarter" idx="4"/>
          </p:nvPr>
        </p:nvSpPr>
        <p:spPr/>
        <p:txBody>
          <a:bodyPr/>
          <a:lstStyle/>
          <a:p>
            <a:fld id="{B295DEAF-E952-4796-AAEE-4201E40CA590}" type="slidenum">
              <a:rPr lang="fr-CH" smtClean="0"/>
              <a:pPr/>
              <a:t>2</a:t>
            </a:fld>
            <a:endParaRPr lang="fr-CH" dirty="0"/>
          </a:p>
        </p:txBody>
      </p:sp>
      <p:sp>
        <p:nvSpPr>
          <p:cNvPr id="6" name="Textfeld 5"/>
          <p:cNvSpPr txBox="1"/>
          <p:nvPr/>
        </p:nvSpPr>
        <p:spPr>
          <a:xfrm>
            <a:off x="4139952" y="995617"/>
            <a:ext cx="4398734" cy="4708981"/>
          </a:xfrm>
          <a:prstGeom prst="rect">
            <a:avLst/>
          </a:prstGeom>
          <a:noFill/>
        </p:spPr>
        <p:txBody>
          <a:bodyPr wrap="square" rtlCol="0">
            <a:spAutoFit/>
          </a:bodyPr>
          <a:lstStyle/>
          <a:p>
            <a:pPr marL="342900" indent="-342900" defTabSz="685800">
              <a:lnSpc>
                <a:spcPct val="90000"/>
              </a:lnSpc>
              <a:spcBef>
                <a:spcPts val="600"/>
              </a:spcBef>
              <a:buClr>
                <a:srgbClr val="006C8E"/>
              </a:buClr>
              <a:buFont typeface="Arial" panose="020B0604020202020204" pitchFamily="34" charset="0"/>
              <a:buChar char="•"/>
            </a:pPr>
            <a:r>
              <a:rPr lang="fr-CH" sz="2000" dirty="0" smtClean="0"/>
              <a:t>Écrit pour les praticiennes et conseillers</a:t>
            </a:r>
          </a:p>
          <a:p>
            <a:pPr marL="342900" indent="-342900" defTabSz="685800">
              <a:lnSpc>
                <a:spcPct val="90000"/>
              </a:lnSpc>
              <a:spcBef>
                <a:spcPts val="600"/>
              </a:spcBef>
              <a:buClr>
                <a:srgbClr val="006C8E"/>
              </a:buClr>
              <a:buFont typeface="Arial" panose="020B0604020202020204" pitchFamily="34" charset="0"/>
              <a:buChar char="•"/>
            </a:pPr>
            <a:r>
              <a:rPr lang="fr-CH" sz="2000" dirty="0" smtClean="0"/>
              <a:t>Avec de nombreux conseils concernant les mesures de promotion de la biodiversité dans et en dehors de la surface agricole</a:t>
            </a:r>
          </a:p>
          <a:p>
            <a:pPr marL="342900" indent="-342900" defTabSz="685800">
              <a:lnSpc>
                <a:spcPct val="90000"/>
              </a:lnSpc>
              <a:spcBef>
                <a:spcPts val="600"/>
              </a:spcBef>
              <a:buClr>
                <a:srgbClr val="006C8E"/>
              </a:buClr>
              <a:buFont typeface="Arial" panose="020B0604020202020204" pitchFamily="34" charset="0"/>
              <a:buChar char="•"/>
            </a:pPr>
            <a:r>
              <a:rPr lang="fr-CH" sz="2000" dirty="0" smtClean="0"/>
              <a:t>Contient des exemples pratiques pour la planification et la réalisation</a:t>
            </a:r>
          </a:p>
          <a:p>
            <a:pPr marL="342900" indent="-342900" defTabSz="685800">
              <a:lnSpc>
                <a:spcPct val="90000"/>
              </a:lnSpc>
              <a:spcBef>
                <a:spcPts val="600"/>
              </a:spcBef>
              <a:buClr>
                <a:srgbClr val="006C8E"/>
              </a:buClr>
              <a:buFont typeface="Arial" panose="020B0604020202020204" pitchFamily="34" charset="0"/>
              <a:buChar char="•"/>
            </a:pPr>
            <a:r>
              <a:rPr lang="fr-FR" sz="2000" dirty="0" smtClean="0"/>
              <a:t>Avec des </a:t>
            </a:r>
            <a:r>
              <a:rPr lang="fr-FR" sz="2000" dirty="0"/>
              <a:t>exemples et des portraits d‘exploitations </a:t>
            </a:r>
            <a:r>
              <a:rPr lang="fr-FR" sz="2000" dirty="0" smtClean="0"/>
              <a:t>innovantes</a:t>
            </a:r>
          </a:p>
          <a:p>
            <a:pPr marL="342900" indent="-342900" defTabSz="685800">
              <a:lnSpc>
                <a:spcPct val="90000"/>
              </a:lnSpc>
              <a:spcBef>
                <a:spcPts val="600"/>
              </a:spcBef>
              <a:buClr>
                <a:srgbClr val="006C8E"/>
              </a:buClr>
              <a:buFont typeface="Arial" panose="020B0604020202020204" pitchFamily="34" charset="0"/>
              <a:buChar char="•"/>
            </a:pPr>
            <a:r>
              <a:rPr lang="fr-CH" sz="2000" dirty="0" smtClean="0"/>
              <a:t>Richement illustré</a:t>
            </a:r>
          </a:p>
          <a:p>
            <a:pPr marL="342900" indent="-342900" defTabSz="685800">
              <a:lnSpc>
                <a:spcPct val="90000"/>
              </a:lnSpc>
              <a:spcBef>
                <a:spcPts val="600"/>
              </a:spcBef>
              <a:buClr>
                <a:srgbClr val="006C8E"/>
              </a:buClr>
              <a:buFont typeface="Arial" panose="020B0604020202020204" pitchFamily="34" charset="0"/>
              <a:buChar char="•"/>
            </a:pPr>
            <a:r>
              <a:rPr lang="fr-CH" sz="2000" dirty="0" smtClean="0"/>
              <a:t>Commander des exemplaires imprimés sous </a:t>
            </a:r>
            <a:r>
              <a:rPr lang="fr-CH" sz="2000" dirty="0" smtClean="0">
                <a:hlinkClick r:id="rId3"/>
              </a:rPr>
              <a:t>shop.fibl.org</a:t>
            </a:r>
            <a:r>
              <a:rPr lang="fr-CH" sz="2000" dirty="0" smtClean="0"/>
              <a:t> </a:t>
            </a:r>
          </a:p>
          <a:p>
            <a:pPr marL="342900" indent="-342900" defTabSz="685800">
              <a:lnSpc>
                <a:spcPct val="90000"/>
              </a:lnSpc>
              <a:spcBef>
                <a:spcPts val="600"/>
              </a:spcBef>
              <a:buClr>
                <a:srgbClr val="006C8E"/>
              </a:buClr>
              <a:buFont typeface="Arial" panose="020B0604020202020204" pitchFamily="34" charset="0"/>
              <a:buChar char="•"/>
            </a:pPr>
            <a:r>
              <a:rPr lang="fr-CH" sz="2000" dirty="0" smtClean="0"/>
              <a:t>Téléchargement gratuit sur </a:t>
            </a:r>
            <a:br>
              <a:rPr lang="fr-CH" sz="2000" dirty="0" smtClean="0"/>
            </a:br>
            <a:r>
              <a:rPr lang="fr-CH" sz="2000" dirty="0" smtClean="0">
                <a:hlinkClick r:id="rId4"/>
              </a:rPr>
              <a:t>agri-biodiv.ch</a:t>
            </a:r>
            <a:r>
              <a:rPr lang="fr-CH" sz="2000" dirty="0" smtClean="0"/>
              <a:t> 	</a:t>
            </a:r>
            <a:endParaRPr lang="fr-CH" sz="2000" dirty="0"/>
          </a:p>
        </p:txBody>
      </p:sp>
    </p:spTree>
    <p:extLst>
      <p:ext uri="{BB962C8B-B14F-4D97-AF65-F5344CB8AC3E}">
        <p14:creationId xmlns:p14="http://schemas.microsoft.com/office/powerpoint/2010/main" val="3132043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Qui</a:t>
            </a:r>
            <a:r>
              <a:rPr lang="de-CH" dirty="0" smtClean="0"/>
              <a:t> </a:t>
            </a:r>
            <a:r>
              <a:rPr lang="de-CH" dirty="0" err="1" smtClean="0"/>
              <a:t>est</a:t>
            </a:r>
            <a:r>
              <a:rPr lang="de-CH" dirty="0" smtClean="0"/>
              <a:t> responsable </a:t>
            </a:r>
            <a:r>
              <a:rPr lang="de-CH" dirty="0" err="1" smtClean="0"/>
              <a:t>pour</a:t>
            </a:r>
            <a:r>
              <a:rPr lang="de-CH" dirty="0" smtClean="0"/>
              <a:t> la </a:t>
            </a:r>
            <a:r>
              <a:rPr lang="de-CH" dirty="0" err="1" smtClean="0"/>
              <a:t>biodiversité</a:t>
            </a:r>
            <a:r>
              <a:rPr lang="de-CH" dirty="0" smtClean="0"/>
              <a:t>? </a:t>
            </a:r>
            <a:endParaRPr lang="de-CH" dirty="0"/>
          </a:p>
        </p:txBody>
      </p:sp>
      <p:sp>
        <p:nvSpPr>
          <p:cNvPr id="5" name="Foliennummernplatzhalter 4"/>
          <p:cNvSpPr>
            <a:spLocks noGrp="1"/>
          </p:cNvSpPr>
          <p:nvPr>
            <p:ph type="sldNum" sz="quarter" idx="4"/>
          </p:nvPr>
        </p:nvSpPr>
        <p:spPr/>
        <p:txBody>
          <a:bodyPr/>
          <a:lstStyle/>
          <a:p>
            <a:fld id="{B295DEAF-E952-4796-AAEE-4201E40CA590}" type="slidenum">
              <a:rPr lang="de-CH" smtClean="0"/>
              <a:pPr/>
              <a:t>20</a:t>
            </a:fld>
            <a:endParaRPr lang="de-CH" dirty="0"/>
          </a:p>
        </p:txBody>
      </p:sp>
      <p:sp>
        <p:nvSpPr>
          <p:cNvPr id="6" name="Ellipse 5"/>
          <p:cNvSpPr/>
          <p:nvPr/>
        </p:nvSpPr>
        <p:spPr>
          <a:xfrm>
            <a:off x="395536" y="1241610"/>
            <a:ext cx="8424936" cy="4464496"/>
          </a:xfrm>
          <a:prstGeom prst="ellipse">
            <a:avLst/>
          </a:prstGeom>
          <a:blipFill dpi="0" rotWithShape="1">
            <a:blip r:embed="rId2">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p:cNvSpPr/>
          <p:nvPr/>
        </p:nvSpPr>
        <p:spPr>
          <a:xfrm flipH="1">
            <a:off x="551955" y="1052736"/>
            <a:ext cx="2094889" cy="2094889"/>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p:nvPr/>
        </p:nvSpPr>
        <p:spPr>
          <a:xfrm rot="240000">
            <a:off x="6763448" y="2014767"/>
            <a:ext cx="2068902" cy="2068902"/>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p:cNvSpPr/>
          <p:nvPr/>
        </p:nvSpPr>
        <p:spPr>
          <a:xfrm>
            <a:off x="3160166" y="2506057"/>
            <a:ext cx="2905311" cy="1864372"/>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Textfeld 13"/>
          <p:cNvSpPr txBox="1"/>
          <p:nvPr/>
        </p:nvSpPr>
        <p:spPr>
          <a:xfrm>
            <a:off x="267886" y="2811305"/>
            <a:ext cx="2795910" cy="338554"/>
          </a:xfrm>
          <a:prstGeom prst="rect">
            <a:avLst/>
          </a:prstGeom>
          <a:solidFill>
            <a:srgbClr val="FDDC7F"/>
          </a:solidFill>
        </p:spPr>
        <p:txBody>
          <a:bodyPr wrap="square" rtlCol="0" anchor="ctr" anchorCtr="0">
            <a:spAutoFit/>
          </a:bodyPr>
          <a:lstStyle/>
          <a:p>
            <a:r>
              <a:rPr lang="de-DE" sz="1600" b="1" dirty="0" err="1" smtClean="0"/>
              <a:t>Politique</a:t>
            </a:r>
            <a:r>
              <a:rPr lang="de-DE" sz="1600" b="1" dirty="0" smtClean="0"/>
              <a:t> et </a:t>
            </a:r>
            <a:r>
              <a:rPr lang="de-DE" sz="1600" b="1" dirty="0" err="1" smtClean="0"/>
              <a:t>administration</a:t>
            </a:r>
            <a:endParaRPr lang="de-DE" sz="1600" b="1" dirty="0"/>
          </a:p>
        </p:txBody>
      </p:sp>
      <p:sp>
        <p:nvSpPr>
          <p:cNvPr id="15" name="Textfeld 14"/>
          <p:cNvSpPr txBox="1"/>
          <p:nvPr/>
        </p:nvSpPr>
        <p:spPr>
          <a:xfrm>
            <a:off x="6856144" y="3796540"/>
            <a:ext cx="2025735" cy="584775"/>
          </a:xfrm>
          <a:prstGeom prst="rect">
            <a:avLst/>
          </a:prstGeom>
          <a:solidFill>
            <a:srgbClr val="FDDC7F"/>
          </a:solidFill>
        </p:spPr>
        <p:txBody>
          <a:bodyPr wrap="square" rtlCol="0" anchor="ctr" anchorCtr="0">
            <a:spAutoFit/>
          </a:bodyPr>
          <a:lstStyle/>
          <a:p>
            <a:r>
              <a:rPr lang="de-DE" sz="1600" b="1" dirty="0" err="1" smtClean="0"/>
              <a:t>Consommatrices</a:t>
            </a:r>
            <a:r>
              <a:rPr lang="de-DE" sz="1600" b="1" dirty="0" smtClean="0"/>
              <a:t> et </a:t>
            </a:r>
            <a:r>
              <a:rPr lang="de-DE" sz="1600" b="1" dirty="0" err="1" smtClean="0"/>
              <a:t>consommateurs</a:t>
            </a:r>
            <a:endParaRPr lang="de-DE" sz="1600" b="1" dirty="0"/>
          </a:p>
        </p:txBody>
      </p:sp>
      <p:sp>
        <p:nvSpPr>
          <p:cNvPr id="17" name="Textfeld 16"/>
          <p:cNvSpPr txBox="1"/>
          <p:nvPr/>
        </p:nvSpPr>
        <p:spPr>
          <a:xfrm>
            <a:off x="3831794" y="3750423"/>
            <a:ext cx="2079680" cy="307777"/>
          </a:xfrm>
          <a:prstGeom prst="rect">
            <a:avLst/>
          </a:prstGeom>
          <a:noFill/>
        </p:spPr>
        <p:txBody>
          <a:bodyPr wrap="square" rtlCol="0" anchor="ctr" anchorCtr="0">
            <a:spAutoFit/>
          </a:bodyPr>
          <a:lstStyle/>
          <a:p>
            <a:r>
              <a:rPr lang="de-DE" sz="1400" b="1" dirty="0" err="1" smtClean="0">
                <a:solidFill>
                  <a:schemeClr val="bg1"/>
                </a:solidFill>
              </a:rPr>
              <a:t>Paysage</a:t>
            </a:r>
            <a:r>
              <a:rPr lang="de-DE" sz="1400" b="1" dirty="0" smtClean="0">
                <a:solidFill>
                  <a:schemeClr val="bg1"/>
                </a:solidFill>
              </a:rPr>
              <a:t> </a:t>
            </a:r>
            <a:r>
              <a:rPr lang="de-DE" sz="1400" b="1" dirty="0" err="1" smtClean="0">
                <a:solidFill>
                  <a:schemeClr val="bg1"/>
                </a:solidFill>
              </a:rPr>
              <a:t>diversifié</a:t>
            </a:r>
            <a:endParaRPr lang="de-DE" sz="1400" b="1" dirty="0">
              <a:solidFill>
                <a:schemeClr val="bg1"/>
              </a:solidFill>
            </a:endParaRPr>
          </a:p>
        </p:txBody>
      </p:sp>
      <p:sp>
        <p:nvSpPr>
          <p:cNvPr id="18" name="Textfeld 17"/>
          <p:cNvSpPr txBox="1"/>
          <p:nvPr/>
        </p:nvSpPr>
        <p:spPr>
          <a:xfrm>
            <a:off x="4438494" y="5130741"/>
            <a:ext cx="2448272" cy="307777"/>
          </a:xfrm>
          <a:prstGeom prst="rect">
            <a:avLst/>
          </a:prstGeom>
          <a:noFill/>
        </p:spPr>
        <p:txBody>
          <a:bodyPr wrap="square" rtlCol="0" anchor="ctr" anchorCtr="0">
            <a:spAutoFit/>
          </a:bodyPr>
          <a:lstStyle/>
          <a:p>
            <a:r>
              <a:rPr lang="de-DE" sz="1400" b="1" dirty="0" err="1" smtClean="0"/>
              <a:t>Paysage</a:t>
            </a:r>
            <a:r>
              <a:rPr lang="de-DE" sz="1400" b="1" dirty="0" smtClean="0"/>
              <a:t> monotone</a:t>
            </a:r>
            <a:endParaRPr lang="de-DE" sz="1400" b="1" dirty="0"/>
          </a:p>
        </p:txBody>
      </p:sp>
      <p:sp>
        <p:nvSpPr>
          <p:cNvPr id="7" name="Ellipse 6"/>
          <p:cNvSpPr/>
          <p:nvPr/>
        </p:nvSpPr>
        <p:spPr>
          <a:xfrm rot="-240000" flipH="1">
            <a:off x="1521110" y="3754339"/>
            <a:ext cx="2149023" cy="2149023"/>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Textfeld 15"/>
          <p:cNvSpPr txBox="1"/>
          <p:nvPr/>
        </p:nvSpPr>
        <p:spPr>
          <a:xfrm>
            <a:off x="1399449" y="5606551"/>
            <a:ext cx="2902040" cy="338554"/>
          </a:xfrm>
          <a:prstGeom prst="rect">
            <a:avLst/>
          </a:prstGeom>
          <a:solidFill>
            <a:srgbClr val="FDDC7F"/>
          </a:solidFill>
        </p:spPr>
        <p:txBody>
          <a:bodyPr wrap="square" rtlCol="0" anchor="ctr" anchorCtr="0">
            <a:spAutoFit/>
          </a:bodyPr>
          <a:lstStyle/>
          <a:p>
            <a:r>
              <a:rPr lang="de-DE" sz="1600" b="1" dirty="0" err="1" smtClean="0"/>
              <a:t>Agricultrices</a:t>
            </a:r>
            <a:r>
              <a:rPr lang="de-DE" sz="1600" b="1" dirty="0" smtClean="0"/>
              <a:t> et </a:t>
            </a:r>
            <a:r>
              <a:rPr lang="de-DE" sz="1600" b="1" dirty="0" err="1" smtClean="0"/>
              <a:t>agriculteurs</a:t>
            </a:r>
            <a:endParaRPr lang="de-DE" sz="1600" b="1" dirty="0"/>
          </a:p>
        </p:txBody>
      </p:sp>
      <p:sp>
        <p:nvSpPr>
          <p:cNvPr id="4" name="Bogen 3"/>
          <p:cNvSpPr/>
          <p:nvPr/>
        </p:nvSpPr>
        <p:spPr>
          <a:xfrm rot="1171404">
            <a:off x="1522373" y="2399337"/>
            <a:ext cx="2762265" cy="576064"/>
          </a:xfrm>
          <a:prstGeom prst="arc">
            <a:avLst>
              <a:gd name="adj1" fmla="val 12291456"/>
              <a:gd name="adj2" fmla="val 20238725"/>
            </a:avLst>
          </a:prstGeom>
          <a:ln w="136525">
            <a:solidFill>
              <a:srgbClr val="FE5F44"/>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1" name="Bogen 20"/>
          <p:cNvSpPr/>
          <p:nvPr/>
        </p:nvSpPr>
        <p:spPr>
          <a:xfrm rot="19838698">
            <a:off x="2317084" y="3561327"/>
            <a:ext cx="1872208" cy="576064"/>
          </a:xfrm>
          <a:prstGeom prst="arc">
            <a:avLst>
              <a:gd name="adj1" fmla="val 12291456"/>
              <a:gd name="adj2" fmla="val 20238725"/>
            </a:avLst>
          </a:prstGeom>
          <a:ln w="136525">
            <a:solidFill>
              <a:srgbClr val="FE5F44"/>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2" name="Bogen 21"/>
          <p:cNvSpPr/>
          <p:nvPr/>
        </p:nvSpPr>
        <p:spPr>
          <a:xfrm rot="20888286">
            <a:off x="5658249" y="3028745"/>
            <a:ext cx="1872208" cy="576064"/>
          </a:xfrm>
          <a:prstGeom prst="arc">
            <a:avLst>
              <a:gd name="adj1" fmla="val 12291456"/>
              <a:gd name="adj2" fmla="val 20238725"/>
            </a:avLst>
          </a:prstGeom>
          <a:ln w="136525">
            <a:solidFill>
              <a:srgbClr val="FE5F44"/>
            </a:solidFill>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Tree>
    <p:extLst>
      <p:ext uri="{BB962C8B-B14F-4D97-AF65-F5344CB8AC3E}">
        <p14:creationId xmlns:p14="http://schemas.microsoft.com/office/powerpoint/2010/main" val="15437010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smtClean="0"/>
              <a:t>Exigences en matière de biodiversité </a:t>
            </a:r>
            <a:br>
              <a:rPr lang="fr-CH" dirty="0" smtClean="0"/>
            </a:br>
            <a:r>
              <a:rPr lang="fr-CH" dirty="0" smtClean="0"/>
              <a:t>des organisations labélisées</a:t>
            </a:r>
            <a:endParaRPr lang="fr-CH" dirty="0"/>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3469141166"/>
              </p:ext>
            </p:extLst>
          </p:nvPr>
        </p:nvGraphicFramePr>
        <p:xfrm>
          <a:off x="617725" y="1297051"/>
          <a:ext cx="7928242" cy="4870463"/>
        </p:xfrm>
        <a:graphic>
          <a:graphicData uri="http://schemas.openxmlformats.org/drawingml/2006/table">
            <a:tbl>
              <a:tblPr firstRow="1" bandRow="1">
                <a:tableStyleId>{21E4AEA4-8DFA-4A89-87EB-49C32662AFE0}</a:tableStyleId>
              </a:tblPr>
              <a:tblGrid>
                <a:gridCol w="1578011">
                  <a:extLst>
                    <a:ext uri="{9D8B030D-6E8A-4147-A177-3AD203B41FA5}">
                      <a16:colId xmlns:a16="http://schemas.microsoft.com/office/drawing/2014/main" val="20000"/>
                    </a:ext>
                  </a:extLst>
                </a:gridCol>
                <a:gridCol w="1440308">
                  <a:extLst>
                    <a:ext uri="{9D8B030D-6E8A-4147-A177-3AD203B41FA5}">
                      <a16:colId xmlns:a16="http://schemas.microsoft.com/office/drawing/2014/main" val="20001"/>
                    </a:ext>
                  </a:extLst>
                </a:gridCol>
                <a:gridCol w="1636641">
                  <a:extLst>
                    <a:ext uri="{9D8B030D-6E8A-4147-A177-3AD203B41FA5}">
                      <a16:colId xmlns:a16="http://schemas.microsoft.com/office/drawing/2014/main" val="20002"/>
                    </a:ext>
                  </a:extLst>
                </a:gridCol>
                <a:gridCol w="1636641">
                  <a:extLst>
                    <a:ext uri="{9D8B030D-6E8A-4147-A177-3AD203B41FA5}">
                      <a16:colId xmlns:a16="http://schemas.microsoft.com/office/drawing/2014/main" val="20003"/>
                    </a:ext>
                  </a:extLst>
                </a:gridCol>
                <a:gridCol w="1636641">
                  <a:extLst>
                    <a:ext uri="{9D8B030D-6E8A-4147-A177-3AD203B41FA5}">
                      <a16:colId xmlns:a16="http://schemas.microsoft.com/office/drawing/2014/main" val="20004"/>
                    </a:ext>
                  </a:extLst>
                </a:gridCol>
              </a:tblGrid>
              <a:tr h="298463">
                <a:tc>
                  <a:txBody>
                    <a:bodyPr/>
                    <a:lstStyle/>
                    <a:p>
                      <a:endParaRPr lang="de-CH" dirty="0"/>
                    </a:p>
                  </a:txBody>
                  <a:tcPr marL="54000" marR="54000" anchor="ctr"/>
                </a:tc>
                <a:tc>
                  <a:txBody>
                    <a:bodyPr/>
                    <a:lstStyle/>
                    <a:p>
                      <a:r>
                        <a:rPr lang="de-CH" dirty="0" smtClean="0"/>
                        <a:t>OPD</a:t>
                      </a:r>
                      <a:endParaRPr lang="de-CH" dirty="0"/>
                    </a:p>
                  </a:txBody>
                  <a:tcPr marL="54000" marR="54000" anchor="ctr"/>
                </a:tc>
                <a:tc>
                  <a:txBody>
                    <a:bodyPr/>
                    <a:lstStyle/>
                    <a:p>
                      <a:r>
                        <a:rPr lang="de-CH" dirty="0" smtClean="0"/>
                        <a:t>IP-Suisse</a:t>
                      </a:r>
                      <a:endParaRPr lang="de-CH" dirty="0"/>
                    </a:p>
                  </a:txBody>
                  <a:tcPr marL="54000" marR="54000" anchor="ctr"/>
                </a:tc>
                <a:tc>
                  <a:txBody>
                    <a:bodyPr/>
                    <a:lstStyle/>
                    <a:p>
                      <a:r>
                        <a:rPr lang="de-CH" dirty="0" smtClean="0"/>
                        <a:t>Bio Suisse</a:t>
                      </a:r>
                      <a:endParaRPr lang="de-CH" dirty="0"/>
                    </a:p>
                  </a:txBody>
                  <a:tcPr marL="54000" marR="54000" anchor="ctr"/>
                </a:tc>
                <a:tc>
                  <a:txBody>
                    <a:bodyPr/>
                    <a:lstStyle/>
                    <a:p>
                      <a:r>
                        <a:rPr lang="de-CH" dirty="0" smtClean="0"/>
                        <a:t>Demeter</a:t>
                      </a:r>
                      <a:endParaRPr lang="de-CH" dirty="0"/>
                    </a:p>
                  </a:txBody>
                  <a:tcPr marL="54000" marR="54000" anchor="ctr"/>
                </a:tc>
                <a:extLst>
                  <a:ext uri="{0D108BD9-81ED-4DB2-BD59-A6C34878D82A}">
                    <a16:rowId xmlns:a16="http://schemas.microsoft.com/office/drawing/2014/main" val="10000"/>
                  </a:ext>
                </a:extLst>
              </a:tr>
              <a:tr h="469507">
                <a:tc>
                  <a:txBody>
                    <a:bodyPr/>
                    <a:lstStyle/>
                    <a:p>
                      <a:r>
                        <a:rPr lang="de-CH" b="1" dirty="0" smtClean="0"/>
                        <a:t>Part</a:t>
                      </a:r>
                      <a:r>
                        <a:rPr lang="de-CH" b="1" baseline="0" dirty="0" smtClean="0"/>
                        <a:t> de SPB </a:t>
                      </a:r>
                      <a:r>
                        <a:rPr lang="de-CH" b="1" baseline="0" dirty="0" err="1" smtClean="0"/>
                        <a:t>dans</a:t>
                      </a:r>
                      <a:r>
                        <a:rPr lang="de-CH" b="1" baseline="0" dirty="0" smtClean="0"/>
                        <a:t> la SAU</a:t>
                      </a:r>
                      <a:endParaRPr lang="de-CH" b="1" dirty="0"/>
                    </a:p>
                  </a:txBody>
                  <a:tcPr marL="54000" marR="54000"/>
                </a:tc>
                <a:tc>
                  <a:txBody>
                    <a:bodyPr/>
                    <a:lstStyle/>
                    <a:p>
                      <a:r>
                        <a:rPr lang="de-CH" dirty="0" smtClean="0"/>
                        <a:t>7</a:t>
                      </a:r>
                      <a:r>
                        <a:rPr lang="de-CH" baseline="0" dirty="0" smtClean="0"/>
                        <a:t> %</a:t>
                      </a:r>
                      <a:endParaRPr lang="de-CH" dirty="0"/>
                    </a:p>
                  </a:txBody>
                  <a:tcPr marL="54000" marR="54000"/>
                </a:tc>
                <a:tc>
                  <a:txBody>
                    <a:bodyPr/>
                    <a:lstStyle/>
                    <a:p>
                      <a:r>
                        <a:rPr lang="de-CH" dirty="0" smtClean="0"/>
                        <a:t>7</a:t>
                      </a:r>
                      <a:r>
                        <a:rPr lang="de-CH" baseline="0" dirty="0" smtClean="0"/>
                        <a:t> %</a:t>
                      </a:r>
                      <a:endParaRPr lang="de-CH" dirty="0"/>
                    </a:p>
                  </a:txBody>
                  <a:tcPr marL="54000" marR="54000"/>
                </a:tc>
                <a:tc>
                  <a:txBody>
                    <a:bodyPr/>
                    <a:lstStyle/>
                    <a:p>
                      <a:r>
                        <a:rPr lang="de-CH" smtClean="0"/>
                        <a:t>7</a:t>
                      </a:r>
                      <a:r>
                        <a:rPr lang="de-CH" baseline="0" smtClean="0"/>
                        <a:t> %</a:t>
                      </a:r>
                      <a:endParaRPr lang="de-CH" dirty="0"/>
                    </a:p>
                  </a:txBody>
                  <a:tcPr marL="54000" marR="54000"/>
                </a:tc>
                <a:tc>
                  <a:txBody>
                    <a:bodyPr/>
                    <a:lstStyle/>
                    <a:p>
                      <a:r>
                        <a:rPr lang="de-CH" dirty="0" smtClean="0"/>
                        <a:t>7</a:t>
                      </a:r>
                      <a:r>
                        <a:rPr lang="de-CH" baseline="0" dirty="0" smtClean="0"/>
                        <a:t> %</a:t>
                      </a:r>
                      <a:endParaRPr lang="de-CH" dirty="0"/>
                    </a:p>
                  </a:txBody>
                  <a:tcPr marL="54000" marR="54000"/>
                </a:tc>
                <a:extLst>
                  <a:ext uri="{0D108BD9-81ED-4DB2-BD59-A6C34878D82A}">
                    <a16:rowId xmlns:a16="http://schemas.microsoft.com/office/drawing/2014/main" val="10001"/>
                  </a:ext>
                </a:extLst>
              </a:tr>
              <a:tr h="85365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de-CH" b="1" dirty="0" smtClean="0"/>
                        <a:t>Part de SPB </a:t>
                      </a:r>
                      <a:r>
                        <a:rPr lang="de-CH" b="1" dirty="0" err="1" smtClean="0"/>
                        <a:t>dans</a:t>
                      </a:r>
                      <a:r>
                        <a:rPr lang="de-CH" b="1" dirty="0" smtClean="0"/>
                        <a:t> la SAU </a:t>
                      </a:r>
                      <a:r>
                        <a:rPr lang="de-CH" b="1" dirty="0" err="1" smtClean="0"/>
                        <a:t>pour</a:t>
                      </a:r>
                      <a:r>
                        <a:rPr lang="de-CH" b="1" dirty="0" smtClean="0"/>
                        <a:t> les </a:t>
                      </a:r>
                      <a:r>
                        <a:rPr lang="de-CH" b="1" dirty="0" err="1" smtClean="0"/>
                        <a:t>exploitations</a:t>
                      </a:r>
                      <a:r>
                        <a:rPr lang="de-CH" b="1" dirty="0" smtClean="0"/>
                        <a:t> de </a:t>
                      </a:r>
                      <a:r>
                        <a:rPr lang="de-CH" b="1" dirty="0" err="1" smtClean="0"/>
                        <a:t>cultures</a:t>
                      </a:r>
                      <a:r>
                        <a:rPr lang="de-CH" b="1" baseline="0" dirty="0" smtClean="0"/>
                        <a:t> </a:t>
                      </a:r>
                      <a:r>
                        <a:rPr lang="de-CH" b="1" baseline="0" dirty="0" err="1" smtClean="0"/>
                        <a:t>spéciales</a:t>
                      </a:r>
                      <a:endParaRPr lang="de-CH" b="1" dirty="0" smtClean="0"/>
                    </a:p>
                  </a:txBody>
                  <a:tcPr marL="54000" marR="54000"/>
                </a:tc>
                <a:tc>
                  <a:txBody>
                    <a:bodyPr/>
                    <a:lstStyle/>
                    <a:p>
                      <a:r>
                        <a:rPr lang="de-CH" dirty="0" smtClean="0"/>
                        <a:t>3,5 %</a:t>
                      </a:r>
                      <a:endParaRPr lang="de-CH" dirty="0"/>
                    </a:p>
                  </a:txBody>
                  <a:tcPr marL="54000" marR="54000"/>
                </a:tc>
                <a:tc>
                  <a:txBody>
                    <a:bodyPr/>
                    <a:lstStyle/>
                    <a:p>
                      <a:r>
                        <a:rPr lang="de-CH" dirty="0" smtClean="0"/>
                        <a:t>3,5 %</a:t>
                      </a:r>
                      <a:endParaRPr lang="de-CH" dirty="0"/>
                    </a:p>
                  </a:txBody>
                  <a:tcPr marL="54000" marR="54000"/>
                </a:tc>
                <a:tc>
                  <a:txBody>
                    <a:bodyPr/>
                    <a:lstStyle/>
                    <a:p>
                      <a:r>
                        <a:rPr lang="de-CH" dirty="0" smtClean="0"/>
                        <a:t>7</a:t>
                      </a:r>
                      <a:r>
                        <a:rPr lang="de-CH" baseline="0" dirty="0" smtClean="0"/>
                        <a:t> %</a:t>
                      </a:r>
                      <a:endParaRPr lang="de-CH" dirty="0"/>
                    </a:p>
                  </a:txBody>
                  <a:tcPr marL="54000" marR="54000"/>
                </a:tc>
                <a:tc>
                  <a:txBody>
                    <a:bodyPr/>
                    <a:lstStyle/>
                    <a:p>
                      <a:r>
                        <a:rPr lang="de-CH" dirty="0" smtClean="0"/>
                        <a:t>7</a:t>
                      </a:r>
                      <a:r>
                        <a:rPr lang="de-CH" baseline="0" dirty="0" smtClean="0"/>
                        <a:t> %</a:t>
                      </a:r>
                      <a:endParaRPr lang="de-CH" dirty="0"/>
                    </a:p>
                  </a:txBody>
                  <a:tcPr marL="54000" marR="54000"/>
                </a:tc>
                <a:extLst>
                  <a:ext uri="{0D108BD9-81ED-4DB2-BD59-A6C34878D82A}">
                    <a16:rowId xmlns:a16="http://schemas.microsoft.com/office/drawing/2014/main" val="10002"/>
                  </a:ext>
                </a:extLst>
              </a:tr>
              <a:tr h="853650">
                <a:tc>
                  <a:txBody>
                    <a:bodyPr/>
                    <a:lstStyle/>
                    <a:p>
                      <a:r>
                        <a:rPr lang="de-CH" b="1" dirty="0" err="1" smtClean="0"/>
                        <a:t>Exigences</a:t>
                      </a:r>
                      <a:r>
                        <a:rPr lang="de-CH" b="1" dirty="0" smtClean="0"/>
                        <a:t> </a:t>
                      </a:r>
                      <a:r>
                        <a:rPr lang="de-CH" b="1" dirty="0" err="1" smtClean="0"/>
                        <a:t>pour</a:t>
                      </a:r>
                      <a:r>
                        <a:rPr lang="de-CH" b="1" dirty="0" smtClean="0"/>
                        <a:t> les SPB</a:t>
                      </a:r>
                      <a:endParaRPr lang="de-CH" b="1" dirty="0"/>
                    </a:p>
                  </a:txBody>
                  <a:tcPr marL="54000" marR="54000"/>
                </a:tc>
                <a:tc>
                  <a:txBody>
                    <a:bodyPr/>
                    <a:lstStyle/>
                    <a:p>
                      <a:pPr marL="108000" indent="-108000">
                        <a:buFont typeface="Arial" panose="020B0604020202020204" pitchFamily="34" charset="0"/>
                        <a:buChar char="•"/>
                      </a:pPr>
                      <a:r>
                        <a:rPr lang="de-CH" dirty="0" err="1" smtClean="0"/>
                        <a:t>Pas</a:t>
                      </a:r>
                      <a:r>
                        <a:rPr lang="de-CH" dirty="0" smtClean="0"/>
                        <a:t> de </a:t>
                      </a:r>
                      <a:r>
                        <a:rPr lang="de-CH" dirty="0" err="1" smtClean="0"/>
                        <a:t>pps</a:t>
                      </a:r>
                      <a:r>
                        <a:rPr lang="de-CH" dirty="0" smtClean="0"/>
                        <a:t> (</a:t>
                      </a:r>
                      <a:r>
                        <a:rPr lang="de-CH" dirty="0" err="1" smtClean="0"/>
                        <a:t>traitements</a:t>
                      </a:r>
                      <a:r>
                        <a:rPr lang="de-CH" baseline="0" dirty="0" smtClean="0"/>
                        <a:t> </a:t>
                      </a:r>
                      <a:r>
                        <a:rPr lang="de-CH" baseline="0" dirty="0" err="1" smtClean="0"/>
                        <a:t>plantes</a:t>
                      </a:r>
                      <a:r>
                        <a:rPr lang="de-CH" baseline="0" dirty="0" smtClean="0"/>
                        <a:t> par </a:t>
                      </a:r>
                      <a:r>
                        <a:rPr lang="de-CH" baseline="0" dirty="0" err="1" smtClean="0"/>
                        <a:t>plantes</a:t>
                      </a:r>
                      <a:r>
                        <a:rPr lang="de-CH" baseline="0" dirty="0" smtClean="0"/>
                        <a:t>)</a:t>
                      </a:r>
                      <a:endParaRPr lang="de-CH" dirty="0"/>
                    </a:p>
                  </a:txBody>
                  <a:tcPr marL="54000" marR="54000"/>
                </a:tc>
                <a:tc>
                  <a:txBody>
                    <a:bodyPr/>
                    <a:lstStyle/>
                    <a:p>
                      <a:pPr marL="108000" marR="0" indent="-1080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CH" dirty="0" smtClean="0"/>
                    </a:p>
                  </a:txBody>
                  <a:tcPr marL="54000" marR="54000"/>
                </a:tc>
                <a:tc>
                  <a:txBody>
                    <a:bodyPr/>
                    <a:lstStyle/>
                    <a:p>
                      <a:pPr marL="108000" indent="-108000">
                        <a:buFont typeface="Arial" panose="020B0604020202020204" pitchFamily="34" charset="0"/>
                        <a:buChar char="•"/>
                      </a:pPr>
                      <a:r>
                        <a:rPr lang="de-CH" dirty="0" err="1" smtClean="0"/>
                        <a:t>Pas</a:t>
                      </a:r>
                      <a:r>
                        <a:rPr lang="de-CH" dirty="0" smtClean="0"/>
                        <a:t> </a:t>
                      </a:r>
                      <a:r>
                        <a:rPr lang="de-CH" dirty="0" err="1" smtClean="0"/>
                        <a:t>d’éclateur</a:t>
                      </a:r>
                      <a:endParaRPr lang="de-CH" dirty="0"/>
                    </a:p>
                  </a:txBody>
                  <a:tcPr marL="54000" marR="54000"/>
                </a:tc>
                <a:tc>
                  <a:txBody>
                    <a:bodyPr/>
                    <a:lstStyle/>
                    <a:p>
                      <a:pPr marL="108000" indent="-108000">
                        <a:buFont typeface="Arial" panose="020B0604020202020204" pitchFamily="34" charset="0"/>
                        <a:buChar char="•"/>
                      </a:pPr>
                      <a:endParaRPr lang="de-CH" dirty="0"/>
                    </a:p>
                  </a:txBody>
                  <a:tcPr marL="54000" marR="54000"/>
                </a:tc>
                <a:extLst>
                  <a:ext uri="{0D108BD9-81ED-4DB2-BD59-A6C34878D82A}">
                    <a16:rowId xmlns:a16="http://schemas.microsoft.com/office/drawing/2014/main" val="10003"/>
                  </a:ext>
                </a:extLst>
              </a:tr>
              <a:tr h="469507">
                <a:tc>
                  <a:txBody>
                    <a:bodyPr/>
                    <a:lstStyle/>
                    <a:p>
                      <a:r>
                        <a:rPr lang="de-CH" b="1" dirty="0" err="1" smtClean="0"/>
                        <a:t>Exigences</a:t>
                      </a:r>
                      <a:r>
                        <a:rPr lang="de-CH" b="1" dirty="0" smtClean="0"/>
                        <a:t> </a:t>
                      </a:r>
                      <a:r>
                        <a:rPr lang="de-CH" b="1" dirty="0" err="1" smtClean="0"/>
                        <a:t>pour</a:t>
                      </a:r>
                      <a:r>
                        <a:rPr lang="de-CH" b="1" dirty="0" smtClean="0"/>
                        <a:t> les SPB QII</a:t>
                      </a:r>
                      <a:endParaRPr lang="de-CH" b="1" dirty="0"/>
                    </a:p>
                  </a:txBody>
                  <a:tcPr marL="54000" marR="54000"/>
                </a:tc>
                <a:tc>
                  <a:txBody>
                    <a:bodyPr/>
                    <a:lstStyle/>
                    <a:p>
                      <a:pPr marL="108000" indent="-108000">
                        <a:buFont typeface="Arial" panose="020B0604020202020204" pitchFamily="34" charset="0"/>
                        <a:buChar char="•"/>
                      </a:pPr>
                      <a:r>
                        <a:rPr lang="de-CH" dirty="0" err="1" smtClean="0"/>
                        <a:t>Pas</a:t>
                      </a:r>
                      <a:r>
                        <a:rPr lang="de-CH" dirty="0" smtClean="0"/>
                        <a:t> </a:t>
                      </a:r>
                      <a:r>
                        <a:rPr lang="de-CH" dirty="0" err="1" smtClean="0"/>
                        <a:t>d’éclateur</a:t>
                      </a:r>
                      <a:endParaRPr lang="de-CH" dirty="0"/>
                    </a:p>
                  </a:txBody>
                  <a:tcPr marL="54000" marR="54000"/>
                </a:tc>
                <a:tc>
                  <a:txBody>
                    <a:bodyPr/>
                    <a:lstStyle/>
                    <a:p>
                      <a:pPr marL="108000" indent="-108000">
                        <a:buFont typeface="Arial" panose="020B0604020202020204" pitchFamily="34" charset="0"/>
                        <a:buChar char="•"/>
                      </a:pPr>
                      <a:endParaRPr lang="de-CH" dirty="0"/>
                    </a:p>
                  </a:txBody>
                  <a:tcPr marL="54000" marR="54000"/>
                </a:tc>
                <a:tc>
                  <a:txBody>
                    <a:bodyPr/>
                    <a:lstStyle/>
                    <a:p>
                      <a:pPr marL="108000" indent="-108000">
                        <a:buFont typeface="Arial" panose="020B0604020202020204" pitchFamily="34" charset="0"/>
                        <a:buChar char="•"/>
                      </a:pPr>
                      <a:endParaRPr lang="de-CH" dirty="0"/>
                    </a:p>
                  </a:txBody>
                  <a:tcPr marL="54000" marR="54000"/>
                </a:tc>
                <a:tc>
                  <a:txBody>
                    <a:bodyPr/>
                    <a:lstStyle/>
                    <a:p>
                      <a:pPr marL="108000" indent="-108000">
                        <a:buFont typeface="Arial" panose="020B0604020202020204" pitchFamily="34" charset="0"/>
                        <a:buChar char="•"/>
                      </a:pPr>
                      <a:endParaRPr lang="de-CH" dirty="0"/>
                    </a:p>
                  </a:txBody>
                  <a:tcPr marL="54000" marR="54000"/>
                </a:tc>
                <a:extLst>
                  <a:ext uri="{0D108BD9-81ED-4DB2-BD59-A6C34878D82A}">
                    <a16:rowId xmlns:a16="http://schemas.microsoft.com/office/drawing/2014/main" val="10004"/>
                  </a:ext>
                </a:extLst>
              </a:tr>
              <a:tr h="1512000">
                <a:tc>
                  <a:txBody>
                    <a:bodyPr/>
                    <a:lstStyle/>
                    <a:p>
                      <a:r>
                        <a:rPr lang="de-CH" b="1" dirty="0" err="1" smtClean="0"/>
                        <a:t>Exigences</a:t>
                      </a:r>
                      <a:r>
                        <a:rPr lang="de-CH" b="1" dirty="0" smtClean="0"/>
                        <a:t> </a:t>
                      </a:r>
                      <a:r>
                        <a:rPr lang="de-CH" b="1" dirty="0" err="1" smtClean="0"/>
                        <a:t>supplémentaires</a:t>
                      </a:r>
                      <a:endParaRPr lang="de-CH" b="1" dirty="0"/>
                    </a:p>
                  </a:txBody>
                  <a:tcPr marL="54000" marR="54000"/>
                </a:tc>
                <a:tc>
                  <a:txBody>
                    <a:bodyPr/>
                    <a:lstStyle/>
                    <a:p>
                      <a:pPr marL="108000" indent="-108000">
                        <a:buFont typeface="Arial" panose="020B0604020202020204" pitchFamily="34" charset="0"/>
                        <a:buChar char="•"/>
                      </a:pPr>
                      <a:r>
                        <a:rPr lang="de-CH" dirty="0" err="1" smtClean="0"/>
                        <a:t>Aucune</a:t>
                      </a:r>
                      <a:endParaRPr lang="de-CH" dirty="0"/>
                    </a:p>
                  </a:txBody>
                  <a:tcPr marL="54000" marR="54000"/>
                </a:tc>
                <a:tc>
                  <a:txBody>
                    <a:bodyPr/>
                    <a:lstStyle/>
                    <a:p>
                      <a:pPr marL="108000" indent="-108000">
                        <a:buFont typeface="Arial" panose="020B0604020202020204" pitchFamily="34" charset="0"/>
                        <a:buChar char="•"/>
                      </a:pPr>
                      <a:r>
                        <a:rPr lang="de-CH" dirty="0" err="1" smtClean="0"/>
                        <a:t>Système</a:t>
                      </a:r>
                      <a:r>
                        <a:rPr lang="de-CH" baseline="0" dirty="0" smtClean="0"/>
                        <a:t> de </a:t>
                      </a:r>
                      <a:r>
                        <a:rPr lang="de-CH" baseline="0" dirty="0" err="1" smtClean="0"/>
                        <a:t>points</a:t>
                      </a:r>
                      <a:r>
                        <a:rPr lang="de-CH" dirty="0" smtClean="0"/>
                        <a:t>: min. 17 </a:t>
                      </a:r>
                      <a:r>
                        <a:rPr lang="de-CH" dirty="0" err="1" smtClean="0"/>
                        <a:t>points</a:t>
                      </a:r>
                      <a:endParaRPr lang="de-CH" dirty="0"/>
                    </a:p>
                  </a:txBody>
                  <a:tcPr marL="54000" marR="54000"/>
                </a:tc>
                <a:tc>
                  <a:txBody>
                    <a:bodyPr/>
                    <a:lstStyle/>
                    <a:p>
                      <a:pPr marL="108000" indent="-108000">
                        <a:buFont typeface="Arial" panose="020B0604020202020204" pitchFamily="34" charset="0"/>
                        <a:buChar char="•"/>
                      </a:pPr>
                      <a:r>
                        <a:rPr lang="de-CH" dirty="0" smtClean="0"/>
                        <a:t>Catalogue de </a:t>
                      </a:r>
                      <a:r>
                        <a:rPr lang="de-CH" dirty="0" err="1" smtClean="0"/>
                        <a:t>mesures</a:t>
                      </a:r>
                      <a:r>
                        <a:rPr lang="de-CH" dirty="0" smtClean="0"/>
                        <a:t>: </a:t>
                      </a:r>
                      <a:r>
                        <a:rPr lang="de-CH" baseline="0" dirty="0" smtClean="0"/>
                        <a:t>min. 12 </a:t>
                      </a:r>
                      <a:r>
                        <a:rPr lang="de-CH" baseline="0" dirty="0" err="1" smtClean="0"/>
                        <a:t>mesures</a:t>
                      </a:r>
                      <a:endParaRPr lang="de-CH" dirty="0"/>
                    </a:p>
                  </a:txBody>
                  <a:tcPr marL="54000" marR="54000"/>
                </a:tc>
                <a:tc>
                  <a:txBody>
                    <a:bodyPr/>
                    <a:lstStyle/>
                    <a:p>
                      <a:pPr marL="108000" indent="-108000">
                        <a:buFont typeface="Arial" panose="020B0604020202020204" pitchFamily="34" charset="0"/>
                        <a:buChar char="•"/>
                      </a:pPr>
                      <a:r>
                        <a:rPr lang="de-CH" baseline="0" dirty="0" smtClean="0"/>
                        <a:t>Min. 3 % </a:t>
                      </a:r>
                      <a:r>
                        <a:rPr lang="de-CH" baseline="0" dirty="0" err="1" smtClean="0"/>
                        <a:t>supplémentaires</a:t>
                      </a:r>
                      <a:r>
                        <a:rPr lang="de-CH" baseline="0" dirty="0" smtClean="0"/>
                        <a:t> «</a:t>
                      </a:r>
                      <a:r>
                        <a:rPr lang="de-CH" baseline="0" dirty="0" err="1" smtClean="0"/>
                        <a:t>surfaces</a:t>
                      </a:r>
                      <a:r>
                        <a:rPr lang="de-CH" baseline="0" dirty="0" smtClean="0"/>
                        <a:t> </a:t>
                      </a:r>
                      <a:r>
                        <a:rPr lang="de-CH" baseline="0" dirty="0" err="1" smtClean="0"/>
                        <a:t>d’aménagements</a:t>
                      </a:r>
                      <a:r>
                        <a:rPr lang="de-CH" baseline="0" dirty="0" smtClean="0"/>
                        <a:t> </a:t>
                      </a:r>
                      <a:r>
                        <a:rPr lang="de-CH" baseline="0" dirty="0" err="1" smtClean="0"/>
                        <a:t>paysagers</a:t>
                      </a:r>
                      <a:r>
                        <a:rPr lang="de-CH" baseline="0" dirty="0" smtClean="0"/>
                        <a:t>»</a:t>
                      </a:r>
                    </a:p>
                    <a:p>
                      <a:pPr marL="108000" indent="-108000">
                        <a:buFont typeface="Arial" panose="020B0604020202020204" pitchFamily="34" charset="0"/>
                        <a:buChar char="•"/>
                      </a:pPr>
                      <a:r>
                        <a:rPr lang="de-CH" baseline="0" dirty="0" smtClean="0"/>
                        <a:t>Min. 5 % de </a:t>
                      </a:r>
                      <a:r>
                        <a:rPr lang="de-CH" baseline="0" dirty="0" err="1" smtClean="0"/>
                        <a:t>surfaces</a:t>
                      </a:r>
                      <a:r>
                        <a:rPr lang="de-CH" baseline="0" dirty="0" smtClean="0"/>
                        <a:t> </a:t>
                      </a:r>
                      <a:r>
                        <a:rPr lang="de-CH" baseline="0" dirty="0" err="1" smtClean="0"/>
                        <a:t>herbagères</a:t>
                      </a:r>
                      <a:r>
                        <a:rPr lang="de-CH" baseline="0" dirty="0" smtClean="0"/>
                        <a:t> extensives</a:t>
                      </a:r>
                      <a:endParaRPr lang="de-CH" dirty="0"/>
                    </a:p>
                  </a:txBody>
                  <a:tcPr marL="54000" marR="54000"/>
                </a:tc>
                <a:extLst>
                  <a:ext uri="{0D108BD9-81ED-4DB2-BD59-A6C34878D82A}">
                    <a16:rowId xmlns:a16="http://schemas.microsoft.com/office/drawing/2014/main" val="10005"/>
                  </a:ext>
                </a:extLst>
              </a:tr>
            </a:tbl>
          </a:graphicData>
        </a:graphic>
      </p:graphicFrame>
      <p:sp>
        <p:nvSpPr>
          <p:cNvPr id="7" name="Foliennummernplatzhalter 6"/>
          <p:cNvSpPr>
            <a:spLocks noGrp="1"/>
          </p:cNvSpPr>
          <p:nvPr>
            <p:ph type="sldNum" sz="quarter" idx="4"/>
          </p:nvPr>
        </p:nvSpPr>
        <p:spPr/>
        <p:txBody>
          <a:bodyPr/>
          <a:lstStyle/>
          <a:p>
            <a:fld id="{B295DEAF-E952-4796-AAEE-4201E40CA590}" type="slidenum">
              <a:rPr lang="fr-CH" smtClean="0"/>
              <a:pPr/>
              <a:t>21</a:t>
            </a:fld>
            <a:endParaRPr lang="fr-CH" dirty="0"/>
          </a:p>
        </p:txBody>
      </p:sp>
      <p:sp>
        <p:nvSpPr>
          <p:cNvPr id="3" name="Textfeld 2"/>
          <p:cNvSpPr txBox="1"/>
          <p:nvPr/>
        </p:nvSpPr>
        <p:spPr>
          <a:xfrm>
            <a:off x="7452320" y="0"/>
            <a:ext cx="1691680" cy="369332"/>
          </a:xfrm>
          <a:prstGeom prst="rect">
            <a:avLst/>
          </a:prstGeom>
          <a:solidFill>
            <a:schemeClr val="accent6">
              <a:lumMod val="20000"/>
              <a:lumOff val="80000"/>
            </a:schemeClr>
          </a:solidFill>
        </p:spPr>
        <p:txBody>
          <a:bodyPr wrap="square" rtlCol="0">
            <a:spAutoFit/>
          </a:bodyPr>
          <a:lstStyle/>
          <a:p>
            <a:r>
              <a:rPr lang="fr-CH" dirty="0" smtClean="0"/>
              <a:t>Documentation</a:t>
            </a:r>
            <a:endParaRPr lang="fr-CH" dirty="0"/>
          </a:p>
        </p:txBody>
      </p:sp>
    </p:spTree>
    <p:extLst>
      <p:ext uri="{BB962C8B-B14F-4D97-AF65-F5344CB8AC3E}">
        <p14:creationId xmlns:p14="http://schemas.microsoft.com/office/powerpoint/2010/main" val="42404188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r="-78"/>
          <a:stretch/>
        </p:blipFill>
        <p:spPr>
          <a:xfrm>
            <a:off x="617725" y="4221088"/>
            <a:ext cx="7922075" cy="1831245"/>
          </a:xfrm>
          <a:prstGeom prst="rect">
            <a:avLst/>
          </a:prstGeom>
        </p:spPr>
      </p:pic>
      <p:sp>
        <p:nvSpPr>
          <p:cNvPr id="2" name="Titel 1"/>
          <p:cNvSpPr>
            <a:spLocks noGrp="1"/>
          </p:cNvSpPr>
          <p:nvPr>
            <p:ph type="title"/>
          </p:nvPr>
        </p:nvSpPr>
        <p:spPr>
          <a:xfrm>
            <a:off x="617725" y="404813"/>
            <a:ext cx="7908549" cy="359891"/>
          </a:xfrm>
          <a:noFill/>
        </p:spPr>
        <p:txBody>
          <a:bodyPr/>
          <a:lstStyle/>
          <a:p>
            <a:r>
              <a:rPr lang="fr-CH" dirty="0" smtClean="0"/>
              <a:t>Conclusions</a:t>
            </a:r>
            <a:endParaRPr lang="fr-CH" sz="1600" b="0" i="1" dirty="0">
              <a:solidFill>
                <a:srgbClr val="FF0000"/>
              </a:solidFill>
            </a:endParaRPr>
          </a:p>
        </p:txBody>
      </p:sp>
      <p:sp>
        <p:nvSpPr>
          <p:cNvPr id="6" name="Inhaltsplatzhalter 5"/>
          <p:cNvSpPr>
            <a:spLocks noGrp="1"/>
          </p:cNvSpPr>
          <p:nvPr>
            <p:ph idx="1"/>
          </p:nvPr>
        </p:nvSpPr>
        <p:spPr>
          <a:xfrm>
            <a:off x="604649" y="1124744"/>
            <a:ext cx="7921625" cy="3207466"/>
          </a:xfrm>
          <a:noFill/>
        </p:spPr>
        <p:txBody>
          <a:bodyPr lIns="72000" tIns="72000" rIns="0" bIns="36000"/>
          <a:lstStyle/>
          <a:p>
            <a:pPr marL="432000" indent="-432000">
              <a:buFont typeface="Wingdings" panose="05000000000000000000" pitchFamily="2" charset="2"/>
              <a:buChar char="è"/>
            </a:pPr>
            <a:r>
              <a:rPr lang="fr-CH" sz="2000" dirty="0" smtClean="0"/>
              <a:t>La biodiversité est importante pour l’agriculture et est une base vitale pour les humains!</a:t>
            </a:r>
          </a:p>
          <a:p>
            <a:pPr marL="432000" indent="-432000">
              <a:buFont typeface="Wingdings" panose="05000000000000000000" pitchFamily="2" charset="2"/>
              <a:buChar char="è"/>
            </a:pPr>
            <a:r>
              <a:rPr lang="fr-CH" sz="2000" dirty="0" smtClean="0"/>
              <a:t>La biodiversité dans les paysages cultivés diminue.</a:t>
            </a:r>
          </a:p>
          <a:p>
            <a:pPr marL="432000" indent="-432000">
              <a:buFont typeface="Wingdings" panose="05000000000000000000" pitchFamily="2" charset="2"/>
              <a:buChar char="è"/>
            </a:pPr>
            <a:r>
              <a:rPr lang="fr-CH" sz="2000" dirty="0" smtClean="0"/>
              <a:t>Avec des mesures ciblées, la biodiversité peut de nouveau augmenter sur les exploitations.</a:t>
            </a:r>
          </a:p>
          <a:p>
            <a:pPr marL="432000" indent="-432000">
              <a:buFont typeface="Wingdings" panose="05000000000000000000" pitchFamily="2" charset="2"/>
              <a:buChar char="è"/>
            </a:pPr>
            <a:r>
              <a:rPr lang="fr-CH" sz="2000" dirty="0" smtClean="0"/>
              <a:t>Pour conserver la biodiversité, il faut plus de surfaces de promotion de la biodiversité et surtout de meilleure qualité.</a:t>
            </a:r>
          </a:p>
          <a:p>
            <a:pPr marL="432000" indent="-432000">
              <a:buFont typeface="Wingdings" panose="05000000000000000000" pitchFamily="2" charset="2"/>
              <a:buChar char="è"/>
            </a:pPr>
            <a:r>
              <a:rPr lang="fr-CH" sz="2000" dirty="0" smtClean="0"/>
              <a:t>Les systèmes de production durables participent à la promotion de la biodiversité. </a:t>
            </a:r>
            <a:endParaRPr lang="fr-CH" sz="2000" dirty="0"/>
          </a:p>
        </p:txBody>
      </p:sp>
      <p:sp>
        <p:nvSpPr>
          <p:cNvPr id="5" name="Foliennummernplatzhalter 4"/>
          <p:cNvSpPr>
            <a:spLocks noGrp="1"/>
          </p:cNvSpPr>
          <p:nvPr>
            <p:ph type="sldNum" sz="quarter" idx="4"/>
          </p:nvPr>
        </p:nvSpPr>
        <p:spPr/>
        <p:txBody>
          <a:bodyPr/>
          <a:lstStyle/>
          <a:p>
            <a:fld id="{B295DEAF-E952-4796-AAEE-4201E40CA590}" type="slidenum">
              <a:rPr lang="fr-CH" smtClean="0"/>
              <a:pPr/>
              <a:t>22</a:t>
            </a:fld>
            <a:endParaRPr lang="fr-CH" dirty="0"/>
          </a:p>
        </p:txBody>
      </p:sp>
    </p:spTree>
    <p:extLst>
      <p:ext uri="{BB962C8B-B14F-4D97-AF65-F5344CB8AC3E}">
        <p14:creationId xmlns:p14="http://schemas.microsoft.com/office/powerpoint/2010/main" val="26835601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Pour</a:t>
            </a:r>
            <a:r>
              <a:rPr lang="de-CH" dirty="0" smtClean="0"/>
              <a:t> en </a:t>
            </a:r>
            <a:r>
              <a:rPr lang="de-CH" dirty="0" err="1" smtClean="0"/>
              <a:t>savoir</a:t>
            </a:r>
            <a:r>
              <a:rPr lang="de-CH" dirty="0" smtClean="0"/>
              <a:t> plus</a:t>
            </a:r>
            <a:endParaRPr lang="de-CH" dirty="0"/>
          </a:p>
        </p:txBody>
      </p:sp>
      <p:sp>
        <p:nvSpPr>
          <p:cNvPr id="6" name="Inhaltsplatzhalter 5"/>
          <p:cNvSpPr>
            <a:spLocks noGrp="1"/>
          </p:cNvSpPr>
          <p:nvPr>
            <p:ph idx="1"/>
          </p:nvPr>
        </p:nvSpPr>
        <p:spPr/>
        <p:txBody>
          <a:bodyPr/>
          <a:lstStyle/>
          <a:p>
            <a:pPr>
              <a:spcBef>
                <a:spcPts val="600"/>
              </a:spcBef>
              <a:spcAft>
                <a:spcPts val="2400"/>
              </a:spcAft>
            </a:pPr>
            <a:r>
              <a:rPr lang="de-CH" dirty="0" err="1" smtClean="0"/>
              <a:t>Toutes</a:t>
            </a:r>
            <a:r>
              <a:rPr lang="de-CH" dirty="0" smtClean="0"/>
              <a:t> les </a:t>
            </a:r>
            <a:r>
              <a:rPr lang="de-CH" dirty="0" err="1" smtClean="0"/>
              <a:t>informations</a:t>
            </a:r>
            <a:r>
              <a:rPr lang="de-CH" dirty="0" smtClean="0"/>
              <a:t> </a:t>
            </a:r>
            <a:r>
              <a:rPr lang="de-CH" dirty="0" err="1" smtClean="0"/>
              <a:t>sur</a:t>
            </a:r>
            <a:r>
              <a:rPr lang="de-CH" dirty="0" smtClean="0"/>
              <a:t> la </a:t>
            </a:r>
            <a:r>
              <a:rPr lang="de-CH" dirty="0" err="1" smtClean="0"/>
              <a:t>biodiversité</a:t>
            </a:r>
            <a:r>
              <a:rPr lang="de-CH" dirty="0" smtClean="0"/>
              <a:t> </a:t>
            </a:r>
            <a:r>
              <a:rPr lang="de-CH" dirty="0" err="1" smtClean="0"/>
              <a:t>dans</a:t>
            </a:r>
            <a:r>
              <a:rPr lang="de-CH" dirty="0" smtClean="0"/>
              <a:t> </a:t>
            </a:r>
            <a:r>
              <a:rPr lang="de-CH" dirty="0" err="1" smtClean="0"/>
              <a:t>l’agriculture</a:t>
            </a:r>
            <a:r>
              <a:rPr lang="de-CH" dirty="0" smtClean="0"/>
              <a:t>:  </a:t>
            </a:r>
            <a:r>
              <a:rPr lang="de-CH" dirty="0" smtClean="0">
                <a:hlinkClick r:id="rId2"/>
              </a:rPr>
              <a:t>https://www.agri-biodiv.ch/fr/page-accueil.html</a:t>
            </a:r>
            <a:endParaRPr lang="de-CH" dirty="0" smtClean="0"/>
          </a:p>
          <a:p>
            <a:pPr>
              <a:spcBef>
                <a:spcPts val="600"/>
              </a:spcBef>
              <a:spcAft>
                <a:spcPts val="2400"/>
              </a:spcAft>
            </a:pPr>
            <a:r>
              <a:rPr lang="de-CH" dirty="0" smtClean="0">
                <a:hlinkClick r:id="rId3"/>
              </a:rPr>
              <a:t>Bases </a:t>
            </a:r>
            <a:r>
              <a:rPr lang="de-CH" dirty="0" err="1" smtClean="0">
                <a:hlinkClick r:id="rId3"/>
              </a:rPr>
              <a:t>légales</a:t>
            </a:r>
            <a:r>
              <a:rPr lang="de-CH" dirty="0" smtClean="0">
                <a:hlinkClick r:id="rId3"/>
              </a:rPr>
              <a:t> </a:t>
            </a:r>
            <a:r>
              <a:rPr lang="de-CH" dirty="0" smtClean="0"/>
              <a:t/>
            </a:r>
            <a:br>
              <a:rPr lang="de-CH" dirty="0" smtClean="0"/>
            </a:br>
            <a:r>
              <a:rPr lang="de-CH" dirty="0" smtClean="0"/>
              <a:t/>
            </a:r>
            <a:br>
              <a:rPr lang="de-CH" dirty="0" smtClean="0"/>
            </a:br>
            <a:r>
              <a:rPr lang="de-CH" dirty="0" err="1">
                <a:hlinkClick r:id="rId4"/>
              </a:rPr>
              <a:t>Objectifs</a:t>
            </a:r>
            <a:r>
              <a:rPr lang="de-CH" dirty="0">
                <a:hlinkClick r:id="rId4"/>
              </a:rPr>
              <a:t> </a:t>
            </a:r>
            <a:r>
              <a:rPr lang="de-CH" dirty="0" err="1">
                <a:hlinkClick r:id="rId4"/>
              </a:rPr>
              <a:t>environnementaux</a:t>
            </a:r>
            <a:r>
              <a:rPr lang="de-CH" dirty="0">
                <a:hlinkClick r:id="rId4"/>
              </a:rPr>
              <a:t> </a:t>
            </a:r>
            <a:r>
              <a:rPr lang="de-CH" dirty="0" err="1">
                <a:hlinkClick r:id="rId4"/>
              </a:rPr>
              <a:t>pour</a:t>
            </a:r>
            <a:r>
              <a:rPr lang="de-CH" dirty="0">
                <a:hlinkClick r:id="rId4"/>
              </a:rPr>
              <a:t> </a:t>
            </a:r>
            <a:r>
              <a:rPr lang="de-CH" dirty="0" err="1">
                <a:hlinkClick r:id="rId4"/>
              </a:rPr>
              <a:t>l’agriculture</a:t>
            </a:r>
            <a:r>
              <a:rPr lang="de-CH" dirty="0">
                <a:hlinkClick r:id="rId4"/>
              </a:rPr>
              <a:t> </a:t>
            </a:r>
            <a:endParaRPr lang="de-CH" dirty="0"/>
          </a:p>
        </p:txBody>
      </p:sp>
      <p:sp>
        <p:nvSpPr>
          <p:cNvPr id="5" name="Foliennummernplatzhalter 4"/>
          <p:cNvSpPr>
            <a:spLocks noGrp="1"/>
          </p:cNvSpPr>
          <p:nvPr>
            <p:ph type="sldNum" sz="quarter" idx="4"/>
          </p:nvPr>
        </p:nvSpPr>
        <p:spPr/>
        <p:txBody>
          <a:bodyPr/>
          <a:lstStyle/>
          <a:p>
            <a:fld id="{B295DEAF-E952-4796-AAEE-4201E40CA590}" type="slidenum">
              <a:rPr lang="de-CH" smtClean="0"/>
              <a:pPr/>
              <a:t>23</a:t>
            </a:fld>
            <a:endParaRPr lang="de-CH" dirty="0"/>
          </a:p>
        </p:txBody>
      </p:sp>
    </p:spTree>
    <p:extLst>
      <p:ext uri="{BB962C8B-B14F-4D97-AF65-F5344CB8AC3E}">
        <p14:creationId xmlns:p14="http://schemas.microsoft.com/office/powerpoint/2010/main" val="33970258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err="1" smtClean="0"/>
              <a:t>Impressum</a:t>
            </a:r>
            <a:endParaRPr lang="fr-CH" dirty="0"/>
          </a:p>
        </p:txBody>
      </p:sp>
      <p:sp>
        <p:nvSpPr>
          <p:cNvPr id="4" name="Foliennummernplatzhalter 3"/>
          <p:cNvSpPr>
            <a:spLocks noGrp="1"/>
          </p:cNvSpPr>
          <p:nvPr>
            <p:ph type="sldNum" sz="quarter" idx="4"/>
          </p:nvPr>
        </p:nvSpPr>
        <p:spPr/>
        <p:txBody>
          <a:bodyPr/>
          <a:lstStyle/>
          <a:p>
            <a:fld id="{B295DEAF-E952-4796-AAEE-4201E40CA590}" type="slidenum">
              <a:rPr lang="fr-CH" smtClean="0"/>
              <a:pPr/>
              <a:t>24</a:t>
            </a:fld>
            <a:endParaRPr lang="fr-CH" dirty="0"/>
          </a:p>
        </p:txBody>
      </p:sp>
      <p:sp>
        <p:nvSpPr>
          <p:cNvPr id="6" name="Inhaltsplatzhalter 2"/>
          <p:cNvSpPr txBox="1">
            <a:spLocks/>
          </p:cNvSpPr>
          <p:nvPr/>
        </p:nvSpPr>
        <p:spPr>
          <a:xfrm>
            <a:off x="611188" y="1279296"/>
            <a:ext cx="7993260" cy="4309944"/>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CH" sz="1200" b="1" dirty="0" smtClean="0"/>
              <a:t>Editeurs:</a:t>
            </a:r>
            <a:endParaRPr lang="fr-CH" sz="1200" dirty="0" smtClean="0"/>
          </a:p>
          <a:p>
            <a:r>
              <a:rPr lang="fr-CH" sz="1200" dirty="0" smtClean="0"/>
              <a:t>Institut de recherche de l’agriculture biologique (FiBL), </a:t>
            </a:r>
            <a:r>
              <a:rPr lang="fr-CH" sz="1200" u="sng" dirty="0" smtClean="0">
                <a:hlinkClick r:id="rId2"/>
              </a:rPr>
              <a:t>info.suisse@fibl.org</a:t>
            </a:r>
            <a:r>
              <a:rPr lang="fr-CH" sz="1200" dirty="0" smtClean="0"/>
              <a:t>, </a:t>
            </a:r>
            <a:r>
              <a:rPr lang="fr-CH" sz="1200" u="sng" dirty="0" smtClean="0">
                <a:hlinkClick r:id="rId3"/>
              </a:rPr>
              <a:t>www.fibl.org</a:t>
            </a:r>
            <a:endParaRPr lang="fr-CH" sz="1200" dirty="0" smtClean="0"/>
          </a:p>
          <a:p>
            <a:r>
              <a:rPr lang="fr-CH" sz="1200" dirty="0" smtClean="0"/>
              <a:t>Station ornithologique Suisse Sempach, </a:t>
            </a:r>
            <a:r>
              <a:rPr lang="fr-CH" sz="1200" u="sng" dirty="0" smtClean="0">
                <a:hlinkClick r:id="rId4"/>
              </a:rPr>
              <a:t>info@vogelwarte.ch</a:t>
            </a:r>
            <a:r>
              <a:rPr lang="fr-CH" sz="1200" dirty="0" smtClean="0"/>
              <a:t>, </a:t>
            </a:r>
            <a:r>
              <a:rPr lang="fr-CH" sz="1200" u="sng" dirty="0" smtClean="0">
                <a:hlinkClick r:id="rId5"/>
              </a:rPr>
              <a:t>www.vogelwarte.ch</a:t>
            </a:r>
            <a:endParaRPr lang="fr-CH" sz="1200" dirty="0" smtClean="0"/>
          </a:p>
          <a:p>
            <a:r>
              <a:rPr lang="fr-CH" sz="1200" b="1" dirty="0" smtClean="0"/>
              <a:t>Auteurs: </a:t>
            </a:r>
            <a:r>
              <a:rPr lang="fr-CH" sz="1200" dirty="0" smtClean="0"/>
              <a:t>Véronique Chevillat (</a:t>
            </a:r>
            <a:r>
              <a:rPr lang="fr-CH" sz="1200" dirty="0" err="1" smtClean="0"/>
              <a:t>FiBL</a:t>
            </a:r>
            <a:r>
              <a:rPr lang="fr-CH" sz="1200" dirty="0" smtClean="0"/>
              <a:t>) Roman </a:t>
            </a:r>
            <a:r>
              <a:rPr lang="fr-CH" sz="1200" dirty="0"/>
              <a:t>Graf (Station </a:t>
            </a:r>
            <a:r>
              <a:rPr lang="fr-CH" sz="1200" dirty="0" smtClean="0"/>
              <a:t>ornithologique), Dominik </a:t>
            </a:r>
            <a:r>
              <a:rPr lang="fr-CH" sz="1200" dirty="0"/>
              <a:t>Hagist (Station </a:t>
            </a:r>
            <a:r>
              <a:rPr lang="fr-CH" sz="1200" dirty="0" smtClean="0"/>
              <a:t>ornithologique) </a:t>
            </a:r>
          </a:p>
          <a:p>
            <a:r>
              <a:rPr lang="fr-CH" sz="1200" b="1" dirty="0" smtClean="0"/>
              <a:t>Collaboration: </a:t>
            </a:r>
            <a:r>
              <a:rPr lang="fr-CH" sz="1200" dirty="0" smtClean="0"/>
              <a:t>Lukas Pfiffner (</a:t>
            </a:r>
            <a:r>
              <a:rPr lang="fr-CH" sz="1200" dirty="0" err="1" smtClean="0"/>
              <a:t>FiBL</a:t>
            </a:r>
            <a:r>
              <a:rPr lang="fr-CH" sz="1200" dirty="0" smtClean="0"/>
              <a:t>), Simon </a:t>
            </a:r>
            <a:r>
              <a:rPr lang="fr-CH" sz="1200" dirty="0"/>
              <a:t>Birrer (Station </a:t>
            </a:r>
            <a:r>
              <a:rPr lang="fr-CH" sz="1200" dirty="0" smtClean="0"/>
              <a:t>ornithologique), Markus </a:t>
            </a:r>
            <a:r>
              <a:rPr lang="fr-CH" sz="1200" dirty="0"/>
              <a:t>Jenny (Station </a:t>
            </a:r>
            <a:r>
              <a:rPr lang="fr-CH" sz="1200" dirty="0" smtClean="0"/>
              <a:t>ornithologique)</a:t>
            </a:r>
          </a:p>
          <a:p>
            <a:r>
              <a:rPr lang="fr-CH" sz="1200" b="1" dirty="0" smtClean="0"/>
              <a:t>Rédaction: </a:t>
            </a:r>
            <a:r>
              <a:rPr lang="fr-CH" sz="1200" dirty="0" smtClean="0"/>
              <a:t>Gilles Weidmann (</a:t>
            </a:r>
            <a:r>
              <a:rPr lang="fr-CH" sz="1200" dirty="0" err="1" smtClean="0"/>
              <a:t>FiBL</a:t>
            </a:r>
            <a:r>
              <a:rPr lang="fr-CH" sz="1200" dirty="0" smtClean="0"/>
              <a:t>)</a:t>
            </a:r>
          </a:p>
          <a:p>
            <a:r>
              <a:rPr lang="fr-CH" sz="1200" dirty="0" smtClean="0"/>
              <a:t>Avec des graphiques de Brigitta Maurer (</a:t>
            </a:r>
            <a:r>
              <a:rPr lang="fr-CH" sz="1200" dirty="0" err="1" smtClean="0"/>
              <a:t>FiBL</a:t>
            </a:r>
            <a:r>
              <a:rPr lang="fr-CH" sz="1200" dirty="0" smtClean="0"/>
              <a:t>) et des illustrations de Simon Müller (</a:t>
            </a:r>
            <a:r>
              <a:rPr lang="fr-CH" sz="1200" dirty="0" smtClean="0">
                <a:hlinkClick r:id="rId6"/>
              </a:rPr>
              <a:t>www.soio.ch</a:t>
            </a:r>
            <a:r>
              <a:rPr lang="fr-CH" sz="1200" dirty="0" smtClean="0"/>
              <a:t>).</a:t>
            </a:r>
          </a:p>
          <a:p>
            <a:r>
              <a:rPr lang="fr-CH" sz="1200" dirty="0" smtClean="0"/>
              <a:t>Les diapositives ont été réalisées avec le soutien financier de Bio Suisse, de l’Union Suisse des Paysans, </a:t>
            </a:r>
            <a:r>
              <a:rPr lang="fr-FR" sz="1200" dirty="0"/>
              <a:t>de l'Office du paysage et de la nature du canton de Zurich, du Centre agricole </a:t>
            </a:r>
            <a:r>
              <a:rPr lang="fr-FR" sz="1200" dirty="0" err="1"/>
              <a:t>Ebenrain</a:t>
            </a:r>
            <a:r>
              <a:rPr lang="fr-FR" sz="1200" dirty="0"/>
              <a:t> du canton de Bâle-Campagne, de l'Office de l'environnement et de l'énergie du canton de Bâle-Ville, du Service </a:t>
            </a:r>
            <a:r>
              <a:rPr lang="fr-FR" sz="1200" dirty="0" smtClean="0"/>
              <a:t>de l’Agriculture </a:t>
            </a:r>
            <a:r>
              <a:rPr lang="fr-FR" sz="1200" dirty="0"/>
              <a:t>et </a:t>
            </a:r>
            <a:r>
              <a:rPr lang="fr-FR" sz="1200" dirty="0" smtClean="0"/>
              <a:t>des Forêts </a:t>
            </a:r>
            <a:r>
              <a:rPr lang="fr-FR" sz="1200" dirty="0"/>
              <a:t>du canton de Lucerne et du Service </a:t>
            </a:r>
            <a:r>
              <a:rPr lang="fr-FR" sz="1200" dirty="0" smtClean="0"/>
              <a:t>de l’Agriculture </a:t>
            </a:r>
            <a:r>
              <a:rPr lang="fr-FR" sz="1200" dirty="0"/>
              <a:t>et </a:t>
            </a:r>
            <a:r>
              <a:rPr lang="fr-FR" sz="1200" dirty="0" smtClean="0"/>
              <a:t>Viticulture </a:t>
            </a:r>
            <a:r>
              <a:rPr lang="fr-FR" sz="1200" dirty="0"/>
              <a:t>du Canton de Vaud</a:t>
            </a:r>
            <a:r>
              <a:rPr lang="fr-FR" sz="1200" dirty="0" smtClean="0"/>
              <a:t>. </a:t>
            </a:r>
          </a:p>
          <a:p>
            <a:r>
              <a:rPr lang="fr-CH" sz="1200" dirty="0" smtClean="0"/>
              <a:t>Edition 2019</a:t>
            </a:r>
          </a:p>
          <a:p>
            <a:r>
              <a:rPr lang="fr-CH" sz="1200" dirty="0" smtClean="0"/>
              <a:t>Le jeu de diapositives fait partie d'une vaste collection de diapositives basées sur les manuel «La biodiversité sur l’exploitation agricole: guide pratique" du </a:t>
            </a:r>
            <a:r>
              <a:rPr lang="fr-CH" sz="1200" dirty="0" err="1" smtClean="0"/>
              <a:t>FiBL</a:t>
            </a:r>
            <a:r>
              <a:rPr lang="fr-CH" sz="1200" dirty="0" smtClean="0"/>
              <a:t> et de la Station ornithologique. La collection de diapositives peut être téléchargée gratuitement à l'adresse </a:t>
            </a:r>
            <a:r>
              <a:rPr lang="fr-CH" sz="1200" dirty="0" smtClean="0">
                <a:hlinkClick r:id="rId7"/>
              </a:rPr>
              <a:t>www.agri-biodiv.ch</a:t>
            </a:r>
            <a:r>
              <a:rPr lang="fr-CH" sz="1200" dirty="0" smtClean="0"/>
              <a:t>. Le manuel peut être commandé en version imprimée à la boutique </a:t>
            </a:r>
            <a:r>
              <a:rPr lang="fr-CH" sz="1200" dirty="0" err="1" smtClean="0"/>
              <a:t>FiBL</a:t>
            </a:r>
            <a:r>
              <a:rPr lang="fr-CH" sz="1200" dirty="0" smtClean="0"/>
              <a:t> sur </a:t>
            </a:r>
            <a:r>
              <a:rPr lang="fr-CH" sz="1200" dirty="0" smtClean="0">
                <a:hlinkClick r:id="rId8"/>
              </a:rPr>
              <a:t>https://shop.fibl.org</a:t>
            </a:r>
            <a:r>
              <a:rPr lang="fr-CH" sz="1200" dirty="0" smtClean="0"/>
              <a:t> ou téléchargé gratuitement. </a:t>
            </a:r>
          </a:p>
          <a:p>
            <a:r>
              <a:rPr lang="fr-CH" sz="1200" smtClean="0"/>
              <a:t>Copyright: </a:t>
            </a:r>
            <a:r>
              <a:rPr lang="fr-CH" sz="1200" dirty="0" smtClean="0"/>
              <a:t>Les photos ne peuvent être utilisées qu'à des fins de formation sur le thème de la biodiversité dans les exploitations agricoles.  Tous droits réservés par les auteurs. </a:t>
            </a:r>
            <a:endParaRPr lang="fr-CH" sz="1200" dirty="0"/>
          </a:p>
        </p:txBody>
      </p:sp>
    </p:spTree>
    <p:extLst>
      <p:ext uri="{BB962C8B-B14F-4D97-AF65-F5344CB8AC3E}">
        <p14:creationId xmlns:p14="http://schemas.microsoft.com/office/powerpoint/2010/main" val="32200469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188" y="908720"/>
            <a:ext cx="6110956" cy="4542222"/>
          </a:xfrm>
          <a:prstGeom prst="rect">
            <a:avLst/>
          </a:prstGeom>
        </p:spPr>
      </p:pic>
      <p:sp>
        <p:nvSpPr>
          <p:cNvPr id="2" name="Titel 1"/>
          <p:cNvSpPr>
            <a:spLocks noGrp="1"/>
          </p:cNvSpPr>
          <p:nvPr>
            <p:ph type="title"/>
          </p:nvPr>
        </p:nvSpPr>
        <p:spPr/>
        <p:txBody>
          <a:bodyPr/>
          <a:lstStyle/>
          <a:p>
            <a:r>
              <a:rPr lang="fr-CH" dirty="0" smtClean="0"/>
              <a:t>La plateforme internet </a:t>
            </a:r>
            <a:r>
              <a:rPr lang="fr-CH" dirty="0" smtClean="0">
                <a:hlinkClick r:id="rId3"/>
              </a:rPr>
              <a:t>agri-biodiv.ch</a:t>
            </a:r>
            <a:r>
              <a:rPr lang="fr-CH" dirty="0" smtClean="0">
                <a:hlinkClick r:id="rId4"/>
              </a:rPr>
              <a:t> </a:t>
            </a:r>
            <a:r>
              <a:rPr lang="fr-CH" dirty="0" smtClean="0"/>
              <a:t>	</a:t>
            </a:r>
            <a:endParaRPr lang="fr-CH" dirty="0"/>
          </a:p>
        </p:txBody>
      </p:sp>
      <p:sp>
        <p:nvSpPr>
          <p:cNvPr id="4" name="Foliennummernplatzhalter 3"/>
          <p:cNvSpPr>
            <a:spLocks noGrp="1"/>
          </p:cNvSpPr>
          <p:nvPr>
            <p:ph type="sldNum" sz="quarter" idx="4"/>
          </p:nvPr>
        </p:nvSpPr>
        <p:spPr/>
        <p:txBody>
          <a:bodyPr/>
          <a:lstStyle/>
          <a:p>
            <a:fld id="{B295DEAF-E952-4796-AAEE-4201E40CA590}" type="slidenum">
              <a:rPr lang="fr-CH" smtClean="0"/>
              <a:pPr/>
              <a:t>3</a:t>
            </a:fld>
            <a:endParaRPr lang="fr-CH" dirty="0"/>
          </a:p>
        </p:txBody>
      </p:sp>
      <p:sp>
        <p:nvSpPr>
          <p:cNvPr id="6" name="Textfeld 5"/>
          <p:cNvSpPr txBox="1"/>
          <p:nvPr/>
        </p:nvSpPr>
        <p:spPr>
          <a:xfrm>
            <a:off x="3485714" y="3179831"/>
            <a:ext cx="5040560" cy="261876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lIns="108000" tIns="108000" rIns="108000" bIns="108000" rtlCol="0">
            <a:spAutoFit/>
          </a:bodyPr>
          <a:lstStyle/>
          <a:p>
            <a:pPr marL="342900" indent="-342900" defTabSz="685800">
              <a:lnSpc>
                <a:spcPct val="90000"/>
              </a:lnSpc>
              <a:spcBef>
                <a:spcPts val="600"/>
              </a:spcBef>
              <a:buClr>
                <a:srgbClr val="006C8E"/>
              </a:buClr>
              <a:buFont typeface="Arial" panose="020B0604020202020204" pitchFamily="34" charset="0"/>
              <a:buChar char="•"/>
            </a:pPr>
            <a:r>
              <a:rPr lang="fr-CH" sz="2000" dirty="0" smtClean="0"/>
              <a:t>Informations actuelles</a:t>
            </a:r>
          </a:p>
          <a:p>
            <a:pPr marL="342900" indent="-342900" defTabSz="685800">
              <a:lnSpc>
                <a:spcPct val="90000"/>
              </a:lnSpc>
              <a:spcBef>
                <a:spcPts val="600"/>
              </a:spcBef>
              <a:buClr>
                <a:srgbClr val="006C8E"/>
              </a:buClr>
              <a:buFont typeface="Arial" panose="020B0604020202020204" pitchFamily="34" charset="0"/>
              <a:buChar char="•"/>
            </a:pPr>
            <a:r>
              <a:rPr lang="fr-CH" sz="2000" dirty="0" smtClean="0"/>
              <a:t>Outils pour l’évaluation et la planification</a:t>
            </a:r>
          </a:p>
          <a:p>
            <a:pPr marL="342900" indent="-342900" defTabSz="685800">
              <a:lnSpc>
                <a:spcPct val="90000"/>
              </a:lnSpc>
              <a:spcBef>
                <a:spcPts val="600"/>
              </a:spcBef>
              <a:buClr>
                <a:srgbClr val="006C8E"/>
              </a:buClr>
              <a:buFont typeface="Arial" panose="020B0604020202020204" pitchFamily="34" charset="0"/>
              <a:buChar char="•"/>
            </a:pPr>
            <a:r>
              <a:rPr lang="fr-CH" sz="2000" dirty="0" smtClean="0"/>
              <a:t>Recommandations approfondies</a:t>
            </a:r>
          </a:p>
          <a:p>
            <a:pPr marL="342900" indent="-342900" defTabSz="685800">
              <a:lnSpc>
                <a:spcPct val="90000"/>
              </a:lnSpc>
              <a:spcBef>
                <a:spcPts val="600"/>
              </a:spcBef>
              <a:buClr>
                <a:srgbClr val="006C8E"/>
              </a:buClr>
              <a:buFont typeface="Arial" panose="020B0604020202020204" pitchFamily="34" charset="0"/>
              <a:buChar char="•"/>
            </a:pPr>
            <a:r>
              <a:rPr lang="fr-CH" sz="2000" dirty="0" smtClean="0"/>
              <a:t>Liens sur des fiches techniques et des livres</a:t>
            </a:r>
          </a:p>
          <a:p>
            <a:pPr marL="342900" indent="-342900" defTabSz="685800">
              <a:lnSpc>
                <a:spcPct val="90000"/>
              </a:lnSpc>
              <a:spcBef>
                <a:spcPts val="600"/>
              </a:spcBef>
              <a:buClr>
                <a:srgbClr val="006C8E"/>
              </a:buClr>
              <a:buFont typeface="Arial" panose="020B0604020202020204" pitchFamily="34" charset="0"/>
              <a:buChar char="•"/>
            </a:pPr>
            <a:r>
              <a:rPr lang="fr-CH" sz="2000" dirty="0" smtClean="0"/>
              <a:t>Vidéos éducatives</a:t>
            </a:r>
          </a:p>
          <a:p>
            <a:pPr marL="342900" indent="-342900" defTabSz="685800">
              <a:lnSpc>
                <a:spcPct val="90000"/>
              </a:lnSpc>
              <a:spcBef>
                <a:spcPts val="600"/>
              </a:spcBef>
              <a:buClr>
                <a:srgbClr val="006C8E"/>
              </a:buClr>
              <a:buFont typeface="Arial" panose="020B0604020202020204" pitchFamily="34" charset="0"/>
              <a:buChar char="•"/>
            </a:pPr>
            <a:r>
              <a:rPr lang="fr-CH" sz="2000" dirty="0" smtClean="0"/>
              <a:t>Adresses </a:t>
            </a:r>
          </a:p>
          <a:p>
            <a:pPr marL="342900" indent="-342900" defTabSz="685800">
              <a:lnSpc>
                <a:spcPct val="90000"/>
              </a:lnSpc>
              <a:spcBef>
                <a:spcPts val="600"/>
              </a:spcBef>
              <a:buClr>
                <a:srgbClr val="006C8E"/>
              </a:buClr>
              <a:buFont typeface="Arial" panose="020B0604020202020204" pitchFamily="34" charset="0"/>
              <a:buChar char="•"/>
            </a:pPr>
            <a:r>
              <a:rPr lang="fr-CH" sz="2000" dirty="0" smtClean="0"/>
              <a:t>Agenda avec cours et visites sur le terrain</a:t>
            </a:r>
            <a:endParaRPr lang="fr-CH" sz="2000" dirty="0"/>
          </a:p>
        </p:txBody>
      </p:sp>
    </p:spTree>
    <p:extLst>
      <p:ext uri="{BB962C8B-B14F-4D97-AF65-F5344CB8AC3E}">
        <p14:creationId xmlns:p14="http://schemas.microsoft.com/office/powerpoint/2010/main" val="12342072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err="1" smtClean="0"/>
              <a:t>Qu’est-ce</a:t>
            </a:r>
            <a:r>
              <a:rPr lang="de-CH" dirty="0" smtClean="0"/>
              <a:t> </a:t>
            </a:r>
            <a:r>
              <a:rPr lang="de-CH" dirty="0" err="1" smtClean="0"/>
              <a:t>que</a:t>
            </a:r>
            <a:r>
              <a:rPr lang="de-CH" dirty="0" smtClean="0"/>
              <a:t> la </a:t>
            </a:r>
            <a:r>
              <a:rPr lang="de-CH" dirty="0" err="1" smtClean="0"/>
              <a:t>biodiversité</a:t>
            </a:r>
            <a:r>
              <a:rPr lang="de-CH" dirty="0" smtClean="0"/>
              <a:t> ?</a:t>
            </a:r>
            <a:endParaRPr lang="de-CH" dirty="0"/>
          </a:p>
        </p:txBody>
      </p:sp>
      <p:sp>
        <p:nvSpPr>
          <p:cNvPr id="7" name="Inhaltsplatzhalter 6"/>
          <p:cNvSpPr>
            <a:spLocks noGrp="1"/>
          </p:cNvSpPr>
          <p:nvPr>
            <p:ph idx="1"/>
          </p:nvPr>
        </p:nvSpPr>
        <p:spPr>
          <a:xfrm>
            <a:off x="2555776" y="2735498"/>
            <a:ext cx="3919142" cy="1485590"/>
          </a:xfrm>
        </p:spPr>
        <p:txBody>
          <a:bodyPr/>
          <a:lstStyle/>
          <a:p>
            <a:r>
              <a:rPr lang="de-CH" dirty="0" err="1" smtClean="0"/>
              <a:t>Biodiversité</a:t>
            </a:r>
            <a:r>
              <a:rPr lang="de-CH" dirty="0" smtClean="0"/>
              <a:t> </a:t>
            </a:r>
          </a:p>
          <a:p>
            <a:r>
              <a:rPr lang="de-CH" dirty="0" smtClean="0"/>
              <a:t>= </a:t>
            </a:r>
            <a:r>
              <a:rPr lang="de-CH" dirty="0" err="1" smtClean="0"/>
              <a:t>diversité</a:t>
            </a:r>
            <a:r>
              <a:rPr lang="de-CH" dirty="0" smtClean="0"/>
              <a:t> </a:t>
            </a:r>
            <a:r>
              <a:rPr lang="de-CH" dirty="0" err="1" smtClean="0"/>
              <a:t>biologique</a:t>
            </a:r>
            <a:endParaRPr lang="de-CH" dirty="0" smtClean="0"/>
          </a:p>
          <a:p>
            <a:r>
              <a:rPr lang="de-CH" dirty="0" smtClean="0"/>
              <a:t>= </a:t>
            </a:r>
            <a:r>
              <a:rPr lang="de-CH" dirty="0" err="1" smtClean="0"/>
              <a:t>diversité</a:t>
            </a:r>
            <a:r>
              <a:rPr lang="de-CH" dirty="0" smtClean="0"/>
              <a:t> </a:t>
            </a:r>
            <a:r>
              <a:rPr lang="de-CH" dirty="0" err="1" smtClean="0"/>
              <a:t>naturelle</a:t>
            </a:r>
            <a:r>
              <a:rPr lang="de-CH" dirty="0" smtClean="0"/>
              <a:t> </a:t>
            </a:r>
          </a:p>
          <a:p>
            <a:r>
              <a:rPr lang="de-CH" dirty="0" smtClean="0"/>
              <a:t>= </a:t>
            </a:r>
            <a:r>
              <a:rPr lang="de-CH" dirty="0" err="1" smtClean="0"/>
              <a:t>diversité</a:t>
            </a:r>
            <a:r>
              <a:rPr lang="de-CH" dirty="0" smtClean="0"/>
              <a:t> de la </a:t>
            </a:r>
            <a:r>
              <a:rPr lang="de-CH" dirty="0" err="1" smtClean="0"/>
              <a:t>vie</a:t>
            </a:r>
            <a:endParaRPr lang="de-CH" dirty="0"/>
          </a:p>
          <a:p>
            <a:endParaRPr lang="de-CH" dirty="0"/>
          </a:p>
        </p:txBody>
      </p:sp>
      <p:sp>
        <p:nvSpPr>
          <p:cNvPr id="5" name="Foliennummernplatzhalter 4"/>
          <p:cNvSpPr>
            <a:spLocks noGrp="1"/>
          </p:cNvSpPr>
          <p:nvPr>
            <p:ph type="sldNum" sz="quarter" idx="4"/>
          </p:nvPr>
        </p:nvSpPr>
        <p:spPr/>
        <p:txBody>
          <a:bodyPr/>
          <a:lstStyle/>
          <a:p>
            <a:fld id="{B295DEAF-E952-4796-AAEE-4201E40CA590}" type="slidenum">
              <a:rPr lang="de-CH" smtClean="0"/>
              <a:pPr/>
              <a:t>4</a:t>
            </a:fld>
            <a:endParaRPr lang="de-CH" dirty="0"/>
          </a:p>
        </p:txBody>
      </p:sp>
      <p:sp>
        <p:nvSpPr>
          <p:cNvPr id="8" name="Inhaltsplatzhalter 2"/>
          <p:cNvSpPr txBox="1">
            <a:spLocks/>
          </p:cNvSpPr>
          <p:nvPr/>
        </p:nvSpPr>
        <p:spPr>
          <a:xfrm>
            <a:off x="508841" y="1052737"/>
            <a:ext cx="1902919" cy="155759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25" name="Inhaltsplatzhalter 2"/>
          <p:cNvSpPr txBox="1">
            <a:spLocks/>
          </p:cNvSpPr>
          <p:nvPr/>
        </p:nvSpPr>
        <p:spPr>
          <a:xfrm>
            <a:off x="2540420" y="1052736"/>
            <a:ext cx="1902919" cy="1557599"/>
          </a:xfrm>
          <a:prstGeom prst="rect">
            <a:avLst/>
          </a:prstGeom>
          <a:blipFill dpi="0" rotWithShape="1">
            <a:blip r:embed="rId4" cstate="screen">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26" name="Inhaltsplatzhalter 2"/>
          <p:cNvSpPr txBox="1">
            <a:spLocks/>
          </p:cNvSpPr>
          <p:nvPr/>
        </p:nvSpPr>
        <p:spPr>
          <a:xfrm>
            <a:off x="4571999" y="1052737"/>
            <a:ext cx="1902919" cy="1557599"/>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27" name="Inhaltsplatzhalter 2"/>
          <p:cNvSpPr txBox="1">
            <a:spLocks/>
          </p:cNvSpPr>
          <p:nvPr/>
        </p:nvSpPr>
        <p:spPr>
          <a:xfrm>
            <a:off x="6603578" y="1052737"/>
            <a:ext cx="1902919" cy="1557599"/>
          </a:xfrm>
          <a:prstGeom prst="rect">
            <a:avLst/>
          </a:prstGeom>
          <a:blipFill dpi="0" rotWithShape="1">
            <a:blip r:embed="rId7" cstate="screen">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28" name="Inhaltsplatzhalter 2"/>
          <p:cNvSpPr txBox="1">
            <a:spLocks/>
          </p:cNvSpPr>
          <p:nvPr/>
        </p:nvSpPr>
        <p:spPr>
          <a:xfrm>
            <a:off x="6603577" y="2735498"/>
            <a:ext cx="1902919" cy="1557599"/>
          </a:xfrm>
          <a:prstGeom prst="rect">
            <a:avLst/>
          </a:prstGeom>
          <a:blipFill dpi="0" rotWithShape="1">
            <a:blip r:embed="rId9" cstate="screen">
              <a:extLst>
                <a:ext uri="{BEBA8EAE-BF5A-486C-A8C5-ECC9F3942E4B}">
                  <a14:imgProps xmlns:a14="http://schemas.microsoft.com/office/drawing/2010/main">
                    <a14:imgLayer r:embed="rId10">
                      <a14:imgEffect>
                        <a14:artisticCrisscrossEtching/>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29" name="Inhaltsplatzhalter 2"/>
          <p:cNvSpPr txBox="1">
            <a:spLocks/>
          </p:cNvSpPr>
          <p:nvPr/>
        </p:nvSpPr>
        <p:spPr>
          <a:xfrm>
            <a:off x="6603577" y="4418259"/>
            <a:ext cx="1902919" cy="1557599"/>
          </a:xfrm>
          <a:prstGeom prst="rect">
            <a:avLst/>
          </a:prstGeom>
          <a:blipFill dpi="0" rotWithShape="1">
            <a:blip r:embed="rId11"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30" name="Inhaltsplatzhalter 2"/>
          <p:cNvSpPr txBox="1">
            <a:spLocks/>
          </p:cNvSpPr>
          <p:nvPr/>
        </p:nvSpPr>
        <p:spPr>
          <a:xfrm>
            <a:off x="4571999" y="4418259"/>
            <a:ext cx="1902919" cy="1557599"/>
          </a:xfrm>
          <a:prstGeom prst="rect">
            <a:avLst/>
          </a:prstGeom>
          <a:blipFill dpi="0" rotWithShape="1">
            <a:blip r:embed="rId12" cstate="screen">
              <a:extLst>
                <a:ext uri="{BEBA8EAE-BF5A-486C-A8C5-ECC9F3942E4B}">
                  <a14:imgProps xmlns:a14="http://schemas.microsoft.com/office/drawing/2010/main">
                    <a14:imgLayer r:embed="rId13">
                      <a14:imgEffect>
                        <a14:artisticCrisscrossEtching/>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31" name="Inhaltsplatzhalter 2"/>
          <p:cNvSpPr txBox="1">
            <a:spLocks/>
          </p:cNvSpPr>
          <p:nvPr/>
        </p:nvSpPr>
        <p:spPr>
          <a:xfrm>
            <a:off x="2540419" y="4418259"/>
            <a:ext cx="1902919" cy="1557599"/>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32" name="Inhaltsplatzhalter 2"/>
          <p:cNvSpPr txBox="1">
            <a:spLocks/>
          </p:cNvSpPr>
          <p:nvPr/>
        </p:nvSpPr>
        <p:spPr>
          <a:xfrm>
            <a:off x="508841" y="4418259"/>
            <a:ext cx="1902919" cy="1557599"/>
          </a:xfrm>
          <a:prstGeom prst="rect">
            <a:avLst/>
          </a:prstGeom>
          <a:blipFill dpi="0" rotWithShape="1">
            <a:blip r:embed="rId15" cstate="screen">
              <a:extLs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
        <p:nvSpPr>
          <p:cNvPr id="33" name="Inhaltsplatzhalter 2"/>
          <p:cNvSpPr txBox="1">
            <a:spLocks/>
          </p:cNvSpPr>
          <p:nvPr/>
        </p:nvSpPr>
        <p:spPr>
          <a:xfrm flipH="1">
            <a:off x="508841" y="2698421"/>
            <a:ext cx="1902919" cy="1557599"/>
          </a:xfrm>
          <a:prstGeom prst="rect">
            <a:avLst/>
          </a:prstGeom>
          <a:blipFill dpi="0" rotWithShape="1">
            <a:blip r:embed="rId16" cstate="screen">
              <a:extLst>
                <a:ext uri="{BEBA8EAE-BF5A-486C-A8C5-ECC9F3942E4B}">
                  <a14:imgProps xmlns:a14="http://schemas.microsoft.com/office/drawing/2010/main">
                    <a14:imgLayer r:embed="rId17">
                      <a14:imgEffect>
                        <a14:artisticCrisscrossEtching/>
                      </a14:imgEffect>
                    </a14:imgLayer>
                  </a14:imgProps>
                </a:ext>
                <a:ext uri="{28A0092B-C50C-407E-A947-70E740481C1C}">
                  <a14:useLocalDpi xmlns:a14="http://schemas.microsoft.com/office/drawing/2010/main"/>
                </a:ext>
              </a:extLst>
            </a:blip>
            <a:srcRect/>
            <a:stretch>
              <a:fillRect/>
            </a:stretch>
          </a:blipFill>
        </p:spPr>
        <p:txBody>
          <a:bodyPr anchor="ctr"/>
          <a:lstStyle>
            <a:lvl1pPr marL="0" indent="0" algn="ctr" defTabSz="685800" rtl="0" eaLnBrk="1" latinLnBrk="0" hangingPunct="1">
              <a:lnSpc>
                <a:spcPct val="90000"/>
              </a:lnSpc>
              <a:spcBef>
                <a:spcPts val="750"/>
              </a:spcBef>
              <a:buClr>
                <a:srgbClr val="006C8E"/>
              </a:buClr>
              <a:buFontTx/>
              <a:buNone/>
              <a:defRPr sz="2200" b="0" kern="1200" spc="0" baseline="0">
                <a:solidFill>
                  <a:schemeClr val="bg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CH" dirty="0"/>
          </a:p>
        </p:txBody>
      </p:sp>
    </p:spTree>
    <p:extLst>
      <p:ext uri="{BB962C8B-B14F-4D97-AF65-F5344CB8AC3E}">
        <p14:creationId xmlns:p14="http://schemas.microsoft.com/office/powerpoint/2010/main" val="175014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feil nach rechts 24"/>
          <p:cNvSpPr/>
          <p:nvPr/>
        </p:nvSpPr>
        <p:spPr>
          <a:xfrm rot="5400000">
            <a:off x="4532293" y="1732710"/>
            <a:ext cx="338398" cy="1843163"/>
          </a:xfrm>
          <a:prstGeom prst="rightArrow">
            <a:avLst>
              <a:gd name="adj1" fmla="val 63168"/>
              <a:gd name="adj2" fmla="val 5310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5" name="Titel 4"/>
          <p:cNvSpPr>
            <a:spLocks noGrp="1"/>
          </p:cNvSpPr>
          <p:nvPr>
            <p:ph type="title"/>
          </p:nvPr>
        </p:nvSpPr>
        <p:spPr>
          <a:xfrm>
            <a:off x="617725" y="404664"/>
            <a:ext cx="7908549" cy="629700"/>
          </a:xfrm>
        </p:spPr>
        <p:txBody>
          <a:bodyPr/>
          <a:lstStyle/>
          <a:p>
            <a:r>
              <a:rPr lang="fr-CH" dirty="0" smtClean="0"/>
              <a:t>Les 3 niveaux de la biodiversité </a:t>
            </a:r>
            <a:endParaRPr lang="fr-CH" dirty="0"/>
          </a:p>
        </p:txBody>
      </p:sp>
      <p:sp>
        <p:nvSpPr>
          <p:cNvPr id="4" name="Foliennummernplatzhalter 3"/>
          <p:cNvSpPr>
            <a:spLocks noGrp="1"/>
          </p:cNvSpPr>
          <p:nvPr>
            <p:ph type="sldNum" sz="quarter" idx="4"/>
          </p:nvPr>
        </p:nvSpPr>
        <p:spPr/>
        <p:txBody>
          <a:bodyPr/>
          <a:lstStyle/>
          <a:p>
            <a:fld id="{B295DEAF-E952-4796-AAEE-4201E40CA590}" type="slidenum">
              <a:rPr lang="fr-CH" smtClean="0"/>
              <a:pPr/>
              <a:t>5</a:t>
            </a:fld>
            <a:endParaRPr lang="fr-CH" dirty="0"/>
          </a:p>
        </p:txBody>
      </p:sp>
      <p:sp>
        <p:nvSpPr>
          <p:cNvPr id="3" name="Rechteck 2"/>
          <p:cNvSpPr/>
          <p:nvPr/>
        </p:nvSpPr>
        <p:spPr>
          <a:xfrm>
            <a:off x="708850" y="1124744"/>
            <a:ext cx="7704856" cy="130543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6" name="Inhaltsplatzhalter 5"/>
          <p:cNvSpPr>
            <a:spLocks noGrp="1"/>
          </p:cNvSpPr>
          <p:nvPr>
            <p:ph idx="1"/>
          </p:nvPr>
        </p:nvSpPr>
        <p:spPr>
          <a:xfrm>
            <a:off x="780858" y="1196752"/>
            <a:ext cx="1453303" cy="1152128"/>
          </a:xfrm>
        </p:spPr>
        <p:txBody>
          <a:bodyPr anchor="ctr" anchorCtr="0"/>
          <a:lstStyle/>
          <a:p>
            <a:r>
              <a:rPr lang="fr-CH" sz="1800" dirty="0" smtClean="0"/>
              <a:t>Diversité </a:t>
            </a:r>
            <a:br>
              <a:rPr lang="fr-CH" sz="1800" dirty="0" smtClean="0"/>
            </a:br>
            <a:r>
              <a:rPr lang="fr-CH" sz="1800" dirty="0" smtClean="0"/>
              <a:t>des espèces</a:t>
            </a:r>
            <a:endParaRPr lang="fr-CH" sz="1800" dirty="0"/>
          </a:p>
        </p:txBody>
      </p:sp>
      <p:sp>
        <p:nvSpPr>
          <p:cNvPr id="8" name="Rechteck 7"/>
          <p:cNvSpPr/>
          <p:nvPr/>
        </p:nvSpPr>
        <p:spPr>
          <a:xfrm>
            <a:off x="659808" y="2829853"/>
            <a:ext cx="7753897" cy="130543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9" name="Rechteck 8"/>
          <p:cNvSpPr/>
          <p:nvPr/>
        </p:nvSpPr>
        <p:spPr>
          <a:xfrm>
            <a:off x="751925" y="4549775"/>
            <a:ext cx="7661780" cy="130543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0" name="Rechteck 9"/>
          <p:cNvSpPr/>
          <p:nvPr/>
        </p:nvSpPr>
        <p:spPr>
          <a:xfrm rot="16200000">
            <a:off x="-155638" y="1603911"/>
            <a:ext cx="1327666" cy="369332"/>
          </a:xfrm>
          <a:prstGeom prst="rect">
            <a:avLst/>
          </a:prstGeom>
        </p:spPr>
        <p:txBody>
          <a:bodyPr wrap="square">
            <a:spAutoFit/>
          </a:bodyPr>
          <a:lstStyle/>
          <a:p>
            <a:pPr algn="ctr"/>
            <a:r>
              <a:rPr lang="fr-CH" dirty="0" smtClean="0"/>
              <a:t>1</a:t>
            </a:r>
            <a:r>
              <a:rPr lang="fr-CH" baseline="30000" dirty="0" smtClean="0"/>
              <a:t>er</a:t>
            </a:r>
            <a:r>
              <a:rPr lang="fr-CH" dirty="0" smtClean="0"/>
              <a:t> niveau</a:t>
            </a:r>
            <a:endParaRPr lang="fr-CH" dirty="0"/>
          </a:p>
        </p:txBody>
      </p:sp>
      <p:sp>
        <p:nvSpPr>
          <p:cNvPr id="11" name="Rechteck 10"/>
          <p:cNvSpPr/>
          <p:nvPr/>
        </p:nvSpPr>
        <p:spPr>
          <a:xfrm rot="16200000">
            <a:off x="-236546" y="3275691"/>
            <a:ext cx="1521461" cy="369332"/>
          </a:xfrm>
          <a:prstGeom prst="rect">
            <a:avLst/>
          </a:prstGeom>
        </p:spPr>
        <p:txBody>
          <a:bodyPr wrap="square">
            <a:spAutoFit/>
          </a:bodyPr>
          <a:lstStyle/>
          <a:p>
            <a:pPr algn="ctr"/>
            <a:r>
              <a:rPr lang="fr-CH" dirty="0" smtClean="0"/>
              <a:t>2</a:t>
            </a:r>
            <a:r>
              <a:rPr lang="fr-CH" baseline="30000" dirty="0" smtClean="0"/>
              <a:t>éme</a:t>
            </a:r>
            <a:r>
              <a:rPr lang="fr-CH" dirty="0" smtClean="0"/>
              <a:t> niveau</a:t>
            </a:r>
            <a:endParaRPr lang="fr-CH" dirty="0"/>
          </a:p>
        </p:txBody>
      </p:sp>
      <p:sp>
        <p:nvSpPr>
          <p:cNvPr id="12" name="Rechteck 11"/>
          <p:cNvSpPr/>
          <p:nvPr/>
        </p:nvSpPr>
        <p:spPr>
          <a:xfrm rot="16200000">
            <a:off x="-153817" y="5049181"/>
            <a:ext cx="1449453" cy="369332"/>
          </a:xfrm>
          <a:prstGeom prst="rect">
            <a:avLst/>
          </a:prstGeom>
        </p:spPr>
        <p:txBody>
          <a:bodyPr wrap="square">
            <a:spAutoFit/>
          </a:bodyPr>
          <a:lstStyle/>
          <a:p>
            <a:pPr algn="ctr"/>
            <a:r>
              <a:rPr lang="fr-CH" dirty="0" smtClean="0"/>
              <a:t>3</a:t>
            </a:r>
            <a:r>
              <a:rPr lang="fr-CH" baseline="30000" dirty="0"/>
              <a:t>éme</a:t>
            </a:r>
            <a:r>
              <a:rPr lang="fr-CH" dirty="0" smtClean="0"/>
              <a:t> niveau</a:t>
            </a:r>
            <a:endParaRPr lang="fr-CH" dirty="0"/>
          </a:p>
        </p:txBody>
      </p:sp>
      <p:sp>
        <p:nvSpPr>
          <p:cNvPr id="7" name="Rechteck 6"/>
          <p:cNvSpPr/>
          <p:nvPr/>
        </p:nvSpPr>
        <p:spPr>
          <a:xfrm>
            <a:off x="2236920" y="1172450"/>
            <a:ext cx="6120680" cy="1200329"/>
          </a:xfrm>
          <a:prstGeom prst="rect">
            <a:avLst/>
          </a:prstGeom>
          <a:solidFill>
            <a:schemeClr val="accent6">
              <a:lumMod val="20000"/>
              <a:lumOff val="80000"/>
            </a:schemeClr>
          </a:solidFill>
        </p:spPr>
        <p:txBody>
          <a:bodyPr wrap="square">
            <a:spAutoFit/>
          </a:bodyPr>
          <a:lstStyle/>
          <a:p>
            <a:r>
              <a:rPr lang="fr-CH" dirty="0" smtClean="0"/>
              <a:t>Total 49‘000 espèces (animaux, plantes, champignons, bactéries), dont 220 papillons diurnes, 610 abeilles sauvages, 3‘000 plantes. 1‘450 espèces surtout en zones cultivées. </a:t>
            </a:r>
          </a:p>
          <a:p>
            <a:r>
              <a:rPr lang="fr-CH" dirty="0" smtClean="0"/>
              <a:t>Près de 10 % des espèces sont menacées (Liste rouge).</a:t>
            </a:r>
          </a:p>
        </p:txBody>
      </p:sp>
      <p:sp>
        <p:nvSpPr>
          <p:cNvPr id="13" name="Inhaltsplatzhalter 5"/>
          <p:cNvSpPr txBox="1">
            <a:spLocks/>
          </p:cNvSpPr>
          <p:nvPr/>
        </p:nvSpPr>
        <p:spPr>
          <a:xfrm>
            <a:off x="755576" y="2905194"/>
            <a:ext cx="1456062" cy="1152128"/>
          </a:xfrm>
          <a:prstGeom prst="rect">
            <a:avLst/>
          </a:prstGeom>
        </p:spPr>
        <p:txBody>
          <a:bodyPr vert="horz" lIns="0" tIns="0" rIns="0" bIns="0" rtlCol="0" anchor="ctr" anchorCtr="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CH" sz="1800" dirty="0" smtClean="0"/>
              <a:t>Diversité génétique intra-spécifique</a:t>
            </a:r>
            <a:endParaRPr lang="fr-CH" sz="1800" dirty="0"/>
          </a:p>
        </p:txBody>
      </p:sp>
      <p:sp>
        <p:nvSpPr>
          <p:cNvPr id="14" name="Rechteck 13"/>
          <p:cNvSpPr/>
          <p:nvPr/>
        </p:nvSpPr>
        <p:spPr>
          <a:xfrm>
            <a:off x="2234160" y="2880892"/>
            <a:ext cx="6123439" cy="1200329"/>
          </a:xfrm>
          <a:prstGeom prst="rect">
            <a:avLst/>
          </a:prstGeom>
          <a:solidFill>
            <a:schemeClr val="accent6">
              <a:lumMod val="20000"/>
              <a:lumOff val="80000"/>
            </a:schemeClr>
          </a:solidFill>
        </p:spPr>
        <p:txBody>
          <a:bodyPr wrap="square">
            <a:spAutoFit/>
          </a:bodyPr>
          <a:lstStyle/>
          <a:p>
            <a:r>
              <a:rPr lang="fr-CH" dirty="0" smtClean="0"/>
              <a:t>Diversité naturelle et créée par l’homme, p.ex. 2‘500 variétés </a:t>
            </a:r>
            <a:br>
              <a:rPr lang="fr-CH" dirty="0" smtClean="0"/>
            </a:br>
            <a:r>
              <a:rPr lang="fr-CH" dirty="0" smtClean="0"/>
              <a:t>de fruits, 28 variétés de blé, 14 races de bovins.</a:t>
            </a:r>
          </a:p>
          <a:p>
            <a:r>
              <a:rPr lang="fr-CH" dirty="0" smtClean="0"/>
              <a:t>Beaucoup de variétés de plantes cultivées et de races</a:t>
            </a:r>
            <a:br>
              <a:rPr lang="fr-CH" dirty="0" smtClean="0"/>
            </a:br>
            <a:r>
              <a:rPr lang="fr-CH" dirty="0" smtClean="0"/>
              <a:t>d’animaux de rente sont menacées. </a:t>
            </a:r>
          </a:p>
        </p:txBody>
      </p:sp>
      <p:sp>
        <p:nvSpPr>
          <p:cNvPr id="15" name="Inhaltsplatzhalter 5"/>
          <p:cNvSpPr txBox="1">
            <a:spLocks/>
          </p:cNvSpPr>
          <p:nvPr/>
        </p:nvSpPr>
        <p:spPr>
          <a:xfrm>
            <a:off x="824825" y="4657984"/>
            <a:ext cx="1458821" cy="1152128"/>
          </a:xfrm>
          <a:prstGeom prst="rect">
            <a:avLst/>
          </a:prstGeom>
        </p:spPr>
        <p:txBody>
          <a:bodyPr vert="horz" lIns="0" tIns="0" rIns="0" bIns="0" rtlCol="0" anchor="ctr" anchorCtr="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CH" sz="1800" dirty="0" smtClean="0"/>
              <a:t>Diversité </a:t>
            </a:r>
            <a:br>
              <a:rPr lang="fr-CH" sz="1800" dirty="0" smtClean="0"/>
            </a:br>
            <a:r>
              <a:rPr lang="fr-CH" sz="1800" dirty="0" smtClean="0"/>
              <a:t>des habitats</a:t>
            </a:r>
            <a:endParaRPr lang="fr-CH" sz="1800" dirty="0"/>
          </a:p>
        </p:txBody>
      </p:sp>
      <p:sp>
        <p:nvSpPr>
          <p:cNvPr id="16" name="Rechteck 15"/>
          <p:cNvSpPr/>
          <p:nvPr/>
        </p:nvSpPr>
        <p:spPr>
          <a:xfrm>
            <a:off x="2234160" y="4684497"/>
            <a:ext cx="6123439" cy="923330"/>
          </a:xfrm>
          <a:prstGeom prst="rect">
            <a:avLst/>
          </a:prstGeom>
          <a:solidFill>
            <a:schemeClr val="accent6">
              <a:lumMod val="20000"/>
              <a:lumOff val="80000"/>
            </a:schemeClr>
          </a:solidFill>
        </p:spPr>
        <p:txBody>
          <a:bodyPr wrap="square">
            <a:spAutoFit/>
          </a:bodyPr>
          <a:lstStyle/>
          <a:p>
            <a:r>
              <a:rPr lang="fr-CH" dirty="0" smtClean="0"/>
              <a:t>Au total 98 types d’habitats principaux.</a:t>
            </a:r>
          </a:p>
          <a:p>
            <a:r>
              <a:rPr lang="fr-CH" dirty="0" smtClean="0"/>
              <a:t>L’agriculture est responsable pour 44 types d’habitats </a:t>
            </a:r>
            <a:br>
              <a:rPr lang="fr-CH" dirty="0" smtClean="0"/>
            </a:br>
            <a:r>
              <a:rPr lang="fr-CH" dirty="0" smtClean="0"/>
              <a:t>(p.ex.  haies, vergers haute-tige, prairies maigres). </a:t>
            </a:r>
            <a:endParaRPr lang="fr-CH" dirty="0"/>
          </a:p>
        </p:txBody>
      </p:sp>
      <p:pic>
        <p:nvPicPr>
          <p:cNvPr id="21" name="Grafik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2125" y="5368399"/>
            <a:ext cx="628184" cy="403903"/>
          </a:xfrm>
          <a:prstGeom prst="rect">
            <a:avLst/>
          </a:prstGeom>
        </p:spPr>
      </p:pic>
      <p:pic>
        <p:nvPicPr>
          <p:cNvPr id="22" name="Grafik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8049" y="3589516"/>
            <a:ext cx="628184" cy="403903"/>
          </a:xfrm>
          <a:prstGeom prst="rect">
            <a:avLst/>
          </a:prstGeom>
        </p:spPr>
      </p:pic>
      <p:pic>
        <p:nvPicPr>
          <p:cNvPr id="23" name="Grafik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5399" y="1887997"/>
            <a:ext cx="628184" cy="403903"/>
          </a:xfrm>
          <a:prstGeom prst="rect">
            <a:avLst/>
          </a:prstGeom>
        </p:spPr>
      </p:pic>
      <p:sp>
        <p:nvSpPr>
          <p:cNvPr id="17" name="Textfeld 16"/>
          <p:cNvSpPr txBox="1"/>
          <p:nvPr/>
        </p:nvSpPr>
        <p:spPr>
          <a:xfrm>
            <a:off x="5983148" y="5808385"/>
            <a:ext cx="2444621" cy="246221"/>
          </a:xfrm>
          <a:prstGeom prst="rect">
            <a:avLst/>
          </a:prstGeom>
          <a:noFill/>
        </p:spPr>
        <p:txBody>
          <a:bodyPr wrap="square" rIns="0" rtlCol="0">
            <a:spAutoFit/>
          </a:bodyPr>
          <a:lstStyle/>
          <a:p>
            <a:pPr algn="r"/>
            <a:r>
              <a:rPr lang="fr-CH" sz="1000" i="1" dirty="0" smtClean="0"/>
              <a:t>Voir manuel biodiversité pages 7-8</a:t>
            </a:r>
            <a:endParaRPr lang="fr-CH" sz="1000" i="1" dirty="0"/>
          </a:p>
        </p:txBody>
      </p:sp>
      <p:sp>
        <p:nvSpPr>
          <p:cNvPr id="24" name="Pfeil nach rechts 23"/>
          <p:cNvSpPr/>
          <p:nvPr/>
        </p:nvSpPr>
        <p:spPr>
          <a:xfrm rot="5400000">
            <a:off x="4532293" y="3444182"/>
            <a:ext cx="338398" cy="1843163"/>
          </a:xfrm>
          <a:prstGeom prst="rightArrow">
            <a:avLst>
              <a:gd name="adj1" fmla="val 63168"/>
              <a:gd name="adj2" fmla="val 5310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Tree>
    <p:extLst>
      <p:ext uri="{BB962C8B-B14F-4D97-AF65-F5344CB8AC3E}">
        <p14:creationId xmlns:p14="http://schemas.microsoft.com/office/powerpoint/2010/main" val="19158219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p:cNvSpPr/>
          <p:nvPr/>
        </p:nvSpPr>
        <p:spPr>
          <a:xfrm>
            <a:off x="6078900" y="2104555"/>
            <a:ext cx="1163521" cy="326866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4" name="Rechteck 3"/>
          <p:cNvSpPr/>
          <p:nvPr/>
        </p:nvSpPr>
        <p:spPr>
          <a:xfrm>
            <a:off x="2072829" y="2132856"/>
            <a:ext cx="936104" cy="324036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pic>
        <p:nvPicPr>
          <p:cNvPr id="5" name="Grafik 4"/>
          <p:cNvPicPr>
            <a:picLocks noChangeAspect="1"/>
          </p:cNvPicPr>
          <p:nvPr/>
        </p:nvPicPr>
        <p:blipFill>
          <a:blip r:embed="rId2" cstate="screen">
            <a:extLst>
              <a:ext uri="{BEBA8EAE-BF5A-486C-A8C5-ECC9F3942E4B}">
                <a14:imgProps xmlns:a14="http://schemas.microsoft.com/office/drawing/2010/main">
                  <a14:imgLayer r:embed="rId3">
                    <a14:imgEffect>
                      <a14:backgroundRemoval t="0" b="99393" l="405" r="100000"/>
                    </a14:imgEffect>
                  </a14:imgLayer>
                </a14:imgProps>
              </a:ext>
              <a:ext uri="{28A0092B-C50C-407E-A947-70E740481C1C}">
                <a14:useLocalDpi xmlns:a14="http://schemas.microsoft.com/office/drawing/2010/main"/>
              </a:ext>
            </a:extLst>
          </a:blip>
          <a:stretch>
            <a:fillRect/>
          </a:stretch>
        </p:blipFill>
        <p:spPr>
          <a:xfrm>
            <a:off x="5652120" y="1077976"/>
            <a:ext cx="2053159" cy="2053159"/>
          </a:xfrm>
          <a:prstGeom prst="rect">
            <a:avLst/>
          </a:prstGeom>
        </p:spPr>
      </p:pic>
      <p:sp>
        <p:nvSpPr>
          <p:cNvPr id="153602" name="Rectangle 2"/>
          <p:cNvSpPr>
            <a:spLocks noGrp="1" noChangeArrowheads="1"/>
          </p:cNvSpPr>
          <p:nvPr>
            <p:ph type="title"/>
          </p:nvPr>
        </p:nvSpPr>
        <p:spPr/>
        <p:txBody>
          <a:bodyPr/>
          <a:lstStyle/>
          <a:p>
            <a:r>
              <a:rPr lang="fr-CH" altLang="de-DE" dirty="0" smtClean="0"/>
              <a:t>Nombre d’espèces animales et végétales répertoriées</a:t>
            </a:r>
            <a:endParaRPr lang="fr-CH" altLang="de-DE" dirty="0"/>
          </a:p>
        </p:txBody>
      </p:sp>
      <p:sp>
        <p:nvSpPr>
          <p:cNvPr id="9" name="Foliennummernplatzhalter 2"/>
          <p:cNvSpPr>
            <a:spLocks noGrp="1"/>
          </p:cNvSpPr>
          <p:nvPr>
            <p:ph type="sldNum" sz="quarter" idx="4"/>
          </p:nvPr>
        </p:nvSpPr>
        <p:spPr/>
        <p:txBody>
          <a:bodyPr/>
          <a:lstStyle/>
          <a:p>
            <a:r>
              <a:rPr lang="fr-CH" dirty="0" smtClean="0"/>
              <a:t>6</a:t>
            </a:r>
            <a:endParaRPr lang="fr-CH" dirty="0"/>
          </a:p>
        </p:txBody>
      </p:sp>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1889" y="1554154"/>
            <a:ext cx="1757983" cy="1188396"/>
          </a:xfrm>
          <a:prstGeom prst="rect">
            <a:avLst/>
          </a:prstGeom>
        </p:spPr>
      </p:pic>
      <p:graphicFrame>
        <p:nvGraphicFramePr>
          <p:cNvPr id="7" name="Tabelle 6"/>
          <p:cNvGraphicFramePr>
            <a:graphicFrameLocks noGrp="1"/>
          </p:cNvGraphicFramePr>
          <p:nvPr>
            <p:extLst>
              <p:ext uri="{D42A27DB-BD31-4B8C-83A1-F6EECF244321}">
                <p14:modId xmlns:p14="http://schemas.microsoft.com/office/powerpoint/2010/main" val="9334694"/>
              </p:ext>
            </p:extLst>
          </p:nvPr>
        </p:nvGraphicFramePr>
        <p:xfrm>
          <a:off x="1475656" y="3296346"/>
          <a:ext cx="5616623" cy="1981200"/>
        </p:xfrm>
        <a:graphic>
          <a:graphicData uri="http://schemas.openxmlformats.org/drawingml/2006/table">
            <a:tbl>
              <a:tblPr firstRow="1" bandRow="1">
                <a:tableStyleId>{21E4AEA4-8DFA-4A89-87EB-49C32662AFE0}</a:tableStyleId>
              </a:tblPr>
              <a:tblGrid>
                <a:gridCol w="1471020">
                  <a:extLst>
                    <a:ext uri="{9D8B030D-6E8A-4147-A177-3AD203B41FA5}">
                      <a16:colId xmlns:a16="http://schemas.microsoft.com/office/drawing/2014/main" val="189244898"/>
                    </a:ext>
                  </a:extLst>
                </a:gridCol>
                <a:gridCol w="2942040">
                  <a:extLst>
                    <a:ext uri="{9D8B030D-6E8A-4147-A177-3AD203B41FA5}">
                      <a16:colId xmlns:a16="http://schemas.microsoft.com/office/drawing/2014/main" val="37152432"/>
                    </a:ext>
                  </a:extLst>
                </a:gridCol>
                <a:gridCol w="1203563">
                  <a:extLst>
                    <a:ext uri="{9D8B030D-6E8A-4147-A177-3AD203B41FA5}">
                      <a16:colId xmlns:a16="http://schemas.microsoft.com/office/drawing/2014/main" val="1273309899"/>
                    </a:ext>
                  </a:extLst>
                </a:gridCol>
              </a:tblGrid>
              <a:tr h="37084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CH" altLang="de-CH" sz="2000" b="0" noProof="0" dirty="0" smtClean="0">
                          <a:solidFill>
                            <a:schemeClr val="accent6">
                              <a:lumMod val="75000"/>
                            </a:schemeClr>
                          </a:solidFill>
                        </a:rPr>
                        <a:t>3‘000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2000" b="1" kern="1200" noProof="0" dirty="0" smtClean="0">
                          <a:solidFill>
                            <a:schemeClr val="accent6">
                              <a:lumMod val="75000"/>
                            </a:schemeClr>
                          </a:solidFill>
                          <a:latin typeface="+mn-lt"/>
                          <a:ea typeface="+mn-ea"/>
                          <a:cs typeface="+mn-cs"/>
                        </a:rPr>
                        <a:t>Plantes</a:t>
                      </a:r>
                      <a:endParaRPr lang="fr-CH" sz="2000" b="1" kern="1200" noProof="0" dirty="0">
                        <a:solidFill>
                          <a:schemeClr val="accent6">
                            <a:lumMod val="7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CH" altLang="de-CH" sz="2000" b="0" noProof="0" dirty="0" smtClean="0">
                          <a:solidFill>
                            <a:schemeClr val="accent6">
                              <a:lumMod val="75000"/>
                            </a:schemeClr>
                          </a:solidFill>
                        </a:rPr>
                        <a:t>248‘400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857845"/>
                  </a:ext>
                </a:extLst>
              </a:tr>
              <a:tr h="37084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CH" altLang="de-CH" sz="2000" b="0" noProof="0" dirty="0" smtClean="0">
                          <a:solidFill>
                            <a:schemeClr val="accent2">
                              <a:lumMod val="75000"/>
                            </a:schemeClr>
                          </a:solidFill>
                        </a:rPr>
                        <a:t>22‘330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altLang="de-CH" sz="2000" b="1" noProof="0" dirty="0" smtClean="0">
                          <a:solidFill>
                            <a:schemeClr val="accent2">
                              <a:lumMod val="75000"/>
                            </a:schemeClr>
                          </a:solidFill>
                        </a:rPr>
                        <a:t>Insectes</a:t>
                      </a:r>
                      <a:endParaRPr lang="fr-CH" sz="2000" b="1" noProof="0" dirty="0">
                        <a:solidFill>
                          <a:schemeClr val="accent2">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CH" altLang="de-CH" sz="2000" b="0" noProof="0" dirty="0" smtClean="0">
                          <a:solidFill>
                            <a:schemeClr val="accent2">
                              <a:lumMod val="75000"/>
                            </a:schemeClr>
                          </a:solidFill>
                        </a:rPr>
                        <a:t>751‘000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5537220"/>
                  </a:ext>
                </a:extLst>
              </a:tr>
              <a:tr h="37084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CH" altLang="de-CH" sz="2000" b="0" noProof="0" dirty="0" smtClean="0">
                          <a:solidFill>
                            <a:schemeClr val="accent1">
                              <a:lumMod val="50000"/>
                            </a:schemeClr>
                          </a:solidFill>
                        </a:rPr>
                        <a:t>51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altLang="de-CH" sz="2000" b="1" noProof="0" dirty="0" smtClean="0">
                          <a:solidFill>
                            <a:schemeClr val="accent1">
                              <a:lumMod val="50000"/>
                            </a:schemeClr>
                          </a:solidFill>
                        </a:rPr>
                        <a:t>Poissons</a:t>
                      </a:r>
                      <a:endParaRPr lang="fr-CH" sz="2000" b="1" noProof="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CH" altLang="de-CH" sz="2000" b="0" noProof="0" dirty="0" smtClean="0">
                          <a:solidFill>
                            <a:schemeClr val="accent1">
                              <a:lumMod val="50000"/>
                            </a:schemeClr>
                          </a:solidFill>
                        </a:rPr>
                        <a:t>18‘800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305001"/>
                  </a:ext>
                </a:extLst>
              </a:tr>
              <a:tr h="370840">
                <a:tc>
                  <a:txBody>
                    <a:bodyPr/>
                    <a:lstStyle/>
                    <a:p>
                      <a:pPr algn="r"/>
                      <a:r>
                        <a:rPr lang="fr-CH" sz="2000" noProof="0" dirty="0" smtClean="0">
                          <a:solidFill>
                            <a:schemeClr val="bg2">
                              <a:lumMod val="50000"/>
                            </a:schemeClr>
                          </a:solidFill>
                        </a:rPr>
                        <a:t>422</a:t>
                      </a:r>
                      <a:endParaRPr lang="fr-CH" sz="2000" noProof="0" dirty="0">
                        <a:solidFill>
                          <a:schemeClr val="bg2">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2000" b="1" noProof="0" dirty="0" smtClean="0">
                          <a:solidFill>
                            <a:schemeClr val="bg2">
                              <a:lumMod val="50000"/>
                            </a:schemeClr>
                          </a:solidFill>
                        </a:rPr>
                        <a:t>Oiseaux</a:t>
                      </a:r>
                      <a:endParaRPr lang="fr-CH" sz="2000" b="1" noProof="0" dirty="0">
                        <a:solidFill>
                          <a:schemeClr val="bg2">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CH" sz="2000" noProof="0" dirty="0" smtClean="0">
                          <a:solidFill>
                            <a:schemeClr val="bg2">
                              <a:lumMod val="50000"/>
                            </a:schemeClr>
                          </a:solidFill>
                        </a:rPr>
                        <a:t>10’350 </a:t>
                      </a:r>
                      <a:endParaRPr lang="fr-CH" sz="2000" noProof="0" dirty="0">
                        <a:solidFill>
                          <a:schemeClr val="bg2">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6782884"/>
                  </a:ext>
                </a:extLst>
              </a:tr>
              <a:tr h="37084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CH" altLang="de-CH" sz="2000" b="0" noProof="0" dirty="0" smtClean="0">
                          <a:solidFill>
                            <a:schemeClr val="accent4">
                              <a:lumMod val="75000"/>
                            </a:schemeClr>
                          </a:solidFill>
                        </a:rPr>
                        <a:t>83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altLang="de-CH" sz="2000" b="1" noProof="0" dirty="0" smtClean="0">
                          <a:solidFill>
                            <a:schemeClr val="accent4">
                              <a:lumMod val="75000"/>
                            </a:schemeClr>
                          </a:solidFill>
                        </a:rPr>
                        <a:t>Mammifères</a:t>
                      </a:r>
                      <a:endParaRPr lang="fr-CH" sz="2000" b="1" noProof="0" dirty="0">
                        <a:solidFill>
                          <a:schemeClr val="accent4">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CH" altLang="de-CH" sz="2000" b="0" noProof="0" dirty="0" smtClean="0">
                          <a:solidFill>
                            <a:schemeClr val="accent4">
                              <a:lumMod val="75000"/>
                            </a:schemeClr>
                          </a:solidFill>
                        </a:rPr>
                        <a:t>4‘000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282654"/>
                  </a:ext>
                </a:extLst>
              </a:tr>
            </a:tbl>
          </a:graphicData>
        </a:graphic>
      </p:graphicFrame>
      <p:sp>
        <p:nvSpPr>
          <p:cNvPr id="2" name="Textfeld 1"/>
          <p:cNvSpPr txBox="1"/>
          <p:nvPr/>
        </p:nvSpPr>
        <p:spPr>
          <a:xfrm>
            <a:off x="2613405" y="5567339"/>
            <a:ext cx="3760260" cy="307777"/>
          </a:xfrm>
          <a:prstGeom prst="rect">
            <a:avLst/>
          </a:prstGeom>
          <a:noFill/>
        </p:spPr>
        <p:txBody>
          <a:bodyPr wrap="none" rtlCol="0">
            <a:spAutoFit/>
          </a:bodyPr>
          <a:lstStyle/>
          <a:p>
            <a:r>
              <a:rPr lang="fr-CH" sz="1400" dirty="0" smtClean="0"/>
              <a:t>Les autres classes animales ne sont pas citées ici. </a:t>
            </a:r>
            <a:endParaRPr lang="fr-CH" sz="1400" dirty="0"/>
          </a:p>
        </p:txBody>
      </p:sp>
    </p:spTree>
    <p:extLst>
      <p:ext uri="{BB962C8B-B14F-4D97-AF65-F5344CB8AC3E}">
        <p14:creationId xmlns:p14="http://schemas.microsoft.com/office/powerpoint/2010/main" val="1320947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echseck 21"/>
          <p:cNvSpPr>
            <a:spLocks noChangeAspect="1"/>
          </p:cNvSpPr>
          <p:nvPr/>
        </p:nvSpPr>
        <p:spPr>
          <a:xfrm>
            <a:off x="1877005" y="3916267"/>
            <a:ext cx="1670196" cy="1440000"/>
          </a:xfrm>
          <a:prstGeom prst="hexagon">
            <a:avLst>
              <a:gd name="adj" fmla="val 25000"/>
              <a:gd name="vf" fmla="val 115470"/>
            </a:avLst>
          </a:prstGeom>
          <a:blipFill dpi="0" rotWithShape="1">
            <a:blip r:embed="rId3"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el 1"/>
          <p:cNvSpPr>
            <a:spLocks noGrp="1"/>
          </p:cNvSpPr>
          <p:nvPr>
            <p:ph type="title"/>
          </p:nvPr>
        </p:nvSpPr>
        <p:spPr/>
        <p:txBody>
          <a:bodyPr/>
          <a:lstStyle/>
          <a:p>
            <a:r>
              <a:rPr lang="fr-CH" dirty="0" smtClean="0"/>
              <a:t>Pourquoi conserver et promouvoir la biodiversité ?</a:t>
            </a:r>
            <a:br>
              <a:rPr lang="fr-CH" dirty="0" smtClean="0"/>
            </a:br>
            <a:r>
              <a:rPr lang="fr-CH" sz="1600" b="0" i="1" dirty="0" smtClean="0">
                <a:solidFill>
                  <a:srgbClr val="FF0000"/>
                </a:solidFill>
              </a:rPr>
              <a:t/>
            </a:r>
            <a:br>
              <a:rPr lang="fr-CH" sz="1600" b="0" i="1" dirty="0" smtClean="0">
                <a:solidFill>
                  <a:srgbClr val="FF0000"/>
                </a:solidFill>
              </a:rPr>
            </a:br>
            <a:endParaRPr lang="fr-CH" sz="1600" b="0" i="1" dirty="0">
              <a:solidFill>
                <a:srgbClr val="FF0000"/>
              </a:solidFill>
            </a:endParaRPr>
          </a:p>
        </p:txBody>
      </p:sp>
      <p:sp>
        <p:nvSpPr>
          <p:cNvPr id="5" name="Foliennummernplatzhalter 4"/>
          <p:cNvSpPr>
            <a:spLocks noGrp="1"/>
          </p:cNvSpPr>
          <p:nvPr>
            <p:ph type="sldNum" sz="quarter" idx="4"/>
          </p:nvPr>
        </p:nvSpPr>
        <p:spPr>
          <a:xfrm>
            <a:off x="7812448" y="6237352"/>
            <a:ext cx="792000" cy="360000"/>
          </a:xfrm>
        </p:spPr>
        <p:txBody>
          <a:bodyPr/>
          <a:lstStyle/>
          <a:p>
            <a:fld id="{B295DEAF-E952-4796-AAEE-4201E40CA590}" type="slidenum">
              <a:rPr lang="fr-CH" smtClean="0"/>
              <a:pPr/>
              <a:t>7</a:t>
            </a:fld>
            <a:endParaRPr lang="fr-CH" dirty="0"/>
          </a:p>
        </p:txBody>
      </p:sp>
      <p:sp>
        <p:nvSpPr>
          <p:cNvPr id="14" name="Sechseck 13"/>
          <p:cNvSpPr/>
          <p:nvPr/>
        </p:nvSpPr>
        <p:spPr>
          <a:xfrm>
            <a:off x="4518233" y="2449026"/>
            <a:ext cx="1671930" cy="1441495"/>
          </a:xfrm>
          <a:prstGeom prst="hexagon">
            <a:avLst>
              <a:gd name="adj" fmla="val 25000"/>
              <a:gd name="vf" fmla="val 115470"/>
            </a:avLst>
          </a:prstGeom>
          <a:blipFill dpi="0" rotWithShape="1">
            <a:blip r:embed="rId4"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Sechseck 14"/>
          <p:cNvSpPr>
            <a:spLocks noChangeAspect="1"/>
          </p:cNvSpPr>
          <p:nvPr/>
        </p:nvSpPr>
        <p:spPr>
          <a:xfrm>
            <a:off x="1874824" y="2466581"/>
            <a:ext cx="1670196" cy="1440000"/>
          </a:xfrm>
          <a:prstGeom prst="hexagon">
            <a:avLst>
              <a:gd name="adj" fmla="val 25000"/>
              <a:gd name="vf" fmla="val 115470"/>
            </a:avLst>
          </a:prstGeom>
          <a:blipFill dpi="0" rotWithShape="1">
            <a:blip r:embed="rId5"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5" name="Sechseck 34"/>
          <p:cNvSpPr>
            <a:spLocks noChangeAspect="1"/>
          </p:cNvSpPr>
          <p:nvPr/>
        </p:nvSpPr>
        <p:spPr>
          <a:xfrm>
            <a:off x="4530226" y="3903852"/>
            <a:ext cx="1670196" cy="1440000"/>
          </a:xfrm>
          <a:prstGeom prst="hexagon">
            <a:avLst>
              <a:gd name="adj" fmla="val 25000"/>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54" name="Gruppieren 53"/>
          <p:cNvGrpSpPr>
            <a:grpSpLocks noChangeAspect="1"/>
          </p:cNvGrpSpPr>
          <p:nvPr/>
        </p:nvGrpSpPr>
        <p:grpSpPr>
          <a:xfrm>
            <a:off x="7273961" y="4009758"/>
            <a:ext cx="1670196" cy="1440000"/>
            <a:chOff x="904291" y="661614"/>
            <a:chExt cx="1057893" cy="912088"/>
          </a:xfrm>
          <a:solidFill>
            <a:schemeClr val="accent6">
              <a:lumMod val="60000"/>
              <a:lumOff val="40000"/>
            </a:schemeClr>
          </a:solidFill>
        </p:grpSpPr>
        <p:sp>
          <p:nvSpPr>
            <p:cNvPr id="55" name="Sechseck 54"/>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6" name="Sechseck 4"/>
            <p:cNvSpPr/>
            <p:nvPr/>
          </p:nvSpPr>
          <p:spPr>
            <a:xfrm>
              <a:off x="954089" y="803153"/>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fr-CH" sz="1600" dirty="0" smtClean="0">
                  <a:solidFill>
                    <a:schemeClr val="tx1"/>
                  </a:solidFill>
                </a:rPr>
                <a:t>Pollinisation </a:t>
              </a:r>
              <a:br>
                <a:rPr lang="fr-CH" sz="1600" dirty="0" smtClean="0">
                  <a:solidFill>
                    <a:schemeClr val="tx1"/>
                  </a:solidFill>
                </a:rPr>
              </a:br>
              <a:r>
                <a:rPr lang="fr-CH" sz="1600" dirty="0" smtClean="0">
                  <a:solidFill>
                    <a:schemeClr val="tx1"/>
                  </a:solidFill>
                </a:rPr>
                <a:t>des cultures</a:t>
              </a:r>
              <a:endParaRPr lang="fr-CH" sz="1600" dirty="0">
                <a:solidFill>
                  <a:schemeClr val="tx1"/>
                </a:solidFill>
              </a:endParaRPr>
            </a:p>
          </p:txBody>
        </p:sp>
      </p:grpSp>
      <p:grpSp>
        <p:nvGrpSpPr>
          <p:cNvPr id="66" name="Gruppieren 65"/>
          <p:cNvGrpSpPr>
            <a:grpSpLocks noChangeAspect="1"/>
          </p:cNvGrpSpPr>
          <p:nvPr/>
        </p:nvGrpSpPr>
        <p:grpSpPr>
          <a:xfrm>
            <a:off x="405568" y="1665774"/>
            <a:ext cx="1670196" cy="1440000"/>
            <a:chOff x="904291" y="661614"/>
            <a:chExt cx="1057893" cy="912088"/>
          </a:xfrm>
          <a:solidFill>
            <a:schemeClr val="accent6">
              <a:lumMod val="60000"/>
              <a:lumOff val="40000"/>
            </a:schemeClr>
          </a:solidFill>
        </p:grpSpPr>
        <p:sp>
          <p:nvSpPr>
            <p:cNvPr id="67" name="Sechseck 66"/>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8" name="Sechseck 4"/>
            <p:cNvSpPr/>
            <p:nvPr/>
          </p:nvSpPr>
          <p:spPr>
            <a:xfrm>
              <a:off x="949962" y="803153"/>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a:r>
                <a:rPr lang="fr-CH" sz="1600" dirty="0" smtClean="0">
                  <a:solidFill>
                    <a:schemeClr val="tx1"/>
                  </a:solidFill>
                </a:rPr>
                <a:t>Fertilité du sol</a:t>
              </a:r>
              <a:endParaRPr lang="fr-CH" sz="1600" dirty="0">
                <a:solidFill>
                  <a:schemeClr val="tx1"/>
                </a:solidFill>
              </a:endParaRPr>
            </a:p>
          </p:txBody>
        </p:sp>
      </p:grpSp>
      <p:grpSp>
        <p:nvGrpSpPr>
          <p:cNvPr id="69" name="Gruppieren 68"/>
          <p:cNvGrpSpPr>
            <a:grpSpLocks noChangeAspect="1"/>
          </p:cNvGrpSpPr>
          <p:nvPr/>
        </p:nvGrpSpPr>
        <p:grpSpPr>
          <a:xfrm>
            <a:off x="7352582" y="2431596"/>
            <a:ext cx="1670196" cy="1440000"/>
            <a:chOff x="904291" y="661614"/>
            <a:chExt cx="1057893" cy="912088"/>
          </a:xfrm>
          <a:solidFill>
            <a:schemeClr val="accent6">
              <a:lumMod val="60000"/>
              <a:lumOff val="40000"/>
            </a:schemeClr>
          </a:solidFill>
        </p:grpSpPr>
        <p:sp>
          <p:nvSpPr>
            <p:cNvPr id="70" name="Sechseck 69"/>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1" name="Sechseck 4"/>
            <p:cNvSpPr/>
            <p:nvPr/>
          </p:nvSpPr>
          <p:spPr>
            <a:xfrm>
              <a:off x="954089" y="803153"/>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fr-CH" sz="1600" dirty="0" smtClean="0">
                  <a:solidFill>
                    <a:schemeClr val="tx1"/>
                  </a:solidFill>
                </a:rPr>
                <a:t>Sources de</a:t>
              </a:r>
              <a:br>
                <a:rPr lang="fr-CH" sz="1600" dirty="0" smtClean="0">
                  <a:solidFill>
                    <a:schemeClr val="tx1"/>
                  </a:solidFill>
                </a:rPr>
              </a:br>
              <a:r>
                <a:rPr lang="fr-CH" sz="1600" dirty="0" smtClean="0">
                  <a:solidFill>
                    <a:schemeClr val="tx1"/>
                  </a:solidFill>
                </a:rPr>
                <a:t>médicaments</a:t>
              </a:r>
              <a:endParaRPr lang="fr-CH" sz="1600" dirty="0">
                <a:solidFill>
                  <a:schemeClr val="tx1"/>
                </a:solidFill>
              </a:endParaRPr>
            </a:p>
          </p:txBody>
        </p:sp>
      </p:grpSp>
      <p:grpSp>
        <p:nvGrpSpPr>
          <p:cNvPr id="72" name="Gruppieren 71"/>
          <p:cNvGrpSpPr>
            <a:grpSpLocks noChangeAspect="1"/>
          </p:cNvGrpSpPr>
          <p:nvPr/>
        </p:nvGrpSpPr>
        <p:grpSpPr>
          <a:xfrm>
            <a:off x="3204199" y="4809121"/>
            <a:ext cx="1670196" cy="1440000"/>
            <a:chOff x="904291" y="661614"/>
            <a:chExt cx="1057893" cy="912088"/>
          </a:xfrm>
          <a:solidFill>
            <a:schemeClr val="accent6">
              <a:lumMod val="60000"/>
              <a:lumOff val="40000"/>
            </a:schemeClr>
          </a:solidFill>
        </p:grpSpPr>
        <p:sp>
          <p:nvSpPr>
            <p:cNvPr id="73" name="Sechseck 72"/>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4" name="Sechseck 4"/>
            <p:cNvSpPr/>
            <p:nvPr/>
          </p:nvSpPr>
          <p:spPr>
            <a:xfrm>
              <a:off x="919318" y="814519"/>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fr-CH" sz="1600" dirty="0" smtClean="0">
                  <a:solidFill>
                    <a:schemeClr val="tx1"/>
                  </a:solidFill>
                </a:rPr>
                <a:t>Diversité génétique</a:t>
              </a:r>
              <a:endParaRPr lang="fr-CH" sz="1600" dirty="0">
                <a:solidFill>
                  <a:schemeClr val="tx1"/>
                </a:solidFill>
              </a:endParaRPr>
            </a:p>
          </p:txBody>
        </p:sp>
      </p:grpSp>
      <p:grpSp>
        <p:nvGrpSpPr>
          <p:cNvPr id="75" name="Gruppieren 74"/>
          <p:cNvGrpSpPr>
            <a:grpSpLocks noChangeAspect="1"/>
          </p:cNvGrpSpPr>
          <p:nvPr/>
        </p:nvGrpSpPr>
        <p:grpSpPr>
          <a:xfrm>
            <a:off x="5860605" y="4794993"/>
            <a:ext cx="1680021" cy="1440000"/>
            <a:chOff x="904291" y="661614"/>
            <a:chExt cx="1064116" cy="912088"/>
          </a:xfrm>
          <a:solidFill>
            <a:schemeClr val="accent6">
              <a:lumMod val="60000"/>
              <a:lumOff val="40000"/>
            </a:schemeClr>
          </a:solidFill>
        </p:grpSpPr>
        <p:sp>
          <p:nvSpPr>
            <p:cNvPr id="76" name="Sechseck 75"/>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7" name="Sechseck 4"/>
            <p:cNvSpPr/>
            <p:nvPr/>
          </p:nvSpPr>
          <p:spPr>
            <a:xfrm>
              <a:off x="960312" y="879624"/>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fr-CH" sz="1600" dirty="0" smtClean="0">
                  <a:solidFill>
                    <a:schemeClr val="tx1"/>
                  </a:solidFill>
                </a:rPr>
                <a:t>Identité régionale </a:t>
              </a:r>
              <a:br>
                <a:rPr lang="fr-CH" sz="1600" dirty="0" smtClean="0">
                  <a:solidFill>
                    <a:schemeClr val="tx1"/>
                  </a:solidFill>
                </a:rPr>
              </a:br>
              <a:endParaRPr lang="fr-CH" sz="1600" dirty="0">
                <a:solidFill>
                  <a:schemeClr val="tx1"/>
                </a:solidFill>
              </a:endParaRPr>
            </a:p>
          </p:txBody>
        </p:sp>
      </p:grpSp>
      <p:grpSp>
        <p:nvGrpSpPr>
          <p:cNvPr id="78" name="Gruppieren 77"/>
          <p:cNvGrpSpPr>
            <a:grpSpLocks noChangeAspect="1"/>
          </p:cNvGrpSpPr>
          <p:nvPr/>
        </p:nvGrpSpPr>
        <p:grpSpPr>
          <a:xfrm>
            <a:off x="1886041" y="790059"/>
            <a:ext cx="1670196" cy="1440000"/>
            <a:chOff x="904291" y="661614"/>
            <a:chExt cx="1057893" cy="912088"/>
          </a:xfrm>
          <a:solidFill>
            <a:schemeClr val="accent6">
              <a:lumMod val="60000"/>
              <a:lumOff val="40000"/>
            </a:schemeClr>
          </a:solidFill>
        </p:grpSpPr>
        <p:sp>
          <p:nvSpPr>
            <p:cNvPr id="79" name="Sechseck 78"/>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0" name="Sechseck 4"/>
            <p:cNvSpPr/>
            <p:nvPr/>
          </p:nvSpPr>
          <p:spPr>
            <a:xfrm>
              <a:off x="937768" y="801514"/>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a:r>
                <a:rPr lang="fr-CH" sz="1600" dirty="0" smtClean="0">
                  <a:solidFill>
                    <a:schemeClr val="tx1"/>
                  </a:solidFill>
                </a:rPr>
                <a:t>Régulation </a:t>
              </a:r>
              <a:br>
                <a:rPr lang="fr-CH" sz="1600" dirty="0" smtClean="0">
                  <a:solidFill>
                    <a:schemeClr val="tx1"/>
                  </a:solidFill>
                </a:rPr>
              </a:br>
              <a:r>
                <a:rPr lang="fr-CH" sz="1600" dirty="0" smtClean="0">
                  <a:solidFill>
                    <a:schemeClr val="tx1"/>
                  </a:solidFill>
                </a:rPr>
                <a:t>des ravageurs</a:t>
              </a:r>
              <a:endParaRPr lang="fr-CH" sz="1600" dirty="0">
                <a:solidFill>
                  <a:schemeClr val="tx1"/>
                </a:solidFill>
              </a:endParaRPr>
            </a:p>
          </p:txBody>
        </p:sp>
      </p:grpSp>
      <p:grpSp>
        <p:nvGrpSpPr>
          <p:cNvPr id="81" name="Gruppieren 80"/>
          <p:cNvGrpSpPr>
            <a:grpSpLocks noChangeAspect="1"/>
          </p:cNvGrpSpPr>
          <p:nvPr/>
        </p:nvGrpSpPr>
        <p:grpSpPr>
          <a:xfrm>
            <a:off x="444878" y="4729758"/>
            <a:ext cx="1670196" cy="1440000"/>
            <a:chOff x="904291" y="661614"/>
            <a:chExt cx="1057893" cy="912088"/>
          </a:xfrm>
          <a:solidFill>
            <a:schemeClr val="accent6">
              <a:lumMod val="60000"/>
              <a:lumOff val="40000"/>
            </a:schemeClr>
          </a:solidFill>
        </p:grpSpPr>
        <p:sp>
          <p:nvSpPr>
            <p:cNvPr id="82" name="Sechseck 81"/>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3" name="Sechseck 4"/>
            <p:cNvSpPr/>
            <p:nvPr/>
          </p:nvSpPr>
          <p:spPr>
            <a:xfrm>
              <a:off x="916180" y="812195"/>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fr-CH" sz="1600" dirty="0" smtClean="0">
                  <a:solidFill>
                    <a:schemeClr val="tx1"/>
                  </a:solidFill>
                </a:rPr>
                <a:t>Expériences</a:t>
              </a:r>
              <a:endParaRPr lang="fr-CH" sz="1600" dirty="0">
                <a:solidFill>
                  <a:schemeClr val="tx1"/>
                </a:solidFill>
              </a:endParaRPr>
            </a:p>
          </p:txBody>
        </p:sp>
      </p:grpSp>
      <p:grpSp>
        <p:nvGrpSpPr>
          <p:cNvPr id="87" name="Gruppieren 86"/>
          <p:cNvGrpSpPr>
            <a:grpSpLocks noChangeAspect="1"/>
          </p:cNvGrpSpPr>
          <p:nvPr/>
        </p:nvGrpSpPr>
        <p:grpSpPr>
          <a:xfrm>
            <a:off x="4518233" y="790059"/>
            <a:ext cx="1670196" cy="1440000"/>
            <a:chOff x="904291" y="661614"/>
            <a:chExt cx="1057893" cy="912088"/>
          </a:xfrm>
          <a:solidFill>
            <a:schemeClr val="accent6">
              <a:lumMod val="60000"/>
              <a:lumOff val="40000"/>
            </a:schemeClr>
          </a:solidFill>
        </p:grpSpPr>
        <p:sp>
          <p:nvSpPr>
            <p:cNvPr id="88" name="Sechseck 87"/>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9" name="Sechseck 4"/>
            <p:cNvSpPr/>
            <p:nvPr/>
          </p:nvSpPr>
          <p:spPr>
            <a:xfrm>
              <a:off x="936786" y="821577"/>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fr-CH" sz="1600" dirty="0" smtClean="0">
                  <a:solidFill>
                    <a:schemeClr val="tx1"/>
                  </a:solidFill>
                </a:rPr>
                <a:t>Responsabilité</a:t>
              </a:r>
              <a:endParaRPr lang="fr-CH" sz="1600" dirty="0">
                <a:solidFill>
                  <a:schemeClr val="tx1"/>
                </a:solidFill>
              </a:endParaRPr>
            </a:p>
          </p:txBody>
        </p:sp>
      </p:grpSp>
      <p:grpSp>
        <p:nvGrpSpPr>
          <p:cNvPr id="48" name="Gruppieren 47"/>
          <p:cNvGrpSpPr>
            <a:grpSpLocks noChangeAspect="1"/>
          </p:cNvGrpSpPr>
          <p:nvPr/>
        </p:nvGrpSpPr>
        <p:grpSpPr>
          <a:xfrm>
            <a:off x="7234651" y="865581"/>
            <a:ext cx="1670196" cy="1440000"/>
            <a:chOff x="904291" y="661614"/>
            <a:chExt cx="1057893" cy="912088"/>
          </a:xfrm>
          <a:solidFill>
            <a:schemeClr val="accent6">
              <a:lumMod val="60000"/>
              <a:lumOff val="40000"/>
            </a:schemeClr>
          </a:solidFill>
        </p:grpSpPr>
        <p:sp>
          <p:nvSpPr>
            <p:cNvPr id="49" name="Sechseck 48"/>
            <p:cNvSpPr/>
            <p:nvPr/>
          </p:nvSpPr>
          <p:spPr>
            <a:xfrm>
              <a:off x="904291" y="661614"/>
              <a:ext cx="1057893" cy="912088"/>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0" name="Sechseck 4"/>
            <p:cNvSpPr/>
            <p:nvPr/>
          </p:nvSpPr>
          <p:spPr>
            <a:xfrm>
              <a:off x="931091" y="830512"/>
              <a:ext cx="1008095" cy="6290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49530" rIns="0" bIns="49530" numCol="1" spcCol="1270" anchor="ctr" anchorCtr="0">
              <a:noAutofit/>
            </a:bodyPr>
            <a:lstStyle/>
            <a:p>
              <a:pPr algn="ctr" defTabSz="1733550">
                <a:lnSpc>
                  <a:spcPct val="90000"/>
                </a:lnSpc>
                <a:spcBef>
                  <a:spcPct val="0"/>
                </a:spcBef>
                <a:spcAft>
                  <a:spcPct val="35000"/>
                </a:spcAft>
              </a:pPr>
              <a:r>
                <a:rPr lang="fr-CH" sz="1600" dirty="0" smtClean="0">
                  <a:solidFill>
                    <a:schemeClr val="tx1"/>
                  </a:solidFill>
                </a:rPr>
                <a:t>Protection </a:t>
              </a:r>
              <a:br>
                <a:rPr lang="fr-CH" sz="1600" dirty="0" smtClean="0">
                  <a:solidFill>
                    <a:schemeClr val="tx1"/>
                  </a:solidFill>
                </a:rPr>
              </a:br>
              <a:r>
                <a:rPr lang="fr-CH" sz="1600" dirty="0" smtClean="0">
                  <a:solidFill>
                    <a:schemeClr val="tx1"/>
                  </a:solidFill>
                </a:rPr>
                <a:t>contre l’érosion</a:t>
              </a:r>
              <a:endParaRPr lang="fr-CH" sz="1600" dirty="0">
                <a:solidFill>
                  <a:schemeClr val="tx1"/>
                </a:solidFill>
              </a:endParaRPr>
            </a:p>
          </p:txBody>
        </p:sp>
      </p:grpSp>
      <p:sp>
        <p:nvSpPr>
          <p:cNvPr id="13" name="Sechseck 12"/>
          <p:cNvSpPr>
            <a:spLocks noChangeAspect="1"/>
          </p:cNvSpPr>
          <p:nvPr/>
        </p:nvSpPr>
        <p:spPr>
          <a:xfrm>
            <a:off x="3200214" y="3188674"/>
            <a:ext cx="1670196" cy="1440000"/>
          </a:xfrm>
          <a:prstGeom prst="hexagon">
            <a:avLst>
              <a:gd name="adj" fmla="val 25000"/>
              <a:gd name="vf" fmla="val 115470"/>
            </a:avLst>
          </a:prstGeom>
          <a:blipFill dpi="0" rotWithShape="1">
            <a:blip r:embed="rId7"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Sechseck 22"/>
          <p:cNvSpPr>
            <a:spLocks noChangeAspect="1"/>
          </p:cNvSpPr>
          <p:nvPr/>
        </p:nvSpPr>
        <p:spPr>
          <a:xfrm>
            <a:off x="3188614" y="1730933"/>
            <a:ext cx="1670196" cy="1440000"/>
          </a:xfrm>
          <a:prstGeom prst="hexagon">
            <a:avLst>
              <a:gd name="adj" fmla="val 25000"/>
              <a:gd name="vf" fmla="val 115470"/>
            </a:avLst>
          </a:prstGeom>
          <a:blipFill dpi="0" rotWithShape="1">
            <a:blip r:embed="rId8"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Sechseck 24"/>
          <p:cNvSpPr>
            <a:spLocks noChangeAspect="1"/>
          </p:cNvSpPr>
          <p:nvPr/>
        </p:nvSpPr>
        <p:spPr>
          <a:xfrm>
            <a:off x="5851771" y="3169026"/>
            <a:ext cx="1670196" cy="1440000"/>
          </a:xfrm>
          <a:prstGeom prst="hexagon">
            <a:avLst>
              <a:gd name="adj" fmla="val 25000"/>
              <a:gd name="vf" fmla="val 115470"/>
            </a:avLst>
          </a:prstGeom>
          <a:blipFill dpi="0" rotWithShape="1">
            <a:blip r:embed="rId9"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4" name="Sechseck 93"/>
          <p:cNvSpPr>
            <a:spLocks/>
          </p:cNvSpPr>
          <p:nvPr/>
        </p:nvSpPr>
        <p:spPr>
          <a:xfrm>
            <a:off x="5853435" y="1720931"/>
            <a:ext cx="1670400" cy="1440000"/>
          </a:xfrm>
          <a:prstGeom prst="hexagon">
            <a:avLst>
              <a:gd name="adj" fmla="val 25000"/>
              <a:gd name="vf" fmla="val 115470"/>
            </a:avLst>
          </a:prstGeom>
          <a:blipFill dpi="0" rotWithShape="1">
            <a:blip r:embed="rId10"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9" name="Welle 38"/>
          <p:cNvSpPr/>
          <p:nvPr/>
        </p:nvSpPr>
        <p:spPr>
          <a:xfrm>
            <a:off x="8190388" y="202661"/>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smtClean="0">
                <a:solidFill>
                  <a:schemeClr val="accent4">
                    <a:lumMod val="50000"/>
                  </a:schemeClr>
                </a:solidFill>
              </a:rPr>
              <a:t>p.10-11</a:t>
            </a:r>
            <a:endParaRPr lang="fr-CH" dirty="0">
              <a:solidFill>
                <a:schemeClr val="accent4">
                  <a:lumMod val="50000"/>
                </a:schemeClr>
              </a:solidFill>
            </a:endParaRPr>
          </a:p>
        </p:txBody>
      </p:sp>
    </p:spTree>
    <p:extLst>
      <p:ext uri="{BB962C8B-B14F-4D97-AF65-F5344CB8AC3E}">
        <p14:creationId xmlns:p14="http://schemas.microsoft.com/office/powerpoint/2010/main" val="4031416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fr-CH" smtClean="0"/>
              <a:pPr/>
              <a:t>8</a:t>
            </a:fld>
            <a:endParaRPr lang="fr-CH" dirty="0"/>
          </a:p>
        </p:txBody>
      </p:sp>
      <p:sp>
        <p:nvSpPr>
          <p:cNvPr id="8" name="Titel 1"/>
          <p:cNvSpPr>
            <a:spLocks noGrp="1"/>
          </p:cNvSpPr>
          <p:nvPr>
            <p:ph type="title"/>
          </p:nvPr>
        </p:nvSpPr>
        <p:spPr>
          <a:xfrm>
            <a:off x="617725" y="404813"/>
            <a:ext cx="7908549" cy="629700"/>
          </a:xfrm>
        </p:spPr>
        <p:txBody>
          <a:bodyPr/>
          <a:lstStyle/>
          <a:p>
            <a:r>
              <a:rPr lang="fr-CH" dirty="0" smtClean="0"/>
              <a:t>Prestations de la biodiversité</a:t>
            </a:r>
            <a:endParaRPr lang="fr-CH" sz="1600" b="0" i="1" dirty="0">
              <a:solidFill>
                <a:srgbClr val="FF0000"/>
              </a:solidFill>
            </a:endParaRPr>
          </a:p>
        </p:txBody>
      </p:sp>
      <p:pic>
        <p:nvPicPr>
          <p:cNvPr id="3" name="Inhaltsplatzhalter 2"/>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91680" y="755860"/>
            <a:ext cx="6120071" cy="5977268"/>
          </a:xfrm>
        </p:spPr>
      </p:pic>
    </p:spTree>
    <p:extLst>
      <p:ext uri="{BB962C8B-B14F-4D97-AF65-F5344CB8AC3E}">
        <p14:creationId xmlns:p14="http://schemas.microsoft.com/office/powerpoint/2010/main" val="567991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8117" y="980728"/>
            <a:ext cx="6124011" cy="2434317"/>
          </a:xfrm>
          <a:prstGeom prst="rect">
            <a:avLst/>
          </a:prstGeom>
        </p:spPr>
      </p:pic>
      <p:sp>
        <p:nvSpPr>
          <p:cNvPr id="2" name="Titel 1"/>
          <p:cNvSpPr>
            <a:spLocks noGrp="1"/>
          </p:cNvSpPr>
          <p:nvPr>
            <p:ph type="title"/>
          </p:nvPr>
        </p:nvSpPr>
        <p:spPr>
          <a:xfrm>
            <a:off x="617725" y="404813"/>
            <a:ext cx="7908549" cy="431899"/>
          </a:xfrm>
        </p:spPr>
        <p:txBody>
          <a:bodyPr/>
          <a:lstStyle/>
          <a:p>
            <a:r>
              <a:rPr lang="de-CH" dirty="0" err="1" smtClean="0"/>
              <a:t>Moins</a:t>
            </a:r>
            <a:r>
              <a:rPr lang="de-CH" dirty="0" smtClean="0"/>
              <a:t> </a:t>
            </a:r>
            <a:r>
              <a:rPr lang="de-CH" dirty="0" err="1" smtClean="0"/>
              <a:t>d’habitats</a:t>
            </a:r>
            <a:r>
              <a:rPr lang="de-CH" dirty="0" smtClean="0"/>
              <a:t> – </a:t>
            </a:r>
            <a:r>
              <a:rPr lang="de-CH" dirty="0" err="1" smtClean="0"/>
              <a:t>moins</a:t>
            </a:r>
            <a:r>
              <a:rPr lang="de-CH" dirty="0" smtClean="0"/>
              <a:t> </a:t>
            </a:r>
            <a:r>
              <a:rPr lang="de-CH" dirty="0" err="1" smtClean="0"/>
              <a:t>d’espèces</a:t>
            </a:r>
            <a:endParaRPr lang="de-CH" dirty="0"/>
          </a:p>
        </p:txBody>
      </p:sp>
      <p:pic>
        <p:nvPicPr>
          <p:cNvPr id="9" name="Inhaltsplatzhalter 8"/>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1378117" y="3655648"/>
            <a:ext cx="6124011" cy="2437648"/>
          </a:xfrm>
        </p:spPr>
      </p:pic>
      <p:sp>
        <p:nvSpPr>
          <p:cNvPr id="4" name="Foliennummernplatzhalter 3"/>
          <p:cNvSpPr>
            <a:spLocks noGrp="1"/>
          </p:cNvSpPr>
          <p:nvPr>
            <p:ph type="sldNum" sz="quarter" idx="4"/>
          </p:nvPr>
        </p:nvSpPr>
        <p:spPr/>
        <p:txBody>
          <a:bodyPr/>
          <a:lstStyle/>
          <a:p>
            <a:fld id="{B295DEAF-E952-4796-AAEE-4201E40CA590}" type="slidenum">
              <a:rPr lang="de-CH" smtClean="0"/>
              <a:pPr/>
              <a:t>9</a:t>
            </a:fld>
            <a:endParaRPr lang="de-CH" dirty="0"/>
          </a:p>
        </p:txBody>
      </p:sp>
    </p:spTree>
    <p:extLst>
      <p:ext uri="{BB962C8B-B14F-4D97-AF65-F5344CB8AC3E}">
        <p14:creationId xmlns:p14="http://schemas.microsoft.com/office/powerpoint/2010/main" val="4113562037"/>
      </p:ext>
    </p:extLst>
  </p:cSld>
  <p:clrMapOvr>
    <a:masterClrMapping/>
  </p:clrMapOvr>
  <p:timing>
    <p:tnLst>
      <p:par>
        <p:cTn id="1" dur="indefinite" restart="never" nodeType="tmRoot"/>
      </p:par>
    </p:tnLst>
  </p:timing>
</p:sld>
</file>

<file path=ppt/theme/theme1.xml><?xml version="1.0" encoding="utf-8"?>
<a:theme xmlns:a="http://schemas.openxmlformats.org/drawingml/2006/main" name="Vorlage-Foliensammlung-Biodiv">
  <a:themeElements>
    <a:clrScheme name="FiBL">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646464"/>
      </a:hlink>
      <a:folHlink>
        <a:srgbClr val="969696"/>
      </a:folHlink>
    </a:clrScheme>
    <a:fontScheme name="FiBL_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lienmaster_deutsch.pptx" id="{FBB6791A-E5EE-42BB-A8AB-2678BCFD6534}" vid="{5793FBA9-05DF-45A9-9DAC-857A3FA417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prache xmlns="dd18740c-b141-4d05-9751-e9f3dcf7e76f">Deutsch</Sprache>
    <TranslationStateDownloadLink xmlns="http://schemas.microsoft.com/sharepoint/v3">
      <Url xsi:nil="true"/>
      <Description xsi:nil="true"/>
    </TranslationStateDownloadLink>
    <Download_x0020_a_x0020_copy xmlns="926ccd4c-651f-4ccc-af87-3950eef9fdad" xsi:nil="true"/>
    <Kategorie xmlns="dd18740c-b141-4d05-9751-e9f3dcf7e76f">Folie</Kategorie>
    <FiBL_x002d_Standort xmlns="926ccd4c-651f-4ccc-af87-3950eef9fdad">All FiBL</FiBL_x002d_Standort>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38CE18F8DE21746B13E196ECDFF44C0" ma:contentTypeVersion="5" ma:contentTypeDescription="Create a new document." ma:contentTypeScope="" ma:versionID="e8782817122db90c93ceb9e955f70951">
  <xsd:schema xmlns:xsd="http://www.w3.org/2001/XMLSchema" xmlns:xs="http://www.w3.org/2001/XMLSchema" xmlns:p="http://schemas.microsoft.com/office/2006/metadata/properties" xmlns:ns1="http://schemas.microsoft.com/sharepoint/v3" xmlns:ns2="dd18740c-b141-4d05-9751-e9f3dcf7e76f" xmlns:ns3="926ccd4c-651f-4ccc-af87-3950eef9fdad" targetNamespace="http://schemas.microsoft.com/office/2006/metadata/properties" ma:root="true" ma:fieldsID="ece806e68e4d87454051d7bb3ac23105" ns1:_="" ns2:_="" ns3:_="">
    <xsd:import namespace="http://schemas.microsoft.com/sharepoint/v3"/>
    <xsd:import namespace="dd18740c-b141-4d05-9751-e9f3dcf7e76f"/>
    <xsd:import namespace="926ccd4c-651f-4ccc-af87-3950eef9fdad"/>
    <xsd:element name="properties">
      <xsd:complexType>
        <xsd:sequence>
          <xsd:element name="documentManagement">
            <xsd:complexType>
              <xsd:all>
                <xsd:element ref="ns2:Kategorie"/>
                <xsd:element ref="ns2:Sprache" minOccurs="0"/>
                <xsd:element ref="ns3:FiBL_x002d_Standort" minOccurs="0"/>
                <xsd:element ref="ns1:TranslationStateDownloadLink" minOccurs="0"/>
                <xsd:element ref="ns3:Download_x0020_a_x0020_cop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TranslationStateDownloadLink" ma:index="11" nillable="true" ma:displayName="Downloadlink" ma:internalName="TranslationStateDownload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18740c-b141-4d05-9751-e9f3dcf7e76f" elementFormDefault="qualified">
    <xsd:import namespace="http://schemas.microsoft.com/office/2006/documentManagement/types"/>
    <xsd:import namespace="http://schemas.microsoft.com/office/infopath/2007/PartnerControls"/>
    <xsd:element name="Kategorie" ma:index="2" ma:displayName="Kategorie" ma:default="Bericht" ma:format="Dropdown" ma:indexed="true" ma:internalName="Kategorie">
      <xsd:simpleType>
        <xsd:restriction base="dms:Choice">
          <xsd:enumeration value="Bericht"/>
          <xsd:enumeration value="Brief/ Fax"/>
          <xsd:enumeration value="Corporate Identity (CI)"/>
          <xsd:enumeration value="EU-Bericht"/>
          <xsd:enumeration value="Folie"/>
          <xsd:enumeration value="Kurse"/>
          <xsd:enumeration value="Logo"/>
          <xsd:enumeration value="Medienmitteilung"/>
          <xsd:enumeration value="Ordnerrücken"/>
          <xsd:enumeration value="Praktikums-/ Semester- /Diplomarbeiten"/>
          <xsd:enumeration value="Sonderformate"/>
          <xsd:enumeration value="Protokolle"/>
        </xsd:restriction>
      </xsd:simpleType>
    </xsd:element>
    <xsd:element name="Sprache" ma:index="3" nillable="true" ma:displayName="Sprache" ma:default="Deutsch" ma:format="Dropdown" ma:internalName="Sprache">
      <xsd:simpleType>
        <xsd:restriction base="dms:Choice">
          <xsd:enumeration value="Deutsch"/>
          <xsd:enumeration value="Englisch"/>
          <xsd:enumeration value="Französisch"/>
          <xsd:enumeration value="Italienisch"/>
          <xsd:enumeration value="Spanisch"/>
        </xsd:restriction>
      </xsd:simpleType>
    </xsd:element>
  </xsd:schema>
  <xsd:schema xmlns:xsd="http://www.w3.org/2001/XMLSchema" xmlns:xs="http://www.w3.org/2001/XMLSchema" xmlns:dms="http://schemas.microsoft.com/office/2006/documentManagement/types" xmlns:pc="http://schemas.microsoft.com/office/infopath/2007/PartnerControls" targetNamespace="926ccd4c-651f-4ccc-af87-3950eef9fdad" elementFormDefault="qualified">
    <xsd:import namespace="http://schemas.microsoft.com/office/2006/documentManagement/types"/>
    <xsd:import namespace="http://schemas.microsoft.com/office/infopath/2007/PartnerControls"/>
    <xsd:element name="FiBL_x002d_Standort" ma:index="4" nillable="true" ma:displayName="FiBL-Standort" ma:default="All FiBL" ma:format="Dropdown" ma:internalName="FiBL_x002d_Standort">
      <xsd:simpleType>
        <xsd:restriction base="dms:Choice">
          <xsd:enumeration value="All FiBL"/>
          <xsd:enumeration value="FiBL CH"/>
          <xsd:enumeration value="FiBL DE"/>
          <xsd:enumeration value="FiBL AT"/>
          <xsd:enumeration value="FiBL EU"/>
          <xsd:enumeration value="Team FiBL France"/>
        </xsd:restriction>
      </xsd:simpleType>
    </xsd:element>
    <xsd:element name="Download_x0020_a_x0020_copy" ma:index="12" nillable="true" ma:displayName="Download a copy" ma:internalName="Download_x0020_a_x0020_cop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Inhaltstyp"/>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5CF6B6-F600-4DF9-A534-F9E4E16E99A6}">
  <ds:schemaRefs>
    <ds:schemaRef ds:uri="http://schemas.microsoft.com/sharepoint/v3/contenttype/forms"/>
  </ds:schemaRefs>
</ds:datastoreItem>
</file>

<file path=customXml/itemProps2.xml><?xml version="1.0" encoding="utf-8"?>
<ds:datastoreItem xmlns:ds="http://schemas.openxmlformats.org/officeDocument/2006/customXml" ds:itemID="{3B1F0389-DCC4-4552-AF62-62FC06389D97}">
  <ds:schemaRefs>
    <ds:schemaRef ds:uri="http://purl.org/dc/dcmitype/"/>
    <ds:schemaRef ds:uri="http://purl.org/dc/elements/1.1/"/>
    <ds:schemaRef ds:uri="http://schemas.microsoft.com/office/2006/metadata/properties"/>
    <ds:schemaRef ds:uri="http://schemas.openxmlformats.org/package/2006/metadata/core-properties"/>
    <ds:schemaRef ds:uri="http://schemas.microsoft.com/sharepoint/v3"/>
    <ds:schemaRef ds:uri="http://schemas.microsoft.com/office/infopath/2007/PartnerControls"/>
    <ds:schemaRef ds:uri="http://schemas.microsoft.com/office/2006/documentManagement/types"/>
    <ds:schemaRef ds:uri="926ccd4c-651f-4ccc-af87-3950eef9fdad"/>
    <ds:schemaRef ds:uri="dd18740c-b141-4d05-9751-e9f3dcf7e76f"/>
    <ds:schemaRef ds:uri="http://www.w3.org/XML/1998/namespace"/>
    <ds:schemaRef ds:uri="http://purl.org/dc/terms/"/>
  </ds:schemaRefs>
</ds:datastoreItem>
</file>

<file path=customXml/itemProps3.xml><?xml version="1.0" encoding="utf-8"?>
<ds:datastoreItem xmlns:ds="http://schemas.openxmlformats.org/officeDocument/2006/customXml" ds:itemID="{8D7551DD-4F57-4178-AE9D-035B379293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18740c-b141-4d05-9751-e9f3dcf7e76f"/>
    <ds:schemaRef ds:uri="926ccd4c-651f-4ccc-af87-3950eef9fd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Vorlage-Foliensammlung-Biodiv</Template>
  <TotalTime>0</TotalTime>
  <Words>1535</Words>
  <Application>Microsoft Office PowerPoint</Application>
  <PresentationFormat>Bildschirmpräsentation (4:3)</PresentationFormat>
  <Paragraphs>306</Paragraphs>
  <Slides>24</Slides>
  <Notes>8</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24</vt:i4>
      </vt:variant>
    </vt:vector>
  </HeadingPairs>
  <TitlesOfParts>
    <vt:vector size="31" baseType="lpstr">
      <vt:lpstr>Arial</vt:lpstr>
      <vt:lpstr>Arial Black</vt:lpstr>
      <vt:lpstr>Calibri</vt:lpstr>
      <vt:lpstr>Gill Sans MT</vt:lpstr>
      <vt:lpstr>Symbol</vt:lpstr>
      <vt:lpstr>Wingdings</vt:lpstr>
      <vt:lpstr>Vorlage-Foliensammlung-Biodiv</vt:lpstr>
      <vt:lpstr>PowerPoint-Präsentation</vt:lpstr>
      <vt:lpstr>Le manuel</vt:lpstr>
      <vt:lpstr>La plateforme internet agri-biodiv.ch  </vt:lpstr>
      <vt:lpstr>Qu’est-ce que la biodiversité ?</vt:lpstr>
      <vt:lpstr>Les 3 niveaux de la biodiversité </vt:lpstr>
      <vt:lpstr>Nombre d’espèces animales et végétales répertoriées</vt:lpstr>
      <vt:lpstr>Pourquoi conserver et promouvoir la biodiversité ?  </vt:lpstr>
      <vt:lpstr>Prestations de la biodiversité</vt:lpstr>
      <vt:lpstr>Moins d’habitats – moins d’espèces</vt:lpstr>
      <vt:lpstr>Etat de la biodiversité en Suisse</vt:lpstr>
      <vt:lpstr>Objectifs environnementaux pour l’agriculture  de la Confédération (OEA) </vt:lpstr>
      <vt:lpstr>Surfaces avec qualité écologique dans les terres agricoles</vt:lpstr>
      <vt:lpstr>Objectifs de surfaces selon les OEA:  part de surfaces avec qualité écologique dans la SAU  </vt:lpstr>
      <vt:lpstr>Exemple d’espèces OEA</vt:lpstr>
      <vt:lpstr>Exemple d’espèces OEA</vt:lpstr>
      <vt:lpstr>Evolution du nombre d’espèces d’oiseaux nicheurs OEA dans les terres agricoles suisses</vt:lpstr>
      <vt:lpstr>Favoriser la biodiversité sur l’exploitation agricole grâce aux  …</vt:lpstr>
      <vt:lpstr>Le top 10 des mesures de promotion de la biodiversité</vt:lpstr>
      <vt:lpstr>Chaque espèce a ses propres besoins </vt:lpstr>
      <vt:lpstr>Qui est responsable pour la biodiversité? </vt:lpstr>
      <vt:lpstr>Exigences en matière de biodiversité  des organisations labélisées</vt:lpstr>
      <vt:lpstr>Conclusions</vt:lpstr>
      <vt:lpstr>Pour en savoir plus</vt:lpstr>
      <vt:lpstr>Impressum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Weidmann Gilles</dc:creator>
  <cp:lastModifiedBy>Gilles Weidmann</cp:lastModifiedBy>
  <cp:revision>298</cp:revision>
  <cp:lastPrinted>2018-11-05T09:27:14Z</cp:lastPrinted>
  <dcterms:created xsi:type="dcterms:W3CDTF">2017-09-25T14:16:51Z</dcterms:created>
  <dcterms:modified xsi:type="dcterms:W3CDTF">2019-09-26T15:17:04Z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0x010100038CE18F8DE21746B13E196ECDFF44C0</vt:lpwstr>
  </property>
</Properties>
</file>