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40"/>
  </p:notesMasterIdLst>
  <p:sldIdLst>
    <p:sldId id="256" r:id="rId5"/>
    <p:sldId id="302" r:id="rId6"/>
    <p:sldId id="306" r:id="rId7"/>
    <p:sldId id="309" r:id="rId8"/>
    <p:sldId id="307" r:id="rId9"/>
    <p:sldId id="444" r:id="rId10"/>
    <p:sldId id="308" r:id="rId11"/>
    <p:sldId id="425" r:id="rId12"/>
    <p:sldId id="432" r:id="rId13"/>
    <p:sldId id="319" r:id="rId14"/>
    <p:sldId id="322" r:id="rId15"/>
    <p:sldId id="323" r:id="rId16"/>
    <p:sldId id="324" r:id="rId17"/>
    <p:sldId id="325" r:id="rId18"/>
    <p:sldId id="326" r:id="rId19"/>
    <p:sldId id="327" r:id="rId20"/>
    <p:sldId id="428" r:id="rId21"/>
    <p:sldId id="418" r:id="rId22"/>
    <p:sldId id="429" r:id="rId23"/>
    <p:sldId id="328" r:id="rId24"/>
    <p:sldId id="362" r:id="rId25"/>
    <p:sldId id="329" r:id="rId26"/>
    <p:sldId id="430" r:id="rId27"/>
    <p:sldId id="441" r:id="rId28"/>
    <p:sldId id="431" r:id="rId29"/>
    <p:sldId id="330" r:id="rId30"/>
    <p:sldId id="422" r:id="rId31"/>
    <p:sldId id="332" r:id="rId32"/>
    <p:sldId id="333" r:id="rId33"/>
    <p:sldId id="334" r:id="rId34"/>
    <p:sldId id="335" r:id="rId35"/>
    <p:sldId id="336" r:id="rId36"/>
    <p:sldId id="337" r:id="rId37"/>
    <p:sldId id="338" r:id="rId38"/>
    <p:sldId id="445" r:id="rId39"/>
    <p:sldId id="339" r:id="rId40"/>
    <p:sldId id="340" r:id="rId41"/>
    <p:sldId id="341" r:id="rId42"/>
    <p:sldId id="342" r:id="rId43"/>
    <p:sldId id="343" r:id="rId44"/>
    <p:sldId id="344" r:id="rId45"/>
    <p:sldId id="345" r:id="rId46"/>
    <p:sldId id="446" r:id="rId47"/>
    <p:sldId id="346" r:id="rId48"/>
    <p:sldId id="416" r:id="rId49"/>
    <p:sldId id="447" r:id="rId50"/>
    <p:sldId id="347" r:id="rId51"/>
    <p:sldId id="348" r:id="rId52"/>
    <p:sldId id="349" r:id="rId53"/>
    <p:sldId id="350" r:id="rId54"/>
    <p:sldId id="351" r:id="rId55"/>
    <p:sldId id="303" r:id="rId56"/>
    <p:sldId id="279" r:id="rId57"/>
    <p:sldId id="280" r:id="rId58"/>
    <p:sldId id="281" r:id="rId59"/>
    <p:sldId id="282" r:id="rId60"/>
    <p:sldId id="414" r:id="rId61"/>
    <p:sldId id="421" r:id="rId62"/>
    <p:sldId id="293" r:id="rId63"/>
    <p:sldId id="294" r:id="rId64"/>
    <p:sldId id="295" r:id="rId65"/>
    <p:sldId id="296" r:id="rId66"/>
    <p:sldId id="298" r:id="rId67"/>
    <p:sldId id="299" r:id="rId68"/>
    <p:sldId id="313" r:id="rId69"/>
    <p:sldId id="283" r:id="rId70"/>
    <p:sldId id="420" r:id="rId71"/>
    <p:sldId id="423" r:id="rId72"/>
    <p:sldId id="316" r:id="rId73"/>
    <p:sldId id="317" r:id="rId74"/>
    <p:sldId id="318" r:id="rId75"/>
    <p:sldId id="284" r:id="rId76"/>
    <p:sldId id="353" r:id="rId77"/>
    <p:sldId id="354" r:id="rId78"/>
    <p:sldId id="355" r:id="rId79"/>
    <p:sldId id="356" r:id="rId80"/>
    <p:sldId id="285" r:id="rId81"/>
    <p:sldId id="357" r:id="rId82"/>
    <p:sldId id="358" r:id="rId83"/>
    <p:sldId id="359" r:id="rId84"/>
    <p:sldId id="360" r:id="rId85"/>
    <p:sldId id="363" r:id="rId86"/>
    <p:sldId id="424" r:id="rId87"/>
    <p:sldId id="412" r:id="rId88"/>
    <p:sldId id="365" r:id="rId89"/>
    <p:sldId id="366" r:id="rId90"/>
    <p:sldId id="367" r:id="rId91"/>
    <p:sldId id="368" r:id="rId92"/>
    <p:sldId id="370" r:id="rId93"/>
    <p:sldId id="369" r:id="rId94"/>
    <p:sldId id="407" r:id="rId95"/>
    <p:sldId id="371" r:id="rId96"/>
    <p:sldId id="372" r:id="rId97"/>
    <p:sldId id="373" r:id="rId98"/>
    <p:sldId id="411" r:id="rId99"/>
    <p:sldId id="374" r:id="rId100"/>
    <p:sldId id="375" r:id="rId101"/>
    <p:sldId id="449" r:id="rId102"/>
    <p:sldId id="376" r:id="rId103"/>
    <p:sldId id="377" r:id="rId104"/>
    <p:sldId id="409" r:id="rId105"/>
    <p:sldId id="379" r:id="rId106"/>
    <p:sldId id="380" r:id="rId107"/>
    <p:sldId id="381" r:id="rId108"/>
    <p:sldId id="382" r:id="rId109"/>
    <p:sldId id="383" r:id="rId110"/>
    <p:sldId id="384" r:id="rId111"/>
    <p:sldId id="385" r:id="rId112"/>
    <p:sldId id="386" r:id="rId113"/>
    <p:sldId id="387" r:id="rId114"/>
    <p:sldId id="388" r:id="rId115"/>
    <p:sldId id="389" r:id="rId116"/>
    <p:sldId id="390" r:id="rId117"/>
    <p:sldId id="391" r:id="rId118"/>
    <p:sldId id="392" r:id="rId119"/>
    <p:sldId id="393" r:id="rId120"/>
    <p:sldId id="394" r:id="rId121"/>
    <p:sldId id="395" r:id="rId122"/>
    <p:sldId id="396" r:id="rId123"/>
    <p:sldId id="397" r:id="rId124"/>
    <p:sldId id="398" r:id="rId125"/>
    <p:sldId id="399" r:id="rId126"/>
    <p:sldId id="400" r:id="rId127"/>
    <p:sldId id="401" r:id="rId128"/>
    <p:sldId id="402" r:id="rId129"/>
    <p:sldId id="403" r:id="rId130"/>
    <p:sldId id="404" r:id="rId131"/>
    <p:sldId id="405" r:id="rId132"/>
    <p:sldId id="406" r:id="rId133"/>
    <p:sldId id="435" r:id="rId134"/>
    <p:sldId id="436" r:id="rId135"/>
    <p:sldId id="438" r:id="rId136"/>
    <p:sldId id="440" r:id="rId137"/>
    <p:sldId id="257" r:id="rId138"/>
    <p:sldId id="451" r:id="rId13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raf Roman" initials="RG" lastIdx="3" clrIdx="0"/>
  <p:cmAuthor id="1" name="Weidmann Gilles" initials="WG" lastIdx="1" clrIdx="1">
    <p:extLst>
      <p:ext uri="{19B8F6BF-5375-455C-9EA6-DF929625EA0E}">
        <p15:presenceInfo xmlns:p15="http://schemas.microsoft.com/office/powerpoint/2012/main" userId="S-1-5-21-1635401191-1135830115-316617838-10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C7F"/>
    <a:srgbClr val="FFD966"/>
    <a:srgbClr val="CC9900"/>
    <a:srgbClr val="FFCCCC"/>
    <a:srgbClr val="FE5F44"/>
    <a:srgbClr val="FFFFFF"/>
    <a:srgbClr val="3A3A3A"/>
    <a:srgbClr val="8D534D"/>
    <a:srgbClr val="FCFF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05" autoAdjust="0"/>
  </p:normalViewPr>
  <p:slideViewPr>
    <p:cSldViewPr>
      <p:cViewPr varScale="1">
        <p:scale>
          <a:sx n="115" d="100"/>
          <a:sy n="115" d="100"/>
        </p:scale>
        <p:origin x="153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7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slide" Target="slides/slide134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theme" Target="theme/theme1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40" Type="http://schemas.openxmlformats.org/officeDocument/2006/relationships/notesMaster" Target="notesMasters/notesMaster1.xml"/><Relationship Id="rId14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4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commentAuthors" Target="commentAuthor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bl.ch\files\MVP-Vielfalt\TP6_Weiterbildung_Handbuch\Foliensammlung\Abbildungen\B&#228;ume_Insekte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2000538082412763E-2"/>
          <c:y val="2.9547623912280427E-2"/>
          <c:w val="0.93303001448012557"/>
          <c:h val="0.8092897669228472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Deutschland!$F$1:$F$2</c:f>
              <c:strCache>
                <c:ptCount val="2"/>
                <c:pt idx="0">
                  <c:v>Käfer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Deutschland!$B$3:$B$27</c:f>
              <c:strCache>
                <c:ptCount val="25"/>
                <c:pt idx="0">
                  <c:v>Eiche</c:v>
                </c:pt>
                <c:pt idx="1">
                  <c:v>Weide</c:v>
                </c:pt>
                <c:pt idx="2">
                  <c:v>Kiefer</c:v>
                </c:pt>
                <c:pt idx="3">
                  <c:v>Pappel</c:v>
                </c:pt>
                <c:pt idx="4">
                  <c:v>Fichte</c:v>
                </c:pt>
                <c:pt idx="5">
                  <c:v>Birke</c:v>
                </c:pt>
                <c:pt idx="6">
                  <c:v>Buche</c:v>
                </c:pt>
                <c:pt idx="7">
                  <c:v>Erle</c:v>
                </c:pt>
                <c:pt idx="8">
                  <c:v>Prunus</c:v>
                </c:pt>
                <c:pt idx="9">
                  <c:v>Hasel</c:v>
                </c:pt>
                <c:pt idx="10">
                  <c:v>Ulme</c:v>
                </c:pt>
                <c:pt idx="11">
                  <c:v>Weissdorn</c:v>
                </c:pt>
                <c:pt idx="12">
                  <c:v>Tanne</c:v>
                </c:pt>
                <c:pt idx="13">
                  <c:v>Wildbirne</c:v>
                </c:pt>
                <c:pt idx="14">
                  <c:v>Wildapfel</c:v>
                </c:pt>
                <c:pt idx="15">
                  <c:v>Hainbuche</c:v>
                </c:pt>
                <c:pt idx="16">
                  <c:v>Linde</c:v>
                </c:pt>
                <c:pt idx="17">
                  <c:v>Ahorn</c:v>
                </c:pt>
                <c:pt idx="18">
                  <c:v>Lärche</c:v>
                </c:pt>
                <c:pt idx="19">
                  <c:v>Esche</c:v>
                </c:pt>
                <c:pt idx="20">
                  <c:v>Sorbus</c:v>
                </c:pt>
                <c:pt idx="21">
                  <c:v>Kreuzdorn</c:v>
                </c:pt>
                <c:pt idx="22">
                  <c:v>Wacholder</c:v>
                </c:pt>
                <c:pt idx="23">
                  <c:v>Stechpalme</c:v>
                </c:pt>
                <c:pt idx="24">
                  <c:v>Eibe</c:v>
                </c:pt>
              </c:strCache>
            </c:strRef>
          </c:cat>
          <c:val>
            <c:numRef>
              <c:f>Deutschland!$F$4:$F$27</c:f>
              <c:numCache>
                <c:formatCode>General</c:formatCode>
                <c:ptCount val="24"/>
                <c:pt idx="0">
                  <c:v>197</c:v>
                </c:pt>
                <c:pt idx="1">
                  <c:v>160</c:v>
                </c:pt>
                <c:pt idx="2">
                  <c:v>139</c:v>
                </c:pt>
                <c:pt idx="3">
                  <c:v>127</c:v>
                </c:pt>
                <c:pt idx="4">
                  <c:v>106</c:v>
                </c:pt>
                <c:pt idx="5">
                  <c:v>99</c:v>
                </c:pt>
                <c:pt idx="6">
                  <c:v>96</c:v>
                </c:pt>
                <c:pt idx="7">
                  <c:v>90</c:v>
                </c:pt>
                <c:pt idx="8">
                  <c:v>90</c:v>
                </c:pt>
                <c:pt idx="9">
                  <c:v>81</c:v>
                </c:pt>
                <c:pt idx="10">
                  <c:v>73</c:v>
                </c:pt>
                <c:pt idx="11">
                  <c:v>73</c:v>
                </c:pt>
                <c:pt idx="12">
                  <c:v>56</c:v>
                </c:pt>
                <c:pt idx="13">
                  <c:v>55</c:v>
                </c:pt>
                <c:pt idx="14">
                  <c:v>53</c:v>
                </c:pt>
                <c:pt idx="15">
                  <c:v>52</c:v>
                </c:pt>
                <c:pt idx="16">
                  <c:v>51</c:v>
                </c:pt>
                <c:pt idx="17">
                  <c:v>48</c:v>
                </c:pt>
                <c:pt idx="18">
                  <c:v>41</c:v>
                </c:pt>
                <c:pt idx="19">
                  <c:v>36</c:v>
                </c:pt>
                <c:pt idx="20">
                  <c:v>13</c:v>
                </c:pt>
                <c:pt idx="21">
                  <c:v>11</c:v>
                </c:pt>
                <c:pt idx="22">
                  <c:v>6</c:v>
                </c:pt>
                <c:pt idx="2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DB-4A30-AC79-B0E417F06E48}"/>
            </c:ext>
          </c:extLst>
        </c:ser>
        <c:ser>
          <c:idx val="1"/>
          <c:order val="1"/>
          <c:tx>
            <c:strRef>
              <c:f>Deutschland!$I$1:$I$2</c:f>
              <c:strCache>
                <c:ptCount val="2"/>
                <c:pt idx="0">
                  <c:v>Wanzen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Deutschland!$B$3:$B$27</c:f>
              <c:strCache>
                <c:ptCount val="25"/>
                <c:pt idx="0">
                  <c:v>Eiche</c:v>
                </c:pt>
                <c:pt idx="1">
                  <c:v>Weide</c:v>
                </c:pt>
                <c:pt idx="2">
                  <c:v>Kiefer</c:v>
                </c:pt>
                <c:pt idx="3">
                  <c:v>Pappel</c:v>
                </c:pt>
                <c:pt idx="4">
                  <c:v>Fichte</c:v>
                </c:pt>
                <c:pt idx="5">
                  <c:v>Birke</c:v>
                </c:pt>
                <c:pt idx="6">
                  <c:v>Buche</c:v>
                </c:pt>
                <c:pt idx="7">
                  <c:v>Erle</c:v>
                </c:pt>
                <c:pt idx="8">
                  <c:v>Prunus</c:v>
                </c:pt>
                <c:pt idx="9">
                  <c:v>Hasel</c:v>
                </c:pt>
                <c:pt idx="10">
                  <c:v>Ulme</c:v>
                </c:pt>
                <c:pt idx="11">
                  <c:v>Weissdorn</c:v>
                </c:pt>
                <c:pt idx="12">
                  <c:v>Tanne</c:v>
                </c:pt>
                <c:pt idx="13">
                  <c:v>Wildbirne</c:v>
                </c:pt>
                <c:pt idx="14">
                  <c:v>Wildapfel</c:v>
                </c:pt>
                <c:pt idx="15">
                  <c:v>Hainbuche</c:v>
                </c:pt>
                <c:pt idx="16">
                  <c:v>Linde</c:v>
                </c:pt>
                <c:pt idx="17">
                  <c:v>Ahorn</c:v>
                </c:pt>
                <c:pt idx="18">
                  <c:v>Lärche</c:v>
                </c:pt>
                <c:pt idx="19">
                  <c:v>Esche</c:v>
                </c:pt>
                <c:pt idx="20">
                  <c:v>Sorbus</c:v>
                </c:pt>
                <c:pt idx="21">
                  <c:v>Kreuzdorn</c:v>
                </c:pt>
                <c:pt idx="22">
                  <c:v>Wacholder</c:v>
                </c:pt>
                <c:pt idx="23">
                  <c:v>Stechpalme</c:v>
                </c:pt>
                <c:pt idx="24">
                  <c:v>Eibe</c:v>
                </c:pt>
              </c:strCache>
            </c:strRef>
          </c:cat>
          <c:val>
            <c:numRef>
              <c:f>Deutschland!$I$4:$I$27</c:f>
              <c:numCache>
                <c:formatCode>General</c:formatCode>
                <c:ptCount val="24"/>
                <c:pt idx="0">
                  <c:v>26</c:v>
                </c:pt>
                <c:pt idx="1">
                  <c:v>26</c:v>
                </c:pt>
                <c:pt idx="2">
                  <c:v>10</c:v>
                </c:pt>
                <c:pt idx="3">
                  <c:v>21</c:v>
                </c:pt>
                <c:pt idx="4">
                  <c:v>8</c:v>
                </c:pt>
                <c:pt idx="5">
                  <c:v>12</c:v>
                </c:pt>
                <c:pt idx="6">
                  <c:v>17</c:v>
                </c:pt>
                <c:pt idx="7">
                  <c:v>4</c:v>
                </c:pt>
                <c:pt idx="8">
                  <c:v>13</c:v>
                </c:pt>
                <c:pt idx="9">
                  <c:v>9</c:v>
                </c:pt>
                <c:pt idx="10">
                  <c:v>2</c:v>
                </c:pt>
                <c:pt idx="11">
                  <c:v>6</c:v>
                </c:pt>
                <c:pt idx="12">
                  <c:v>9</c:v>
                </c:pt>
                <c:pt idx="13">
                  <c:v>5</c:v>
                </c:pt>
                <c:pt idx="14">
                  <c:v>3</c:v>
                </c:pt>
                <c:pt idx="15">
                  <c:v>9</c:v>
                </c:pt>
                <c:pt idx="16">
                  <c:v>6</c:v>
                </c:pt>
                <c:pt idx="17">
                  <c:v>5</c:v>
                </c:pt>
                <c:pt idx="18">
                  <c:v>10</c:v>
                </c:pt>
                <c:pt idx="19">
                  <c:v>1</c:v>
                </c:pt>
                <c:pt idx="20">
                  <c:v>4</c:v>
                </c:pt>
                <c:pt idx="2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DB-4A30-AC79-B0E417F06E48}"/>
            </c:ext>
          </c:extLst>
        </c:ser>
        <c:ser>
          <c:idx val="2"/>
          <c:order val="2"/>
          <c:tx>
            <c:strRef>
              <c:f>Deutschland!$J$1:$J$2</c:f>
              <c:strCache>
                <c:ptCount val="2"/>
                <c:pt idx="0">
                  <c:v>Zikaden</c:v>
                </c:pt>
              </c:strCache>
            </c:strRef>
          </c:tx>
          <c:invertIfNegative val="0"/>
          <c:cat>
            <c:strRef>
              <c:f>Deutschland!$B$3:$B$27</c:f>
              <c:strCache>
                <c:ptCount val="25"/>
                <c:pt idx="0">
                  <c:v>Eiche</c:v>
                </c:pt>
                <c:pt idx="1">
                  <c:v>Weide</c:v>
                </c:pt>
                <c:pt idx="2">
                  <c:v>Kiefer</c:v>
                </c:pt>
                <c:pt idx="3">
                  <c:v>Pappel</c:v>
                </c:pt>
                <c:pt idx="4">
                  <c:v>Fichte</c:v>
                </c:pt>
                <c:pt idx="5">
                  <c:v>Birke</c:v>
                </c:pt>
                <c:pt idx="6">
                  <c:v>Buche</c:v>
                </c:pt>
                <c:pt idx="7">
                  <c:v>Erle</c:v>
                </c:pt>
                <c:pt idx="8">
                  <c:v>Prunus</c:v>
                </c:pt>
                <c:pt idx="9">
                  <c:v>Hasel</c:v>
                </c:pt>
                <c:pt idx="10">
                  <c:v>Ulme</c:v>
                </c:pt>
                <c:pt idx="11">
                  <c:v>Weissdorn</c:v>
                </c:pt>
                <c:pt idx="12">
                  <c:v>Tanne</c:v>
                </c:pt>
                <c:pt idx="13">
                  <c:v>Wildbirne</c:v>
                </c:pt>
                <c:pt idx="14">
                  <c:v>Wildapfel</c:v>
                </c:pt>
                <c:pt idx="15">
                  <c:v>Hainbuche</c:v>
                </c:pt>
                <c:pt idx="16">
                  <c:v>Linde</c:v>
                </c:pt>
                <c:pt idx="17">
                  <c:v>Ahorn</c:v>
                </c:pt>
                <c:pt idx="18">
                  <c:v>Lärche</c:v>
                </c:pt>
                <c:pt idx="19">
                  <c:v>Esche</c:v>
                </c:pt>
                <c:pt idx="20">
                  <c:v>Sorbus</c:v>
                </c:pt>
                <c:pt idx="21">
                  <c:v>Kreuzdorn</c:v>
                </c:pt>
                <c:pt idx="22">
                  <c:v>Wacholder</c:v>
                </c:pt>
                <c:pt idx="23">
                  <c:v>Stechpalme</c:v>
                </c:pt>
                <c:pt idx="24">
                  <c:v>Eibe</c:v>
                </c:pt>
              </c:strCache>
            </c:strRef>
          </c:cat>
          <c:val>
            <c:numRef>
              <c:f>Deutschland!$J$4:$J$27</c:f>
              <c:numCache>
                <c:formatCode>General</c:formatCode>
                <c:ptCount val="24"/>
                <c:pt idx="0">
                  <c:v>30</c:v>
                </c:pt>
                <c:pt idx="1">
                  <c:v>5</c:v>
                </c:pt>
                <c:pt idx="2">
                  <c:v>19</c:v>
                </c:pt>
                <c:pt idx="3">
                  <c:v>6</c:v>
                </c:pt>
                <c:pt idx="4">
                  <c:v>20</c:v>
                </c:pt>
                <c:pt idx="5">
                  <c:v>7</c:v>
                </c:pt>
                <c:pt idx="6">
                  <c:v>27</c:v>
                </c:pt>
                <c:pt idx="7">
                  <c:v>9</c:v>
                </c:pt>
                <c:pt idx="8">
                  <c:v>11</c:v>
                </c:pt>
                <c:pt idx="9">
                  <c:v>13</c:v>
                </c:pt>
                <c:pt idx="10">
                  <c:v>11</c:v>
                </c:pt>
                <c:pt idx="11">
                  <c:v>3</c:v>
                </c:pt>
                <c:pt idx="12">
                  <c:v>2</c:v>
                </c:pt>
                <c:pt idx="13">
                  <c:v>4</c:v>
                </c:pt>
                <c:pt idx="14">
                  <c:v>8</c:v>
                </c:pt>
                <c:pt idx="15">
                  <c:v>8</c:v>
                </c:pt>
                <c:pt idx="16">
                  <c:v>11</c:v>
                </c:pt>
                <c:pt idx="18">
                  <c:v>2</c:v>
                </c:pt>
                <c:pt idx="19">
                  <c:v>6</c:v>
                </c:pt>
                <c:pt idx="20">
                  <c:v>4</c:v>
                </c:pt>
                <c:pt idx="2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DB-4A30-AC79-B0E417F06E48}"/>
            </c:ext>
          </c:extLst>
        </c:ser>
        <c:ser>
          <c:idx val="3"/>
          <c:order val="3"/>
          <c:tx>
            <c:strRef>
              <c:f>Deutschland!$L$1:$L$2</c:f>
              <c:strCache>
                <c:ptCount val="2"/>
                <c:pt idx="0">
                  <c:v>Blattläuse</c:v>
                </c:pt>
              </c:strCache>
            </c:strRef>
          </c:tx>
          <c:invertIfNegative val="0"/>
          <c:cat>
            <c:strRef>
              <c:f>Deutschland!$B$3:$B$27</c:f>
              <c:strCache>
                <c:ptCount val="25"/>
                <c:pt idx="0">
                  <c:v>Eiche</c:v>
                </c:pt>
                <c:pt idx="1">
                  <c:v>Weide</c:v>
                </c:pt>
                <c:pt idx="2">
                  <c:v>Kiefer</c:v>
                </c:pt>
                <c:pt idx="3">
                  <c:v>Pappel</c:v>
                </c:pt>
                <c:pt idx="4">
                  <c:v>Fichte</c:v>
                </c:pt>
                <c:pt idx="5">
                  <c:v>Birke</c:v>
                </c:pt>
                <c:pt idx="6">
                  <c:v>Buche</c:v>
                </c:pt>
                <c:pt idx="7">
                  <c:v>Erle</c:v>
                </c:pt>
                <c:pt idx="8">
                  <c:v>Prunus</c:v>
                </c:pt>
                <c:pt idx="9">
                  <c:v>Hasel</c:v>
                </c:pt>
                <c:pt idx="10">
                  <c:v>Ulme</c:v>
                </c:pt>
                <c:pt idx="11">
                  <c:v>Weissdorn</c:v>
                </c:pt>
                <c:pt idx="12">
                  <c:v>Tanne</c:v>
                </c:pt>
                <c:pt idx="13">
                  <c:v>Wildbirne</c:v>
                </c:pt>
                <c:pt idx="14">
                  <c:v>Wildapfel</c:v>
                </c:pt>
                <c:pt idx="15">
                  <c:v>Hainbuche</c:v>
                </c:pt>
                <c:pt idx="16">
                  <c:v>Linde</c:v>
                </c:pt>
                <c:pt idx="17">
                  <c:v>Ahorn</c:v>
                </c:pt>
                <c:pt idx="18">
                  <c:v>Lärche</c:v>
                </c:pt>
                <c:pt idx="19">
                  <c:v>Esche</c:v>
                </c:pt>
                <c:pt idx="20">
                  <c:v>Sorbus</c:v>
                </c:pt>
                <c:pt idx="21">
                  <c:v>Kreuzdorn</c:v>
                </c:pt>
                <c:pt idx="22">
                  <c:v>Wacholder</c:v>
                </c:pt>
                <c:pt idx="23">
                  <c:v>Stechpalme</c:v>
                </c:pt>
                <c:pt idx="24">
                  <c:v>Eibe</c:v>
                </c:pt>
              </c:strCache>
            </c:strRef>
          </c:cat>
          <c:val>
            <c:numRef>
              <c:f>Deutschland!$L$4:$L$27</c:f>
              <c:numCache>
                <c:formatCode>General</c:formatCode>
                <c:ptCount val="24"/>
                <c:pt idx="0">
                  <c:v>30</c:v>
                </c:pt>
                <c:pt idx="1">
                  <c:v>24</c:v>
                </c:pt>
                <c:pt idx="2">
                  <c:v>26</c:v>
                </c:pt>
                <c:pt idx="3">
                  <c:v>20</c:v>
                </c:pt>
                <c:pt idx="4">
                  <c:v>18</c:v>
                </c:pt>
                <c:pt idx="5">
                  <c:v>2</c:v>
                </c:pt>
                <c:pt idx="6">
                  <c:v>9</c:v>
                </c:pt>
                <c:pt idx="7">
                  <c:v>16</c:v>
                </c:pt>
                <c:pt idx="8">
                  <c:v>2</c:v>
                </c:pt>
                <c:pt idx="9">
                  <c:v>17</c:v>
                </c:pt>
                <c:pt idx="10">
                  <c:v>10</c:v>
                </c:pt>
                <c:pt idx="11">
                  <c:v>9</c:v>
                </c:pt>
                <c:pt idx="12">
                  <c:v>17</c:v>
                </c:pt>
                <c:pt idx="13">
                  <c:v>15</c:v>
                </c:pt>
                <c:pt idx="14">
                  <c:v>1</c:v>
                </c:pt>
                <c:pt idx="15">
                  <c:v>2</c:v>
                </c:pt>
                <c:pt idx="16">
                  <c:v>16</c:v>
                </c:pt>
                <c:pt idx="17">
                  <c:v>8</c:v>
                </c:pt>
                <c:pt idx="18">
                  <c:v>2</c:v>
                </c:pt>
                <c:pt idx="19">
                  <c:v>9</c:v>
                </c:pt>
                <c:pt idx="20">
                  <c:v>7</c:v>
                </c:pt>
                <c:pt idx="21">
                  <c:v>1</c:v>
                </c:pt>
                <c:pt idx="2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BDB-4A30-AC79-B0E417F06E48}"/>
            </c:ext>
          </c:extLst>
        </c:ser>
        <c:ser>
          <c:idx val="4"/>
          <c:order val="4"/>
          <c:tx>
            <c:strRef>
              <c:f>Deutschland!$N$1:$N$2</c:f>
              <c:strCache>
                <c:ptCount val="2"/>
                <c:pt idx="0">
                  <c:v>Schildläuse</c:v>
                </c:pt>
              </c:strCache>
            </c:strRef>
          </c:tx>
          <c:invertIfNegative val="0"/>
          <c:cat>
            <c:strRef>
              <c:f>Deutschland!$B$3:$B$27</c:f>
              <c:strCache>
                <c:ptCount val="25"/>
                <c:pt idx="0">
                  <c:v>Eiche</c:v>
                </c:pt>
                <c:pt idx="1">
                  <c:v>Weide</c:v>
                </c:pt>
                <c:pt idx="2">
                  <c:v>Kiefer</c:v>
                </c:pt>
                <c:pt idx="3">
                  <c:v>Pappel</c:v>
                </c:pt>
                <c:pt idx="4">
                  <c:v>Fichte</c:v>
                </c:pt>
                <c:pt idx="5">
                  <c:v>Birke</c:v>
                </c:pt>
                <c:pt idx="6">
                  <c:v>Buche</c:v>
                </c:pt>
                <c:pt idx="7">
                  <c:v>Erle</c:v>
                </c:pt>
                <c:pt idx="8">
                  <c:v>Prunus</c:v>
                </c:pt>
                <c:pt idx="9">
                  <c:v>Hasel</c:v>
                </c:pt>
                <c:pt idx="10">
                  <c:v>Ulme</c:v>
                </c:pt>
                <c:pt idx="11">
                  <c:v>Weissdorn</c:v>
                </c:pt>
                <c:pt idx="12">
                  <c:v>Tanne</c:v>
                </c:pt>
                <c:pt idx="13">
                  <c:v>Wildbirne</c:v>
                </c:pt>
                <c:pt idx="14">
                  <c:v>Wildapfel</c:v>
                </c:pt>
                <c:pt idx="15">
                  <c:v>Hainbuche</c:v>
                </c:pt>
                <c:pt idx="16">
                  <c:v>Linde</c:v>
                </c:pt>
                <c:pt idx="17">
                  <c:v>Ahorn</c:v>
                </c:pt>
                <c:pt idx="18">
                  <c:v>Lärche</c:v>
                </c:pt>
                <c:pt idx="19">
                  <c:v>Esche</c:v>
                </c:pt>
                <c:pt idx="20">
                  <c:v>Sorbus</c:v>
                </c:pt>
                <c:pt idx="21">
                  <c:v>Kreuzdorn</c:v>
                </c:pt>
                <c:pt idx="22">
                  <c:v>Wacholder</c:v>
                </c:pt>
                <c:pt idx="23">
                  <c:v>Stechpalme</c:v>
                </c:pt>
                <c:pt idx="24">
                  <c:v>Eibe</c:v>
                </c:pt>
              </c:strCache>
            </c:strRef>
          </c:cat>
          <c:val>
            <c:numRef>
              <c:f>Deutschland!$N$4:$N$27</c:f>
              <c:numCache>
                <c:formatCode>General</c:formatCode>
                <c:ptCount val="24"/>
                <c:pt idx="0">
                  <c:v>10</c:v>
                </c:pt>
                <c:pt idx="1">
                  <c:v>11</c:v>
                </c:pt>
                <c:pt idx="2">
                  <c:v>10</c:v>
                </c:pt>
                <c:pt idx="3">
                  <c:v>8</c:v>
                </c:pt>
                <c:pt idx="4">
                  <c:v>13</c:v>
                </c:pt>
                <c:pt idx="5">
                  <c:v>12</c:v>
                </c:pt>
                <c:pt idx="6">
                  <c:v>9</c:v>
                </c:pt>
                <c:pt idx="7">
                  <c:v>12</c:v>
                </c:pt>
                <c:pt idx="8">
                  <c:v>11</c:v>
                </c:pt>
                <c:pt idx="9">
                  <c:v>7</c:v>
                </c:pt>
                <c:pt idx="10">
                  <c:v>11</c:v>
                </c:pt>
                <c:pt idx="11">
                  <c:v>11</c:v>
                </c:pt>
                <c:pt idx="12">
                  <c:v>15</c:v>
                </c:pt>
                <c:pt idx="13">
                  <c:v>14</c:v>
                </c:pt>
                <c:pt idx="14">
                  <c:v>10</c:v>
                </c:pt>
                <c:pt idx="15">
                  <c:v>11</c:v>
                </c:pt>
                <c:pt idx="16">
                  <c:v>13</c:v>
                </c:pt>
                <c:pt idx="18">
                  <c:v>12</c:v>
                </c:pt>
                <c:pt idx="19">
                  <c:v>10</c:v>
                </c:pt>
                <c:pt idx="20">
                  <c:v>5</c:v>
                </c:pt>
                <c:pt idx="21">
                  <c:v>4</c:v>
                </c:pt>
                <c:pt idx="22">
                  <c:v>2</c:v>
                </c:pt>
                <c:pt idx="2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BDB-4A30-AC79-B0E417F06E48}"/>
            </c:ext>
          </c:extLst>
        </c:ser>
        <c:ser>
          <c:idx val="5"/>
          <c:order val="5"/>
          <c:tx>
            <c:strRef>
              <c:f>Deutschland!$Q$1:$Q$2</c:f>
              <c:strCache>
                <c:ptCount val="2"/>
                <c:pt idx="0">
                  <c:v>Grossschmetterlinge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Deutschland!$B$3:$B$27</c:f>
              <c:strCache>
                <c:ptCount val="25"/>
                <c:pt idx="0">
                  <c:v>Eiche</c:v>
                </c:pt>
                <c:pt idx="1">
                  <c:v>Weide</c:v>
                </c:pt>
                <c:pt idx="2">
                  <c:v>Kiefer</c:v>
                </c:pt>
                <c:pt idx="3">
                  <c:v>Pappel</c:v>
                </c:pt>
                <c:pt idx="4">
                  <c:v>Fichte</c:v>
                </c:pt>
                <c:pt idx="5">
                  <c:v>Birke</c:v>
                </c:pt>
                <c:pt idx="6">
                  <c:v>Buche</c:v>
                </c:pt>
                <c:pt idx="7">
                  <c:v>Erle</c:v>
                </c:pt>
                <c:pt idx="8">
                  <c:v>Prunus</c:v>
                </c:pt>
                <c:pt idx="9">
                  <c:v>Hasel</c:v>
                </c:pt>
                <c:pt idx="10">
                  <c:v>Ulme</c:v>
                </c:pt>
                <c:pt idx="11">
                  <c:v>Weissdorn</c:v>
                </c:pt>
                <c:pt idx="12">
                  <c:v>Tanne</c:v>
                </c:pt>
                <c:pt idx="13">
                  <c:v>Wildbirne</c:v>
                </c:pt>
                <c:pt idx="14">
                  <c:v>Wildapfel</c:v>
                </c:pt>
                <c:pt idx="15">
                  <c:v>Hainbuche</c:v>
                </c:pt>
                <c:pt idx="16">
                  <c:v>Linde</c:v>
                </c:pt>
                <c:pt idx="17">
                  <c:v>Ahorn</c:v>
                </c:pt>
                <c:pt idx="18">
                  <c:v>Lärche</c:v>
                </c:pt>
                <c:pt idx="19">
                  <c:v>Esche</c:v>
                </c:pt>
                <c:pt idx="20">
                  <c:v>Sorbus</c:v>
                </c:pt>
                <c:pt idx="21">
                  <c:v>Kreuzdorn</c:v>
                </c:pt>
                <c:pt idx="22">
                  <c:v>Wacholder</c:v>
                </c:pt>
                <c:pt idx="23">
                  <c:v>Stechpalme</c:v>
                </c:pt>
                <c:pt idx="24">
                  <c:v>Eibe</c:v>
                </c:pt>
              </c:strCache>
            </c:strRef>
          </c:cat>
          <c:val>
            <c:numRef>
              <c:f>Deutschland!$Q$4:$Q$27</c:f>
              <c:numCache>
                <c:formatCode>General</c:formatCode>
                <c:ptCount val="24"/>
                <c:pt idx="0">
                  <c:v>169</c:v>
                </c:pt>
                <c:pt idx="1">
                  <c:v>24</c:v>
                </c:pt>
                <c:pt idx="2">
                  <c:v>130</c:v>
                </c:pt>
                <c:pt idx="3">
                  <c:v>30</c:v>
                </c:pt>
                <c:pt idx="4">
                  <c:v>140</c:v>
                </c:pt>
                <c:pt idx="5">
                  <c:v>72</c:v>
                </c:pt>
                <c:pt idx="6">
                  <c:v>86</c:v>
                </c:pt>
                <c:pt idx="7">
                  <c:v>147</c:v>
                </c:pt>
                <c:pt idx="8">
                  <c:v>63</c:v>
                </c:pt>
                <c:pt idx="9">
                  <c:v>54</c:v>
                </c:pt>
                <c:pt idx="10">
                  <c:v>67</c:v>
                </c:pt>
                <c:pt idx="11">
                  <c:v>14</c:v>
                </c:pt>
                <c:pt idx="12">
                  <c:v>49</c:v>
                </c:pt>
                <c:pt idx="13">
                  <c:v>60</c:v>
                </c:pt>
                <c:pt idx="14">
                  <c:v>39</c:v>
                </c:pt>
                <c:pt idx="15">
                  <c:v>77</c:v>
                </c:pt>
                <c:pt idx="16">
                  <c:v>44</c:v>
                </c:pt>
                <c:pt idx="17">
                  <c:v>11</c:v>
                </c:pt>
                <c:pt idx="18">
                  <c:v>35</c:v>
                </c:pt>
                <c:pt idx="19">
                  <c:v>28</c:v>
                </c:pt>
                <c:pt idx="20">
                  <c:v>30</c:v>
                </c:pt>
                <c:pt idx="21">
                  <c:v>10</c:v>
                </c:pt>
                <c:pt idx="22">
                  <c:v>1</c:v>
                </c:pt>
                <c:pt idx="2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BDB-4A30-AC79-B0E417F06E48}"/>
            </c:ext>
          </c:extLst>
        </c:ser>
        <c:ser>
          <c:idx val="6"/>
          <c:order val="6"/>
          <c:tx>
            <c:strRef>
              <c:f>Deutschland!$R$1:$R$2</c:f>
              <c:strCache>
                <c:ptCount val="2"/>
                <c:pt idx="0">
                  <c:v>Kleinschmetterlinge</c:v>
                </c:pt>
              </c:strCache>
            </c:strRef>
          </c:tx>
          <c:spPr>
            <a:effectLst>
              <a:outerShdw blurRad="50800" dist="482600" dir="5400000" sx="77000" sy="77000" algn="ctr" rotWithShape="0">
                <a:srgbClr val="000000"/>
              </a:outerShdw>
            </a:effectLst>
          </c:spPr>
          <c:invertIfNegative val="0"/>
          <c:cat>
            <c:strRef>
              <c:f>Deutschland!$B$3:$B$27</c:f>
              <c:strCache>
                <c:ptCount val="25"/>
                <c:pt idx="0">
                  <c:v>Eiche</c:v>
                </c:pt>
                <c:pt idx="1">
                  <c:v>Weide</c:v>
                </c:pt>
                <c:pt idx="2">
                  <c:v>Kiefer</c:v>
                </c:pt>
                <c:pt idx="3">
                  <c:v>Pappel</c:v>
                </c:pt>
                <c:pt idx="4">
                  <c:v>Fichte</c:v>
                </c:pt>
                <c:pt idx="5">
                  <c:v>Birke</c:v>
                </c:pt>
                <c:pt idx="6">
                  <c:v>Buche</c:v>
                </c:pt>
                <c:pt idx="7">
                  <c:v>Erle</c:v>
                </c:pt>
                <c:pt idx="8">
                  <c:v>Prunus</c:v>
                </c:pt>
                <c:pt idx="9">
                  <c:v>Hasel</c:v>
                </c:pt>
                <c:pt idx="10">
                  <c:v>Ulme</c:v>
                </c:pt>
                <c:pt idx="11">
                  <c:v>Weissdorn</c:v>
                </c:pt>
                <c:pt idx="12">
                  <c:v>Tanne</c:v>
                </c:pt>
                <c:pt idx="13">
                  <c:v>Wildbirne</c:v>
                </c:pt>
                <c:pt idx="14">
                  <c:v>Wildapfel</c:v>
                </c:pt>
                <c:pt idx="15">
                  <c:v>Hainbuche</c:v>
                </c:pt>
                <c:pt idx="16">
                  <c:v>Linde</c:v>
                </c:pt>
                <c:pt idx="17">
                  <c:v>Ahorn</c:v>
                </c:pt>
                <c:pt idx="18">
                  <c:v>Lärche</c:v>
                </c:pt>
                <c:pt idx="19">
                  <c:v>Esche</c:v>
                </c:pt>
                <c:pt idx="20">
                  <c:v>Sorbus</c:v>
                </c:pt>
                <c:pt idx="21">
                  <c:v>Kreuzdorn</c:v>
                </c:pt>
                <c:pt idx="22">
                  <c:v>Wacholder</c:v>
                </c:pt>
                <c:pt idx="23">
                  <c:v>Stechpalme</c:v>
                </c:pt>
                <c:pt idx="24">
                  <c:v>Eibe</c:v>
                </c:pt>
              </c:strCache>
            </c:strRef>
          </c:cat>
          <c:val>
            <c:numRef>
              <c:f>Deutschland!$R$4:$R$27</c:f>
              <c:numCache>
                <c:formatCode>General</c:formatCode>
                <c:ptCount val="24"/>
                <c:pt idx="0">
                  <c:v>97</c:v>
                </c:pt>
                <c:pt idx="1">
                  <c:v>43</c:v>
                </c:pt>
                <c:pt idx="2">
                  <c:v>71</c:v>
                </c:pt>
                <c:pt idx="3">
                  <c:v>34</c:v>
                </c:pt>
                <c:pt idx="4">
                  <c:v>115</c:v>
                </c:pt>
                <c:pt idx="5">
                  <c:v>47</c:v>
                </c:pt>
                <c:pt idx="6">
                  <c:v>52</c:v>
                </c:pt>
                <c:pt idx="7">
                  <c:v>121</c:v>
                </c:pt>
                <c:pt idx="8">
                  <c:v>38</c:v>
                </c:pt>
                <c:pt idx="9">
                  <c:v>36</c:v>
                </c:pt>
                <c:pt idx="10">
                  <c:v>68</c:v>
                </c:pt>
                <c:pt idx="11">
                  <c:v>31</c:v>
                </c:pt>
                <c:pt idx="12">
                  <c:v>58</c:v>
                </c:pt>
                <c:pt idx="13">
                  <c:v>75</c:v>
                </c:pt>
                <c:pt idx="14">
                  <c:v>27</c:v>
                </c:pt>
                <c:pt idx="15">
                  <c:v>26</c:v>
                </c:pt>
                <c:pt idx="16">
                  <c:v>37</c:v>
                </c:pt>
                <c:pt idx="17">
                  <c:v>15</c:v>
                </c:pt>
                <c:pt idx="18">
                  <c:v>16</c:v>
                </c:pt>
                <c:pt idx="19">
                  <c:v>47</c:v>
                </c:pt>
                <c:pt idx="20">
                  <c:v>20</c:v>
                </c:pt>
                <c:pt idx="21">
                  <c:v>15</c:v>
                </c:pt>
                <c:pt idx="2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BDB-4A30-AC79-B0E417F06E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0089856"/>
        <c:axId val="230091392"/>
        <c:axId val="0"/>
      </c:bar3DChart>
      <c:catAx>
        <c:axId val="230089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de-DE"/>
          </a:p>
        </c:txPr>
        <c:crossAx val="230091392"/>
        <c:crosses val="autoZero"/>
        <c:auto val="1"/>
        <c:lblAlgn val="ctr"/>
        <c:lblOffset val="100"/>
        <c:noMultiLvlLbl val="0"/>
      </c:catAx>
      <c:valAx>
        <c:axId val="2300913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de-DE"/>
          </a:p>
        </c:txPr>
        <c:crossAx val="2300898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511599577106967"/>
          <c:y val="4.2488688813014285E-2"/>
          <c:w val="0.27488395647765795"/>
          <c:h val="0.36611111067494989"/>
        </c:manualLayout>
      </c:layout>
      <c:overlay val="0"/>
      <c:spPr>
        <a:solidFill>
          <a:schemeClr val="bg1"/>
        </a:solidFill>
        <a:ln>
          <a:solidFill>
            <a:sysClr val="windowText" lastClr="000000"/>
          </a:solidFill>
        </a:ln>
      </c:spPr>
      <c:txPr>
        <a:bodyPr/>
        <a:lstStyle/>
        <a:p>
          <a:pPr>
            <a:defRPr sz="1400"/>
          </a:pPr>
          <a:endParaRPr lang="de-DE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0CF8E-C138-4307-B66F-5CFD75F81BA9}" type="datetimeFigureOut">
              <a:rPr lang="de-CH" smtClean="0"/>
              <a:pPr/>
              <a:t>08.04.2019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76C48-313D-43E6-898F-7CCA8AB7B608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55700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893" y="423150"/>
            <a:ext cx="945779" cy="396000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1074" y="6325966"/>
            <a:ext cx="6730277" cy="210567"/>
          </a:xfrm>
        </p:spPr>
        <p:txBody>
          <a:bodyPr anchor="b"/>
          <a:lstStyle>
            <a:lvl1pPr>
              <a:defRPr sz="1600" baseline="0"/>
            </a:lvl1pPr>
          </a:lstStyle>
          <a:p>
            <a:r>
              <a:rPr lang="de-CH" spc="20" dirty="0" smtClean="0"/>
              <a:t/>
            </a:r>
            <a:br>
              <a:rPr lang="de-CH" spc="20" dirty="0" smtClean="0"/>
            </a:br>
            <a:r>
              <a:rPr lang="de-CH" spc="20" dirty="0" smtClean="0"/>
              <a:t/>
            </a:r>
            <a:br>
              <a:rPr lang="de-CH" spc="20" dirty="0" smtClean="0"/>
            </a:br>
            <a:r>
              <a:rPr lang="de-CH" spc="20" dirty="0" smtClean="0"/>
              <a:t>2017</a:t>
            </a:r>
            <a:endParaRPr lang="de-CH" spc="2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884813" y="6155999"/>
            <a:ext cx="648000" cy="363600"/>
          </a:xfrm>
        </p:spPr>
        <p:txBody>
          <a:bodyPr anchor="b"/>
          <a:lstStyle>
            <a:lvl1pPr algn="r">
              <a:defRPr sz="1200"/>
            </a:lvl1pPr>
          </a:lstStyle>
          <a:p>
            <a:pPr lvl="0"/>
            <a:fld id="{971F67A5-C303-47A8-9867-3C9FFB85B946}" type="slidenum">
              <a:rPr lang="de-CH" smtClean="0"/>
              <a:pPr lvl="0"/>
              <a:t>‹Nr.›</a:t>
            </a:fld>
            <a:endParaRPr lang="de-CH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4545933" y="1619747"/>
            <a:ext cx="1252800" cy="2160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Untertitel 2"/>
          <p:cNvSpPr txBox="1">
            <a:spLocks/>
          </p:cNvSpPr>
          <p:nvPr userDrawn="1"/>
        </p:nvSpPr>
        <p:spPr>
          <a:xfrm>
            <a:off x="614597" y="4156571"/>
            <a:ext cx="7920044" cy="9354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8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5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None/>
              <a:defRPr sz="135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2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 err="1" smtClean="0"/>
              <a:t>Biodiversität</a:t>
            </a:r>
            <a:r>
              <a:rPr lang="fr-CH" dirty="0" smtClean="0"/>
              <a:t> </a:t>
            </a:r>
            <a:r>
              <a:rPr lang="fr-CH" dirty="0" err="1" smtClean="0"/>
              <a:t>auf</a:t>
            </a:r>
            <a:r>
              <a:rPr lang="fr-CH" dirty="0" smtClean="0"/>
              <a:t> </a:t>
            </a:r>
            <a:r>
              <a:rPr lang="fr-CH" dirty="0" err="1" smtClean="0"/>
              <a:t>dem</a:t>
            </a:r>
            <a:r>
              <a:rPr lang="fr-CH" dirty="0" smtClean="0"/>
              <a:t> </a:t>
            </a:r>
            <a:r>
              <a:rPr lang="fr-CH" dirty="0" err="1" smtClean="0"/>
              <a:t>Landwirtschaftsbetrieb</a:t>
            </a:r>
            <a:endParaRPr lang="fr-CH" dirty="0"/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14597" y="4821002"/>
            <a:ext cx="6730277" cy="210567"/>
          </a:xfrm>
        </p:spPr>
        <p:txBody>
          <a:bodyPr anchor="b"/>
          <a:lstStyle>
            <a:lvl1pPr>
              <a:defRPr sz="1600" baseline="0"/>
            </a:lvl1pPr>
          </a:lstStyle>
          <a:p>
            <a:r>
              <a:rPr lang="fr-CH" spc="20" noProof="0" dirty="0" smtClean="0"/>
              <a:t>((</a:t>
            </a:r>
            <a:r>
              <a:rPr lang="fr-CH" spc="20" noProof="0" dirty="0" err="1" smtClean="0"/>
              <a:t>Kapitel</a:t>
            </a:r>
            <a:r>
              <a:rPr lang="fr-CH" spc="20" noProof="0" dirty="0" smtClean="0"/>
              <a:t>))</a:t>
            </a:r>
            <a:endParaRPr lang="fr-CH" spc="20" noProof="0" dirty="0"/>
          </a:p>
        </p:txBody>
      </p:sp>
      <p:pic>
        <p:nvPicPr>
          <p:cNvPr id="19" name="Grafik 18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303" y="1619747"/>
            <a:ext cx="3793672" cy="2160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2949" y="1622450"/>
            <a:ext cx="1252801" cy="21600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3749" y="1622450"/>
            <a:ext cx="1252801" cy="216075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-17580"/>
          <a:stretch/>
        </p:blipFill>
        <p:spPr>
          <a:xfrm>
            <a:off x="1979712" y="366565"/>
            <a:ext cx="1724025" cy="63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9670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1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637999"/>
            <a:ext cx="3852000" cy="1980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9" name="Inhaltsplatzhalter 2"/>
          <p:cNvSpPr>
            <a:spLocks noGrp="1"/>
          </p:cNvSpPr>
          <p:nvPr>
            <p:ph idx="16"/>
          </p:nvPr>
        </p:nvSpPr>
        <p:spPr>
          <a:xfrm>
            <a:off x="4680000" y="1638000"/>
            <a:ext cx="3852000" cy="1980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0" name="Inhaltsplatzhalter 2"/>
          <p:cNvSpPr>
            <a:spLocks noGrp="1"/>
          </p:cNvSpPr>
          <p:nvPr>
            <p:ph idx="17"/>
          </p:nvPr>
        </p:nvSpPr>
        <p:spPr>
          <a:xfrm>
            <a:off x="611188" y="3789361"/>
            <a:ext cx="3870325" cy="2159001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1" name="Inhaltsplatzhalter 2"/>
          <p:cNvSpPr>
            <a:spLocks noGrp="1"/>
          </p:cNvSpPr>
          <p:nvPr>
            <p:ph idx="18"/>
          </p:nvPr>
        </p:nvSpPr>
        <p:spPr>
          <a:xfrm>
            <a:off x="4680000" y="3789363"/>
            <a:ext cx="3852000" cy="2159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10014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25209" y="1637999"/>
            <a:ext cx="2506929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>
          <a:xfrm>
            <a:off x="3311525" y="1637999"/>
            <a:ext cx="2506929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1" name="Inhaltsplatzhalter 2"/>
          <p:cNvSpPr>
            <a:spLocks noGrp="1"/>
          </p:cNvSpPr>
          <p:nvPr>
            <p:ph idx="16" hasCustomPrompt="1"/>
          </p:nvPr>
        </p:nvSpPr>
        <p:spPr>
          <a:xfrm>
            <a:off x="6025884" y="1637999"/>
            <a:ext cx="2506929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2" name="Inhaltsplatzhalter 2"/>
          <p:cNvSpPr>
            <a:spLocks noGrp="1"/>
          </p:cNvSpPr>
          <p:nvPr>
            <p:ph idx="17" hasCustomPrompt="1"/>
          </p:nvPr>
        </p:nvSpPr>
        <p:spPr>
          <a:xfrm>
            <a:off x="625209" y="3897086"/>
            <a:ext cx="2506929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3" name="Inhaltsplatzhalter 2"/>
          <p:cNvSpPr>
            <a:spLocks noGrp="1"/>
          </p:cNvSpPr>
          <p:nvPr>
            <p:ph idx="18" hasCustomPrompt="1"/>
          </p:nvPr>
        </p:nvSpPr>
        <p:spPr>
          <a:xfrm>
            <a:off x="3311525" y="3897086"/>
            <a:ext cx="2506929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4" name="Inhaltsplatzhalter 2"/>
          <p:cNvSpPr>
            <a:spLocks noGrp="1"/>
          </p:cNvSpPr>
          <p:nvPr>
            <p:ph idx="19" hasCustomPrompt="1"/>
          </p:nvPr>
        </p:nvSpPr>
        <p:spPr>
          <a:xfrm>
            <a:off x="6025884" y="3897086"/>
            <a:ext cx="2506929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85848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25209" y="1637999"/>
            <a:ext cx="3852000" cy="4310364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1" name="Inhaltsplatzhalter 2"/>
          <p:cNvSpPr>
            <a:spLocks noGrp="1"/>
          </p:cNvSpPr>
          <p:nvPr>
            <p:ph idx="16" hasCustomPrompt="1"/>
          </p:nvPr>
        </p:nvSpPr>
        <p:spPr>
          <a:xfrm>
            <a:off x="4680000" y="1637999"/>
            <a:ext cx="3852000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4" name="Inhaltsplatzhalter 2"/>
          <p:cNvSpPr>
            <a:spLocks noGrp="1"/>
          </p:cNvSpPr>
          <p:nvPr>
            <p:ph idx="19" hasCustomPrompt="1"/>
          </p:nvPr>
        </p:nvSpPr>
        <p:spPr>
          <a:xfrm>
            <a:off x="4680000" y="3897086"/>
            <a:ext cx="3852000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36763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4149725"/>
            <a:ext cx="7921625" cy="1788994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1188" y="1652272"/>
            <a:ext cx="7921626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73372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9068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62488" y="1640006"/>
            <a:ext cx="3870325" cy="430835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1188" y="1652272"/>
            <a:ext cx="3870325" cy="3216591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8" name="Rechteck 7"/>
          <p:cNvSpPr/>
          <p:nvPr userDrawn="1"/>
        </p:nvSpPr>
        <p:spPr>
          <a:xfrm>
            <a:off x="596559" y="4868863"/>
            <a:ext cx="973518" cy="280452"/>
          </a:xfrm>
          <a:prstGeom prst="rect">
            <a:avLst/>
          </a:prstGeom>
        </p:spPr>
        <p:txBody>
          <a:bodyPr wrap="none" lIns="72000" tIns="72000" rIns="72000" bIns="0">
            <a:spAutoFit/>
          </a:bodyPr>
          <a:lstStyle/>
          <a:p>
            <a:pPr marL="0" lvl="4" algn="l"/>
            <a:r>
              <a:rPr lang="de-DE" sz="1350" spc="20" baseline="0" dirty="0" smtClean="0"/>
              <a:t>Bildlegende</a:t>
            </a:r>
            <a:endParaRPr lang="de-CH" sz="1350" spc="20" baseline="0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09877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2201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61238" y="404813"/>
            <a:ext cx="1154112" cy="55435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404813"/>
            <a:ext cx="6553200" cy="55435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68646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51825" cy="69850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3401" y="1484313"/>
            <a:ext cx="3987800" cy="46815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11EDD-A746-4E57-9E68-1651CE3C54B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1"/>
          </p:nvPr>
        </p:nvSpPr>
        <p:spPr>
          <a:xfrm>
            <a:off x="4708525" y="1484313"/>
            <a:ext cx="3987800" cy="46815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8533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2248"/>
            <a:ext cx="8251825" cy="71755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45F4A-627C-46CC-A829-F961C7C4172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20" name="Inhaltsplatzhalter 2"/>
          <p:cNvSpPr>
            <a:spLocks noGrp="1"/>
          </p:cNvSpPr>
          <p:nvPr>
            <p:ph sz="half" idx="28" hasCustomPrompt="1"/>
          </p:nvPr>
        </p:nvSpPr>
        <p:spPr>
          <a:xfrm>
            <a:off x="683568" y="3645024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21" name="Inhaltsplatzhalter 2"/>
          <p:cNvSpPr>
            <a:spLocks noGrp="1"/>
          </p:cNvSpPr>
          <p:nvPr>
            <p:ph sz="half" idx="29" hasCustomPrompt="1"/>
          </p:nvPr>
        </p:nvSpPr>
        <p:spPr>
          <a:xfrm>
            <a:off x="703701" y="1042275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sz="half" idx="30" hasCustomPrompt="1"/>
          </p:nvPr>
        </p:nvSpPr>
        <p:spPr>
          <a:xfrm>
            <a:off x="6167075" y="3641328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23" name="Inhaltsplatzhalter 2"/>
          <p:cNvSpPr>
            <a:spLocks noGrp="1"/>
          </p:cNvSpPr>
          <p:nvPr>
            <p:ph sz="half" idx="31" hasCustomPrompt="1"/>
          </p:nvPr>
        </p:nvSpPr>
        <p:spPr>
          <a:xfrm>
            <a:off x="6155574" y="1042275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24" name="Inhaltsplatzhalter 2"/>
          <p:cNvSpPr>
            <a:spLocks noGrp="1"/>
          </p:cNvSpPr>
          <p:nvPr>
            <p:ph sz="half" idx="32" hasCustomPrompt="1"/>
          </p:nvPr>
        </p:nvSpPr>
        <p:spPr>
          <a:xfrm>
            <a:off x="3482823" y="1042275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25" name="Inhaltsplatzhalter 2"/>
          <p:cNvSpPr>
            <a:spLocks noGrp="1"/>
          </p:cNvSpPr>
          <p:nvPr>
            <p:ph sz="half" idx="33" hasCustomPrompt="1"/>
          </p:nvPr>
        </p:nvSpPr>
        <p:spPr>
          <a:xfrm>
            <a:off x="3482823" y="3645024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4041238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73" y="423150"/>
            <a:ext cx="945779" cy="396000"/>
          </a:xfrm>
          <a:prstGeom prst="rect">
            <a:avLst/>
          </a:prstGeom>
        </p:spPr>
      </p:pic>
      <p:sp>
        <p:nvSpPr>
          <p:cNvPr id="17" name="Inhaltsplatzhalter 2"/>
          <p:cNvSpPr>
            <a:spLocks noGrp="1"/>
          </p:cNvSpPr>
          <p:nvPr>
            <p:ph idx="13" hasCustomPrompt="1"/>
          </p:nvPr>
        </p:nvSpPr>
        <p:spPr>
          <a:xfrm>
            <a:off x="3233404" y="1638000"/>
            <a:ext cx="2700337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8" name="Inhaltsplatzhalter 2"/>
          <p:cNvSpPr>
            <a:spLocks noGrp="1"/>
          </p:cNvSpPr>
          <p:nvPr>
            <p:ph idx="14" hasCustomPrompt="1"/>
          </p:nvPr>
        </p:nvSpPr>
        <p:spPr>
          <a:xfrm>
            <a:off x="624160" y="1638000"/>
            <a:ext cx="2598465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9" name="Inhaltsplatzhalter 2"/>
          <p:cNvSpPr>
            <a:spLocks noGrp="1"/>
          </p:cNvSpPr>
          <p:nvPr>
            <p:ph idx="15" hasCustomPrompt="1"/>
          </p:nvPr>
        </p:nvSpPr>
        <p:spPr>
          <a:xfrm>
            <a:off x="5917924" y="1638000"/>
            <a:ext cx="2614889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cxnSp>
        <p:nvCxnSpPr>
          <p:cNvPr id="21" name="Gerader Verbinder 20"/>
          <p:cNvCxnSpPr/>
          <p:nvPr userDrawn="1"/>
        </p:nvCxnSpPr>
        <p:spPr>
          <a:xfrm>
            <a:off x="3222625" y="1638000"/>
            <a:ext cx="0" cy="217658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 userDrawn="1"/>
        </p:nvCxnSpPr>
        <p:spPr>
          <a:xfrm>
            <a:off x="5933741" y="1638000"/>
            <a:ext cx="0" cy="217658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884813" y="6155999"/>
            <a:ext cx="648000" cy="363600"/>
          </a:xfrm>
        </p:spPr>
        <p:txBody>
          <a:bodyPr anchor="b"/>
          <a:lstStyle>
            <a:lvl1pPr algn="r">
              <a:defRPr sz="1200"/>
            </a:lvl1pPr>
          </a:lstStyle>
          <a:p>
            <a:pPr lvl="0"/>
            <a:fld id="{971F67A5-C303-47A8-9867-3C9FFB85B946}" type="slidenum">
              <a:rPr lang="de-CH" smtClean="0"/>
              <a:pPr lvl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1592516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1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6575" y="230718"/>
            <a:ext cx="8251825" cy="71755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/>
          </p:nvPr>
        </p:nvSpPr>
        <p:spPr>
          <a:xfrm>
            <a:off x="539751" y="1484312"/>
            <a:ext cx="3993637" cy="22600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"/>
              <a:buNone/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539751" y="3922614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14" hasCustomPrompt="1"/>
          </p:nvPr>
        </p:nvSpPr>
        <p:spPr>
          <a:xfrm>
            <a:off x="4702688" y="3922614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5"/>
          </p:nvPr>
        </p:nvSpPr>
        <p:spPr>
          <a:xfrm>
            <a:off x="4702688" y="1484312"/>
            <a:ext cx="3993637" cy="22600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FCD78-238A-4C8C-80E5-47069CD6179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9609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867" y="222251"/>
            <a:ext cx="8251825" cy="71755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sz="half" idx="15" hasCustomPrompt="1"/>
          </p:nvPr>
        </p:nvSpPr>
        <p:spPr>
          <a:xfrm>
            <a:off x="4914900" y="1136663"/>
            <a:ext cx="42300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8" name="Inhaltsplatzhalter 2"/>
          <p:cNvSpPr>
            <a:spLocks noGrp="1"/>
          </p:cNvSpPr>
          <p:nvPr>
            <p:ph sz="half" idx="17" hasCustomPrompt="1"/>
          </p:nvPr>
        </p:nvSpPr>
        <p:spPr>
          <a:xfrm>
            <a:off x="546101" y="1136663"/>
            <a:ext cx="41952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9" name="Inhaltsplatzhalter 2"/>
          <p:cNvSpPr>
            <a:spLocks noGrp="1"/>
          </p:cNvSpPr>
          <p:nvPr>
            <p:ph sz="half" idx="18" hasCustomPrompt="1"/>
          </p:nvPr>
        </p:nvSpPr>
        <p:spPr>
          <a:xfrm>
            <a:off x="546100" y="3751976"/>
            <a:ext cx="85979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50796-6A5C-4112-86C2-50CABFE26A6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4657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11188" y="1638000"/>
            <a:ext cx="7921625" cy="4309944"/>
          </a:xfrm>
        </p:spPr>
        <p:txBody>
          <a:bodyPr/>
          <a:lstStyle>
            <a:lvl1pPr>
              <a:defRPr sz="2200" baseline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91193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0" y="1638000"/>
            <a:ext cx="3863786" cy="430994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1638000"/>
            <a:ext cx="3858261" cy="430994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45188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0" y="1638000"/>
            <a:ext cx="3852000" cy="4309944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Hier Bild einfügen</a:t>
            </a:r>
            <a:endParaRPr lang="de-CH" dirty="0" smtClean="0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1638000"/>
            <a:ext cx="3852000" cy="430994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03487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2304000"/>
            <a:ext cx="3852000" cy="364436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4" hasCustomPrompt="1"/>
          </p:nvPr>
        </p:nvSpPr>
        <p:spPr>
          <a:xfrm>
            <a:off x="611188" y="1620000"/>
            <a:ext cx="3852000" cy="458363"/>
          </a:xfr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2200" b="1"/>
            </a:lvl1pPr>
            <a:lvl2pPr marL="27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500" b="1"/>
            </a:lvl2pPr>
            <a:lvl3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Symbol" panose="05050102010706020507" pitchFamily="18" charset="2"/>
              <a:buChar char="-"/>
              <a:tabLst/>
              <a:defRPr sz="1350" b="1"/>
            </a:lvl3pPr>
            <a:lvl4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200" b="1"/>
            </a:lvl4pPr>
            <a:lvl5pPr marL="0" marR="0" indent="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Untertitelformat </a:t>
            </a:r>
            <a:br>
              <a:rPr lang="de-DE" dirty="0" smtClean="0"/>
            </a:br>
            <a:r>
              <a:rPr lang="de-DE" dirty="0" smtClean="0"/>
              <a:t>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80000" y="2304000"/>
            <a:ext cx="3852000" cy="364436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smtClean="0"/>
              <a:t>Erste Ebene 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idx="16" hasCustomPrompt="1"/>
          </p:nvPr>
        </p:nvSpPr>
        <p:spPr>
          <a:xfrm>
            <a:off x="4680000" y="1620000"/>
            <a:ext cx="3852000" cy="458363"/>
          </a:xfr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2200" b="1"/>
            </a:lvl1pPr>
            <a:lvl2pPr marL="27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500" b="1"/>
            </a:lvl2pPr>
            <a:lvl3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Symbol" panose="05050102010706020507" pitchFamily="18" charset="2"/>
              <a:buChar char="-"/>
              <a:tabLst/>
              <a:defRPr sz="1350" b="1"/>
            </a:lvl3pPr>
            <a:lvl4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200" b="1"/>
            </a:lvl4pPr>
            <a:lvl5pPr marL="0" marR="0" indent="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Untertitelformat </a:t>
            </a:r>
            <a:br>
              <a:rPr lang="de-DE" dirty="0" smtClean="0"/>
            </a:br>
            <a:r>
              <a:rPr lang="de-DE" dirty="0" smtClean="0"/>
              <a:t>bearbeiten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61994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11188" y="404813"/>
            <a:ext cx="7921625" cy="554313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Titelmasterformat durch Klicken bearbeiten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37631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637998"/>
            <a:ext cx="7921625" cy="1980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2000" y="3799006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8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80000" y="3805612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029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637999"/>
            <a:ext cx="3852000" cy="1980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2000" y="3799006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8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80000" y="3805612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9" name="Inhaltsplatzhalter 2"/>
          <p:cNvSpPr>
            <a:spLocks noGrp="1"/>
          </p:cNvSpPr>
          <p:nvPr>
            <p:ph idx="16"/>
          </p:nvPr>
        </p:nvSpPr>
        <p:spPr>
          <a:xfrm>
            <a:off x="4680000" y="1638000"/>
            <a:ext cx="3852000" cy="1980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87903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w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11919" y="410526"/>
            <a:ext cx="790854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12000" y="1638000"/>
            <a:ext cx="7896204" cy="43103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Erste Ebene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Ebene, z.B. Legende</a:t>
            </a:r>
            <a:endParaRPr lang="de-CH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35" y="6394589"/>
            <a:ext cx="258493" cy="107299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-17580"/>
          <a:stretch/>
        </p:blipFill>
        <p:spPr>
          <a:xfrm>
            <a:off x="1043608" y="6357833"/>
            <a:ext cx="486697" cy="180809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1763688" y="6344185"/>
            <a:ext cx="31683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dirty="0" smtClean="0"/>
              <a:t>Foliensammlung</a:t>
            </a:r>
            <a:r>
              <a:rPr lang="de-CH" sz="900" baseline="0" dirty="0" smtClean="0"/>
              <a:t> Biodiversität auf dem Landwirtschaftsbetrieb</a:t>
            </a:r>
            <a:endParaRPr lang="de-CH" sz="900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5220072" y="6344185"/>
            <a:ext cx="20882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dirty="0" smtClean="0"/>
              <a:t>Biodiversitätsförderflächen</a:t>
            </a:r>
            <a:endParaRPr lang="de-CH" sz="900" dirty="0"/>
          </a:p>
        </p:txBody>
      </p:sp>
    </p:spTree>
    <p:extLst>
      <p:ext uri="{BB962C8B-B14F-4D97-AF65-F5344CB8AC3E}">
        <p14:creationId xmlns:p14="http://schemas.microsoft.com/office/powerpoint/2010/main" val="227044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0" r:id="rId3"/>
    <p:sldLayoutId id="2147483663" r:id="rId4"/>
    <p:sldLayoutId id="2147483664" r:id="rId5"/>
    <p:sldLayoutId id="2147483665" r:id="rId6"/>
    <p:sldLayoutId id="2147483666" r:id="rId7"/>
    <p:sldLayoutId id="2147483662" r:id="rId8"/>
    <p:sldLayoutId id="2147483668" r:id="rId9"/>
    <p:sldLayoutId id="2147483669" r:id="rId10"/>
    <p:sldLayoutId id="2147483670" r:id="rId11"/>
    <p:sldLayoutId id="2147483671" r:id="rId12"/>
    <p:sldLayoutId id="2147483667" r:id="rId13"/>
    <p:sldLayoutId id="2147483661" r:id="rId14"/>
    <p:sldLayoutId id="2147483660" r:id="rId15"/>
    <p:sldLayoutId id="2147483654" r:id="rId16"/>
    <p:sldLayoutId id="2147483659" r:id="rId17"/>
    <p:sldLayoutId id="2147483673" r:id="rId18"/>
    <p:sldLayoutId id="2147483675" r:id="rId19"/>
    <p:sldLayoutId id="2147483676" r:id="rId20"/>
    <p:sldLayoutId id="2147483678" r:id="rId2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Clr>
          <a:srgbClr val="006C8E"/>
        </a:buClr>
        <a:buFont typeface="Arial" panose="020B0604020202020204" pitchFamily="34" charset="0"/>
        <a:buNone/>
        <a:defRPr sz="2200" b="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171450" algn="l" defTabSz="685800" rtl="0" eaLnBrk="1" latinLnBrk="0" hangingPunct="1">
        <a:lnSpc>
          <a:spcPct val="100000"/>
        </a:lnSpc>
        <a:spcBef>
          <a:spcPts val="400"/>
        </a:spcBef>
        <a:buClr>
          <a:srgbClr val="006C8E"/>
        </a:buClr>
        <a:buFont typeface="Arial" panose="020B0604020202020204" pitchFamily="34" charset="0"/>
        <a:buChar char="•"/>
        <a:defRPr sz="2000" kern="1200" spc="20" baseline="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71450" algn="l" defTabSz="685800" rtl="0" eaLnBrk="1" latinLnBrk="0" hangingPunct="1">
        <a:lnSpc>
          <a:spcPct val="100000"/>
        </a:lnSpc>
        <a:spcBef>
          <a:spcPts val="400"/>
        </a:spcBef>
        <a:buClr>
          <a:srgbClr val="006C8E"/>
        </a:buClr>
        <a:buFont typeface="Symbol" panose="05050102010706020507" pitchFamily="18" charset="2"/>
        <a:buChar char="-"/>
        <a:defRPr sz="2000" kern="1200" spc="20" baseline="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71450" algn="l" defTabSz="685800" rtl="0" eaLnBrk="1" latinLnBrk="0" hangingPunct="1">
        <a:lnSpc>
          <a:spcPct val="100000"/>
        </a:lnSpc>
        <a:spcBef>
          <a:spcPts val="400"/>
        </a:spcBef>
        <a:buClr>
          <a:srgbClr val="006C8E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00000"/>
        </a:lnSpc>
        <a:spcBef>
          <a:spcPts val="800"/>
        </a:spcBef>
        <a:buClr>
          <a:srgbClr val="006C8E"/>
        </a:buClr>
        <a:buFont typeface="Arial" panose="020B0604020202020204" pitchFamily="34" charset="0"/>
        <a:buNone/>
        <a:defRPr sz="1600" kern="1200" spc="2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55" userDrawn="1">
          <p15:clr>
            <a:srgbClr val="F26B43"/>
          </p15:clr>
        </p15:guide>
        <p15:guide id="2" pos="385" userDrawn="1">
          <p15:clr>
            <a:srgbClr val="F26B43"/>
          </p15:clr>
        </p15:guide>
        <p15:guide id="3" pos="5375" userDrawn="1">
          <p15:clr>
            <a:srgbClr val="F26B43"/>
          </p15:clr>
        </p15:guide>
        <p15:guide id="4" orient="horz" pos="4088" userDrawn="1">
          <p15:clr>
            <a:srgbClr val="F26B43"/>
          </p15:clr>
        </p15:guide>
        <p15:guide id="5" orient="horz" pos="1026" userDrawn="1">
          <p15:clr>
            <a:srgbClr val="F26B43"/>
          </p15:clr>
        </p15:guide>
        <p15:guide id="7" pos="2823" userDrawn="1">
          <p15:clr>
            <a:srgbClr val="F26B43"/>
          </p15:clr>
        </p15:guide>
        <p15:guide id="8" pos="1973" userDrawn="1">
          <p15:clr>
            <a:srgbClr val="F26B43"/>
          </p15:clr>
        </p15:guide>
        <p15:guide id="9" pos="1123" userDrawn="1">
          <p15:clr>
            <a:srgbClr val="F26B43"/>
          </p15:clr>
        </p15:guide>
        <p15:guide id="10" pos="3674" userDrawn="1">
          <p15:clr>
            <a:srgbClr val="F26B43"/>
          </p15:clr>
        </p15:guide>
        <p15:guide id="11" pos="4524" userDrawn="1">
          <p15:clr>
            <a:srgbClr val="F26B43"/>
          </p15:clr>
        </p15:guide>
        <p15:guide id="13" orient="horz" pos="3747" userDrawn="1">
          <p15:clr>
            <a:srgbClr val="F26B43"/>
          </p15:clr>
        </p15:guide>
        <p15:guide id="14" orient="horz" pos="3067" userDrawn="1">
          <p15:clr>
            <a:srgbClr val="F26B43"/>
          </p15:clr>
        </p15:guide>
        <p15:guide id="15" orient="horz" pos="1706" userDrawn="1">
          <p15:clr>
            <a:srgbClr val="F26B43"/>
          </p15:clr>
        </p15:guide>
        <p15:guide id="16" orient="horz" pos="2387" userDrawn="1">
          <p15:clr>
            <a:srgbClr val="F26B43"/>
          </p15:clr>
        </p15:guide>
        <p15:guide id="17" pos="2937" userDrawn="1">
          <p15:clr>
            <a:srgbClr val="F26B43"/>
          </p15:clr>
        </p15:guide>
        <p15:guide id="19" orient="horz" pos="2614" userDrawn="1">
          <p15:clr>
            <a:srgbClr val="F26B43"/>
          </p15:clr>
        </p15:guide>
        <p15:guide id="20" orient="horz" pos="2727" userDrawn="1">
          <p15:clr>
            <a:srgbClr val="F26B43"/>
          </p15:clr>
        </p15:guide>
        <p15:guide id="21" pos="1236" userDrawn="1">
          <p15:clr>
            <a:srgbClr val="F26B43"/>
          </p15:clr>
        </p15:guide>
        <p15:guide id="22" pos="2086" userDrawn="1">
          <p15:clr>
            <a:srgbClr val="F26B43"/>
          </p15:clr>
        </p15:guide>
        <p15:guide id="23" pos="3787" userDrawn="1">
          <p15:clr>
            <a:srgbClr val="F26B43"/>
          </p15:clr>
        </p15:guide>
        <p15:guide id="24" pos="4637" userDrawn="1">
          <p15:clr>
            <a:srgbClr val="F26B43"/>
          </p15:clr>
        </p15:guide>
        <p15:guide id="25" orient="horz" pos="5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hyperlink" Target="https://www.youtube.com/watch?v=5M8b-XrICf8" TargetMode="Externa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d2W7g350EQ" TargetMode="External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hyperlink" Target="https://youtu.be/Yl8twoGiDJc" TargetMode="Externa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tiff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microsoft.com/office/2007/relationships/hdphoto" Target="../media/hdphoto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microsoft.com/office/2007/relationships/hdphoto" Target="../media/hdphoto2.wd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tiff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tiff"/><Relationship Id="rId7" Type="http://schemas.openxmlformats.org/officeDocument/2006/relationships/image" Target="../media/image206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5.tiff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hyperlink" Target="http://www.karch.ch/" TargetMode="External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tiff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4.tiff"/><Relationship Id="rId4" Type="http://schemas.openxmlformats.org/officeDocument/2006/relationships/image" Target="../media/image2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eselnetz.ch/" TargetMode="External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tiff"/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rospecierara.ch/" TargetMode="External"/><Relationship Id="rId3" Type="http://schemas.openxmlformats.org/officeDocument/2006/relationships/hyperlink" Target="http://www.agridea.ch/" TargetMode="External"/><Relationship Id="rId7" Type="http://schemas.openxmlformats.org/officeDocument/2006/relationships/hyperlink" Target="http://www.hochstamm-suisse.ch/" TargetMode="External"/><Relationship Id="rId2" Type="http://schemas.openxmlformats.org/officeDocument/2006/relationships/hyperlink" Target="http://www.agri-biodiv.ch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vitiswiss.ch/" TargetMode="External"/><Relationship Id="rId11" Type="http://schemas.openxmlformats.org/officeDocument/2006/relationships/hyperlink" Target="http://www.wieselnetz.ch/" TargetMode="External"/><Relationship Id="rId5" Type="http://schemas.openxmlformats.org/officeDocument/2006/relationships/hyperlink" Target="http://www.safethebambi.ch/" TargetMode="External"/><Relationship Id="rId10" Type="http://schemas.openxmlformats.org/officeDocument/2006/relationships/hyperlink" Target="http://www.karch.ch/" TargetMode="External"/><Relationship Id="rId4" Type="http://schemas.openxmlformats.org/officeDocument/2006/relationships/hyperlink" Target="http://www.regioflora.ch/" TargetMode="External"/><Relationship Id="rId9" Type="http://schemas.openxmlformats.org/officeDocument/2006/relationships/hyperlink" Target="http://www.fructus.ch/" TargetMode="Externa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hyperlink" Target="https://shop.fibl.org/" TargetMode="External"/><Relationship Id="rId3" Type="http://schemas.openxmlformats.org/officeDocument/2006/relationships/hyperlink" Target="http://www.fibl.org/" TargetMode="External"/><Relationship Id="rId7" Type="http://schemas.openxmlformats.org/officeDocument/2006/relationships/hyperlink" Target="http://www.agri-biodiv.ch/" TargetMode="External"/><Relationship Id="rId2" Type="http://schemas.openxmlformats.org/officeDocument/2006/relationships/hyperlink" Target="mailto:info.suisse@fibl.org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soio.ch/" TargetMode="External"/><Relationship Id="rId5" Type="http://schemas.openxmlformats.org/officeDocument/2006/relationships/hyperlink" Target="http://www.vogelwarte.ch/" TargetMode="External"/><Relationship Id="rId4" Type="http://schemas.openxmlformats.org/officeDocument/2006/relationships/hyperlink" Target="mailto:info@vogelwarte.ch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gioflora.ch/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egioflora.ch/" TargetMode="External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youtu.be/IsI8ivNB9u0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youtu.be/OeQglI33rd0" TargetMode="Externa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tiff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jpeg"/><Relationship Id="rId4" Type="http://schemas.openxmlformats.org/officeDocument/2006/relationships/image" Target="../media/image72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0.tiff"/><Relationship Id="rId4" Type="http://schemas.openxmlformats.org/officeDocument/2006/relationships/image" Target="../media/image8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SRlU1t_zVQ" TargetMode="External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22.jpeg"/><Relationship Id="rId7" Type="http://schemas.microsoft.com/office/2007/relationships/hdphoto" Target="../media/hdphoto3.wdp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png"/><Relationship Id="rId5" Type="http://schemas.openxmlformats.org/officeDocument/2006/relationships/hyperlink" Target="https://youtu.be/iuLSDrqn_MU" TargetMode="External"/><Relationship Id="rId4" Type="http://schemas.openxmlformats.org/officeDocument/2006/relationships/image" Target="../media/image114.jpeg"/><Relationship Id="rId9" Type="http://schemas.openxmlformats.org/officeDocument/2006/relationships/image" Target="../media/image5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tiff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0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tiff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hyperlink" Target="https://youtu.be/22agty_NgeM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7.jpeg"/><Relationship Id="rId4" Type="http://schemas.openxmlformats.org/officeDocument/2006/relationships/image" Target="../media/image156.tif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0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s74UJH_fb18" TargetMode="External"/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Relationship Id="rId9" Type="http://schemas.openxmlformats.org/officeDocument/2006/relationships/image" Target="../media/image5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2" name="Textfeld 1"/>
          <p:cNvSpPr txBox="1"/>
          <p:nvPr/>
        </p:nvSpPr>
        <p:spPr>
          <a:xfrm>
            <a:off x="539551" y="4941168"/>
            <a:ext cx="799326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CH" dirty="0" smtClean="0"/>
              <a:t>Biodiversitätsförderflächen</a:t>
            </a:r>
            <a:endParaRPr lang="de-CH" dirty="0">
              <a:solidFill>
                <a:prstClr val="black"/>
              </a:solidFill>
            </a:endParaRPr>
          </a:p>
          <a:p>
            <a:pPr lvl="0"/>
            <a:endParaRPr lang="de-CH" sz="800" dirty="0">
              <a:solidFill>
                <a:prstClr val="black"/>
              </a:solidFill>
            </a:endParaRPr>
          </a:p>
          <a:p>
            <a:pPr lvl="0"/>
            <a:r>
              <a:rPr lang="de-CH" sz="1100" dirty="0">
                <a:solidFill>
                  <a:prstClr val="black"/>
                </a:solidFill>
              </a:rPr>
              <a:t>Ausgabe 2019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6"/>
          </p:nvPr>
        </p:nvSpPr>
        <p:spPr>
          <a:xfrm>
            <a:off x="621074" y="6325966"/>
            <a:ext cx="7047270" cy="210567"/>
          </a:xfrm>
        </p:spPr>
        <p:txBody>
          <a:bodyPr/>
          <a:lstStyle/>
          <a:p>
            <a:r>
              <a:rPr lang="de-CH" sz="1100" dirty="0" smtClean="0"/>
              <a:t>Referenz: </a:t>
            </a:r>
            <a:r>
              <a:rPr lang="de-CH" sz="1100" dirty="0"/>
              <a:t>Handbuch «Biodiversität auf dem Landwirtschaftsbetrieb – ein Handbuch für die Praxis», Kapitel </a:t>
            </a:r>
            <a:r>
              <a:rPr lang="de-CH" sz="1100" dirty="0" smtClean="0"/>
              <a:t>4, </a:t>
            </a:r>
            <a:r>
              <a:rPr lang="de-CH" sz="1100" dirty="0"/>
              <a:t>Seiten </a:t>
            </a:r>
            <a:r>
              <a:rPr lang="de-CH" sz="1100" dirty="0" smtClean="0"/>
              <a:t>49-119</a:t>
            </a:r>
            <a:endParaRPr lang="de-CH" sz="1100" dirty="0"/>
          </a:p>
        </p:txBody>
      </p:sp>
    </p:spTree>
    <p:extLst>
      <p:ext uri="{BB962C8B-B14F-4D97-AF65-F5344CB8AC3E}">
        <p14:creationId xmlns:p14="http://schemas.microsoft.com/office/powerpoint/2010/main" val="126136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4.2 </a:t>
            </a:r>
            <a:r>
              <a:rPr lang="de-CH" dirty="0"/>
              <a:t>Biodiversitätsförderflächen </a:t>
            </a:r>
            <a:r>
              <a:rPr lang="de-CH" dirty="0" smtClean="0"/>
              <a:t>auf Grünland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10</a:t>
            </a:fld>
            <a:endParaRPr lang="de-CH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1034513"/>
            <a:ext cx="7922075" cy="4896545"/>
          </a:xfrm>
        </p:spPr>
      </p:pic>
      <p:sp>
        <p:nvSpPr>
          <p:cNvPr id="6" name="Welle 5"/>
          <p:cNvSpPr/>
          <p:nvPr/>
        </p:nvSpPr>
        <p:spPr>
          <a:xfrm>
            <a:off x="8172400" y="202661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solidFill>
                  <a:schemeClr val="accent4">
                    <a:lumMod val="50000"/>
                  </a:schemeClr>
                </a:solidFill>
              </a:rPr>
              <a:t>S.56-75</a:t>
            </a:r>
            <a:endParaRPr lang="de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10477" y="1772815"/>
            <a:ext cx="1952650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/>
              <a:t>extensiv genutzte Wiese</a:t>
            </a:r>
            <a:endParaRPr lang="de-CH" dirty="0"/>
          </a:p>
        </p:txBody>
      </p:sp>
      <p:sp>
        <p:nvSpPr>
          <p:cNvPr id="9" name="Textfeld 8"/>
          <p:cNvSpPr txBox="1"/>
          <p:nvPr/>
        </p:nvSpPr>
        <p:spPr>
          <a:xfrm>
            <a:off x="5342511" y="1692033"/>
            <a:ext cx="1799339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/>
              <a:t>gebuchteter Waldrand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966992" y="2470595"/>
            <a:ext cx="1958934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/>
              <a:t>extensiv genutzte Weide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5696" y="4509120"/>
            <a:ext cx="1519968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/>
              <a:t>Hochstaudensaum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966992" y="5356700"/>
            <a:ext cx="1152239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/>
              <a:t>Pufferstreifen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342511" y="5356700"/>
            <a:ext cx="2593339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/>
              <a:t>Hecke mit Holz- und Steinhaufen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69987" y="2676201"/>
            <a:ext cx="1072345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 err="1"/>
              <a:t>Streuefläche</a:t>
            </a:r>
            <a:endParaRPr lang="de-CH" dirty="0"/>
          </a:p>
        </p:txBody>
      </p:sp>
      <p:sp>
        <p:nvSpPr>
          <p:cNvPr id="16" name="Textfeld 15"/>
          <p:cNvSpPr txBox="1"/>
          <p:nvPr/>
        </p:nvSpPr>
        <p:spPr>
          <a:xfrm>
            <a:off x="1674540" y="2912673"/>
            <a:ext cx="1238929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/>
              <a:t>Altgrasstreifen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339815" y="2928172"/>
            <a:ext cx="2375458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/>
              <a:t>wenig intensiv genutzte Wiese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7035134" y="2651539"/>
            <a:ext cx="1121910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/>
              <a:t>Kleingehölze</a:t>
            </a:r>
          </a:p>
        </p:txBody>
      </p:sp>
    </p:spTree>
    <p:extLst>
      <p:ext uri="{BB962C8B-B14F-4D97-AF65-F5344CB8AC3E}">
        <p14:creationId xmlns:p14="http://schemas.microsoft.com/office/powerpoint/2010/main" val="343205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/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0624" y="1228428"/>
            <a:ext cx="7966356" cy="2664296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de-CH" sz="2000" b="1" dirty="0"/>
              <a:t>Pflanzmaterial</a:t>
            </a:r>
            <a:r>
              <a:rPr lang="de-CH" sz="2000" dirty="0"/>
              <a:t> </a:t>
            </a:r>
            <a:endParaRPr lang="de-CH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10–15 </a:t>
            </a:r>
            <a:r>
              <a:rPr lang="de-CH" sz="2000" dirty="0"/>
              <a:t>einheimische und </a:t>
            </a:r>
            <a:r>
              <a:rPr lang="de-CH" sz="2000" dirty="0" smtClean="0"/>
              <a:t>regionaltypische Baum- </a:t>
            </a:r>
            <a:r>
              <a:rPr lang="de-CH" sz="2000" dirty="0"/>
              <a:t>und </a:t>
            </a:r>
            <a:r>
              <a:rPr lang="de-CH" sz="2000" dirty="0" smtClean="0"/>
              <a:t>Straucharten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Heckentyp </a:t>
            </a:r>
            <a:r>
              <a:rPr lang="de-CH" sz="2000" dirty="0"/>
              <a:t>und </a:t>
            </a:r>
            <a:r>
              <a:rPr lang="de-CH" sz="2000" dirty="0" smtClean="0"/>
              <a:t>Höhenlage beachten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Mehrheitlich </a:t>
            </a:r>
            <a:r>
              <a:rPr lang="de-CH" sz="2000" dirty="0"/>
              <a:t>langsam wachsende und nur </a:t>
            </a:r>
            <a:r>
              <a:rPr lang="de-CH" sz="2000" dirty="0" smtClean="0"/>
              <a:t>wenige schnellwüchsige Arten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Auf </a:t>
            </a:r>
            <a:r>
              <a:rPr lang="de-CH" sz="2000" dirty="0"/>
              <a:t>nährstoffreichen Böden keine </a:t>
            </a:r>
            <a:r>
              <a:rPr lang="de-CH" sz="2000" dirty="0" smtClean="0"/>
              <a:t>Sträucher wählen</a:t>
            </a:r>
            <a:r>
              <a:rPr lang="de-CH" sz="2000" dirty="0"/>
              <a:t>, die Wurzelbrut bilden (</a:t>
            </a:r>
            <a:r>
              <a:rPr lang="de-CH" sz="2000" dirty="0" smtClean="0"/>
              <a:t>Schwarzdorn, Hartriegel</a:t>
            </a:r>
            <a:r>
              <a:rPr lang="de-CH" sz="2000" dirty="0"/>
              <a:t>, Zitterpappel</a:t>
            </a:r>
            <a:r>
              <a:rPr lang="de-CH" sz="20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Für </a:t>
            </a:r>
            <a:r>
              <a:rPr lang="de-CH" sz="2000" dirty="0"/>
              <a:t>die </a:t>
            </a:r>
            <a:r>
              <a:rPr lang="de-CH" sz="2000" dirty="0" smtClean="0"/>
              <a:t>Q </a:t>
            </a:r>
            <a:r>
              <a:rPr lang="de-CH" sz="2000" dirty="0"/>
              <a:t>II sind mindestens 20 </a:t>
            </a:r>
            <a:r>
              <a:rPr lang="de-CH" sz="2000" dirty="0" smtClean="0"/>
              <a:t>% dornentragende </a:t>
            </a:r>
            <a:r>
              <a:rPr lang="de-CH" sz="2000" dirty="0"/>
              <a:t>Arten </a:t>
            </a:r>
            <a:r>
              <a:rPr lang="de-CH" sz="2000" dirty="0" smtClean="0"/>
              <a:t>nötig</a:t>
            </a:r>
            <a:r>
              <a:rPr lang="de-CH" sz="2000" b="1" dirty="0" smtClean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100</a:t>
            </a:fld>
            <a:endParaRPr lang="de-CH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579527" y="4149080"/>
            <a:ext cx="7908549" cy="15841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CH" sz="2000" b="1" dirty="0" smtClean="0"/>
              <a:t>Pflanzzeitpunkt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Während der Vegetationsruhe bei frost- und schneefreien Bedingungen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b="1" dirty="0" smtClean="0"/>
              <a:t>Auf leichten Böden: </a:t>
            </a:r>
            <a:r>
              <a:rPr lang="de-CH" sz="2000" dirty="0" smtClean="0"/>
              <a:t>Herbstpflanzung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b="1" dirty="0" smtClean="0"/>
              <a:t>Auf schweren Böden: </a:t>
            </a:r>
            <a:r>
              <a:rPr lang="de-CH" sz="2000" dirty="0" smtClean="0"/>
              <a:t>Frühlingspflanzung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CH" sz="2000" dirty="0"/>
          </a:p>
        </p:txBody>
      </p:sp>
      <p:sp>
        <p:nvSpPr>
          <p:cNvPr id="6" name="Rechteck 5"/>
          <p:cNvSpPr/>
          <p:nvPr/>
        </p:nvSpPr>
        <p:spPr>
          <a:xfrm>
            <a:off x="550624" y="350331"/>
            <a:ext cx="7937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400" b="1" dirty="0">
                <a:latin typeface="+mj-lt"/>
                <a:ea typeface="+mj-ea"/>
                <a:cs typeface="+mj-cs"/>
              </a:rPr>
              <a:t>Hecken, Ufer- und Feldgehölze: </a:t>
            </a:r>
            <a:r>
              <a:rPr lang="de-CH" sz="2400" b="1" dirty="0" smtClean="0">
                <a:latin typeface="+mj-lt"/>
                <a:ea typeface="+mj-ea"/>
                <a:cs typeface="+mj-cs"/>
              </a:rPr>
              <a:t>Pflanzung</a:t>
            </a:r>
            <a:endParaRPr lang="de-CH" sz="24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4699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Hecken, Ufer- und Feldgehölze: Pflanzung</a:t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1063847"/>
            <a:ext cx="7908549" cy="2725193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de-CH" sz="2000" b="1" dirty="0" smtClean="0"/>
              <a:t>Wie vorgehen?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Vor </a:t>
            </a:r>
            <a:r>
              <a:rPr lang="de-CH" sz="2000" dirty="0"/>
              <a:t>und während der Pflanzung die </a:t>
            </a:r>
            <a:r>
              <a:rPr lang="de-CH" sz="2000" dirty="0" smtClean="0"/>
              <a:t>Wurzeln der </a:t>
            </a:r>
            <a:r>
              <a:rPr lang="de-CH" sz="2000" dirty="0"/>
              <a:t>Sträucher vor Austrocknung schützen.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Wurzeln </a:t>
            </a:r>
            <a:r>
              <a:rPr lang="de-CH" sz="2000" dirty="0"/>
              <a:t>etwas zurückschneiden.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Bei </a:t>
            </a:r>
            <a:r>
              <a:rPr lang="de-CH" sz="2000" dirty="0"/>
              <a:t>sehr trockener Witterung nach dem </a:t>
            </a:r>
            <a:r>
              <a:rPr lang="de-CH" sz="2000" dirty="0" smtClean="0"/>
              <a:t>Pflanzen die Bäume </a:t>
            </a:r>
            <a:r>
              <a:rPr lang="de-CH" sz="2000" dirty="0"/>
              <a:t>und </a:t>
            </a:r>
            <a:r>
              <a:rPr lang="de-CH" sz="2000" dirty="0" smtClean="0"/>
              <a:t>Sträucher wässern.</a:t>
            </a:r>
            <a:endParaRPr lang="de-CH" sz="2000" dirty="0"/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Junge </a:t>
            </a:r>
            <a:r>
              <a:rPr lang="de-CH" sz="2000" dirty="0"/>
              <a:t>Hecke mit einem Zaun </a:t>
            </a:r>
            <a:r>
              <a:rPr lang="de-CH" sz="2000" dirty="0" smtClean="0"/>
              <a:t>vor Wild und Weidetieren schützen.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Gras </a:t>
            </a:r>
            <a:r>
              <a:rPr lang="de-CH" sz="2000" dirty="0"/>
              <a:t>um die </a:t>
            </a:r>
            <a:r>
              <a:rPr lang="de-CH" sz="2000" dirty="0" smtClean="0"/>
              <a:t>Sträucher niedertrampeln statt </a:t>
            </a:r>
            <a:r>
              <a:rPr lang="de-CH" sz="2000" dirty="0" err="1"/>
              <a:t>a</a:t>
            </a:r>
            <a:r>
              <a:rPr lang="de-CH" sz="2000" dirty="0" err="1" smtClean="0"/>
              <a:t>usmähen</a:t>
            </a:r>
            <a:r>
              <a:rPr lang="de-CH" sz="2000" dirty="0" smtClean="0"/>
              <a:t>.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101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006" y="3861047"/>
            <a:ext cx="7909268" cy="185738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9724" y="3496928"/>
            <a:ext cx="1368152" cy="1306899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hteck 7"/>
          <p:cNvSpPr/>
          <p:nvPr/>
        </p:nvSpPr>
        <p:spPr>
          <a:xfrm>
            <a:off x="928622" y="5826750"/>
            <a:ext cx="19274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600" dirty="0" smtClean="0">
                <a:hlinkClick r:id="rId4"/>
              </a:rPr>
              <a:t>Pflanzen einer Hecke</a:t>
            </a:r>
            <a:endParaRPr lang="de-CH" sz="16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25" y="5826750"/>
            <a:ext cx="310897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4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274755" cy="629700"/>
          </a:xfrm>
        </p:spPr>
        <p:txBody>
          <a:bodyPr/>
          <a:lstStyle/>
          <a:p>
            <a:r>
              <a:rPr lang="de-CH" dirty="0"/>
              <a:t>Hecken, Ufer- und Feldgehölze: </a:t>
            </a:r>
            <a:r>
              <a:rPr lang="de-CH" dirty="0" smtClean="0"/>
              <a:t>Pflanzplanbeispiel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102</a:t>
            </a:fld>
            <a:endParaRPr lang="de-CH" dirty="0"/>
          </a:p>
        </p:txBody>
      </p:sp>
      <p:sp>
        <p:nvSpPr>
          <p:cNvPr id="5" name="Rechteck 4"/>
          <p:cNvSpPr/>
          <p:nvPr/>
        </p:nvSpPr>
        <p:spPr>
          <a:xfrm>
            <a:off x="565864" y="1127646"/>
            <a:ext cx="82336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Mehrere kurze Heckengruppen mit Abständen von maximal 10 m pflanzen.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Jeweils 4–6 Exemplare einer Strauchart gruppieren. 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Mindestens 3-reihig mit einem Abstand von zirka 1 m anordnen.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2420888"/>
            <a:ext cx="7698690" cy="365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3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447" y="3789040"/>
            <a:ext cx="8023912" cy="18002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Hecken, Ufer- und Feldgehölze: Pflege </a:t>
            </a:r>
            <a:r>
              <a:rPr lang="de-CH" dirty="0" smtClean="0"/>
              <a:t>und Aufwertung</a:t>
            </a:r>
            <a:r>
              <a:rPr lang="de-CH" dirty="0"/>
              <a:t/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1124744"/>
            <a:ext cx="8155416" cy="2701382"/>
          </a:xfrm>
        </p:spPr>
        <p:txBody>
          <a:bodyPr/>
          <a:lstStyle/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b="1" dirty="0" smtClean="0"/>
              <a:t>Pflegeeingriffe </a:t>
            </a:r>
            <a:r>
              <a:rPr lang="de-CH" sz="2000" b="1" dirty="0"/>
              <a:t>nur im </a:t>
            </a:r>
            <a:r>
              <a:rPr lang="de-CH" sz="2000" b="1" dirty="0" smtClean="0"/>
              <a:t>Winterhalbjahr</a:t>
            </a:r>
            <a:endParaRPr lang="de-CH" sz="2000" dirty="0"/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Alle </a:t>
            </a:r>
            <a:r>
              <a:rPr lang="de-CH" sz="2000" dirty="0"/>
              <a:t>4–8 Jahre schnellwüchsige Arten </a:t>
            </a:r>
            <a:r>
              <a:rPr lang="de-CH" sz="2000" dirty="0" smtClean="0"/>
              <a:t>abschnittweise </a:t>
            </a:r>
            <a:r>
              <a:rPr lang="de-CH" sz="2000" b="1" dirty="0" smtClean="0"/>
              <a:t>auf </a:t>
            </a:r>
            <a:r>
              <a:rPr lang="de-CH" sz="2000" b="1" dirty="0"/>
              <a:t>höchstens einem Drittel </a:t>
            </a:r>
            <a:r>
              <a:rPr lang="de-CH" sz="2000" b="1" dirty="0" smtClean="0"/>
              <a:t>der Länge</a:t>
            </a:r>
            <a:r>
              <a:rPr lang="de-CH" sz="2000" dirty="0" smtClean="0"/>
              <a:t> </a:t>
            </a:r>
            <a:r>
              <a:rPr lang="de-CH" sz="2000" dirty="0"/>
              <a:t>der Hecke oder selektiv auf den </a:t>
            </a:r>
            <a:r>
              <a:rPr lang="de-CH" sz="2000" dirty="0" smtClean="0"/>
              <a:t>Stock setzen</a:t>
            </a:r>
            <a:r>
              <a:rPr lang="de-CH" sz="2000" dirty="0"/>
              <a:t>. </a:t>
            </a:r>
            <a:endParaRPr lang="de-CH" sz="2000" dirty="0" smtClean="0"/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Alte</a:t>
            </a:r>
            <a:r>
              <a:rPr lang="de-CH" sz="2000" dirty="0"/>
              <a:t>, grosse Bäume mit abgestorbenen </a:t>
            </a:r>
            <a:r>
              <a:rPr lang="de-CH" sz="2000" dirty="0" smtClean="0"/>
              <a:t>Ästen und </a:t>
            </a:r>
            <a:r>
              <a:rPr lang="de-CH" sz="2000" dirty="0"/>
              <a:t>viel Totholz stehen lassen.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Schnittholz als </a:t>
            </a:r>
            <a:r>
              <a:rPr lang="de-CH" sz="2000" dirty="0"/>
              <a:t>Struktur </a:t>
            </a:r>
            <a:r>
              <a:rPr lang="de-CH" sz="2000" dirty="0" smtClean="0"/>
              <a:t>in der </a:t>
            </a:r>
            <a:r>
              <a:rPr lang="de-CH" sz="2000" dirty="0"/>
              <a:t>Hecke </a:t>
            </a:r>
            <a:r>
              <a:rPr lang="de-CH" sz="2000" dirty="0" smtClean="0"/>
              <a:t>deponieren.</a:t>
            </a:r>
            <a:endParaRPr lang="de-CH" sz="2000" dirty="0"/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b="1" dirty="0" smtClean="0"/>
              <a:t>In </a:t>
            </a:r>
            <a:r>
              <a:rPr lang="de-CH" sz="2000" b="1" dirty="0"/>
              <a:t>sonnigen Lagen </a:t>
            </a:r>
            <a:r>
              <a:rPr lang="de-CH" sz="2000" dirty="0"/>
              <a:t>Kleinstrukturen wie </a:t>
            </a:r>
            <a:r>
              <a:rPr lang="de-CH" sz="2000" dirty="0" smtClean="0"/>
              <a:t>Ast- und Steinhaufen </a:t>
            </a:r>
            <a:r>
              <a:rPr lang="de-CH" sz="2000" dirty="0"/>
              <a:t>anlegen </a:t>
            </a:r>
            <a:r>
              <a:rPr lang="de-CH" sz="2000" dirty="0" smtClean="0"/>
              <a:t/>
            </a:r>
            <a:br>
              <a:rPr lang="de-CH" sz="2000" dirty="0" smtClean="0"/>
            </a:br>
            <a:r>
              <a:rPr lang="de-CH" sz="2000" dirty="0" smtClean="0"/>
              <a:t>und </a:t>
            </a:r>
            <a:r>
              <a:rPr lang="de-CH" sz="2000" dirty="0"/>
              <a:t>freihalten.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Efeu </a:t>
            </a:r>
            <a:r>
              <a:rPr lang="de-CH" sz="2000" dirty="0"/>
              <a:t>tolerieren.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103</a:t>
            </a:fld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875268" y="5754742"/>
            <a:ext cx="85212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>
                <a:hlinkClick r:id="rId3"/>
              </a:rPr>
              <a:t>Effiziente </a:t>
            </a:r>
            <a:r>
              <a:rPr lang="de-CH" sz="1600" dirty="0">
                <a:hlinkClick r:id="rId3"/>
              </a:rPr>
              <a:t>Heckenpflege mit Maschinen und </a:t>
            </a:r>
            <a:r>
              <a:rPr lang="de-CH" sz="1600" dirty="0" smtClean="0">
                <a:hlinkClick r:id="rId3"/>
              </a:rPr>
              <a:t>Motorsäge</a:t>
            </a:r>
            <a:r>
              <a:rPr lang="de-CH" sz="1600" dirty="0" smtClean="0"/>
              <a:t>, </a:t>
            </a:r>
            <a:r>
              <a:rPr lang="de-CH" sz="1600" dirty="0" smtClean="0">
                <a:hlinkClick r:id="rId4"/>
              </a:rPr>
              <a:t>Selektive </a:t>
            </a:r>
            <a:r>
              <a:rPr lang="de-CH" sz="1600" dirty="0">
                <a:hlinkClick r:id="rId4"/>
              </a:rPr>
              <a:t>Pflege von </a:t>
            </a:r>
            <a:r>
              <a:rPr lang="de-CH" sz="1600" dirty="0" smtClean="0">
                <a:hlinkClick r:id="rId4"/>
              </a:rPr>
              <a:t>Haselhecken</a:t>
            </a:r>
            <a:endParaRPr lang="de-CH" sz="16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71" y="5772861"/>
            <a:ext cx="310897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Hecken, Ufer- und </a:t>
            </a:r>
            <a:r>
              <a:rPr lang="de-CH" dirty="0" smtClean="0"/>
              <a:t>Feldgehölze: </a:t>
            </a:r>
            <a:br>
              <a:rPr lang="de-CH" dirty="0" smtClean="0"/>
            </a:br>
            <a:r>
              <a:rPr lang="de-CH" dirty="0" smtClean="0"/>
              <a:t>Gestaffelte </a:t>
            </a:r>
            <a:r>
              <a:rPr lang="de-CH" dirty="0"/>
              <a:t>Nutzung des </a:t>
            </a:r>
            <a:r>
              <a:rPr lang="de-CH" dirty="0" smtClean="0"/>
              <a:t>Krautsaums (Q II)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104</a:t>
            </a:fld>
            <a:endParaRPr lang="de-CH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603" y="2128014"/>
            <a:ext cx="3969650" cy="174088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95536" y="1408600"/>
            <a:ext cx="2186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smtClean="0"/>
              <a:t>Zweiseitiger Saum</a:t>
            </a:r>
            <a:endParaRPr lang="de-CH" b="1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21"/>
          <a:stretch/>
        </p:blipFill>
        <p:spPr>
          <a:xfrm>
            <a:off x="4640925" y="2024440"/>
            <a:ext cx="3960440" cy="1646617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4571999" y="1385972"/>
            <a:ext cx="2003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smtClean="0"/>
              <a:t>Einseitiger Saum</a:t>
            </a:r>
            <a:endParaRPr lang="de-CH" b="1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33" b="-1287"/>
          <a:stretch/>
        </p:blipFill>
        <p:spPr>
          <a:xfrm>
            <a:off x="4593528" y="4209328"/>
            <a:ext cx="4011735" cy="1667943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571999" y="1777932"/>
            <a:ext cx="1146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/>
              <a:t>Variante A</a:t>
            </a:r>
            <a:endParaRPr lang="de-CH" dirty="0"/>
          </a:p>
        </p:txBody>
      </p:sp>
      <p:sp>
        <p:nvSpPr>
          <p:cNvPr id="14" name="Textfeld 13"/>
          <p:cNvSpPr txBox="1"/>
          <p:nvPr/>
        </p:nvSpPr>
        <p:spPr>
          <a:xfrm>
            <a:off x="4571999" y="3755527"/>
            <a:ext cx="1146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/>
              <a:t>Variante B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6589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2676" y="4292264"/>
            <a:ext cx="1783598" cy="161452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1300" y="4293095"/>
            <a:ext cx="1860583" cy="161369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8924" y="4293097"/>
            <a:ext cx="1857969" cy="161369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99" y="4293097"/>
            <a:ext cx="1808433" cy="162541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Rebflächen </a:t>
            </a:r>
            <a:r>
              <a:rPr lang="de-CH" dirty="0" smtClean="0"/>
              <a:t>mit natürlicher </a:t>
            </a:r>
            <a:r>
              <a:rPr lang="de-CH" dirty="0"/>
              <a:t>Artenvielfalt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80000" y="1196752"/>
            <a:ext cx="3852000" cy="259228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/>
            <a:r>
              <a:rPr lang="de-CH" sz="2000" b="1" dirty="0"/>
              <a:t>Ökologische Bedeutung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CH" sz="2000" dirty="0" smtClean="0"/>
              <a:t>Förderung </a:t>
            </a:r>
            <a:r>
              <a:rPr lang="de-CH" sz="2000" dirty="0"/>
              <a:t>typischer Pflanzenarten der </a:t>
            </a:r>
            <a:r>
              <a:rPr lang="de-CH" sz="2000" dirty="0" smtClean="0"/>
              <a:t>Rebflächen</a:t>
            </a:r>
            <a:endParaRPr lang="de-CH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CH" sz="2000" dirty="0" smtClean="0"/>
              <a:t>Förderung gefährdeter Reptilien, Wildbienen</a:t>
            </a:r>
            <a:r>
              <a:rPr lang="de-CH" sz="2000" dirty="0"/>
              <a:t>, Schmetterlinge und </a:t>
            </a:r>
            <a:r>
              <a:rPr lang="de-CH" sz="2000" dirty="0" smtClean="0"/>
              <a:t>seltener Vogelarten </a:t>
            </a:r>
            <a:r>
              <a:rPr lang="de-CH" sz="2000" dirty="0"/>
              <a:t>wie Wiedehopf, Zaunammer </a:t>
            </a:r>
            <a:r>
              <a:rPr lang="de-CH" sz="2000" dirty="0" smtClean="0"/>
              <a:t>oder Heidelerche</a:t>
            </a:r>
            <a:endParaRPr lang="de-CH" sz="2000" dirty="0"/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612000" y="1196752"/>
            <a:ext cx="3852000" cy="2592288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de-CH" sz="2000" b="1" dirty="0"/>
              <a:t>Agronomische Bedeutung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err="1" smtClean="0"/>
              <a:t>Nützlingsförderung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Boden- </a:t>
            </a:r>
            <a:r>
              <a:rPr lang="de-CH" sz="2000" dirty="0"/>
              <a:t>und </a:t>
            </a:r>
            <a:r>
              <a:rPr lang="de-CH" sz="2000" dirty="0" smtClean="0"/>
              <a:t>Erosionsschutz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Imageförderung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105</a:t>
            </a:fld>
            <a:endParaRPr lang="de-CH" dirty="0"/>
          </a:p>
        </p:txBody>
      </p:sp>
      <p:sp>
        <p:nvSpPr>
          <p:cNvPr id="14" name="Welle 13"/>
          <p:cNvSpPr/>
          <p:nvPr/>
        </p:nvSpPr>
        <p:spPr>
          <a:xfrm>
            <a:off x="8172400" y="263602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solidFill>
                  <a:schemeClr val="accent4">
                    <a:lumMod val="50000"/>
                  </a:schemeClr>
                </a:solidFill>
              </a:rPr>
              <a:t>S.102</a:t>
            </a:r>
            <a:endParaRPr lang="de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6742678" y="5556269"/>
            <a:ext cx="186177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Schlingnatter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4641302" y="5555437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Weinbergtulpe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2588819" y="5556506"/>
            <a:ext cx="194041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Zaunammer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583825" y="5549174"/>
            <a:ext cx="193342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Mauerfuchs</a:t>
            </a:r>
          </a:p>
        </p:txBody>
      </p:sp>
    </p:spTree>
    <p:extLst>
      <p:ext uri="{BB962C8B-B14F-4D97-AF65-F5344CB8AC3E}">
        <p14:creationId xmlns:p14="http://schemas.microsoft.com/office/powerpoint/2010/main" val="424924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Inhaltsplatzhalt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0332875"/>
              </p:ext>
            </p:extLst>
          </p:nvPr>
        </p:nvGraphicFramePr>
        <p:xfrm>
          <a:off x="566961" y="510989"/>
          <a:ext cx="7972839" cy="56931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33608">
                  <a:extLst>
                    <a:ext uri="{9D8B030D-6E8A-4147-A177-3AD203B41FA5}">
                      <a16:colId xmlns:a16="http://schemas.microsoft.com/office/drawing/2014/main" val="469176039"/>
                    </a:ext>
                  </a:extLst>
                </a:gridCol>
                <a:gridCol w="6339231">
                  <a:extLst>
                    <a:ext uri="{9D8B030D-6E8A-4147-A177-3AD203B41FA5}">
                      <a16:colId xmlns:a16="http://schemas.microsoft.com/office/drawing/2014/main" val="4244152260"/>
                    </a:ext>
                  </a:extLst>
                </a:gridCol>
              </a:tblGrid>
              <a:tr h="324482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500" b="1" dirty="0" smtClean="0"/>
                        <a:t>Rebflächen mit natürlicher Artenvielfalt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203139"/>
                  </a:ext>
                </a:extLst>
              </a:tr>
              <a:tr h="324482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5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BEDINGUNGEN FÜR BEITRÄGE NACH DZV FÜR QUALITÄTSSTUFE 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sz="16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7170057"/>
                  </a:ext>
                </a:extLst>
              </a:tr>
              <a:tr h="560469">
                <a:tc>
                  <a:txBody>
                    <a:bodyPr/>
                    <a:lstStyle/>
                    <a:p>
                      <a:r>
                        <a:rPr lang="de-CH" sz="15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Anrechenbare Fläche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Flächen mit Q l sind an die erforderliche BFF anrechenbar. </a:t>
                      </a:r>
                      <a:br>
                        <a:rPr lang="de-CH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CH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Beiträge werden jedoch nur für Flächen mit Q </a:t>
                      </a:r>
                      <a:r>
                        <a:rPr lang="de-CH" sz="15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ll</a:t>
                      </a:r>
                      <a:r>
                        <a:rPr lang="de-CH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bezahlt.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7851456"/>
                  </a:ext>
                </a:extLst>
              </a:tr>
              <a:tr h="560469">
                <a:tc>
                  <a:txBody>
                    <a:bodyPr/>
                    <a:lstStyle/>
                    <a:p>
                      <a:r>
                        <a:rPr lang="de-CH" sz="15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Bedingungen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natürliche Vegetation in den Rebflächen und Wendezonen mit max. 66 % Fettwiesengräsern und Löwenzahn und max. 5 % Neophyten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2986732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5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Düngung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nur im Unterstockbereich erlaubt</a:t>
                      </a:r>
                      <a:endParaRPr lang="de-CH" sz="15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789924"/>
                  </a:ext>
                </a:extLst>
              </a:tr>
              <a:tr h="560469">
                <a:tc>
                  <a:txBody>
                    <a:bodyPr/>
                    <a:lstStyle/>
                    <a:p>
                      <a:r>
                        <a:rPr lang="de-CH" sz="15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Unkraut-regulierung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mechanisch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Herbizide nur im Unterstockbereich oder als Einzelstockbehandlung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308503"/>
                  </a:ext>
                </a:extLst>
              </a:tr>
              <a:tr h="56046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5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Pflanzen-schutzmittel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nur für Raubmilben, Bienen und </a:t>
                      </a:r>
                      <a:r>
                        <a:rPr lang="de-CH" sz="15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Parasitoide</a:t>
                      </a:r>
                      <a:r>
                        <a:rPr lang="de-CH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(Klasse N) schonende Pflanzenschutzmittel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993313"/>
                  </a:ext>
                </a:extLst>
              </a:tr>
              <a:tr h="1032443">
                <a:tc>
                  <a:txBody>
                    <a:bodyPr/>
                    <a:lstStyle/>
                    <a:p>
                      <a:r>
                        <a:rPr lang="de-CH" sz="15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Pflege der Fahrgassen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alternierender Schnitt jeder 2. Fahrgasse im Abstand von mind. 6 Wo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vor der Traubenernte Schnitt auf der ganzen Fläche möglich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 den Wendezonen1 Schnitt vor der Traubenernte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5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mulchen</a:t>
                      </a:r>
                      <a:r>
                        <a:rPr lang="de-CH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erlaubt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160634"/>
                  </a:ext>
                </a:extLst>
              </a:tr>
              <a:tr h="560469">
                <a:tc>
                  <a:txBody>
                    <a:bodyPr/>
                    <a:lstStyle/>
                    <a:p>
                      <a:r>
                        <a:rPr lang="de-CH" sz="15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Boden-bearbeitung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1-mal jährlich oberflächiges Einarbeiten des organischen Materials in jeder zweiten Fahrgasse erlaubt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225949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5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Vertragsdauer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mindestens 8 Jahre</a:t>
                      </a:r>
                      <a:endParaRPr lang="de-CH" sz="15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487120"/>
                  </a:ext>
                </a:extLst>
              </a:tr>
              <a:tr h="560469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5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 II: </a:t>
                      </a:r>
                      <a:r>
                        <a:rPr lang="de-CH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Der ökologische Wert wird anhand von Zeigerpflanzen und Strukturelementen bewertet. Weitere Kriterien können von den kantonalen Fachstellen festgelegt werden.</a:t>
                      </a:r>
                      <a:endParaRPr lang="de-CH" sz="15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123501"/>
                  </a:ext>
                </a:extLst>
              </a:tr>
            </a:tbl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106</a:t>
            </a:fld>
            <a:endParaRPr lang="de-CH" dirty="0"/>
          </a:p>
        </p:txBody>
      </p:sp>
      <p:sp>
        <p:nvSpPr>
          <p:cNvPr id="4" name="Textfeld 3"/>
          <p:cNvSpPr txBox="1"/>
          <p:nvPr/>
        </p:nvSpPr>
        <p:spPr>
          <a:xfrm>
            <a:off x="8054111" y="0"/>
            <a:ext cx="109517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CH" sz="2000" dirty="0" smtClean="0"/>
              <a:t>Handout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41337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Rebflächen mit natürlicher </a:t>
            </a:r>
            <a:r>
              <a:rPr lang="de-CH" dirty="0" smtClean="0"/>
              <a:t>Artenvielfalt</a:t>
            </a:r>
            <a:br>
              <a:rPr lang="de-CH" dirty="0" smtClean="0"/>
            </a:br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17725" y="1034512"/>
            <a:ext cx="5825093" cy="5130791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de-CH" sz="2000" b="1" dirty="0" smtClean="0"/>
              <a:t>Wie die Pflanzenvielfalt fördern?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N-Düngung </a:t>
            </a:r>
            <a:r>
              <a:rPr lang="de-CH" sz="2000" dirty="0"/>
              <a:t>reduzieren. </a:t>
            </a:r>
            <a:endParaRPr lang="de-CH" sz="2000" dirty="0" smtClean="0"/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Organische Dünger wie </a:t>
            </a:r>
            <a:r>
              <a:rPr lang="de-CH" sz="2000" dirty="0"/>
              <a:t>Mist, Kompost oder Trester verwenden.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Zur </a:t>
            </a:r>
            <a:r>
              <a:rPr lang="de-CH" sz="2000" dirty="0"/>
              <a:t>Förderung einjähriger Pflanzen den </a:t>
            </a:r>
            <a:r>
              <a:rPr lang="de-CH" sz="2000" dirty="0" smtClean="0"/>
              <a:t>Boden alle </a:t>
            </a:r>
            <a:r>
              <a:rPr lang="de-CH" sz="2000" dirty="0"/>
              <a:t>3–4 Jahre mit der </a:t>
            </a:r>
            <a:r>
              <a:rPr lang="de-CH" sz="2000" dirty="0" smtClean="0"/>
              <a:t>Spatenmaschine bearbeiten</a:t>
            </a:r>
            <a:r>
              <a:rPr lang="de-CH" sz="2000" dirty="0"/>
              <a:t>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/>
              <a:t>Fahrgassen im Frühjahr </a:t>
            </a:r>
            <a:r>
              <a:rPr lang="de-CH" sz="2000" dirty="0" smtClean="0"/>
              <a:t>möglichst spät schneiden.</a:t>
            </a:r>
            <a:endParaRPr lang="de-CH" sz="2000" dirty="0"/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Anzahl </a:t>
            </a:r>
            <a:r>
              <a:rPr lang="de-CH" sz="2000" dirty="0"/>
              <a:t>Mäh- und </a:t>
            </a:r>
            <a:r>
              <a:rPr lang="de-CH" sz="2000" dirty="0" err="1"/>
              <a:t>Mulchdurchgänge</a:t>
            </a:r>
            <a:r>
              <a:rPr lang="de-CH" sz="2000" dirty="0"/>
              <a:t> </a:t>
            </a:r>
            <a:r>
              <a:rPr lang="de-CH" sz="2000" dirty="0" smtClean="0"/>
              <a:t>reduzieren. 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Mähen </a:t>
            </a:r>
            <a:r>
              <a:rPr lang="de-CH" sz="2000" dirty="0"/>
              <a:t>oder rollen statt </a:t>
            </a:r>
            <a:r>
              <a:rPr lang="de-CH" sz="2000" dirty="0" err="1" smtClean="0"/>
              <a:t>mulchen</a:t>
            </a:r>
            <a:r>
              <a:rPr lang="de-CH" sz="2000" dirty="0"/>
              <a:t>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Dichten </a:t>
            </a:r>
            <a:r>
              <a:rPr lang="de-CH" sz="2000" dirty="0" err="1" smtClean="0"/>
              <a:t>Grasfilz</a:t>
            </a:r>
            <a:r>
              <a:rPr lang="de-CH" sz="2000" dirty="0" smtClean="0"/>
              <a:t> im </a:t>
            </a:r>
            <a:r>
              <a:rPr lang="de-CH" sz="2000" dirty="0"/>
              <a:t>Frühjahr mit der </a:t>
            </a:r>
            <a:r>
              <a:rPr lang="de-CH" sz="2000" dirty="0" smtClean="0"/>
              <a:t>Spatenmaschine aufreissen</a:t>
            </a:r>
            <a:r>
              <a:rPr lang="de-CH" sz="2000" dirty="0"/>
              <a:t>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Bei vielen </a:t>
            </a:r>
            <a:r>
              <a:rPr lang="de-CH" sz="2000" dirty="0"/>
              <a:t>Quecken den Boden höchstens </a:t>
            </a:r>
            <a:r>
              <a:rPr lang="de-CH" sz="2000" dirty="0" smtClean="0"/>
              <a:t>alle 3–4 </a:t>
            </a:r>
            <a:r>
              <a:rPr lang="de-CH" sz="2000" dirty="0"/>
              <a:t>Jahre bearbeiten und im Sommer </a:t>
            </a:r>
            <a:r>
              <a:rPr lang="de-CH" sz="2000" dirty="0" smtClean="0"/>
              <a:t>häufiger mähen </a:t>
            </a:r>
            <a:r>
              <a:rPr lang="de-CH" sz="2000" dirty="0"/>
              <a:t>oder </a:t>
            </a:r>
            <a:r>
              <a:rPr lang="de-CH" sz="2000" dirty="0" err="1"/>
              <a:t>mulchen</a:t>
            </a:r>
            <a:r>
              <a:rPr lang="de-CH" sz="2000" dirty="0" smtClean="0"/>
              <a:t>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/>
              <a:t>Neophyten wie die Kanadische Goldrute oder </a:t>
            </a:r>
            <a:r>
              <a:rPr lang="de-CH" sz="2000" dirty="0" smtClean="0"/>
              <a:t/>
            </a:r>
            <a:br>
              <a:rPr lang="de-CH" sz="2000" dirty="0" smtClean="0"/>
            </a:br>
            <a:r>
              <a:rPr lang="de-CH" sz="2000" dirty="0" smtClean="0"/>
              <a:t>das </a:t>
            </a:r>
            <a:r>
              <a:rPr lang="de-CH" sz="2000" dirty="0"/>
              <a:t>Einjährige Berufkraut sofort ausreissen.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de-CH" sz="20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107</a:t>
            </a:fld>
            <a:endParaRPr lang="de-CH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224" y="1048511"/>
            <a:ext cx="2027717" cy="490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8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Rebflächen mit natürlicher Artenvielfalt</a:t>
            </a:r>
            <a:br>
              <a:rPr lang="de-CH" dirty="0"/>
            </a:br>
            <a:r>
              <a:rPr lang="de-CH" dirty="0"/>
              <a:t/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6522" y="1052736"/>
            <a:ext cx="7909752" cy="3826264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de-CH" sz="2000" b="1" dirty="0" smtClean="0"/>
              <a:t>Wie pflegen und aufwerten?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Pflanzenschutzmittel- und Düngereinsatz reduzieren.</a:t>
            </a:r>
            <a:endParaRPr lang="de-CH" sz="2000" dirty="0"/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/>
              <a:t>Wendezonen und Böschungen </a:t>
            </a:r>
            <a:r>
              <a:rPr lang="de-CH" sz="2000" dirty="0" smtClean="0"/>
              <a:t>extensiv pflegen.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/>
              <a:t>In der Schädlingsregulierung </a:t>
            </a:r>
            <a:r>
              <a:rPr lang="de-CH" sz="2000" dirty="0" err="1" smtClean="0"/>
              <a:t>nützlingsschonende</a:t>
            </a:r>
            <a:r>
              <a:rPr lang="de-CH" sz="2000" dirty="0" smtClean="0"/>
              <a:t> Produkte verwenden.</a:t>
            </a:r>
            <a:endParaRPr lang="de-CH" sz="2000" dirty="0"/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Resistente Sorten anbauen.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Vorhandene Trockenmauern erhalten und pflegen, neue bauen.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Sträucher und Gebüsche setzen.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Typische Weinbergbäume wie Weinbergpfirsich, Feigenbaum, Mandelbaum, </a:t>
            </a:r>
            <a:r>
              <a:rPr lang="de-CH" sz="2000" dirty="0"/>
              <a:t>etc. </a:t>
            </a:r>
            <a:r>
              <a:rPr lang="de-CH" sz="2000" dirty="0" smtClean="0"/>
              <a:t>pflanzen.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Auf Remontierungsflächen Brachen säen. </a:t>
            </a:r>
            <a:endParaRPr lang="de-CH" sz="2000" dirty="0"/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In </a:t>
            </a:r>
            <a:r>
              <a:rPr lang="de-CH" sz="2000" dirty="0"/>
              <a:t>der Nähe der Rebberge weitere </a:t>
            </a:r>
            <a:r>
              <a:rPr lang="de-CH" sz="2000" dirty="0" smtClean="0"/>
              <a:t>BFF anlegen </a:t>
            </a:r>
            <a:r>
              <a:rPr lang="de-CH" sz="2000" dirty="0"/>
              <a:t>bzw. pflegen</a:t>
            </a:r>
            <a:r>
              <a:rPr lang="de-CH" sz="2000" dirty="0" smtClean="0"/>
              <a:t>.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108</a:t>
            </a:fld>
            <a:endParaRPr lang="de-CH" dirty="0"/>
          </a:p>
        </p:txBody>
      </p:sp>
      <p:sp>
        <p:nvSpPr>
          <p:cNvPr id="6" name="Titel 3"/>
          <p:cNvSpPr txBox="1">
            <a:spLocks/>
          </p:cNvSpPr>
          <p:nvPr/>
        </p:nvSpPr>
        <p:spPr>
          <a:xfrm>
            <a:off x="770125" y="557213"/>
            <a:ext cx="790854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522" y="4797152"/>
            <a:ext cx="7923278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5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109</a:t>
            </a:fld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8048828" y="4703"/>
            <a:ext cx="109517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CH" sz="2000" dirty="0" smtClean="0"/>
              <a:t>Handout</a:t>
            </a:r>
            <a:endParaRPr lang="de-CH" sz="2000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457890"/>
              </p:ext>
            </p:extLst>
          </p:nvPr>
        </p:nvGraphicFramePr>
        <p:xfrm>
          <a:off x="551359" y="578451"/>
          <a:ext cx="7988441" cy="5467610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2157052">
                  <a:extLst>
                    <a:ext uri="{9D8B030D-6E8A-4147-A177-3AD203B41FA5}">
                      <a16:colId xmlns:a16="http://schemas.microsoft.com/office/drawing/2014/main" val="449201297"/>
                    </a:ext>
                  </a:extLst>
                </a:gridCol>
                <a:gridCol w="1354343">
                  <a:extLst>
                    <a:ext uri="{9D8B030D-6E8A-4147-A177-3AD203B41FA5}">
                      <a16:colId xmlns:a16="http://schemas.microsoft.com/office/drawing/2014/main" val="1397211296"/>
                    </a:ext>
                  </a:extLst>
                </a:gridCol>
                <a:gridCol w="1737431">
                  <a:extLst>
                    <a:ext uri="{9D8B030D-6E8A-4147-A177-3AD203B41FA5}">
                      <a16:colId xmlns:a16="http://schemas.microsoft.com/office/drawing/2014/main" val="624419749"/>
                    </a:ext>
                  </a:extLst>
                </a:gridCol>
                <a:gridCol w="132014">
                  <a:extLst>
                    <a:ext uri="{9D8B030D-6E8A-4147-A177-3AD203B41FA5}">
                      <a16:colId xmlns:a16="http://schemas.microsoft.com/office/drawing/2014/main" val="1948765863"/>
                    </a:ext>
                  </a:extLst>
                </a:gridCol>
                <a:gridCol w="1162217">
                  <a:extLst>
                    <a:ext uri="{9D8B030D-6E8A-4147-A177-3AD203B41FA5}">
                      <a16:colId xmlns:a16="http://schemas.microsoft.com/office/drawing/2014/main" val="3428645486"/>
                    </a:ext>
                  </a:extLst>
                </a:gridCol>
                <a:gridCol w="1445384">
                  <a:extLst>
                    <a:ext uri="{9D8B030D-6E8A-4147-A177-3AD203B41FA5}">
                      <a16:colId xmlns:a16="http://schemas.microsoft.com/office/drawing/2014/main" val="2093333925"/>
                    </a:ext>
                  </a:extLst>
                </a:gridCol>
              </a:tblGrid>
              <a:tr h="635692"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1" dirty="0">
                          <a:effectLst/>
                        </a:rPr>
                        <a:t>Vegetationszeit einiger seltener Frühlingszwiebelpflanzen </a:t>
                      </a:r>
                      <a:r>
                        <a:rPr lang="de-DE" sz="1800" b="1" dirty="0" smtClean="0">
                          <a:effectLst/>
                        </a:rPr>
                        <a:t/>
                      </a:r>
                      <a:br>
                        <a:rPr lang="de-DE" sz="1800" b="1" dirty="0" smtClean="0">
                          <a:effectLst/>
                        </a:rPr>
                      </a:br>
                      <a:r>
                        <a:rPr lang="de-DE" sz="1800" b="1" dirty="0" smtClean="0">
                          <a:effectLst/>
                        </a:rPr>
                        <a:t>und </a:t>
                      </a:r>
                      <a:r>
                        <a:rPr lang="de-DE" sz="1800" b="1" dirty="0">
                          <a:effectLst/>
                        </a:rPr>
                        <a:t>Empfehlungen für die Boden­bearbeitung</a:t>
                      </a:r>
                      <a:endParaRPr lang="de-CH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777165"/>
                  </a:ext>
                </a:extLst>
              </a:tr>
              <a:tr h="6356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CH" sz="1600" dirty="0">
                          <a:effectLst/>
                        </a:rPr>
                        <a:t> </a:t>
                      </a:r>
                      <a:endParaRPr lang="de-C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b="1" dirty="0">
                          <a:effectLst/>
                        </a:rPr>
                        <a:t>Acker-</a:t>
                      </a:r>
                      <a:br>
                        <a:rPr lang="de-DE" sz="1600" b="1" dirty="0">
                          <a:effectLst/>
                        </a:rPr>
                      </a:br>
                      <a:r>
                        <a:rPr lang="de-DE" sz="1600" b="1" dirty="0">
                          <a:effectLst/>
                        </a:rPr>
                        <a:t>Gelbstern</a:t>
                      </a:r>
                      <a:endParaRPr lang="de-CH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b="1" dirty="0">
                          <a:effectLst/>
                        </a:rPr>
                        <a:t>Weinberg-</a:t>
                      </a:r>
                      <a:br>
                        <a:rPr lang="de-DE" sz="1600" b="1" dirty="0">
                          <a:effectLst/>
                        </a:rPr>
                      </a:br>
                      <a:r>
                        <a:rPr lang="de-DE" sz="1600" b="1" dirty="0">
                          <a:effectLst/>
                        </a:rPr>
                        <a:t>Traubenhyazinthe</a:t>
                      </a:r>
                      <a:endParaRPr lang="de-CH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CH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b="1" dirty="0" smtClean="0">
                          <a:effectLst/>
                        </a:rPr>
                        <a:t>Weinberg-tulpe</a:t>
                      </a:r>
                      <a:endParaRPr lang="de-CH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b="1" dirty="0">
                          <a:effectLst/>
                        </a:rPr>
                        <a:t>Doldiger </a:t>
                      </a:r>
                      <a:br>
                        <a:rPr lang="de-DE" sz="1600" b="1" dirty="0">
                          <a:effectLst/>
                        </a:rPr>
                      </a:br>
                      <a:r>
                        <a:rPr lang="de-DE" sz="1600" b="1" dirty="0">
                          <a:effectLst/>
                        </a:rPr>
                        <a:t>Milchstern</a:t>
                      </a:r>
                      <a:endParaRPr lang="de-CH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286388"/>
                  </a:ext>
                </a:extLst>
              </a:tr>
              <a:tr h="8907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b="1" dirty="0">
                          <a:effectLst/>
                        </a:rPr>
                        <a:t>Vermehrungseinheit</a:t>
                      </a:r>
                      <a:endParaRPr lang="de-CH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1 </a:t>
                      </a:r>
                      <a:r>
                        <a:rPr lang="de-DE" sz="1600" dirty="0" smtClean="0">
                          <a:effectLst/>
                        </a:rPr>
                        <a:t>Neben-zwiebel</a:t>
                      </a:r>
                      <a:r>
                        <a:rPr lang="de-DE" sz="1600" dirty="0">
                          <a:effectLst/>
                        </a:rPr>
                        <a:t>, Samen</a:t>
                      </a:r>
                      <a:endParaRPr lang="de-C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viele </a:t>
                      </a:r>
                      <a:r>
                        <a:rPr lang="de-DE" sz="1600" dirty="0" smtClean="0">
                          <a:effectLst/>
                        </a:rPr>
                        <a:t>Tochter-zwiebeln</a:t>
                      </a:r>
                      <a:r>
                        <a:rPr lang="de-DE" sz="1600" dirty="0">
                          <a:effectLst/>
                        </a:rPr>
                        <a:t>, </a:t>
                      </a:r>
                      <a:r>
                        <a:rPr lang="de-DE" sz="1600" dirty="0" smtClean="0">
                          <a:effectLst/>
                        </a:rPr>
                        <a:t/>
                      </a:r>
                      <a:br>
                        <a:rPr lang="de-DE" sz="1600" dirty="0" smtClean="0">
                          <a:effectLst/>
                        </a:rPr>
                      </a:br>
                      <a:r>
                        <a:rPr lang="de-DE" sz="1600" dirty="0" smtClean="0">
                          <a:effectLst/>
                        </a:rPr>
                        <a:t>viele </a:t>
                      </a:r>
                      <a:r>
                        <a:rPr lang="de-DE" sz="1600" dirty="0">
                          <a:effectLst/>
                        </a:rPr>
                        <a:t>Samen</a:t>
                      </a:r>
                      <a:endParaRPr lang="de-C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C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2 </a:t>
                      </a:r>
                      <a:r>
                        <a:rPr lang="de-DE" sz="1600" dirty="0" smtClean="0">
                          <a:effectLst/>
                        </a:rPr>
                        <a:t>Tochter-zwiebeln</a:t>
                      </a:r>
                      <a:r>
                        <a:rPr lang="de-DE" sz="1600" dirty="0">
                          <a:effectLst/>
                        </a:rPr>
                        <a:t>, Samen</a:t>
                      </a:r>
                      <a:endParaRPr lang="de-C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viele </a:t>
                      </a:r>
                      <a:r>
                        <a:rPr lang="de-DE" sz="1600" dirty="0" smtClean="0">
                          <a:effectLst/>
                        </a:rPr>
                        <a:t>Tochter-zwiebeln</a:t>
                      </a:r>
                      <a:r>
                        <a:rPr lang="de-DE" sz="1600" dirty="0">
                          <a:effectLst/>
                        </a:rPr>
                        <a:t>, </a:t>
                      </a:r>
                      <a:r>
                        <a:rPr lang="de-DE" sz="1600" dirty="0" smtClean="0">
                          <a:effectLst/>
                        </a:rPr>
                        <a:t/>
                      </a:r>
                      <a:br>
                        <a:rPr lang="de-DE" sz="1600" dirty="0" smtClean="0">
                          <a:effectLst/>
                        </a:rPr>
                      </a:br>
                      <a:r>
                        <a:rPr lang="de-DE" sz="1600" dirty="0" smtClean="0">
                          <a:effectLst/>
                        </a:rPr>
                        <a:t>viele </a:t>
                      </a:r>
                      <a:r>
                        <a:rPr lang="de-DE" sz="1600" dirty="0">
                          <a:effectLst/>
                        </a:rPr>
                        <a:t>Samen</a:t>
                      </a:r>
                      <a:endParaRPr lang="de-C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051273"/>
                  </a:ext>
                </a:extLst>
              </a:tr>
              <a:tr h="6356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b="1">
                          <a:effectLst/>
                        </a:rPr>
                        <a:t>Vegetationszeit</a:t>
                      </a:r>
                      <a:endParaRPr lang="de-CH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Nov. – </a:t>
                      </a:r>
                      <a:br>
                        <a:rPr lang="de-DE" sz="1600">
                          <a:effectLst/>
                        </a:rPr>
                      </a:br>
                      <a:r>
                        <a:rPr lang="de-DE" sz="1600">
                          <a:effectLst/>
                        </a:rPr>
                        <a:t>Mitte Mai</a:t>
                      </a:r>
                      <a:endParaRPr lang="de-C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Sept. – Ende Mai</a:t>
                      </a:r>
                      <a:endParaRPr lang="de-C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C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Ende Dez. – Ende Mai</a:t>
                      </a:r>
                      <a:endParaRPr lang="de-C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Ende Okt. – </a:t>
                      </a:r>
                      <a:br>
                        <a:rPr lang="de-DE" sz="1600">
                          <a:effectLst/>
                        </a:rPr>
                      </a:br>
                      <a:r>
                        <a:rPr lang="de-DE" sz="1600">
                          <a:effectLst/>
                        </a:rPr>
                        <a:t>Mitte Juni</a:t>
                      </a:r>
                      <a:endParaRPr lang="de-C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566935"/>
                  </a:ext>
                </a:extLst>
              </a:tr>
              <a:tr h="3806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b="1">
                          <a:effectLst/>
                        </a:rPr>
                        <a:t>Blühbeginn</a:t>
                      </a:r>
                      <a:endParaRPr lang="de-CH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Mitte März</a:t>
                      </a:r>
                      <a:endParaRPr lang="de-C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Anfang April</a:t>
                      </a:r>
                      <a:endParaRPr lang="de-C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C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Mitte April</a:t>
                      </a:r>
                      <a:endParaRPr lang="de-C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Anfang Mai</a:t>
                      </a:r>
                      <a:endParaRPr lang="de-C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135578"/>
                  </a:ext>
                </a:extLst>
              </a:tr>
              <a:tr h="380613"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b="1">
                          <a:effectLst/>
                        </a:rPr>
                        <a:t>Bodenbearbeitung:</a:t>
                      </a:r>
                      <a:endParaRPr lang="de-CH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106002"/>
                  </a:ext>
                </a:extLst>
              </a:tr>
              <a:tr h="3806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b="1" dirty="0">
                          <a:effectLst/>
                        </a:rPr>
                        <a:t>Frühester </a:t>
                      </a:r>
                      <a:r>
                        <a:rPr lang="de-DE" sz="1600" b="1" dirty="0" smtClean="0">
                          <a:effectLst/>
                        </a:rPr>
                        <a:t>Eingriff *</a:t>
                      </a:r>
                      <a:endParaRPr lang="de-CH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Mitte Mai</a:t>
                      </a:r>
                      <a:endParaRPr lang="de-C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Mitte – Ende Mai</a:t>
                      </a:r>
                      <a:endParaRPr lang="de-C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Ende Mai</a:t>
                      </a:r>
                      <a:endParaRPr lang="de-C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Mitte Juni</a:t>
                      </a:r>
                      <a:endParaRPr lang="de-C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596241"/>
                  </a:ext>
                </a:extLst>
              </a:tr>
              <a:tr h="3806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b="1">
                          <a:effectLst/>
                        </a:rPr>
                        <a:t>Ideale Arbeitstiefe</a:t>
                      </a:r>
                      <a:endParaRPr lang="de-CH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5–10 cm</a:t>
                      </a:r>
                      <a:endParaRPr lang="de-C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5–10 cm</a:t>
                      </a:r>
                      <a:endParaRPr lang="de-C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15–20 cm</a:t>
                      </a:r>
                      <a:endParaRPr lang="de-C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10–15 cm</a:t>
                      </a:r>
                      <a:endParaRPr lang="de-C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652352"/>
                  </a:ext>
                </a:extLst>
              </a:tr>
              <a:tr h="3806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b="1">
                          <a:effectLst/>
                        </a:rPr>
                        <a:t>Min. Schollengrösse</a:t>
                      </a:r>
                      <a:endParaRPr lang="de-CH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 smtClean="0">
                          <a:effectLst/>
                        </a:rPr>
                        <a:t>zirka </a:t>
                      </a:r>
                      <a:r>
                        <a:rPr lang="de-DE" sz="1600" dirty="0">
                          <a:effectLst/>
                        </a:rPr>
                        <a:t>8 cm</a:t>
                      </a:r>
                      <a:endParaRPr lang="de-C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 smtClean="0">
                          <a:effectLst/>
                        </a:rPr>
                        <a:t>zirka </a:t>
                      </a:r>
                      <a:r>
                        <a:rPr lang="de-DE" sz="1600" dirty="0">
                          <a:effectLst/>
                        </a:rPr>
                        <a:t>12 cm</a:t>
                      </a:r>
                      <a:endParaRPr lang="de-C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 smtClean="0">
                          <a:effectLst/>
                        </a:rPr>
                        <a:t>zirka </a:t>
                      </a:r>
                      <a:r>
                        <a:rPr lang="de-DE" sz="1600" dirty="0">
                          <a:effectLst/>
                        </a:rPr>
                        <a:t>15 cm</a:t>
                      </a:r>
                      <a:endParaRPr lang="de-C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 smtClean="0">
                          <a:effectLst/>
                        </a:rPr>
                        <a:t>zirka </a:t>
                      </a:r>
                      <a:r>
                        <a:rPr lang="de-DE" sz="1600" dirty="0">
                          <a:effectLst/>
                        </a:rPr>
                        <a:t>15 cm</a:t>
                      </a:r>
                      <a:endParaRPr lang="de-C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571205"/>
                  </a:ext>
                </a:extLst>
              </a:tr>
              <a:tr h="4795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b="1" dirty="0">
                          <a:effectLst/>
                        </a:rPr>
                        <a:t>Ideale Häufigkeit</a:t>
                      </a:r>
                      <a:endParaRPr lang="de-CH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 smtClean="0">
                          <a:effectLst/>
                        </a:rPr>
                        <a:t>alle </a:t>
                      </a:r>
                      <a:r>
                        <a:rPr lang="de-DE" sz="1600" dirty="0">
                          <a:effectLst/>
                        </a:rPr>
                        <a:t>1–2 Jahre </a:t>
                      </a:r>
                      <a:endParaRPr lang="de-C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 smtClean="0">
                          <a:effectLst/>
                        </a:rPr>
                        <a:t>alle </a:t>
                      </a:r>
                      <a:r>
                        <a:rPr lang="de-DE" sz="1600" dirty="0">
                          <a:effectLst/>
                        </a:rPr>
                        <a:t>2–4 Jahre</a:t>
                      </a:r>
                      <a:endParaRPr lang="de-C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 smtClean="0">
                          <a:effectLst/>
                        </a:rPr>
                        <a:t>alle </a:t>
                      </a:r>
                      <a:r>
                        <a:rPr lang="de-DE" sz="1600" dirty="0">
                          <a:effectLst/>
                        </a:rPr>
                        <a:t>3–4 Jahre</a:t>
                      </a:r>
                      <a:endParaRPr lang="de-C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 smtClean="0">
                          <a:effectLst/>
                        </a:rPr>
                        <a:t>alle </a:t>
                      </a:r>
                      <a:r>
                        <a:rPr lang="de-DE" sz="1600" dirty="0">
                          <a:effectLst/>
                        </a:rPr>
                        <a:t>4 Jahre</a:t>
                      </a:r>
                      <a:endParaRPr lang="de-C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976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159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190" y="3465061"/>
            <a:ext cx="2561278" cy="220138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9117" y="3465062"/>
            <a:ext cx="2568078" cy="220137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461" y="3471854"/>
            <a:ext cx="2551818" cy="2200873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3831" y="1080482"/>
            <a:ext cx="2543355" cy="218011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" r="15809" b="3613"/>
          <a:stretch/>
        </p:blipFill>
        <p:spPr>
          <a:xfrm>
            <a:off x="3261105" y="1095322"/>
            <a:ext cx="2539027" cy="218011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4944"/>
          <a:stretch/>
        </p:blipFill>
        <p:spPr>
          <a:xfrm>
            <a:off x="575018" y="1088216"/>
            <a:ext cx="2532388" cy="218722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BFF Typen auf Grünland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11</a:t>
            </a:fld>
            <a:endParaRPr lang="de-CH" dirty="0"/>
          </a:p>
        </p:txBody>
      </p:sp>
      <p:sp>
        <p:nvSpPr>
          <p:cNvPr id="8" name="Textfeld 7"/>
          <p:cNvSpPr txBox="1"/>
          <p:nvPr/>
        </p:nvSpPr>
        <p:spPr>
          <a:xfrm>
            <a:off x="558472" y="2638653"/>
            <a:ext cx="2578442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Extensiv und wenig intensiv genutzte Wiese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247785" y="2915652"/>
            <a:ext cx="256941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err="1"/>
              <a:t>Streuefläche</a:t>
            </a:r>
            <a:endParaRPr lang="de-CH" dirty="0"/>
          </a:p>
        </p:txBody>
      </p:sp>
      <p:sp>
        <p:nvSpPr>
          <p:cNvPr id="10" name="Textfeld 9"/>
          <p:cNvSpPr txBox="1"/>
          <p:nvPr/>
        </p:nvSpPr>
        <p:spPr>
          <a:xfrm>
            <a:off x="537900" y="5030169"/>
            <a:ext cx="2562941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Uferwiese entlang 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>von </a:t>
            </a:r>
            <a:r>
              <a:rPr lang="de-CH" dirty="0"/>
              <a:t>Fliessgewässern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893940" y="2888061"/>
            <a:ext cx="262829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Extensiv genutzte Weide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953831" y="5297109"/>
            <a:ext cx="268836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Wald- und </a:t>
            </a:r>
            <a:r>
              <a:rPr lang="de-CH" dirty="0" err="1"/>
              <a:t>Wytweiden</a:t>
            </a:r>
            <a:endParaRPr lang="de-CH" dirty="0"/>
          </a:p>
        </p:txBody>
      </p:sp>
      <p:sp>
        <p:nvSpPr>
          <p:cNvPr id="13" name="Textfeld 12"/>
          <p:cNvSpPr txBox="1"/>
          <p:nvPr/>
        </p:nvSpPr>
        <p:spPr>
          <a:xfrm>
            <a:off x="3242835" y="4753170"/>
            <a:ext cx="2589265" cy="92333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Artenreiche 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>Grün- und </a:t>
            </a:r>
            <a:r>
              <a:rPr lang="de-CH" dirty="0" err="1"/>
              <a:t>Streueflächen</a:t>
            </a:r>
            <a:r>
              <a:rPr lang="de-CH" dirty="0"/>
              <a:t> 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>im </a:t>
            </a:r>
            <a:r>
              <a:rPr lang="de-CH" dirty="0"/>
              <a:t>Sömmerungsgebiet</a:t>
            </a:r>
          </a:p>
        </p:txBody>
      </p:sp>
    </p:spTree>
    <p:extLst>
      <p:ext uri="{BB962C8B-B14F-4D97-AF65-F5344CB8AC3E}">
        <p14:creationId xmlns:p14="http://schemas.microsoft.com/office/powerpoint/2010/main" val="366125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Rebflächen: </a:t>
            </a:r>
            <a:r>
              <a:rPr lang="de-CH" dirty="0"/>
              <a:t>Wie Netze richtig montieren</a:t>
            </a:r>
            <a:r>
              <a:rPr lang="de-CH" dirty="0" smtClean="0"/>
              <a:t>?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110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7629" y="3933056"/>
            <a:ext cx="3933494" cy="2196242"/>
          </a:xfrm>
          <a:prstGeom prst="rect">
            <a:avLst/>
          </a:prstGeom>
        </p:spPr>
      </p:pic>
      <p:sp>
        <p:nvSpPr>
          <p:cNvPr id="7" name="Inhaltsplatzhalter 6"/>
          <p:cNvSpPr txBox="1">
            <a:spLocks noGrp="1"/>
          </p:cNvSpPr>
          <p:nvPr>
            <p:ph idx="1"/>
          </p:nvPr>
        </p:nvSpPr>
        <p:spPr>
          <a:xfrm>
            <a:off x="581932" y="980728"/>
            <a:ext cx="7980133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Netze </a:t>
            </a:r>
            <a:r>
              <a:rPr lang="de-CH" sz="2000" dirty="0"/>
              <a:t>mit weichen Fäden und </a:t>
            </a:r>
            <a:r>
              <a:rPr lang="de-CH" sz="2000" dirty="0" smtClean="0"/>
              <a:t>hellen und </a:t>
            </a:r>
            <a:r>
              <a:rPr lang="de-CH" sz="2000" dirty="0"/>
              <a:t>auffälligen Farben verwenden.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Netze </a:t>
            </a:r>
            <a:r>
              <a:rPr lang="de-CH" sz="2000" dirty="0"/>
              <a:t>gut spannen, Netzbahnen </a:t>
            </a:r>
            <a:r>
              <a:rPr lang="de-CH" sz="2000" dirty="0" smtClean="0"/>
              <a:t>überlappen, Löcher </a:t>
            </a:r>
            <a:r>
              <a:rPr lang="de-CH" sz="2000" dirty="0"/>
              <a:t>verschliessen und </a:t>
            </a:r>
            <a:r>
              <a:rPr lang="de-CH" sz="2000" dirty="0" smtClean="0"/>
              <a:t>Ränder am </a:t>
            </a:r>
            <a:r>
              <a:rPr lang="de-CH" sz="2000" dirty="0"/>
              <a:t>Boden befestigen.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Netzreste </a:t>
            </a:r>
            <a:r>
              <a:rPr lang="de-CH" sz="2000" dirty="0"/>
              <a:t>satt aufrollen und so </a:t>
            </a:r>
            <a:r>
              <a:rPr lang="de-CH" sz="2000" dirty="0" smtClean="0"/>
              <a:t>befestigen, dass </a:t>
            </a:r>
            <a:r>
              <a:rPr lang="de-CH" sz="2000" dirty="0"/>
              <a:t>sich keine Igel und Vögel </a:t>
            </a:r>
            <a:r>
              <a:rPr lang="de-CH" sz="2000" dirty="0" smtClean="0"/>
              <a:t>verfangen können</a:t>
            </a:r>
            <a:r>
              <a:rPr lang="de-CH" sz="2000" dirty="0"/>
              <a:t>. </a:t>
            </a:r>
            <a:endParaRPr lang="de-CH" sz="2000" dirty="0" smtClean="0"/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Keine </a:t>
            </a:r>
            <a:r>
              <a:rPr lang="de-CH" sz="2000" dirty="0"/>
              <a:t>losen </a:t>
            </a:r>
            <a:r>
              <a:rPr lang="de-CH" sz="2000" dirty="0" smtClean="0"/>
              <a:t>Netzteile auf </a:t>
            </a:r>
            <a:r>
              <a:rPr lang="de-CH" sz="2000" dirty="0"/>
              <a:t>dem Boden liegen lassen.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Netze </a:t>
            </a:r>
            <a:r>
              <a:rPr lang="de-CH" sz="2000" dirty="0"/>
              <a:t>regelmässig kontrollieren. </a:t>
            </a:r>
            <a:r>
              <a:rPr lang="de-CH" sz="2000" dirty="0" smtClean="0"/>
              <a:t>Gefangene Igel </a:t>
            </a:r>
            <a:r>
              <a:rPr lang="de-CH" sz="2000" dirty="0"/>
              <a:t>und Vögel befreien.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Nach </a:t>
            </a:r>
            <a:r>
              <a:rPr lang="de-CH" sz="2000" dirty="0"/>
              <a:t>der Traubenernte die Netze </a:t>
            </a:r>
            <a:r>
              <a:rPr lang="de-CH" sz="2000" dirty="0" smtClean="0"/>
              <a:t>sofort entfernen </a:t>
            </a:r>
            <a:r>
              <a:rPr lang="de-CH" sz="2000" dirty="0"/>
              <a:t>oder die losen Enden auf </a:t>
            </a:r>
            <a:r>
              <a:rPr lang="de-CH" sz="2000" dirty="0" smtClean="0"/>
              <a:t>den Geiztrieben </a:t>
            </a:r>
            <a:r>
              <a:rPr lang="de-CH" sz="2000" dirty="0"/>
              <a:t>fixieren.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3933056"/>
            <a:ext cx="3917540" cy="2184278"/>
          </a:xfrm>
          <a:prstGeom prst="rect">
            <a:avLst/>
          </a:prstGeom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E3E8499B-9A15-184E-9992-6DA3BBA008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928" y="3965012"/>
            <a:ext cx="542263" cy="542263"/>
          </a:xfrm>
          <a:prstGeom prst="rect">
            <a:avLst/>
          </a:prstGeom>
        </p:spPr>
      </p:pic>
      <p:pic>
        <p:nvPicPr>
          <p:cNvPr id="9" name="Picture 22">
            <a:extLst>
              <a:ext uri="{FF2B5EF4-FFF2-40B4-BE49-F238E27FC236}">
                <a16:creationId xmlns:a16="http://schemas.microsoft.com/office/drawing/2014/main" id="{19069AFF-40E3-A149-82DB-A9A452AFA9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180" y="3965012"/>
            <a:ext cx="542263" cy="54226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773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968" y="3622662"/>
            <a:ext cx="3917115" cy="248088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613" y="3600577"/>
            <a:ext cx="3924024" cy="2491140"/>
          </a:xfrm>
          <a:prstGeom prst="rect">
            <a:avLst/>
          </a:prstGeom>
        </p:spPr>
      </p:pic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700" y="980728"/>
            <a:ext cx="3924024" cy="249114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613" y="980728"/>
            <a:ext cx="3924024" cy="249113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4.5 Andere Biodiversitätsförderflächen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111</a:t>
            </a:fld>
            <a:endParaRPr lang="de-CH" dirty="0"/>
          </a:p>
        </p:txBody>
      </p:sp>
      <p:sp>
        <p:nvSpPr>
          <p:cNvPr id="12" name="Welle 11"/>
          <p:cNvSpPr/>
          <p:nvPr/>
        </p:nvSpPr>
        <p:spPr>
          <a:xfrm>
            <a:off x="8008058" y="225614"/>
            <a:ext cx="1121158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solidFill>
                  <a:schemeClr val="accent4">
                    <a:lumMod val="50000"/>
                  </a:schemeClr>
                </a:solidFill>
              </a:rPr>
              <a:t>S.106-119</a:t>
            </a:r>
            <a:endParaRPr lang="de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75968" y="3102535"/>
            <a:ext cx="394835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Wassergraben, Tümpel, Teich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4644613" y="3102535"/>
            <a:ext cx="394835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Trockenmauern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4644613" y="5734217"/>
            <a:ext cx="394835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err="1"/>
              <a:t>Ruderalflächen</a:t>
            </a:r>
            <a:r>
              <a:rPr lang="de-CH" dirty="0"/>
              <a:t>, Steinhaufen und -wälle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556536" y="5457218"/>
            <a:ext cx="3948351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Regionsspezifische Biodiversitätsförderflächen</a:t>
            </a:r>
          </a:p>
        </p:txBody>
      </p:sp>
    </p:spTree>
    <p:extLst>
      <p:ext uri="{BB962C8B-B14F-4D97-AF65-F5344CB8AC3E}">
        <p14:creationId xmlns:p14="http://schemas.microsoft.com/office/powerpoint/2010/main" val="231738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6014" y="4077072"/>
            <a:ext cx="1770260" cy="161613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1294" y="4077072"/>
            <a:ext cx="1860589" cy="161613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8920" y="4078680"/>
            <a:ext cx="1857969" cy="161452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99" y="4078681"/>
            <a:ext cx="1802515" cy="161452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Wassergraben, Tümpel</a:t>
            </a:r>
            <a:r>
              <a:rPr lang="de-CH" dirty="0"/>
              <a:t>, Teich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4649" y="1347426"/>
            <a:ext cx="7921625" cy="1905537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de-CH" sz="2000" b="1" dirty="0"/>
              <a:t>Ökologische Bedeutung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Laichgebiete </a:t>
            </a:r>
            <a:r>
              <a:rPr lang="de-CH" sz="2000" dirty="0"/>
              <a:t>für Frösche, Kröten und </a:t>
            </a:r>
            <a:r>
              <a:rPr lang="de-CH" sz="2000" dirty="0" smtClean="0"/>
              <a:t>Molche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Lebensraum </a:t>
            </a:r>
            <a:r>
              <a:rPr lang="de-CH" sz="2000" dirty="0"/>
              <a:t>für zahlreiche Libellen, </a:t>
            </a:r>
            <a:r>
              <a:rPr lang="de-CH" sz="2000" dirty="0" smtClean="0"/>
              <a:t>Köcherfliegen und </a:t>
            </a:r>
            <a:r>
              <a:rPr lang="de-CH" sz="2000" dirty="0"/>
              <a:t>andere </a:t>
            </a:r>
            <a:r>
              <a:rPr lang="de-CH" sz="2000" dirty="0" smtClean="0"/>
              <a:t>Insekten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Vernetzungselement </a:t>
            </a:r>
            <a:r>
              <a:rPr lang="de-CH" sz="2000" dirty="0"/>
              <a:t>zwischen grösseren </a:t>
            </a:r>
            <a:r>
              <a:rPr lang="de-CH" sz="2000" dirty="0" smtClean="0"/>
              <a:t>Gewässern und </a:t>
            </a:r>
            <a:r>
              <a:rPr lang="de-CH" sz="2000" dirty="0"/>
              <a:t>anderen naturnahen </a:t>
            </a:r>
            <a:r>
              <a:rPr lang="de-CH" sz="2000" dirty="0" smtClean="0"/>
              <a:t>Lebensräumen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112</a:t>
            </a:fld>
            <a:endParaRPr lang="de-CH" dirty="0"/>
          </a:p>
        </p:txBody>
      </p:sp>
      <p:sp>
        <p:nvSpPr>
          <p:cNvPr id="13" name="Welle 12"/>
          <p:cNvSpPr/>
          <p:nvPr/>
        </p:nvSpPr>
        <p:spPr>
          <a:xfrm>
            <a:off x="8195930" y="104475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solidFill>
                  <a:schemeClr val="accent4">
                    <a:lumMod val="50000"/>
                  </a:schemeClr>
                </a:solidFill>
              </a:rPr>
              <a:t>S.108</a:t>
            </a:r>
            <a:endParaRPr lang="de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756014" y="5328872"/>
            <a:ext cx="186177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Ringelnatter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4641302" y="5065686"/>
            <a:ext cx="1916966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Haarblättriger </a:t>
            </a:r>
            <a:r>
              <a:rPr lang="de-CH" dirty="0" smtClean="0"/>
              <a:t>Wasserhahnenfuss</a:t>
            </a:r>
            <a:endParaRPr lang="de-CH" dirty="0"/>
          </a:p>
        </p:txBody>
      </p:sp>
      <p:sp>
        <p:nvSpPr>
          <p:cNvPr id="20" name="Textfeld 19"/>
          <p:cNvSpPr txBox="1"/>
          <p:nvPr/>
        </p:nvSpPr>
        <p:spPr>
          <a:xfrm>
            <a:off x="2588819" y="5342922"/>
            <a:ext cx="194041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Südlicher </a:t>
            </a:r>
            <a:r>
              <a:rPr lang="de-CH" dirty="0" smtClean="0"/>
              <a:t>Blaupfeil</a:t>
            </a:r>
            <a:endParaRPr lang="de-CH" dirty="0"/>
          </a:p>
        </p:txBody>
      </p:sp>
      <p:sp>
        <p:nvSpPr>
          <p:cNvPr id="21" name="Textfeld 20"/>
          <p:cNvSpPr txBox="1"/>
          <p:nvPr/>
        </p:nvSpPr>
        <p:spPr>
          <a:xfrm>
            <a:off x="611999" y="5335590"/>
            <a:ext cx="190525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Teichhuhn</a:t>
            </a:r>
          </a:p>
        </p:txBody>
      </p:sp>
    </p:spTree>
    <p:extLst>
      <p:ext uri="{BB962C8B-B14F-4D97-AF65-F5344CB8AC3E}">
        <p14:creationId xmlns:p14="http://schemas.microsoft.com/office/powerpoint/2010/main" val="133712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7055407"/>
              </p:ext>
            </p:extLst>
          </p:nvPr>
        </p:nvGraphicFramePr>
        <p:xfrm>
          <a:off x="539552" y="1300088"/>
          <a:ext cx="7921626" cy="2921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8644">
                  <a:extLst>
                    <a:ext uri="{9D8B030D-6E8A-4147-A177-3AD203B41FA5}">
                      <a16:colId xmlns:a16="http://schemas.microsoft.com/office/drawing/2014/main" val="2070950670"/>
                    </a:ext>
                  </a:extLst>
                </a:gridCol>
                <a:gridCol w="5472982">
                  <a:extLst>
                    <a:ext uri="{9D8B030D-6E8A-4147-A177-3AD203B41FA5}">
                      <a16:colId xmlns:a16="http://schemas.microsoft.com/office/drawing/2014/main" val="2967566985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kern="120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Wassergraben, Tümpel, Teich</a:t>
                      </a:r>
                      <a:endParaRPr lang="de-CH" sz="1400" b="1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14532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BEDINGUNGEN FÜR DIE ANRECHENBARKEIT NACH DZV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6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230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dirty="0" smtClean="0">
                          <a:solidFill>
                            <a:schemeClr val="tx1"/>
                          </a:solidFill>
                        </a:rPr>
                        <a:t>Anrechenbare</a:t>
                      </a:r>
                      <a:r>
                        <a:rPr lang="de-CH" sz="1600" b="1" baseline="0" dirty="0" smtClean="0">
                          <a:solidFill>
                            <a:schemeClr val="tx1"/>
                          </a:solidFill>
                        </a:rPr>
                        <a:t> Fläche</a:t>
                      </a:r>
                      <a:endParaRPr lang="de-CH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Fläche der Kleingewässer inkl. Pufferstreifen mind. 6 m breit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8221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Düngung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keine</a:t>
                      </a:r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652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dirty="0" smtClean="0">
                          <a:solidFill>
                            <a:schemeClr val="tx1"/>
                          </a:solidFill>
                        </a:rPr>
                        <a:t>Pflanzenschutzmittel</a:t>
                      </a:r>
                      <a:endParaRPr lang="de-CH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verboten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Einzelstockbekämpfung im Pufferstreifen bei mind. 4 m Abstand zur Wasserfläche zugelassen, falls mechanische Regulierung nicht möglich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067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Vertragsdauer</a:t>
                      </a:r>
                      <a:endParaRPr lang="de-CH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mindestens 8 Jahre</a:t>
                      </a:r>
                      <a:endParaRPr lang="de-CH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950020"/>
                  </a:ext>
                </a:extLst>
              </a:tr>
            </a:tbl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113</a:t>
            </a:fld>
            <a:endParaRPr lang="de-CH" dirty="0"/>
          </a:p>
        </p:txBody>
      </p:sp>
      <p:sp>
        <p:nvSpPr>
          <p:cNvPr id="5" name="Textfeld 4"/>
          <p:cNvSpPr txBox="1"/>
          <p:nvPr/>
        </p:nvSpPr>
        <p:spPr>
          <a:xfrm>
            <a:off x="8048828" y="0"/>
            <a:ext cx="109517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CH" sz="2000" dirty="0" smtClean="0"/>
              <a:t>Handout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126152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1112" y="3912638"/>
            <a:ext cx="2520281" cy="213734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3342" y="3922213"/>
            <a:ext cx="2521421" cy="214455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4" y="3925225"/>
            <a:ext cx="2490397" cy="214154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2203" y="1305546"/>
            <a:ext cx="2498101" cy="216631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2"/>
          <a:stretch/>
        </p:blipFill>
        <p:spPr>
          <a:xfrm>
            <a:off x="3308758" y="1305546"/>
            <a:ext cx="2516006" cy="217555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154" y="1326295"/>
            <a:ext cx="2501967" cy="215481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Bevorzugte Gewässertypen einiger Amphibien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7603784" y="5947766"/>
            <a:ext cx="792000" cy="360000"/>
          </a:xfrm>
        </p:spPr>
        <p:txBody>
          <a:bodyPr/>
          <a:lstStyle/>
          <a:p>
            <a:fld id="{B295DEAF-E952-4796-AAEE-4201E40CA590}" type="slidenum">
              <a:rPr lang="de-CH" smtClean="0"/>
              <a:pPr/>
              <a:t>114</a:t>
            </a:fld>
            <a:endParaRPr lang="de-CH" dirty="0"/>
          </a:p>
        </p:txBody>
      </p:sp>
      <p:sp>
        <p:nvSpPr>
          <p:cNvPr id="2" name="Textfeld 1"/>
          <p:cNvSpPr txBox="1"/>
          <p:nvPr/>
        </p:nvSpPr>
        <p:spPr>
          <a:xfrm>
            <a:off x="606153" y="954032"/>
            <a:ext cx="3703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Temporäre Gewässer </a:t>
            </a:r>
            <a:r>
              <a:rPr lang="de-CH" dirty="0" smtClean="0"/>
              <a:t>wichtig für:</a:t>
            </a:r>
            <a:endParaRPr lang="de-CH" dirty="0"/>
          </a:p>
        </p:txBody>
      </p:sp>
      <p:sp>
        <p:nvSpPr>
          <p:cNvPr id="12" name="Textfeld 11"/>
          <p:cNvSpPr txBox="1"/>
          <p:nvPr/>
        </p:nvSpPr>
        <p:spPr>
          <a:xfrm>
            <a:off x="606154" y="3543306"/>
            <a:ext cx="3096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b="1" dirty="0"/>
              <a:t>Dauergewässer</a:t>
            </a:r>
            <a:r>
              <a:rPr lang="de-CH" dirty="0"/>
              <a:t> wichtig für: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5996500" y="3111773"/>
            <a:ext cx="261343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Gelbbauchunke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606155" y="3114785"/>
            <a:ext cx="259897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Laubfrosch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3308758" y="3108655"/>
            <a:ext cx="253893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Kreuzkröte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5983669" y="5680649"/>
            <a:ext cx="261343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Geburtshelferkröte</a:t>
            </a:r>
            <a:endParaRPr lang="de-CH" dirty="0"/>
          </a:p>
        </p:txBody>
      </p:sp>
      <p:sp>
        <p:nvSpPr>
          <p:cNvPr id="33" name="Textfeld 32"/>
          <p:cNvSpPr txBox="1"/>
          <p:nvPr/>
        </p:nvSpPr>
        <p:spPr>
          <a:xfrm>
            <a:off x="590179" y="5709699"/>
            <a:ext cx="2616238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Wasserfrosch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3303342" y="5723964"/>
            <a:ext cx="255132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Fadenmolch</a:t>
            </a:r>
          </a:p>
        </p:txBody>
      </p:sp>
    </p:spTree>
    <p:extLst>
      <p:ext uri="{BB962C8B-B14F-4D97-AF65-F5344CB8AC3E}">
        <p14:creationId xmlns:p14="http://schemas.microsoft.com/office/powerpoint/2010/main" val="298293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Wassergraben, Tümpel, Teich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034514"/>
            <a:ext cx="8144264" cy="2551364"/>
          </a:xfrm>
          <a:solidFill>
            <a:schemeClr val="accent1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de-CH" sz="2000" b="1" dirty="0" smtClean="0"/>
              <a:t>Standortwahl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An </a:t>
            </a:r>
            <a:r>
              <a:rPr lang="de-CH" sz="2000" dirty="0" err="1"/>
              <a:t>vernässten</a:t>
            </a:r>
            <a:r>
              <a:rPr lang="de-CH" sz="2000" dirty="0"/>
              <a:t> Stellen mit </a:t>
            </a:r>
            <a:r>
              <a:rPr lang="de-CH" sz="2000" dirty="0" smtClean="0"/>
              <a:t>undurchlässigem Boden</a:t>
            </a:r>
            <a:endParaRPr lang="de-CH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In </a:t>
            </a:r>
            <a:r>
              <a:rPr lang="de-CH" sz="2000" dirty="0"/>
              <a:t>der Nähe natürlicher </a:t>
            </a:r>
            <a:r>
              <a:rPr lang="de-CH" sz="2000" dirty="0" smtClean="0"/>
              <a:t>Quellen</a:t>
            </a:r>
            <a:endParaRPr lang="de-CH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Auf </a:t>
            </a:r>
            <a:r>
              <a:rPr lang="de-CH" sz="2000" dirty="0"/>
              <a:t>Feldern mit regelmässiger </a:t>
            </a:r>
            <a:r>
              <a:rPr lang="de-CH" sz="2000" dirty="0" smtClean="0"/>
              <a:t>Staunässe</a:t>
            </a:r>
            <a:endParaRPr lang="de-CH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An </a:t>
            </a:r>
            <a:r>
              <a:rPr lang="de-CH" sz="2000" dirty="0"/>
              <a:t>sonnigen </a:t>
            </a:r>
            <a:r>
              <a:rPr lang="de-CH" sz="2000" dirty="0" smtClean="0"/>
              <a:t>Lagen</a:t>
            </a:r>
            <a:endParaRPr lang="de-CH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In </a:t>
            </a:r>
            <a:r>
              <a:rPr lang="de-CH" sz="2000" dirty="0"/>
              <a:t>der Nähe von </a:t>
            </a:r>
            <a:r>
              <a:rPr lang="de-CH" sz="2000" dirty="0" smtClean="0"/>
              <a:t>Wäldern</a:t>
            </a:r>
            <a:endParaRPr lang="de-CH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Nicht </a:t>
            </a:r>
            <a:r>
              <a:rPr lang="de-CH" sz="2000" dirty="0"/>
              <a:t>in der Nähe viel befahrener </a:t>
            </a:r>
            <a:r>
              <a:rPr lang="de-CH" sz="2000" dirty="0" smtClean="0"/>
              <a:t>Strassen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115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2161872"/>
            <a:ext cx="2956605" cy="221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hteck 5"/>
          <p:cNvSpPr/>
          <p:nvPr/>
        </p:nvSpPr>
        <p:spPr>
          <a:xfrm>
            <a:off x="323527" y="3856348"/>
            <a:ext cx="821627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CH" sz="2000" b="1" dirty="0"/>
              <a:t>Gewässertyp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Nach den zu fördernden Arten wählen.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 smtClean="0"/>
              <a:t>Möglichst </a:t>
            </a:r>
            <a:r>
              <a:rPr lang="de-CH" sz="2000" dirty="0"/>
              <a:t>verschiedene Gewässertypen kombinieren.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Flache Gewässer mit möglichst langen </a:t>
            </a:r>
            <a:r>
              <a:rPr lang="de-CH" sz="2000" dirty="0" smtClean="0"/>
              <a:t>Uferbereichen</a:t>
            </a:r>
            <a:endParaRPr lang="de-CH" sz="2000" dirty="0"/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 smtClean="0"/>
              <a:t>Besonders wertvoll: Kleingewässer </a:t>
            </a:r>
            <a:r>
              <a:rPr lang="de-CH" sz="2000" dirty="0"/>
              <a:t>mit variierender Wasserhöhe, </a:t>
            </a:r>
            <a:r>
              <a:rPr lang="de-CH" sz="2000" dirty="0" smtClean="0"/>
              <a:t/>
            </a:r>
            <a:br>
              <a:rPr lang="de-CH" sz="2000" dirty="0" smtClean="0"/>
            </a:br>
            <a:r>
              <a:rPr lang="de-CH" sz="2000" dirty="0" smtClean="0"/>
              <a:t>die </a:t>
            </a:r>
            <a:r>
              <a:rPr lang="de-CH" sz="2000" dirty="0"/>
              <a:t>gelegentlich </a:t>
            </a:r>
            <a:r>
              <a:rPr lang="de-CH" sz="2000" dirty="0" smtClean="0"/>
              <a:t>austrocknen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159910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Wassergraben, Tümpel, Teich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0987" y="1124744"/>
            <a:ext cx="7938813" cy="2592288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de-CH" sz="1900" b="1" dirty="0" smtClean="0"/>
              <a:t>Wie anlegen?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1900" dirty="0" smtClean="0"/>
              <a:t>Wassergräben mit </a:t>
            </a:r>
            <a:r>
              <a:rPr lang="de-CH" sz="1900" dirty="0"/>
              <a:t>dem </a:t>
            </a:r>
            <a:r>
              <a:rPr lang="de-CH" sz="1900" dirty="0" smtClean="0"/>
              <a:t>Pflug ausgraben.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1900" dirty="0" smtClean="0"/>
              <a:t>Auf </a:t>
            </a:r>
            <a:r>
              <a:rPr lang="de-CH" sz="1900" dirty="0"/>
              <a:t>lehmigen, schweren Böden </a:t>
            </a:r>
            <a:r>
              <a:rPr lang="de-CH" sz="1900" dirty="0" smtClean="0"/>
              <a:t>Radspuren mit dem Traktor legen.</a:t>
            </a:r>
            <a:endParaRPr lang="de-CH" sz="1900" dirty="0"/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1900" dirty="0" smtClean="0"/>
              <a:t>Mehrere, unterschiedlich grosse </a:t>
            </a:r>
            <a:r>
              <a:rPr lang="de-CH" sz="1900" dirty="0"/>
              <a:t>und </a:t>
            </a:r>
            <a:r>
              <a:rPr lang="de-CH" sz="1900" dirty="0" smtClean="0"/>
              <a:t>tiefe Tümpel in einer Kette </a:t>
            </a:r>
            <a:r>
              <a:rPr lang="de-CH" sz="1900" dirty="0"/>
              <a:t>anlegen.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1900" dirty="0" smtClean="0"/>
              <a:t>Grössere </a:t>
            </a:r>
            <a:r>
              <a:rPr lang="de-CH" sz="1900" dirty="0"/>
              <a:t>Teiche bei Bedarf mit einer </a:t>
            </a:r>
            <a:r>
              <a:rPr lang="de-CH" sz="1900" dirty="0" smtClean="0"/>
              <a:t>wasserundurchlässigen Folie </a:t>
            </a:r>
            <a:r>
              <a:rPr lang="de-CH" sz="1900" dirty="0"/>
              <a:t>abdichten.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1900" dirty="0" smtClean="0"/>
              <a:t>Je </a:t>
            </a:r>
            <a:r>
              <a:rPr lang="de-CH" sz="1900" dirty="0"/>
              <a:t>nach </a:t>
            </a:r>
            <a:r>
              <a:rPr lang="de-CH" sz="1900" dirty="0" smtClean="0"/>
              <a:t>Zielarten </a:t>
            </a:r>
            <a:r>
              <a:rPr lang="de-CH" sz="1900" dirty="0"/>
              <a:t>Kies, </a:t>
            </a:r>
            <a:r>
              <a:rPr lang="de-CH" sz="1900" dirty="0" smtClean="0"/>
              <a:t>Lehm oder </a:t>
            </a:r>
            <a:r>
              <a:rPr lang="de-CH" sz="1900" dirty="0"/>
              <a:t>Beton als Substratschicht verwenden.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1900" dirty="0" smtClean="0"/>
              <a:t>An </a:t>
            </a:r>
            <a:r>
              <a:rPr lang="de-CH" sz="1900" dirty="0"/>
              <a:t>den Ufern spontane Vegetation </a:t>
            </a:r>
            <a:r>
              <a:rPr lang="de-CH" sz="1900" dirty="0" smtClean="0"/>
              <a:t>wachsen lassen</a:t>
            </a:r>
            <a:r>
              <a:rPr lang="de-CH" sz="1900" dirty="0"/>
              <a:t>, keine </a:t>
            </a:r>
            <a:r>
              <a:rPr lang="de-CH" sz="1900" dirty="0" err="1"/>
              <a:t>Ansaat</a:t>
            </a:r>
            <a:r>
              <a:rPr lang="de-CH" sz="1900" dirty="0"/>
              <a:t> vornehmen.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116</a:t>
            </a:fld>
            <a:endParaRPr lang="de-CH" dirty="0"/>
          </a:p>
        </p:txBody>
      </p:sp>
      <p:sp>
        <p:nvSpPr>
          <p:cNvPr id="5" name="Textfeld 4"/>
          <p:cNvSpPr txBox="1"/>
          <p:nvPr/>
        </p:nvSpPr>
        <p:spPr>
          <a:xfrm>
            <a:off x="6372200" y="5858593"/>
            <a:ext cx="2274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 smtClean="0"/>
              <a:t>Weitere Infos: </a:t>
            </a:r>
            <a:r>
              <a:rPr lang="de-CH" sz="1400" dirty="0" smtClean="0">
                <a:hlinkClick r:id="rId2"/>
              </a:rPr>
              <a:t>www.karch.ch</a:t>
            </a:r>
            <a:endParaRPr lang="de-CH" sz="1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3"/>
          <a:stretch/>
        </p:blipFill>
        <p:spPr>
          <a:xfrm>
            <a:off x="600986" y="3501008"/>
            <a:ext cx="7933401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9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Wassergraben, Tümpel, Teich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4649" y="1034513"/>
            <a:ext cx="7921625" cy="2466495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de-CH" sz="2000" b="1" dirty="0" smtClean="0"/>
              <a:t>Wie aufwerten?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Umgebung </a:t>
            </a:r>
            <a:r>
              <a:rPr lang="de-CH" sz="2000" dirty="0"/>
              <a:t>naturnah gestalten mit </a:t>
            </a:r>
            <a:r>
              <a:rPr lang="de-CH" sz="2000" dirty="0" smtClean="0"/>
              <a:t>Stein- und Asthaufen</a:t>
            </a:r>
            <a:r>
              <a:rPr lang="de-CH" sz="2000" dirty="0"/>
              <a:t>, kleinen Gehölzgruppen </a:t>
            </a:r>
            <a:r>
              <a:rPr lang="de-CH" sz="2000" dirty="0" smtClean="0"/>
              <a:t>und weiteren </a:t>
            </a:r>
            <a:r>
              <a:rPr lang="de-CH" sz="2000" dirty="0"/>
              <a:t>Strukturelementen.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Umliegende </a:t>
            </a:r>
            <a:r>
              <a:rPr lang="de-CH" sz="2000" dirty="0"/>
              <a:t>Wiesen extensiv nutzen. </a:t>
            </a:r>
            <a:endParaRPr lang="de-CH" sz="2000" dirty="0" smtClean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Pufferzone um den </a:t>
            </a:r>
            <a:r>
              <a:rPr lang="de-CH" sz="2000" dirty="0"/>
              <a:t>Nährstoffeintrag </a:t>
            </a:r>
            <a:r>
              <a:rPr lang="de-CH" sz="2000" dirty="0" smtClean="0"/>
              <a:t>ins Gewässer zu reduzieren.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Pufferstreifen </a:t>
            </a:r>
            <a:r>
              <a:rPr lang="de-CH" sz="2000" dirty="0"/>
              <a:t>erst ab </a:t>
            </a:r>
            <a:r>
              <a:rPr lang="de-CH" sz="2000" dirty="0" smtClean="0"/>
              <a:t>September mähen</a:t>
            </a:r>
            <a:r>
              <a:rPr lang="de-CH" sz="2000" dirty="0"/>
              <a:t>. </a:t>
            </a:r>
            <a:endParaRPr lang="de-CH" sz="2000" dirty="0" smtClean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err="1" smtClean="0"/>
              <a:t>Mähgut</a:t>
            </a:r>
            <a:r>
              <a:rPr lang="de-CH" sz="2000" dirty="0" smtClean="0"/>
              <a:t> </a:t>
            </a:r>
            <a:r>
              <a:rPr lang="de-CH" sz="2000" dirty="0"/>
              <a:t>abtransportieren.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117</a:t>
            </a:fld>
            <a:endParaRPr lang="de-CH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175" y="3573016"/>
            <a:ext cx="7921625" cy="240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4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Wassergraben, Tümpel, Teich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1124744"/>
            <a:ext cx="7843452" cy="288032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de-CH" sz="2000" b="1" dirty="0" smtClean="0"/>
              <a:t>Wie pflegen?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Unterhaltsarbeiten </a:t>
            </a:r>
            <a:r>
              <a:rPr lang="de-CH" sz="2000" dirty="0"/>
              <a:t>während der </a:t>
            </a:r>
            <a:r>
              <a:rPr lang="de-CH" sz="2000" dirty="0" smtClean="0"/>
              <a:t>Ruhephase zwischen </a:t>
            </a:r>
            <a:r>
              <a:rPr lang="de-CH" sz="2000" dirty="0"/>
              <a:t>Oktober und Januar durchführen.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Stauteiche </a:t>
            </a:r>
            <a:r>
              <a:rPr lang="de-CH" sz="2000" dirty="0"/>
              <a:t>können abgelassen werden. </a:t>
            </a:r>
            <a:endParaRPr lang="de-CH" sz="2000" dirty="0" smtClean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Wasserstelle </a:t>
            </a:r>
            <a:r>
              <a:rPr lang="de-CH" sz="2000" dirty="0"/>
              <a:t>als Rückzugsort für </a:t>
            </a:r>
            <a:r>
              <a:rPr lang="de-CH" sz="2000" dirty="0" smtClean="0"/>
              <a:t>Kaulquappen und </a:t>
            </a:r>
            <a:r>
              <a:rPr lang="de-CH" sz="2000" dirty="0"/>
              <a:t>Fische </a:t>
            </a:r>
            <a:r>
              <a:rPr lang="de-CH" sz="2000" dirty="0" smtClean="0"/>
              <a:t>erhalten.</a:t>
            </a:r>
            <a:endParaRPr lang="de-CH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Bei </a:t>
            </a:r>
            <a:r>
              <a:rPr lang="de-CH" sz="2000" dirty="0"/>
              <a:t>Verlandungstendenz das Gewässer </a:t>
            </a:r>
            <a:r>
              <a:rPr lang="de-CH" sz="2000" dirty="0" smtClean="0"/>
              <a:t>alle 5–10 </a:t>
            </a:r>
            <a:r>
              <a:rPr lang="de-CH" sz="2000" dirty="0"/>
              <a:t>Jahre ausbaggern.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Jungsträucher </a:t>
            </a:r>
            <a:r>
              <a:rPr lang="de-CH" sz="2000" dirty="0"/>
              <a:t>regelmässig ausreissen </a:t>
            </a:r>
            <a:r>
              <a:rPr lang="de-CH" sz="2000" dirty="0" smtClean="0"/>
              <a:t>und schnellwachsende </a:t>
            </a:r>
            <a:r>
              <a:rPr lang="de-CH" sz="2000" dirty="0"/>
              <a:t>Sträucher regelmässig </a:t>
            </a:r>
            <a:r>
              <a:rPr lang="de-CH" sz="2000" dirty="0" smtClean="0"/>
              <a:t>zurückschneiden.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118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3944572"/>
            <a:ext cx="7947867" cy="200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2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98" y="3933058"/>
            <a:ext cx="1779075" cy="161613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635" y="3933057"/>
            <a:ext cx="1825632" cy="161514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8818" y="3933058"/>
            <a:ext cx="1854729" cy="161514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Ruderalflächen</a:t>
            </a:r>
            <a:r>
              <a:rPr lang="de-CH" dirty="0" smtClean="0"/>
              <a:t>, Steinhaufen </a:t>
            </a:r>
            <a:r>
              <a:rPr lang="de-CH" dirty="0"/>
              <a:t>und -wälle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4649" y="1241123"/>
            <a:ext cx="7921625" cy="1899845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de-CH" sz="2000" b="1" dirty="0"/>
              <a:t>Ökologische Bedeutung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Nischen </a:t>
            </a:r>
            <a:r>
              <a:rPr lang="de-CH" sz="2000" dirty="0"/>
              <a:t>für </a:t>
            </a:r>
            <a:r>
              <a:rPr lang="de-CH" sz="2000" dirty="0" smtClean="0"/>
              <a:t>Reptilien, Amphibien </a:t>
            </a:r>
            <a:r>
              <a:rPr lang="de-CH" sz="2000" dirty="0"/>
              <a:t>und </a:t>
            </a:r>
            <a:r>
              <a:rPr lang="de-CH" sz="2000" dirty="0" smtClean="0"/>
              <a:t>Insekten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Besiedelt von </a:t>
            </a:r>
            <a:r>
              <a:rPr lang="de-CH" sz="2000" dirty="0"/>
              <a:t>wärmeliebenden Tieren und </a:t>
            </a:r>
            <a:r>
              <a:rPr lang="de-CH" sz="2000" dirty="0" smtClean="0"/>
              <a:t>Pflanzen.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Blütenpflanzen </a:t>
            </a:r>
            <a:r>
              <a:rPr lang="de-CH" sz="2000" dirty="0"/>
              <a:t>auf </a:t>
            </a:r>
            <a:r>
              <a:rPr lang="de-CH" sz="2000" dirty="0" err="1"/>
              <a:t>Ruderalflächen</a:t>
            </a:r>
            <a:r>
              <a:rPr lang="de-CH" sz="2000" dirty="0"/>
              <a:t> spenden Nektar und Pollen </a:t>
            </a:r>
            <a:r>
              <a:rPr lang="de-CH" sz="2000" dirty="0" smtClean="0"/>
              <a:t/>
            </a:r>
            <a:br>
              <a:rPr lang="de-CH" sz="2000" dirty="0" smtClean="0"/>
            </a:br>
            <a:r>
              <a:rPr lang="de-CH" sz="2000" dirty="0" smtClean="0"/>
              <a:t>für Insekten.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119</a:t>
            </a:fld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6014" y="3933056"/>
            <a:ext cx="1788175" cy="1615147"/>
          </a:xfrm>
          <a:prstGeom prst="rect">
            <a:avLst/>
          </a:prstGeom>
        </p:spPr>
      </p:pic>
      <p:sp>
        <p:nvSpPr>
          <p:cNvPr id="13" name="Welle 12"/>
          <p:cNvSpPr/>
          <p:nvPr/>
        </p:nvSpPr>
        <p:spPr>
          <a:xfrm>
            <a:off x="8172400" y="104475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solidFill>
                  <a:schemeClr val="accent4">
                    <a:lumMod val="50000"/>
                  </a:schemeClr>
                </a:solidFill>
              </a:rPr>
              <a:t>S.112</a:t>
            </a:r>
            <a:endParaRPr lang="de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701323" y="5212800"/>
            <a:ext cx="2323321" cy="35394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sz="1700" dirty="0"/>
              <a:t>Weisser </a:t>
            </a:r>
            <a:r>
              <a:rPr lang="de-CH" sz="1700" dirty="0" smtClean="0"/>
              <a:t>Mauerpfeffer</a:t>
            </a:r>
            <a:endParaRPr lang="de-CH" sz="1700" dirty="0"/>
          </a:p>
        </p:txBody>
      </p:sp>
      <p:sp>
        <p:nvSpPr>
          <p:cNvPr id="19" name="Textfeld 18"/>
          <p:cNvSpPr txBox="1"/>
          <p:nvPr/>
        </p:nvSpPr>
        <p:spPr>
          <a:xfrm>
            <a:off x="4610045" y="5202970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Hermelin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588819" y="5198908"/>
            <a:ext cx="194041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Weinhähnchen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572416" y="5212800"/>
            <a:ext cx="2046821" cy="35394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sz="1700" dirty="0"/>
              <a:t>Brauner </a:t>
            </a:r>
            <a:r>
              <a:rPr lang="de-CH" sz="1700" dirty="0" err="1" smtClean="0"/>
              <a:t>Grashüpfer</a:t>
            </a:r>
            <a:endParaRPr lang="de-CH" sz="1700" dirty="0"/>
          </a:p>
        </p:txBody>
      </p:sp>
    </p:spTree>
    <p:extLst>
      <p:ext uri="{BB962C8B-B14F-4D97-AF65-F5344CB8AC3E}">
        <p14:creationId xmlns:p14="http://schemas.microsoft.com/office/powerpoint/2010/main" val="405191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6073" y="4293096"/>
            <a:ext cx="1901697" cy="167772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3703" y="4293097"/>
            <a:ext cx="1922514" cy="166030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2487" y="4293097"/>
            <a:ext cx="1877203" cy="166896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Extensiv und wenig intensiv genutzte Wiese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42042" y="1124744"/>
            <a:ext cx="3884232" cy="2880320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de-CH" sz="2000" b="1" dirty="0" smtClean="0"/>
              <a:t>Ökologische </a:t>
            </a:r>
            <a:r>
              <a:rPr lang="de-CH" sz="2000" b="1" dirty="0"/>
              <a:t>Bedeutung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/>
              <a:t>Später Schnitt und lange Mähintervalle fördern Heuschrecken, Feldhasen und bodenbrütende </a:t>
            </a:r>
            <a:r>
              <a:rPr lang="de-CH" sz="2000" dirty="0" smtClean="0"/>
              <a:t>Vogelarten.</a:t>
            </a:r>
            <a:endParaRPr lang="de-CH" sz="2000" dirty="0"/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/>
              <a:t>Hohe Pflanzenvielfalt dank Verzicht auf Düngung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/>
              <a:t>Magerwiesen beherbergen viele seltene Pflanzen- und </a:t>
            </a:r>
            <a:r>
              <a:rPr lang="de-CH" sz="2000" dirty="0" smtClean="0"/>
              <a:t>Tierarten.</a:t>
            </a:r>
            <a:endParaRPr lang="de-CH" sz="2000" dirty="0"/>
          </a:p>
        </p:txBody>
      </p:sp>
      <p:sp>
        <p:nvSpPr>
          <p:cNvPr id="5" name="Inhaltsplatzhalter 4"/>
          <p:cNvSpPr>
            <a:spLocks noGrp="1"/>
          </p:cNvSpPr>
          <p:nvPr>
            <p:ph idx="13"/>
          </p:nvPr>
        </p:nvSpPr>
        <p:spPr>
          <a:xfrm>
            <a:off x="566635" y="1125538"/>
            <a:ext cx="3852000" cy="2879526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de-CH" sz="2000" b="1" dirty="0"/>
              <a:t>Agronomische Bedeutung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/>
              <a:t>Liefern </a:t>
            </a:r>
            <a:r>
              <a:rPr lang="de-CH" sz="2000" dirty="0" err="1"/>
              <a:t>Ökoheu</a:t>
            </a:r>
            <a:r>
              <a:rPr lang="de-CH" sz="2000" dirty="0"/>
              <a:t> guter Qualität für </a:t>
            </a:r>
            <a:r>
              <a:rPr lang="de-CH" sz="2000" dirty="0" err="1"/>
              <a:t>Galtkühe</a:t>
            </a:r>
            <a:r>
              <a:rPr lang="de-CH" sz="2000" dirty="0"/>
              <a:t>, Mutterkühe, Rinder, Schafe und </a:t>
            </a:r>
            <a:r>
              <a:rPr lang="de-CH" sz="2000" dirty="0" smtClean="0"/>
              <a:t>Pferde.</a:t>
            </a:r>
            <a:endParaRPr lang="de-CH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/>
              <a:t>Gewisse Pflanzenarten </a:t>
            </a:r>
            <a:br>
              <a:rPr lang="de-CH" sz="2000" dirty="0"/>
            </a:br>
            <a:r>
              <a:rPr lang="de-CH" sz="2000" dirty="0"/>
              <a:t>(z.B. Esparsette) fördern die </a:t>
            </a:r>
            <a:r>
              <a:rPr lang="de-CH" sz="2000" dirty="0" smtClean="0"/>
              <a:t>Tiergesundheit.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12</a:t>
            </a:fld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597" y="4293097"/>
            <a:ext cx="1901697" cy="166896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608399" y="5601455"/>
            <a:ext cx="198101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Schachbrettfalter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593702" y="5601455"/>
            <a:ext cx="194021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Feldgrille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581162" y="5601455"/>
            <a:ext cx="187852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Zauneidechse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26452" y="5592725"/>
            <a:ext cx="195598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Hauhechel-Bläuling</a:t>
            </a:r>
          </a:p>
        </p:txBody>
      </p:sp>
      <p:sp>
        <p:nvSpPr>
          <p:cNvPr id="14" name="Welle 13"/>
          <p:cNvSpPr/>
          <p:nvPr/>
        </p:nvSpPr>
        <p:spPr>
          <a:xfrm>
            <a:off x="8172400" y="293502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solidFill>
                  <a:schemeClr val="accent4">
                    <a:lumMod val="50000"/>
                  </a:schemeClr>
                </a:solidFill>
              </a:rPr>
              <a:t>S.58</a:t>
            </a:r>
            <a:endParaRPr lang="de-CH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19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2769035"/>
              </p:ext>
            </p:extLst>
          </p:nvPr>
        </p:nvGraphicFramePr>
        <p:xfrm>
          <a:off x="611188" y="1427725"/>
          <a:ext cx="7921626" cy="322541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0652">
                  <a:extLst>
                    <a:ext uri="{9D8B030D-6E8A-4147-A177-3AD203B41FA5}">
                      <a16:colId xmlns:a16="http://schemas.microsoft.com/office/drawing/2014/main" val="3475673244"/>
                    </a:ext>
                  </a:extLst>
                </a:gridCol>
                <a:gridCol w="5400974">
                  <a:extLst>
                    <a:ext uri="{9D8B030D-6E8A-4147-A177-3AD203B41FA5}">
                      <a16:colId xmlns:a16="http://schemas.microsoft.com/office/drawing/2014/main" val="1972587130"/>
                    </a:ext>
                  </a:extLst>
                </a:gridCol>
              </a:tblGrid>
              <a:tr h="426549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dirty="0" err="1" smtClean="0"/>
                        <a:t>Ruderalflächen</a:t>
                      </a:r>
                      <a:r>
                        <a:rPr lang="de-CH" sz="1600" b="1" dirty="0" smtClean="0"/>
                        <a:t>, Steinhaufen und -wälle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009729"/>
                  </a:ext>
                </a:extLst>
              </a:tr>
              <a:tr h="426549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BEDINGUNGEN FÜR DIE ANRECHENBARKEIT NACH DZV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600" b="1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569979"/>
                  </a:ext>
                </a:extLst>
              </a:tr>
              <a:tr h="666117">
                <a:tc>
                  <a:txBody>
                    <a:bodyPr/>
                    <a:lstStyle/>
                    <a:p>
                      <a:r>
                        <a:rPr lang="de-CH" sz="1600" b="1" dirty="0" smtClean="0">
                          <a:solidFill>
                            <a:schemeClr val="tx1"/>
                          </a:solidFill>
                        </a:rPr>
                        <a:t>Anrechenbare</a:t>
                      </a:r>
                      <a:r>
                        <a:rPr lang="de-CH" sz="1600" b="1" baseline="0" dirty="0" smtClean="0">
                          <a:solidFill>
                            <a:schemeClr val="tx1"/>
                          </a:solidFill>
                        </a:rPr>
                        <a:t> Fläche</a:t>
                      </a:r>
                      <a:endParaRPr lang="de-CH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Pufferstreifen von mindestens 3 m Breite um Steinhaufen </a:t>
                      </a:r>
                      <a:b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und </a:t>
                      </a:r>
                      <a:r>
                        <a:rPr lang="de-CH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Ruderalflächen</a:t>
                      </a:r>
                      <a:endParaRPr lang="de-CH" sz="16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314586"/>
                  </a:ext>
                </a:extLst>
              </a:tr>
              <a:tr h="4265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Düngung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keine</a:t>
                      </a:r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767650"/>
                  </a:ext>
                </a:extLst>
              </a:tr>
              <a:tr h="426549">
                <a:tc>
                  <a:txBody>
                    <a:bodyPr/>
                    <a:lstStyle/>
                    <a:p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Pflanzenschutzmittel</a:t>
                      </a:r>
                      <a:endParaRPr lang="de-CH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dirty="0" smtClean="0">
                          <a:solidFill>
                            <a:schemeClr val="tx1"/>
                          </a:solidFill>
                        </a:rPr>
                        <a:t>verboten</a:t>
                      </a:r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421651"/>
                  </a:ext>
                </a:extLst>
              </a:tr>
              <a:tr h="4265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Pflegemassnahmen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mindestens alle 2–3 Jahre im Herbst</a:t>
                      </a:r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451744"/>
                  </a:ext>
                </a:extLst>
              </a:tr>
              <a:tr h="4265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Vertragsdauer</a:t>
                      </a:r>
                      <a:endParaRPr lang="de-CH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mindestens 8 Jahre</a:t>
                      </a:r>
                      <a:endParaRPr lang="de-CH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731612"/>
                  </a:ext>
                </a:extLst>
              </a:tr>
            </a:tbl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120</a:t>
            </a:fld>
            <a:endParaRPr lang="de-CH" dirty="0"/>
          </a:p>
        </p:txBody>
      </p:sp>
      <p:sp>
        <p:nvSpPr>
          <p:cNvPr id="5" name="Textfeld 4"/>
          <p:cNvSpPr txBox="1"/>
          <p:nvPr/>
        </p:nvSpPr>
        <p:spPr>
          <a:xfrm>
            <a:off x="8048828" y="0"/>
            <a:ext cx="109517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CH" sz="2000" dirty="0" smtClean="0"/>
              <a:t>Handout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2262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Ruderalflächen</a:t>
            </a:r>
            <a:r>
              <a:rPr lang="de-CH" dirty="0"/>
              <a:t>, Steinhaufen und -wälle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17724" y="1196752"/>
            <a:ext cx="8203119" cy="244827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de-CH" sz="2000" b="1" dirty="0" smtClean="0"/>
              <a:t>Geeignete Standorte: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Sonnige Orte</a:t>
            </a:r>
            <a:endParaRPr lang="de-CH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An Waldrändern und Hecken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An Buntbrachen</a:t>
            </a:r>
            <a:r>
              <a:rPr lang="de-CH" sz="2000" dirty="0"/>
              <a:t>, </a:t>
            </a:r>
            <a:r>
              <a:rPr lang="de-CH" sz="2000" dirty="0" smtClean="0"/>
              <a:t>Säumen oder Blumenwiesen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/>
              <a:t>U</a:t>
            </a:r>
            <a:r>
              <a:rPr lang="de-CH" sz="2000" dirty="0" smtClean="0"/>
              <a:t>nter Strommasten und ähnlichen Bauten</a:t>
            </a:r>
            <a:endParaRPr lang="de-CH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Als </a:t>
            </a:r>
            <a:r>
              <a:rPr lang="de-CH" sz="2000" dirty="0"/>
              <a:t>Trittsteine zwischen </a:t>
            </a:r>
            <a:r>
              <a:rPr lang="de-CH" sz="2000" dirty="0" smtClean="0"/>
              <a:t>nahegelegenen naturnahen Lebensräumen</a:t>
            </a:r>
            <a:endParaRPr lang="de-CH" sz="20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121</a:t>
            </a:fld>
            <a:endParaRPr lang="de-CH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58" y="3501008"/>
            <a:ext cx="7914716" cy="243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3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Ruderalflächen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93764" y="1188079"/>
            <a:ext cx="7906259" cy="1996669"/>
          </a:xfrm>
        </p:spPr>
        <p:txBody>
          <a:bodyPr/>
          <a:lstStyle/>
          <a:p>
            <a:r>
              <a:rPr lang="de-CH" sz="2000" b="1" dirty="0" smtClean="0"/>
              <a:t>Wie anlegen?</a:t>
            </a:r>
            <a:endParaRPr lang="de-CH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Idealerweise an Orten mit einer </a:t>
            </a:r>
            <a:r>
              <a:rPr lang="de-CH" sz="2000" dirty="0"/>
              <a:t>dünnen Humusschicht </a:t>
            </a:r>
            <a:endParaRPr lang="de-CH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Bei Bedarf </a:t>
            </a:r>
            <a:r>
              <a:rPr lang="de-CH" sz="2000" dirty="0"/>
              <a:t>kleinflächig Humus abtragen.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/>
              <a:t>Keine </a:t>
            </a:r>
            <a:r>
              <a:rPr lang="de-CH" sz="2000" dirty="0" err="1" smtClean="0"/>
              <a:t>Ansaat</a:t>
            </a:r>
            <a:endParaRPr lang="de-CH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Einzelne </a:t>
            </a:r>
            <a:r>
              <a:rPr lang="de-CH" sz="2000" dirty="0"/>
              <a:t>grosse Steine schaffen </a:t>
            </a:r>
            <a:r>
              <a:rPr lang="de-CH" sz="2000" dirty="0" smtClean="0"/>
              <a:t>zusätzliche Nischen</a:t>
            </a:r>
            <a:r>
              <a:rPr lang="de-CH" sz="2000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122</a:t>
            </a:fld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764" y="3486894"/>
            <a:ext cx="7987202" cy="243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8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Steinhaufen </a:t>
            </a:r>
            <a:r>
              <a:rPr lang="de-CH" dirty="0"/>
              <a:t>und Steinwälle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6" y="1124744"/>
            <a:ext cx="7987468" cy="2736304"/>
          </a:xfrm>
        </p:spPr>
        <p:txBody>
          <a:bodyPr/>
          <a:lstStyle/>
          <a:p>
            <a:r>
              <a:rPr lang="de-CH" sz="2000" b="1" dirty="0" smtClean="0"/>
              <a:t>Wie anlegen?</a:t>
            </a:r>
            <a:endParaRPr lang="de-CH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Mindestens </a:t>
            </a:r>
            <a:r>
              <a:rPr lang="de-CH" sz="2000" dirty="0"/>
              <a:t>0,5 m hohe und 4 m</a:t>
            </a:r>
            <a:r>
              <a:rPr lang="de-CH" sz="2000" baseline="30000" dirty="0"/>
              <a:t>2</a:t>
            </a:r>
            <a:r>
              <a:rPr lang="de-CH" sz="2000" dirty="0"/>
              <a:t> grosse Haufen bilden.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/>
              <a:t>Möglichst lokale Steine verwenden.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/>
              <a:t>Keinen Bauschutt verwenden.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/>
              <a:t>Verschieden grosse Steine verwenden.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/>
              <a:t>Mit Ästen, Wurzelstöcken und anderem Material ergänzen.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/>
              <a:t>Die Hohlräume teilweise mit Kies, Sand und lockerer Erde füllen.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123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3933056"/>
            <a:ext cx="7924458" cy="192874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965241" y="5949280"/>
            <a:ext cx="2639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 smtClean="0"/>
              <a:t>Weitere Infos: </a:t>
            </a:r>
            <a:r>
              <a:rPr lang="de-CH" sz="1400" dirty="0" smtClean="0">
                <a:hlinkClick r:id="rId3"/>
              </a:rPr>
              <a:t>www.wieselnetz.ch</a:t>
            </a:r>
            <a:endParaRPr lang="de-CH" sz="1400" dirty="0"/>
          </a:p>
        </p:txBody>
      </p:sp>
    </p:spTree>
    <p:extLst>
      <p:ext uri="{BB962C8B-B14F-4D97-AF65-F5344CB8AC3E}">
        <p14:creationId xmlns:p14="http://schemas.microsoft.com/office/powerpoint/2010/main" val="399940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Ruderalflächen</a:t>
            </a:r>
            <a:r>
              <a:rPr lang="de-CH" dirty="0"/>
              <a:t>, Steinhaufen und -wälle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6" y="1340768"/>
            <a:ext cx="7921625" cy="1880926"/>
          </a:xfrm>
        </p:spPr>
        <p:txBody>
          <a:bodyPr/>
          <a:lstStyle/>
          <a:p>
            <a:r>
              <a:rPr lang="de-CH" sz="2000" b="1" dirty="0" smtClean="0"/>
              <a:t>Wie pflegen?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err="1" smtClean="0"/>
              <a:t>Ruderalflächen</a:t>
            </a:r>
            <a:r>
              <a:rPr lang="de-CH" sz="2000" dirty="0" smtClean="0"/>
              <a:t> </a:t>
            </a:r>
            <a:r>
              <a:rPr lang="de-CH" sz="2000" dirty="0"/>
              <a:t>alle 3–5 Jahre in den </a:t>
            </a:r>
            <a:r>
              <a:rPr lang="de-CH" sz="2000" dirty="0" smtClean="0"/>
              <a:t>Ausgangszustand versetzen.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Steinhaufen </a:t>
            </a:r>
            <a:r>
              <a:rPr lang="de-CH" sz="2000" dirty="0"/>
              <a:t>und Steinwälle regelmässig </a:t>
            </a:r>
            <a:r>
              <a:rPr lang="de-CH" sz="2000" dirty="0" smtClean="0"/>
              <a:t>von Vegetation </a:t>
            </a:r>
            <a:r>
              <a:rPr lang="de-CH" sz="2000" dirty="0"/>
              <a:t>befreien.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Aufwachsende </a:t>
            </a:r>
            <a:r>
              <a:rPr lang="de-CH" sz="2000" dirty="0"/>
              <a:t>Gehölze und Neophyten </a:t>
            </a:r>
            <a:r>
              <a:rPr lang="de-CH" sz="2000" dirty="0" smtClean="0"/>
              <a:t>wie Kanadische </a:t>
            </a:r>
            <a:r>
              <a:rPr lang="de-CH" sz="2000" dirty="0"/>
              <a:t>Goldrute, Sommerflieder </a:t>
            </a:r>
            <a:r>
              <a:rPr lang="de-CH" sz="2000" dirty="0" smtClean="0"/>
              <a:t>und Einjähriges Berufkraut </a:t>
            </a:r>
            <a:r>
              <a:rPr lang="de-CH" sz="2000" dirty="0"/>
              <a:t>entfernen.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124</a:t>
            </a:fld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186" y="3356992"/>
            <a:ext cx="7915088" cy="271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2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6014" y="4290655"/>
            <a:ext cx="1770260" cy="161282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1294" y="4290656"/>
            <a:ext cx="1860589" cy="161282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8919" y="4290655"/>
            <a:ext cx="1857970" cy="161282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99" y="4290655"/>
            <a:ext cx="1841610" cy="161282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Trockenmauern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80000" y="1556792"/>
            <a:ext cx="3852000" cy="2132846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/>
            <a:r>
              <a:rPr lang="de-CH" sz="2000" b="1" dirty="0"/>
              <a:t>Ökologische Bedeutung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CH" sz="2000" dirty="0" smtClean="0"/>
              <a:t>Lebensraum </a:t>
            </a:r>
            <a:r>
              <a:rPr lang="de-CH" sz="2000" dirty="0"/>
              <a:t>für wärmeliebende Arten (z. </a:t>
            </a:r>
            <a:r>
              <a:rPr lang="de-CH" sz="2000" dirty="0" smtClean="0"/>
              <a:t>B. Reptilien)</a:t>
            </a:r>
            <a:endParaRPr lang="de-CH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CH" sz="2000" dirty="0" smtClean="0"/>
              <a:t>Versteck </a:t>
            </a:r>
            <a:r>
              <a:rPr lang="de-CH" sz="2000" dirty="0"/>
              <a:t>und </a:t>
            </a:r>
            <a:r>
              <a:rPr lang="de-CH" sz="2000" dirty="0" smtClean="0"/>
              <a:t>Überwinterungs-ort </a:t>
            </a:r>
            <a:r>
              <a:rPr lang="de-CH" sz="2000" dirty="0"/>
              <a:t>für </a:t>
            </a:r>
            <a:r>
              <a:rPr lang="de-CH" sz="2000" dirty="0" smtClean="0"/>
              <a:t>Insekten, Reptilien </a:t>
            </a:r>
            <a:r>
              <a:rPr lang="de-CH" sz="2000" dirty="0"/>
              <a:t>und kleine </a:t>
            </a:r>
            <a:r>
              <a:rPr lang="de-CH" sz="2000" dirty="0" smtClean="0"/>
              <a:t>Säugetiere</a:t>
            </a:r>
            <a:endParaRPr lang="de-CH" sz="2000" dirty="0"/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612000" y="1556792"/>
            <a:ext cx="3875664" cy="2132846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de-CH" sz="2000" b="1" dirty="0"/>
              <a:t>Agronomische Bedeutung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Unterteilung </a:t>
            </a:r>
            <a:r>
              <a:rPr lang="de-CH" sz="2000" dirty="0"/>
              <a:t>von </a:t>
            </a:r>
            <a:r>
              <a:rPr lang="de-CH" sz="2000" dirty="0" smtClean="0"/>
              <a:t>Weideparzellen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Stützmauern </a:t>
            </a:r>
            <a:r>
              <a:rPr lang="de-CH" sz="2000" dirty="0"/>
              <a:t>in </a:t>
            </a:r>
            <a:r>
              <a:rPr lang="de-CH" sz="2000" dirty="0" err="1"/>
              <a:t>Rebparzellen</a:t>
            </a:r>
            <a:r>
              <a:rPr lang="de-CH" sz="2000" dirty="0"/>
              <a:t> und </a:t>
            </a:r>
            <a:r>
              <a:rPr lang="de-CH" sz="2000" dirty="0" smtClean="0"/>
              <a:t>Terrassenlandschaften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125</a:t>
            </a:fld>
            <a:endParaRPr lang="de-CH" dirty="0"/>
          </a:p>
        </p:txBody>
      </p:sp>
      <p:sp>
        <p:nvSpPr>
          <p:cNvPr id="15" name="Welle 14"/>
          <p:cNvSpPr/>
          <p:nvPr/>
        </p:nvSpPr>
        <p:spPr>
          <a:xfrm>
            <a:off x="8190388" y="160081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solidFill>
                  <a:schemeClr val="accent4">
                    <a:lumMod val="50000"/>
                  </a:schemeClr>
                </a:solidFill>
              </a:rPr>
              <a:t>S.114</a:t>
            </a:r>
            <a:endParaRPr lang="de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756014" y="5534143"/>
            <a:ext cx="186177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err="1"/>
              <a:t>Steinpicker</a:t>
            </a:r>
            <a:endParaRPr lang="de-CH" dirty="0"/>
          </a:p>
        </p:txBody>
      </p:sp>
      <p:sp>
        <p:nvSpPr>
          <p:cNvPr id="21" name="Textfeld 20"/>
          <p:cNvSpPr txBox="1"/>
          <p:nvPr/>
        </p:nvSpPr>
        <p:spPr>
          <a:xfrm>
            <a:off x="4613105" y="5538137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Zimbelkraut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2588819" y="5556506"/>
            <a:ext cx="194041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err="1"/>
              <a:t>Fetthennenbläuling</a:t>
            </a:r>
            <a:endParaRPr lang="de-CH" dirty="0"/>
          </a:p>
        </p:txBody>
      </p:sp>
      <p:sp>
        <p:nvSpPr>
          <p:cNvPr id="23" name="Textfeld 22"/>
          <p:cNvSpPr txBox="1"/>
          <p:nvPr/>
        </p:nvSpPr>
        <p:spPr>
          <a:xfrm>
            <a:off x="549571" y="5566539"/>
            <a:ext cx="200026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Zebra-Springspinne</a:t>
            </a:r>
          </a:p>
        </p:txBody>
      </p:sp>
    </p:spTree>
    <p:extLst>
      <p:ext uri="{BB962C8B-B14F-4D97-AF65-F5344CB8AC3E}">
        <p14:creationId xmlns:p14="http://schemas.microsoft.com/office/powerpoint/2010/main" val="58164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3132629"/>
              </p:ext>
            </p:extLst>
          </p:nvPr>
        </p:nvGraphicFramePr>
        <p:xfrm>
          <a:off x="610931" y="1196752"/>
          <a:ext cx="7921626" cy="3240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0652">
                  <a:extLst>
                    <a:ext uri="{9D8B030D-6E8A-4147-A177-3AD203B41FA5}">
                      <a16:colId xmlns:a16="http://schemas.microsoft.com/office/drawing/2014/main" val="2455198165"/>
                    </a:ext>
                  </a:extLst>
                </a:gridCol>
                <a:gridCol w="5400974">
                  <a:extLst>
                    <a:ext uri="{9D8B030D-6E8A-4147-A177-3AD203B41FA5}">
                      <a16:colId xmlns:a16="http://schemas.microsoft.com/office/drawing/2014/main" val="1967836961"/>
                    </a:ext>
                  </a:extLst>
                </a:gridCol>
              </a:tblGrid>
              <a:tr h="405045">
                <a:tc gridSpan="2">
                  <a:txBody>
                    <a:bodyPr/>
                    <a:lstStyle/>
                    <a:p>
                      <a:r>
                        <a:rPr lang="de-CH" sz="1600" b="1" dirty="0" smtClean="0"/>
                        <a:t>Trockenmauern</a:t>
                      </a:r>
                      <a:endParaRPr lang="de-CH" sz="1600" b="1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e-CH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08005"/>
                  </a:ext>
                </a:extLst>
              </a:tr>
              <a:tr h="405045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BEDINGUNGEN FÜR DIE ANRECHENBARKEIT NACH DZV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072248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Anrechenbare Fläche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Länge der Mauer x Standardbreite von 3 m</a:t>
                      </a:r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7792019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Mindesthöhe</a:t>
                      </a:r>
                      <a:endParaRPr lang="de-CH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 cm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1180069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Pufferstreifen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mindestens 50 cm breit auf beiden Seiten der Mauer</a:t>
                      </a:r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9526228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Düngung</a:t>
                      </a:r>
                      <a:endParaRPr lang="de-CH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keine</a:t>
                      </a:r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7907106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Pflanzenschutzmittel</a:t>
                      </a:r>
                      <a:endParaRPr lang="de-CH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verboten, auch im Pufferstreifen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8601430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Vertragsdauer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mindestens 8 Jahre</a:t>
                      </a:r>
                      <a:endParaRPr lang="de-CH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386718"/>
                  </a:ext>
                </a:extLst>
              </a:tr>
            </a:tbl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126</a:t>
            </a:fld>
            <a:endParaRPr lang="de-CH" dirty="0"/>
          </a:p>
        </p:txBody>
      </p:sp>
      <p:sp>
        <p:nvSpPr>
          <p:cNvPr id="4" name="Textfeld 3"/>
          <p:cNvSpPr txBox="1"/>
          <p:nvPr/>
        </p:nvSpPr>
        <p:spPr>
          <a:xfrm>
            <a:off x="8048828" y="-8550"/>
            <a:ext cx="109517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CH" sz="2000" dirty="0" smtClean="0"/>
              <a:t>Handout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250941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Trockensteinmauern: Bau</a:t>
            </a:r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11186" y="1273763"/>
            <a:ext cx="7921625" cy="23533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Erfordert </a:t>
            </a:r>
            <a:r>
              <a:rPr lang="de-CH" sz="2000" dirty="0"/>
              <a:t>besonderes technisches </a:t>
            </a:r>
            <a:r>
              <a:rPr lang="de-CH" sz="2000" dirty="0" smtClean="0"/>
              <a:t>Wissen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Arbeitsaufwändig und teuer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Fachmännische </a:t>
            </a:r>
            <a:r>
              <a:rPr lang="de-CH" sz="2000" dirty="0"/>
              <a:t>und </a:t>
            </a:r>
            <a:r>
              <a:rPr lang="de-CH" sz="2000" dirty="0" smtClean="0"/>
              <a:t>finanzielle Unterstützung suchen</a:t>
            </a:r>
            <a:r>
              <a:rPr lang="de-CH" sz="2000" dirty="0"/>
              <a:t>. </a:t>
            </a:r>
            <a:endParaRPr lang="de-CH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Kantone</a:t>
            </a:r>
            <a:r>
              <a:rPr lang="de-CH" sz="2000" dirty="0"/>
              <a:t>, </a:t>
            </a:r>
            <a:r>
              <a:rPr lang="de-CH" sz="2000" dirty="0" smtClean="0"/>
              <a:t>Heimat- und Umweltschutzorganisationen </a:t>
            </a:r>
            <a:r>
              <a:rPr lang="de-CH" sz="2000" dirty="0"/>
              <a:t>sowie </a:t>
            </a:r>
            <a:r>
              <a:rPr lang="de-CH" sz="2000" dirty="0" smtClean="0"/>
              <a:t>private Stiftungen </a:t>
            </a:r>
            <a:r>
              <a:rPr lang="de-CH" sz="2000" dirty="0"/>
              <a:t>sind oft bereit, sich an den Kosten </a:t>
            </a:r>
            <a:r>
              <a:rPr lang="de-CH" sz="2000" dirty="0" smtClean="0"/>
              <a:t>zu beteiligen </a:t>
            </a:r>
            <a:r>
              <a:rPr lang="de-CH" sz="2000" dirty="0"/>
              <a:t>oder selbst Hand anzulegen.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127</a:t>
            </a:fld>
            <a:endParaRPr lang="de-CH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920" y="3573016"/>
            <a:ext cx="792088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7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Trockensteinmauern: Unterhalt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1385578"/>
            <a:ext cx="7962805" cy="158417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Mauern </a:t>
            </a:r>
            <a:r>
              <a:rPr lang="de-CH" sz="2000" dirty="0"/>
              <a:t>regelmässig von </a:t>
            </a:r>
            <a:r>
              <a:rPr lang="de-CH" sz="2000" dirty="0" smtClean="0"/>
              <a:t>überwachsender Vegetation </a:t>
            </a:r>
            <a:r>
              <a:rPr lang="de-CH" sz="2000" dirty="0"/>
              <a:t>befreien.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Gehölze</a:t>
            </a:r>
            <a:r>
              <a:rPr lang="de-CH" sz="2000" dirty="0"/>
              <a:t>, die in der Mauer wachsen, </a:t>
            </a:r>
            <a:r>
              <a:rPr lang="de-CH" sz="2000" dirty="0" smtClean="0"/>
              <a:t>entfernen.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Fugen </a:t>
            </a:r>
            <a:r>
              <a:rPr lang="de-CH" sz="2000" dirty="0"/>
              <a:t>von Trockenmauern </a:t>
            </a:r>
            <a:r>
              <a:rPr lang="de-CH" sz="2000" dirty="0" smtClean="0"/>
              <a:t>nicht schliessen.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128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174" y="2996952"/>
            <a:ext cx="7948716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5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Regionsspezifische Biodiversitätsförderflächen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4086" y="2492896"/>
            <a:ext cx="7921625" cy="3015136"/>
          </a:xfrm>
        </p:spPr>
        <p:txBody>
          <a:bodyPr/>
          <a:lstStyle/>
          <a:p>
            <a:r>
              <a:rPr lang="de-CH" sz="2000" b="1" dirty="0" smtClean="0"/>
              <a:t>Beispiele</a:t>
            </a:r>
            <a:r>
              <a:rPr lang="de-CH" sz="2000" dirty="0" smtClean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Förderung </a:t>
            </a:r>
            <a:r>
              <a:rPr lang="de-CH" sz="2000" dirty="0"/>
              <a:t>seltener Schmetterlinge mit angepasstem </a:t>
            </a:r>
            <a:r>
              <a:rPr lang="de-CH" sz="2000" dirty="0" err="1"/>
              <a:t>Mahdregime</a:t>
            </a:r>
            <a:r>
              <a:rPr lang="de-CH" sz="2000" dirty="0"/>
              <a:t> (Kanton Freiburg</a:t>
            </a:r>
            <a:r>
              <a:rPr lang="de-CH" sz="20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/>
              <a:t>La </a:t>
            </a:r>
            <a:r>
              <a:rPr lang="de-CH" sz="2000" dirty="0" err="1"/>
              <a:t>bande</a:t>
            </a:r>
            <a:r>
              <a:rPr lang="de-CH" sz="2000" dirty="0"/>
              <a:t> </a:t>
            </a:r>
            <a:r>
              <a:rPr lang="de-CH" sz="2000" dirty="0" err="1"/>
              <a:t>refuge</a:t>
            </a:r>
            <a:r>
              <a:rPr lang="de-CH" sz="2000" dirty="0"/>
              <a:t> (Kanton Genf</a:t>
            </a:r>
            <a:r>
              <a:rPr lang="de-CH" sz="20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err="1"/>
              <a:t>Kiebitzschutz</a:t>
            </a:r>
            <a:r>
              <a:rPr lang="de-CH" sz="2000" dirty="0"/>
              <a:t> in der </a:t>
            </a:r>
            <a:r>
              <a:rPr lang="de-CH" sz="2000" dirty="0" err="1"/>
              <a:t>Wauwiler</a:t>
            </a:r>
            <a:r>
              <a:rPr lang="de-CH" sz="2000" dirty="0"/>
              <a:t> Ebene (Kanton Luzern</a:t>
            </a:r>
            <a:r>
              <a:rPr lang="de-CH" sz="20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/>
              <a:t>Blühstreifen, Feldlerchenfenster im </a:t>
            </a:r>
            <a:r>
              <a:rPr lang="de-CH" sz="2000" dirty="0" smtClean="0"/>
              <a:t>Oberaargau </a:t>
            </a:r>
            <a:r>
              <a:rPr lang="de-CH" sz="2000" dirty="0"/>
              <a:t>(Kanton Bern)</a:t>
            </a:r>
            <a:endParaRPr lang="de-CH" sz="2000" dirty="0" smtClean="0"/>
          </a:p>
          <a:p>
            <a:endParaRPr lang="de-CH" sz="2000" dirty="0" smtClean="0"/>
          </a:p>
          <a:p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129</a:t>
            </a:fld>
            <a:endParaRPr lang="de-CH" dirty="0"/>
          </a:p>
        </p:txBody>
      </p:sp>
      <p:sp>
        <p:nvSpPr>
          <p:cNvPr id="5" name="Welle 4"/>
          <p:cNvSpPr/>
          <p:nvPr/>
        </p:nvSpPr>
        <p:spPr>
          <a:xfrm>
            <a:off x="8172400" y="272523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solidFill>
                  <a:schemeClr val="accent4">
                    <a:lumMod val="50000"/>
                  </a:schemeClr>
                </a:solidFill>
              </a:rPr>
              <a:t>S.116</a:t>
            </a:r>
            <a:endParaRPr lang="de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67544" y="1481266"/>
            <a:ext cx="7842706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de-CH" b="1" dirty="0" smtClean="0">
                <a:solidFill>
                  <a:srgbClr val="423D38"/>
                </a:solidFill>
                <a:latin typeface="Candara-BoldItalic"/>
              </a:rPr>
              <a:t>Ökologisch </a:t>
            </a:r>
            <a:r>
              <a:rPr lang="de-CH" b="1" dirty="0">
                <a:solidFill>
                  <a:srgbClr val="423D38"/>
                </a:solidFill>
                <a:latin typeface="Candara-BoldItalic"/>
              </a:rPr>
              <a:t>wertvolle </a:t>
            </a:r>
            <a:r>
              <a:rPr lang="de-CH" b="1" dirty="0" smtClean="0">
                <a:solidFill>
                  <a:srgbClr val="423D38"/>
                </a:solidFill>
                <a:latin typeface="Candara-BoldItalic"/>
              </a:rPr>
              <a:t>Lebensräume, die </a:t>
            </a:r>
            <a:r>
              <a:rPr lang="de-CH" b="1" dirty="0">
                <a:solidFill>
                  <a:srgbClr val="423D38"/>
                </a:solidFill>
                <a:latin typeface="Candara-BoldItalic"/>
              </a:rPr>
              <a:t>keinem anderen, </a:t>
            </a:r>
            <a:r>
              <a:rPr lang="de-CH" b="1" dirty="0" smtClean="0">
                <a:solidFill>
                  <a:srgbClr val="423D38"/>
                </a:solidFill>
                <a:latin typeface="Candara-BoldItalic"/>
              </a:rPr>
              <a:t>in </a:t>
            </a:r>
            <a:r>
              <a:rPr lang="de-CH" b="1" dirty="0">
                <a:solidFill>
                  <a:srgbClr val="423D38"/>
                </a:solidFill>
                <a:latin typeface="Candara-BoldItalic"/>
              </a:rPr>
              <a:t>der DZV definierten BFF-Typ zugeordnet werden </a:t>
            </a:r>
            <a:r>
              <a:rPr lang="de-CH" b="1" dirty="0" smtClean="0">
                <a:solidFill>
                  <a:srgbClr val="423D38"/>
                </a:solidFill>
                <a:latin typeface="Candara-BoldItalic"/>
              </a:rPr>
              <a:t>können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6223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/>
            </a:r>
            <a:br>
              <a:rPr lang="de-CH" dirty="0"/>
            </a:b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13</a:t>
            </a:fld>
            <a:endParaRPr lang="de-CH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698637"/>
              </p:ext>
            </p:extLst>
          </p:nvPr>
        </p:nvGraphicFramePr>
        <p:xfrm>
          <a:off x="611917" y="476672"/>
          <a:ext cx="7914357" cy="568389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49218">
                  <a:extLst>
                    <a:ext uri="{9D8B030D-6E8A-4147-A177-3AD203B41FA5}">
                      <a16:colId xmlns:a16="http://schemas.microsoft.com/office/drawing/2014/main" val="3149130882"/>
                    </a:ext>
                  </a:extLst>
                </a:gridCol>
                <a:gridCol w="2205307">
                  <a:extLst>
                    <a:ext uri="{9D8B030D-6E8A-4147-A177-3AD203B41FA5}">
                      <a16:colId xmlns:a16="http://schemas.microsoft.com/office/drawing/2014/main" val="399768760"/>
                    </a:ext>
                  </a:extLst>
                </a:gridCol>
                <a:gridCol w="3759832">
                  <a:extLst>
                    <a:ext uri="{9D8B030D-6E8A-4147-A177-3AD203B41FA5}">
                      <a16:colId xmlns:a16="http://schemas.microsoft.com/office/drawing/2014/main" val="2367476146"/>
                    </a:ext>
                  </a:extLst>
                </a:gridCol>
              </a:tblGrid>
              <a:tr h="592784">
                <a:tc>
                  <a:txBody>
                    <a:bodyPr/>
                    <a:lstStyle/>
                    <a:p>
                      <a:endParaRPr lang="de-CH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700" b="1" dirty="0" smtClean="0"/>
                        <a:t>extensiv genutzte Wiesen </a:t>
                      </a:r>
                      <a:endParaRPr lang="de-CH" sz="1700" b="1" dirty="0"/>
                    </a:p>
                  </a:txBody>
                  <a:tcPr marL="72000" marR="36000"/>
                </a:tc>
                <a:tc>
                  <a:txBody>
                    <a:bodyPr/>
                    <a:lstStyle/>
                    <a:p>
                      <a:r>
                        <a:rPr lang="de-CH" sz="1700" b="1" dirty="0" smtClean="0"/>
                        <a:t>wenig intensiv genutzte Wiesen </a:t>
                      </a:r>
                      <a:endParaRPr lang="de-CH" sz="1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9941472"/>
                  </a:ext>
                </a:extLst>
              </a:tr>
              <a:tr h="360610">
                <a:tc gridSpan="3">
                  <a:txBody>
                    <a:bodyPr/>
                    <a:lstStyle/>
                    <a:p>
                      <a:r>
                        <a:rPr lang="de-CH" sz="1700" b="1" dirty="0" smtClean="0"/>
                        <a:t>BEDINGUNGEN FÜR BEITRÄGE NACH DZV FÜR QUALITÄTSSTUFE I</a:t>
                      </a:r>
                      <a:endParaRPr lang="de-CH" sz="17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895025"/>
                  </a:ext>
                </a:extLst>
              </a:tr>
              <a:tr h="592784">
                <a:tc>
                  <a:txBody>
                    <a:bodyPr/>
                    <a:lstStyle/>
                    <a:p>
                      <a:r>
                        <a:rPr lang="de-CH" sz="1700" b="1" dirty="0" smtClean="0"/>
                        <a:t>Düngung</a:t>
                      </a:r>
                      <a:endParaRPr lang="de-CH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700" b="0" dirty="0" smtClean="0"/>
                        <a:t>keine</a:t>
                      </a:r>
                      <a:endParaRPr lang="de-CH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700" b="0" dirty="0" smtClean="0"/>
                        <a:t>Mist oder Kompost </a:t>
                      </a:r>
                      <a:br>
                        <a:rPr lang="de-CH" sz="1700" b="0" dirty="0" smtClean="0"/>
                      </a:br>
                      <a:r>
                        <a:rPr lang="de-CH" sz="1700" b="0" dirty="0" smtClean="0"/>
                        <a:t>(max. 30 kg </a:t>
                      </a:r>
                      <a:r>
                        <a:rPr lang="de-CH" sz="1700" b="0" dirty="0" err="1" smtClean="0"/>
                        <a:t>verf.</a:t>
                      </a:r>
                      <a:r>
                        <a:rPr lang="de-CH" sz="1700" b="0" dirty="0" smtClean="0"/>
                        <a:t> N pro ha und Jahr)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5470964"/>
                  </a:ext>
                </a:extLst>
              </a:tr>
              <a:tr h="360610">
                <a:tc>
                  <a:txBody>
                    <a:bodyPr/>
                    <a:lstStyle/>
                    <a:p>
                      <a:r>
                        <a:rPr lang="de-CH" sz="1700" b="1" dirty="0" smtClean="0"/>
                        <a:t>Pflanzenschutz</a:t>
                      </a:r>
                      <a:endParaRPr lang="de-CH" sz="17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700" b="0" dirty="0" smtClean="0"/>
                        <a:t>Problempflanzen </a:t>
                      </a:r>
                      <a:r>
                        <a:rPr lang="de-CH" sz="1700" b="0" dirty="0" err="1" smtClean="0"/>
                        <a:t>mech</a:t>
                      </a:r>
                      <a:r>
                        <a:rPr lang="de-CH" sz="1700" b="0" dirty="0" smtClean="0"/>
                        <a:t>. bekämpfen. Einzelstockbehandlung erlaubt.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50496"/>
                  </a:ext>
                </a:extLst>
              </a:tr>
              <a:tr h="360610">
                <a:tc>
                  <a:txBody>
                    <a:bodyPr/>
                    <a:lstStyle/>
                    <a:p>
                      <a:r>
                        <a:rPr lang="de-CH" sz="1700" b="1" dirty="0" smtClean="0"/>
                        <a:t>Schnitthäufigkeit</a:t>
                      </a:r>
                      <a:endParaRPr lang="de-CH" sz="17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700" b="0" dirty="0" smtClean="0"/>
                        <a:t>mindestens 1 Schnitt pro Jahr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004931"/>
                  </a:ext>
                </a:extLst>
              </a:tr>
              <a:tr h="592784">
                <a:tc>
                  <a:txBody>
                    <a:bodyPr/>
                    <a:lstStyle/>
                    <a:p>
                      <a:r>
                        <a:rPr lang="de-CH" sz="1700" b="1" dirty="0" smtClean="0"/>
                        <a:t>erster Schnitt</a:t>
                      </a:r>
                      <a:endParaRPr lang="de-CH" sz="17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CH" sz="1700" b="0" dirty="0" smtClean="0"/>
                        <a:t>Talgebiet: frühestens 15. Juni; Bergzonen I und II: 1. Juli; Bergzonen III und IV: 15. Juli (kantonal geregelte Abweichungen möglich)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553134"/>
                  </a:ext>
                </a:extLst>
              </a:tr>
              <a:tr h="360610">
                <a:tc>
                  <a:txBody>
                    <a:bodyPr/>
                    <a:lstStyle/>
                    <a:p>
                      <a:r>
                        <a:rPr lang="de-CH" sz="1700" b="1" dirty="0" smtClean="0"/>
                        <a:t>Schnittgut</a:t>
                      </a:r>
                      <a:endParaRPr lang="de-CH" sz="17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700" b="0" dirty="0" smtClean="0"/>
                        <a:t>stets abführen, </a:t>
                      </a:r>
                      <a:r>
                        <a:rPr lang="de-CH" sz="1700" b="0" dirty="0" err="1" smtClean="0"/>
                        <a:t>mulchen</a:t>
                      </a:r>
                      <a:r>
                        <a:rPr lang="de-CH" sz="1700" b="0" dirty="0" smtClean="0"/>
                        <a:t> verboten, Ast- und </a:t>
                      </a:r>
                      <a:r>
                        <a:rPr lang="de-CH" sz="1700" b="0" dirty="0" err="1" smtClean="0"/>
                        <a:t>Streuehaufen</a:t>
                      </a:r>
                      <a:r>
                        <a:rPr lang="de-CH" sz="1700" b="0" dirty="0" smtClean="0"/>
                        <a:t> erlaubt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066253"/>
                  </a:ext>
                </a:extLst>
              </a:tr>
              <a:tr h="360610">
                <a:tc>
                  <a:txBody>
                    <a:bodyPr/>
                    <a:lstStyle/>
                    <a:p>
                      <a:r>
                        <a:rPr lang="de-CH" sz="1700" b="1" dirty="0" smtClean="0"/>
                        <a:t>Herbstweide</a:t>
                      </a:r>
                      <a:endParaRPr lang="de-CH" sz="17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700" b="0" dirty="0" smtClean="0"/>
                        <a:t>vom 1. September bis 30. November erlaubt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104814"/>
                  </a:ext>
                </a:extLst>
              </a:tr>
              <a:tr h="592784">
                <a:tc>
                  <a:txBody>
                    <a:bodyPr/>
                    <a:lstStyle/>
                    <a:p>
                      <a:r>
                        <a:rPr lang="de-CH" sz="1700" b="1" dirty="0" smtClean="0"/>
                        <a:t>Strukturen</a:t>
                      </a:r>
                      <a:endParaRPr lang="de-CH" sz="17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CH" sz="1700" b="0" dirty="0" smtClean="0"/>
                        <a:t>Strukturen (unproduktive Flächen, Steinhaufen, Gehölze) entlang von Fliessgewässern bis höchstens 20 % der Fläche erlaubt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07931"/>
                  </a:ext>
                </a:extLst>
              </a:tr>
              <a:tr h="36061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700" b="1" dirty="0" smtClean="0"/>
                        <a:t>Vertragsdauer</a:t>
                      </a:r>
                      <a:endParaRPr lang="de-CH" sz="17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700" b="0" dirty="0" smtClean="0"/>
                        <a:t>8 Jahre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245829"/>
                  </a:ext>
                </a:extLst>
              </a:tr>
              <a:tr h="360610">
                <a:tc gridSpan="3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700" b="1" dirty="0" smtClean="0"/>
                        <a:t>BEDINGUNGEN FÜR BEITRÄGE NACH DZV FÜR QUALITÄTSSTUFE II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933974"/>
                  </a:ext>
                </a:extLst>
              </a:tr>
              <a:tr h="360610">
                <a:tc gridSpan="3">
                  <a:txBody>
                    <a:bodyPr/>
                    <a:lstStyle/>
                    <a:p>
                      <a:r>
                        <a:rPr lang="de-CH" sz="1700" b="0" dirty="0" smtClean="0"/>
                        <a:t>mindestens 6 Zeigerpflanzenarten (DZV Art. 59, Anhang 4)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913181"/>
                  </a:ext>
                </a:extLst>
              </a:tr>
              <a:tr h="360610">
                <a:tc gridSpan="3">
                  <a:txBody>
                    <a:bodyPr/>
                    <a:lstStyle/>
                    <a:p>
                      <a:r>
                        <a:rPr lang="de-CH" sz="1700" b="0" dirty="0" err="1" smtClean="0"/>
                        <a:t>Mähaufbereiter</a:t>
                      </a:r>
                      <a:r>
                        <a:rPr lang="de-CH" sz="1700" b="0" dirty="0" smtClean="0"/>
                        <a:t> verboten</a:t>
                      </a:r>
                      <a:endParaRPr lang="de-CH" sz="17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0503292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8048828" y="0"/>
            <a:ext cx="109517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CH" sz="2000" dirty="0" smtClean="0"/>
              <a:t>Handout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423795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Förderung seltener Schmetterlinge 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>mit </a:t>
            </a:r>
            <a:r>
              <a:rPr lang="de-CH" dirty="0"/>
              <a:t>angepasstem </a:t>
            </a:r>
            <a:r>
              <a:rPr lang="de-CH" dirty="0" err="1" smtClean="0"/>
              <a:t>Mahdregime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1556792"/>
            <a:ext cx="7921625" cy="4464496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de-CH" sz="1800" b="1" dirty="0"/>
              <a:t>Region</a:t>
            </a:r>
            <a:r>
              <a:rPr lang="de-CH" sz="1800" dirty="0"/>
              <a:t>: </a:t>
            </a:r>
            <a:r>
              <a:rPr lang="de-CH" sz="1800" dirty="0" err="1" smtClean="0"/>
              <a:t>Charmey</a:t>
            </a:r>
            <a:r>
              <a:rPr lang="de-CH" sz="1800" dirty="0" smtClean="0"/>
              <a:t>, </a:t>
            </a:r>
            <a:r>
              <a:rPr lang="de-CH" sz="1800" dirty="0" err="1" smtClean="0"/>
              <a:t>Bergzone</a:t>
            </a:r>
            <a:r>
              <a:rPr lang="de-CH" sz="1800" dirty="0"/>
              <a:t> 3, Kanton </a:t>
            </a:r>
            <a:r>
              <a:rPr lang="de-CH" sz="1800" dirty="0" smtClean="0"/>
              <a:t>Freiburg</a:t>
            </a:r>
            <a:endParaRPr lang="de-CH" sz="1800" dirty="0"/>
          </a:p>
          <a:p>
            <a:pPr>
              <a:spcBef>
                <a:spcPts val="500"/>
              </a:spcBef>
            </a:pPr>
            <a:r>
              <a:rPr lang="de-CH" sz="1800" b="1" dirty="0"/>
              <a:t>Zielarten</a:t>
            </a:r>
            <a:r>
              <a:rPr lang="de-CH" sz="1800" dirty="0"/>
              <a:t>: </a:t>
            </a:r>
            <a:r>
              <a:rPr lang="de-CH" sz="1800" dirty="0" smtClean="0"/>
              <a:t>Dunkler </a:t>
            </a:r>
            <a:r>
              <a:rPr lang="de-CH" sz="1800" dirty="0"/>
              <a:t>und </a:t>
            </a:r>
            <a:r>
              <a:rPr lang="de-CH" sz="1800" dirty="0" smtClean="0"/>
              <a:t>Heller Wiesenknopf-</a:t>
            </a:r>
            <a:br>
              <a:rPr lang="de-CH" sz="1800" dirty="0" smtClean="0"/>
            </a:br>
            <a:r>
              <a:rPr lang="de-CH" sz="1800" dirty="0" smtClean="0"/>
              <a:t>Ameisenbläuling (</a:t>
            </a:r>
            <a:r>
              <a:rPr lang="de-CH" sz="1800" dirty="0"/>
              <a:t>seltene </a:t>
            </a:r>
            <a:r>
              <a:rPr lang="de-CH" sz="1800" dirty="0" smtClean="0"/>
              <a:t>Schmetterlingsarten</a:t>
            </a:r>
            <a:r>
              <a:rPr lang="de-CH" sz="1800" dirty="0"/>
              <a:t>)</a:t>
            </a:r>
          </a:p>
          <a:p>
            <a:pPr>
              <a:spcBef>
                <a:spcPts val="500"/>
              </a:spcBef>
            </a:pPr>
            <a:r>
              <a:rPr lang="de-CH" sz="1800" b="1" dirty="0"/>
              <a:t>Futterpflanze der Raupen</a:t>
            </a:r>
            <a:r>
              <a:rPr lang="de-CH" sz="1800" dirty="0"/>
              <a:t>: Blüten des Grossen </a:t>
            </a:r>
            <a:r>
              <a:rPr lang="de-CH" sz="1800" dirty="0" smtClean="0"/>
              <a:t>Wiesenknopfs</a:t>
            </a:r>
            <a:endParaRPr lang="de-CH" sz="1800" dirty="0"/>
          </a:p>
          <a:p>
            <a:pPr>
              <a:spcBef>
                <a:spcPts val="500"/>
              </a:spcBef>
            </a:pPr>
            <a:r>
              <a:rPr lang="de-CH" sz="1800" b="1" dirty="0"/>
              <a:t>Lebensweise</a:t>
            </a:r>
            <a:r>
              <a:rPr lang="de-CH" sz="1800" dirty="0"/>
              <a:t>: </a:t>
            </a:r>
            <a:r>
              <a:rPr lang="de-CH" sz="1800" dirty="0" smtClean="0"/>
              <a:t>Die </a:t>
            </a:r>
            <a:r>
              <a:rPr lang="de-CH" sz="1800" dirty="0"/>
              <a:t>Raupen werden </a:t>
            </a:r>
            <a:r>
              <a:rPr lang="de-CH" sz="1800" dirty="0" smtClean="0"/>
              <a:t>im </a:t>
            </a:r>
            <a:r>
              <a:rPr lang="de-CH" sz="1800" dirty="0"/>
              <a:t>September </a:t>
            </a:r>
            <a:r>
              <a:rPr lang="de-CH" sz="1800" dirty="0" smtClean="0"/>
              <a:t>von bestimmten Ameisenarten ins Nest </a:t>
            </a:r>
            <a:r>
              <a:rPr lang="de-CH" sz="1800" dirty="0"/>
              <a:t>geschleppt. Dort leben sie von der Brut der Ameisen. </a:t>
            </a:r>
          </a:p>
          <a:p>
            <a:pPr>
              <a:spcBef>
                <a:spcPts val="500"/>
              </a:spcBef>
            </a:pPr>
            <a:r>
              <a:rPr lang="de-CH" sz="1800" b="1" dirty="0"/>
              <a:t>Massnahme</a:t>
            </a:r>
            <a:r>
              <a:rPr lang="de-CH" sz="1800" b="1" dirty="0" smtClean="0"/>
              <a:t>: </a:t>
            </a:r>
            <a:r>
              <a:rPr lang="de-CH" sz="1800" dirty="0" smtClean="0"/>
              <a:t>Wiesenknopf-Bestände nicht </a:t>
            </a:r>
            <a:r>
              <a:rPr lang="de-CH" sz="1800" dirty="0"/>
              <a:t>vor September </a:t>
            </a:r>
            <a:r>
              <a:rPr lang="de-CH" sz="1800" dirty="0" smtClean="0"/>
              <a:t>mähen</a:t>
            </a:r>
            <a:r>
              <a:rPr lang="de-CH" sz="1800" dirty="0"/>
              <a:t>.</a:t>
            </a:r>
          </a:p>
          <a:p>
            <a:pPr>
              <a:spcBef>
                <a:spcPts val="500"/>
              </a:spcBef>
            </a:pPr>
            <a:r>
              <a:rPr lang="de-CH" sz="1800" b="1" dirty="0" smtClean="0"/>
              <a:t>Bedingungen:</a:t>
            </a:r>
            <a:endParaRPr lang="de-CH" sz="1800" b="1" dirty="0"/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1800" dirty="0" smtClean="0"/>
              <a:t>Mindestens 3 </a:t>
            </a:r>
            <a:r>
              <a:rPr lang="de-CH" sz="1800" dirty="0"/>
              <a:t>m breite Wiesenstreifen </a:t>
            </a:r>
            <a:r>
              <a:rPr lang="de-CH" sz="1800" dirty="0" smtClean="0"/>
              <a:t>entlang </a:t>
            </a:r>
            <a:r>
              <a:rPr lang="de-CH" sz="1800" dirty="0"/>
              <a:t>der Wiesenbäche bis am 1. </a:t>
            </a:r>
            <a:r>
              <a:rPr lang="de-CH" sz="1800" dirty="0" smtClean="0"/>
              <a:t>Sept. stehen lassen</a:t>
            </a:r>
            <a:r>
              <a:rPr lang="de-CH" sz="1800" dirty="0"/>
              <a:t>. </a:t>
            </a:r>
            <a:r>
              <a:rPr lang="de-CH" sz="1800" dirty="0" smtClean="0"/>
              <a:t>Einen </a:t>
            </a:r>
            <a:r>
              <a:rPr lang="de-CH" sz="1800" dirty="0"/>
              <a:t>Drittel der </a:t>
            </a:r>
            <a:r>
              <a:rPr lang="de-CH" sz="1800" dirty="0" smtClean="0"/>
              <a:t>Altgrasstreifen bis </a:t>
            </a:r>
            <a:r>
              <a:rPr lang="de-CH" sz="1800" dirty="0"/>
              <a:t>zum nächsten Frühling </a:t>
            </a:r>
            <a:r>
              <a:rPr lang="de-CH" sz="1800" dirty="0" smtClean="0"/>
              <a:t>stehen lassen.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1800" dirty="0" smtClean="0"/>
              <a:t>Altgrasstreifen auf mindestens 5 </a:t>
            </a:r>
            <a:r>
              <a:rPr lang="de-CH" sz="1800" dirty="0"/>
              <a:t>% der </a:t>
            </a:r>
            <a:r>
              <a:rPr lang="de-CH" sz="1800" dirty="0" smtClean="0"/>
              <a:t>landwirtschaftlichen Parzelle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1800" dirty="0" smtClean="0"/>
              <a:t>Verzicht auf </a:t>
            </a:r>
            <a:r>
              <a:rPr lang="de-CH" sz="1800" dirty="0" err="1" smtClean="0"/>
              <a:t>Mähaufbereiter</a:t>
            </a:r>
            <a:r>
              <a:rPr lang="de-CH" sz="1800" dirty="0" smtClean="0"/>
              <a:t> auf </a:t>
            </a:r>
            <a:r>
              <a:rPr lang="de-CH" sz="1800" dirty="0"/>
              <a:t>der gesamten </a:t>
            </a:r>
            <a:r>
              <a:rPr lang="de-CH" sz="1800" dirty="0" smtClean="0"/>
              <a:t>Parzelle</a:t>
            </a:r>
            <a:endParaRPr lang="de-CH" sz="1800" dirty="0"/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1800" dirty="0" smtClean="0"/>
              <a:t>Abstand </a:t>
            </a:r>
            <a:r>
              <a:rPr lang="de-CH" sz="1800" dirty="0"/>
              <a:t>zwischen </a:t>
            </a:r>
            <a:r>
              <a:rPr lang="de-CH" sz="1800" dirty="0" smtClean="0"/>
              <a:t>Schnittterminen mindestens </a:t>
            </a:r>
            <a:r>
              <a:rPr lang="de-CH" sz="1800" dirty="0"/>
              <a:t>8 </a:t>
            </a:r>
            <a:r>
              <a:rPr lang="de-CH" sz="1800" dirty="0" smtClean="0"/>
              <a:t>Wochen</a:t>
            </a:r>
            <a:endParaRPr lang="de-CH" sz="1800" dirty="0"/>
          </a:p>
          <a:p>
            <a:pPr>
              <a:spcBef>
                <a:spcPts val="500"/>
              </a:spcBef>
            </a:pPr>
            <a:r>
              <a:rPr lang="de-CH" sz="1800" b="1" dirty="0" smtClean="0"/>
              <a:t>Abgeltung: </a:t>
            </a:r>
            <a:r>
              <a:rPr lang="de-CH" sz="1800" dirty="0" smtClean="0"/>
              <a:t>Fr</a:t>
            </a:r>
            <a:r>
              <a:rPr lang="de-CH" sz="1800" dirty="0"/>
              <a:t>. 500.– pro ha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130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5530" y="462958"/>
            <a:ext cx="1720744" cy="161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4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La </a:t>
            </a:r>
            <a:r>
              <a:rPr lang="de-CH" dirty="0" err="1"/>
              <a:t>bande</a:t>
            </a:r>
            <a:r>
              <a:rPr lang="de-CH" dirty="0"/>
              <a:t> </a:t>
            </a:r>
            <a:r>
              <a:rPr lang="de-CH" dirty="0" err="1" smtClean="0"/>
              <a:t>refuge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4649" y="1340157"/>
            <a:ext cx="8071807" cy="4753139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de-CH" sz="1800" b="1" dirty="0"/>
              <a:t>Region</a:t>
            </a:r>
            <a:r>
              <a:rPr lang="de-CH" sz="1800" dirty="0"/>
              <a:t>: Kanton </a:t>
            </a:r>
            <a:r>
              <a:rPr lang="de-CH" sz="1800" dirty="0" smtClean="0"/>
              <a:t>Genf</a:t>
            </a:r>
            <a:endParaRPr lang="de-CH" sz="1800" dirty="0"/>
          </a:p>
          <a:p>
            <a:pPr>
              <a:spcBef>
                <a:spcPts val="600"/>
              </a:spcBef>
            </a:pPr>
            <a:r>
              <a:rPr lang="de-CH" sz="1800" b="1" dirty="0"/>
              <a:t>Zielarten</a:t>
            </a:r>
            <a:r>
              <a:rPr lang="de-CH" sz="1800" dirty="0"/>
              <a:t>: viele bedrohte Vogelarten des </a:t>
            </a:r>
            <a:r>
              <a:rPr lang="de-CH" sz="1800" dirty="0" smtClean="0"/>
              <a:t>Landwirtschaftsgebietes </a:t>
            </a:r>
            <a:br>
              <a:rPr lang="de-CH" sz="1800" dirty="0" smtClean="0"/>
            </a:br>
            <a:r>
              <a:rPr lang="de-CH" sz="1800" dirty="0" smtClean="0"/>
              <a:t>und </a:t>
            </a:r>
            <a:r>
              <a:rPr lang="de-CH" sz="1800" dirty="0"/>
              <a:t>seltene Ackerbegleitpflanzen wie </a:t>
            </a:r>
            <a:r>
              <a:rPr lang="de-CH" sz="1800" dirty="0" err="1" smtClean="0"/>
              <a:t>Kleinling</a:t>
            </a:r>
            <a:r>
              <a:rPr lang="de-CH" sz="1800" dirty="0" smtClean="0"/>
              <a:t> </a:t>
            </a:r>
            <a:r>
              <a:rPr lang="de-CH" sz="1800" dirty="0"/>
              <a:t>oder </a:t>
            </a:r>
            <a:r>
              <a:rPr lang="de-CH" sz="1800" dirty="0" smtClean="0"/>
              <a:t>Venuskamm</a:t>
            </a:r>
            <a:endParaRPr lang="de-CH" sz="1800" dirty="0"/>
          </a:p>
          <a:p>
            <a:pPr>
              <a:spcBef>
                <a:spcPts val="600"/>
              </a:spcBef>
            </a:pPr>
            <a:r>
              <a:rPr lang="de-CH" sz="1800" b="1" dirty="0"/>
              <a:t>Massnahme</a:t>
            </a:r>
            <a:r>
              <a:rPr lang="de-CH" sz="1800" dirty="0"/>
              <a:t>: </a:t>
            </a:r>
            <a:r>
              <a:rPr lang="de-CH" sz="1800" dirty="0" smtClean="0"/>
              <a:t>i. d. R. </a:t>
            </a:r>
            <a:r>
              <a:rPr lang="de-CH" sz="1800" dirty="0"/>
              <a:t>streifenförmige </a:t>
            </a:r>
            <a:r>
              <a:rPr lang="de-CH" sz="1800" dirty="0" smtClean="0"/>
              <a:t>Rückzugsflächen </a:t>
            </a:r>
            <a:br>
              <a:rPr lang="de-CH" sz="1800" dirty="0" smtClean="0"/>
            </a:br>
            <a:r>
              <a:rPr lang="de-CH" sz="1800" dirty="0" smtClean="0"/>
              <a:t>mit Spontanvegetation (</a:t>
            </a:r>
            <a:r>
              <a:rPr lang="de-CH" sz="1800" dirty="0"/>
              <a:t>nicht eingesät</a:t>
            </a:r>
            <a:r>
              <a:rPr lang="de-CH" sz="1800" dirty="0" smtClean="0"/>
              <a:t>)</a:t>
            </a:r>
            <a:endParaRPr lang="de-CH" sz="1800" dirty="0"/>
          </a:p>
          <a:p>
            <a:pPr>
              <a:spcBef>
                <a:spcPts val="600"/>
              </a:spcBef>
            </a:pPr>
            <a:r>
              <a:rPr lang="de-CH" sz="1800" b="1" dirty="0" smtClean="0"/>
              <a:t>Bedingungen:</a:t>
            </a:r>
            <a:endParaRPr lang="de-CH" sz="1800" b="1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800" dirty="0" smtClean="0"/>
              <a:t>Verzicht </a:t>
            </a:r>
            <a:r>
              <a:rPr lang="de-CH" sz="1800" dirty="0"/>
              <a:t>auf </a:t>
            </a:r>
            <a:r>
              <a:rPr lang="de-CH" sz="1800" dirty="0" smtClean="0"/>
              <a:t>Dünger</a:t>
            </a:r>
            <a:endParaRPr lang="de-CH" sz="18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800" dirty="0" smtClean="0"/>
              <a:t>Einsatz </a:t>
            </a:r>
            <a:r>
              <a:rPr lang="de-CH" sz="1800" dirty="0"/>
              <a:t>von Pflanzenschutzmitteln nur </a:t>
            </a:r>
            <a:r>
              <a:rPr lang="de-CH" sz="1800" dirty="0" smtClean="0"/>
              <a:t>gegen Problempflanzen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800" dirty="0" smtClean="0"/>
              <a:t>Nur geringer </a:t>
            </a:r>
            <a:r>
              <a:rPr lang="de-CH" sz="1800" dirty="0"/>
              <a:t>Besatz mit Buchweizen, </a:t>
            </a:r>
            <a:r>
              <a:rPr lang="de-CH" sz="1800" dirty="0" err="1" smtClean="0"/>
              <a:t>Blacken</a:t>
            </a:r>
            <a:r>
              <a:rPr lang="de-CH" sz="1800" dirty="0" smtClean="0"/>
              <a:t> oder Disteln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800" dirty="0" smtClean="0"/>
              <a:t>Keine </a:t>
            </a:r>
            <a:r>
              <a:rPr lang="de-CH" sz="1800" dirty="0"/>
              <a:t>invasiven </a:t>
            </a:r>
            <a:r>
              <a:rPr lang="de-CH" sz="1800" dirty="0" smtClean="0"/>
              <a:t>Neophyten (mit </a:t>
            </a:r>
            <a:r>
              <a:rPr lang="de-CH" sz="1800" dirty="0"/>
              <a:t>Ausnahme von Goldruten</a:t>
            </a:r>
            <a:r>
              <a:rPr lang="de-CH" sz="1800" dirty="0" smtClean="0"/>
              <a:t>)</a:t>
            </a:r>
            <a:endParaRPr lang="de-CH" sz="18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800" dirty="0" smtClean="0"/>
              <a:t>Minimale </a:t>
            </a:r>
            <a:r>
              <a:rPr lang="de-CH" sz="1800" dirty="0"/>
              <a:t>Standdauer </a:t>
            </a:r>
            <a:r>
              <a:rPr lang="de-CH" sz="1800" dirty="0" smtClean="0"/>
              <a:t>2 Jahre, keine maximale Standdauer</a:t>
            </a:r>
            <a:endParaRPr lang="de-CH" sz="18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800" dirty="0" smtClean="0"/>
              <a:t>Schnitt </a:t>
            </a:r>
            <a:r>
              <a:rPr lang="de-CH" sz="1800" dirty="0"/>
              <a:t>des Streifens </a:t>
            </a:r>
            <a:r>
              <a:rPr lang="de-CH" sz="1800" dirty="0" smtClean="0"/>
              <a:t>i. d. R. 1</a:t>
            </a:r>
            <a:r>
              <a:rPr lang="de-CH" sz="1800" dirty="0"/>
              <a:t>. </a:t>
            </a:r>
            <a:r>
              <a:rPr lang="de-CH" sz="1800" dirty="0" smtClean="0"/>
              <a:t>Okt. - 15</a:t>
            </a:r>
            <a:r>
              <a:rPr lang="de-CH" sz="1800" dirty="0"/>
              <a:t>. </a:t>
            </a:r>
            <a:r>
              <a:rPr lang="de-CH" sz="1800" dirty="0" smtClean="0"/>
              <a:t>März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800" dirty="0" smtClean="0"/>
              <a:t>Zur Förderung </a:t>
            </a:r>
            <a:r>
              <a:rPr lang="de-CH" sz="1800" dirty="0" err="1" smtClean="0"/>
              <a:t>spezif</a:t>
            </a:r>
            <a:r>
              <a:rPr lang="de-CH" sz="1800" dirty="0" smtClean="0"/>
              <a:t>. </a:t>
            </a:r>
            <a:r>
              <a:rPr lang="de-CH" sz="1800" dirty="0"/>
              <a:t>Arten (z.B. </a:t>
            </a:r>
            <a:r>
              <a:rPr lang="de-CH" sz="1800" dirty="0" smtClean="0"/>
              <a:t>seltene Ackerbegleitpflanzen</a:t>
            </a:r>
            <a:r>
              <a:rPr lang="de-CH" sz="1800" dirty="0"/>
              <a:t>) </a:t>
            </a:r>
            <a:r>
              <a:rPr lang="de-CH" sz="1800" dirty="0" smtClean="0"/>
              <a:t>weitere Bedingungen und </a:t>
            </a:r>
            <a:r>
              <a:rPr lang="de-CH" sz="1800" dirty="0"/>
              <a:t>Pflegemassnahmen </a:t>
            </a:r>
            <a:r>
              <a:rPr lang="de-CH" sz="1800" dirty="0" smtClean="0"/>
              <a:t>möglich</a:t>
            </a:r>
            <a:endParaRPr lang="de-CH" sz="1800" dirty="0"/>
          </a:p>
          <a:p>
            <a:pPr>
              <a:spcBef>
                <a:spcPts val="600"/>
              </a:spcBef>
            </a:pPr>
            <a:r>
              <a:rPr lang="de-CH" sz="1800" b="1" dirty="0" smtClean="0"/>
              <a:t>Abgeltung: </a:t>
            </a:r>
            <a:r>
              <a:rPr lang="de-CH" sz="1800" dirty="0" smtClean="0"/>
              <a:t>Fr</a:t>
            </a:r>
            <a:r>
              <a:rPr lang="de-CH" sz="1800" dirty="0"/>
              <a:t>. 3‘000.– pro ha, </a:t>
            </a:r>
            <a:r>
              <a:rPr lang="de-CH" sz="1800" dirty="0" smtClean="0"/>
              <a:t>in Vernetzungsprojekt zusätzlich Fr</a:t>
            </a:r>
            <a:r>
              <a:rPr lang="de-CH" sz="1800" dirty="0"/>
              <a:t>. 1‘000.– pro ha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131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1608" y="1185382"/>
            <a:ext cx="1728192" cy="368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3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Kiebitzschutz</a:t>
            </a:r>
            <a:r>
              <a:rPr lang="de-CH" dirty="0"/>
              <a:t> in der </a:t>
            </a:r>
            <a:r>
              <a:rPr lang="de-CH" dirty="0" err="1"/>
              <a:t>Wauwiler</a:t>
            </a:r>
            <a:r>
              <a:rPr lang="de-CH" dirty="0"/>
              <a:t> </a:t>
            </a:r>
            <a:r>
              <a:rPr lang="de-CH" dirty="0" smtClean="0"/>
              <a:t>Ebene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4649" y="1154776"/>
            <a:ext cx="7921625" cy="2574599"/>
          </a:xfrm>
        </p:spPr>
        <p:txBody>
          <a:bodyPr/>
          <a:lstStyle/>
          <a:p>
            <a:r>
              <a:rPr lang="de-CH" sz="1800" b="1" dirty="0"/>
              <a:t>Region: </a:t>
            </a:r>
            <a:r>
              <a:rPr lang="de-CH" sz="1800" dirty="0" err="1"/>
              <a:t>Wauwiler</a:t>
            </a:r>
            <a:r>
              <a:rPr lang="de-CH" sz="1800" dirty="0"/>
              <a:t> </a:t>
            </a:r>
            <a:r>
              <a:rPr lang="de-CH" sz="1800" dirty="0" smtClean="0"/>
              <a:t>Ebene, Kanton Luzern</a:t>
            </a:r>
            <a:endParaRPr lang="de-CH" sz="1800" dirty="0"/>
          </a:p>
          <a:p>
            <a:r>
              <a:rPr lang="de-CH" sz="1800" b="1" dirty="0" err="1"/>
              <a:t>Zielart</a:t>
            </a:r>
            <a:r>
              <a:rPr lang="de-CH" sz="1800" b="1" dirty="0"/>
              <a:t>: </a:t>
            </a:r>
            <a:r>
              <a:rPr lang="de-CH" sz="1800" dirty="0"/>
              <a:t>Kiebitz</a:t>
            </a:r>
          </a:p>
          <a:p>
            <a:r>
              <a:rPr lang="de-CH" sz="1800" b="1" dirty="0" smtClean="0"/>
              <a:t>Massnahme</a:t>
            </a:r>
            <a:endParaRPr lang="de-CH" sz="1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1800" dirty="0" smtClean="0"/>
              <a:t>Acker an vereinbartem Standort, der während der Brutzeit von Ende März bis Anfang Juni nicht bearbeitet wird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1800" dirty="0" smtClean="0"/>
              <a:t>7 definierte Varianten </a:t>
            </a:r>
            <a:r>
              <a:rPr lang="de-CH" sz="1800" dirty="0"/>
              <a:t>von «</a:t>
            </a:r>
            <a:r>
              <a:rPr lang="de-CH" sz="1800" dirty="0" err="1" smtClean="0"/>
              <a:t>Kiebitzäckern</a:t>
            </a:r>
            <a:r>
              <a:rPr lang="de-CH" sz="1800" dirty="0" smtClean="0"/>
              <a:t>» </a:t>
            </a:r>
            <a:endParaRPr lang="de-CH" sz="1800" b="1" dirty="0" smtClean="0"/>
          </a:p>
          <a:p>
            <a:r>
              <a:rPr lang="de-CH" sz="1800" b="1" dirty="0" smtClean="0"/>
              <a:t>Abgeltung: </a:t>
            </a:r>
            <a:r>
              <a:rPr lang="de-CH" sz="1800" dirty="0" smtClean="0"/>
              <a:t>Fr</a:t>
            </a:r>
            <a:r>
              <a:rPr lang="de-CH" sz="1800" dirty="0"/>
              <a:t>. 1‘000.– pro </a:t>
            </a:r>
            <a:r>
              <a:rPr lang="de-CH" sz="1800" dirty="0" smtClean="0"/>
              <a:t>ha</a:t>
            </a:r>
            <a:endParaRPr lang="de-CH" sz="1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132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3764276"/>
            <a:ext cx="7908549" cy="222697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4288" y="3212976"/>
            <a:ext cx="1547439" cy="142815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106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058731" cy="629700"/>
          </a:xfrm>
        </p:spPr>
        <p:txBody>
          <a:bodyPr/>
          <a:lstStyle/>
          <a:p>
            <a:r>
              <a:rPr lang="de-CH" dirty="0"/>
              <a:t>Blühstreifen, Feldlerchenfenster im </a:t>
            </a:r>
            <a:r>
              <a:rPr lang="de-CH" dirty="0" smtClean="0"/>
              <a:t>Oberaargau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4041" y="1124744"/>
            <a:ext cx="7922075" cy="5094956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de-CH" sz="1800" b="1" dirty="0"/>
              <a:t>Region: </a:t>
            </a:r>
            <a:r>
              <a:rPr lang="de-CH" sz="1800" dirty="0" smtClean="0"/>
              <a:t>Oberaargau, Kanton Bern</a:t>
            </a:r>
            <a:endParaRPr lang="de-CH" sz="1800" dirty="0"/>
          </a:p>
          <a:p>
            <a:pPr>
              <a:spcBef>
                <a:spcPts val="600"/>
              </a:spcBef>
            </a:pPr>
            <a:r>
              <a:rPr lang="de-CH" sz="1800" b="1" dirty="0" err="1"/>
              <a:t>Zielart</a:t>
            </a:r>
            <a:r>
              <a:rPr lang="de-CH" sz="1800" b="1" dirty="0"/>
              <a:t>: </a:t>
            </a:r>
            <a:r>
              <a:rPr lang="de-CH" sz="1800" dirty="0"/>
              <a:t>Feldlerchen</a:t>
            </a:r>
          </a:p>
          <a:p>
            <a:pPr>
              <a:spcBef>
                <a:spcPts val="600"/>
              </a:spcBef>
            </a:pPr>
            <a:r>
              <a:rPr lang="de-CH" sz="1800" b="1" dirty="0"/>
              <a:t>Massnahme:</a:t>
            </a:r>
            <a:r>
              <a:rPr lang="de-CH" sz="1800" dirty="0"/>
              <a:t> mit einjährigen Ackerbegleitkräutern </a:t>
            </a:r>
            <a:r>
              <a:rPr lang="de-CH" sz="1800" dirty="0" smtClean="0"/>
              <a:t/>
            </a:r>
            <a:br>
              <a:rPr lang="de-CH" sz="1800" dirty="0" smtClean="0"/>
            </a:br>
            <a:r>
              <a:rPr lang="de-CH" sz="1800" dirty="0" smtClean="0"/>
              <a:t>eingesäte </a:t>
            </a:r>
            <a:r>
              <a:rPr lang="de-CH" sz="1800" dirty="0"/>
              <a:t>Feldlerchenfenster</a:t>
            </a:r>
          </a:p>
          <a:p>
            <a:pPr>
              <a:spcBef>
                <a:spcPts val="600"/>
              </a:spcBef>
            </a:pPr>
            <a:r>
              <a:rPr lang="de-CH" sz="1800" b="1" dirty="0" smtClean="0"/>
              <a:t>Bedingungen</a:t>
            </a:r>
            <a:endParaRPr lang="de-CH" sz="1800" b="1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800" dirty="0" smtClean="0"/>
              <a:t>Mindestens </a:t>
            </a:r>
            <a:r>
              <a:rPr lang="de-CH" sz="1800" dirty="0"/>
              <a:t>3 Fenster bzw. 1 Streifen pro </a:t>
            </a:r>
            <a:r>
              <a:rPr lang="de-CH" sz="1800" dirty="0" smtClean="0"/>
              <a:t>ha</a:t>
            </a:r>
            <a:endParaRPr lang="de-CH" sz="18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800" dirty="0" smtClean="0"/>
              <a:t>Fenstergrösse</a:t>
            </a:r>
            <a:r>
              <a:rPr lang="de-CH" sz="1800" dirty="0"/>
              <a:t>: 3 x 9 </a:t>
            </a:r>
            <a:r>
              <a:rPr lang="de-CH" sz="1800" dirty="0" smtClean="0"/>
              <a:t>m</a:t>
            </a:r>
            <a:endParaRPr lang="de-CH" sz="18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800" dirty="0" smtClean="0"/>
              <a:t>Streifengrösse</a:t>
            </a:r>
            <a:r>
              <a:rPr lang="de-CH" sz="1800" dirty="0"/>
              <a:t>: 3 x 25 m bzw. zirka 80 </a:t>
            </a:r>
            <a:r>
              <a:rPr lang="de-CH" sz="1800" dirty="0" smtClean="0"/>
              <a:t>m</a:t>
            </a:r>
            <a:r>
              <a:rPr lang="de-CH" sz="1800" baseline="30000" dirty="0" smtClean="0"/>
              <a:t>2</a:t>
            </a:r>
            <a:endParaRPr lang="de-CH" sz="18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800" dirty="0" smtClean="0"/>
              <a:t>Einsaat </a:t>
            </a:r>
            <a:r>
              <a:rPr lang="de-CH" sz="1800" dirty="0"/>
              <a:t>mit einer aus wenigen </a:t>
            </a:r>
            <a:r>
              <a:rPr lang="de-CH" sz="1800" dirty="0" smtClean="0"/>
              <a:t>Wildkräutern </a:t>
            </a:r>
            <a:br>
              <a:rPr lang="de-CH" sz="1800" dirty="0" smtClean="0"/>
            </a:br>
            <a:r>
              <a:rPr lang="de-CH" sz="1800" dirty="0" smtClean="0"/>
              <a:t>bestehenden Mischung</a:t>
            </a:r>
            <a:endParaRPr lang="de-CH" sz="18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800" dirty="0" smtClean="0"/>
              <a:t>10 </a:t>
            </a:r>
            <a:r>
              <a:rPr lang="de-CH" sz="1800" dirty="0"/>
              <a:t>a pro Parzelle und </a:t>
            </a:r>
            <a:r>
              <a:rPr lang="de-CH" sz="1800" dirty="0" smtClean="0"/>
              <a:t>Hektare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800" dirty="0" smtClean="0"/>
              <a:t>Keine Pflanzenschutzmittel</a:t>
            </a:r>
            <a:endParaRPr lang="de-CH" sz="1800" dirty="0"/>
          </a:p>
          <a:p>
            <a:pPr>
              <a:spcBef>
                <a:spcPts val="600"/>
              </a:spcBef>
            </a:pPr>
            <a:r>
              <a:rPr lang="de-CH" sz="1800" b="1" dirty="0" smtClean="0"/>
              <a:t>Abgeltung</a:t>
            </a:r>
            <a:endParaRPr lang="de-CH" sz="1800" b="1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800" dirty="0" smtClean="0"/>
              <a:t>Über kantonale </a:t>
            </a:r>
            <a:r>
              <a:rPr lang="de-CH" sz="1800" dirty="0"/>
              <a:t>Naturschutzämter oder private </a:t>
            </a:r>
            <a:r>
              <a:rPr lang="de-CH" sz="1800" dirty="0" smtClean="0"/>
              <a:t>Naturschutzvereine </a:t>
            </a:r>
            <a:br>
              <a:rPr lang="de-CH" sz="1800" dirty="0" smtClean="0"/>
            </a:br>
            <a:r>
              <a:rPr lang="de-CH" sz="1800" dirty="0" smtClean="0"/>
              <a:t>zirka Fr</a:t>
            </a:r>
            <a:r>
              <a:rPr lang="de-CH" sz="1800" dirty="0"/>
              <a:t>. 50</a:t>
            </a:r>
            <a:r>
              <a:rPr lang="de-CH" sz="1800" dirty="0" smtClean="0"/>
              <a:t>.– pro </a:t>
            </a:r>
            <a:r>
              <a:rPr lang="de-CH" sz="1800" dirty="0"/>
              <a:t>Fenster und Fr. 150.– pro </a:t>
            </a:r>
            <a:r>
              <a:rPr lang="de-CH" sz="1800" dirty="0" smtClean="0"/>
              <a:t>Streifen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800" dirty="0" smtClean="0"/>
              <a:t>Im Punktesystem </a:t>
            </a:r>
            <a:r>
              <a:rPr lang="de-CH" sz="1800" dirty="0"/>
              <a:t>von IP-Suisse </a:t>
            </a:r>
            <a:r>
              <a:rPr lang="de-CH" sz="1800" dirty="0" smtClean="0"/>
              <a:t>anrechenbar</a:t>
            </a:r>
            <a:endParaRPr lang="de-CH" sz="1800" dirty="0"/>
          </a:p>
          <a:p>
            <a:pPr>
              <a:spcBef>
                <a:spcPts val="600"/>
              </a:spcBef>
            </a:pPr>
            <a:endParaRPr lang="de-CH" sz="1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133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2160" y="1142826"/>
            <a:ext cx="2501661" cy="37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4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Weiterführende Links</a:t>
            </a:r>
            <a:endParaRPr lang="de-CH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611188" y="1340768"/>
            <a:ext cx="7921625" cy="4309944"/>
          </a:xfrm>
        </p:spPr>
        <p:txBody>
          <a:bodyPr/>
          <a:lstStyle/>
          <a:p>
            <a:r>
              <a:rPr lang="de-CH" sz="2000" dirty="0" smtClean="0">
                <a:hlinkClick r:id="rId2"/>
              </a:rPr>
              <a:t>www.agri-biodiv.ch</a:t>
            </a:r>
            <a:endParaRPr lang="de-CH" sz="2000" dirty="0" smtClean="0"/>
          </a:p>
          <a:p>
            <a:r>
              <a:rPr lang="de-CH" sz="2000" dirty="0" smtClean="0">
                <a:hlinkClick r:id="rId3"/>
              </a:rPr>
              <a:t>www.agridea.ch</a:t>
            </a:r>
            <a:endParaRPr lang="de-CH" sz="2000" dirty="0" smtClean="0"/>
          </a:p>
          <a:p>
            <a:r>
              <a:rPr lang="de-CH" sz="2000" dirty="0" smtClean="0">
                <a:hlinkClick r:id="rId4"/>
              </a:rPr>
              <a:t>www.regioflora.ch</a:t>
            </a:r>
            <a:endParaRPr lang="de-CH" sz="2000" dirty="0" smtClean="0"/>
          </a:p>
          <a:p>
            <a:r>
              <a:rPr lang="de-CH" sz="2000" dirty="0" smtClean="0">
                <a:hlinkClick r:id="rId5"/>
              </a:rPr>
              <a:t>www.safethebambi.ch</a:t>
            </a:r>
            <a:endParaRPr lang="de-CH" sz="2000" dirty="0" smtClean="0"/>
          </a:p>
          <a:p>
            <a:r>
              <a:rPr lang="de-CH" sz="2000" dirty="0" smtClean="0">
                <a:hlinkClick r:id="rId6"/>
              </a:rPr>
              <a:t>www.vitiswiss.ch</a:t>
            </a:r>
            <a:endParaRPr lang="de-CH" sz="2000" dirty="0"/>
          </a:p>
          <a:p>
            <a:r>
              <a:rPr lang="de-CH" sz="2000" dirty="0">
                <a:hlinkClick r:id="rId7"/>
              </a:rPr>
              <a:t>www.hochstamm-suisse.ch</a:t>
            </a:r>
            <a:endParaRPr lang="de-CH" sz="2000" dirty="0"/>
          </a:p>
          <a:p>
            <a:r>
              <a:rPr lang="de-CH" sz="2000" dirty="0">
                <a:hlinkClick r:id="rId8"/>
              </a:rPr>
              <a:t>www.prospecierara.ch</a:t>
            </a:r>
            <a:endParaRPr lang="de-CH" sz="2000" dirty="0"/>
          </a:p>
          <a:p>
            <a:r>
              <a:rPr lang="de-CH" sz="2000" dirty="0" smtClean="0">
                <a:hlinkClick r:id="rId9"/>
              </a:rPr>
              <a:t>www.fructus.ch</a:t>
            </a:r>
            <a:endParaRPr lang="de-CH" sz="2000" dirty="0" smtClean="0"/>
          </a:p>
          <a:p>
            <a:r>
              <a:rPr lang="de-CH" sz="2000" dirty="0" smtClean="0">
                <a:hlinkClick r:id="rId10"/>
              </a:rPr>
              <a:t>www.karch.ch</a:t>
            </a:r>
            <a:endParaRPr lang="de-CH" sz="2000" dirty="0" smtClean="0"/>
          </a:p>
          <a:p>
            <a:r>
              <a:rPr lang="de-CH" sz="2000" dirty="0" smtClean="0">
                <a:hlinkClick r:id="rId11"/>
              </a:rPr>
              <a:t>www.wieselnetz.ch</a:t>
            </a:r>
            <a:endParaRPr lang="de-CH" sz="2000" dirty="0" smtClean="0"/>
          </a:p>
          <a:p>
            <a:endParaRPr lang="de-CH" sz="2000" dirty="0" smtClean="0"/>
          </a:p>
          <a:p>
            <a:endParaRPr lang="de-CH" sz="20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134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8042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Impressum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135</a:t>
            </a:fld>
            <a:endParaRPr lang="de-CH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611188" y="1279296"/>
            <a:ext cx="7993260" cy="43099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1" dirty="0" smtClean="0"/>
              <a:t>Herausgeber:</a:t>
            </a:r>
            <a:endParaRPr lang="de-CH" sz="1200" dirty="0" smtClean="0"/>
          </a:p>
          <a:p>
            <a:r>
              <a:rPr lang="de-CH" sz="1200" dirty="0" smtClean="0"/>
              <a:t>Forschungsinstitut für biologischen Landbau </a:t>
            </a:r>
            <a:r>
              <a:rPr lang="de-CH" sz="1200" dirty="0" err="1" smtClean="0"/>
              <a:t>FiBL</a:t>
            </a:r>
            <a:r>
              <a:rPr lang="de-CH" sz="1200" dirty="0" smtClean="0"/>
              <a:t>, </a:t>
            </a:r>
            <a:r>
              <a:rPr lang="de-CH" sz="1200" u="sng" dirty="0" smtClean="0">
                <a:hlinkClick r:id="rId2"/>
              </a:rPr>
              <a:t>info.suisse@fibl.org</a:t>
            </a:r>
            <a:r>
              <a:rPr lang="de-CH" sz="1200" dirty="0" smtClean="0"/>
              <a:t>, </a:t>
            </a:r>
            <a:r>
              <a:rPr lang="de-CH" sz="1200" u="sng" dirty="0" smtClean="0">
                <a:hlinkClick r:id="rId3"/>
              </a:rPr>
              <a:t>www.fibl.org</a:t>
            </a:r>
            <a:endParaRPr lang="de-CH" sz="1200" dirty="0" smtClean="0"/>
          </a:p>
          <a:p>
            <a:r>
              <a:rPr lang="de-CH" sz="1200" dirty="0" smtClean="0"/>
              <a:t>Schweizerische Vogelwarte </a:t>
            </a:r>
            <a:r>
              <a:rPr lang="de-CH" sz="1200" dirty="0" err="1" smtClean="0"/>
              <a:t>Sempach</a:t>
            </a:r>
            <a:r>
              <a:rPr lang="de-CH" sz="1200" dirty="0" smtClean="0"/>
              <a:t>, </a:t>
            </a:r>
            <a:r>
              <a:rPr lang="de-CH" sz="1200" u="sng" dirty="0" smtClean="0">
                <a:hlinkClick r:id="rId4"/>
              </a:rPr>
              <a:t>info@vogelwarte.ch</a:t>
            </a:r>
            <a:r>
              <a:rPr lang="de-CH" sz="1200" dirty="0" smtClean="0"/>
              <a:t>, </a:t>
            </a:r>
            <a:r>
              <a:rPr lang="de-CH" sz="1200" u="sng" dirty="0" smtClean="0">
                <a:hlinkClick r:id="rId5"/>
              </a:rPr>
              <a:t>www.vogelwarte.ch</a:t>
            </a:r>
            <a:endParaRPr lang="de-CH" sz="1200" dirty="0" smtClean="0"/>
          </a:p>
          <a:p>
            <a:r>
              <a:rPr lang="fr-CH" sz="1200" b="1" dirty="0" err="1" smtClean="0"/>
              <a:t>Autoren</a:t>
            </a:r>
            <a:r>
              <a:rPr lang="fr-CH" sz="1200" b="1" dirty="0" smtClean="0"/>
              <a:t>: </a:t>
            </a:r>
            <a:r>
              <a:rPr lang="fr-CH" sz="1200" dirty="0" smtClean="0"/>
              <a:t>Véronique Chevillat (</a:t>
            </a:r>
            <a:r>
              <a:rPr lang="fr-CH" sz="1200" dirty="0" err="1" smtClean="0"/>
              <a:t>FiBL</a:t>
            </a:r>
            <a:r>
              <a:rPr lang="fr-CH" sz="1200" dirty="0" smtClean="0"/>
              <a:t>) Roman Graf (</a:t>
            </a:r>
            <a:r>
              <a:rPr lang="fr-CH" sz="1200" dirty="0" err="1" smtClean="0"/>
              <a:t>Vogelwarte</a:t>
            </a:r>
            <a:r>
              <a:rPr lang="fr-CH" sz="1200" dirty="0" smtClean="0"/>
              <a:t>), Dominik Hagist (</a:t>
            </a:r>
            <a:r>
              <a:rPr lang="fr-CH" sz="1200" dirty="0" err="1" smtClean="0"/>
              <a:t>Vogelwarte</a:t>
            </a:r>
            <a:r>
              <a:rPr lang="fr-CH" sz="1200" dirty="0" smtClean="0"/>
              <a:t>) </a:t>
            </a:r>
            <a:endParaRPr lang="de-CH" sz="1200" dirty="0" smtClean="0"/>
          </a:p>
          <a:p>
            <a:r>
              <a:rPr lang="de-CH" sz="1200" b="1" dirty="0" smtClean="0"/>
              <a:t>Mitarbeit: </a:t>
            </a:r>
            <a:r>
              <a:rPr lang="de-CH" sz="1200" dirty="0" smtClean="0"/>
              <a:t>Lukas Pfiffner (</a:t>
            </a:r>
            <a:r>
              <a:rPr lang="de-CH" sz="1200" dirty="0" err="1" smtClean="0"/>
              <a:t>FiBL</a:t>
            </a:r>
            <a:r>
              <a:rPr lang="de-CH" sz="1200" dirty="0" smtClean="0"/>
              <a:t>), Simon Birrer (Vogelwarte), </a:t>
            </a:r>
            <a:r>
              <a:rPr lang="de-CH" sz="1200" dirty="0"/>
              <a:t>Markus Jenny (Vogelwarte</a:t>
            </a:r>
            <a:r>
              <a:rPr lang="de-CH" sz="1200" dirty="0" smtClean="0"/>
              <a:t>)</a:t>
            </a:r>
          </a:p>
          <a:p>
            <a:r>
              <a:rPr lang="de-CH" sz="1200" b="1" dirty="0" smtClean="0"/>
              <a:t>Redaktion: </a:t>
            </a:r>
            <a:r>
              <a:rPr lang="de-CH" sz="1200" dirty="0" smtClean="0"/>
              <a:t>Gilles </a:t>
            </a:r>
            <a:r>
              <a:rPr lang="de-CH" sz="1200" dirty="0"/>
              <a:t>Weidmann (</a:t>
            </a:r>
            <a:r>
              <a:rPr lang="de-CH" sz="1200" dirty="0" err="1"/>
              <a:t>FiBL</a:t>
            </a:r>
            <a:r>
              <a:rPr lang="de-CH" sz="1200" dirty="0"/>
              <a:t>)</a:t>
            </a:r>
          </a:p>
          <a:p>
            <a:r>
              <a:rPr lang="de-CH" sz="1200" dirty="0" smtClean="0"/>
              <a:t>Mit </a:t>
            </a:r>
            <a:r>
              <a:rPr lang="de-CH" sz="1200" dirty="0"/>
              <a:t>Grafiken von Brigitta Maurer (</a:t>
            </a:r>
            <a:r>
              <a:rPr lang="de-CH" sz="1200" dirty="0" err="1"/>
              <a:t>FiBL</a:t>
            </a:r>
            <a:r>
              <a:rPr lang="de-CH" sz="1200" dirty="0"/>
              <a:t>) und Illustrationen von Simon Müller (</a:t>
            </a:r>
            <a:r>
              <a:rPr lang="de-CH" sz="1200" dirty="0">
                <a:hlinkClick r:id="rId6"/>
              </a:rPr>
              <a:t>www.soio.ch</a:t>
            </a:r>
            <a:r>
              <a:rPr lang="de-CH" sz="1200" dirty="0"/>
              <a:t>).</a:t>
            </a:r>
          </a:p>
          <a:p>
            <a:r>
              <a:rPr lang="de-CH" sz="1200" dirty="0"/>
              <a:t>Der Foliensatz wurde mit finanzieller Unterstützung von Bio Suisse, vom Schweizer Bauernverband, vom Amt für Landschaft und Natur des Kantons Zürich, vom Landwirtschaftlichen Zentrum </a:t>
            </a:r>
            <a:r>
              <a:rPr lang="de-CH" sz="1200" dirty="0" err="1"/>
              <a:t>Ebenrain</a:t>
            </a:r>
            <a:r>
              <a:rPr lang="de-CH" sz="1200" dirty="0"/>
              <a:t> des Kantons Basel-Landschaft, vom Amt für Umwelt und Energie des Kantons Basel-Stadt, von der Dienststelle Landwirtschaft und Wald des Kantons Luzern sowie von der Dienststelle für Landwirtschaft und Weinbau des Kantons Waadt realisiert.</a:t>
            </a:r>
          </a:p>
          <a:p>
            <a:r>
              <a:rPr lang="de-CH" sz="1200" dirty="0"/>
              <a:t>Ausgabe 2019</a:t>
            </a:r>
          </a:p>
          <a:p>
            <a:r>
              <a:rPr lang="de-CH" sz="1200" dirty="0"/>
              <a:t>Der Foliensatz ist Bestandteil einer umfangreichen Foliensammlung zum Handbuch "Biodiversität auf dem Landwirtschaftsbetrieb. Ein Handbuch für die Praxis" von </a:t>
            </a:r>
            <a:r>
              <a:rPr lang="de-CH" sz="1200" dirty="0" err="1"/>
              <a:t>FiBL</a:t>
            </a:r>
            <a:r>
              <a:rPr lang="de-CH" sz="1200" dirty="0"/>
              <a:t> und Vogelwarte. </a:t>
            </a:r>
            <a:r>
              <a:rPr lang="de-CH" sz="1200" dirty="0" smtClean="0"/>
              <a:t>Die </a:t>
            </a:r>
            <a:r>
              <a:rPr lang="de-CH" sz="1200" dirty="0"/>
              <a:t>Foliensammlung steht auf </a:t>
            </a:r>
            <a:r>
              <a:rPr lang="de-CH" sz="1200" u="sng" dirty="0">
                <a:hlinkClick r:id="rId7"/>
              </a:rPr>
              <a:t>www.agri-biodiv.ch</a:t>
            </a:r>
            <a:r>
              <a:rPr lang="de-CH" sz="1200" dirty="0"/>
              <a:t> zum kostenlosen Download zur Verfügung. Das Handbuch kann im </a:t>
            </a:r>
            <a:r>
              <a:rPr lang="de-CH" sz="1200" dirty="0" err="1"/>
              <a:t>FiBL</a:t>
            </a:r>
            <a:r>
              <a:rPr lang="de-CH" sz="1200" dirty="0"/>
              <a:t>-Shop auf </a:t>
            </a:r>
            <a:r>
              <a:rPr lang="de-CH" sz="1200" dirty="0">
                <a:hlinkClick r:id="rId8"/>
              </a:rPr>
              <a:t>https://shop.fibl.org</a:t>
            </a:r>
            <a:r>
              <a:rPr lang="de-CH" sz="1200" dirty="0" smtClean="0"/>
              <a:t> </a:t>
            </a:r>
            <a:r>
              <a:rPr lang="de-CH" sz="1200" dirty="0"/>
              <a:t>als Druckversion bestellt oder kostenlos heruntergeladen werden</a:t>
            </a:r>
            <a:r>
              <a:rPr lang="de-CH" sz="1200" dirty="0" smtClean="0"/>
              <a:t>.</a:t>
            </a:r>
            <a:endParaRPr lang="de-CH" sz="1200" dirty="0"/>
          </a:p>
          <a:p>
            <a:r>
              <a:rPr lang="de-CH" sz="1200" dirty="0"/>
              <a:t>Copyright: Die  Fotos dürfen nur zu Aus- und Weiterbildungszwecken zum Thema Biodiversität auf dem Landwirtschaftsbetrieb verwendet werden. </a:t>
            </a:r>
            <a:r>
              <a:rPr lang="de-CH" sz="1200" dirty="0" smtClean="0"/>
              <a:t> Alle </a:t>
            </a:r>
            <a:r>
              <a:rPr lang="de-CH" sz="1200" dirty="0"/>
              <a:t>Rechte liegen bei den </a:t>
            </a:r>
            <a:r>
              <a:rPr lang="de-CH" sz="1200" dirty="0" smtClean="0"/>
              <a:t>Autoren.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294739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7012" y="1440109"/>
            <a:ext cx="2505428" cy="2168337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9518" y="1440109"/>
            <a:ext cx="2545193" cy="2168338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3204" y="3814139"/>
            <a:ext cx="2499236" cy="2185374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1441518"/>
            <a:ext cx="2537472" cy="2166929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0772" y="3804926"/>
            <a:ext cx="2554558" cy="219458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de-CH" dirty="0"/>
              <a:t>Extensiv und wenig intensiv genutzte </a:t>
            </a:r>
            <a:r>
              <a:rPr lang="de-CH" dirty="0" smtClean="0"/>
              <a:t>Wiesen:</a:t>
            </a:r>
            <a:br>
              <a:rPr lang="de-CH" dirty="0" smtClean="0"/>
            </a:br>
            <a:r>
              <a:rPr lang="de-CH" dirty="0" smtClean="0"/>
              <a:t>Nutzung </a:t>
            </a:r>
            <a:r>
              <a:rPr lang="de-CH" dirty="0"/>
              <a:t>und </a:t>
            </a:r>
            <a:r>
              <a:rPr lang="de-CH" dirty="0" smtClean="0"/>
              <a:t>Pflege</a:t>
            </a:r>
            <a:r>
              <a:rPr lang="de-CH" b="0" i="1" dirty="0">
                <a:solidFill>
                  <a:srgbClr val="FF0000"/>
                </a:solidFill>
              </a:rPr>
              <a:t/>
            </a:r>
            <a:br>
              <a:rPr lang="de-CH" b="0" i="1" dirty="0">
                <a:solidFill>
                  <a:srgbClr val="FF0000"/>
                </a:solidFill>
              </a:rPr>
            </a:br>
            <a:endParaRPr lang="de-CH" b="0" i="1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14</a:t>
            </a:fld>
            <a:endParaRPr lang="de-CH" dirty="0"/>
          </a:p>
        </p:txBody>
      </p:sp>
      <p:sp>
        <p:nvSpPr>
          <p:cNvPr id="13" name="Textfeld 12"/>
          <p:cNvSpPr txBox="1"/>
          <p:nvPr/>
        </p:nvSpPr>
        <p:spPr>
          <a:xfrm>
            <a:off x="519521" y="3239115"/>
            <a:ext cx="260739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Kein </a:t>
            </a:r>
            <a:r>
              <a:rPr lang="de-CH" dirty="0" err="1" smtClean="0"/>
              <a:t>Mähaufbereiter</a:t>
            </a:r>
            <a:endParaRPr lang="de-CH" dirty="0"/>
          </a:p>
        </p:txBody>
      </p:sp>
      <p:sp>
        <p:nvSpPr>
          <p:cNvPr id="14" name="Textfeld 13"/>
          <p:cNvSpPr txBox="1"/>
          <p:nvPr/>
        </p:nvSpPr>
        <p:spPr>
          <a:xfrm>
            <a:off x="3280772" y="2983441"/>
            <a:ext cx="2587613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Hoher Schnitt </a:t>
            </a:r>
            <a:br>
              <a:rPr lang="de-CH" dirty="0" smtClean="0"/>
            </a:br>
            <a:r>
              <a:rPr lang="de-CH" dirty="0" smtClean="0"/>
              <a:t>(mindestens 8-10 cm)</a:t>
            </a:r>
            <a:endParaRPr lang="de-CH" dirty="0"/>
          </a:p>
        </p:txBody>
      </p:sp>
      <p:sp>
        <p:nvSpPr>
          <p:cNvPr id="15" name="Textfeld 14"/>
          <p:cNvSpPr txBox="1"/>
          <p:nvPr/>
        </p:nvSpPr>
        <p:spPr>
          <a:xfrm>
            <a:off x="3275047" y="5374957"/>
            <a:ext cx="2654595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Rehkitze </a:t>
            </a:r>
            <a:r>
              <a:rPr lang="de-CH" dirty="0" smtClean="0"/>
              <a:t>und Feldhasen vor </a:t>
            </a:r>
            <a:r>
              <a:rPr lang="de-CH" dirty="0"/>
              <a:t>der Mahd </a:t>
            </a:r>
            <a:r>
              <a:rPr lang="de-CH" dirty="0" smtClean="0"/>
              <a:t>vergrämen</a:t>
            </a:r>
            <a:endParaRPr lang="de-CH" dirty="0"/>
          </a:p>
        </p:txBody>
      </p:sp>
      <p:sp>
        <p:nvSpPr>
          <p:cNvPr id="16" name="Textfeld 15"/>
          <p:cNvSpPr txBox="1"/>
          <p:nvPr/>
        </p:nvSpPr>
        <p:spPr>
          <a:xfrm>
            <a:off x="6023631" y="3241618"/>
            <a:ext cx="255281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Gestaffelter Schnitt</a:t>
            </a:r>
            <a:endParaRPr lang="de-CH" dirty="0"/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745" y="3809850"/>
            <a:ext cx="2511341" cy="2196186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>
            <a:off x="488564" y="5374202"/>
            <a:ext cx="2674239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err="1" smtClean="0"/>
              <a:t>Ungemähte</a:t>
            </a:r>
            <a:r>
              <a:rPr lang="de-CH" dirty="0" smtClean="0"/>
              <a:t> Rückzugs-</a:t>
            </a:r>
            <a:br>
              <a:rPr lang="de-CH" dirty="0" smtClean="0"/>
            </a:br>
            <a:r>
              <a:rPr lang="de-CH" dirty="0" err="1" smtClean="0"/>
              <a:t>bereiche</a:t>
            </a:r>
            <a:r>
              <a:rPr lang="de-CH" dirty="0" smtClean="0"/>
              <a:t> (10 </a:t>
            </a:r>
            <a:r>
              <a:rPr lang="de-CH" dirty="0"/>
              <a:t>% der </a:t>
            </a:r>
            <a:r>
              <a:rPr lang="de-CH" dirty="0" smtClean="0"/>
              <a:t>Fläche)</a:t>
            </a:r>
            <a:endParaRPr lang="de-CH" dirty="0"/>
          </a:p>
        </p:txBody>
      </p:sp>
      <p:sp>
        <p:nvSpPr>
          <p:cNvPr id="32" name="Textfeld 31"/>
          <p:cNvSpPr txBox="1"/>
          <p:nvPr/>
        </p:nvSpPr>
        <p:spPr>
          <a:xfrm>
            <a:off x="6023631" y="5374956"/>
            <a:ext cx="2560249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Schnitt von der Feldmitte nach aussen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2806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1434321"/>
            <a:ext cx="3960440" cy="205730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503908"/>
          </a:xfrm>
          <a:noFill/>
        </p:spPr>
        <p:txBody>
          <a:bodyPr/>
          <a:lstStyle/>
          <a:p>
            <a:r>
              <a:rPr lang="de-CH" dirty="0" smtClean="0"/>
              <a:t>Wie aufwerten?</a:t>
            </a:r>
            <a:endParaRPr lang="de-CH" b="0" i="1" dirty="0">
              <a:solidFill>
                <a:srgbClr val="FF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32577" y="3635252"/>
            <a:ext cx="3933359" cy="2025996"/>
          </a:xfrm>
          <a:noFill/>
        </p:spPr>
        <p:txBody>
          <a:bodyPr vert="horz" lIns="0" tIns="0" rIns="0" bIns="0" rtlCol="0">
            <a:noAutofit/>
          </a:bodyPr>
          <a:lstStyle/>
          <a:p>
            <a:pPr marL="252000" indent="-252000" algn="l">
              <a:spcBef>
                <a:spcPts val="600"/>
              </a:spcBef>
              <a:buChar char="•"/>
            </a:pPr>
            <a:r>
              <a:rPr lang="de-CH" sz="2000" dirty="0"/>
              <a:t>Nur </a:t>
            </a:r>
            <a:r>
              <a:rPr lang="de-CH" sz="2000" dirty="0" smtClean="0"/>
              <a:t>wo </a:t>
            </a:r>
            <a:r>
              <a:rPr lang="de-CH" sz="2000" dirty="0"/>
              <a:t>eine </a:t>
            </a:r>
            <a:r>
              <a:rPr lang="de-CH" sz="2000" dirty="0" smtClean="0"/>
              <a:t>Bodenbearbeitung </a:t>
            </a:r>
            <a:r>
              <a:rPr lang="de-CH" sz="2000" dirty="0"/>
              <a:t>mit dem </a:t>
            </a:r>
            <a:r>
              <a:rPr lang="de-CH" sz="2000" dirty="0" smtClean="0"/>
              <a:t>möglich ist</a:t>
            </a:r>
          </a:p>
          <a:p>
            <a:pPr marL="252000" indent="-252000" algn="l">
              <a:spcBef>
                <a:spcPts val="600"/>
              </a:spcBef>
              <a:buChar char="•"/>
            </a:pPr>
            <a:r>
              <a:rPr lang="de-CH" sz="2000" dirty="0" smtClean="0"/>
              <a:t>Handelssaatgut </a:t>
            </a:r>
            <a:r>
              <a:rPr lang="de-CH" sz="2000" dirty="0"/>
              <a:t>oder </a:t>
            </a:r>
            <a:r>
              <a:rPr lang="de-CH" sz="2000" dirty="0" smtClean="0"/>
              <a:t>Schnittgut </a:t>
            </a:r>
            <a:r>
              <a:rPr lang="de-CH" sz="2000" dirty="0"/>
              <a:t>einer </a:t>
            </a:r>
            <a:r>
              <a:rPr lang="de-CH" sz="2000" dirty="0" smtClean="0"/>
              <a:t>nahe gelegenen</a:t>
            </a:r>
            <a:r>
              <a:rPr lang="de-CH" sz="2000" dirty="0"/>
              <a:t>, artenreichen Wiese übertragen.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3"/>
          </p:nvPr>
        </p:nvSpPr>
        <p:spPr>
          <a:xfrm>
            <a:off x="539552" y="3635252"/>
            <a:ext cx="4104456" cy="2530052"/>
          </a:xfrm>
          <a:noFill/>
        </p:spPr>
        <p:txBody>
          <a:bodyPr/>
          <a:lstStyle/>
          <a:p>
            <a:pPr marL="252000" indent="-25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Wiesen </a:t>
            </a:r>
            <a:r>
              <a:rPr lang="de-CH" sz="2000" dirty="0"/>
              <a:t>mit </a:t>
            </a:r>
            <a:r>
              <a:rPr lang="de-CH" sz="2000" dirty="0" smtClean="0"/>
              <a:t>mind. </a:t>
            </a:r>
            <a:r>
              <a:rPr lang="de-CH" sz="2000" dirty="0"/>
              <a:t>4–5 </a:t>
            </a:r>
            <a:r>
              <a:rPr lang="de-CH" sz="2000" dirty="0" smtClean="0"/>
              <a:t>Zeigerarten (z.B. Margerite</a:t>
            </a:r>
            <a:r>
              <a:rPr lang="de-CH" sz="2000" dirty="0"/>
              <a:t>, </a:t>
            </a:r>
            <a:r>
              <a:rPr lang="de-CH" sz="2000" dirty="0" smtClean="0"/>
              <a:t>Witwenblume</a:t>
            </a:r>
            <a:r>
              <a:rPr lang="de-CH" sz="2000" dirty="0"/>
              <a:t>, </a:t>
            </a:r>
            <a:r>
              <a:rPr lang="de-CH" sz="2000" dirty="0" smtClean="0"/>
              <a:t>Horn-klee, Hopfenklee, Schlüsselblume) </a:t>
            </a:r>
            <a:br>
              <a:rPr lang="de-CH" sz="2000" dirty="0" smtClean="0"/>
            </a:br>
            <a:r>
              <a:rPr lang="de-CH" sz="2000" dirty="0" smtClean="0"/>
              <a:t>mit 3 Schnitten </a:t>
            </a:r>
            <a:r>
              <a:rPr lang="de-CH" sz="2000" dirty="0"/>
              <a:t>pro Jahr ausmagern. </a:t>
            </a:r>
            <a:endParaRPr lang="de-CH" sz="2000" dirty="0" smtClean="0"/>
          </a:p>
          <a:p>
            <a:pPr marL="252000" indent="-25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Den ersten Schnitt </a:t>
            </a:r>
            <a:r>
              <a:rPr lang="de-CH" sz="2000" dirty="0"/>
              <a:t>um </a:t>
            </a:r>
            <a:r>
              <a:rPr lang="de-CH" sz="2000" dirty="0" smtClean="0"/>
              <a:t>zirka 2 </a:t>
            </a:r>
            <a:r>
              <a:rPr lang="de-CH" sz="2000" dirty="0"/>
              <a:t>Wochen </a:t>
            </a:r>
            <a:r>
              <a:rPr lang="de-CH" sz="2000" dirty="0" smtClean="0"/>
              <a:t>vorziehen (Ausnahme-bewilligung </a:t>
            </a:r>
            <a:r>
              <a:rPr lang="de-CH" sz="2000" dirty="0"/>
              <a:t>des </a:t>
            </a:r>
            <a:r>
              <a:rPr lang="de-CH" sz="2000" dirty="0" smtClean="0"/>
              <a:t>Kantons nötig</a:t>
            </a:r>
            <a:r>
              <a:rPr lang="de-CH" sz="2000" dirty="0"/>
              <a:t>!). </a:t>
            </a:r>
            <a:endParaRPr lang="de-CH" sz="2000" dirty="0" smtClean="0"/>
          </a:p>
          <a:p>
            <a:pPr marL="252000" indent="-25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Schnittgut </a:t>
            </a:r>
            <a:r>
              <a:rPr lang="de-CH" sz="2000" dirty="0"/>
              <a:t>stets </a:t>
            </a:r>
            <a:r>
              <a:rPr lang="de-CH" sz="2000" dirty="0" smtClean="0"/>
              <a:t>abführen.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15</a:t>
            </a:fld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2578" y="1428884"/>
            <a:ext cx="3933359" cy="2057303"/>
          </a:xfrm>
          <a:prstGeom prst="rect">
            <a:avLst/>
          </a:prstGeom>
        </p:spPr>
      </p:pic>
      <p:sp>
        <p:nvSpPr>
          <p:cNvPr id="8" name="Inhaltsplatzhalter 4"/>
          <p:cNvSpPr txBox="1">
            <a:spLocks/>
          </p:cNvSpPr>
          <p:nvPr/>
        </p:nvSpPr>
        <p:spPr>
          <a:xfrm>
            <a:off x="539552" y="1034068"/>
            <a:ext cx="3528392" cy="355241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000" b="1" dirty="0" smtClean="0"/>
              <a:t>Variante A:  </a:t>
            </a:r>
            <a:r>
              <a:rPr lang="de-CH" sz="2000" dirty="0" smtClean="0"/>
              <a:t>Wiese ausmagern</a:t>
            </a:r>
            <a:endParaRPr lang="de-CH" sz="2000" dirty="0"/>
          </a:p>
        </p:txBody>
      </p:sp>
      <p:sp>
        <p:nvSpPr>
          <p:cNvPr id="10" name="Inhaltsplatzhalter 4"/>
          <p:cNvSpPr txBox="1">
            <a:spLocks/>
          </p:cNvSpPr>
          <p:nvPr/>
        </p:nvSpPr>
        <p:spPr>
          <a:xfrm>
            <a:off x="4732578" y="1034067"/>
            <a:ext cx="3823784" cy="355241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000" b="1" dirty="0" smtClean="0"/>
              <a:t>Variante B:  </a:t>
            </a:r>
            <a:r>
              <a:rPr lang="de-CH" sz="2000" dirty="0" err="1" smtClean="0"/>
              <a:t>Neuansaat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111956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130739" cy="629700"/>
          </a:xfrm>
        </p:spPr>
        <p:txBody>
          <a:bodyPr/>
          <a:lstStyle/>
          <a:p>
            <a:r>
              <a:rPr lang="de-CH" dirty="0" err="1"/>
              <a:t>Neuansaat</a:t>
            </a:r>
            <a:r>
              <a:rPr lang="de-CH" dirty="0"/>
              <a:t> </a:t>
            </a:r>
            <a:r>
              <a:rPr lang="de-CH" dirty="0" smtClean="0"/>
              <a:t>extensiv und wenig intensiv genutzter Wiesen</a:t>
            </a:r>
            <a:r>
              <a:rPr lang="de-CH" dirty="0"/>
              <a:t/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1049523"/>
            <a:ext cx="6847671" cy="1614743"/>
          </a:xfrm>
        </p:spPr>
        <p:txBody>
          <a:bodyPr/>
          <a:lstStyle/>
          <a:p>
            <a:r>
              <a:rPr lang="de-CH" sz="2000" b="1" dirty="0" smtClean="0"/>
              <a:t>Standortwahl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de-CH" sz="2000" b="1" dirty="0" smtClean="0"/>
              <a:t>Ideal: </a:t>
            </a:r>
            <a:r>
              <a:rPr lang="de-CH" sz="2000" dirty="0" err="1" smtClean="0"/>
              <a:t>flachgründige</a:t>
            </a:r>
            <a:r>
              <a:rPr lang="de-CH" sz="2000" dirty="0" smtClean="0"/>
              <a:t> </a:t>
            </a:r>
            <a:r>
              <a:rPr lang="de-CH" sz="2000" dirty="0"/>
              <a:t>Böden an gut besonnten </a:t>
            </a:r>
            <a:r>
              <a:rPr lang="de-CH" sz="2000" dirty="0" smtClean="0"/>
              <a:t>Lagen</a:t>
            </a:r>
            <a:endParaRPr lang="de-CH" sz="2000" dirty="0"/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de-CH" sz="2000" b="1" dirty="0" smtClean="0"/>
              <a:t>Wenig geeignet: </a:t>
            </a:r>
            <a:r>
              <a:rPr lang="de-CH" sz="2000" dirty="0" smtClean="0"/>
              <a:t>Torfböden</a:t>
            </a:r>
            <a:endParaRPr lang="de-CH" sz="2000" dirty="0"/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de-CH" sz="2000" b="1" dirty="0" smtClean="0"/>
              <a:t>Ungeeignet: </a:t>
            </a:r>
            <a:r>
              <a:rPr lang="de-CH" sz="2000" dirty="0" smtClean="0"/>
              <a:t>stark mit </a:t>
            </a:r>
            <a:r>
              <a:rPr lang="de-CH" sz="2000" dirty="0" err="1" smtClean="0"/>
              <a:t>Blacken</a:t>
            </a:r>
            <a:r>
              <a:rPr lang="de-CH" sz="2000" dirty="0" smtClean="0"/>
              <a:t> verseuchte Flächen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16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2852936"/>
            <a:ext cx="2768880" cy="264687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514408" y="2852936"/>
            <a:ext cx="5025392" cy="26468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2000" b="1" dirty="0" smtClean="0"/>
              <a:t>Saatbettvorbereitung:  Wie vorgehen?</a:t>
            </a:r>
            <a:endParaRPr lang="de-CH" sz="2000" b="1" dirty="0"/>
          </a:p>
          <a:p>
            <a:pPr marL="252000" indent="-25200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+mj-lt"/>
              <a:buAutoNum type="arabicPeriod"/>
            </a:pPr>
            <a:r>
              <a:rPr lang="de-CH" sz="2000" dirty="0" smtClean="0"/>
              <a:t>Bodenbearbeitung </a:t>
            </a:r>
            <a:r>
              <a:rPr lang="de-CH" sz="2000" dirty="0"/>
              <a:t>im Frühjahr, </a:t>
            </a:r>
            <a:r>
              <a:rPr lang="de-CH" sz="2000" dirty="0" smtClean="0"/>
              <a:t/>
            </a:r>
            <a:br>
              <a:rPr lang="de-CH" sz="2000" dirty="0" smtClean="0"/>
            </a:br>
            <a:r>
              <a:rPr lang="de-CH" sz="2000" dirty="0" smtClean="0"/>
              <a:t>auf </a:t>
            </a:r>
            <a:r>
              <a:rPr lang="de-CH" sz="2000" dirty="0"/>
              <a:t>schweren Böden Umbruch im </a:t>
            </a:r>
            <a:r>
              <a:rPr lang="de-CH" sz="2000" dirty="0" smtClean="0"/>
              <a:t>Herbst</a:t>
            </a:r>
            <a:endParaRPr lang="de-CH" sz="2000" dirty="0"/>
          </a:p>
          <a:p>
            <a:pPr marL="252000" indent="-25200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+mj-lt"/>
              <a:buAutoNum type="arabicPeriod"/>
            </a:pPr>
            <a:r>
              <a:rPr lang="de-CH" sz="2000" dirty="0" err="1" smtClean="0"/>
              <a:t>Saatbett</a:t>
            </a:r>
            <a:r>
              <a:rPr lang="de-CH" sz="2000" dirty="0" smtClean="0"/>
              <a:t> mindestens1 </a:t>
            </a:r>
            <a:r>
              <a:rPr lang="de-CH" sz="2000" dirty="0"/>
              <a:t>Monat vor der Saat vorbereiten.</a:t>
            </a:r>
          </a:p>
          <a:p>
            <a:pPr marL="252000" indent="-25200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+mj-lt"/>
              <a:buAutoNum type="arabicPeriod"/>
            </a:pPr>
            <a:r>
              <a:rPr lang="de-CH" sz="2000" dirty="0" smtClean="0"/>
              <a:t>Vor </a:t>
            </a:r>
            <a:r>
              <a:rPr lang="de-CH" sz="2000" dirty="0"/>
              <a:t>der Saat 2–3-mal in 2-wöchigen Abständen oberflächig eggen. Nicht allzu feinkrümeliges </a:t>
            </a:r>
            <a:r>
              <a:rPr lang="de-CH" sz="2000" dirty="0" err="1"/>
              <a:t>Saatbett</a:t>
            </a:r>
            <a:r>
              <a:rPr lang="de-CH" sz="2000" dirty="0"/>
              <a:t> herrichten</a:t>
            </a:r>
            <a:r>
              <a:rPr lang="de-CH" sz="2000" dirty="0" smtClean="0"/>
              <a:t>.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376853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22075" cy="629700"/>
          </a:xfrm>
        </p:spPr>
        <p:txBody>
          <a:bodyPr/>
          <a:lstStyle/>
          <a:p>
            <a:r>
              <a:rPr lang="de-CH" dirty="0" smtClean="0"/>
              <a:t>Heublumensaat oder </a:t>
            </a:r>
            <a:r>
              <a:rPr lang="de-CH" dirty="0" err="1" smtClean="0"/>
              <a:t>Neuansaat</a:t>
            </a:r>
            <a:r>
              <a:rPr lang="de-CH" dirty="0" smtClean="0"/>
              <a:t>?</a:t>
            </a:r>
            <a:endParaRPr lang="de-CH" dirty="0"/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4730489"/>
              </p:ext>
            </p:extLst>
          </p:nvPr>
        </p:nvGraphicFramePr>
        <p:xfrm>
          <a:off x="539552" y="1196752"/>
          <a:ext cx="8000248" cy="4175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73082">
                  <a:extLst>
                    <a:ext uri="{9D8B030D-6E8A-4147-A177-3AD203B41FA5}">
                      <a16:colId xmlns:a16="http://schemas.microsoft.com/office/drawing/2014/main" val="1390803254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595242703"/>
                    </a:ext>
                  </a:extLst>
                </a:gridCol>
                <a:gridCol w="3214798">
                  <a:extLst>
                    <a:ext uri="{9D8B030D-6E8A-4147-A177-3AD203B41FA5}">
                      <a16:colId xmlns:a16="http://schemas.microsoft.com/office/drawing/2014/main" val="28575448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de-C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de-CH" sz="2000" dirty="0" smtClean="0"/>
                        <a:t>Heublumensaat</a:t>
                      </a:r>
                      <a:endParaRPr lang="de-C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de-CH" sz="2000" dirty="0" smtClean="0"/>
                        <a:t>Handelssaatgut</a:t>
                      </a:r>
                      <a:endParaRPr lang="de-CH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198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de-CH" sz="2000" b="1" dirty="0" smtClean="0"/>
                        <a:t>Vorteile</a:t>
                      </a:r>
                      <a:endParaRPr lang="de-CH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de-CH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Fördert und erhält </a:t>
                      </a:r>
                      <a:br>
                        <a:rPr lang="de-CH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CH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die genetische Vielfalt</a:t>
                      </a:r>
                    </a:p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de-CH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 lokale Bedingungen angepasste Arten</a:t>
                      </a:r>
                    </a:p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de-CH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Übertragung von standorttypischen Insekten, Moosen, etc.</a:t>
                      </a:r>
                    </a:p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de-CH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Ökonomisch interessant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de-CH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Einfaches Vorgehen</a:t>
                      </a:r>
                    </a:p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de-CH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Unabhängiger Prozess</a:t>
                      </a:r>
                    </a:p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endParaRPr lang="de-CH" sz="2000" b="0" kern="1200" spc="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217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de-CH" sz="2000" b="1" dirty="0" smtClean="0"/>
                        <a:t>Nachteile</a:t>
                      </a:r>
                      <a:endParaRPr lang="de-CH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de-CH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Erfordert methodische Kenntnisse</a:t>
                      </a:r>
                    </a:p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de-CH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Logistisch anspruchsvoll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de-CH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Teures Saatgut</a:t>
                      </a:r>
                    </a:p>
                    <a:p>
                      <a:pPr marL="252000" indent="-252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de-CH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Standardmischung </a:t>
                      </a:r>
                      <a:br>
                        <a:rPr lang="de-CH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CH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(führt zu Vereinheitlichung der Wiesen)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65196"/>
                  </a:ext>
                </a:extLst>
              </a:tr>
            </a:tbl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17</a:t>
            </a:fld>
            <a:endParaRPr lang="de-CH" dirty="0"/>
          </a:p>
        </p:txBody>
      </p:sp>
      <p:sp>
        <p:nvSpPr>
          <p:cNvPr id="3" name="Rechteck 2"/>
          <p:cNvSpPr/>
          <p:nvPr/>
        </p:nvSpPr>
        <p:spPr>
          <a:xfrm>
            <a:off x="7092280" y="5488328"/>
            <a:ext cx="15136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 dirty="0" smtClean="0">
                <a:hlinkClick r:id="rId2"/>
              </a:rPr>
              <a:t>www.regioflora.ch</a:t>
            </a:r>
            <a:endParaRPr lang="de-CH" sz="1400" dirty="0"/>
          </a:p>
        </p:txBody>
      </p:sp>
    </p:spTree>
    <p:extLst>
      <p:ext uri="{BB962C8B-B14F-4D97-AF65-F5344CB8AC3E}">
        <p14:creationId xmlns:p14="http://schemas.microsoft.com/office/powerpoint/2010/main" val="24882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716" y="3573016"/>
            <a:ext cx="2521417" cy="218830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0473" y="3582493"/>
            <a:ext cx="2491350" cy="2189665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1920" y="1055872"/>
            <a:ext cx="2526534" cy="2175213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1920" y="3582493"/>
            <a:ext cx="2523696" cy="21945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Heublumensaat (</a:t>
            </a:r>
            <a:r>
              <a:rPr lang="de-CH" dirty="0" smtClean="0"/>
              <a:t>Direktbegrünung</a:t>
            </a:r>
            <a:r>
              <a:rPr lang="de-CH" dirty="0"/>
              <a:t>) – </a:t>
            </a:r>
            <a:r>
              <a:rPr lang="de-CH" dirty="0" smtClean="0"/>
              <a:t>Prinzip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18</a:t>
            </a:fld>
            <a:endParaRPr lang="de-CH" dirty="0"/>
          </a:p>
        </p:txBody>
      </p:sp>
      <p:sp>
        <p:nvSpPr>
          <p:cNvPr id="12" name="Textfeld 11"/>
          <p:cNvSpPr txBox="1"/>
          <p:nvPr/>
        </p:nvSpPr>
        <p:spPr>
          <a:xfrm>
            <a:off x="5890274" y="5136349"/>
            <a:ext cx="2581110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Spenderwiese frühmorgens schneiden</a:t>
            </a:r>
            <a:endParaRPr lang="de-CH" dirty="0"/>
          </a:p>
        </p:txBody>
      </p:sp>
      <p:sp>
        <p:nvSpPr>
          <p:cNvPr id="13" name="Textfeld 12"/>
          <p:cNvSpPr txBox="1"/>
          <p:nvPr/>
        </p:nvSpPr>
        <p:spPr>
          <a:xfrm>
            <a:off x="519716" y="5126331"/>
            <a:ext cx="2521417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Schnittgut verteilen, kreiseln und walzen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218509" y="5136350"/>
            <a:ext cx="2592211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Schnittgut auf Empfänger-wiese transportieren</a:t>
            </a:r>
            <a:endParaRPr lang="de-CH" dirty="0"/>
          </a:p>
        </p:txBody>
      </p:sp>
      <p:sp>
        <p:nvSpPr>
          <p:cNvPr id="28" name="Textfeld 27"/>
          <p:cNvSpPr txBox="1"/>
          <p:nvPr/>
        </p:nvSpPr>
        <p:spPr>
          <a:xfrm>
            <a:off x="3210195" y="2589843"/>
            <a:ext cx="2592211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A</a:t>
            </a:r>
            <a:r>
              <a:rPr lang="de-CH" dirty="0" smtClean="0"/>
              <a:t>rtenreiche Spenderwiese ermitteln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661" y="1060610"/>
            <a:ext cx="2546076" cy="2165736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503892" y="2598533"/>
            <a:ext cx="2587613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Wiese zum Aufwerten auswählen</a:t>
            </a:r>
            <a:endParaRPr lang="de-CH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987" y="1064637"/>
            <a:ext cx="2496322" cy="2157681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5892918" y="2589843"/>
            <a:ext cx="2535420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Empfängerwiese vorbereiten</a:t>
            </a:r>
            <a:endParaRPr lang="de-CH" dirty="0"/>
          </a:p>
        </p:txBody>
      </p:sp>
      <p:sp>
        <p:nvSpPr>
          <p:cNvPr id="34" name="Bogen 33"/>
          <p:cNvSpPr/>
          <p:nvPr/>
        </p:nvSpPr>
        <p:spPr>
          <a:xfrm>
            <a:off x="-468560" y="1648221"/>
            <a:ext cx="9289032" cy="3165728"/>
          </a:xfrm>
          <a:prstGeom prst="arc">
            <a:avLst>
              <a:gd name="adj1" fmla="val 11527384"/>
              <a:gd name="adj2" fmla="val 10193446"/>
            </a:avLst>
          </a:prstGeom>
          <a:noFill/>
          <a:ln w="381000">
            <a:solidFill>
              <a:srgbClr val="FFD966">
                <a:alpha val="40000"/>
              </a:srgbClr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Textfeld 4"/>
          <p:cNvSpPr txBox="1"/>
          <p:nvPr/>
        </p:nvSpPr>
        <p:spPr>
          <a:xfrm>
            <a:off x="5004048" y="5809848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Spenderfläche finden: </a:t>
            </a:r>
            <a:r>
              <a:rPr lang="de-CH" sz="1600" dirty="0" smtClean="0">
                <a:hlinkClick r:id="rId8"/>
              </a:rPr>
              <a:t>www.regioflora.ch</a:t>
            </a:r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419791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8358" y="3746886"/>
            <a:ext cx="2845070" cy="1621186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47665" y="1052736"/>
            <a:ext cx="5112567" cy="4309944"/>
          </a:xfrm>
        </p:spPr>
        <p:txBody>
          <a:bodyPr/>
          <a:lstStyle/>
          <a:p>
            <a:r>
              <a:rPr lang="de-CH" sz="2000" dirty="0" smtClean="0"/>
              <a:t>6:00 </a:t>
            </a:r>
            <a:r>
              <a:rPr lang="de-CH" sz="2000" dirty="0" smtClean="0">
                <a:solidFill>
                  <a:srgbClr val="00B050"/>
                </a:solidFill>
              </a:rPr>
              <a:t>mähen</a:t>
            </a:r>
            <a:endParaRPr lang="de-CH" sz="2000" dirty="0"/>
          </a:p>
          <a:p>
            <a:r>
              <a:rPr lang="de-CH" sz="2000" dirty="0" smtClean="0"/>
              <a:t>6:30 </a:t>
            </a:r>
            <a:r>
              <a:rPr lang="de-CH" sz="2000" dirty="0" err="1" smtClean="0"/>
              <a:t>schwaden</a:t>
            </a:r>
            <a:endParaRPr lang="de-CH" sz="2000" dirty="0"/>
          </a:p>
          <a:p>
            <a:r>
              <a:rPr lang="de-CH" sz="2000" dirty="0" smtClean="0"/>
              <a:t>7:30 </a:t>
            </a:r>
            <a:r>
              <a:rPr lang="de-CH" sz="2000" dirty="0" smtClean="0">
                <a:solidFill>
                  <a:srgbClr val="00B050"/>
                </a:solidFill>
              </a:rPr>
              <a:t>aufladen</a:t>
            </a:r>
            <a:endParaRPr lang="de-CH" sz="2000" dirty="0">
              <a:solidFill>
                <a:srgbClr val="00B050"/>
              </a:solidFill>
            </a:endParaRPr>
          </a:p>
          <a:p>
            <a:r>
              <a:rPr lang="de-CH" sz="2000" dirty="0" smtClean="0"/>
              <a:t>8:30 </a:t>
            </a:r>
            <a:r>
              <a:rPr lang="de-CH" sz="2000" dirty="0" smtClean="0">
                <a:solidFill>
                  <a:srgbClr val="00B050"/>
                </a:solidFill>
              </a:rPr>
              <a:t>aufladen</a:t>
            </a:r>
            <a:endParaRPr lang="de-CH" sz="2000" dirty="0">
              <a:solidFill>
                <a:srgbClr val="00B050"/>
              </a:solidFill>
            </a:endParaRPr>
          </a:p>
          <a:p>
            <a:endParaRPr lang="de-CH" sz="2000" dirty="0" smtClean="0"/>
          </a:p>
          <a:p>
            <a:endParaRPr lang="de-CH" sz="2000" dirty="0"/>
          </a:p>
          <a:p>
            <a:r>
              <a:rPr lang="de-CH" sz="2000" dirty="0" smtClean="0"/>
              <a:t>10:00 </a:t>
            </a:r>
            <a:r>
              <a:rPr lang="de-CH" sz="2000" dirty="0" smtClean="0">
                <a:solidFill>
                  <a:srgbClr val="00B050"/>
                </a:solidFill>
              </a:rPr>
              <a:t>abladen</a:t>
            </a:r>
            <a:endParaRPr lang="de-CH" sz="2000" dirty="0">
              <a:solidFill>
                <a:srgbClr val="00B050"/>
              </a:solidFill>
            </a:endParaRPr>
          </a:p>
          <a:p>
            <a:r>
              <a:rPr lang="de-CH" sz="2000" dirty="0" smtClean="0"/>
              <a:t>10:30 </a:t>
            </a:r>
            <a:r>
              <a:rPr lang="de-CH" sz="2000" dirty="0" smtClean="0">
                <a:solidFill>
                  <a:srgbClr val="00B050"/>
                </a:solidFill>
              </a:rPr>
              <a:t>verteilen</a:t>
            </a:r>
            <a:endParaRPr lang="de-CH" sz="2000" dirty="0">
              <a:solidFill>
                <a:srgbClr val="00B050"/>
              </a:solidFill>
            </a:endParaRPr>
          </a:p>
          <a:p>
            <a:r>
              <a:rPr lang="de-CH" sz="2000" dirty="0" smtClean="0"/>
              <a:t>12:00</a:t>
            </a:r>
          </a:p>
          <a:p>
            <a:r>
              <a:rPr lang="de-CH" sz="2000" dirty="0" smtClean="0"/>
              <a:t>14:00 kreiseln</a:t>
            </a:r>
          </a:p>
          <a:p>
            <a:r>
              <a:rPr lang="de-CH" sz="2000" dirty="0" smtClean="0"/>
              <a:t>15:00 walzen</a:t>
            </a:r>
            <a:endParaRPr lang="de-CH" sz="2000" dirty="0"/>
          </a:p>
          <a:p>
            <a:endParaRPr lang="de-CH" sz="20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Direktbegrünung: Arbeitsablauf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19</a:t>
            </a:fld>
            <a:endParaRPr lang="de-CH" dirty="0"/>
          </a:p>
        </p:txBody>
      </p:sp>
      <p:sp>
        <p:nvSpPr>
          <p:cNvPr id="5" name="Pfeil nach unten 4"/>
          <p:cNvSpPr/>
          <p:nvPr/>
        </p:nvSpPr>
        <p:spPr>
          <a:xfrm>
            <a:off x="409546" y="1048761"/>
            <a:ext cx="864842" cy="4458787"/>
          </a:xfrm>
          <a:prstGeom prst="downArrow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CH" dirty="0" smtClean="0"/>
              <a:t>Zeit</a:t>
            </a:r>
            <a:endParaRPr lang="de-CH" dirty="0"/>
          </a:p>
        </p:txBody>
      </p:sp>
      <p:sp>
        <p:nvSpPr>
          <p:cNvPr id="8" name="Pfeil nach unten 7"/>
          <p:cNvSpPr/>
          <p:nvPr/>
        </p:nvSpPr>
        <p:spPr>
          <a:xfrm>
            <a:off x="4410788" y="2811277"/>
            <a:ext cx="2196102" cy="834376"/>
          </a:xfrm>
          <a:prstGeom prst="downArrow">
            <a:avLst/>
          </a:prstGeom>
          <a:blipFill dpi="0" rotWithShape="1">
            <a:blip r:embed="rId3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9" name="Textfeld 8"/>
          <p:cNvSpPr txBox="1"/>
          <p:nvPr/>
        </p:nvSpPr>
        <p:spPr>
          <a:xfrm>
            <a:off x="1420961" y="5187108"/>
            <a:ext cx="24041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 smtClean="0">
                <a:solidFill>
                  <a:srgbClr val="00B050"/>
                </a:solidFill>
              </a:rPr>
              <a:t>grün: </a:t>
            </a:r>
            <a:r>
              <a:rPr lang="de-CH" sz="1400" dirty="0" smtClean="0"/>
              <a:t>notwendige Massnahmen</a:t>
            </a:r>
            <a:endParaRPr lang="de-CH" sz="140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1058" y="1048761"/>
            <a:ext cx="2847205" cy="1631837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4101058" y="2311266"/>
            <a:ext cx="284720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Spenderwiese</a:t>
            </a:r>
          </a:p>
        </p:txBody>
      </p:sp>
      <p:sp>
        <p:nvSpPr>
          <p:cNvPr id="12" name="Rechteck 11"/>
          <p:cNvSpPr/>
          <p:nvPr/>
        </p:nvSpPr>
        <p:spPr>
          <a:xfrm>
            <a:off x="4092883" y="5007667"/>
            <a:ext cx="285054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Empfängerwiese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263831" y="2780928"/>
            <a:ext cx="110299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Transport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618667" y="5757324"/>
            <a:ext cx="2076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dirty="0" smtClean="0"/>
              <a:t>Quelle: </a:t>
            </a:r>
            <a:r>
              <a:rPr lang="de-CH" sz="1200" dirty="0"/>
              <a:t>In Situ Vivo </a:t>
            </a:r>
            <a:r>
              <a:rPr lang="de-CH" sz="1200" dirty="0" err="1" smtClean="0"/>
              <a:t>Sàrl</a:t>
            </a:r>
            <a:r>
              <a:rPr lang="de-CH" sz="1200" dirty="0" smtClean="0"/>
              <a:t> (2012)</a:t>
            </a:r>
            <a:endParaRPr lang="de-CH" sz="1200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81" y="5729522"/>
            <a:ext cx="310897" cy="304801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890194" y="5712645"/>
            <a:ext cx="47500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600" dirty="0">
                <a:hlinkClick r:id="rId6"/>
              </a:rPr>
              <a:t>Anlage einer Naturwiese mit der </a:t>
            </a:r>
            <a:r>
              <a:rPr lang="de-CH" sz="1600" dirty="0" smtClean="0">
                <a:hlinkClick r:id="rId6"/>
              </a:rPr>
              <a:t>Heublumen-Methode</a:t>
            </a:r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220009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Übersicht</a:t>
            </a:r>
            <a:endParaRPr lang="de-CH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611188" y="1638000"/>
            <a:ext cx="7921625" cy="3807224"/>
          </a:xfrm>
        </p:spPr>
        <p:txBody>
          <a:bodyPr/>
          <a:lstStyle/>
          <a:p>
            <a:pPr marL="457200" indent="-457200">
              <a:buAutoNum type="arabicPlain"/>
            </a:pPr>
            <a:r>
              <a:rPr lang="de-CH" dirty="0" smtClean="0"/>
              <a:t>Definition </a:t>
            </a:r>
            <a:r>
              <a:rPr lang="de-CH" dirty="0"/>
              <a:t>und Nutzen der </a:t>
            </a:r>
            <a:r>
              <a:rPr lang="de-CH" dirty="0" smtClean="0"/>
              <a:t>Biodiversitätsförderflächen (BFF)</a:t>
            </a:r>
          </a:p>
          <a:p>
            <a:pPr marL="457200" indent="-457200">
              <a:buAutoNum type="arabicPlain"/>
            </a:pPr>
            <a:endParaRPr lang="de-CH" dirty="0" smtClean="0"/>
          </a:p>
          <a:p>
            <a:pPr marL="457200" indent="-457200">
              <a:buAutoNum type="arabicPlain" startAt="2"/>
            </a:pPr>
            <a:r>
              <a:rPr lang="de-CH" dirty="0" smtClean="0"/>
              <a:t>BFF auf Grünland</a:t>
            </a:r>
          </a:p>
          <a:p>
            <a:pPr marL="457200" indent="-457200">
              <a:buAutoNum type="arabicPlain" startAt="2"/>
            </a:pPr>
            <a:endParaRPr lang="de-CH" dirty="0" smtClean="0"/>
          </a:p>
          <a:p>
            <a:pPr marL="457200" indent="-457200">
              <a:buAutoNum type="arabicPlain" startAt="3"/>
            </a:pPr>
            <a:r>
              <a:rPr lang="de-CH" dirty="0" smtClean="0"/>
              <a:t>BFF auf Ackerland</a:t>
            </a:r>
          </a:p>
          <a:p>
            <a:pPr marL="457200" indent="-457200">
              <a:buAutoNum type="arabicPlain" startAt="3"/>
            </a:pPr>
            <a:endParaRPr lang="de-CH" dirty="0" smtClean="0"/>
          </a:p>
          <a:p>
            <a:pPr marL="457200" indent="-457200">
              <a:buAutoNum type="arabicPlain" startAt="4"/>
            </a:pPr>
            <a:r>
              <a:rPr lang="de-CH" dirty="0" smtClean="0"/>
              <a:t>Gehölze </a:t>
            </a:r>
            <a:r>
              <a:rPr lang="de-CH" dirty="0"/>
              <a:t>und </a:t>
            </a:r>
            <a:r>
              <a:rPr lang="de-CH" dirty="0" smtClean="0"/>
              <a:t>BFF </a:t>
            </a:r>
            <a:r>
              <a:rPr lang="de-CH" dirty="0"/>
              <a:t>in </a:t>
            </a:r>
            <a:r>
              <a:rPr lang="de-CH" dirty="0" smtClean="0"/>
              <a:t>Dauerkulturen</a:t>
            </a:r>
          </a:p>
          <a:p>
            <a:pPr marL="457200" indent="-457200">
              <a:buAutoNum type="arabicPlain" startAt="4"/>
            </a:pPr>
            <a:endParaRPr lang="de-CH" dirty="0" smtClean="0"/>
          </a:p>
          <a:p>
            <a:pPr marL="457200" indent="-457200">
              <a:buAutoNum type="arabicPlain" startAt="4"/>
            </a:pPr>
            <a:r>
              <a:rPr lang="de-CH" dirty="0" smtClean="0"/>
              <a:t>Andere BFF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4300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Neuansaat</a:t>
            </a:r>
            <a:r>
              <a:rPr lang="de-CH" dirty="0" smtClean="0"/>
              <a:t> einer Wiese:  Worauf achten?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5358" y="1146743"/>
            <a:ext cx="8233106" cy="1274145"/>
          </a:xfrm>
        </p:spPr>
        <p:txBody>
          <a:bodyPr/>
          <a:lstStyle/>
          <a:p>
            <a:pPr marL="288000" indent="-288000">
              <a:buFont typeface="Arial" panose="020B0604020202020204" pitchFamily="34" charset="0"/>
              <a:buChar char="•"/>
            </a:pPr>
            <a:r>
              <a:rPr lang="de-CH" sz="2000" dirty="0" smtClean="0"/>
              <a:t>Ausschliesslich </a:t>
            </a:r>
            <a:r>
              <a:rPr lang="de-CH" sz="2000" dirty="0"/>
              <a:t>einheimisches, von </a:t>
            </a:r>
            <a:r>
              <a:rPr lang="de-CH" sz="2000" dirty="0" err="1" smtClean="0"/>
              <a:t>Agroscope</a:t>
            </a:r>
            <a:r>
              <a:rPr lang="de-CH" sz="2000" dirty="0" smtClean="0"/>
              <a:t> bewilligtes </a:t>
            </a:r>
            <a:r>
              <a:rPr lang="de-CH" sz="2000" dirty="0"/>
              <a:t>Saatgut </a:t>
            </a:r>
            <a:r>
              <a:rPr lang="de-CH" sz="2000" dirty="0" smtClean="0"/>
              <a:t>verwenden.</a:t>
            </a:r>
          </a:p>
          <a:p>
            <a:pPr marL="288000" indent="-288000">
              <a:buFont typeface="Arial" panose="020B0604020202020204" pitchFamily="34" charset="0"/>
              <a:buChar char="•"/>
            </a:pPr>
            <a:r>
              <a:rPr lang="de-CH" sz="2000" dirty="0" smtClean="0"/>
              <a:t>Für Spezialmischungen kantonale Fachstelle fragen.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20</a:t>
            </a:fld>
            <a:endParaRPr lang="de-CH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531228"/>
              </p:ext>
            </p:extLst>
          </p:nvPr>
        </p:nvGraphicFramePr>
        <p:xfrm>
          <a:off x="514241" y="2237236"/>
          <a:ext cx="8005031" cy="252757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77192">
                  <a:extLst>
                    <a:ext uri="{9D8B030D-6E8A-4147-A177-3AD203B41FA5}">
                      <a16:colId xmlns:a16="http://schemas.microsoft.com/office/drawing/2014/main" val="4200087613"/>
                    </a:ext>
                  </a:extLst>
                </a:gridCol>
                <a:gridCol w="4327839">
                  <a:extLst>
                    <a:ext uri="{9D8B030D-6E8A-4147-A177-3AD203B41FA5}">
                      <a16:colId xmlns:a16="http://schemas.microsoft.com/office/drawing/2014/main" val="845189471"/>
                    </a:ext>
                  </a:extLst>
                </a:gridCol>
              </a:tblGrid>
              <a:tr h="50551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 b="1" dirty="0" smtClean="0"/>
                        <a:t>Standort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1" dirty="0" err="1" smtClean="0"/>
                        <a:t>Agroscope</a:t>
                      </a:r>
                      <a:r>
                        <a:rPr lang="de-CH" sz="2000" b="1" dirty="0" smtClean="0"/>
                        <a:t>-Mischungen</a:t>
                      </a:r>
                      <a:endParaRPr lang="de-CH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638585"/>
                  </a:ext>
                </a:extLst>
              </a:tr>
              <a:tr h="505514">
                <a:tc>
                  <a:txBody>
                    <a:bodyPr/>
                    <a:lstStyle/>
                    <a:p>
                      <a:r>
                        <a:rPr lang="de-CH" sz="2000" dirty="0" smtClean="0"/>
                        <a:t>trocken bis frisch </a:t>
                      </a:r>
                      <a:endParaRPr lang="de-C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 dirty="0" smtClean="0"/>
                        <a:t>«</a:t>
                      </a:r>
                      <a:r>
                        <a:rPr lang="de-CH" sz="2000" dirty="0" err="1" smtClean="0"/>
                        <a:t>Salvia</a:t>
                      </a:r>
                      <a:r>
                        <a:rPr lang="de-CH" sz="2000" dirty="0" smtClean="0"/>
                        <a:t>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707439"/>
                  </a:ext>
                </a:extLst>
              </a:tr>
              <a:tr h="505514">
                <a:tc>
                  <a:txBody>
                    <a:bodyPr/>
                    <a:lstStyle/>
                    <a:p>
                      <a:r>
                        <a:rPr lang="de-CH" sz="2000" dirty="0" smtClean="0"/>
                        <a:t>eher feucht </a:t>
                      </a:r>
                      <a:endParaRPr lang="de-C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 dirty="0" smtClean="0"/>
                        <a:t>«</a:t>
                      </a:r>
                      <a:r>
                        <a:rPr lang="de-CH" sz="2000" dirty="0" err="1" smtClean="0"/>
                        <a:t>Humida</a:t>
                      </a:r>
                      <a:r>
                        <a:rPr lang="de-CH" sz="2000" dirty="0" smtClean="0"/>
                        <a:t>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994431"/>
                  </a:ext>
                </a:extLst>
              </a:tr>
              <a:tr h="505514">
                <a:tc>
                  <a:txBody>
                    <a:bodyPr/>
                    <a:lstStyle/>
                    <a:p>
                      <a:r>
                        <a:rPr lang="de-CH" sz="2000" dirty="0" smtClean="0"/>
                        <a:t>heiss, sehr trocken, mager </a:t>
                      </a:r>
                      <a:endParaRPr lang="de-C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 dirty="0" smtClean="0"/>
                        <a:t>«</a:t>
                      </a:r>
                      <a:r>
                        <a:rPr lang="de-CH" sz="2000" dirty="0" err="1" smtClean="0"/>
                        <a:t>Broma</a:t>
                      </a:r>
                      <a:r>
                        <a:rPr lang="de-CH" sz="2000" dirty="0" smtClean="0"/>
                        <a:t>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816552"/>
                  </a:ext>
                </a:extLst>
              </a:tr>
              <a:tr h="505514">
                <a:tc>
                  <a:txBody>
                    <a:bodyPr/>
                    <a:lstStyle/>
                    <a:p>
                      <a:r>
                        <a:rPr lang="de-CH" sz="2000" dirty="0" smtClean="0"/>
                        <a:t>über 1500 m ü. M. </a:t>
                      </a:r>
                      <a:endParaRPr lang="de-C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 dirty="0" smtClean="0"/>
                        <a:t>«</a:t>
                      </a:r>
                      <a:r>
                        <a:rPr lang="de-CH" sz="2000" dirty="0" err="1" smtClean="0"/>
                        <a:t>Montagna</a:t>
                      </a:r>
                      <a:r>
                        <a:rPr lang="de-CH" sz="2000" dirty="0" smtClean="0"/>
                        <a:t>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603233"/>
                  </a:ext>
                </a:extLst>
              </a:tr>
            </a:tbl>
          </a:graphicData>
        </a:graphic>
      </p:graphicFrame>
      <p:sp>
        <p:nvSpPr>
          <p:cNvPr id="5" name="Rechteck 4"/>
          <p:cNvSpPr/>
          <p:nvPr/>
        </p:nvSpPr>
        <p:spPr>
          <a:xfrm>
            <a:off x="868206" y="5579948"/>
            <a:ext cx="2775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>
                <a:hlinkClick r:id="rId2"/>
              </a:rPr>
              <a:t>Anlegen einer Blumenwiese</a:t>
            </a:r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81" y="5593227"/>
            <a:ext cx="310897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2"/>
            <a:ext cx="7908549" cy="863947"/>
          </a:xfrm>
          <a:noFill/>
        </p:spPr>
        <p:txBody>
          <a:bodyPr/>
          <a:lstStyle/>
          <a:p>
            <a:r>
              <a:rPr lang="de-CH" dirty="0" err="1" smtClean="0"/>
              <a:t>Neuansaat</a:t>
            </a:r>
            <a:r>
              <a:rPr lang="de-CH" dirty="0" smtClean="0"/>
              <a:t> einer Wiese:  Wie vorgehen?</a:t>
            </a:r>
            <a:endParaRPr lang="de-CH" sz="1800" b="0" i="1" dirty="0">
              <a:solidFill>
                <a:srgbClr val="FF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1129555"/>
            <a:ext cx="7921625" cy="2803501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de-CH" sz="2000" b="1" dirty="0" smtClean="0"/>
              <a:t>Zeitpunkt: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Idealer Saatzeitpunkt im Talgebiet: Mitte April - Mitte Juni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/>
              <a:t>Unmittelbar nach der letzten Bodenbearbeitung säen.</a:t>
            </a:r>
          </a:p>
          <a:p>
            <a:pPr>
              <a:spcBef>
                <a:spcPts val="600"/>
              </a:spcBef>
            </a:pPr>
            <a:r>
              <a:rPr lang="de-CH" sz="2000" b="1" dirty="0" smtClean="0"/>
              <a:t>Saattechnik:</a:t>
            </a:r>
            <a:endParaRPr lang="de-CH" sz="2000" b="1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/>
              <a:t>Oberflächige Breitsaat mit der Sämaschine oder von </a:t>
            </a:r>
            <a:r>
              <a:rPr lang="de-CH" sz="2000" dirty="0" smtClean="0"/>
              <a:t>Hand</a:t>
            </a:r>
            <a:endParaRPr lang="de-CH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Saatgut </a:t>
            </a:r>
            <a:r>
              <a:rPr lang="de-CH" sz="2000" dirty="0"/>
              <a:t>nicht </a:t>
            </a:r>
            <a:r>
              <a:rPr lang="de-CH" sz="2000" dirty="0" smtClean="0"/>
              <a:t>eindrillen.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Keine </a:t>
            </a:r>
            <a:r>
              <a:rPr lang="de-CH" sz="2000" dirty="0"/>
              <a:t>Deckfrucht säen.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Direkt </a:t>
            </a:r>
            <a:r>
              <a:rPr lang="de-CH" sz="2000" dirty="0"/>
              <a:t>nach der Saat mit der </a:t>
            </a:r>
            <a:r>
              <a:rPr lang="de-CH" sz="2000" dirty="0" err="1"/>
              <a:t>Rauwalze</a:t>
            </a:r>
            <a:r>
              <a:rPr lang="de-CH" sz="2000" dirty="0"/>
              <a:t> walzen.</a:t>
            </a:r>
          </a:p>
          <a:p>
            <a:pPr>
              <a:spcBef>
                <a:spcPts val="600"/>
              </a:spcBef>
            </a:pP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21</a:t>
            </a:fld>
            <a:endParaRPr lang="de-CH" dirty="0"/>
          </a:p>
        </p:txBody>
      </p:sp>
      <p:sp>
        <p:nvSpPr>
          <p:cNvPr id="5" name="Textfeld 4"/>
          <p:cNvSpPr txBox="1"/>
          <p:nvPr/>
        </p:nvSpPr>
        <p:spPr>
          <a:xfrm>
            <a:off x="617725" y="4071848"/>
            <a:ext cx="4257420" cy="20313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Sobald der Krautbestand sich </a:t>
            </a:r>
            <a:r>
              <a:rPr lang="de-CH" dirty="0" smtClean="0"/>
              <a:t>stellenweise </a:t>
            </a:r>
            <a:r>
              <a:rPr lang="de-CH" dirty="0"/>
              <a:t>zu schliessen beginnt </a:t>
            </a:r>
            <a:r>
              <a:rPr lang="de-CH" dirty="0" smtClean="0"/>
              <a:t>(</a:t>
            </a:r>
            <a:r>
              <a:rPr lang="de-CH" dirty="0"/>
              <a:t>bei </a:t>
            </a:r>
            <a:r>
              <a:rPr lang="de-CH" dirty="0" smtClean="0"/>
              <a:t>zirka 20 </a:t>
            </a:r>
            <a:r>
              <a:rPr lang="de-CH" dirty="0"/>
              <a:t>cm </a:t>
            </a:r>
            <a:r>
              <a:rPr lang="de-CH" dirty="0" smtClean="0"/>
              <a:t>Vegetationshöhe</a:t>
            </a:r>
            <a:r>
              <a:rPr lang="de-CH" dirty="0"/>
              <a:t>), nach Bedarf und </a:t>
            </a:r>
            <a:r>
              <a:rPr lang="de-CH" dirty="0" err="1"/>
              <a:t>Wüchsigkeit</a:t>
            </a:r>
            <a:r>
              <a:rPr lang="de-CH" dirty="0"/>
              <a:t> </a:t>
            </a:r>
            <a:r>
              <a:rPr lang="de-CH" dirty="0" smtClean="0"/>
              <a:t>1–3 </a:t>
            </a:r>
            <a:r>
              <a:rPr lang="de-CH" b="1" dirty="0" smtClean="0"/>
              <a:t>Säuberungsschnitte</a:t>
            </a:r>
            <a:r>
              <a:rPr lang="de-CH" dirty="0" smtClean="0"/>
              <a:t> </a:t>
            </a:r>
            <a:br>
              <a:rPr lang="de-CH" dirty="0" smtClean="0"/>
            </a:br>
            <a:r>
              <a:rPr lang="de-CH" dirty="0" smtClean="0"/>
              <a:t>mit </a:t>
            </a:r>
            <a:r>
              <a:rPr lang="de-CH" dirty="0"/>
              <a:t>einer Schnitthöhe von </a:t>
            </a:r>
            <a:r>
              <a:rPr lang="de-CH" dirty="0" smtClean="0"/>
              <a:t>8–10 </a:t>
            </a:r>
            <a:r>
              <a:rPr lang="de-CH" dirty="0"/>
              <a:t>cm durchführen. Schnittgut nach dem Schnitt sofort abführen.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6123" y="4071848"/>
            <a:ext cx="3583677" cy="202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6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Neuansaat</a:t>
            </a:r>
            <a:r>
              <a:rPr lang="de-CH" dirty="0" smtClean="0"/>
              <a:t> einer Wiese: Pflege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85708" y="1196752"/>
            <a:ext cx="7874723" cy="208823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de-CH" sz="2000" b="1" dirty="0"/>
              <a:t>Worauf achten?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/>
              <a:t>Unerwünschte Arten wie </a:t>
            </a:r>
            <a:r>
              <a:rPr lang="de-CH" sz="2000" dirty="0" err="1"/>
              <a:t>Blacken</a:t>
            </a:r>
            <a:r>
              <a:rPr lang="de-CH" sz="2000" dirty="0"/>
              <a:t> mechanisch entfernen. Einzelstockbehandlungen sind erlaubt.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Nicht zu tief mähen.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Schnittgut als </a:t>
            </a:r>
            <a:r>
              <a:rPr lang="de-CH" sz="2000" dirty="0" err="1" smtClean="0"/>
              <a:t>Bodenheu</a:t>
            </a:r>
            <a:r>
              <a:rPr lang="de-CH" sz="2000" dirty="0" smtClean="0"/>
              <a:t> nutzen und schonend bearbeiten.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Rückzugsstreifen erst ab dem 3. Standjahr stehen lassen.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22</a:t>
            </a:fld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846" y="3501008"/>
            <a:ext cx="5096467" cy="238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1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23</a:t>
            </a:fld>
            <a:endParaRPr lang="de-CH" dirty="0"/>
          </a:p>
        </p:txBody>
      </p:sp>
      <p:pic>
        <p:nvPicPr>
          <p:cNvPr id="1026" name="Grafik 1" descr="image0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285"/>
          <a:stretch/>
        </p:blipFill>
        <p:spPr bwMode="auto">
          <a:xfrm>
            <a:off x="1712835" y="350639"/>
            <a:ext cx="7128792" cy="552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Schnitthäufigkeit anpassen</a:t>
            </a:r>
            <a:endParaRPr lang="de-CH" dirty="0"/>
          </a:p>
        </p:txBody>
      </p:sp>
      <p:sp>
        <p:nvSpPr>
          <p:cNvPr id="3" name="Textfeld 2"/>
          <p:cNvSpPr txBox="1"/>
          <p:nvPr/>
        </p:nvSpPr>
        <p:spPr>
          <a:xfrm>
            <a:off x="723599" y="1456295"/>
            <a:ext cx="244884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dirty="0" smtClean="0"/>
              <a:t>Schonzeit bis Anfang/Mitte Juli!</a:t>
            </a:r>
            <a:endParaRPr lang="de-CH" dirty="0"/>
          </a:p>
        </p:txBody>
      </p:sp>
      <p:sp>
        <p:nvSpPr>
          <p:cNvPr id="9" name="Textfeld 8"/>
          <p:cNvSpPr txBox="1"/>
          <p:nvPr/>
        </p:nvSpPr>
        <p:spPr>
          <a:xfrm>
            <a:off x="647056" y="947859"/>
            <a:ext cx="252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Beispiel: </a:t>
            </a:r>
            <a:r>
              <a:rPr lang="de-CH" dirty="0" smtClean="0"/>
              <a:t>Braunkehlchen</a:t>
            </a:r>
            <a:endParaRPr lang="de-CH" dirty="0"/>
          </a:p>
        </p:txBody>
      </p:sp>
      <p:sp>
        <p:nvSpPr>
          <p:cNvPr id="10" name="Textfeld 9"/>
          <p:cNvSpPr txBox="1"/>
          <p:nvPr/>
        </p:nvSpPr>
        <p:spPr>
          <a:xfrm>
            <a:off x="683568" y="2232637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1 Schnitt</a:t>
            </a:r>
            <a:endParaRPr lang="de-CH" dirty="0"/>
          </a:p>
        </p:txBody>
      </p:sp>
      <p:sp>
        <p:nvSpPr>
          <p:cNvPr id="11" name="Textfeld 10"/>
          <p:cNvSpPr txBox="1"/>
          <p:nvPr/>
        </p:nvSpPr>
        <p:spPr>
          <a:xfrm>
            <a:off x="683568" y="3578815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2 Schnitte</a:t>
            </a:r>
            <a:endParaRPr lang="de-CH" dirty="0"/>
          </a:p>
        </p:txBody>
      </p:sp>
      <p:sp>
        <p:nvSpPr>
          <p:cNvPr id="12" name="Textfeld 11"/>
          <p:cNvSpPr txBox="1"/>
          <p:nvPr/>
        </p:nvSpPr>
        <p:spPr>
          <a:xfrm>
            <a:off x="678980" y="4675431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4 Schnitte</a:t>
            </a:r>
            <a:endParaRPr lang="de-CH" dirty="0"/>
          </a:p>
        </p:txBody>
      </p:sp>
      <p:sp>
        <p:nvSpPr>
          <p:cNvPr id="13" name="Rechteck 12"/>
          <p:cNvSpPr/>
          <p:nvPr/>
        </p:nvSpPr>
        <p:spPr>
          <a:xfrm>
            <a:off x="6328842" y="6054858"/>
            <a:ext cx="219162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100" dirty="0" smtClean="0"/>
              <a:t>Quelle: Schweizerische Vogelwarte</a:t>
            </a:r>
            <a:endParaRPr lang="de-CH" sz="1100" dirty="0"/>
          </a:p>
        </p:txBody>
      </p:sp>
      <p:pic>
        <p:nvPicPr>
          <p:cNvPr id="14" name="Picture 20">
            <a:extLst>
              <a:ext uri="{FF2B5EF4-FFF2-40B4-BE49-F238E27FC236}">
                <a16:creationId xmlns:a16="http://schemas.microsoft.com/office/drawing/2014/main" id="{E3E8499B-9A15-184E-9992-6DA3BBA00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980" y="5044763"/>
            <a:ext cx="453176" cy="453176"/>
          </a:xfrm>
          <a:prstGeom prst="rect">
            <a:avLst/>
          </a:prstGeom>
        </p:spPr>
      </p:pic>
      <p:pic>
        <p:nvPicPr>
          <p:cNvPr id="15" name="Picture 22">
            <a:extLst>
              <a:ext uri="{FF2B5EF4-FFF2-40B4-BE49-F238E27FC236}">
                <a16:creationId xmlns:a16="http://schemas.microsoft.com/office/drawing/2014/main" id="{19069AFF-40E3-A149-82DB-A9A452AFA9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72" y="2599076"/>
            <a:ext cx="453176" cy="453176"/>
          </a:xfrm>
          <a:prstGeom prst="rect">
            <a:avLst/>
          </a:prstGeom>
          <a:ln>
            <a:noFill/>
          </a:ln>
        </p:spPr>
      </p:pic>
      <p:pic>
        <p:nvPicPr>
          <p:cNvPr id="16" name="Picture 22">
            <a:extLst>
              <a:ext uri="{FF2B5EF4-FFF2-40B4-BE49-F238E27FC236}">
                <a16:creationId xmlns:a16="http://schemas.microsoft.com/office/drawing/2014/main" id="{19069AFF-40E3-A149-82DB-A9A452AFA9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01" y="3944047"/>
            <a:ext cx="453176" cy="453176"/>
          </a:xfrm>
          <a:prstGeom prst="rect">
            <a:avLst/>
          </a:prstGeom>
          <a:ln>
            <a:noFill/>
          </a:ln>
        </p:spPr>
      </p:pic>
      <p:sp>
        <p:nvSpPr>
          <p:cNvPr id="18" name="Textfeld 17"/>
          <p:cNvSpPr txBox="1"/>
          <p:nvPr/>
        </p:nvSpPr>
        <p:spPr>
          <a:xfrm>
            <a:off x="1948022" y="5902004"/>
            <a:ext cx="1583576" cy="3767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dirty="0" smtClean="0"/>
              <a:t>Mai</a:t>
            </a:r>
            <a:endParaRPr lang="de-CH" dirty="0"/>
          </a:p>
        </p:txBody>
      </p:sp>
      <p:sp>
        <p:nvSpPr>
          <p:cNvPr id="19" name="Textfeld 18"/>
          <p:cNvSpPr txBox="1"/>
          <p:nvPr/>
        </p:nvSpPr>
        <p:spPr>
          <a:xfrm>
            <a:off x="3531598" y="5902004"/>
            <a:ext cx="1487086" cy="37675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dirty="0" smtClean="0"/>
              <a:t>Juni</a:t>
            </a:r>
            <a:endParaRPr lang="de-CH" dirty="0"/>
          </a:p>
        </p:txBody>
      </p:sp>
      <p:sp>
        <p:nvSpPr>
          <p:cNvPr id="20" name="Textfeld 19"/>
          <p:cNvSpPr txBox="1"/>
          <p:nvPr/>
        </p:nvSpPr>
        <p:spPr>
          <a:xfrm>
            <a:off x="5018684" y="5902004"/>
            <a:ext cx="1570811" cy="3767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dirty="0" smtClean="0"/>
              <a:t>Juli</a:t>
            </a:r>
            <a:endParaRPr lang="de-CH" dirty="0"/>
          </a:p>
        </p:txBody>
      </p:sp>
      <p:sp>
        <p:nvSpPr>
          <p:cNvPr id="21" name="Textfeld 20"/>
          <p:cNvSpPr txBox="1"/>
          <p:nvPr/>
        </p:nvSpPr>
        <p:spPr>
          <a:xfrm>
            <a:off x="8040437" y="5902004"/>
            <a:ext cx="564010" cy="3767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sp>
        <p:nvSpPr>
          <p:cNvPr id="22" name="Textfeld 21"/>
          <p:cNvSpPr txBox="1"/>
          <p:nvPr/>
        </p:nvSpPr>
        <p:spPr>
          <a:xfrm>
            <a:off x="6589495" y="5902004"/>
            <a:ext cx="1487086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dirty="0" smtClean="0"/>
              <a:t>August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0582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Wiesenbrüterfreundliche Bewirtschaftung</a:t>
            </a:r>
            <a:r>
              <a:rPr lang="de-CH" dirty="0"/>
              <a:t/>
            </a:r>
            <a:br>
              <a:rPr lang="de-CH" dirty="0"/>
            </a:br>
            <a:endParaRPr lang="de-CH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4900811"/>
              </p:ext>
            </p:extLst>
          </p:nvPr>
        </p:nvGraphicFramePr>
        <p:xfrm>
          <a:off x="607170" y="1269555"/>
          <a:ext cx="7898524" cy="2682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01913">
                  <a:extLst>
                    <a:ext uri="{9D8B030D-6E8A-4147-A177-3AD203B41FA5}">
                      <a16:colId xmlns:a16="http://schemas.microsoft.com/office/drawing/2014/main" val="276848097"/>
                    </a:ext>
                  </a:extLst>
                </a:gridCol>
                <a:gridCol w="2707752">
                  <a:extLst>
                    <a:ext uri="{9D8B030D-6E8A-4147-A177-3AD203B41FA5}">
                      <a16:colId xmlns:a16="http://schemas.microsoft.com/office/drawing/2014/main" val="2940242283"/>
                    </a:ext>
                  </a:extLst>
                </a:gridCol>
                <a:gridCol w="2688859">
                  <a:extLst>
                    <a:ext uri="{9D8B030D-6E8A-4147-A177-3AD203B41FA5}">
                      <a16:colId xmlns:a16="http://schemas.microsoft.com/office/drawing/2014/main" val="468123729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de-CH" sz="2000" dirty="0" smtClean="0"/>
                        <a:t>Erster Schnittzeitpunkt im Berggebiet</a:t>
                      </a:r>
                      <a:endParaRPr lang="de-CH" sz="2000" b="0" i="0" u="none" strike="noStrike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sz="1800" b="0" i="0" u="none" strike="noStrike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615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Inner</a:t>
                      </a:r>
                      <a:r>
                        <a:rPr lang="de-CH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‐ und Südalpen</a:t>
                      </a:r>
                    </a:p>
                    <a:p>
                      <a:r>
                        <a:rPr lang="de-CH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(m ü. M.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Nordabdachung </a:t>
                      </a:r>
                      <a:br>
                        <a:rPr lang="de-CH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CH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der Alpen (m ü. M.)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Erster Schnittzeitpunkt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9720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1300 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1100 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10.7.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8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1500 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1300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12.7.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383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1700 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1500 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15.7.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615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1900 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1700 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20.7.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194471"/>
                  </a:ext>
                </a:extLst>
              </a:tr>
            </a:tbl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24</a:t>
            </a:fld>
            <a:endParaRPr lang="de-CH" dirty="0"/>
          </a:p>
        </p:txBody>
      </p:sp>
      <p:sp>
        <p:nvSpPr>
          <p:cNvPr id="7" name="Rechteck 6"/>
          <p:cNvSpPr/>
          <p:nvPr/>
        </p:nvSpPr>
        <p:spPr>
          <a:xfrm>
            <a:off x="3923928" y="5856775"/>
            <a:ext cx="507739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100" dirty="0"/>
              <a:t>Quelle: MÜLLER et al. 2005, ergänzt mit Resultaten aus TOME &amp; DENAC 2012</a:t>
            </a:r>
            <a:r>
              <a:rPr lang="de-CH" sz="1100" dirty="0" smtClean="0"/>
              <a:t>.</a:t>
            </a:r>
            <a:endParaRPr lang="de-CH" sz="11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70" y="4186838"/>
            <a:ext cx="2467874" cy="164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68" y="1726386"/>
            <a:ext cx="7633116" cy="355792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Altgrasstreifen sind wichtige Refugien für Insekten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25</a:t>
            </a:fld>
            <a:endParaRPr lang="de-CH" dirty="0"/>
          </a:p>
        </p:txBody>
      </p:sp>
      <p:sp>
        <p:nvSpPr>
          <p:cNvPr id="7" name="Textfeld 6"/>
          <p:cNvSpPr txBox="1"/>
          <p:nvPr/>
        </p:nvSpPr>
        <p:spPr>
          <a:xfrm>
            <a:off x="6644376" y="5958090"/>
            <a:ext cx="18806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 smtClean="0"/>
              <a:t>Quelle: Humbert </a:t>
            </a:r>
            <a:r>
              <a:rPr lang="de-CH" sz="1100" dirty="0"/>
              <a:t>et al. </a:t>
            </a:r>
            <a:r>
              <a:rPr lang="de-CH" sz="1100" dirty="0" smtClean="0"/>
              <a:t>(2010</a:t>
            </a:r>
            <a:r>
              <a:rPr lang="de-CH" sz="1100" dirty="0"/>
              <a:t>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10131" y="123818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Heuschreckendichte in der gemähten Wiese und im Altgrasstreifen</a:t>
            </a:r>
            <a:endParaRPr lang="de-CH" b="1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3593" y="1782848"/>
            <a:ext cx="2176840" cy="2583259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043608" y="5572470"/>
            <a:ext cx="6138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Die Heuschrecken ziehen sich beim Schnitt in die Altgrasstreifen zurück.</a:t>
            </a:r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166384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2371" y="4310392"/>
            <a:ext cx="1923846" cy="166039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598" y="4310392"/>
            <a:ext cx="1893552" cy="164301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Streueflächen</a:t>
            </a:r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464000" y="1556793"/>
            <a:ext cx="4075799" cy="2376263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de-CH" sz="2000" b="1" dirty="0"/>
              <a:t>Ökologische Bedeutung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Sehr </a:t>
            </a:r>
            <a:r>
              <a:rPr lang="de-CH" sz="2000" dirty="0"/>
              <a:t>artenreich, selten und </a:t>
            </a:r>
            <a:r>
              <a:rPr lang="de-CH" sz="2000" dirty="0" smtClean="0"/>
              <a:t>gefährdet</a:t>
            </a:r>
            <a:endParaRPr lang="de-CH" sz="2000" dirty="0"/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Lebensraum </a:t>
            </a:r>
            <a:r>
              <a:rPr lang="de-CH" sz="2000" dirty="0"/>
              <a:t>für spezialisierte Tiere und </a:t>
            </a:r>
            <a:r>
              <a:rPr lang="de-CH" sz="2000" dirty="0" smtClean="0"/>
              <a:t>seltene Pflanzenarten</a:t>
            </a:r>
            <a:endParaRPr lang="de-CH" sz="2000" dirty="0"/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/>
              <a:t>B</a:t>
            </a:r>
            <a:r>
              <a:rPr lang="de-CH" sz="2000" dirty="0" smtClean="0"/>
              <a:t>inden CO</a:t>
            </a:r>
            <a:r>
              <a:rPr lang="de-CH" sz="2000" baseline="-25000" dirty="0" smtClean="0"/>
              <a:t>2</a:t>
            </a:r>
            <a:r>
              <a:rPr lang="de-CH" sz="2000" dirty="0" smtClean="0"/>
              <a:t> und tragen zum </a:t>
            </a:r>
            <a:r>
              <a:rPr lang="de-CH" sz="2000" dirty="0"/>
              <a:t>Klimaschutz bei.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553599" y="1556792"/>
            <a:ext cx="3766154" cy="2376264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de-CH" sz="2000" b="1" dirty="0"/>
              <a:t>Agronomische Bedeutung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Liefern Ersatz für Stroh.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Liefern Raufutter </a:t>
            </a:r>
            <a:r>
              <a:rPr lang="de-CH" sz="2000" dirty="0"/>
              <a:t>für Pferde und </a:t>
            </a:r>
            <a:r>
              <a:rPr lang="de-CH" sz="2000" dirty="0" smtClean="0"/>
              <a:t>Jungvieh.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26</a:t>
            </a:fld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6072" y="4298136"/>
            <a:ext cx="1923727" cy="166392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1754" y="4293096"/>
            <a:ext cx="1877936" cy="1660306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609934" y="980762"/>
            <a:ext cx="7929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 smtClean="0"/>
              <a:t>= </a:t>
            </a:r>
            <a:r>
              <a:rPr lang="de-CH" dirty="0" err="1" smtClean="0"/>
              <a:t>vernässte</a:t>
            </a:r>
            <a:r>
              <a:rPr lang="de-CH" dirty="0" smtClean="0"/>
              <a:t> </a:t>
            </a:r>
            <a:r>
              <a:rPr lang="de-CH" dirty="0"/>
              <a:t>Binsen- oder Schilfwiesen, verschiedene Flachmoore oder </a:t>
            </a:r>
            <a:r>
              <a:rPr lang="de-CH" dirty="0" err="1" smtClean="0"/>
              <a:t>Seggenriede</a:t>
            </a:r>
            <a:endParaRPr lang="de-CH" dirty="0"/>
          </a:p>
        </p:txBody>
      </p:sp>
      <p:sp>
        <p:nvSpPr>
          <p:cNvPr id="16" name="Welle 15"/>
          <p:cNvSpPr/>
          <p:nvPr/>
        </p:nvSpPr>
        <p:spPr>
          <a:xfrm>
            <a:off x="8172400" y="104475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solidFill>
                  <a:schemeClr val="accent4">
                    <a:lumMod val="50000"/>
                  </a:schemeClr>
                </a:solidFill>
              </a:rPr>
              <a:t>S.62</a:t>
            </a:r>
            <a:endParaRPr lang="de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6598373" y="5601455"/>
            <a:ext cx="200155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Sumpfschrecke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4592371" y="5601455"/>
            <a:ext cx="194154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Laubfrosch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2564592" y="5616844"/>
            <a:ext cx="1992492" cy="35394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sz="1700" dirty="0"/>
              <a:t>Violetter </a:t>
            </a:r>
            <a:r>
              <a:rPr lang="de-CH" sz="1700" dirty="0" smtClean="0"/>
              <a:t>Silberfalter</a:t>
            </a:r>
            <a:endParaRPr lang="de-CH" sz="1700" dirty="0"/>
          </a:p>
        </p:txBody>
      </p:sp>
      <p:sp>
        <p:nvSpPr>
          <p:cNvPr id="24" name="Textfeld 23"/>
          <p:cNvSpPr txBox="1"/>
          <p:nvPr/>
        </p:nvSpPr>
        <p:spPr>
          <a:xfrm>
            <a:off x="526452" y="5592725"/>
            <a:ext cx="195598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Teufelsabbiss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1518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Gefährdeter Lebensraum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644968" y="1124744"/>
            <a:ext cx="7921625" cy="814233"/>
          </a:xfrm>
          <a:solidFill>
            <a:srgbClr val="FFCCCC"/>
          </a:solidFill>
        </p:spPr>
        <p:txBody>
          <a:bodyPr vert="horz" lIns="72000" tIns="72000" rIns="72000" bIns="72000" rtlCol="0">
            <a:noAutofit/>
          </a:bodyPr>
          <a:lstStyle/>
          <a:p>
            <a:pPr marL="342900" indent="-342900">
              <a:spcBef>
                <a:spcPts val="600"/>
              </a:spcBef>
              <a:buChar char="•"/>
            </a:pPr>
            <a:r>
              <a:rPr lang="de-CH" sz="2000" dirty="0" smtClean="0"/>
              <a:t>Viele </a:t>
            </a:r>
            <a:r>
              <a:rPr lang="de-CH" sz="2000" dirty="0" err="1"/>
              <a:t>Streueflächen</a:t>
            </a:r>
            <a:r>
              <a:rPr lang="de-CH" sz="2000" dirty="0"/>
              <a:t> </a:t>
            </a:r>
            <a:r>
              <a:rPr lang="de-CH" sz="2000" dirty="0" smtClean="0"/>
              <a:t>sind wegen Düngung und Drainage verschwunden.</a:t>
            </a:r>
          </a:p>
          <a:p>
            <a:pPr marL="342900" indent="-342900">
              <a:spcBef>
                <a:spcPts val="600"/>
              </a:spcBef>
              <a:buChar char="•"/>
            </a:pPr>
            <a:r>
              <a:rPr lang="de-CH" sz="2000" dirty="0" smtClean="0"/>
              <a:t>Zunehmende </a:t>
            </a:r>
            <a:r>
              <a:rPr lang="de-CH" sz="2000" dirty="0" err="1" smtClean="0"/>
              <a:t>Vergandung</a:t>
            </a:r>
            <a:r>
              <a:rPr lang="de-CH" sz="2000" dirty="0" smtClean="0"/>
              <a:t> der </a:t>
            </a:r>
            <a:r>
              <a:rPr lang="de-CH" sz="2000" dirty="0" err="1" smtClean="0"/>
              <a:t>Steueflächen</a:t>
            </a:r>
            <a:r>
              <a:rPr lang="de-CH" sz="2000" dirty="0" smtClean="0"/>
              <a:t> wegen fehlender Pflege</a:t>
            </a:r>
            <a:endParaRPr lang="de-CH" sz="20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27</a:t>
            </a:fld>
            <a:endParaRPr lang="de-CH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544" y="2075074"/>
            <a:ext cx="7908548" cy="381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0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28</a:t>
            </a:fld>
            <a:endParaRPr lang="de-CH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201516"/>
              </p:ext>
            </p:extLst>
          </p:nvPr>
        </p:nvGraphicFramePr>
        <p:xfrm>
          <a:off x="323528" y="599400"/>
          <a:ext cx="8496944" cy="54218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2030884018"/>
                    </a:ext>
                  </a:extLst>
                </a:gridCol>
                <a:gridCol w="5976664">
                  <a:extLst>
                    <a:ext uri="{9D8B030D-6E8A-4147-A177-3AD203B41FA5}">
                      <a16:colId xmlns:a16="http://schemas.microsoft.com/office/drawing/2014/main" val="1148867680"/>
                    </a:ext>
                  </a:extLst>
                </a:gridCol>
              </a:tblGrid>
              <a:tr h="389182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b="1" dirty="0" err="1" smtClean="0"/>
                        <a:t>Streueflächen</a:t>
                      </a:r>
                      <a:endParaRPr lang="de-CH" sz="1700" b="1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412348"/>
                  </a:ext>
                </a:extLst>
              </a:tr>
              <a:tr h="389182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700" b="1" dirty="0" smtClean="0"/>
                        <a:t>BEDINGUNGEN FÜR BEITRÄGE NACH DZV FÜR QUALITÄTSSTUFE 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70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666676"/>
                  </a:ext>
                </a:extLst>
              </a:tr>
              <a:tr h="389182">
                <a:tc>
                  <a:txBody>
                    <a:bodyPr/>
                    <a:lstStyle/>
                    <a:p>
                      <a:r>
                        <a:rPr lang="de-CH" sz="1700" b="1" dirty="0" smtClean="0"/>
                        <a:t>Düngung</a:t>
                      </a:r>
                      <a:endParaRPr lang="de-CH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700" b="0" dirty="0" smtClean="0"/>
                        <a:t>keine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785498"/>
                  </a:ext>
                </a:extLst>
              </a:tr>
              <a:tr h="389182">
                <a:tc>
                  <a:txBody>
                    <a:bodyPr/>
                    <a:lstStyle/>
                    <a:p>
                      <a:r>
                        <a:rPr lang="de-CH" sz="1700" b="1" dirty="0" smtClean="0"/>
                        <a:t>Pflanzenschutzmittel</a:t>
                      </a:r>
                      <a:endParaRPr lang="de-CH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700" b="0" dirty="0" smtClean="0"/>
                        <a:t>verboten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688778"/>
                  </a:ext>
                </a:extLst>
              </a:tr>
              <a:tr h="639751">
                <a:tc>
                  <a:txBody>
                    <a:bodyPr/>
                    <a:lstStyle/>
                    <a:p>
                      <a:r>
                        <a:rPr lang="de-CH" sz="1700" b="1" dirty="0" smtClean="0"/>
                        <a:t>Schnitt</a:t>
                      </a:r>
                      <a:endParaRPr lang="de-CH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700" b="0" dirty="0" smtClean="0"/>
                        <a:t>maximal 1 Schnitt jährlich nach dem 1. September (</a:t>
                      </a:r>
                      <a:r>
                        <a:rPr lang="de-CH" sz="1700" b="0" dirty="0" err="1" smtClean="0"/>
                        <a:t>kant</a:t>
                      </a:r>
                      <a:r>
                        <a:rPr lang="de-CH" sz="1700" b="0" dirty="0" smtClean="0"/>
                        <a:t>. geregelte Abweichungen möglich), mindestens 1 Schnitt alle 3 Jahre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6468397"/>
                  </a:ext>
                </a:extLst>
              </a:tr>
              <a:tr h="639751">
                <a:tc>
                  <a:txBody>
                    <a:bodyPr/>
                    <a:lstStyle/>
                    <a:p>
                      <a:r>
                        <a:rPr lang="de-CH" sz="1700" b="1" dirty="0" smtClean="0"/>
                        <a:t>Streue</a:t>
                      </a:r>
                      <a:endParaRPr lang="de-CH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700" b="0" dirty="0" smtClean="0"/>
                        <a:t>Mulchen verboten. Das Schnittgut muss abgeführt werden. </a:t>
                      </a:r>
                      <a:r>
                        <a:rPr lang="de-CH" sz="1700" b="0" dirty="0" err="1" smtClean="0"/>
                        <a:t>Streuehaufen</a:t>
                      </a:r>
                      <a:r>
                        <a:rPr lang="de-CH" sz="1700" b="0" dirty="0" smtClean="0"/>
                        <a:t> als Unterschlupf für Tiere sind erlaubt.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663836"/>
                  </a:ext>
                </a:extLst>
              </a:tr>
              <a:tr h="389182">
                <a:tc>
                  <a:txBody>
                    <a:bodyPr/>
                    <a:lstStyle/>
                    <a:p>
                      <a:r>
                        <a:rPr lang="de-CH" sz="1700" b="1" dirty="0" smtClean="0"/>
                        <a:t>Weide</a:t>
                      </a:r>
                      <a:endParaRPr lang="de-CH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700" b="0" dirty="0" smtClean="0"/>
                        <a:t>keine</a:t>
                      </a:r>
                      <a:endParaRPr lang="de-CH" sz="17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003719"/>
                  </a:ext>
                </a:extLst>
              </a:tr>
              <a:tr h="639751">
                <a:tc>
                  <a:txBody>
                    <a:bodyPr/>
                    <a:lstStyle/>
                    <a:p>
                      <a:r>
                        <a:rPr lang="de-CH" sz="1700" b="1" dirty="0" smtClean="0"/>
                        <a:t>Strukturen</a:t>
                      </a:r>
                      <a:endParaRPr lang="de-CH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700" b="0" dirty="0" smtClean="0"/>
                        <a:t>Strukturen</a:t>
                      </a:r>
                      <a:r>
                        <a:rPr lang="de-CH" sz="1700" b="0" baseline="0" dirty="0" smtClean="0"/>
                        <a:t> e</a:t>
                      </a:r>
                      <a:r>
                        <a:rPr lang="de-CH" sz="1700" b="0" dirty="0" smtClean="0"/>
                        <a:t>ntlang von Fliessgewässern (unproduktive Flächen, Steinhaufen, Gehölze) bis höchstens 20 % der Fläche erlaubt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662414"/>
                  </a:ext>
                </a:extLst>
              </a:tr>
              <a:tr h="3891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700" b="1" dirty="0" smtClean="0"/>
                        <a:t>Vertragsdauer</a:t>
                      </a:r>
                      <a:endParaRPr lang="de-CH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700" b="0" dirty="0" smtClean="0"/>
                        <a:t>8 Jahre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228875"/>
                  </a:ext>
                </a:extLst>
              </a:tr>
              <a:tr h="389182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7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BEDINGUNGEN FÜR BEITRÄGE NACH DZV FÜR QUALITÄTSSTUFE II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70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230923"/>
                  </a:ext>
                </a:extLst>
              </a:tr>
              <a:tr h="389182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700" b="0" dirty="0" smtClean="0"/>
                        <a:t>mindestens 6 Zeigerpflanzenarten (DZV, Art. 59, Anhang 4)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956507"/>
                  </a:ext>
                </a:extLst>
              </a:tr>
              <a:tr h="389182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700" b="0" dirty="0" err="1" smtClean="0"/>
                        <a:t>Mähaufbereiter</a:t>
                      </a:r>
                      <a:r>
                        <a:rPr lang="de-CH" sz="1700" b="0" baseline="0" dirty="0" smtClean="0"/>
                        <a:t> verboten</a:t>
                      </a:r>
                      <a:endParaRPr lang="de-CH" sz="17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552920"/>
                  </a:ext>
                </a:extLst>
              </a:tr>
            </a:tbl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8048828" y="881"/>
            <a:ext cx="109517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CH" sz="2000" dirty="0" smtClean="0"/>
              <a:t>Handout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352551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Streueflächen</a:t>
            </a:r>
            <a:r>
              <a:rPr lang="de-CH" dirty="0" smtClean="0"/>
              <a:t>: Nutzung </a:t>
            </a:r>
            <a:r>
              <a:rPr lang="de-CH" dirty="0"/>
              <a:t>und </a:t>
            </a:r>
            <a:r>
              <a:rPr lang="de-CH" dirty="0" smtClean="0"/>
              <a:t>Pflege</a:t>
            </a:r>
            <a:r>
              <a:rPr lang="de-CH" dirty="0"/>
              <a:t/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88580" y="1052736"/>
            <a:ext cx="7937694" cy="307873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de-CH" sz="2000" b="1" dirty="0"/>
              <a:t>Worauf </a:t>
            </a:r>
            <a:r>
              <a:rPr lang="de-CH" sz="2000" b="1" dirty="0" smtClean="0"/>
              <a:t>achten?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Schnitt mindestens </a:t>
            </a:r>
            <a:r>
              <a:rPr lang="de-CH" sz="2000" dirty="0"/>
              <a:t>alle </a:t>
            </a:r>
            <a:r>
              <a:rPr lang="de-CH" sz="2000" dirty="0" smtClean="0"/>
              <a:t>3 Jahre, um </a:t>
            </a:r>
            <a:r>
              <a:rPr lang="de-CH" sz="2000" dirty="0" err="1" smtClean="0"/>
              <a:t>Verbuschung</a:t>
            </a:r>
            <a:r>
              <a:rPr lang="de-CH" sz="2000" dirty="0" smtClean="0"/>
              <a:t> </a:t>
            </a:r>
            <a:r>
              <a:rPr lang="de-CH" sz="2000" dirty="0"/>
              <a:t>zu verhindern.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Gehölzreiche </a:t>
            </a:r>
            <a:r>
              <a:rPr lang="de-CH" sz="2000" dirty="0"/>
              <a:t>Bereiche </a:t>
            </a:r>
            <a:r>
              <a:rPr lang="de-CH" sz="2000" dirty="0" smtClean="0"/>
              <a:t>regelmässig auslichten</a:t>
            </a:r>
            <a:r>
              <a:rPr lang="de-CH" sz="2000" dirty="0"/>
              <a:t>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Neophyten laufend </a:t>
            </a:r>
            <a:r>
              <a:rPr lang="de-CH" sz="2000" dirty="0"/>
              <a:t>entfernen.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Bei </a:t>
            </a:r>
            <a:r>
              <a:rPr lang="de-CH" sz="2000" dirty="0"/>
              <a:t>möglichst trockenen </a:t>
            </a:r>
            <a:r>
              <a:rPr lang="de-CH" sz="2000" dirty="0" smtClean="0"/>
              <a:t>Bodenverhältnissen mit </a:t>
            </a:r>
            <a:r>
              <a:rPr lang="de-CH" sz="2000" dirty="0"/>
              <a:t>mindestens 10 cm hoch eingestelltem </a:t>
            </a:r>
            <a:r>
              <a:rPr lang="de-CH" sz="2000" dirty="0" smtClean="0"/>
              <a:t>Balkenmäher </a:t>
            </a:r>
            <a:r>
              <a:rPr lang="de-CH" sz="2000" b="1" dirty="0" smtClean="0"/>
              <a:t>ohne </a:t>
            </a:r>
            <a:r>
              <a:rPr lang="de-CH" sz="2000" b="1" dirty="0" err="1"/>
              <a:t>Mähaufbereiter</a:t>
            </a:r>
            <a:r>
              <a:rPr lang="de-CH" sz="2000" b="1" dirty="0"/>
              <a:t> </a:t>
            </a:r>
            <a:r>
              <a:rPr lang="de-CH" sz="2000" dirty="0" smtClean="0"/>
              <a:t>schonend mähen</a:t>
            </a:r>
            <a:r>
              <a:rPr lang="de-CH" sz="2000" dirty="0"/>
              <a:t>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Bis 10 </a:t>
            </a:r>
            <a:r>
              <a:rPr lang="de-CH" sz="2000" dirty="0"/>
              <a:t>% der Fläche als Rückzugsstreifen </a:t>
            </a:r>
            <a:r>
              <a:rPr lang="de-CH" sz="2000" dirty="0" smtClean="0"/>
              <a:t>für Kleintiere </a:t>
            </a:r>
            <a:r>
              <a:rPr lang="de-CH" sz="2000" dirty="0"/>
              <a:t>über den Winter stehen </a:t>
            </a:r>
            <a:r>
              <a:rPr lang="de-CH" sz="2000" dirty="0" smtClean="0"/>
              <a:t>lassen (den </a:t>
            </a:r>
            <a:r>
              <a:rPr lang="de-CH" sz="2000" dirty="0"/>
              <a:t>Standort jährlich wechseln).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An </a:t>
            </a:r>
            <a:r>
              <a:rPr lang="de-CH" sz="2000" dirty="0"/>
              <a:t>gut besonnten Standorten Ast- </a:t>
            </a:r>
            <a:r>
              <a:rPr lang="de-CH" sz="2000" dirty="0" smtClean="0"/>
              <a:t>und </a:t>
            </a:r>
            <a:r>
              <a:rPr lang="de-CH" sz="2000" dirty="0" err="1" smtClean="0"/>
              <a:t>Streuehaufen</a:t>
            </a:r>
            <a:r>
              <a:rPr lang="de-CH" sz="2000" dirty="0" smtClean="0"/>
              <a:t> </a:t>
            </a:r>
            <a:r>
              <a:rPr lang="de-CH" sz="2000" dirty="0"/>
              <a:t>aufschichten.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29</a:t>
            </a:fld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580" y="4131468"/>
            <a:ext cx="7951220" cy="208823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4288" y="4005064"/>
            <a:ext cx="1656185" cy="1512168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712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2"/>
            <a:ext cx="8346763" cy="647923"/>
          </a:xfrm>
        </p:spPr>
        <p:txBody>
          <a:bodyPr/>
          <a:lstStyle/>
          <a:p>
            <a:r>
              <a:rPr lang="de-CH" dirty="0" smtClean="0"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1 </a:t>
            </a:r>
            <a:r>
              <a:rPr lang="de-CH" dirty="0"/>
              <a:t>Definition </a:t>
            </a:r>
            <a:r>
              <a:rPr lang="de-CH" dirty="0" smtClean="0"/>
              <a:t>der Biodiversitätsförderflächen (BFF)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2991352"/>
            <a:ext cx="7921625" cy="2806976"/>
          </a:xfrm>
        </p:spPr>
        <p:txBody>
          <a:bodyPr/>
          <a:lstStyle/>
          <a:p>
            <a:endParaRPr lang="de-CH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</a:t>
            </a:fld>
            <a:endParaRPr lang="de-CH" dirty="0"/>
          </a:p>
        </p:txBody>
      </p:sp>
      <p:sp>
        <p:nvSpPr>
          <p:cNvPr id="5" name="Textfeld 4"/>
          <p:cNvSpPr txBox="1"/>
          <p:nvPr/>
        </p:nvSpPr>
        <p:spPr>
          <a:xfrm>
            <a:off x="639382" y="1196752"/>
            <a:ext cx="7900417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2200" b="1" dirty="0" smtClean="0"/>
              <a:t>Biodiversitätsförderflächen sind </a:t>
            </a:r>
            <a:r>
              <a:rPr lang="de-CH" sz="2200" dirty="0" smtClean="0"/>
              <a:t>….</a:t>
            </a:r>
          </a:p>
          <a:p>
            <a:pPr algn="ctr"/>
            <a:r>
              <a:rPr lang="de-CH" sz="2200" dirty="0" smtClean="0"/>
              <a:t>bewirtschaftete </a:t>
            </a:r>
            <a:r>
              <a:rPr lang="de-CH" sz="2200" dirty="0"/>
              <a:t>Flächen auf dem Landwirtschaftsbetrieb, </a:t>
            </a:r>
            <a:r>
              <a:rPr lang="de-CH" sz="2200" dirty="0" smtClean="0"/>
              <a:t/>
            </a:r>
            <a:br>
              <a:rPr lang="de-CH" sz="2200" dirty="0" smtClean="0"/>
            </a:br>
            <a:r>
              <a:rPr lang="de-CH" sz="2200" dirty="0" smtClean="0"/>
              <a:t>die </a:t>
            </a:r>
            <a:r>
              <a:rPr lang="de-CH" sz="2200" dirty="0"/>
              <a:t>zur Erhaltung und Förderung der Biodiversität angelegt und gepflegt </a:t>
            </a:r>
            <a:r>
              <a:rPr lang="de-CH" sz="2200" dirty="0" smtClean="0"/>
              <a:t>werden.</a:t>
            </a:r>
            <a:endParaRPr lang="de-CH" sz="22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552" y="2780928"/>
            <a:ext cx="7922075" cy="32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3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2535" y="4365104"/>
            <a:ext cx="1909905" cy="163009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4755" y="4383211"/>
            <a:ext cx="1892715" cy="161198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14"/>
          <a:stretch/>
        </p:blipFill>
        <p:spPr>
          <a:xfrm>
            <a:off x="2572006" y="4370954"/>
            <a:ext cx="1887684" cy="163341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311" y="4374480"/>
            <a:ext cx="1921839" cy="162989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Uferwiese entlang </a:t>
            </a:r>
            <a:r>
              <a:rPr lang="de-CH" dirty="0"/>
              <a:t>von Fliessgewässern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89590" y="1124744"/>
            <a:ext cx="3936683" cy="2880320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de-CH" sz="2000" b="1" dirty="0"/>
              <a:t>Ökologische Bedeutung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Schutz gegen Eintrag </a:t>
            </a:r>
            <a:r>
              <a:rPr lang="de-CH" sz="2000" dirty="0"/>
              <a:t>von </a:t>
            </a:r>
            <a:r>
              <a:rPr lang="de-CH" sz="2000" dirty="0" smtClean="0"/>
              <a:t>PSM und </a:t>
            </a:r>
            <a:r>
              <a:rPr lang="de-CH" sz="2000" dirty="0"/>
              <a:t>Düngern in </a:t>
            </a:r>
            <a:r>
              <a:rPr lang="de-CH" sz="2000" dirty="0" smtClean="0"/>
              <a:t>Gewässer</a:t>
            </a:r>
            <a:endParaRPr lang="de-CH" sz="2000" dirty="0"/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Typische</a:t>
            </a:r>
            <a:r>
              <a:rPr lang="de-CH" sz="2000" dirty="0"/>
              <a:t>, artenreiche </a:t>
            </a:r>
            <a:r>
              <a:rPr lang="de-CH" sz="2000" dirty="0" smtClean="0"/>
              <a:t>Ufervegetation mit </a:t>
            </a:r>
            <a:r>
              <a:rPr lang="de-CH" sz="2000" dirty="0"/>
              <a:t>Mädesüss, Binsen, </a:t>
            </a:r>
            <a:r>
              <a:rPr lang="de-CH" sz="2000" dirty="0" smtClean="0"/>
              <a:t>Weidenröschen, etc</a:t>
            </a:r>
            <a:r>
              <a:rPr lang="de-CH" sz="2000" dirty="0"/>
              <a:t>.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Lebensraum </a:t>
            </a:r>
            <a:r>
              <a:rPr lang="de-CH" sz="2000" dirty="0"/>
              <a:t>und </a:t>
            </a:r>
            <a:r>
              <a:rPr lang="de-CH" sz="2000" dirty="0" smtClean="0"/>
              <a:t>Wander-korridor für </a:t>
            </a:r>
            <a:r>
              <a:rPr lang="de-CH" sz="2000" dirty="0"/>
              <a:t>Amphibien, Reptilien und </a:t>
            </a:r>
            <a:r>
              <a:rPr lang="de-CH" sz="2000" dirty="0" smtClean="0"/>
              <a:t>Insekten</a:t>
            </a:r>
            <a:endParaRPr lang="de-CH" sz="2000" dirty="0"/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525311" y="1124744"/>
            <a:ext cx="3938689" cy="288032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de-CH" sz="2000" b="1" dirty="0"/>
              <a:t>Agronomische Bedeutung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Schützen </a:t>
            </a:r>
            <a:r>
              <a:rPr lang="de-CH" sz="2000" dirty="0"/>
              <a:t>die Böschungen entlang </a:t>
            </a:r>
            <a:r>
              <a:rPr lang="de-CH" sz="2000" dirty="0" smtClean="0"/>
              <a:t>von Fliessgewässern vor </a:t>
            </a:r>
            <a:r>
              <a:rPr lang="de-CH" sz="2000" dirty="0"/>
              <a:t>Erosion.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Können </a:t>
            </a:r>
            <a:r>
              <a:rPr lang="de-CH" sz="2000" dirty="0"/>
              <a:t>Raufutter </a:t>
            </a:r>
            <a:r>
              <a:rPr lang="de-CH" sz="2000" dirty="0" smtClean="0"/>
              <a:t>liefern (Fettwiesen</a:t>
            </a:r>
            <a:r>
              <a:rPr lang="de-CH" sz="2000" dirty="0"/>
              <a:t>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30</a:t>
            </a:fld>
            <a:endParaRPr lang="de-CH" dirty="0"/>
          </a:p>
        </p:txBody>
      </p:sp>
      <p:sp>
        <p:nvSpPr>
          <p:cNvPr id="15" name="Welle 14"/>
          <p:cNvSpPr/>
          <p:nvPr/>
        </p:nvSpPr>
        <p:spPr>
          <a:xfrm>
            <a:off x="8167922" y="244749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solidFill>
                  <a:schemeClr val="accent4">
                    <a:lumMod val="50000"/>
                  </a:schemeClr>
                </a:solidFill>
              </a:rPr>
              <a:t>S.64</a:t>
            </a:r>
            <a:endParaRPr lang="de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600746" y="5646472"/>
            <a:ext cx="2294107" cy="35394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sz="1700" dirty="0"/>
              <a:t>Sumpfstorchschnabel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4594755" y="5629237"/>
            <a:ext cx="1921461" cy="36596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Landkärtchen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2564591" y="5638778"/>
            <a:ext cx="199903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Moschusbock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515647" y="5650257"/>
            <a:ext cx="195598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Sumpfrohrsänger</a:t>
            </a:r>
          </a:p>
        </p:txBody>
      </p:sp>
    </p:spTree>
    <p:extLst>
      <p:ext uri="{BB962C8B-B14F-4D97-AF65-F5344CB8AC3E}">
        <p14:creationId xmlns:p14="http://schemas.microsoft.com/office/powerpoint/2010/main" val="124844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31</a:t>
            </a:fld>
            <a:endParaRPr lang="de-CH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847864"/>
              </p:ext>
            </p:extLst>
          </p:nvPr>
        </p:nvGraphicFramePr>
        <p:xfrm>
          <a:off x="395536" y="980728"/>
          <a:ext cx="8144264" cy="4424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67950">
                  <a:extLst>
                    <a:ext uri="{9D8B030D-6E8A-4147-A177-3AD203B41FA5}">
                      <a16:colId xmlns:a16="http://schemas.microsoft.com/office/drawing/2014/main" val="2940188890"/>
                    </a:ext>
                  </a:extLst>
                </a:gridCol>
                <a:gridCol w="5476314">
                  <a:extLst>
                    <a:ext uri="{9D8B030D-6E8A-4147-A177-3AD203B41FA5}">
                      <a16:colId xmlns:a16="http://schemas.microsoft.com/office/drawing/2014/main" val="234820119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700" b="1" dirty="0" smtClean="0"/>
                        <a:t>Uferwiese entlang von Fliessgewässern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7851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700" b="1" dirty="0" smtClean="0"/>
                        <a:t>BEDINGUNGEN FÜR BEITRÄGE NACH DZV FÜR QUALITÄTSSTUFE 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8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731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700" b="1" dirty="0" smtClean="0"/>
                        <a:t>Breite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700" b="0" dirty="0" smtClean="0"/>
                        <a:t>max. 12 m oder so breit wie der Gewässerraum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64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700" b="1" dirty="0" smtClean="0"/>
                        <a:t>Düngung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700" b="0" dirty="0" smtClean="0"/>
                        <a:t>keine</a:t>
                      </a:r>
                      <a:endParaRPr lang="de-CH" sz="17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5604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700" b="1" dirty="0" smtClean="0"/>
                        <a:t>Pflanzenschutzmittel</a:t>
                      </a:r>
                      <a:endParaRPr lang="de-CH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700" b="0" dirty="0" smtClean="0"/>
                        <a:t>Problempflanzen mechanisch bekämpfen.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700" b="0" dirty="0" smtClean="0"/>
                        <a:t>Einzelstockbehandlung ist ab 3 m vom Gewässer erlaubt.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02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700" b="1" dirty="0" smtClean="0"/>
                        <a:t>Schnitt</a:t>
                      </a:r>
                      <a:endParaRPr lang="de-CH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700" b="0" dirty="0" smtClean="0"/>
                        <a:t>mindestens 1-mal pro Jahr mähen</a:t>
                      </a:r>
                      <a:endParaRPr lang="de-CH" sz="17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129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700" b="1" dirty="0" smtClean="0"/>
                        <a:t>Schnittgut</a:t>
                      </a:r>
                      <a:endParaRPr lang="de-CH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700" b="0" dirty="0" smtClean="0"/>
                        <a:t>Stets abführen (Mulchen verboten).  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700" b="0" dirty="0" smtClean="0"/>
                        <a:t>Ast- und </a:t>
                      </a:r>
                      <a:r>
                        <a:rPr lang="de-CH" sz="1700" b="0" dirty="0" err="1" smtClean="0"/>
                        <a:t>Streuehaufen</a:t>
                      </a:r>
                      <a:r>
                        <a:rPr lang="de-CH" sz="1700" b="0" dirty="0" smtClean="0"/>
                        <a:t> erlaubt.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522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700" b="1" dirty="0" smtClean="0"/>
                        <a:t>Strukturen</a:t>
                      </a:r>
                      <a:endParaRPr lang="de-CH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700" b="0" dirty="0" smtClean="0"/>
                        <a:t>unproduktive Flächen, Steinhaufen, Gehölze,</a:t>
                      </a:r>
                      <a:r>
                        <a:rPr lang="de-CH" sz="1700" b="0" baseline="0" dirty="0" smtClean="0"/>
                        <a:t> etc. </a:t>
                      </a:r>
                      <a:r>
                        <a:rPr lang="de-CH" sz="1700" b="0" dirty="0" smtClean="0"/>
                        <a:t>auf höchstens 20 % der Fläche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782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700" b="1" dirty="0" smtClean="0"/>
                        <a:t>Herbstweide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700" b="0" dirty="0" smtClean="0"/>
                        <a:t>vom 1. September bis 30. November erlaubt</a:t>
                      </a:r>
                      <a:endParaRPr lang="de-CH" sz="17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545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700" b="1" dirty="0" smtClean="0"/>
                        <a:t>Vertragsdauer</a:t>
                      </a:r>
                      <a:endParaRPr lang="de-CH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700" b="0" dirty="0" smtClean="0"/>
                        <a:t>8 Jahre</a:t>
                      </a:r>
                      <a:endParaRPr lang="de-CH" sz="17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645277"/>
                  </a:ext>
                </a:extLst>
              </a:tr>
            </a:tbl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8048828" y="0"/>
            <a:ext cx="109517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CH" sz="2000" dirty="0" smtClean="0"/>
              <a:t>Handout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17478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Uferwiesen: Nutzung </a:t>
            </a:r>
            <a:r>
              <a:rPr lang="de-CH" dirty="0"/>
              <a:t>und </a:t>
            </a:r>
            <a:r>
              <a:rPr lang="de-CH" dirty="0" smtClean="0"/>
              <a:t>Pflege</a:t>
            </a:r>
            <a:r>
              <a:rPr lang="de-CH" dirty="0"/>
              <a:t/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65244" y="1052799"/>
            <a:ext cx="7974556" cy="3206461"/>
          </a:xfrm>
        </p:spPr>
        <p:txBody>
          <a:bodyPr/>
          <a:lstStyle/>
          <a:p>
            <a:pPr lvl="0">
              <a:spcBef>
                <a:spcPts val="600"/>
              </a:spcBef>
            </a:pPr>
            <a:r>
              <a:rPr lang="de-CH" sz="2000" b="1" dirty="0">
                <a:solidFill>
                  <a:prstClr val="black"/>
                </a:solidFill>
              </a:rPr>
              <a:t>Worauf achten?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Möglichst später Schnitt (ab August)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Auf </a:t>
            </a:r>
            <a:r>
              <a:rPr lang="de-CH" sz="2000" dirty="0" err="1"/>
              <a:t>Mähaufbereiter</a:t>
            </a:r>
            <a:r>
              <a:rPr lang="de-CH" sz="2000" dirty="0"/>
              <a:t> verzichten.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Schnitthöhe </a:t>
            </a:r>
            <a:r>
              <a:rPr lang="de-CH" sz="2000" dirty="0"/>
              <a:t>von </a:t>
            </a:r>
            <a:r>
              <a:rPr lang="de-CH" sz="2000" dirty="0" smtClean="0"/>
              <a:t>mindestens 10 cm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5–10 </a:t>
            </a:r>
            <a:r>
              <a:rPr lang="de-CH" sz="2000" dirty="0"/>
              <a:t>% der Fläche als </a:t>
            </a:r>
            <a:r>
              <a:rPr lang="de-CH" sz="2000" dirty="0" err="1"/>
              <a:t>ungemähte</a:t>
            </a:r>
            <a:r>
              <a:rPr lang="de-CH" sz="2000" dirty="0"/>
              <a:t> </a:t>
            </a:r>
            <a:r>
              <a:rPr lang="de-CH" sz="2000" dirty="0" smtClean="0"/>
              <a:t>Rückzugsstreifen stehen </a:t>
            </a:r>
            <a:r>
              <a:rPr lang="de-CH" sz="2000" dirty="0"/>
              <a:t>lassen.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Längere </a:t>
            </a:r>
            <a:r>
              <a:rPr lang="de-CH" sz="2000" dirty="0"/>
              <a:t>Uferstreifen gestaffelt mähen.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Ast- </a:t>
            </a:r>
            <a:r>
              <a:rPr lang="de-CH" sz="2000" dirty="0"/>
              <a:t>oder </a:t>
            </a:r>
            <a:r>
              <a:rPr lang="de-CH" sz="2000" dirty="0" smtClean="0"/>
              <a:t>Steinhaufen anlegen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Aufkommende </a:t>
            </a:r>
            <a:r>
              <a:rPr lang="de-CH" sz="2000" dirty="0"/>
              <a:t>Gebüsche abschnittweise </a:t>
            </a:r>
            <a:r>
              <a:rPr lang="de-CH" sz="2000" dirty="0" smtClean="0"/>
              <a:t>zurückschneiden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Kopfweiden </a:t>
            </a:r>
            <a:r>
              <a:rPr lang="de-CH" sz="2000" dirty="0"/>
              <a:t>pflegen.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32</a:t>
            </a:fld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016" y="4293096"/>
            <a:ext cx="7992888" cy="170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7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Uferstreifen als </a:t>
            </a:r>
            <a:r>
              <a:rPr lang="de-CH" dirty="0"/>
              <a:t>Uferwiese </a:t>
            </a:r>
            <a:r>
              <a:rPr lang="de-CH" dirty="0" smtClean="0"/>
              <a:t>oder extensiv </a:t>
            </a:r>
            <a:r>
              <a:rPr lang="de-CH" dirty="0"/>
              <a:t>genutzte Wiese anmelden?</a:t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0" y="1496336"/>
            <a:ext cx="4104456" cy="3660856"/>
          </a:xfrm>
          <a:solidFill>
            <a:schemeClr val="accent6">
              <a:lumMod val="40000"/>
              <a:lumOff val="6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de-CH" b="1" dirty="0" smtClean="0"/>
              <a:t>Extensiv genutzte Wiesen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Vorgegebener Schnittzeitpunkt</a:t>
            </a:r>
            <a:endParaRPr lang="de-CH" dirty="0"/>
          </a:p>
          <a:p>
            <a:pPr>
              <a:spcBef>
                <a:spcPts val="600"/>
              </a:spcBef>
            </a:pPr>
            <a:endParaRPr lang="de-CH" dirty="0" smtClean="0"/>
          </a:p>
          <a:p>
            <a:pPr>
              <a:spcBef>
                <a:spcPts val="600"/>
              </a:spcBef>
            </a:pPr>
            <a:r>
              <a:rPr lang="de-CH" dirty="0" smtClean="0"/>
              <a:t>Wo </a:t>
            </a:r>
            <a:r>
              <a:rPr lang="de-CH" dirty="0"/>
              <a:t>geeignet?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Bei artenreicher </a:t>
            </a:r>
            <a:r>
              <a:rPr lang="de-CH" dirty="0"/>
              <a:t>Vegetation </a:t>
            </a:r>
            <a:r>
              <a:rPr lang="de-CH" dirty="0" smtClean="0"/>
              <a:t>und Erfüllen der </a:t>
            </a:r>
            <a:r>
              <a:rPr lang="de-CH" dirty="0"/>
              <a:t>Anforderungen für </a:t>
            </a:r>
            <a:r>
              <a:rPr lang="de-CH" dirty="0" smtClean="0"/>
              <a:t>Qualitätsstufe II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Bei spätem Schnitt </a:t>
            </a:r>
            <a:br>
              <a:rPr lang="de-CH" dirty="0" smtClean="0"/>
            </a:br>
            <a:r>
              <a:rPr lang="de-CH" dirty="0" smtClean="0"/>
              <a:t>(im </a:t>
            </a:r>
            <a:r>
              <a:rPr lang="de-CH" dirty="0"/>
              <a:t>Tal nach dem 15. Juni</a:t>
            </a:r>
            <a:r>
              <a:rPr lang="de-CH" dirty="0" smtClean="0"/>
              <a:t>)</a:t>
            </a:r>
            <a:endParaRPr lang="de-CH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Bei Breite über 12 m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33</a:t>
            </a:fld>
            <a:endParaRPr lang="de-CH" dirty="0"/>
          </a:p>
        </p:txBody>
      </p:sp>
      <p:sp>
        <p:nvSpPr>
          <p:cNvPr id="5" name="Textfeld 4"/>
          <p:cNvSpPr txBox="1"/>
          <p:nvPr/>
        </p:nvSpPr>
        <p:spPr>
          <a:xfrm>
            <a:off x="636696" y="1484784"/>
            <a:ext cx="3791288" cy="36879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72000" tIns="72000" rIns="72000" bIns="72000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CH" sz="2200" b="1" dirty="0"/>
              <a:t>Uferwiesen</a:t>
            </a:r>
            <a:r>
              <a:rPr lang="de-CH" sz="2200" dirty="0"/>
              <a:t> </a:t>
            </a:r>
            <a:endParaRPr lang="de-CH" sz="2200" dirty="0" smtClean="0"/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200" dirty="0" smtClean="0"/>
              <a:t>Kein </a:t>
            </a:r>
            <a:r>
              <a:rPr lang="de-CH" sz="2200" dirty="0"/>
              <a:t>vorgegebener </a:t>
            </a:r>
            <a:r>
              <a:rPr lang="de-CH" sz="2200" dirty="0" smtClean="0"/>
              <a:t>Schnittzeitpunkt</a:t>
            </a:r>
          </a:p>
          <a:p>
            <a:pPr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</a:pPr>
            <a:r>
              <a:rPr lang="de-CH" sz="2200" dirty="0" smtClean="0"/>
              <a:t>Wo geeignet?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200" dirty="0" smtClean="0"/>
              <a:t>Bei artenarmer </a:t>
            </a:r>
            <a:r>
              <a:rPr lang="de-CH" sz="2200" dirty="0"/>
              <a:t>Vegetation </a:t>
            </a:r>
            <a:endParaRPr lang="de-CH" sz="2200" dirty="0" smtClean="0"/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200" dirty="0" smtClean="0"/>
              <a:t>Bei erforderlichem Schnitt </a:t>
            </a:r>
            <a:br>
              <a:rPr lang="de-CH" sz="2200" dirty="0" smtClean="0"/>
            </a:br>
            <a:r>
              <a:rPr lang="de-CH" sz="2200" dirty="0" smtClean="0"/>
              <a:t>vor dem 15</a:t>
            </a:r>
            <a:r>
              <a:rPr lang="de-CH" sz="2200" dirty="0"/>
              <a:t>. </a:t>
            </a:r>
            <a:r>
              <a:rPr lang="de-CH" sz="2200" dirty="0" smtClean="0"/>
              <a:t>Juni</a:t>
            </a:r>
            <a:r>
              <a:rPr lang="de-CH" sz="2200" dirty="0"/>
              <a:t/>
            </a:r>
            <a:br>
              <a:rPr lang="de-CH" sz="2200" dirty="0"/>
            </a:br>
            <a:r>
              <a:rPr lang="de-CH" sz="2200" dirty="0"/>
              <a:t>(z.B. bei Fettwiesen</a:t>
            </a:r>
            <a:r>
              <a:rPr lang="de-CH" sz="2200" dirty="0" smtClean="0"/>
              <a:t>)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endParaRPr lang="de-CH" sz="2200" dirty="0"/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endParaRPr lang="de-CH" sz="2200" dirty="0"/>
          </a:p>
        </p:txBody>
      </p:sp>
      <p:sp>
        <p:nvSpPr>
          <p:cNvPr id="6" name="Textfeld 5"/>
          <p:cNvSpPr txBox="1"/>
          <p:nvPr/>
        </p:nvSpPr>
        <p:spPr>
          <a:xfrm>
            <a:off x="617724" y="5374377"/>
            <a:ext cx="8058731" cy="430887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de-CH" sz="2200" dirty="0"/>
              <a:t>Extensiv genutzte Wiesen erzielen höhere </a:t>
            </a:r>
            <a:r>
              <a:rPr lang="de-CH" sz="2200" dirty="0" smtClean="0"/>
              <a:t>Beiträge!</a:t>
            </a:r>
            <a:endParaRPr lang="de-CH" sz="2200" dirty="0"/>
          </a:p>
        </p:txBody>
      </p:sp>
    </p:spTree>
    <p:extLst>
      <p:ext uri="{BB962C8B-B14F-4D97-AF65-F5344CB8AC3E}">
        <p14:creationId xmlns:p14="http://schemas.microsoft.com/office/powerpoint/2010/main" val="389608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9493" y="4454029"/>
            <a:ext cx="1910307" cy="163009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4754" y="4450708"/>
            <a:ext cx="1892715" cy="163341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8263" y="4450708"/>
            <a:ext cx="1870659" cy="163341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883" y="4454029"/>
            <a:ext cx="1894643" cy="163926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Extensiv genutzte Weide</a:t>
            </a:r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63624" y="1052736"/>
            <a:ext cx="3962650" cy="3240360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/>
            <a:r>
              <a:rPr lang="de-CH" sz="2000" b="1" dirty="0"/>
              <a:t>Ökologische Bedeutung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Offene</a:t>
            </a:r>
            <a:r>
              <a:rPr lang="de-CH" sz="2000" dirty="0"/>
              <a:t>, besonnte Bodenstellen </a:t>
            </a:r>
            <a:r>
              <a:rPr lang="de-CH" sz="2000" dirty="0" smtClean="0"/>
              <a:t>für Insekten</a:t>
            </a:r>
            <a:r>
              <a:rPr lang="de-CH" sz="2000" dirty="0"/>
              <a:t>, Spinnen und </a:t>
            </a:r>
            <a:r>
              <a:rPr lang="de-CH" sz="2000" dirty="0" smtClean="0"/>
              <a:t>Reptilien. Nahrungsangebot für Vögel am Boden</a:t>
            </a:r>
            <a:endParaRPr lang="de-CH" sz="2000" dirty="0"/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Gehölze dienen als Brutplätze </a:t>
            </a:r>
            <a:r>
              <a:rPr lang="de-CH" sz="2000" dirty="0"/>
              <a:t>und Singwarten </a:t>
            </a:r>
            <a:r>
              <a:rPr lang="de-CH" sz="2000" dirty="0" smtClean="0"/>
              <a:t>für Vögel</a:t>
            </a:r>
            <a:endParaRPr lang="de-CH" sz="2000" dirty="0"/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Steinstrukturen für Reptilien</a:t>
            </a:r>
            <a:endParaRPr lang="de-CH" sz="2000" dirty="0"/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Feuchte </a:t>
            </a:r>
            <a:r>
              <a:rPr lang="de-CH" sz="2000" dirty="0"/>
              <a:t>Bodenstellen </a:t>
            </a:r>
            <a:r>
              <a:rPr lang="de-CH" sz="2000" dirty="0" smtClean="0"/>
              <a:t>als </a:t>
            </a:r>
            <a:r>
              <a:rPr lang="de-CH" sz="2000" dirty="0"/>
              <a:t>Tränken </a:t>
            </a:r>
            <a:r>
              <a:rPr lang="de-CH" sz="2000" dirty="0" smtClean="0"/>
              <a:t>für Schmetterlinge</a:t>
            </a:r>
            <a:endParaRPr lang="de-CH" sz="2000" dirty="0"/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544508" y="1052873"/>
            <a:ext cx="3884414" cy="3240223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de-CH" sz="2000" b="1" dirty="0"/>
              <a:t>Agronomische Bedeutung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Geeignete Nutzungsform </a:t>
            </a:r>
            <a:r>
              <a:rPr lang="de-CH" sz="2000" dirty="0"/>
              <a:t>in </a:t>
            </a:r>
            <a:r>
              <a:rPr lang="de-CH" sz="2000" dirty="0" smtClean="0"/>
              <a:t>steilem und </a:t>
            </a:r>
            <a:r>
              <a:rPr lang="de-CH" sz="2000" dirty="0"/>
              <a:t>unebenem </a:t>
            </a:r>
            <a:r>
              <a:rPr lang="de-CH" sz="2000" dirty="0" smtClean="0"/>
              <a:t>Gelände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Ideal </a:t>
            </a:r>
            <a:r>
              <a:rPr lang="de-CH" sz="2000" dirty="0"/>
              <a:t>für die extensive </a:t>
            </a:r>
            <a:r>
              <a:rPr lang="de-CH" sz="2000" dirty="0" smtClean="0"/>
              <a:t/>
            </a:r>
            <a:br>
              <a:rPr lang="de-CH" sz="2000" dirty="0" smtClean="0"/>
            </a:br>
            <a:r>
              <a:rPr lang="de-CH" sz="2000" dirty="0" smtClean="0"/>
              <a:t>Milch- und Fleischproduktion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Zum Offenhalten </a:t>
            </a:r>
            <a:r>
              <a:rPr lang="de-CH" sz="2000" dirty="0"/>
              <a:t>von </a:t>
            </a:r>
            <a:r>
              <a:rPr lang="de-CH" sz="2000" dirty="0" smtClean="0"/>
              <a:t>landwirtschaftlichen Grenz-</a:t>
            </a:r>
            <a:r>
              <a:rPr lang="de-CH" sz="2000" dirty="0" err="1" smtClean="0"/>
              <a:t>ertragsflächen</a:t>
            </a:r>
            <a:r>
              <a:rPr lang="de-CH" sz="2000" dirty="0" smtClean="0"/>
              <a:t> </a:t>
            </a:r>
            <a:r>
              <a:rPr lang="de-CH" sz="2000" dirty="0"/>
              <a:t>und </a:t>
            </a:r>
            <a:r>
              <a:rPr lang="de-CH" sz="2000" dirty="0" smtClean="0"/>
              <a:t>Steillagen</a:t>
            </a:r>
          </a:p>
          <a:p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34</a:t>
            </a:fld>
            <a:endParaRPr lang="de-CH" dirty="0"/>
          </a:p>
        </p:txBody>
      </p:sp>
      <p:sp>
        <p:nvSpPr>
          <p:cNvPr id="14" name="Welle 13"/>
          <p:cNvSpPr/>
          <p:nvPr/>
        </p:nvSpPr>
        <p:spPr>
          <a:xfrm>
            <a:off x="8172400" y="251974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solidFill>
                  <a:schemeClr val="accent4">
                    <a:lumMod val="50000"/>
                  </a:schemeClr>
                </a:solidFill>
              </a:rPr>
              <a:t>S.66</a:t>
            </a:r>
            <a:endParaRPr lang="de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600747" y="5714793"/>
            <a:ext cx="193905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Segelfalter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4541845" y="5718162"/>
            <a:ext cx="197437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Neuntöter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554081" y="5727703"/>
            <a:ext cx="189864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Blindschleiche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472464" y="5446965"/>
            <a:ext cx="1955985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Kleines Wiesenvögelchen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3044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35</a:t>
            </a:fld>
            <a:endParaRPr lang="de-CH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185991"/>
              </p:ext>
            </p:extLst>
          </p:nvPr>
        </p:nvGraphicFramePr>
        <p:xfrm>
          <a:off x="467544" y="836712"/>
          <a:ext cx="8072256" cy="4902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819158687"/>
                    </a:ext>
                  </a:extLst>
                </a:gridCol>
                <a:gridCol w="5768000">
                  <a:extLst>
                    <a:ext uri="{9D8B030D-6E8A-4147-A177-3AD203B41FA5}">
                      <a16:colId xmlns:a16="http://schemas.microsoft.com/office/drawing/2014/main" val="45722381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dirty="0" smtClean="0"/>
                        <a:t>Extensiv genutzte Weide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454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dirty="0" smtClean="0"/>
                        <a:t>BEDINGUNGEN FÜR BEITRÄGE NACH DZV FÜR QUALITÄTSSTUFE 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514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dirty="0" smtClean="0"/>
                        <a:t>Anrechenbarkeit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dirty="0" smtClean="0"/>
                        <a:t>beweidete Fläche inklusive unproduktive Strukturen wie Gehölze, Felsen,</a:t>
                      </a:r>
                      <a:r>
                        <a:rPr lang="de-CH" sz="1600" b="0" baseline="0" dirty="0" smtClean="0"/>
                        <a:t> </a:t>
                      </a:r>
                      <a:r>
                        <a:rPr lang="de-CH" sz="1600" b="0" dirty="0" smtClean="0"/>
                        <a:t>etc., wenn diese höchstens 20 % der Fläche</a:t>
                      </a:r>
                      <a:endParaRPr lang="de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0371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dirty="0" smtClean="0"/>
                        <a:t>Ausschlusskriterien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dirty="0" smtClean="0"/>
                        <a:t>a) mehr als 20 % Raigras, Wiesenfuchsschwanz, Knaulgras, Wiesen- und Gemeines Rispengras, Scharfer und Kriechender Hahnenfuss sowie Weissklee </a:t>
                      </a:r>
                      <a:r>
                        <a:rPr lang="de-CH" sz="1600" b="0" i="1" dirty="0" smtClean="0"/>
                        <a:t>oder</a:t>
                      </a:r>
                    </a:p>
                    <a:p>
                      <a:r>
                        <a:rPr lang="de-CH" sz="1600" b="0" dirty="0" smtClean="0"/>
                        <a:t>b) mehr als 10 % der Fläche Zeigerpflanzen für Übernutzung oder </a:t>
                      </a:r>
                      <a:r>
                        <a:rPr lang="de-CH" sz="1600" b="0" dirty="0" err="1" smtClean="0"/>
                        <a:t>Lägerfluren</a:t>
                      </a:r>
                      <a:r>
                        <a:rPr lang="de-CH" sz="1600" b="0" dirty="0" smtClean="0"/>
                        <a:t> wie </a:t>
                      </a:r>
                      <a:r>
                        <a:rPr lang="de-CH" sz="1600" b="0" dirty="0" err="1" smtClean="0"/>
                        <a:t>Blacken</a:t>
                      </a:r>
                      <a:r>
                        <a:rPr lang="de-CH" sz="1600" b="0" dirty="0" smtClean="0"/>
                        <a:t>, Gutem Heinrich, </a:t>
                      </a:r>
                      <a:r>
                        <a:rPr lang="de-CH" sz="1600" b="0" dirty="0" err="1" smtClean="0"/>
                        <a:t>Brennesseln</a:t>
                      </a:r>
                      <a:r>
                        <a:rPr lang="de-CH" sz="1600" b="0" dirty="0" smtClean="0"/>
                        <a:t> und Disteln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4546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dirty="0" smtClean="0"/>
                        <a:t>Düngung,</a:t>
                      </a:r>
                      <a:r>
                        <a:rPr lang="de-CH" sz="1600" b="1" baseline="0" dirty="0" smtClean="0"/>
                        <a:t> </a:t>
                      </a:r>
                      <a:r>
                        <a:rPr lang="de-CH" sz="1600" b="1" dirty="0" err="1" smtClean="0"/>
                        <a:t>Zufütterung</a:t>
                      </a:r>
                      <a:r>
                        <a:rPr lang="de-CH" sz="1600" b="1" dirty="0" smtClean="0"/>
                        <a:t> 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dirty="0" smtClean="0"/>
                        <a:t>keine</a:t>
                      </a:r>
                      <a:endParaRPr lang="de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510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dirty="0" smtClean="0"/>
                        <a:t>Pflanzenschutzmittel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600" b="0" dirty="0" smtClean="0"/>
                        <a:t>Unkräuter mechanisch bekämpfen. 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600" b="0" dirty="0" smtClean="0"/>
                        <a:t>Herbizide nur als Einzelstockbehandlung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893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dirty="0" smtClean="0"/>
                        <a:t>Beweidung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0" dirty="0" smtClean="0"/>
                        <a:t>mindestens</a:t>
                      </a:r>
                      <a:r>
                        <a:rPr lang="de-CH" sz="1600" b="0" baseline="0" dirty="0" smtClean="0"/>
                        <a:t> 1</a:t>
                      </a:r>
                      <a:r>
                        <a:rPr lang="de-CH" sz="1600" b="0" dirty="0" smtClean="0"/>
                        <a:t>-mal pro Jahr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278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dirty="0" smtClean="0"/>
                        <a:t>Säuberungsschnitt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600" b="0" dirty="0" smtClean="0"/>
                        <a:t>Säuberungsschnitt</a:t>
                      </a:r>
                      <a:r>
                        <a:rPr lang="de-CH" sz="1600" b="0" baseline="0" dirty="0" smtClean="0"/>
                        <a:t> </a:t>
                      </a:r>
                      <a:r>
                        <a:rPr lang="de-CH" sz="1600" b="0" dirty="0" smtClean="0"/>
                        <a:t>erlaubt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600" b="0" dirty="0" smtClean="0"/>
                        <a:t>Mulchen und Steinbrechmaschinen verboten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961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dirty="0" smtClean="0"/>
                        <a:t>Vertragsdauer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dirty="0" smtClean="0"/>
                        <a:t>8 Jahre</a:t>
                      </a:r>
                      <a:endParaRPr lang="de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897671"/>
                  </a:ext>
                </a:extLst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8053126" y="0"/>
            <a:ext cx="109517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CH" sz="2000" dirty="0" smtClean="0"/>
              <a:t>Handout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412969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36</a:t>
            </a:fld>
            <a:endParaRPr lang="de-CH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180059"/>
              </p:ext>
            </p:extLst>
          </p:nvPr>
        </p:nvGraphicFramePr>
        <p:xfrm>
          <a:off x="467544" y="836712"/>
          <a:ext cx="8072256" cy="293178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819158687"/>
                    </a:ext>
                  </a:extLst>
                </a:gridCol>
                <a:gridCol w="5768000">
                  <a:extLst>
                    <a:ext uri="{9D8B030D-6E8A-4147-A177-3AD203B41FA5}">
                      <a16:colId xmlns:a16="http://schemas.microsoft.com/office/drawing/2014/main" val="45722381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dirty="0" smtClean="0"/>
                        <a:t>Extensiv genutzte Weide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4540"/>
                  </a:ext>
                </a:extLst>
              </a:tr>
              <a:tr h="421248">
                <a:tc gridSpan="2">
                  <a:txBody>
                    <a:bodyPr/>
                    <a:lstStyle/>
                    <a:p>
                      <a:r>
                        <a:rPr lang="de-CH" sz="1600" b="1" dirty="0" smtClean="0"/>
                        <a:t>BEDINGUNGEN FÜR BEITRÄGE NACH DZV FÜR QUALITÄTSSTUFE II</a:t>
                      </a:r>
                      <a:endParaRPr lang="de-CH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627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dirty="0" smtClean="0"/>
                        <a:t>Vegetationsqualität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mindestens </a:t>
                      </a:r>
                      <a:r>
                        <a:rPr lang="de-CH" sz="1600" b="0" dirty="0" smtClean="0"/>
                        <a:t>6 Zeigerpflanzen regelmässig auf </a:t>
                      </a:r>
                      <a:r>
                        <a:rPr lang="de-CH" sz="16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mindestens </a:t>
                      </a:r>
                      <a:r>
                        <a:rPr lang="de-CH" sz="1600" b="0" dirty="0" smtClean="0"/>
                        <a:t>20 % </a:t>
                      </a:r>
                      <a:br>
                        <a:rPr lang="de-CH" sz="1600" b="0" dirty="0" smtClean="0"/>
                      </a:br>
                      <a:r>
                        <a:rPr lang="de-CH" sz="1600" b="0" dirty="0" smtClean="0"/>
                        <a:t>der Fläche</a:t>
                      </a:r>
                      <a:endParaRPr lang="de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284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dirty="0" smtClean="0"/>
                        <a:t>Strukturqualität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80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de-CH" sz="16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nur bei mindestens 20 % Vegetationsqualität</a:t>
                      </a:r>
                    </a:p>
                    <a:p>
                      <a:pPr marL="180000" indent="-180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de-CH" sz="16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mindestens 5 % der Fläche mit arten- und dornenreichen Gehölzstrukturen wie Hecken, Feld- und Ufergehölzen oder Sträuchern </a:t>
                      </a:r>
                    </a:p>
                    <a:p>
                      <a:pPr marL="180000" indent="-180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de-CH" sz="16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Mindestens 5 verschiedene Arten und/oder 20 % dornentragende Sträucher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378203"/>
                  </a:ext>
                </a:extLst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8048828" y="0"/>
            <a:ext cx="109517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CH" sz="2000" dirty="0" smtClean="0"/>
              <a:t>Handout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225767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9121" y="3630345"/>
            <a:ext cx="2013856" cy="1722451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19" y="1573031"/>
            <a:ext cx="2015865" cy="17464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Extensiv genutzte </a:t>
            </a:r>
            <a:r>
              <a:rPr lang="de-CH" dirty="0" smtClean="0"/>
              <a:t>Weide: Mit </a:t>
            </a:r>
            <a:r>
              <a:rPr lang="de-CH" dirty="0"/>
              <a:t>welchen Tieren beweiden?</a:t>
            </a:r>
            <a:br>
              <a:rPr lang="de-CH" dirty="0"/>
            </a:b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37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9121" y="1516130"/>
            <a:ext cx="2013856" cy="174473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814483" y="1588961"/>
            <a:ext cx="1757518" cy="978729"/>
          </a:xfrm>
          <a:prstGeom prst="wedgeRectCallout">
            <a:avLst>
              <a:gd name="adj1" fmla="val -72298"/>
              <a:gd name="adj2" fmla="val 23840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1600" dirty="0"/>
              <a:t>Fressen am liebsten junge, weiche Sprossen</a:t>
            </a:r>
            <a:r>
              <a:rPr lang="de-CH" sz="1600" dirty="0" smtClean="0"/>
              <a:t>.</a:t>
            </a:r>
            <a:endParaRPr lang="de-CH" sz="1600" dirty="0"/>
          </a:p>
        </p:txBody>
      </p:sp>
      <p:sp>
        <p:nvSpPr>
          <p:cNvPr id="10" name="Textfeld 9"/>
          <p:cNvSpPr txBox="1"/>
          <p:nvPr/>
        </p:nvSpPr>
        <p:spPr>
          <a:xfrm>
            <a:off x="584089" y="1045056"/>
            <a:ext cx="2403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smtClean="0"/>
              <a:t>Selektive Weidetiere</a:t>
            </a:r>
            <a:endParaRPr lang="de-CH" b="1" dirty="0"/>
          </a:p>
        </p:txBody>
      </p:sp>
      <p:sp>
        <p:nvSpPr>
          <p:cNvPr id="20" name="Textfeld 19"/>
          <p:cNvSpPr txBox="1"/>
          <p:nvPr/>
        </p:nvSpPr>
        <p:spPr>
          <a:xfrm>
            <a:off x="577198" y="2950359"/>
            <a:ext cx="241062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Schafe</a:t>
            </a:r>
            <a:endParaRPr lang="de-CH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27" y="3630345"/>
            <a:ext cx="2038058" cy="1771355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577198" y="5036721"/>
            <a:ext cx="205058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Ziegen</a:t>
            </a:r>
            <a:endParaRPr lang="de-CH" dirty="0"/>
          </a:p>
        </p:txBody>
      </p:sp>
      <p:sp>
        <p:nvSpPr>
          <p:cNvPr id="24" name="Textfeld 23"/>
          <p:cNvSpPr txBox="1"/>
          <p:nvPr/>
        </p:nvSpPr>
        <p:spPr>
          <a:xfrm>
            <a:off x="4759482" y="1045071"/>
            <a:ext cx="3027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smtClean="0"/>
              <a:t>Nicht selektive Weidetiere</a:t>
            </a:r>
            <a:endParaRPr lang="de-CH" b="1" dirty="0"/>
          </a:p>
        </p:txBody>
      </p:sp>
      <p:sp>
        <p:nvSpPr>
          <p:cNvPr id="25" name="Textfeld 24"/>
          <p:cNvSpPr txBox="1"/>
          <p:nvPr/>
        </p:nvSpPr>
        <p:spPr>
          <a:xfrm>
            <a:off x="4862025" y="2891532"/>
            <a:ext cx="208624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Rindvieh</a:t>
            </a:r>
            <a:endParaRPr lang="de-CH" dirty="0"/>
          </a:p>
        </p:txBody>
      </p:sp>
      <p:sp>
        <p:nvSpPr>
          <p:cNvPr id="26" name="Textfeld 25"/>
          <p:cNvSpPr txBox="1"/>
          <p:nvPr/>
        </p:nvSpPr>
        <p:spPr>
          <a:xfrm>
            <a:off x="4862026" y="4983464"/>
            <a:ext cx="208624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Pferde</a:t>
            </a:r>
            <a:endParaRPr lang="de-CH" dirty="0"/>
          </a:p>
        </p:txBody>
      </p:sp>
      <p:sp>
        <p:nvSpPr>
          <p:cNvPr id="8" name="Textfeld 7"/>
          <p:cNvSpPr txBox="1"/>
          <p:nvPr/>
        </p:nvSpPr>
        <p:spPr>
          <a:xfrm>
            <a:off x="2814482" y="3622487"/>
            <a:ext cx="1757518" cy="2385268"/>
          </a:xfrm>
          <a:prstGeom prst="wedgeRectCallout">
            <a:avLst>
              <a:gd name="adj1" fmla="val -72971"/>
              <a:gd name="adj2" fmla="val -25281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de-CH" dirty="0"/>
              <a:t>Gehen gerne </a:t>
            </a:r>
            <a:br>
              <a:rPr lang="de-CH" dirty="0"/>
            </a:br>
            <a:r>
              <a:rPr lang="de-CH" dirty="0"/>
              <a:t>an Bäume und Sträucher, um </a:t>
            </a:r>
            <a:br>
              <a:rPr lang="de-CH" dirty="0"/>
            </a:br>
            <a:r>
              <a:rPr lang="de-CH" dirty="0"/>
              <a:t>die Knospen abzufressen.</a:t>
            </a:r>
          </a:p>
          <a:p>
            <a:r>
              <a:rPr lang="de-CH" dirty="0"/>
              <a:t>Eignen sich besonders gut für die Pflege </a:t>
            </a:r>
            <a:r>
              <a:rPr lang="de-CH" dirty="0" err="1"/>
              <a:t>verbuschter</a:t>
            </a:r>
            <a:r>
              <a:rPr lang="de-CH" dirty="0"/>
              <a:t> Flächen.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079675" y="1485855"/>
            <a:ext cx="1596781" cy="1942070"/>
          </a:xfrm>
          <a:prstGeom prst="wedgeRectCallout">
            <a:avLst>
              <a:gd name="adj1" fmla="val -79417"/>
              <a:gd name="adj2" fmla="val -16679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de-CH" dirty="0"/>
              <a:t>Frisst nicht 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>so </a:t>
            </a:r>
            <a:r>
              <a:rPr lang="de-CH" dirty="0"/>
              <a:t>tief.</a:t>
            </a:r>
          </a:p>
          <a:p>
            <a:r>
              <a:rPr lang="de-CH" dirty="0"/>
              <a:t>Eignet sich 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>am </a:t>
            </a:r>
            <a:r>
              <a:rPr lang="de-CH" dirty="0"/>
              <a:t>besten 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>zur </a:t>
            </a:r>
            <a:r>
              <a:rPr lang="de-CH" dirty="0"/>
              <a:t>Förderung einer </a:t>
            </a:r>
            <a:r>
              <a:rPr lang="de-CH" dirty="0" smtClean="0"/>
              <a:t>vielfältigen </a:t>
            </a:r>
            <a:r>
              <a:rPr lang="de-CH" dirty="0"/>
              <a:t>Vegetation.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079675" y="3933056"/>
            <a:ext cx="1596781" cy="2240613"/>
          </a:xfrm>
          <a:prstGeom prst="wedgeRectCallout">
            <a:avLst>
              <a:gd name="adj1" fmla="val -97278"/>
              <a:gd name="adj2" fmla="val -29588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de-CH" dirty="0" smtClean="0"/>
              <a:t>Fressen tief.</a:t>
            </a:r>
          </a:p>
          <a:p>
            <a:r>
              <a:rPr lang="de-CH" dirty="0" smtClean="0"/>
              <a:t>Sind genügsam und weiden </a:t>
            </a:r>
            <a:r>
              <a:rPr lang="de-CH" dirty="0"/>
              <a:t>auch alte </a:t>
            </a:r>
            <a:r>
              <a:rPr lang="de-CH" dirty="0" smtClean="0"/>
              <a:t>Grasbestände </a:t>
            </a:r>
            <a:r>
              <a:rPr lang="de-CH" dirty="0"/>
              <a:t>ab.</a:t>
            </a:r>
          </a:p>
          <a:p>
            <a:r>
              <a:rPr lang="de-CH" dirty="0" smtClean="0"/>
              <a:t>Empfindlich </a:t>
            </a:r>
            <a:r>
              <a:rPr lang="de-CH" dirty="0"/>
              <a:t>auf </a:t>
            </a:r>
            <a:r>
              <a:rPr lang="de-CH" dirty="0" smtClean="0"/>
              <a:t>Giftpflanzen.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5352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Weidesystem und </a:t>
            </a:r>
            <a:r>
              <a:rPr lang="de-CH" dirty="0" err="1"/>
              <a:t>Bestossung</a:t>
            </a:r>
            <a:r>
              <a:rPr lang="de-CH" dirty="0"/>
              <a:t/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74440" y="1340768"/>
            <a:ext cx="7921625" cy="403244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 dirty="0" smtClean="0"/>
              <a:t>Standweide</a:t>
            </a:r>
            <a:r>
              <a:rPr lang="de-CH" sz="2000" dirty="0" smtClean="0"/>
              <a:t> </a:t>
            </a:r>
            <a:r>
              <a:rPr lang="de-CH" sz="2000" b="1" dirty="0"/>
              <a:t>auf grossen Flächen </a:t>
            </a:r>
            <a:r>
              <a:rPr lang="de-CH" sz="2000" dirty="0" smtClean="0"/>
              <a:t>bewirkt eine </a:t>
            </a:r>
            <a:r>
              <a:rPr lang="de-CH" sz="2000" dirty="0"/>
              <a:t>mosaikartige Landschaft mit stark </a:t>
            </a:r>
            <a:r>
              <a:rPr lang="de-CH" sz="2000" dirty="0" smtClean="0"/>
              <a:t>und schwach </a:t>
            </a:r>
            <a:r>
              <a:rPr lang="de-CH" sz="2000" dirty="0"/>
              <a:t>genutzten Bereichen.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 dirty="0" err="1" smtClean="0"/>
              <a:t>Umtriebsweide</a:t>
            </a:r>
            <a:r>
              <a:rPr lang="de-CH" sz="2000" dirty="0" smtClean="0"/>
              <a:t> </a:t>
            </a:r>
            <a:r>
              <a:rPr lang="de-CH" sz="2000" b="1" dirty="0"/>
              <a:t>mit kleineren </a:t>
            </a:r>
            <a:r>
              <a:rPr lang="de-CH" sz="2000" b="1" dirty="0" smtClean="0"/>
              <a:t>Parzellen </a:t>
            </a:r>
            <a:r>
              <a:rPr lang="de-CH" sz="2000" dirty="0" smtClean="0"/>
              <a:t>schont </a:t>
            </a:r>
            <a:r>
              <a:rPr lang="de-CH" sz="2000" dirty="0"/>
              <a:t>die Weide und fördert eine </a:t>
            </a:r>
            <a:r>
              <a:rPr lang="de-CH" sz="2000" dirty="0" smtClean="0"/>
              <a:t>einheitlichere Vegetation</a:t>
            </a:r>
            <a:r>
              <a:rPr lang="de-CH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 dirty="0" smtClean="0"/>
              <a:t>Ruhepausen</a:t>
            </a:r>
            <a:r>
              <a:rPr lang="de-CH" sz="2000" dirty="0" smtClean="0"/>
              <a:t> </a:t>
            </a:r>
            <a:r>
              <a:rPr lang="de-CH" sz="2000" dirty="0"/>
              <a:t>zwischen den Weidegängen </a:t>
            </a:r>
            <a:r>
              <a:rPr lang="de-CH" sz="2000" dirty="0" smtClean="0"/>
              <a:t>sind vor </a:t>
            </a:r>
            <a:r>
              <a:rPr lang="de-CH" sz="2000" dirty="0"/>
              <a:t>allem während der Blütezeit im </a:t>
            </a:r>
            <a:r>
              <a:rPr lang="de-CH" sz="2000" dirty="0" smtClean="0"/>
              <a:t>Sommer wichtig!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/>
              <a:t>F</a:t>
            </a:r>
            <a:r>
              <a:rPr lang="de-CH" sz="2000" dirty="0" smtClean="0"/>
              <a:t>rühe </a:t>
            </a:r>
            <a:r>
              <a:rPr lang="de-CH" sz="2000" dirty="0" err="1" smtClean="0"/>
              <a:t>Bestossung</a:t>
            </a:r>
            <a:r>
              <a:rPr lang="de-CH" sz="2000" dirty="0" smtClean="0"/>
              <a:t> zu Beginn </a:t>
            </a:r>
            <a:r>
              <a:rPr lang="de-CH" sz="2000" dirty="0"/>
              <a:t>der Saison </a:t>
            </a:r>
            <a:r>
              <a:rPr lang="de-CH" sz="2000" dirty="0" smtClean="0"/>
              <a:t>oder 2-mal </a:t>
            </a:r>
            <a:r>
              <a:rPr lang="de-CH" sz="2000" dirty="0"/>
              <a:t>mit längerem Zeitintervall </a:t>
            </a:r>
            <a:r>
              <a:rPr lang="de-CH" sz="2000" dirty="0" smtClean="0"/>
              <a:t>dazwischen beweiden</a:t>
            </a:r>
            <a:r>
              <a:rPr lang="de-CH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Tierbesatz so wählen, dass immer </a:t>
            </a:r>
            <a:r>
              <a:rPr lang="de-CH" sz="2000" dirty="0"/>
              <a:t>10–20 % der Weide mit </a:t>
            </a:r>
            <a:r>
              <a:rPr lang="de-CH" sz="2000" dirty="0" smtClean="0"/>
              <a:t>überständigem Gras </a:t>
            </a:r>
            <a:r>
              <a:rPr lang="de-CH" sz="2000" dirty="0"/>
              <a:t>bewachsen sind. </a:t>
            </a:r>
            <a:endParaRPr lang="de-CH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/>
              <a:t>H</a:t>
            </a:r>
            <a:r>
              <a:rPr lang="de-CH" sz="2000" dirty="0" smtClean="0"/>
              <a:t>ohe </a:t>
            </a:r>
            <a:r>
              <a:rPr lang="de-CH" sz="2000" dirty="0"/>
              <a:t>Besatzdichten </a:t>
            </a:r>
            <a:r>
              <a:rPr lang="de-CH" sz="2000" dirty="0" smtClean="0"/>
              <a:t>(auch kurzfristig) unbedingt vermeiden. 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5374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Strukturarme Weiden: Wie aufwerten?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3547" y="1058537"/>
            <a:ext cx="8136904" cy="198290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10–20 </a:t>
            </a:r>
            <a:r>
              <a:rPr lang="de-CH" sz="2000" dirty="0"/>
              <a:t>% artenreiche Gebüsche oder </a:t>
            </a:r>
            <a:r>
              <a:rPr lang="de-CH" sz="2000" dirty="0" smtClean="0"/>
              <a:t>Hecken mit </a:t>
            </a:r>
            <a:r>
              <a:rPr lang="de-CH" sz="2000" dirty="0"/>
              <a:t>einem hohen Anteil an </a:t>
            </a:r>
            <a:r>
              <a:rPr lang="de-CH" sz="2000" dirty="0" smtClean="0"/>
              <a:t>Dornensträuchern pflanzen </a:t>
            </a:r>
            <a:r>
              <a:rPr lang="de-CH" sz="2000" dirty="0"/>
              <a:t>und auszäunen.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Einzelbäume </a:t>
            </a:r>
            <a:r>
              <a:rPr lang="de-CH" sz="2000" dirty="0"/>
              <a:t>oder </a:t>
            </a:r>
            <a:r>
              <a:rPr lang="de-CH" sz="2000" dirty="0" smtClean="0"/>
              <a:t>Hochstammobstbäume pflanzen </a:t>
            </a:r>
            <a:r>
              <a:rPr lang="de-CH" sz="2000" dirty="0"/>
              <a:t>und </a:t>
            </a:r>
            <a:r>
              <a:rPr lang="de-CH" sz="2000" dirty="0" smtClean="0"/>
              <a:t>vor </a:t>
            </a:r>
            <a:r>
              <a:rPr lang="de-CH" sz="2000" dirty="0"/>
              <a:t>Weidetieren schützen.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Stein-</a:t>
            </a:r>
            <a:r>
              <a:rPr lang="de-CH" sz="2000" dirty="0"/>
              <a:t>, Ast- und/oder Wurzelstockhaufen </a:t>
            </a:r>
            <a:r>
              <a:rPr lang="de-CH" sz="2000" dirty="0" smtClean="0"/>
              <a:t>aufschichten, bei </a:t>
            </a:r>
            <a:r>
              <a:rPr lang="de-CH" sz="2000" dirty="0"/>
              <a:t>Bedarf auszäunen und </a:t>
            </a:r>
            <a:r>
              <a:rPr lang="de-CH" sz="2000" dirty="0" smtClean="0"/>
              <a:t>regelmässig mit </a:t>
            </a:r>
            <a:r>
              <a:rPr lang="de-CH" sz="2000" dirty="0"/>
              <a:t>neuem Material ergänzen und </a:t>
            </a:r>
            <a:r>
              <a:rPr lang="de-CH" sz="2000" dirty="0" smtClean="0"/>
              <a:t>von Vegetation </a:t>
            </a:r>
            <a:r>
              <a:rPr lang="de-CH" sz="2000" dirty="0"/>
              <a:t>befreien.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39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3501008"/>
            <a:ext cx="3888431" cy="237626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39552" y="5507939"/>
            <a:ext cx="388843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Auszäunen von Baumgruppen</a:t>
            </a:r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3459" y="3501008"/>
            <a:ext cx="3886341" cy="237626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653458" y="5507939"/>
            <a:ext cx="402299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Auszäunen von Einzelbäumen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2910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Weshalb Biodiversitätsförderflächen </a:t>
            </a:r>
            <a:r>
              <a:rPr lang="de-CH" dirty="0"/>
              <a:t>(BFF</a:t>
            </a:r>
            <a:r>
              <a:rPr lang="de-CH" dirty="0" smtClean="0"/>
              <a:t>)?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91966" y="1412776"/>
            <a:ext cx="5060154" cy="4309944"/>
          </a:xfrm>
          <a:noFill/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/>
              <a:t>Ohne </a:t>
            </a:r>
            <a:r>
              <a:rPr lang="de-CH" dirty="0"/>
              <a:t>BFF können viele </a:t>
            </a:r>
            <a:r>
              <a:rPr lang="de-CH" dirty="0" smtClean="0"/>
              <a:t>Tiere und Pflanzen </a:t>
            </a:r>
            <a:r>
              <a:rPr lang="de-CH" dirty="0"/>
              <a:t>in der intensiv genutzten Landwirtschaftsfläche nicht </a:t>
            </a:r>
            <a:r>
              <a:rPr lang="de-CH" b="1" dirty="0"/>
              <a:t>überleben</a:t>
            </a:r>
            <a:r>
              <a:rPr lang="de-CH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Die extensive Bewirtschaftung der BFF bietet </a:t>
            </a:r>
            <a:r>
              <a:rPr lang="de-CH" dirty="0" smtClean="0"/>
              <a:t>wildlebenden </a:t>
            </a:r>
            <a:r>
              <a:rPr lang="de-CH" dirty="0"/>
              <a:t>Tierarten </a:t>
            </a:r>
            <a:r>
              <a:rPr lang="de-CH" b="1" dirty="0"/>
              <a:t>Schutz</a:t>
            </a:r>
            <a:r>
              <a:rPr lang="de-CH" dirty="0"/>
              <a:t>, </a:t>
            </a:r>
            <a:r>
              <a:rPr lang="de-CH" b="1" dirty="0"/>
              <a:t>Nahrung</a:t>
            </a:r>
            <a:r>
              <a:rPr lang="de-CH" dirty="0"/>
              <a:t> und günstige Bedingungen für die </a:t>
            </a:r>
            <a:r>
              <a:rPr lang="de-CH" b="1" dirty="0"/>
              <a:t>Überwinterung</a:t>
            </a:r>
            <a:r>
              <a:rPr lang="de-CH" dirty="0"/>
              <a:t>. </a:t>
            </a:r>
            <a:endParaRPr lang="de-CH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/>
              <a:t>In BFF können sich zum Teil seltene und bedrohte Wildpflanzen </a:t>
            </a:r>
            <a:r>
              <a:rPr lang="de-CH" b="1" dirty="0" smtClean="0"/>
              <a:t>etablieren</a:t>
            </a:r>
            <a:r>
              <a:rPr lang="de-CH" dirty="0" smtClean="0"/>
              <a:t>.</a:t>
            </a: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Die fachgerechte Pflege definierter BFF trägt zur </a:t>
            </a:r>
            <a:r>
              <a:rPr lang="de-CH" b="1" dirty="0"/>
              <a:t>Erhaltung wertvoller naturnaher Lebensräume </a:t>
            </a:r>
            <a:r>
              <a:rPr lang="de-CH" dirty="0"/>
              <a:t>bei. </a:t>
            </a:r>
          </a:p>
          <a:p>
            <a:endParaRPr lang="de-CH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2160" y="1379179"/>
            <a:ext cx="2527640" cy="422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5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8225" y="3644519"/>
            <a:ext cx="2514116" cy="21502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Strukturreiche Weiden: </a:t>
            </a:r>
            <a:r>
              <a:rPr lang="de-CH" dirty="0" smtClean="0"/>
              <a:t>Pflege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1228089"/>
            <a:ext cx="5399743" cy="4649183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Gehölze </a:t>
            </a:r>
            <a:r>
              <a:rPr lang="de-CH" sz="2000" dirty="0"/>
              <a:t>regelmässig zurückdrängen</a:t>
            </a:r>
            <a:r>
              <a:rPr lang="de-CH" sz="2000" dirty="0" smtClean="0"/>
              <a:t>. </a:t>
            </a:r>
            <a:endParaRPr lang="de-CH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Zu </a:t>
            </a:r>
            <a:r>
              <a:rPr lang="de-CH" sz="2000" dirty="0"/>
              <a:t>starke Ausbreitung von Brombeeren </a:t>
            </a:r>
            <a:r>
              <a:rPr lang="de-CH" sz="2000" dirty="0" smtClean="0"/>
              <a:t>und Schwarzdorn </a:t>
            </a:r>
            <a:r>
              <a:rPr lang="de-CH" sz="2000" dirty="0"/>
              <a:t>verhindern.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Auf zirka 20 </a:t>
            </a:r>
            <a:r>
              <a:rPr lang="de-CH" sz="2000" dirty="0"/>
              <a:t>% der Fläche überständige </a:t>
            </a:r>
            <a:r>
              <a:rPr lang="de-CH" sz="2000" dirty="0" smtClean="0"/>
              <a:t>Vegetation stehen lassen (auch im Winter).</a:t>
            </a:r>
            <a:endParaRPr lang="de-CH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Problempflanzen wie Adlerfarn</a:t>
            </a:r>
            <a:r>
              <a:rPr lang="de-CH" sz="2000" dirty="0"/>
              <a:t>, </a:t>
            </a:r>
            <a:r>
              <a:rPr lang="de-CH" sz="2000" dirty="0" err="1" smtClean="0"/>
              <a:t>Blacken</a:t>
            </a:r>
            <a:r>
              <a:rPr lang="de-CH" sz="2000" dirty="0" smtClean="0"/>
              <a:t>, Ackerkratzdistel</a:t>
            </a:r>
            <a:r>
              <a:rPr lang="de-CH" sz="2000" dirty="0"/>
              <a:t>, </a:t>
            </a:r>
            <a:r>
              <a:rPr lang="de-CH" sz="2000" dirty="0" smtClean="0"/>
              <a:t>Jakobskreuzkraut und Neophyten bekämpfen.</a:t>
            </a:r>
            <a:endParaRPr lang="de-CH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Trockensteinmauern unterhalten und </a:t>
            </a:r>
            <a:r>
              <a:rPr lang="de-CH" sz="2000" dirty="0"/>
              <a:t>auszäunen. N</a:t>
            </a:r>
            <a:r>
              <a:rPr lang="de-CH" sz="2000" dirty="0" smtClean="0"/>
              <a:t>eue Steinmauern anlegen</a:t>
            </a:r>
            <a:r>
              <a:rPr lang="de-CH" sz="2000" dirty="0"/>
              <a:t>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Feuchte, </a:t>
            </a:r>
            <a:r>
              <a:rPr lang="de-CH" sz="2000" dirty="0" err="1" smtClean="0"/>
              <a:t>vernässte</a:t>
            </a:r>
            <a:r>
              <a:rPr lang="de-CH" sz="2000" dirty="0" smtClean="0"/>
              <a:t> </a:t>
            </a:r>
            <a:r>
              <a:rPr lang="de-CH" sz="2000" dirty="0"/>
              <a:t>Stellen und </a:t>
            </a:r>
            <a:r>
              <a:rPr lang="de-CH" sz="2000" dirty="0" smtClean="0"/>
              <a:t>Hochstauden-fluren erhalten </a:t>
            </a:r>
            <a:r>
              <a:rPr lang="de-CH" sz="2000" dirty="0"/>
              <a:t>und </a:t>
            </a:r>
            <a:r>
              <a:rPr lang="de-CH" sz="2000" dirty="0" smtClean="0"/>
              <a:t>evtl. auszäunen</a:t>
            </a:r>
            <a:r>
              <a:rPr lang="de-CH" sz="2000" dirty="0"/>
              <a:t>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Offene </a:t>
            </a:r>
            <a:r>
              <a:rPr lang="de-CH" sz="2000" dirty="0"/>
              <a:t>Bodenstellen und Erdanrisse erhalten.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Wo möglich </a:t>
            </a:r>
            <a:r>
              <a:rPr lang="de-CH" sz="2000" dirty="0"/>
              <a:t>auf Stacheldraht </a:t>
            </a:r>
            <a:r>
              <a:rPr lang="de-CH" sz="2000" dirty="0" smtClean="0"/>
              <a:t>verzichten.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40</a:t>
            </a:fld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8225" y="1228089"/>
            <a:ext cx="2514115" cy="215561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037572" y="5432913"/>
            <a:ext cx="253542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Erdanrisse erhalten</a:t>
            </a:r>
            <a:endParaRPr lang="de-CH" dirty="0"/>
          </a:p>
        </p:txBody>
      </p:sp>
      <p:sp>
        <p:nvSpPr>
          <p:cNvPr id="11" name="Textfeld 10"/>
          <p:cNvSpPr txBox="1"/>
          <p:nvPr/>
        </p:nvSpPr>
        <p:spPr>
          <a:xfrm>
            <a:off x="6026226" y="3018118"/>
            <a:ext cx="264504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err="1" smtClean="0"/>
              <a:t>Verbuschung</a:t>
            </a:r>
            <a:r>
              <a:rPr lang="de-CH" dirty="0" smtClean="0"/>
              <a:t> verhindern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6010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6012" y="4084581"/>
            <a:ext cx="1886428" cy="163926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6714" y="4077927"/>
            <a:ext cx="1910756" cy="163675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4884" y="4077072"/>
            <a:ext cx="1873100" cy="163760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206" y="4085406"/>
            <a:ext cx="1873554" cy="16292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Wald und </a:t>
            </a:r>
            <a:r>
              <a:rPr lang="de-CH" dirty="0" err="1" smtClean="0"/>
              <a:t>Wytweiden</a:t>
            </a:r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12659" y="1092039"/>
            <a:ext cx="4018551" cy="2336961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de-CH" sz="2000" b="1" dirty="0"/>
              <a:t>Ökologische Bedeutung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Grossflächiger Grenzlebensraum mit Elementen des Waldes und des Grünlandes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Verschiedene Lebensraumtypen </a:t>
            </a:r>
            <a:r>
              <a:rPr lang="de-CH" sz="2000" dirty="0"/>
              <a:t>auf </a:t>
            </a:r>
            <a:r>
              <a:rPr lang="de-CH" sz="2000" dirty="0" smtClean="0"/>
              <a:t>kleinem Raum </a:t>
            </a:r>
            <a:r>
              <a:rPr lang="de-CH" sz="2000" dirty="0"/>
              <a:t>machen die </a:t>
            </a:r>
            <a:r>
              <a:rPr lang="de-CH" sz="2000" dirty="0" err="1"/>
              <a:t>Wytweide</a:t>
            </a:r>
            <a:r>
              <a:rPr lang="de-CH" sz="2000" dirty="0"/>
              <a:t> besonders artenreich.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506189" y="1092039"/>
            <a:ext cx="3852000" cy="2336961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de-CH" sz="2000" b="1" dirty="0"/>
              <a:t>Agronomische Bedeutung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Sehr gut geeignet für </a:t>
            </a:r>
            <a:br>
              <a:rPr lang="de-CH" sz="2000" dirty="0" smtClean="0"/>
            </a:br>
            <a:r>
              <a:rPr lang="de-CH" sz="2000" dirty="0" smtClean="0"/>
              <a:t>die </a:t>
            </a:r>
            <a:r>
              <a:rPr lang="de-CH" sz="2000" dirty="0"/>
              <a:t>extensive Milch- </a:t>
            </a:r>
            <a:r>
              <a:rPr lang="de-CH" sz="2000" dirty="0" smtClean="0"/>
              <a:t>und Fleisch-produktion</a:t>
            </a:r>
            <a:endParaRPr lang="de-CH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Liefern </a:t>
            </a:r>
            <a:r>
              <a:rPr lang="de-CH" sz="2000" dirty="0"/>
              <a:t>Holz.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41</a:t>
            </a:fld>
            <a:endParaRPr lang="de-CH" dirty="0"/>
          </a:p>
        </p:txBody>
      </p:sp>
      <p:sp>
        <p:nvSpPr>
          <p:cNvPr id="16" name="Welle 15"/>
          <p:cNvSpPr/>
          <p:nvPr/>
        </p:nvSpPr>
        <p:spPr>
          <a:xfrm>
            <a:off x="8161004" y="209002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solidFill>
                  <a:schemeClr val="accent4">
                    <a:lumMod val="50000"/>
                  </a:schemeClr>
                </a:solidFill>
              </a:rPr>
              <a:t>S.70</a:t>
            </a:r>
            <a:endParaRPr lang="de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6646011" y="5353659"/>
            <a:ext cx="189378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Waldeidechse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4571107" y="5348715"/>
            <a:ext cx="194510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Alpenbock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2554082" y="5358256"/>
            <a:ext cx="192789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Waldteufel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513806" y="5359225"/>
            <a:ext cx="195782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Silberdistel</a:t>
            </a:r>
          </a:p>
        </p:txBody>
      </p:sp>
    </p:spTree>
    <p:extLst>
      <p:ext uri="{BB962C8B-B14F-4D97-AF65-F5344CB8AC3E}">
        <p14:creationId xmlns:p14="http://schemas.microsoft.com/office/powerpoint/2010/main" val="636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42</a:t>
            </a:fld>
            <a:endParaRPr lang="de-CH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638296"/>
              </p:ext>
            </p:extLst>
          </p:nvPr>
        </p:nvGraphicFramePr>
        <p:xfrm>
          <a:off x="539552" y="836712"/>
          <a:ext cx="8000248" cy="5181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674462474"/>
                    </a:ext>
                  </a:extLst>
                </a:gridCol>
                <a:gridCol w="5912016">
                  <a:extLst>
                    <a:ext uri="{9D8B030D-6E8A-4147-A177-3AD203B41FA5}">
                      <a16:colId xmlns:a16="http://schemas.microsoft.com/office/drawing/2014/main" val="42995089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dirty="0" smtClean="0"/>
                        <a:t>Wald und </a:t>
                      </a:r>
                      <a:r>
                        <a:rPr lang="de-CH" sz="1600" b="1" dirty="0" err="1" smtClean="0"/>
                        <a:t>Wytweiden</a:t>
                      </a:r>
                      <a:endParaRPr lang="de-CH" sz="1600" b="1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888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dirty="0" smtClean="0"/>
                        <a:t>BEDINGUNGEN FÜR BEITRÄGE NACH DZV FÜR QUALITÄTSSTUFE 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6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694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dirty="0" smtClean="0"/>
                        <a:t>Anrechenbarkeit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0" dirty="0" smtClean="0"/>
                        <a:t>nur Weideanteil anrechenbar und beitragsberechtigt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861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dirty="0" smtClean="0"/>
                        <a:t>Ausschlusskriterien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dirty="0" smtClean="0"/>
                        <a:t>a) mehr als 20 % Raigras, Wiesenfuchsschwanz, Knaulgras, Wiesen- und Gemeines Rispengras, Scharfem und Kriechendem Hahnenfuss sowie Weissklee </a:t>
                      </a:r>
                      <a:r>
                        <a:rPr lang="de-CH" sz="1600" b="0" i="1" dirty="0" smtClean="0"/>
                        <a:t>oder</a:t>
                      </a:r>
                    </a:p>
                    <a:p>
                      <a:r>
                        <a:rPr lang="de-CH" sz="1600" b="0" dirty="0" smtClean="0"/>
                        <a:t>b) mehr als 10 % der Fläche mit Zeigerpflanzen für Übernutzung oder </a:t>
                      </a:r>
                      <a:r>
                        <a:rPr lang="de-CH" sz="1600" b="0" dirty="0" err="1" smtClean="0"/>
                        <a:t>Lägerfluren</a:t>
                      </a:r>
                      <a:r>
                        <a:rPr lang="de-CH" sz="1600" b="0" dirty="0" smtClean="0"/>
                        <a:t> wie </a:t>
                      </a:r>
                      <a:r>
                        <a:rPr lang="de-CH" sz="1600" b="0" dirty="0" err="1" smtClean="0"/>
                        <a:t>Blacken</a:t>
                      </a:r>
                      <a:r>
                        <a:rPr lang="de-CH" sz="1600" b="0" dirty="0" smtClean="0"/>
                        <a:t>, Gutem Heinrich, </a:t>
                      </a:r>
                      <a:r>
                        <a:rPr lang="de-CH" sz="1600" b="0" dirty="0" err="1" smtClean="0"/>
                        <a:t>Brennesseln</a:t>
                      </a:r>
                      <a:r>
                        <a:rPr lang="de-CH" sz="1600" b="0" dirty="0" smtClean="0"/>
                        <a:t> und Disteln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4931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dirty="0" smtClean="0"/>
                        <a:t>Düngung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dirty="0" smtClean="0"/>
                        <a:t>N-haltige Mineraldünger verboten.  Ausbringen von Hofdünger, Kompost und nicht N-haltigen Mineraldüngern mit Bewilligung der für die Forstwirtschaft zuständigen kantonalen Stelle erlaubt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357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dirty="0" smtClean="0"/>
                        <a:t>Beweidung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dirty="0" smtClean="0"/>
                        <a:t>mind. eine pro Jahr</a:t>
                      </a:r>
                      <a:endParaRPr lang="de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684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dirty="0" err="1" smtClean="0"/>
                        <a:t>Zufütterung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dirty="0" smtClean="0"/>
                        <a:t>keine</a:t>
                      </a:r>
                      <a:endParaRPr lang="de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092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dirty="0" smtClean="0"/>
                        <a:t>Säuberungsschnitt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600" b="0" dirty="0" smtClean="0"/>
                        <a:t>Säuberungsschnitt</a:t>
                      </a:r>
                      <a:r>
                        <a:rPr lang="de-CH" sz="1600" b="0" baseline="0" dirty="0" smtClean="0"/>
                        <a:t> e</a:t>
                      </a:r>
                      <a:r>
                        <a:rPr lang="de-CH" sz="1600" b="0" dirty="0" smtClean="0"/>
                        <a:t>rlaubt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600" b="0" dirty="0" smtClean="0"/>
                        <a:t>kein Mulchen und kein Einsatz von Steinbrechmaschinen</a:t>
                      </a:r>
                      <a:endParaRPr lang="de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035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dirty="0" smtClean="0"/>
                        <a:t>Vertragsdauer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dirty="0" smtClean="0"/>
                        <a:t>8 Jahre</a:t>
                      </a:r>
                      <a:endParaRPr lang="de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305718"/>
                  </a:ext>
                </a:extLst>
              </a:tr>
            </a:tbl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8048828" y="0"/>
            <a:ext cx="109517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CH" sz="2000" dirty="0" smtClean="0"/>
              <a:t>Handout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371484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43</a:t>
            </a:fld>
            <a:endParaRPr lang="de-CH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47337"/>
              </p:ext>
            </p:extLst>
          </p:nvPr>
        </p:nvGraphicFramePr>
        <p:xfrm>
          <a:off x="539552" y="1196752"/>
          <a:ext cx="7920880" cy="31683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674462474"/>
                    </a:ext>
                  </a:extLst>
                </a:gridCol>
                <a:gridCol w="5832648">
                  <a:extLst>
                    <a:ext uri="{9D8B030D-6E8A-4147-A177-3AD203B41FA5}">
                      <a16:colId xmlns:a16="http://schemas.microsoft.com/office/drawing/2014/main" val="611064381"/>
                    </a:ext>
                  </a:extLst>
                </a:gridCol>
              </a:tblGrid>
              <a:tr h="385997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dirty="0" smtClean="0"/>
                        <a:t>Wald und </a:t>
                      </a:r>
                      <a:r>
                        <a:rPr lang="de-CH" sz="1600" b="1" dirty="0" err="1" smtClean="0"/>
                        <a:t>Wytweiden</a:t>
                      </a:r>
                      <a:endParaRPr lang="de-CH" sz="1600" b="1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6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8889"/>
                  </a:ext>
                </a:extLst>
              </a:tr>
              <a:tr h="385997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dirty="0" smtClean="0"/>
                        <a:t>BEDINGUNGEN FÜR BEITRÄGE NACH DZV FÜR QUALITÄTSSTUFE II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6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694748"/>
                  </a:ext>
                </a:extLst>
              </a:tr>
              <a:tr h="385997">
                <a:tc>
                  <a:txBody>
                    <a:bodyPr/>
                    <a:lstStyle/>
                    <a:p>
                      <a:r>
                        <a:rPr lang="de-CH" sz="1600" b="1" dirty="0" err="1" smtClean="0"/>
                        <a:t>Zufütterung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keine</a:t>
                      </a:r>
                      <a:endParaRPr lang="de-CH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591366"/>
                  </a:ext>
                </a:extLst>
              </a:tr>
              <a:tr h="385997">
                <a:tc>
                  <a:txBody>
                    <a:bodyPr/>
                    <a:lstStyle/>
                    <a:p>
                      <a:r>
                        <a:rPr lang="de-CH" sz="1600" b="1" dirty="0" smtClean="0"/>
                        <a:t>Vegetationsqualität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mindestens 6 Zeigerpflanzen regelmässig auf mind. 20 % der Fläche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860388"/>
                  </a:ext>
                </a:extLst>
              </a:tr>
              <a:tr h="1624362">
                <a:tc>
                  <a:txBody>
                    <a:bodyPr/>
                    <a:lstStyle/>
                    <a:p>
                      <a:r>
                        <a:rPr lang="de-CH" sz="1600" b="1" dirty="0" smtClean="0"/>
                        <a:t>Strukturqualität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80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Tx/>
                        <a:buFont typeface="Arial" panose="020B0604020202020204" pitchFamily="34" charset="0"/>
                        <a:buChar char="•"/>
                      </a:pPr>
                      <a:r>
                        <a:rPr lang="de-CH" sz="16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nur wenn mind. 20 % der Weide mit Vegetationsqualität</a:t>
                      </a:r>
                    </a:p>
                    <a:p>
                      <a:pPr marL="180000" indent="-180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Tx/>
                        <a:buFont typeface="Arial" panose="020B0604020202020204" pitchFamily="34" charset="0"/>
                        <a:buChar char="•"/>
                      </a:pPr>
                      <a:r>
                        <a:rPr lang="de-CH" sz="16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mind. 5 % der Fläche mit arten- und dornenreichen Gehölzstrukturen wie Hecken, Feld- und Ufergehölzen oder Sträuchern </a:t>
                      </a:r>
                    </a:p>
                    <a:p>
                      <a:pPr marL="180000" indent="-180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Tx/>
                        <a:buFont typeface="Arial" panose="020B0604020202020204" pitchFamily="34" charset="0"/>
                        <a:buChar char="•"/>
                      </a:pPr>
                      <a:r>
                        <a:rPr lang="de-CH" sz="16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mind. 5 verschiedene Arten und/oder 20 % dornentragende Sträucher </a:t>
                      </a:r>
                      <a:r>
                        <a:rPr lang="de-CH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(inkl. Brombeeren)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2850771"/>
                  </a:ext>
                </a:extLst>
              </a:tr>
            </a:tbl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8048828" y="0"/>
            <a:ext cx="109517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CH" sz="2000" dirty="0" smtClean="0"/>
              <a:t>Handout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315993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130739" cy="629700"/>
          </a:xfrm>
        </p:spPr>
        <p:txBody>
          <a:bodyPr/>
          <a:lstStyle/>
          <a:p>
            <a:r>
              <a:rPr lang="de-CH" dirty="0" smtClean="0"/>
              <a:t>Wald </a:t>
            </a:r>
            <a:r>
              <a:rPr lang="de-CH" dirty="0"/>
              <a:t>und </a:t>
            </a:r>
            <a:r>
              <a:rPr lang="de-CH" dirty="0" err="1" smtClean="0"/>
              <a:t>Wytweiden</a:t>
            </a:r>
            <a:r>
              <a:rPr lang="de-CH" dirty="0" smtClean="0"/>
              <a:t>: Pflege</a:t>
            </a:r>
            <a:r>
              <a:rPr lang="de-CH" dirty="0"/>
              <a:t/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8260" y="1844824"/>
            <a:ext cx="4869844" cy="3888432"/>
          </a:xfrm>
        </p:spPr>
        <p:txBody>
          <a:bodyPr/>
          <a:lstStyle/>
          <a:p>
            <a:r>
              <a:rPr lang="de-CH" sz="2000" b="1" dirty="0" smtClean="0"/>
              <a:t>Auf  Teilflächen, wo der Wald </a:t>
            </a:r>
            <a:br>
              <a:rPr lang="de-CH" sz="2000" b="1" dirty="0" smtClean="0"/>
            </a:br>
            <a:r>
              <a:rPr lang="de-CH" sz="2000" b="1" dirty="0" smtClean="0"/>
              <a:t>stark zunimmt:</a:t>
            </a:r>
            <a:endParaRPr lang="de-CH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err="1"/>
              <a:t>Verwaldete</a:t>
            </a:r>
            <a:r>
              <a:rPr lang="de-CH" sz="2000" dirty="0"/>
              <a:t> Teilflächen durch regelmässiges Holzen wieder öffnen.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/>
              <a:t>Beweidung intensivieren, </a:t>
            </a:r>
            <a:r>
              <a:rPr lang="de-CH" sz="2000" dirty="0" smtClean="0"/>
              <a:t/>
            </a:r>
            <a:br>
              <a:rPr lang="de-CH" sz="2000" dirty="0" smtClean="0"/>
            </a:br>
            <a:r>
              <a:rPr lang="de-CH" sz="2000" dirty="0" smtClean="0"/>
              <a:t>Tiere </a:t>
            </a:r>
            <a:r>
              <a:rPr lang="de-CH" sz="2000" dirty="0"/>
              <a:t>auf diesen Flächen einzäunen.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/>
              <a:t>Weidetiere durch gezielte Platzierung von Tränken oder </a:t>
            </a:r>
            <a:r>
              <a:rPr lang="de-CH" sz="2000" dirty="0" err="1"/>
              <a:t>Salzlecksteinen</a:t>
            </a:r>
            <a:r>
              <a:rPr lang="de-CH" sz="2000" dirty="0"/>
              <a:t> lenken.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/>
              <a:t>Zusätzlich mit Ziegen oder </a:t>
            </a:r>
            <a:r>
              <a:rPr lang="de-CH" sz="2000" dirty="0" err="1" smtClean="0"/>
              <a:t>Robustrassen</a:t>
            </a:r>
            <a:r>
              <a:rPr lang="de-CH" sz="2000" dirty="0" smtClean="0"/>
              <a:t> (Rinder</a:t>
            </a:r>
            <a:r>
              <a:rPr lang="de-CH" sz="2000" dirty="0"/>
              <a:t>) beweiden</a:t>
            </a:r>
            <a:r>
              <a:rPr lang="de-CH" sz="2000" dirty="0" smtClean="0"/>
              <a:t>.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44</a:t>
            </a:fld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4128" y="1844824"/>
            <a:ext cx="2808312" cy="4032448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509713" y="1199631"/>
            <a:ext cx="802272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CH" sz="2000" dirty="0" smtClean="0"/>
              <a:t>Das Gleichgewicht </a:t>
            </a:r>
            <a:r>
              <a:rPr lang="de-CH" sz="2000" dirty="0"/>
              <a:t>zwischen Wald und Weide </a:t>
            </a:r>
            <a:r>
              <a:rPr lang="de-CH" sz="2000" dirty="0" smtClean="0"/>
              <a:t>erhalten.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136206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1268760"/>
            <a:ext cx="4069889" cy="3528392"/>
          </a:xfrm>
        </p:spPr>
        <p:txBody>
          <a:bodyPr/>
          <a:lstStyle/>
          <a:p>
            <a:r>
              <a:rPr lang="de-CH" sz="2000" b="1" dirty="0" smtClean="0"/>
              <a:t>Auf </a:t>
            </a:r>
            <a:r>
              <a:rPr lang="de-CH" sz="2000" b="1" dirty="0"/>
              <a:t>Teilflächen, </a:t>
            </a:r>
            <a:r>
              <a:rPr lang="de-CH" sz="2000" b="1" dirty="0" smtClean="0"/>
              <a:t>wo </a:t>
            </a:r>
            <a:r>
              <a:rPr lang="de-CH" sz="2000" b="1" dirty="0"/>
              <a:t>kaum </a:t>
            </a:r>
            <a:r>
              <a:rPr lang="de-CH" sz="2000" b="1" dirty="0" smtClean="0"/>
              <a:t>Gehölze vorhanden sind:</a:t>
            </a:r>
            <a:endParaRPr lang="de-CH" sz="2000" b="1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/>
              <a:t>Auf offenen Weideflächen Einzelbäume und </a:t>
            </a:r>
            <a:r>
              <a:rPr lang="de-CH" sz="2000" dirty="0" err="1" smtClean="0"/>
              <a:t>Gebüschgruppen</a:t>
            </a:r>
            <a:r>
              <a:rPr lang="de-CH" sz="2000" dirty="0" smtClean="0"/>
              <a:t> </a:t>
            </a:r>
            <a:r>
              <a:rPr lang="de-CH" sz="2000" dirty="0"/>
              <a:t>erhalten und fördern.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/>
              <a:t>Junge Gehölze auszäunen.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/>
              <a:t>Weide </a:t>
            </a:r>
            <a:r>
              <a:rPr lang="de-CH" sz="2000" dirty="0" smtClean="0"/>
              <a:t>extensivieren.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Ganze </a:t>
            </a:r>
            <a:r>
              <a:rPr lang="de-CH" sz="2000" dirty="0"/>
              <a:t>Bereiche auszäunen.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/>
              <a:t>Grosse Asthaufen anlegen </a:t>
            </a:r>
            <a:r>
              <a:rPr lang="de-CH" sz="2000" dirty="0" smtClean="0"/>
              <a:t/>
            </a:r>
            <a:br>
              <a:rPr lang="de-CH" sz="2000" dirty="0" smtClean="0"/>
            </a:br>
            <a:r>
              <a:rPr lang="de-CH" sz="2000" dirty="0" smtClean="0"/>
              <a:t>und überwuchern lassen.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45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063" y="1219079"/>
            <a:ext cx="3391737" cy="459603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617724" y="881902"/>
            <a:ext cx="813073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Pflege von Wald und </a:t>
            </a:r>
            <a:r>
              <a:rPr lang="de-CH" dirty="0" err="1" smtClean="0"/>
              <a:t>Wytweiden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4503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848" y="1736640"/>
            <a:ext cx="2389670" cy="204388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Wald- und </a:t>
            </a:r>
            <a:r>
              <a:rPr lang="de-CH" dirty="0" err="1" smtClean="0"/>
              <a:t>Wytweiden</a:t>
            </a:r>
            <a:r>
              <a:rPr lang="de-CH" dirty="0" smtClean="0"/>
              <a:t>: Mit </a:t>
            </a:r>
            <a:r>
              <a:rPr lang="de-CH" dirty="0"/>
              <a:t>welchen Tieren beweiden?</a:t>
            </a:r>
            <a:br>
              <a:rPr lang="de-CH" dirty="0"/>
            </a:b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46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008" y="1729106"/>
            <a:ext cx="2375905" cy="205840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98007" y="4328054"/>
            <a:ext cx="2375904" cy="7571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de-CH" dirty="0"/>
              <a:t>Eignet sich am besten zur Förderung einer vielfältigen Vegetation.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826808" y="4328054"/>
            <a:ext cx="2367908" cy="7571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de-CH" dirty="0"/>
              <a:t>Eignen sich am besten, um </a:t>
            </a:r>
            <a:r>
              <a:rPr lang="de-CH" dirty="0" err="1"/>
              <a:t>verbuschte</a:t>
            </a:r>
            <a:r>
              <a:rPr lang="de-CH" dirty="0"/>
              <a:t> Flächen offen zu halten.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203848" y="4329684"/>
            <a:ext cx="2389670" cy="7571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de-CH" dirty="0"/>
              <a:t>Sind genügsam </a:t>
            </a:r>
            <a:r>
              <a:rPr lang="de-CH" dirty="0" smtClean="0"/>
              <a:t>und </a:t>
            </a:r>
            <a:r>
              <a:rPr lang="de-CH" dirty="0"/>
              <a:t>weiden auch alte Grasbestände ab</a:t>
            </a:r>
            <a:r>
              <a:rPr lang="de-CH" dirty="0" smtClean="0"/>
              <a:t>.</a:t>
            </a:r>
            <a:endParaRPr lang="de-CH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6809" y="1731001"/>
            <a:ext cx="2367907" cy="2058039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5812898" y="3419708"/>
            <a:ext cx="241062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Ziegen</a:t>
            </a:r>
            <a:endParaRPr lang="de-CH" dirty="0"/>
          </a:p>
        </p:txBody>
      </p:sp>
      <p:sp>
        <p:nvSpPr>
          <p:cNvPr id="25" name="Textfeld 24"/>
          <p:cNvSpPr txBox="1"/>
          <p:nvPr/>
        </p:nvSpPr>
        <p:spPr>
          <a:xfrm>
            <a:off x="598007" y="3435489"/>
            <a:ext cx="237590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Rindvieh</a:t>
            </a:r>
            <a:endParaRPr lang="de-CH" dirty="0"/>
          </a:p>
        </p:txBody>
      </p:sp>
      <p:sp>
        <p:nvSpPr>
          <p:cNvPr id="26" name="Textfeld 25"/>
          <p:cNvSpPr txBox="1"/>
          <p:nvPr/>
        </p:nvSpPr>
        <p:spPr>
          <a:xfrm>
            <a:off x="3203848" y="3419708"/>
            <a:ext cx="252575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Pferde</a:t>
            </a:r>
            <a:endParaRPr lang="de-CH" dirty="0"/>
          </a:p>
        </p:txBody>
      </p:sp>
      <p:sp>
        <p:nvSpPr>
          <p:cNvPr id="3" name="Pfeil nach unten 2"/>
          <p:cNvSpPr/>
          <p:nvPr/>
        </p:nvSpPr>
        <p:spPr>
          <a:xfrm>
            <a:off x="1317907" y="3804821"/>
            <a:ext cx="936104" cy="477881"/>
          </a:xfrm>
          <a:prstGeom prst="downArrow">
            <a:avLst>
              <a:gd name="adj1" fmla="val 69536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14" name="Pfeil nach unten 13"/>
          <p:cNvSpPr/>
          <p:nvPr/>
        </p:nvSpPr>
        <p:spPr>
          <a:xfrm>
            <a:off x="3930631" y="3804821"/>
            <a:ext cx="936104" cy="477881"/>
          </a:xfrm>
          <a:prstGeom prst="downArrow">
            <a:avLst>
              <a:gd name="adj1" fmla="val 69536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15" name="Pfeil nach unten 14"/>
          <p:cNvSpPr/>
          <p:nvPr/>
        </p:nvSpPr>
        <p:spPr>
          <a:xfrm>
            <a:off x="6557388" y="3804821"/>
            <a:ext cx="936104" cy="477881"/>
          </a:xfrm>
          <a:prstGeom prst="downArrow">
            <a:avLst>
              <a:gd name="adj1" fmla="val 69536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endParaRPr lang="de-CH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21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Umtriebsweide</a:t>
            </a:r>
            <a:r>
              <a:rPr lang="de-CH" dirty="0" smtClean="0"/>
              <a:t> versus Standweide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4274" y="1340768"/>
            <a:ext cx="3852000" cy="3312368"/>
          </a:xfrm>
          <a:solidFill>
            <a:srgbClr val="FFCCCC"/>
          </a:solidFill>
        </p:spPr>
        <p:txBody>
          <a:bodyPr lIns="72000" tIns="72000" rIns="72000" bIns="72000"/>
          <a:lstStyle/>
          <a:p>
            <a:pPr algn="l"/>
            <a:r>
              <a:rPr lang="de-CH" sz="2000" b="1" dirty="0" smtClean="0"/>
              <a:t>Nachteile </a:t>
            </a:r>
            <a:r>
              <a:rPr lang="de-CH" sz="2000" b="1" dirty="0" err="1" smtClean="0"/>
              <a:t>Umtriebsweide</a:t>
            </a:r>
            <a:r>
              <a:rPr lang="de-CH" sz="2000" b="1" dirty="0" smtClean="0"/>
              <a:t>:</a:t>
            </a:r>
            <a:endParaRPr lang="de-CH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CH" sz="2000" dirty="0" smtClean="0"/>
              <a:t>Höhere Kosten </a:t>
            </a:r>
            <a:r>
              <a:rPr lang="de-CH" sz="2000" dirty="0"/>
              <a:t>für Zaunmaterial, zusätzliche </a:t>
            </a:r>
            <a:r>
              <a:rPr lang="de-CH" sz="2000" dirty="0" smtClean="0"/>
              <a:t>Tränken sowie </a:t>
            </a:r>
            <a:r>
              <a:rPr lang="de-CH" sz="2000" dirty="0"/>
              <a:t>mehr </a:t>
            </a:r>
            <a:r>
              <a:rPr lang="de-CH" sz="2000" dirty="0" smtClean="0"/>
              <a:t>Arbeit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CH" sz="2000" dirty="0" smtClean="0"/>
              <a:t>Eventuell mehr </a:t>
            </a:r>
            <a:r>
              <a:rPr lang="de-CH" sz="2000" dirty="0"/>
              <a:t>Unruhe in der </a:t>
            </a:r>
            <a:r>
              <a:rPr lang="de-CH" sz="2000" dirty="0" smtClean="0"/>
              <a:t>Herde</a:t>
            </a:r>
            <a:endParaRPr lang="de-CH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CH" sz="2000" dirty="0" smtClean="0"/>
              <a:t>Zu </a:t>
            </a:r>
            <a:r>
              <a:rPr lang="de-CH" sz="2000" dirty="0"/>
              <a:t>kleine Koppeln und eine zu hohe </a:t>
            </a:r>
            <a:r>
              <a:rPr lang="de-CH" sz="2000" dirty="0" smtClean="0"/>
              <a:t>Weideintensität führen </a:t>
            </a:r>
            <a:r>
              <a:rPr lang="de-CH" sz="2000" dirty="0"/>
              <a:t>zu einer </a:t>
            </a:r>
            <a:r>
              <a:rPr lang="de-CH" sz="2000" dirty="0" smtClean="0"/>
              <a:t>Vereinheitlichung der </a:t>
            </a:r>
            <a:r>
              <a:rPr lang="de-CH" sz="2000" dirty="0"/>
              <a:t>Vegetation.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617725" y="1340768"/>
            <a:ext cx="3852000" cy="3312368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de-CH" sz="2000" b="1" dirty="0" smtClean="0"/>
              <a:t>Vorteile </a:t>
            </a:r>
            <a:r>
              <a:rPr lang="de-CH" sz="2000" b="1" dirty="0" err="1" smtClean="0"/>
              <a:t>Umtriebsweide</a:t>
            </a:r>
            <a:r>
              <a:rPr lang="de-CH" sz="2000" b="1" dirty="0" smtClean="0"/>
              <a:t>:</a:t>
            </a:r>
            <a:endParaRPr lang="de-CH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Gleichmässiger Weidedruck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Keine </a:t>
            </a:r>
            <a:r>
              <a:rPr lang="de-CH" sz="2000" dirty="0"/>
              <a:t>Über- bzw. </a:t>
            </a:r>
            <a:r>
              <a:rPr lang="de-CH" sz="2000" dirty="0" smtClean="0"/>
              <a:t>Unterbeweidung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Gute </a:t>
            </a:r>
            <a:r>
              <a:rPr lang="de-CH" sz="2000" dirty="0"/>
              <a:t>Verteilung des </a:t>
            </a:r>
            <a:r>
              <a:rPr lang="de-CH" sz="2000" dirty="0" smtClean="0"/>
              <a:t>Dungs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Gute </a:t>
            </a:r>
            <a:r>
              <a:rPr lang="de-CH" sz="2000" dirty="0"/>
              <a:t>und </a:t>
            </a:r>
            <a:r>
              <a:rPr lang="de-CH" sz="2000" dirty="0" smtClean="0"/>
              <a:t>gleichmässige </a:t>
            </a:r>
            <a:r>
              <a:rPr lang="de-CH" sz="2000" dirty="0"/>
              <a:t>Grasqualität und </a:t>
            </a:r>
            <a:r>
              <a:rPr lang="de-CH" sz="2000" dirty="0" smtClean="0"/>
              <a:t>gutes Graswachstum</a:t>
            </a:r>
            <a:endParaRPr lang="de-CH" sz="2000" dirty="0"/>
          </a:p>
          <a:p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2479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359891"/>
          </a:xfrm>
          <a:noFill/>
        </p:spPr>
        <p:txBody>
          <a:bodyPr/>
          <a:lstStyle/>
          <a:p>
            <a:r>
              <a:rPr lang="de-CH" dirty="0" smtClean="0"/>
              <a:t>Wald- und </a:t>
            </a:r>
            <a:r>
              <a:rPr lang="de-CH" dirty="0" err="1" smtClean="0"/>
              <a:t>Wytweiden</a:t>
            </a:r>
            <a:r>
              <a:rPr lang="de-CH" dirty="0"/>
              <a:t>: Wie </a:t>
            </a:r>
            <a:r>
              <a:rPr lang="de-CH" dirty="0" smtClean="0"/>
              <a:t>aufwerten?</a:t>
            </a:r>
            <a:endParaRPr lang="de-CH" b="0" i="1" dirty="0">
              <a:solidFill>
                <a:srgbClr val="FF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1124745"/>
            <a:ext cx="7908549" cy="33123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Waldränder </a:t>
            </a:r>
            <a:r>
              <a:rPr lang="de-CH" sz="2000" dirty="0"/>
              <a:t>stufig gestalten.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err="1" smtClean="0"/>
              <a:t>Ruderalflächen</a:t>
            </a:r>
            <a:r>
              <a:rPr lang="de-CH" sz="2000" dirty="0"/>
              <a:t>, grosse </a:t>
            </a:r>
            <a:r>
              <a:rPr lang="de-CH" sz="2000" dirty="0" smtClean="0"/>
              <a:t>Steinblöcke, offene Bodenstellen </a:t>
            </a:r>
            <a:r>
              <a:rPr lang="de-CH" sz="2000" dirty="0"/>
              <a:t>erhalten.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Trockensteinmauern erhalten, neue anlegen</a:t>
            </a:r>
            <a:r>
              <a:rPr lang="de-CH" sz="2000" dirty="0"/>
              <a:t>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Absterbende </a:t>
            </a:r>
            <a:r>
              <a:rPr lang="de-CH" sz="2000" dirty="0"/>
              <a:t>Bäume mit viel Totholz </a:t>
            </a:r>
            <a:r>
              <a:rPr lang="de-CH" sz="2000" dirty="0" smtClean="0"/>
              <a:t>stehen lassen, evtl. </a:t>
            </a:r>
            <a:r>
              <a:rPr lang="de-CH" sz="2000" dirty="0"/>
              <a:t>auszäunen. </a:t>
            </a:r>
            <a:r>
              <a:rPr lang="de-CH" sz="2000" dirty="0" smtClean="0"/>
              <a:t>Regelmässig mit </a:t>
            </a:r>
            <a:r>
              <a:rPr lang="de-CH" sz="2000" dirty="0"/>
              <a:t>neuem Material ergänzen und </a:t>
            </a:r>
            <a:r>
              <a:rPr lang="de-CH" sz="2000" dirty="0" smtClean="0"/>
              <a:t>von Vegetation </a:t>
            </a:r>
            <a:r>
              <a:rPr lang="de-CH" sz="2000" dirty="0"/>
              <a:t>befreien.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Zu </a:t>
            </a:r>
            <a:r>
              <a:rPr lang="de-CH" sz="2000" dirty="0"/>
              <a:t>starke Ausbreitung von Brombeeren </a:t>
            </a:r>
            <a:r>
              <a:rPr lang="de-CH" sz="2000" dirty="0" smtClean="0"/>
              <a:t>und Schwarzdorn </a:t>
            </a:r>
            <a:r>
              <a:rPr lang="de-CH" sz="2000" dirty="0"/>
              <a:t>vermeiden.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Problempflanzen </a:t>
            </a:r>
            <a:r>
              <a:rPr lang="de-CH" sz="2000" dirty="0"/>
              <a:t>wie Adlerfarn, </a:t>
            </a:r>
            <a:r>
              <a:rPr lang="de-CH" sz="2000" dirty="0" err="1" smtClean="0"/>
              <a:t>Blacken</a:t>
            </a:r>
            <a:r>
              <a:rPr lang="de-CH" sz="2000" dirty="0" smtClean="0"/>
              <a:t>, Ackerkratzdistel</a:t>
            </a:r>
            <a:r>
              <a:rPr lang="de-CH" sz="2000" dirty="0"/>
              <a:t>, Jakobskreuzkraut </a:t>
            </a:r>
            <a:r>
              <a:rPr lang="de-CH" sz="2000" dirty="0" smtClean="0"/>
              <a:t>sowie Neophyten bekämpfen</a:t>
            </a:r>
            <a:r>
              <a:rPr lang="de-CH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Wo </a:t>
            </a:r>
            <a:r>
              <a:rPr lang="de-CH" sz="2000" dirty="0"/>
              <a:t>immer möglich auf Stacheldraht </a:t>
            </a:r>
            <a:r>
              <a:rPr lang="de-CH" sz="2000" dirty="0" smtClean="0"/>
              <a:t>verzichten.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48</a:t>
            </a:fld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3147" y="4365105"/>
            <a:ext cx="3813257" cy="178258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958" y="4365104"/>
            <a:ext cx="3958042" cy="17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6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9999" y="4304133"/>
            <a:ext cx="1840580" cy="160869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4580" y="4304135"/>
            <a:ext cx="1899487" cy="160869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0679" y="4293096"/>
            <a:ext cx="1857969" cy="1619732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04" y="4295559"/>
            <a:ext cx="1865782" cy="161726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000" y="600946"/>
            <a:ext cx="8706803" cy="629700"/>
          </a:xfrm>
        </p:spPr>
        <p:txBody>
          <a:bodyPr/>
          <a:lstStyle/>
          <a:p>
            <a:r>
              <a:rPr lang="de-CH" sz="2200" dirty="0" smtClean="0"/>
              <a:t>Artenreiche Grün- </a:t>
            </a:r>
            <a:r>
              <a:rPr lang="de-CH" sz="2200" dirty="0"/>
              <a:t>und </a:t>
            </a:r>
            <a:r>
              <a:rPr lang="de-CH" sz="2200" dirty="0" err="1" smtClean="0"/>
              <a:t>Streueflächen</a:t>
            </a:r>
            <a:r>
              <a:rPr lang="de-CH" sz="2200" dirty="0" smtClean="0"/>
              <a:t> im </a:t>
            </a:r>
            <a:r>
              <a:rPr lang="de-CH" sz="2200" dirty="0"/>
              <a:t>Sömmerungsgebiet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64581" y="1209130"/>
            <a:ext cx="3920982" cy="2363886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/>
            <a:r>
              <a:rPr lang="de-CH" sz="2000" b="1" dirty="0"/>
              <a:t>Ökologische Bedeutung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Strukturreiche </a:t>
            </a:r>
            <a:r>
              <a:rPr lang="de-CH" sz="2000" dirty="0"/>
              <a:t>Landschaften </a:t>
            </a:r>
            <a:r>
              <a:rPr lang="de-CH" sz="2000" dirty="0" smtClean="0"/>
              <a:t/>
            </a:r>
            <a:br>
              <a:rPr lang="de-CH" sz="2000" dirty="0" smtClean="0"/>
            </a:br>
            <a:r>
              <a:rPr lang="de-CH" sz="2000" dirty="0" smtClean="0"/>
              <a:t>mit Steinhaufen, Felsblöcken</a:t>
            </a:r>
            <a:r>
              <a:rPr lang="de-CH" sz="2000" dirty="0"/>
              <a:t>, Einzelbüschen, Mulden und </a:t>
            </a:r>
            <a:r>
              <a:rPr lang="de-CH" sz="2000" dirty="0" smtClean="0"/>
              <a:t>Hügeln bieten </a:t>
            </a:r>
            <a:r>
              <a:rPr lang="de-CH" sz="2000" dirty="0"/>
              <a:t>Kleintieren Unterschlupf.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Lebensraum für viele Pflanzen</a:t>
            </a:r>
            <a:endParaRPr lang="de-CH" sz="2000" dirty="0"/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552270" y="1205211"/>
            <a:ext cx="3836378" cy="2683043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de-CH" sz="2000" b="1" dirty="0"/>
              <a:t>Agronomische Bedeutung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Alpwirtschaft </a:t>
            </a:r>
            <a:r>
              <a:rPr lang="de-CH" sz="2000" dirty="0"/>
              <a:t>erweitert die Futterbasis </a:t>
            </a:r>
            <a:r>
              <a:rPr lang="de-CH" sz="2000" dirty="0" smtClean="0"/>
              <a:t>für den Viehbestand.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Das Weiden auf </a:t>
            </a:r>
            <a:r>
              <a:rPr lang="de-CH" sz="2000" dirty="0"/>
              <a:t>artenreichen Alpweiden fördert die </a:t>
            </a:r>
            <a:r>
              <a:rPr lang="de-CH" sz="2000" dirty="0" smtClean="0"/>
              <a:t>Tier-gesundheit</a:t>
            </a:r>
            <a:r>
              <a:rPr lang="de-CH" sz="2000" dirty="0"/>
              <a:t>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Verhindern Hangrutsche </a:t>
            </a:r>
            <a:r>
              <a:rPr lang="de-CH" sz="2000" dirty="0"/>
              <a:t>besser als intensiv </a:t>
            </a:r>
            <a:r>
              <a:rPr lang="de-CH" sz="2000" dirty="0" smtClean="0"/>
              <a:t>genutztes Weideland</a:t>
            </a:r>
            <a:r>
              <a:rPr lang="de-CH" sz="2000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49</a:t>
            </a:fld>
            <a:endParaRPr lang="de-CH" dirty="0"/>
          </a:p>
        </p:txBody>
      </p:sp>
      <p:sp>
        <p:nvSpPr>
          <p:cNvPr id="16" name="Welle 15"/>
          <p:cNvSpPr/>
          <p:nvPr/>
        </p:nvSpPr>
        <p:spPr>
          <a:xfrm>
            <a:off x="8182708" y="90223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solidFill>
                  <a:schemeClr val="accent4">
                    <a:lumMod val="50000"/>
                  </a:schemeClr>
                </a:solidFill>
              </a:rPr>
              <a:t>S.74</a:t>
            </a:r>
            <a:endParaRPr lang="de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6622610" y="5543496"/>
            <a:ext cx="189378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Arnika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4550700" y="5543496"/>
            <a:ext cx="197437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Warzenbeisser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2516778" y="5543496"/>
            <a:ext cx="199903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Zwergbläuling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513689" y="5543496"/>
            <a:ext cx="195598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Steinschmätzer</a:t>
            </a:r>
          </a:p>
        </p:txBody>
      </p:sp>
    </p:spTree>
    <p:extLst>
      <p:ext uri="{BB962C8B-B14F-4D97-AF65-F5344CB8AC3E}">
        <p14:creationId xmlns:p14="http://schemas.microsoft.com/office/powerpoint/2010/main" val="354578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4855805" y="3174299"/>
            <a:ext cx="3683995" cy="19916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de-CH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Andere</a:t>
            </a:r>
            <a:endParaRPr lang="de-CH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685800">
              <a:lnSpc>
                <a:spcPts val="2100"/>
              </a:lnSpc>
              <a:spcAft>
                <a:spcPts val="4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Wassergräben, Tümpel, Teiche</a:t>
            </a:r>
          </a:p>
          <a:p>
            <a:pPr marL="342900" indent="-342900" defTabSz="685800">
              <a:lnSpc>
                <a:spcPts val="2100"/>
              </a:lnSpc>
              <a:spcAft>
                <a:spcPts val="4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 err="1"/>
              <a:t>Ruderalflächen</a:t>
            </a:r>
            <a:r>
              <a:rPr lang="de-CH" dirty="0"/>
              <a:t>, Steinhaufen, -wälle</a:t>
            </a:r>
          </a:p>
          <a:p>
            <a:pPr marL="342900" indent="-342900" defTabSz="685800">
              <a:lnSpc>
                <a:spcPts val="2100"/>
              </a:lnSpc>
              <a:spcAft>
                <a:spcPts val="4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Trockenmauern</a:t>
            </a:r>
          </a:p>
          <a:p>
            <a:pPr marL="342900" indent="-342900" defTabSz="685800">
              <a:lnSpc>
                <a:spcPts val="2100"/>
              </a:lnSpc>
              <a:spcAft>
                <a:spcPts val="4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Regionsspezifische BFF auf LN</a:t>
            </a:r>
          </a:p>
          <a:p>
            <a:pPr marL="342900" indent="-342900" defTabSz="685800">
              <a:lnSpc>
                <a:spcPts val="2100"/>
              </a:lnSpc>
              <a:spcAft>
                <a:spcPts val="4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 err="1" smtClean="0"/>
              <a:t>Regionsspezif</a:t>
            </a:r>
            <a:r>
              <a:rPr lang="de-CH" dirty="0" smtClean="0"/>
              <a:t>. </a:t>
            </a:r>
            <a:r>
              <a:rPr lang="de-CH" dirty="0"/>
              <a:t>BFF ausserhalb LN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21 </a:t>
            </a:r>
            <a:r>
              <a:rPr lang="de-CH" dirty="0" smtClean="0"/>
              <a:t>BFF-Typen</a:t>
            </a:r>
            <a:r>
              <a:rPr lang="de-CH" dirty="0"/>
              <a:t/>
            </a:r>
            <a:br>
              <a:rPr lang="de-CH" dirty="0"/>
            </a:b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5</a:t>
            </a:fld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873230" y="5278480"/>
            <a:ext cx="3653043" cy="843571"/>
          </a:xfrm>
          <a:ln w="19050">
            <a:solidFill>
              <a:srgbClr val="FF0000"/>
            </a:solidFill>
          </a:ln>
        </p:spPr>
        <p:txBody>
          <a:bodyPr lIns="72000" tIns="72000" rIns="72000" bIns="72000"/>
          <a:lstStyle/>
          <a:p>
            <a:r>
              <a:rPr lang="de-CH" sz="1600" b="1" dirty="0"/>
              <a:t>Anforderung </a:t>
            </a:r>
            <a:r>
              <a:rPr lang="de-CH" sz="1600" b="1" dirty="0" smtClean="0"/>
              <a:t>gemäss DZV: </a:t>
            </a:r>
            <a:r>
              <a:rPr lang="de-CH" sz="1600" b="1" dirty="0"/>
              <a:t/>
            </a:r>
            <a:br>
              <a:rPr lang="de-CH" sz="1600" b="1" dirty="0"/>
            </a:br>
            <a:r>
              <a:rPr lang="de-CH" sz="1600" dirty="0" smtClean="0"/>
              <a:t>Betriebe allgemein: 7 </a:t>
            </a:r>
            <a:r>
              <a:rPr lang="de-CH" sz="1600" dirty="0"/>
              <a:t>% BFF in der LN </a:t>
            </a:r>
            <a:r>
              <a:rPr lang="de-CH" sz="1600" dirty="0" smtClean="0"/>
              <a:t/>
            </a:r>
            <a:br>
              <a:rPr lang="de-CH" sz="1600" dirty="0" smtClean="0"/>
            </a:br>
            <a:r>
              <a:rPr lang="de-CH" sz="1600" dirty="0" smtClean="0"/>
              <a:t>Spezialkulturbetriebe: 3,5 </a:t>
            </a:r>
            <a:r>
              <a:rPr lang="de-CH" sz="1600" dirty="0"/>
              <a:t>% BFF in der LN </a:t>
            </a:r>
          </a:p>
        </p:txBody>
      </p:sp>
      <p:sp>
        <p:nvSpPr>
          <p:cNvPr id="9" name="Rechteck 8"/>
          <p:cNvSpPr/>
          <p:nvPr/>
        </p:nvSpPr>
        <p:spPr>
          <a:xfrm>
            <a:off x="460509" y="908720"/>
            <a:ext cx="4255506" cy="28751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Aft>
                <a:spcPts val="400"/>
              </a:spcAft>
            </a:pPr>
            <a:r>
              <a:rPr lang="de-CH" b="1" dirty="0">
                <a:ea typeface="Calibri" panose="020F0502020204030204" pitchFamily="34" charset="0"/>
                <a:cs typeface="Times New Roman" panose="02020603050405020304" pitchFamily="18" charset="0"/>
              </a:rPr>
              <a:t>Wiesen und Weiden</a:t>
            </a:r>
          </a:p>
          <a:p>
            <a:pPr marL="342900" indent="-342900" defTabSz="685800">
              <a:lnSpc>
                <a:spcPts val="2100"/>
              </a:lnSpc>
              <a:spcAft>
                <a:spcPts val="4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Extensiv genutzte Wiesen</a:t>
            </a:r>
          </a:p>
          <a:p>
            <a:pPr marL="342900" indent="-342900" defTabSz="685800">
              <a:lnSpc>
                <a:spcPts val="2100"/>
              </a:lnSpc>
              <a:spcAft>
                <a:spcPts val="4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Wenig intensiv </a:t>
            </a:r>
            <a:r>
              <a:rPr lang="de-CH" dirty="0" smtClean="0"/>
              <a:t>genutzte </a:t>
            </a:r>
            <a:r>
              <a:rPr lang="de-CH" dirty="0"/>
              <a:t>Wiesen</a:t>
            </a:r>
          </a:p>
          <a:p>
            <a:pPr marL="342900" indent="-342900" defTabSz="685800">
              <a:lnSpc>
                <a:spcPts val="2100"/>
              </a:lnSpc>
              <a:spcAft>
                <a:spcPts val="4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 err="1"/>
              <a:t>Streueflächen</a:t>
            </a:r>
            <a:endParaRPr lang="de-CH" dirty="0"/>
          </a:p>
          <a:p>
            <a:pPr marL="342900" indent="-342900" defTabSz="685800">
              <a:lnSpc>
                <a:spcPts val="2100"/>
              </a:lnSpc>
              <a:spcAft>
                <a:spcPts val="4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Extensiv genutzte Weiden</a:t>
            </a:r>
          </a:p>
          <a:p>
            <a:pPr marL="342900" indent="-342900" defTabSz="685800">
              <a:lnSpc>
                <a:spcPts val="2100"/>
              </a:lnSpc>
              <a:spcAft>
                <a:spcPts val="4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Waldweiden</a:t>
            </a:r>
          </a:p>
          <a:p>
            <a:pPr marL="342900" indent="-342900" defTabSz="685800">
              <a:lnSpc>
                <a:spcPts val="2100"/>
              </a:lnSpc>
              <a:spcAft>
                <a:spcPts val="4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Uferwiesen entlang </a:t>
            </a:r>
            <a:r>
              <a:rPr lang="de-CH" dirty="0" smtClean="0"/>
              <a:t>von </a:t>
            </a:r>
            <a:r>
              <a:rPr lang="de-CH" dirty="0"/>
              <a:t>Fliessgewässern</a:t>
            </a:r>
          </a:p>
          <a:p>
            <a:pPr marL="342900" indent="-342900" defTabSz="685800">
              <a:lnSpc>
                <a:spcPts val="2100"/>
              </a:lnSpc>
              <a:spcAft>
                <a:spcPts val="4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Artenreiche Grün- </a:t>
            </a:r>
            <a:r>
              <a:rPr lang="de-CH" dirty="0" smtClean="0"/>
              <a:t>und </a:t>
            </a:r>
            <a:r>
              <a:rPr lang="de-CH" dirty="0" err="1"/>
              <a:t>Streueflächen</a:t>
            </a:r>
            <a:r>
              <a:rPr lang="de-CH" dirty="0"/>
              <a:t> </a:t>
            </a:r>
            <a:r>
              <a:rPr lang="de-CH" dirty="0" smtClean="0"/>
              <a:t>im </a:t>
            </a:r>
            <a:r>
              <a:rPr lang="de-CH" dirty="0"/>
              <a:t>Sömmerungsgebiet</a:t>
            </a:r>
          </a:p>
        </p:txBody>
      </p:sp>
      <p:sp>
        <p:nvSpPr>
          <p:cNvPr id="12" name="Rechteck 11"/>
          <p:cNvSpPr/>
          <p:nvPr/>
        </p:nvSpPr>
        <p:spPr>
          <a:xfrm>
            <a:off x="460509" y="3861048"/>
            <a:ext cx="4255506" cy="22610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de-CH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Acker</a:t>
            </a:r>
            <a:endParaRPr lang="de-CH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685800">
              <a:lnSpc>
                <a:spcPts val="2100"/>
              </a:lnSpc>
              <a:spcAft>
                <a:spcPts val="4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Ackerschonstreifen</a:t>
            </a:r>
          </a:p>
          <a:p>
            <a:pPr marL="342900" indent="-342900" defTabSz="685800">
              <a:lnSpc>
                <a:spcPts val="2100"/>
              </a:lnSpc>
              <a:spcAft>
                <a:spcPts val="4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Blühstreifen für Bestäuber und andere Nützlinge</a:t>
            </a:r>
          </a:p>
          <a:p>
            <a:pPr marL="342900" indent="-342900" defTabSz="685800">
              <a:lnSpc>
                <a:spcPts val="2100"/>
              </a:lnSpc>
              <a:spcAft>
                <a:spcPts val="4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Buntbrachen</a:t>
            </a:r>
          </a:p>
          <a:p>
            <a:pPr marL="342900" indent="-342900" defTabSz="685800">
              <a:lnSpc>
                <a:spcPts val="2100"/>
              </a:lnSpc>
              <a:spcAft>
                <a:spcPts val="4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Rotationsbrachen</a:t>
            </a:r>
          </a:p>
          <a:p>
            <a:pPr marL="342900" indent="-342900" defTabSz="685800">
              <a:lnSpc>
                <a:spcPts val="2100"/>
              </a:lnSpc>
              <a:spcAft>
                <a:spcPts val="4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Säume auf </a:t>
            </a:r>
            <a:r>
              <a:rPr lang="de-CH" dirty="0" smtClean="0"/>
              <a:t>Ackerfläche</a:t>
            </a:r>
            <a:endParaRPr lang="de-CH" dirty="0"/>
          </a:p>
        </p:txBody>
      </p:sp>
      <p:sp>
        <p:nvSpPr>
          <p:cNvPr id="3" name="Rechteck 2"/>
          <p:cNvSpPr/>
          <p:nvPr/>
        </p:nvSpPr>
        <p:spPr>
          <a:xfrm>
            <a:off x="4873230" y="908720"/>
            <a:ext cx="3653042" cy="21826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685800">
              <a:lnSpc>
                <a:spcPts val="2100"/>
              </a:lnSpc>
              <a:spcAft>
                <a:spcPts val="400"/>
              </a:spcAft>
              <a:buClr>
                <a:srgbClr val="006C8E"/>
              </a:buClr>
            </a:pPr>
            <a:r>
              <a:rPr lang="de-CH" b="1" dirty="0"/>
              <a:t>Dauerkulturen und Gehölze</a:t>
            </a:r>
          </a:p>
          <a:p>
            <a:pPr marL="342900" indent="-342900" defTabSz="685800">
              <a:lnSpc>
                <a:spcPts val="2100"/>
              </a:lnSpc>
              <a:spcAft>
                <a:spcPts val="4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Hochstamm-Feldobstbäume</a:t>
            </a:r>
          </a:p>
          <a:p>
            <a:pPr marL="342900" indent="-342900" defTabSz="685800">
              <a:lnSpc>
                <a:spcPts val="2100"/>
              </a:lnSpc>
              <a:spcAft>
                <a:spcPts val="4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Standortgerechte Einzelbäume und Alleen</a:t>
            </a:r>
          </a:p>
          <a:p>
            <a:pPr marL="342900" indent="-342900" defTabSz="685800">
              <a:lnSpc>
                <a:spcPts val="2100"/>
              </a:lnSpc>
              <a:spcAft>
                <a:spcPts val="4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Hecken, Feld- und Ufergehölze</a:t>
            </a:r>
          </a:p>
          <a:p>
            <a:pPr marL="342900" indent="-342900" defTabSz="685800">
              <a:lnSpc>
                <a:spcPts val="2100"/>
              </a:lnSpc>
              <a:spcAft>
                <a:spcPts val="4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Rebflächen mit natürlicher Artenvielfalt</a:t>
            </a:r>
          </a:p>
        </p:txBody>
      </p:sp>
    </p:spTree>
    <p:extLst>
      <p:ext uri="{BB962C8B-B14F-4D97-AF65-F5344CB8AC3E}">
        <p14:creationId xmlns:p14="http://schemas.microsoft.com/office/powerpoint/2010/main" val="418614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50</a:t>
            </a:fld>
            <a:endParaRPr lang="de-CH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846169"/>
              </p:ext>
            </p:extLst>
          </p:nvPr>
        </p:nvGraphicFramePr>
        <p:xfrm>
          <a:off x="611560" y="764704"/>
          <a:ext cx="7928240" cy="4577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9553">
                  <a:extLst>
                    <a:ext uri="{9D8B030D-6E8A-4147-A177-3AD203B41FA5}">
                      <a16:colId xmlns:a16="http://schemas.microsoft.com/office/drawing/2014/main" val="1286144274"/>
                    </a:ext>
                  </a:extLst>
                </a:gridCol>
                <a:gridCol w="5488687">
                  <a:extLst>
                    <a:ext uri="{9D8B030D-6E8A-4147-A177-3AD203B41FA5}">
                      <a16:colId xmlns:a16="http://schemas.microsoft.com/office/drawing/2014/main" val="202459405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dirty="0" smtClean="0"/>
                        <a:t>Artenreiche Grün- und </a:t>
                      </a:r>
                      <a:r>
                        <a:rPr lang="de-CH" sz="1600" b="1" dirty="0" err="1" smtClean="0"/>
                        <a:t>Streueflächen</a:t>
                      </a:r>
                      <a:r>
                        <a:rPr lang="de-CH" sz="1600" b="1" dirty="0" smtClean="0"/>
                        <a:t> im Sömmerungsgebiet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79233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CH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BEDINGUNGEN FÜR BEITRÄGE NACH DZV FÜR QUALITÄTSSTUFE II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8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441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dirty="0" smtClean="0"/>
                        <a:t>Anrechenbarkeit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0" dirty="0" smtClean="0"/>
                        <a:t>nicht an den ÖLN anrechenbar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501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dirty="0" smtClean="0"/>
                        <a:t>Zone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0" dirty="0" smtClean="0"/>
                        <a:t>im Sömmerungsgebiet und auf Sömmerungsflächen ausserhalb des Sömmerungsgebietes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566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dirty="0" smtClean="0"/>
                        <a:t>Bedingungen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600" b="0" dirty="0" smtClean="0"/>
                        <a:t>regelmässige Verteilung der Indikatorpflanzen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600" b="0" dirty="0" smtClean="0"/>
                        <a:t>Mindestens</a:t>
                      </a:r>
                      <a:r>
                        <a:rPr lang="de-CH" sz="1600" b="0" baseline="0" dirty="0" smtClean="0"/>
                        <a:t> gleichbleibende</a:t>
                      </a:r>
                      <a:r>
                        <a:rPr lang="de-CH" sz="1600" b="0" dirty="0" smtClean="0"/>
                        <a:t> biologische Qualität und Flächengrösse während der Vertragsdauer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955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dirty="0" smtClean="0"/>
                        <a:t>Futter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0" dirty="0" smtClean="0"/>
                        <a:t>Verwertung des Futters</a:t>
                      </a:r>
                      <a:r>
                        <a:rPr lang="de-CH" sz="1600" b="0" baseline="0" dirty="0" smtClean="0"/>
                        <a:t> </a:t>
                      </a:r>
                      <a:r>
                        <a:rPr lang="de-CH" sz="1600" b="0" dirty="0" smtClean="0"/>
                        <a:t>direkt auf der Alp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213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dirty="0" smtClean="0"/>
                        <a:t>Düngung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0" dirty="0" smtClean="0"/>
                        <a:t>maximal so hoch, dass die floristische Qualität erhalten bleibt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347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dirty="0" smtClean="0"/>
                        <a:t>Pflanzenschutzmittel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600" b="0" dirty="0" smtClean="0"/>
                        <a:t>Problempflanzen mechanisch bekämpfen.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600" b="0" dirty="0" smtClean="0"/>
                        <a:t>Einzelstockbehandlungen erlaubt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921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dirty="0" smtClean="0"/>
                        <a:t>Säuberungsschnitte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0" dirty="0" smtClean="0"/>
                        <a:t>Einsatz von </a:t>
                      </a:r>
                      <a:r>
                        <a:rPr lang="de-CH" sz="1600" b="0" dirty="0" err="1" smtClean="0"/>
                        <a:t>Mulchgerät</a:t>
                      </a:r>
                      <a:r>
                        <a:rPr lang="de-CH" sz="1600" b="0" dirty="0" smtClean="0"/>
                        <a:t> und Steinbrechmaschinen verboten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542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dirty="0" smtClean="0"/>
                        <a:t>Vertragsdauer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dirty="0" smtClean="0"/>
                        <a:t>8 Jahre</a:t>
                      </a:r>
                      <a:endParaRPr lang="de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181488"/>
                  </a:ext>
                </a:extLst>
              </a:tr>
            </a:tbl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8048828" y="0"/>
            <a:ext cx="109517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CH" sz="2000" dirty="0" smtClean="0"/>
              <a:t>Handout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415929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22075" cy="629700"/>
          </a:xfrm>
        </p:spPr>
        <p:txBody>
          <a:bodyPr/>
          <a:lstStyle/>
          <a:p>
            <a:r>
              <a:rPr lang="de-CH" dirty="0" smtClean="0"/>
              <a:t>Artenreiche </a:t>
            </a:r>
            <a:r>
              <a:rPr lang="de-CH" dirty="0"/>
              <a:t>Grün- und </a:t>
            </a:r>
            <a:r>
              <a:rPr lang="de-CH" dirty="0" err="1"/>
              <a:t>Streueflächen</a:t>
            </a:r>
            <a:r>
              <a:rPr lang="de-CH" dirty="0"/>
              <a:t> 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dirty="0"/>
              <a:t>im Sömmerungsgebiet: Pflege und Aufwertung </a:t>
            </a:r>
            <a:br>
              <a:rPr lang="de-CH" dirty="0"/>
            </a:br>
            <a:r>
              <a:rPr lang="de-CH" dirty="0"/>
              <a:t/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1412775"/>
            <a:ext cx="5754475" cy="4363671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err="1" smtClean="0"/>
              <a:t>Verbuschung</a:t>
            </a:r>
            <a:r>
              <a:rPr lang="de-CH" sz="2000" dirty="0" smtClean="0"/>
              <a:t> </a:t>
            </a:r>
            <a:r>
              <a:rPr lang="de-CH" sz="2000" dirty="0"/>
              <a:t>durch regelmässiges </a:t>
            </a:r>
            <a:r>
              <a:rPr lang="de-CH" sz="2000" dirty="0" smtClean="0"/>
              <a:t>Holzen und </a:t>
            </a:r>
            <a:r>
              <a:rPr lang="de-CH" sz="2000" dirty="0"/>
              <a:t>rechtzeitige Beweidung vermeiden.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Starke </a:t>
            </a:r>
            <a:r>
              <a:rPr lang="de-CH" sz="2000" dirty="0"/>
              <a:t>Ausbreitung von Grünerlen, </a:t>
            </a:r>
            <a:r>
              <a:rPr lang="de-CH" sz="2000" dirty="0" smtClean="0"/>
              <a:t>Alpenrosen, Hundsrosen </a:t>
            </a:r>
            <a:r>
              <a:rPr lang="de-CH" sz="2000" dirty="0"/>
              <a:t>und Schwarzdorn vermeiden.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Einzelne </a:t>
            </a:r>
            <a:r>
              <a:rPr lang="de-CH" sz="2000" dirty="0"/>
              <a:t>Bäume, Büsche und kleine </a:t>
            </a:r>
            <a:r>
              <a:rPr lang="de-CH" sz="2000" dirty="0" smtClean="0"/>
              <a:t>Buschgruppen dulden</a:t>
            </a:r>
            <a:r>
              <a:rPr lang="de-CH" sz="2000" dirty="0"/>
              <a:t>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Problempflanzen </a:t>
            </a:r>
            <a:r>
              <a:rPr lang="de-CH" sz="2000" dirty="0"/>
              <a:t>wie Adlerfarn </a:t>
            </a:r>
            <a:r>
              <a:rPr lang="de-CH" sz="2000" dirty="0" smtClean="0"/>
              <a:t>frühzeitig bekämpfen</a:t>
            </a:r>
            <a:r>
              <a:rPr lang="de-CH" sz="2000" dirty="0"/>
              <a:t>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Feuchtstellen </a:t>
            </a:r>
            <a:r>
              <a:rPr lang="de-CH" sz="2000" dirty="0"/>
              <a:t>erhalten. </a:t>
            </a:r>
            <a:endParaRPr lang="de-CH" sz="2000" dirty="0" smtClean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Auf Entwässerungsmassnahmen verzichten</a:t>
            </a:r>
            <a:r>
              <a:rPr lang="de-CH" sz="2000" dirty="0"/>
              <a:t>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Weidedruck </a:t>
            </a:r>
            <a:r>
              <a:rPr lang="de-CH" sz="2000" dirty="0"/>
              <a:t>auf empfindlichen </a:t>
            </a:r>
            <a:r>
              <a:rPr lang="de-CH" sz="2000" dirty="0" smtClean="0"/>
              <a:t>Flächen wie </a:t>
            </a:r>
            <a:r>
              <a:rPr lang="de-CH" sz="2000" dirty="0"/>
              <a:t>trockenen Magerweiden </a:t>
            </a:r>
            <a:r>
              <a:rPr lang="de-CH" sz="2000" dirty="0" smtClean="0"/>
              <a:t>und Feuchtweiden reduzieren </a:t>
            </a:r>
            <a:r>
              <a:rPr lang="de-CH" sz="2000" dirty="0"/>
              <a:t>und diese kurz und eher </a:t>
            </a:r>
            <a:r>
              <a:rPr lang="de-CH" sz="2000" dirty="0" smtClean="0"/>
              <a:t>spät bestossen</a:t>
            </a:r>
            <a:r>
              <a:rPr lang="de-CH" sz="2000" dirty="0"/>
              <a:t>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Auf </a:t>
            </a:r>
            <a:r>
              <a:rPr lang="de-CH" sz="2000" dirty="0"/>
              <a:t>Flächen mit Aufwertungspotenzial </a:t>
            </a:r>
            <a:r>
              <a:rPr lang="de-CH" sz="2000" dirty="0" smtClean="0"/>
              <a:t>die Düngung </a:t>
            </a:r>
            <a:r>
              <a:rPr lang="de-CH" sz="2000" dirty="0"/>
              <a:t>reduzieren </a:t>
            </a:r>
            <a:r>
              <a:rPr lang="de-CH" sz="2000" dirty="0" smtClean="0"/>
              <a:t>oder </a:t>
            </a:r>
            <a:r>
              <a:rPr lang="de-CH" sz="2000" dirty="0"/>
              <a:t>ganz darauf verzichten.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51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6216" y="1445370"/>
            <a:ext cx="2023584" cy="433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8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4.3 </a:t>
            </a:r>
            <a:r>
              <a:rPr lang="fr-FR" dirty="0" err="1"/>
              <a:t>Biodiversitätsförderflächen</a:t>
            </a:r>
            <a:r>
              <a:rPr lang="de-CH" dirty="0" smtClean="0"/>
              <a:t> auf Ackerland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52</a:t>
            </a:fld>
            <a:endParaRPr lang="de-CH" dirty="0"/>
          </a:p>
        </p:txBody>
      </p:sp>
      <p:sp>
        <p:nvSpPr>
          <p:cNvPr id="6" name="Welle 5"/>
          <p:cNvSpPr/>
          <p:nvPr/>
        </p:nvSpPr>
        <p:spPr>
          <a:xfrm>
            <a:off x="8172400" y="289829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solidFill>
                  <a:schemeClr val="accent4">
                    <a:lumMod val="50000"/>
                  </a:schemeClr>
                </a:solidFill>
              </a:rPr>
              <a:t>S.76-89</a:t>
            </a:r>
            <a:endParaRPr lang="de-CH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" name="Inhaltsplatzhalter 9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252" y="983769"/>
            <a:ext cx="7920880" cy="5064727"/>
          </a:xfrm>
        </p:spPr>
      </p:pic>
      <p:sp>
        <p:nvSpPr>
          <p:cNvPr id="10" name="Textfeld 9"/>
          <p:cNvSpPr txBox="1"/>
          <p:nvPr/>
        </p:nvSpPr>
        <p:spPr>
          <a:xfrm>
            <a:off x="611560" y="5661248"/>
            <a:ext cx="1864100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 smtClean="0"/>
              <a:t>Einjähriger Blühstreifen</a:t>
            </a:r>
            <a:endParaRPr lang="de-CH" dirty="0"/>
          </a:p>
        </p:txBody>
      </p:sp>
      <p:sp>
        <p:nvSpPr>
          <p:cNvPr id="11" name="Textfeld 10"/>
          <p:cNvSpPr txBox="1"/>
          <p:nvPr/>
        </p:nvSpPr>
        <p:spPr>
          <a:xfrm>
            <a:off x="617725" y="4593203"/>
            <a:ext cx="1589474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 smtClean="0"/>
              <a:t>Ackerschonstreifen</a:t>
            </a:r>
            <a:endParaRPr lang="de-CH" dirty="0"/>
          </a:p>
        </p:txBody>
      </p:sp>
      <p:sp>
        <p:nvSpPr>
          <p:cNvPr id="12" name="Textfeld 11"/>
          <p:cNvSpPr txBox="1"/>
          <p:nvPr/>
        </p:nvSpPr>
        <p:spPr>
          <a:xfrm>
            <a:off x="7330485" y="5013176"/>
            <a:ext cx="1016625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/>
              <a:t>Buntbrache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17725" y="3080297"/>
            <a:ext cx="2729593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 smtClean="0"/>
              <a:t>Hochstaudenflur und Pufferstreifen</a:t>
            </a:r>
            <a:endParaRPr lang="de-CH" dirty="0"/>
          </a:p>
        </p:txBody>
      </p:sp>
      <p:sp>
        <p:nvSpPr>
          <p:cNvPr id="14" name="Textfeld 13"/>
          <p:cNvSpPr txBox="1"/>
          <p:nvPr/>
        </p:nvSpPr>
        <p:spPr>
          <a:xfrm>
            <a:off x="5004048" y="3645024"/>
            <a:ext cx="1599284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de-CH" sz="1400" dirty="0" smtClean="0"/>
              <a:t>Saum auf Ackerland</a:t>
            </a:r>
            <a:endParaRPr lang="de-CH" sz="1400" dirty="0"/>
          </a:p>
        </p:txBody>
      </p:sp>
      <p:sp>
        <p:nvSpPr>
          <p:cNvPr id="15" name="Textfeld 14"/>
          <p:cNvSpPr txBox="1"/>
          <p:nvPr/>
        </p:nvSpPr>
        <p:spPr>
          <a:xfrm>
            <a:off x="6948264" y="3645024"/>
            <a:ext cx="1378904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/>
              <a:t>Rotationsbrache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224195" y="3992295"/>
            <a:ext cx="1527085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 smtClean="0"/>
              <a:t>Feldlerchenfenster</a:t>
            </a:r>
            <a:endParaRPr lang="de-CH" dirty="0"/>
          </a:p>
        </p:txBody>
      </p:sp>
      <p:sp>
        <p:nvSpPr>
          <p:cNvPr id="17" name="Textfeld 16"/>
          <p:cNvSpPr txBox="1"/>
          <p:nvPr/>
        </p:nvSpPr>
        <p:spPr>
          <a:xfrm>
            <a:off x="716596" y="1946511"/>
            <a:ext cx="1121910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 smtClean="0"/>
              <a:t>Niederhecke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5683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Biodiversitätsförderflächen</a:t>
            </a:r>
            <a:r>
              <a:rPr lang="fr-FR" dirty="0" smtClean="0"/>
              <a:t> </a:t>
            </a:r>
            <a:r>
              <a:rPr lang="fr-FR" dirty="0" err="1" smtClean="0"/>
              <a:t>auf</a:t>
            </a:r>
            <a:r>
              <a:rPr lang="fr-FR" dirty="0" smtClean="0"/>
              <a:t> </a:t>
            </a:r>
            <a:r>
              <a:rPr lang="fr-FR" dirty="0" err="1" smtClean="0"/>
              <a:t>Ackerland</a:t>
            </a:r>
            <a:r>
              <a:rPr lang="fr-FR" i="1" dirty="0"/>
              <a:t/>
            </a:r>
            <a:br>
              <a:rPr lang="fr-FR" i="1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4650" y="1196752"/>
            <a:ext cx="7617972" cy="43099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 smtClean="0"/>
              <a:t>Idealerweise</a:t>
            </a:r>
            <a:r>
              <a:rPr lang="fr-FR" sz="2000" dirty="0" smtClean="0"/>
              <a:t> </a:t>
            </a:r>
            <a:r>
              <a:rPr lang="de-CH" sz="2000" dirty="0" smtClean="0"/>
              <a:t>mindestens </a:t>
            </a:r>
            <a:r>
              <a:rPr lang="de-CH" sz="2000" dirty="0"/>
              <a:t>5 % </a:t>
            </a:r>
            <a:r>
              <a:rPr lang="de-CH" sz="2000" dirty="0" smtClean="0"/>
              <a:t>BFF auf Ackerland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/>
              <a:t>A</a:t>
            </a:r>
            <a:r>
              <a:rPr lang="de-CH" sz="2000" dirty="0" smtClean="0"/>
              <a:t>ckerbauspezifische BFF-Typen </a:t>
            </a:r>
            <a:r>
              <a:rPr lang="fr-FR" sz="2000" dirty="0" err="1" smtClean="0"/>
              <a:t>bevorzugen</a:t>
            </a:r>
            <a:r>
              <a:rPr lang="fr-FR" sz="2000" dirty="0" smtClean="0"/>
              <a:t>: </a:t>
            </a:r>
          </a:p>
          <a:p>
            <a:pPr marL="612900" lvl="1" indent="-342900"/>
            <a:r>
              <a:rPr lang="fr-FR" dirty="0" err="1" smtClean="0"/>
              <a:t>Bunt</a:t>
            </a:r>
            <a:r>
              <a:rPr lang="fr-FR" dirty="0" smtClean="0"/>
              <a:t>-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Rotationsbrachen</a:t>
            </a:r>
            <a:endParaRPr lang="fr-FR" dirty="0" smtClean="0"/>
          </a:p>
          <a:p>
            <a:pPr marL="612900" lvl="1" indent="-342900"/>
            <a:r>
              <a:rPr lang="de-CH" dirty="0"/>
              <a:t>Blühstreifen für Bestäuber und andere </a:t>
            </a:r>
            <a:r>
              <a:rPr lang="de-CH" dirty="0" smtClean="0"/>
              <a:t>Nützlinge </a:t>
            </a:r>
            <a:endParaRPr lang="de-CH" dirty="0"/>
          </a:p>
          <a:p>
            <a:pPr marL="612900" lvl="1" indent="-342900"/>
            <a:r>
              <a:rPr lang="de-CH" dirty="0" smtClean="0"/>
              <a:t>Säume </a:t>
            </a:r>
            <a:r>
              <a:rPr lang="de-CH" dirty="0"/>
              <a:t>auf </a:t>
            </a:r>
            <a:r>
              <a:rPr lang="de-CH" dirty="0" smtClean="0"/>
              <a:t>Ackerland </a:t>
            </a:r>
            <a:endParaRPr lang="de-CH" dirty="0"/>
          </a:p>
          <a:p>
            <a:pPr marL="612900" lvl="1" indent="-342900"/>
            <a:r>
              <a:rPr lang="de-CH" dirty="0" smtClean="0"/>
              <a:t>Ackerschonstreifen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 smtClean="0"/>
              <a:t>Andere</a:t>
            </a:r>
            <a:r>
              <a:rPr lang="fr-FR" sz="2000" dirty="0" smtClean="0"/>
              <a:t> </a:t>
            </a:r>
            <a:r>
              <a:rPr lang="fr-FR" sz="2000" dirty="0" err="1" smtClean="0"/>
              <a:t>interessante</a:t>
            </a:r>
            <a:r>
              <a:rPr lang="fr-FR" sz="2000" dirty="0" smtClean="0"/>
              <a:t> BFF: </a:t>
            </a:r>
          </a:p>
          <a:p>
            <a:pPr marL="612900" lvl="1" indent="-342900"/>
            <a:r>
              <a:rPr lang="de-CH" dirty="0"/>
              <a:t>extensiv genutzte </a:t>
            </a:r>
            <a:r>
              <a:rPr lang="de-CH" dirty="0" smtClean="0"/>
              <a:t>Wiesen</a:t>
            </a:r>
          </a:p>
          <a:p>
            <a:pPr marL="612900" lvl="1" indent="-342900"/>
            <a:r>
              <a:rPr lang="de-CH" dirty="0" smtClean="0"/>
              <a:t>Niederhecken</a:t>
            </a:r>
          </a:p>
          <a:p>
            <a:pPr marL="612900" lvl="1" indent="-342900"/>
            <a:r>
              <a:rPr lang="de-CH" dirty="0" smtClean="0"/>
              <a:t>kleine </a:t>
            </a:r>
            <a:r>
              <a:rPr lang="de-CH" dirty="0" err="1" smtClean="0"/>
              <a:t>Gebüschgruppen</a:t>
            </a:r>
            <a:endParaRPr lang="de-CH" dirty="0" smtClean="0"/>
          </a:p>
          <a:p>
            <a:pPr marL="612900" lvl="1" indent="-342900"/>
            <a:r>
              <a:rPr lang="de-CH" dirty="0" smtClean="0"/>
              <a:t>Steinhaufen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53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1510" y="2708920"/>
            <a:ext cx="4098290" cy="26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0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Lineare und flächige Elemente </a:t>
            </a:r>
            <a:r>
              <a:rPr lang="de-CH" dirty="0" smtClean="0"/>
              <a:t>kombinieren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54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078" y="836712"/>
            <a:ext cx="7939196" cy="3753288"/>
          </a:xfrm>
          <a:prstGeom prst="rect">
            <a:avLst/>
          </a:prstGeom>
        </p:spPr>
      </p:pic>
      <p:sp>
        <p:nvSpPr>
          <p:cNvPr id="12" name="Abgerundetes Rechteck 11"/>
          <p:cNvSpPr/>
          <p:nvPr/>
        </p:nvSpPr>
        <p:spPr>
          <a:xfrm rot="20406580">
            <a:off x="5762225" y="3660156"/>
            <a:ext cx="2844854" cy="368923"/>
          </a:xfrm>
          <a:custGeom>
            <a:avLst/>
            <a:gdLst>
              <a:gd name="connsiteX0" fmla="*/ 0 w 2878924"/>
              <a:gd name="connsiteY0" fmla="*/ 60008 h 360040"/>
              <a:gd name="connsiteX1" fmla="*/ 60008 w 2878924"/>
              <a:gd name="connsiteY1" fmla="*/ 0 h 360040"/>
              <a:gd name="connsiteX2" fmla="*/ 2818916 w 2878924"/>
              <a:gd name="connsiteY2" fmla="*/ 0 h 360040"/>
              <a:gd name="connsiteX3" fmla="*/ 2878924 w 2878924"/>
              <a:gd name="connsiteY3" fmla="*/ 60008 h 360040"/>
              <a:gd name="connsiteX4" fmla="*/ 2878924 w 2878924"/>
              <a:gd name="connsiteY4" fmla="*/ 300032 h 360040"/>
              <a:gd name="connsiteX5" fmla="*/ 2818916 w 2878924"/>
              <a:gd name="connsiteY5" fmla="*/ 360040 h 360040"/>
              <a:gd name="connsiteX6" fmla="*/ 60008 w 2878924"/>
              <a:gd name="connsiteY6" fmla="*/ 360040 h 360040"/>
              <a:gd name="connsiteX7" fmla="*/ 0 w 2878924"/>
              <a:gd name="connsiteY7" fmla="*/ 300032 h 360040"/>
              <a:gd name="connsiteX8" fmla="*/ 0 w 2878924"/>
              <a:gd name="connsiteY8" fmla="*/ 60008 h 360040"/>
              <a:gd name="connsiteX0" fmla="*/ 0 w 2878924"/>
              <a:gd name="connsiteY0" fmla="*/ 60008 h 360040"/>
              <a:gd name="connsiteX1" fmla="*/ 60008 w 2878924"/>
              <a:gd name="connsiteY1" fmla="*/ 0 h 360040"/>
              <a:gd name="connsiteX2" fmla="*/ 2818916 w 2878924"/>
              <a:gd name="connsiteY2" fmla="*/ 0 h 360040"/>
              <a:gd name="connsiteX3" fmla="*/ 2712795 w 2878924"/>
              <a:gd name="connsiteY3" fmla="*/ 55788 h 360040"/>
              <a:gd name="connsiteX4" fmla="*/ 2878924 w 2878924"/>
              <a:gd name="connsiteY4" fmla="*/ 300032 h 360040"/>
              <a:gd name="connsiteX5" fmla="*/ 2818916 w 2878924"/>
              <a:gd name="connsiteY5" fmla="*/ 360040 h 360040"/>
              <a:gd name="connsiteX6" fmla="*/ 60008 w 2878924"/>
              <a:gd name="connsiteY6" fmla="*/ 360040 h 360040"/>
              <a:gd name="connsiteX7" fmla="*/ 0 w 2878924"/>
              <a:gd name="connsiteY7" fmla="*/ 300032 h 360040"/>
              <a:gd name="connsiteX8" fmla="*/ 0 w 2878924"/>
              <a:gd name="connsiteY8" fmla="*/ 60008 h 360040"/>
              <a:gd name="connsiteX0" fmla="*/ 0 w 3010983"/>
              <a:gd name="connsiteY0" fmla="*/ 24740 h 361373"/>
              <a:gd name="connsiteX1" fmla="*/ 192067 w 3010983"/>
              <a:gd name="connsiteY1" fmla="*/ 1333 h 361373"/>
              <a:gd name="connsiteX2" fmla="*/ 2950975 w 3010983"/>
              <a:gd name="connsiteY2" fmla="*/ 1333 h 361373"/>
              <a:gd name="connsiteX3" fmla="*/ 2844854 w 3010983"/>
              <a:gd name="connsiteY3" fmla="*/ 57121 h 361373"/>
              <a:gd name="connsiteX4" fmla="*/ 3010983 w 3010983"/>
              <a:gd name="connsiteY4" fmla="*/ 301365 h 361373"/>
              <a:gd name="connsiteX5" fmla="*/ 2950975 w 3010983"/>
              <a:gd name="connsiteY5" fmla="*/ 361373 h 361373"/>
              <a:gd name="connsiteX6" fmla="*/ 192067 w 3010983"/>
              <a:gd name="connsiteY6" fmla="*/ 361373 h 361373"/>
              <a:gd name="connsiteX7" fmla="*/ 132059 w 3010983"/>
              <a:gd name="connsiteY7" fmla="*/ 301365 h 361373"/>
              <a:gd name="connsiteX8" fmla="*/ 0 w 3010983"/>
              <a:gd name="connsiteY8" fmla="*/ 24740 h 361373"/>
              <a:gd name="connsiteX0" fmla="*/ 0 w 3010983"/>
              <a:gd name="connsiteY0" fmla="*/ 24740 h 361373"/>
              <a:gd name="connsiteX1" fmla="*/ 192067 w 3010983"/>
              <a:gd name="connsiteY1" fmla="*/ 1333 h 361373"/>
              <a:gd name="connsiteX2" fmla="*/ 2773274 w 3010983"/>
              <a:gd name="connsiteY2" fmla="*/ 59989 h 361373"/>
              <a:gd name="connsiteX3" fmla="*/ 2844854 w 3010983"/>
              <a:gd name="connsiteY3" fmla="*/ 57121 h 361373"/>
              <a:gd name="connsiteX4" fmla="*/ 3010983 w 3010983"/>
              <a:gd name="connsiteY4" fmla="*/ 301365 h 361373"/>
              <a:gd name="connsiteX5" fmla="*/ 2950975 w 3010983"/>
              <a:gd name="connsiteY5" fmla="*/ 361373 h 361373"/>
              <a:gd name="connsiteX6" fmla="*/ 192067 w 3010983"/>
              <a:gd name="connsiteY6" fmla="*/ 361373 h 361373"/>
              <a:gd name="connsiteX7" fmla="*/ 132059 w 3010983"/>
              <a:gd name="connsiteY7" fmla="*/ 301365 h 361373"/>
              <a:gd name="connsiteX8" fmla="*/ 0 w 3010983"/>
              <a:gd name="connsiteY8" fmla="*/ 24740 h 361373"/>
              <a:gd name="connsiteX0" fmla="*/ 0 w 3011184"/>
              <a:gd name="connsiteY0" fmla="*/ 24740 h 361373"/>
              <a:gd name="connsiteX1" fmla="*/ 192067 w 3011184"/>
              <a:gd name="connsiteY1" fmla="*/ 1333 h 361373"/>
              <a:gd name="connsiteX2" fmla="*/ 2773274 w 3011184"/>
              <a:gd name="connsiteY2" fmla="*/ 59989 h 361373"/>
              <a:gd name="connsiteX3" fmla="*/ 2844854 w 3011184"/>
              <a:gd name="connsiteY3" fmla="*/ 57121 h 361373"/>
              <a:gd name="connsiteX4" fmla="*/ 3010983 w 3011184"/>
              <a:gd name="connsiteY4" fmla="*/ 301365 h 361373"/>
              <a:gd name="connsiteX5" fmla="*/ 2982313 w 3011184"/>
              <a:gd name="connsiteY5" fmla="*/ 305648 h 361373"/>
              <a:gd name="connsiteX6" fmla="*/ 192067 w 3011184"/>
              <a:gd name="connsiteY6" fmla="*/ 361373 h 361373"/>
              <a:gd name="connsiteX7" fmla="*/ 132059 w 3011184"/>
              <a:gd name="connsiteY7" fmla="*/ 301365 h 361373"/>
              <a:gd name="connsiteX8" fmla="*/ 0 w 3011184"/>
              <a:gd name="connsiteY8" fmla="*/ 24740 h 361373"/>
              <a:gd name="connsiteX0" fmla="*/ 0 w 3010983"/>
              <a:gd name="connsiteY0" fmla="*/ 24740 h 361373"/>
              <a:gd name="connsiteX1" fmla="*/ 192067 w 3010983"/>
              <a:gd name="connsiteY1" fmla="*/ 1333 h 361373"/>
              <a:gd name="connsiteX2" fmla="*/ 2773274 w 3010983"/>
              <a:gd name="connsiteY2" fmla="*/ 59989 h 361373"/>
              <a:gd name="connsiteX3" fmla="*/ 2844854 w 3010983"/>
              <a:gd name="connsiteY3" fmla="*/ 57121 h 361373"/>
              <a:gd name="connsiteX4" fmla="*/ 3010983 w 3010983"/>
              <a:gd name="connsiteY4" fmla="*/ 301365 h 361373"/>
              <a:gd name="connsiteX5" fmla="*/ 2780225 w 3010983"/>
              <a:gd name="connsiteY5" fmla="*/ 277241 h 361373"/>
              <a:gd name="connsiteX6" fmla="*/ 192067 w 3010983"/>
              <a:gd name="connsiteY6" fmla="*/ 361373 h 361373"/>
              <a:gd name="connsiteX7" fmla="*/ 132059 w 3010983"/>
              <a:gd name="connsiteY7" fmla="*/ 301365 h 361373"/>
              <a:gd name="connsiteX8" fmla="*/ 0 w 3010983"/>
              <a:gd name="connsiteY8" fmla="*/ 24740 h 361373"/>
              <a:gd name="connsiteX0" fmla="*/ 0 w 2844854"/>
              <a:gd name="connsiteY0" fmla="*/ 24740 h 361373"/>
              <a:gd name="connsiteX1" fmla="*/ 192067 w 2844854"/>
              <a:gd name="connsiteY1" fmla="*/ 1333 h 361373"/>
              <a:gd name="connsiteX2" fmla="*/ 2773274 w 2844854"/>
              <a:gd name="connsiteY2" fmla="*/ 59989 h 361373"/>
              <a:gd name="connsiteX3" fmla="*/ 2844854 w 2844854"/>
              <a:gd name="connsiteY3" fmla="*/ 57121 h 361373"/>
              <a:gd name="connsiteX4" fmla="*/ 2771250 w 2844854"/>
              <a:gd name="connsiteY4" fmla="*/ 315223 h 361373"/>
              <a:gd name="connsiteX5" fmla="*/ 2780225 w 2844854"/>
              <a:gd name="connsiteY5" fmla="*/ 277241 h 361373"/>
              <a:gd name="connsiteX6" fmla="*/ 192067 w 2844854"/>
              <a:gd name="connsiteY6" fmla="*/ 361373 h 361373"/>
              <a:gd name="connsiteX7" fmla="*/ 132059 w 2844854"/>
              <a:gd name="connsiteY7" fmla="*/ 301365 h 361373"/>
              <a:gd name="connsiteX8" fmla="*/ 0 w 2844854"/>
              <a:gd name="connsiteY8" fmla="*/ 24740 h 361373"/>
              <a:gd name="connsiteX0" fmla="*/ 0 w 2844854"/>
              <a:gd name="connsiteY0" fmla="*/ 24740 h 368923"/>
              <a:gd name="connsiteX1" fmla="*/ 192067 w 2844854"/>
              <a:gd name="connsiteY1" fmla="*/ 1333 h 368923"/>
              <a:gd name="connsiteX2" fmla="*/ 2773274 w 2844854"/>
              <a:gd name="connsiteY2" fmla="*/ 59989 h 368923"/>
              <a:gd name="connsiteX3" fmla="*/ 2844854 w 2844854"/>
              <a:gd name="connsiteY3" fmla="*/ 57121 h 368923"/>
              <a:gd name="connsiteX4" fmla="*/ 2771250 w 2844854"/>
              <a:gd name="connsiteY4" fmla="*/ 315223 h 368923"/>
              <a:gd name="connsiteX5" fmla="*/ 2724700 w 2844854"/>
              <a:gd name="connsiteY5" fmla="*/ 368923 h 368923"/>
              <a:gd name="connsiteX6" fmla="*/ 192067 w 2844854"/>
              <a:gd name="connsiteY6" fmla="*/ 361373 h 368923"/>
              <a:gd name="connsiteX7" fmla="*/ 132059 w 2844854"/>
              <a:gd name="connsiteY7" fmla="*/ 301365 h 368923"/>
              <a:gd name="connsiteX8" fmla="*/ 0 w 2844854"/>
              <a:gd name="connsiteY8" fmla="*/ 24740 h 368923"/>
              <a:gd name="connsiteX0" fmla="*/ 0 w 2844854"/>
              <a:gd name="connsiteY0" fmla="*/ 24740 h 368923"/>
              <a:gd name="connsiteX1" fmla="*/ 192067 w 2844854"/>
              <a:gd name="connsiteY1" fmla="*/ 1333 h 368923"/>
              <a:gd name="connsiteX2" fmla="*/ 2773274 w 2844854"/>
              <a:gd name="connsiteY2" fmla="*/ 59989 h 368923"/>
              <a:gd name="connsiteX3" fmla="*/ 2844854 w 2844854"/>
              <a:gd name="connsiteY3" fmla="*/ 57121 h 368923"/>
              <a:gd name="connsiteX4" fmla="*/ 2771250 w 2844854"/>
              <a:gd name="connsiteY4" fmla="*/ 315223 h 368923"/>
              <a:gd name="connsiteX5" fmla="*/ 2724700 w 2844854"/>
              <a:gd name="connsiteY5" fmla="*/ 368923 h 368923"/>
              <a:gd name="connsiteX6" fmla="*/ 288566 w 2844854"/>
              <a:gd name="connsiteY6" fmla="*/ 358153 h 368923"/>
              <a:gd name="connsiteX7" fmla="*/ 132059 w 2844854"/>
              <a:gd name="connsiteY7" fmla="*/ 301365 h 368923"/>
              <a:gd name="connsiteX8" fmla="*/ 0 w 2844854"/>
              <a:gd name="connsiteY8" fmla="*/ 24740 h 368923"/>
              <a:gd name="connsiteX0" fmla="*/ 0 w 2844854"/>
              <a:gd name="connsiteY0" fmla="*/ 24740 h 368923"/>
              <a:gd name="connsiteX1" fmla="*/ 192067 w 2844854"/>
              <a:gd name="connsiteY1" fmla="*/ 1333 h 368923"/>
              <a:gd name="connsiteX2" fmla="*/ 2773274 w 2844854"/>
              <a:gd name="connsiteY2" fmla="*/ 59989 h 368923"/>
              <a:gd name="connsiteX3" fmla="*/ 2844854 w 2844854"/>
              <a:gd name="connsiteY3" fmla="*/ 57121 h 368923"/>
              <a:gd name="connsiteX4" fmla="*/ 2771250 w 2844854"/>
              <a:gd name="connsiteY4" fmla="*/ 315223 h 368923"/>
              <a:gd name="connsiteX5" fmla="*/ 2724700 w 2844854"/>
              <a:gd name="connsiteY5" fmla="*/ 368923 h 368923"/>
              <a:gd name="connsiteX6" fmla="*/ 288566 w 2844854"/>
              <a:gd name="connsiteY6" fmla="*/ 358153 h 368923"/>
              <a:gd name="connsiteX7" fmla="*/ 266938 w 2844854"/>
              <a:gd name="connsiteY7" fmla="*/ 350165 h 368923"/>
              <a:gd name="connsiteX8" fmla="*/ 0 w 2844854"/>
              <a:gd name="connsiteY8" fmla="*/ 24740 h 36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4854" h="368923">
                <a:moveTo>
                  <a:pt x="0" y="24740"/>
                </a:moveTo>
                <a:cubicBezTo>
                  <a:pt x="0" y="-8402"/>
                  <a:pt x="158925" y="1333"/>
                  <a:pt x="192067" y="1333"/>
                </a:cubicBezTo>
                <a:lnTo>
                  <a:pt x="2773274" y="59989"/>
                </a:lnTo>
                <a:cubicBezTo>
                  <a:pt x="2806416" y="59989"/>
                  <a:pt x="2844854" y="23979"/>
                  <a:pt x="2844854" y="57121"/>
                </a:cubicBezTo>
                <a:cubicBezTo>
                  <a:pt x="2844854" y="137129"/>
                  <a:pt x="2771250" y="235215"/>
                  <a:pt x="2771250" y="315223"/>
                </a:cubicBezTo>
                <a:cubicBezTo>
                  <a:pt x="2771250" y="348365"/>
                  <a:pt x="2757842" y="368923"/>
                  <a:pt x="2724700" y="368923"/>
                </a:cubicBezTo>
                <a:lnTo>
                  <a:pt x="288566" y="358153"/>
                </a:lnTo>
                <a:cubicBezTo>
                  <a:pt x="255424" y="358153"/>
                  <a:pt x="266938" y="383307"/>
                  <a:pt x="266938" y="350165"/>
                </a:cubicBezTo>
                <a:lnTo>
                  <a:pt x="0" y="24740"/>
                </a:ln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Abgerundetes Rechteck 12"/>
          <p:cNvSpPr/>
          <p:nvPr/>
        </p:nvSpPr>
        <p:spPr>
          <a:xfrm rot="20798925">
            <a:off x="807018" y="3872543"/>
            <a:ext cx="3925783" cy="362620"/>
          </a:xfrm>
          <a:custGeom>
            <a:avLst/>
            <a:gdLst>
              <a:gd name="connsiteX0" fmla="*/ 0 w 3629221"/>
              <a:gd name="connsiteY0" fmla="*/ 60008 h 360040"/>
              <a:gd name="connsiteX1" fmla="*/ 60008 w 3629221"/>
              <a:gd name="connsiteY1" fmla="*/ 0 h 360040"/>
              <a:gd name="connsiteX2" fmla="*/ 3569213 w 3629221"/>
              <a:gd name="connsiteY2" fmla="*/ 0 h 360040"/>
              <a:gd name="connsiteX3" fmla="*/ 3629221 w 3629221"/>
              <a:gd name="connsiteY3" fmla="*/ 60008 h 360040"/>
              <a:gd name="connsiteX4" fmla="*/ 3629221 w 3629221"/>
              <a:gd name="connsiteY4" fmla="*/ 300032 h 360040"/>
              <a:gd name="connsiteX5" fmla="*/ 3569213 w 3629221"/>
              <a:gd name="connsiteY5" fmla="*/ 360040 h 360040"/>
              <a:gd name="connsiteX6" fmla="*/ 60008 w 3629221"/>
              <a:gd name="connsiteY6" fmla="*/ 360040 h 360040"/>
              <a:gd name="connsiteX7" fmla="*/ 0 w 3629221"/>
              <a:gd name="connsiteY7" fmla="*/ 300032 h 360040"/>
              <a:gd name="connsiteX8" fmla="*/ 0 w 3629221"/>
              <a:gd name="connsiteY8" fmla="*/ 60008 h 360040"/>
              <a:gd name="connsiteX0" fmla="*/ 0 w 3933064"/>
              <a:gd name="connsiteY0" fmla="*/ 60008 h 362487"/>
              <a:gd name="connsiteX1" fmla="*/ 60008 w 3933064"/>
              <a:gd name="connsiteY1" fmla="*/ 0 h 362487"/>
              <a:gd name="connsiteX2" fmla="*/ 3569213 w 3933064"/>
              <a:gd name="connsiteY2" fmla="*/ 0 h 362487"/>
              <a:gd name="connsiteX3" fmla="*/ 3629221 w 3933064"/>
              <a:gd name="connsiteY3" fmla="*/ 60008 h 362487"/>
              <a:gd name="connsiteX4" fmla="*/ 3933064 w 3933064"/>
              <a:gd name="connsiteY4" fmla="*/ 339738 h 362487"/>
              <a:gd name="connsiteX5" fmla="*/ 3569213 w 3933064"/>
              <a:gd name="connsiteY5" fmla="*/ 360040 h 362487"/>
              <a:gd name="connsiteX6" fmla="*/ 60008 w 3933064"/>
              <a:gd name="connsiteY6" fmla="*/ 360040 h 362487"/>
              <a:gd name="connsiteX7" fmla="*/ 0 w 3933064"/>
              <a:gd name="connsiteY7" fmla="*/ 300032 h 362487"/>
              <a:gd name="connsiteX8" fmla="*/ 0 w 3933064"/>
              <a:gd name="connsiteY8" fmla="*/ 60008 h 362487"/>
              <a:gd name="connsiteX0" fmla="*/ 0 w 3933064"/>
              <a:gd name="connsiteY0" fmla="*/ 60008 h 362487"/>
              <a:gd name="connsiteX1" fmla="*/ 60008 w 3933064"/>
              <a:gd name="connsiteY1" fmla="*/ 0 h 362487"/>
              <a:gd name="connsiteX2" fmla="*/ 3569213 w 3933064"/>
              <a:gd name="connsiteY2" fmla="*/ 0 h 362487"/>
              <a:gd name="connsiteX3" fmla="*/ 3667181 w 3933064"/>
              <a:gd name="connsiteY3" fmla="*/ 36610 h 362487"/>
              <a:gd name="connsiteX4" fmla="*/ 3933064 w 3933064"/>
              <a:gd name="connsiteY4" fmla="*/ 339738 h 362487"/>
              <a:gd name="connsiteX5" fmla="*/ 3569213 w 3933064"/>
              <a:gd name="connsiteY5" fmla="*/ 360040 h 362487"/>
              <a:gd name="connsiteX6" fmla="*/ 60008 w 3933064"/>
              <a:gd name="connsiteY6" fmla="*/ 360040 h 362487"/>
              <a:gd name="connsiteX7" fmla="*/ 0 w 3933064"/>
              <a:gd name="connsiteY7" fmla="*/ 300032 h 362487"/>
              <a:gd name="connsiteX8" fmla="*/ 0 w 3933064"/>
              <a:gd name="connsiteY8" fmla="*/ 60008 h 362487"/>
              <a:gd name="connsiteX0" fmla="*/ 0 w 3933064"/>
              <a:gd name="connsiteY0" fmla="*/ 60008 h 362487"/>
              <a:gd name="connsiteX1" fmla="*/ 60008 w 3933064"/>
              <a:gd name="connsiteY1" fmla="*/ 0 h 362487"/>
              <a:gd name="connsiteX2" fmla="*/ 3646170 w 3933064"/>
              <a:gd name="connsiteY2" fmla="*/ 39869 h 362487"/>
              <a:gd name="connsiteX3" fmla="*/ 3667181 w 3933064"/>
              <a:gd name="connsiteY3" fmla="*/ 36610 h 362487"/>
              <a:gd name="connsiteX4" fmla="*/ 3933064 w 3933064"/>
              <a:gd name="connsiteY4" fmla="*/ 339738 h 362487"/>
              <a:gd name="connsiteX5" fmla="*/ 3569213 w 3933064"/>
              <a:gd name="connsiteY5" fmla="*/ 360040 h 362487"/>
              <a:gd name="connsiteX6" fmla="*/ 60008 w 3933064"/>
              <a:gd name="connsiteY6" fmla="*/ 360040 h 362487"/>
              <a:gd name="connsiteX7" fmla="*/ 0 w 3933064"/>
              <a:gd name="connsiteY7" fmla="*/ 300032 h 362487"/>
              <a:gd name="connsiteX8" fmla="*/ 0 w 3933064"/>
              <a:gd name="connsiteY8" fmla="*/ 60008 h 362487"/>
              <a:gd name="connsiteX0" fmla="*/ 0 w 3933064"/>
              <a:gd name="connsiteY0" fmla="*/ 60008 h 362487"/>
              <a:gd name="connsiteX1" fmla="*/ 60008 w 3933064"/>
              <a:gd name="connsiteY1" fmla="*/ 0 h 362487"/>
              <a:gd name="connsiteX2" fmla="*/ 3646170 w 3933064"/>
              <a:gd name="connsiteY2" fmla="*/ 39869 h 362487"/>
              <a:gd name="connsiteX3" fmla="*/ 3667181 w 3933064"/>
              <a:gd name="connsiteY3" fmla="*/ 36610 h 362487"/>
              <a:gd name="connsiteX4" fmla="*/ 3933064 w 3933064"/>
              <a:gd name="connsiteY4" fmla="*/ 339738 h 362487"/>
              <a:gd name="connsiteX5" fmla="*/ 3569213 w 3933064"/>
              <a:gd name="connsiteY5" fmla="*/ 360040 h 362487"/>
              <a:gd name="connsiteX6" fmla="*/ 370614 w 3933064"/>
              <a:gd name="connsiteY6" fmla="*/ 325734 h 362487"/>
              <a:gd name="connsiteX7" fmla="*/ 0 w 3933064"/>
              <a:gd name="connsiteY7" fmla="*/ 300032 h 362487"/>
              <a:gd name="connsiteX8" fmla="*/ 0 w 3933064"/>
              <a:gd name="connsiteY8" fmla="*/ 60008 h 362487"/>
              <a:gd name="connsiteX0" fmla="*/ 0 w 3933064"/>
              <a:gd name="connsiteY0" fmla="*/ 60008 h 362487"/>
              <a:gd name="connsiteX1" fmla="*/ 60008 w 3933064"/>
              <a:gd name="connsiteY1" fmla="*/ 0 h 362487"/>
              <a:gd name="connsiteX2" fmla="*/ 3646170 w 3933064"/>
              <a:gd name="connsiteY2" fmla="*/ 39869 h 362487"/>
              <a:gd name="connsiteX3" fmla="*/ 3667181 w 3933064"/>
              <a:gd name="connsiteY3" fmla="*/ 36610 h 362487"/>
              <a:gd name="connsiteX4" fmla="*/ 3933064 w 3933064"/>
              <a:gd name="connsiteY4" fmla="*/ 339738 h 362487"/>
              <a:gd name="connsiteX5" fmla="*/ 3569213 w 3933064"/>
              <a:gd name="connsiteY5" fmla="*/ 360040 h 362487"/>
              <a:gd name="connsiteX6" fmla="*/ 370614 w 3933064"/>
              <a:gd name="connsiteY6" fmla="*/ 325734 h 362487"/>
              <a:gd name="connsiteX7" fmla="*/ 44724 w 3933064"/>
              <a:gd name="connsiteY7" fmla="*/ 202622 h 362487"/>
              <a:gd name="connsiteX8" fmla="*/ 0 w 3933064"/>
              <a:gd name="connsiteY8" fmla="*/ 60008 h 362487"/>
              <a:gd name="connsiteX0" fmla="*/ 0 w 3933064"/>
              <a:gd name="connsiteY0" fmla="*/ 60008 h 362487"/>
              <a:gd name="connsiteX1" fmla="*/ 60008 w 3933064"/>
              <a:gd name="connsiteY1" fmla="*/ 0 h 362487"/>
              <a:gd name="connsiteX2" fmla="*/ 3646170 w 3933064"/>
              <a:gd name="connsiteY2" fmla="*/ 39869 h 362487"/>
              <a:gd name="connsiteX3" fmla="*/ 3667181 w 3933064"/>
              <a:gd name="connsiteY3" fmla="*/ 36610 h 362487"/>
              <a:gd name="connsiteX4" fmla="*/ 3933064 w 3933064"/>
              <a:gd name="connsiteY4" fmla="*/ 339738 h 362487"/>
              <a:gd name="connsiteX5" fmla="*/ 3569213 w 3933064"/>
              <a:gd name="connsiteY5" fmla="*/ 360040 h 362487"/>
              <a:gd name="connsiteX6" fmla="*/ 370614 w 3933064"/>
              <a:gd name="connsiteY6" fmla="*/ 325734 h 362487"/>
              <a:gd name="connsiteX7" fmla="*/ 29644 w 3933064"/>
              <a:gd name="connsiteY7" fmla="*/ 220647 h 362487"/>
              <a:gd name="connsiteX8" fmla="*/ 0 w 3933064"/>
              <a:gd name="connsiteY8" fmla="*/ 60008 h 362487"/>
              <a:gd name="connsiteX0" fmla="*/ 0 w 3925783"/>
              <a:gd name="connsiteY0" fmla="*/ 29462 h 362620"/>
              <a:gd name="connsiteX1" fmla="*/ 52727 w 3925783"/>
              <a:gd name="connsiteY1" fmla="*/ 133 h 362620"/>
              <a:gd name="connsiteX2" fmla="*/ 3638889 w 3925783"/>
              <a:gd name="connsiteY2" fmla="*/ 40002 h 362620"/>
              <a:gd name="connsiteX3" fmla="*/ 3659900 w 3925783"/>
              <a:gd name="connsiteY3" fmla="*/ 36743 h 362620"/>
              <a:gd name="connsiteX4" fmla="*/ 3925783 w 3925783"/>
              <a:gd name="connsiteY4" fmla="*/ 339871 h 362620"/>
              <a:gd name="connsiteX5" fmla="*/ 3561932 w 3925783"/>
              <a:gd name="connsiteY5" fmla="*/ 360173 h 362620"/>
              <a:gd name="connsiteX6" fmla="*/ 363333 w 3925783"/>
              <a:gd name="connsiteY6" fmla="*/ 325867 h 362620"/>
              <a:gd name="connsiteX7" fmla="*/ 22363 w 3925783"/>
              <a:gd name="connsiteY7" fmla="*/ 220780 h 362620"/>
              <a:gd name="connsiteX8" fmla="*/ 0 w 3925783"/>
              <a:gd name="connsiteY8" fmla="*/ 29462 h 362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5783" h="362620">
                <a:moveTo>
                  <a:pt x="0" y="29462"/>
                </a:moveTo>
                <a:cubicBezTo>
                  <a:pt x="0" y="-3680"/>
                  <a:pt x="19585" y="133"/>
                  <a:pt x="52727" y="133"/>
                </a:cubicBezTo>
                <a:lnTo>
                  <a:pt x="3638889" y="40002"/>
                </a:lnTo>
                <a:cubicBezTo>
                  <a:pt x="3672031" y="40002"/>
                  <a:pt x="3659900" y="3601"/>
                  <a:pt x="3659900" y="36743"/>
                </a:cubicBezTo>
                <a:cubicBezTo>
                  <a:pt x="3659900" y="116751"/>
                  <a:pt x="3925783" y="259863"/>
                  <a:pt x="3925783" y="339871"/>
                </a:cubicBezTo>
                <a:cubicBezTo>
                  <a:pt x="3925783" y="373013"/>
                  <a:pt x="3595074" y="360173"/>
                  <a:pt x="3561932" y="360173"/>
                </a:cubicBezTo>
                <a:lnTo>
                  <a:pt x="363333" y="325867"/>
                </a:lnTo>
                <a:cubicBezTo>
                  <a:pt x="330191" y="325867"/>
                  <a:pt x="22363" y="253922"/>
                  <a:pt x="22363" y="220780"/>
                </a:cubicBezTo>
                <a:lnTo>
                  <a:pt x="0" y="29462"/>
                </a:ln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Abgerundetes Rechteck 13"/>
          <p:cNvSpPr/>
          <p:nvPr/>
        </p:nvSpPr>
        <p:spPr>
          <a:xfrm rot="20798925">
            <a:off x="507895" y="3151873"/>
            <a:ext cx="2979139" cy="214851"/>
          </a:xfrm>
          <a:custGeom>
            <a:avLst/>
            <a:gdLst>
              <a:gd name="connsiteX0" fmla="*/ 0 w 3023703"/>
              <a:gd name="connsiteY0" fmla="*/ 54011 h 324060"/>
              <a:gd name="connsiteX1" fmla="*/ 54011 w 3023703"/>
              <a:gd name="connsiteY1" fmla="*/ 0 h 324060"/>
              <a:gd name="connsiteX2" fmla="*/ 2969692 w 3023703"/>
              <a:gd name="connsiteY2" fmla="*/ 0 h 324060"/>
              <a:gd name="connsiteX3" fmla="*/ 3023703 w 3023703"/>
              <a:gd name="connsiteY3" fmla="*/ 54011 h 324060"/>
              <a:gd name="connsiteX4" fmla="*/ 3023703 w 3023703"/>
              <a:gd name="connsiteY4" fmla="*/ 270049 h 324060"/>
              <a:gd name="connsiteX5" fmla="*/ 2969692 w 3023703"/>
              <a:gd name="connsiteY5" fmla="*/ 324060 h 324060"/>
              <a:gd name="connsiteX6" fmla="*/ 54011 w 3023703"/>
              <a:gd name="connsiteY6" fmla="*/ 324060 h 324060"/>
              <a:gd name="connsiteX7" fmla="*/ 0 w 3023703"/>
              <a:gd name="connsiteY7" fmla="*/ 270049 h 324060"/>
              <a:gd name="connsiteX8" fmla="*/ 0 w 3023703"/>
              <a:gd name="connsiteY8" fmla="*/ 54011 h 324060"/>
              <a:gd name="connsiteX0" fmla="*/ 0 w 3023703"/>
              <a:gd name="connsiteY0" fmla="*/ 61781 h 331830"/>
              <a:gd name="connsiteX1" fmla="*/ 54011 w 3023703"/>
              <a:gd name="connsiteY1" fmla="*/ 7770 h 331830"/>
              <a:gd name="connsiteX2" fmla="*/ 2969692 w 3023703"/>
              <a:gd name="connsiteY2" fmla="*/ 7770 h 331830"/>
              <a:gd name="connsiteX3" fmla="*/ 2829403 w 3023703"/>
              <a:gd name="connsiteY3" fmla="*/ 15667 h 331830"/>
              <a:gd name="connsiteX4" fmla="*/ 3023703 w 3023703"/>
              <a:gd name="connsiteY4" fmla="*/ 277819 h 331830"/>
              <a:gd name="connsiteX5" fmla="*/ 2969692 w 3023703"/>
              <a:gd name="connsiteY5" fmla="*/ 331830 h 331830"/>
              <a:gd name="connsiteX6" fmla="*/ 54011 w 3023703"/>
              <a:gd name="connsiteY6" fmla="*/ 331830 h 331830"/>
              <a:gd name="connsiteX7" fmla="*/ 0 w 3023703"/>
              <a:gd name="connsiteY7" fmla="*/ 277819 h 331830"/>
              <a:gd name="connsiteX8" fmla="*/ 0 w 3023703"/>
              <a:gd name="connsiteY8" fmla="*/ 61781 h 331830"/>
              <a:gd name="connsiteX0" fmla="*/ 0 w 3023703"/>
              <a:gd name="connsiteY0" fmla="*/ 54183 h 324232"/>
              <a:gd name="connsiteX1" fmla="*/ 54011 w 3023703"/>
              <a:gd name="connsiteY1" fmla="*/ 172 h 324232"/>
              <a:gd name="connsiteX2" fmla="*/ 2776429 w 3023703"/>
              <a:gd name="connsiteY2" fmla="*/ 40722 h 324232"/>
              <a:gd name="connsiteX3" fmla="*/ 2829403 w 3023703"/>
              <a:gd name="connsiteY3" fmla="*/ 8069 h 324232"/>
              <a:gd name="connsiteX4" fmla="*/ 3023703 w 3023703"/>
              <a:gd name="connsiteY4" fmla="*/ 270221 h 324232"/>
              <a:gd name="connsiteX5" fmla="*/ 2969692 w 3023703"/>
              <a:gd name="connsiteY5" fmla="*/ 324232 h 324232"/>
              <a:gd name="connsiteX6" fmla="*/ 54011 w 3023703"/>
              <a:gd name="connsiteY6" fmla="*/ 324232 h 324232"/>
              <a:gd name="connsiteX7" fmla="*/ 0 w 3023703"/>
              <a:gd name="connsiteY7" fmla="*/ 270221 h 324232"/>
              <a:gd name="connsiteX8" fmla="*/ 0 w 3023703"/>
              <a:gd name="connsiteY8" fmla="*/ 54183 h 324232"/>
              <a:gd name="connsiteX0" fmla="*/ 136759 w 3023703"/>
              <a:gd name="connsiteY0" fmla="*/ 9310 h 354925"/>
              <a:gd name="connsiteX1" fmla="*/ 54011 w 3023703"/>
              <a:gd name="connsiteY1" fmla="*/ 30865 h 354925"/>
              <a:gd name="connsiteX2" fmla="*/ 2776429 w 3023703"/>
              <a:gd name="connsiteY2" fmla="*/ 71415 h 354925"/>
              <a:gd name="connsiteX3" fmla="*/ 2829403 w 3023703"/>
              <a:gd name="connsiteY3" fmla="*/ 38762 h 354925"/>
              <a:gd name="connsiteX4" fmla="*/ 3023703 w 3023703"/>
              <a:gd name="connsiteY4" fmla="*/ 300914 h 354925"/>
              <a:gd name="connsiteX5" fmla="*/ 2969692 w 3023703"/>
              <a:gd name="connsiteY5" fmla="*/ 354925 h 354925"/>
              <a:gd name="connsiteX6" fmla="*/ 54011 w 3023703"/>
              <a:gd name="connsiteY6" fmla="*/ 354925 h 354925"/>
              <a:gd name="connsiteX7" fmla="*/ 0 w 3023703"/>
              <a:gd name="connsiteY7" fmla="*/ 300914 h 354925"/>
              <a:gd name="connsiteX8" fmla="*/ 136759 w 3023703"/>
              <a:gd name="connsiteY8" fmla="*/ 9310 h 354925"/>
              <a:gd name="connsiteX0" fmla="*/ 92195 w 2979139"/>
              <a:gd name="connsiteY0" fmla="*/ 9310 h 365363"/>
              <a:gd name="connsiteX1" fmla="*/ 9447 w 2979139"/>
              <a:gd name="connsiteY1" fmla="*/ 30865 h 365363"/>
              <a:gd name="connsiteX2" fmla="*/ 2731865 w 2979139"/>
              <a:gd name="connsiteY2" fmla="*/ 71415 h 365363"/>
              <a:gd name="connsiteX3" fmla="*/ 2784839 w 2979139"/>
              <a:gd name="connsiteY3" fmla="*/ 38762 h 365363"/>
              <a:gd name="connsiteX4" fmla="*/ 2979139 w 2979139"/>
              <a:gd name="connsiteY4" fmla="*/ 300914 h 365363"/>
              <a:gd name="connsiteX5" fmla="*/ 2925128 w 2979139"/>
              <a:gd name="connsiteY5" fmla="*/ 354925 h 365363"/>
              <a:gd name="connsiteX6" fmla="*/ 9447 w 2979139"/>
              <a:gd name="connsiteY6" fmla="*/ 354925 h 365363"/>
              <a:gd name="connsiteX7" fmla="*/ 29964 w 2979139"/>
              <a:gd name="connsiteY7" fmla="*/ 351008 h 365363"/>
              <a:gd name="connsiteX8" fmla="*/ 92195 w 2979139"/>
              <a:gd name="connsiteY8" fmla="*/ 9310 h 365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9139" h="365363">
                <a:moveTo>
                  <a:pt x="92195" y="9310"/>
                </a:moveTo>
                <a:cubicBezTo>
                  <a:pt x="92195" y="-20519"/>
                  <a:pt x="-20382" y="30865"/>
                  <a:pt x="9447" y="30865"/>
                </a:cubicBezTo>
                <a:lnTo>
                  <a:pt x="2731865" y="71415"/>
                </a:lnTo>
                <a:cubicBezTo>
                  <a:pt x="2761694" y="71415"/>
                  <a:pt x="2784839" y="8933"/>
                  <a:pt x="2784839" y="38762"/>
                </a:cubicBezTo>
                <a:cubicBezTo>
                  <a:pt x="2784839" y="110775"/>
                  <a:pt x="2979139" y="228901"/>
                  <a:pt x="2979139" y="300914"/>
                </a:cubicBezTo>
                <a:cubicBezTo>
                  <a:pt x="2979139" y="330743"/>
                  <a:pt x="2954957" y="354925"/>
                  <a:pt x="2925128" y="354925"/>
                </a:cubicBezTo>
                <a:lnTo>
                  <a:pt x="9447" y="354925"/>
                </a:lnTo>
                <a:cubicBezTo>
                  <a:pt x="-20382" y="354925"/>
                  <a:pt x="29964" y="380837"/>
                  <a:pt x="29964" y="351008"/>
                </a:cubicBezTo>
                <a:lnTo>
                  <a:pt x="92195" y="9310"/>
                </a:ln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Abgerundetes Rechteck 14"/>
          <p:cNvSpPr/>
          <p:nvPr/>
        </p:nvSpPr>
        <p:spPr>
          <a:xfrm rot="20940000">
            <a:off x="3183343" y="2340261"/>
            <a:ext cx="3498756" cy="213647"/>
          </a:xfrm>
          <a:custGeom>
            <a:avLst/>
            <a:gdLst>
              <a:gd name="connsiteX0" fmla="*/ 0 w 3353445"/>
              <a:gd name="connsiteY0" fmla="*/ 42330 h 253977"/>
              <a:gd name="connsiteX1" fmla="*/ 42330 w 3353445"/>
              <a:gd name="connsiteY1" fmla="*/ 0 h 253977"/>
              <a:gd name="connsiteX2" fmla="*/ 3311115 w 3353445"/>
              <a:gd name="connsiteY2" fmla="*/ 0 h 253977"/>
              <a:gd name="connsiteX3" fmla="*/ 3353445 w 3353445"/>
              <a:gd name="connsiteY3" fmla="*/ 42330 h 253977"/>
              <a:gd name="connsiteX4" fmla="*/ 3353445 w 3353445"/>
              <a:gd name="connsiteY4" fmla="*/ 211647 h 253977"/>
              <a:gd name="connsiteX5" fmla="*/ 3311115 w 3353445"/>
              <a:gd name="connsiteY5" fmla="*/ 253977 h 253977"/>
              <a:gd name="connsiteX6" fmla="*/ 42330 w 3353445"/>
              <a:gd name="connsiteY6" fmla="*/ 253977 h 253977"/>
              <a:gd name="connsiteX7" fmla="*/ 0 w 3353445"/>
              <a:gd name="connsiteY7" fmla="*/ 211647 h 253977"/>
              <a:gd name="connsiteX8" fmla="*/ 0 w 3353445"/>
              <a:gd name="connsiteY8" fmla="*/ 42330 h 253977"/>
              <a:gd name="connsiteX0" fmla="*/ 0 w 3353445"/>
              <a:gd name="connsiteY0" fmla="*/ 48208 h 259855"/>
              <a:gd name="connsiteX1" fmla="*/ 42330 w 3353445"/>
              <a:gd name="connsiteY1" fmla="*/ 5878 h 259855"/>
              <a:gd name="connsiteX2" fmla="*/ 3311115 w 3353445"/>
              <a:gd name="connsiteY2" fmla="*/ 5878 h 259855"/>
              <a:gd name="connsiteX3" fmla="*/ 3114143 w 3353445"/>
              <a:gd name="connsiteY3" fmla="*/ 12399 h 259855"/>
              <a:gd name="connsiteX4" fmla="*/ 3353445 w 3353445"/>
              <a:gd name="connsiteY4" fmla="*/ 217525 h 259855"/>
              <a:gd name="connsiteX5" fmla="*/ 3311115 w 3353445"/>
              <a:gd name="connsiteY5" fmla="*/ 259855 h 259855"/>
              <a:gd name="connsiteX6" fmla="*/ 42330 w 3353445"/>
              <a:gd name="connsiteY6" fmla="*/ 259855 h 259855"/>
              <a:gd name="connsiteX7" fmla="*/ 0 w 3353445"/>
              <a:gd name="connsiteY7" fmla="*/ 217525 h 259855"/>
              <a:gd name="connsiteX8" fmla="*/ 0 w 3353445"/>
              <a:gd name="connsiteY8" fmla="*/ 48208 h 259855"/>
              <a:gd name="connsiteX0" fmla="*/ 0 w 3439994"/>
              <a:gd name="connsiteY0" fmla="*/ 52798 h 259855"/>
              <a:gd name="connsiteX1" fmla="*/ 128879 w 3439994"/>
              <a:gd name="connsiteY1" fmla="*/ 5878 h 259855"/>
              <a:gd name="connsiteX2" fmla="*/ 3397664 w 3439994"/>
              <a:gd name="connsiteY2" fmla="*/ 5878 h 259855"/>
              <a:gd name="connsiteX3" fmla="*/ 3200692 w 3439994"/>
              <a:gd name="connsiteY3" fmla="*/ 12399 h 259855"/>
              <a:gd name="connsiteX4" fmla="*/ 3439994 w 3439994"/>
              <a:gd name="connsiteY4" fmla="*/ 217525 h 259855"/>
              <a:gd name="connsiteX5" fmla="*/ 3397664 w 3439994"/>
              <a:gd name="connsiteY5" fmla="*/ 259855 h 259855"/>
              <a:gd name="connsiteX6" fmla="*/ 128879 w 3439994"/>
              <a:gd name="connsiteY6" fmla="*/ 259855 h 259855"/>
              <a:gd name="connsiteX7" fmla="*/ 86549 w 3439994"/>
              <a:gd name="connsiteY7" fmla="*/ 217525 h 259855"/>
              <a:gd name="connsiteX8" fmla="*/ 0 w 3439994"/>
              <a:gd name="connsiteY8" fmla="*/ 52798 h 259855"/>
              <a:gd name="connsiteX0" fmla="*/ 0 w 3439994"/>
              <a:gd name="connsiteY0" fmla="*/ 46954 h 254011"/>
              <a:gd name="connsiteX1" fmla="*/ 128879 w 3439994"/>
              <a:gd name="connsiteY1" fmla="*/ 34 h 254011"/>
              <a:gd name="connsiteX2" fmla="*/ 3220556 w 3439994"/>
              <a:gd name="connsiteY2" fmla="*/ 29850 h 254011"/>
              <a:gd name="connsiteX3" fmla="*/ 3200692 w 3439994"/>
              <a:gd name="connsiteY3" fmla="*/ 6555 h 254011"/>
              <a:gd name="connsiteX4" fmla="*/ 3439994 w 3439994"/>
              <a:gd name="connsiteY4" fmla="*/ 211681 h 254011"/>
              <a:gd name="connsiteX5" fmla="*/ 3397664 w 3439994"/>
              <a:gd name="connsiteY5" fmla="*/ 254011 h 254011"/>
              <a:gd name="connsiteX6" fmla="*/ 128879 w 3439994"/>
              <a:gd name="connsiteY6" fmla="*/ 254011 h 254011"/>
              <a:gd name="connsiteX7" fmla="*/ 86549 w 3439994"/>
              <a:gd name="connsiteY7" fmla="*/ 211681 h 254011"/>
              <a:gd name="connsiteX8" fmla="*/ 0 w 3439994"/>
              <a:gd name="connsiteY8" fmla="*/ 46954 h 254011"/>
              <a:gd name="connsiteX0" fmla="*/ 0 w 3456453"/>
              <a:gd name="connsiteY0" fmla="*/ 34951 h 254011"/>
              <a:gd name="connsiteX1" fmla="*/ 145338 w 3456453"/>
              <a:gd name="connsiteY1" fmla="*/ 34 h 254011"/>
              <a:gd name="connsiteX2" fmla="*/ 3237015 w 3456453"/>
              <a:gd name="connsiteY2" fmla="*/ 29850 h 254011"/>
              <a:gd name="connsiteX3" fmla="*/ 3217151 w 3456453"/>
              <a:gd name="connsiteY3" fmla="*/ 6555 h 254011"/>
              <a:gd name="connsiteX4" fmla="*/ 3456453 w 3456453"/>
              <a:gd name="connsiteY4" fmla="*/ 211681 h 254011"/>
              <a:gd name="connsiteX5" fmla="*/ 3414123 w 3456453"/>
              <a:gd name="connsiteY5" fmla="*/ 254011 h 254011"/>
              <a:gd name="connsiteX6" fmla="*/ 145338 w 3456453"/>
              <a:gd name="connsiteY6" fmla="*/ 254011 h 254011"/>
              <a:gd name="connsiteX7" fmla="*/ 103008 w 3456453"/>
              <a:gd name="connsiteY7" fmla="*/ 211681 h 254011"/>
              <a:gd name="connsiteX8" fmla="*/ 0 w 3456453"/>
              <a:gd name="connsiteY8" fmla="*/ 34951 h 254011"/>
              <a:gd name="connsiteX0" fmla="*/ 9452 w 3465905"/>
              <a:gd name="connsiteY0" fmla="*/ 34951 h 254011"/>
              <a:gd name="connsiteX1" fmla="*/ 10733 w 3465905"/>
              <a:gd name="connsiteY1" fmla="*/ 26791 h 254011"/>
              <a:gd name="connsiteX2" fmla="*/ 3246467 w 3465905"/>
              <a:gd name="connsiteY2" fmla="*/ 29850 h 254011"/>
              <a:gd name="connsiteX3" fmla="*/ 3226603 w 3465905"/>
              <a:gd name="connsiteY3" fmla="*/ 6555 h 254011"/>
              <a:gd name="connsiteX4" fmla="*/ 3465905 w 3465905"/>
              <a:gd name="connsiteY4" fmla="*/ 211681 h 254011"/>
              <a:gd name="connsiteX5" fmla="*/ 3423575 w 3465905"/>
              <a:gd name="connsiteY5" fmla="*/ 254011 h 254011"/>
              <a:gd name="connsiteX6" fmla="*/ 154790 w 3465905"/>
              <a:gd name="connsiteY6" fmla="*/ 254011 h 254011"/>
              <a:gd name="connsiteX7" fmla="*/ 112460 w 3465905"/>
              <a:gd name="connsiteY7" fmla="*/ 211681 h 254011"/>
              <a:gd name="connsiteX8" fmla="*/ 9452 w 3465905"/>
              <a:gd name="connsiteY8" fmla="*/ 34951 h 254011"/>
              <a:gd name="connsiteX0" fmla="*/ 9452 w 3465905"/>
              <a:gd name="connsiteY0" fmla="*/ 34951 h 282985"/>
              <a:gd name="connsiteX1" fmla="*/ 10733 w 3465905"/>
              <a:gd name="connsiteY1" fmla="*/ 26791 h 282985"/>
              <a:gd name="connsiteX2" fmla="*/ 3246467 w 3465905"/>
              <a:gd name="connsiteY2" fmla="*/ 29850 h 282985"/>
              <a:gd name="connsiteX3" fmla="*/ 3226603 w 3465905"/>
              <a:gd name="connsiteY3" fmla="*/ 6555 h 282985"/>
              <a:gd name="connsiteX4" fmla="*/ 3465905 w 3465905"/>
              <a:gd name="connsiteY4" fmla="*/ 211681 h 282985"/>
              <a:gd name="connsiteX5" fmla="*/ 3423575 w 3465905"/>
              <a:gd name="connsiteY5" fmla="*/ 254011 h 282985"/>
              <a:gd name="connsiteX6" fmla="*/ 154790 w 3465905"/>
              <a:gd name="connsiteY6" fmla="*/ 254011 h 282985"/>
              <a:gd name="connsiteX7" fmla="*/ 181885 w 3465905"/>
              <a:gd name="connsiteY7" fmla="*/ 276328 h 282985"/>
              <a:gd name="connsiteX8" fmla="*/ 9452 w 3465905"/>
              <a:gd name="connsiteY8" fmla="*/ 34951 h 282985"/>
              <a:gd name="connsiteX0" fmla="*/ 9452 w 3478033"/>
              <a:gd name="connsiteY0" fmla="*/ 47270 h 295306"/>
              <a:gd name="connsiteX1" fmla="*/ 10733 w 3478033"/>
              <a:gd name="connsiteY1" fmla="*/ 39110 h 295306"/>
              <a:gd name="connsiteX2" fmla="*/ 3246467 w 3478033"/>
              <a:gd name="connsiteY2" fmla="*/ 42169 h 295306"/>
              <a:gd name="connsiteX3" fmla="*/ 3204277 w 3478033"/>
              <a:gd name="connsiteY3" fmla="*/ 5396 h 295306"/>
              <a:gd name="connsiteX4" fmla="*/ 3465905 w 3478033"/>
              <a:gd name="connsiteY4" fmla="*/ 224000 h 295306"/>
              <a:gd name="connsiteX5" fmla="*/ 3423575 w 3478033"/>
              <a:gd name="connsiteY5" fmla="*/ 266330 h 295306"/>
              <a:gd name="connsiteX6" fmla="*/ 154790 w 3478033"/>
              <a:gd name="connsiteY6" fmla="*/ 266330 h 295306"/>
              <a:gd name="connsiteX7" fmla="*/ 181885 w 3478033"/>
              <a:gd name="connsiteY7" fmla="*/ 288647 h 295306"/>
              <a:gd name="connsiteX8" fmla="*/ 9452 w 3478033"/>
              <a:gd name="connsiteY8" fmla="*/ 47270 h 295306"/>
              <a:gd name="connsiteX0" fmla="*/ 9452 w 3498114"/>
              <a:gd name="connsiteY0" fmla="*/ 47270 h 295305"/>
              <a:gd name="connsiteX1" fmla="*/ 10733 w 3498114"/>
              <a:gd name="connsiteY1" fmla="*/ 39110 h 295305"/>
              <a:gd name="connsiteX2" fmla="*/ 3246467 w 3498114"/>
              <a:gd name="connsiteY2" fmla="*/ 42169 h 295305"/>
              <a:gd name="connsiteX3" fmla="*/ 3204277 w 3498114"/>
              <a:gd name="connsiteY3" fmla="*/ 5396 h 295305"/>
              <a:gd name="connsiteX4" fmla="*/ 3465905 w 3498114"/>
              <a:gd name="connsiteY4" fmla="*/ 224000 h 295305"/>
              <a:gd name="connsiteX5" fmla="*/ 3478491 w 3498114"/>
              <a:gd name="connsiteY5" fmla="*/ 225049 h 295305"/>
              <a:gd name="connsiteX6" fmla="*/ 154790 w 3498114"/>
              <a:gd name="connsiteY6" fmla="*/ 266330 h 295305"/>
              <a:gd name="connsiteX7" fmla="*/ 181885 w 3498114"/>
              <a:gd name="connsiteY7" fmla="*/ 288647 h 295305"/>
              <a:gd name="connsiteX8" fmla="*/ 9452 w 3498114"/>
              <a:gd name="connsiteY8" fmla="*/ 47270 h 295305"/>
              <a:gd name="connsiteX0" fmla="*/ 9452 w 3498253"/>
              <a:gd name="connsiteY0" fmla="*/ 33446 h 281481"/>
              <a:gd name="connsiteX1" fmla="*/ 10733 w 3498253"/>
              <a:gd name="connsiteY1" fmla="*/ 25286 h 281481"/>
              <a:gd name="connsiteX2" fmla="*/ 3246467 w 3498253"/>
              <a:gd name="connsiteY2" fmla="*/ 28345 h 281481"/>
              <a:gd name="connsiteX3" fmla="*/ 3201996 w 3498253"/>
              <a:gd name="connsiteY3" fmla="*/ 6735 h 281481"/>
              <a:gd name="connsiteX4" fmla="*/ 3465905 w 3498253"/>
              <a:gd name="connsiteY4" fmla="*/ 210176 h 281481"/>
              <a:gd name="connsiteX5" fmla="*/ 3478491 w 3498253"/>
              <a:gd name="connsiteY5" fmla="*/ 211225 h 281481"/>
              <a:gd name="connsiteX6" fmla="*/ 154790 w 3498253"/>
              <a:gd name="connsiteY6" fmla="*/ 252506 h 281481"/>
              <a:gd name="connsiteX7" fmla="*/ 181885 w 3498253"/>
              <a:gd name="connsiteY7" fmla="*/ 274823 h 281481"/>
              <a:gd name="connsiteX8" fmla="*/ 9452 w 3498253"/>
              <a:gd name="connsiteY8" fmla="*/ 33446 h 281481"/>
              <a:gd name="connsiteX0" fmla="*/ 9452 w 3498253"/>
              <a:gd name="connsiteY0" fmla="*/ 32251 h 280286"/>
              <a:gd name="connsiteX1" fmla="*/ 10733 w 3498253"/>
              <a:gd name="connsiteY1" fmla="*/ 24091 h 280286"/>
              <a:gd name="connsiteX2" fmla="*/ 3193832 w 3498253"/>
              <a:gd name="connsiteY2" fmla="*/ 53268 h 280286"/>
              <a:gd name="connsiteX3" fmla="*/ 3201996 w 3498253"/>
              <a:gd name="connsiteY3" fmla="*/ 5540 h 280286"/>
              <a:gd name="connsiteX4" fmla="*/ 3465905 w 3498253"/>
              <a:gd name="connsiteY4" fmla="*/ 208981 h 280286"/>
              <a:gd name="connsiteX5" fmla="*/ 3478491 w 3498253"/>
              <a:gd name="connsiteY5" fmla="*/ 210030 h 280286"/>
              <a:gd name="connsiteX6" fmla="*/ 154790 w 3498253"/>
              <a:gd name="connsiteY6" fmla="*/ 251311 h 280286"/>
              <a:gd name="connsiteX7" fmla="*/ 181885 w 3498253"/>
              <a:gd name="connsiteY7" fmla="*/ 273628 h 280286"/>
              <a:gd name="connsiteX8" fmla="*/ 9452 w 3498253"/>
              <a:gd name="connsiteY8" fmla="*/ 32251 h 280286"/>
              <a:gd name="connsiteX0" fmla="*/ 9452 w 3498756"/>
              <a:gd name="connsiteY0" fmla="*/ 19535 h 267570"/>
              <a:gd name="connsiteX1" fmla="*/ 10733 w 3498756"/>
              <a:gd name="connsiteY1" fmla="*/ 11375 h 267570"/>
              <a:gd name="connsiteX2" fmla="*/ 3193832 w 3498756"/>
              <a:gd name="connsiteY2" fmla="*/ 40552 h 267570"/>
              <a:gd name="connsiteX3" fmla="*/ 3193848 w 3498756"/>
              <a:gd name="connsiteY3" fmla="*/ 6513 h 267570"/>
              <a:gd name="connsiteX4" fmla="*/ 3465905 w 3498756"/>
              <a:gd name="connsiteY4" fmla="*/ 196265 h 267570"/>
              <a:gd name="connsiteX5" fmla="*/ 3478491 w 3498756"/>
              <a:gd name="connsiteY5" fmla="*/ 197314 h 267570"/>
              <a:gd name="connsiteX6" fmla="*/ 154790 w 3498756"/>
              <a:gd name="connsiteY6" fmla="*/ 238595 h 267570"/>
              <a:gd name="connsiteX7" fmla="*/ 181885 w 3498756"/>
              <a:gd name="connsiteY7" fmla="*/ 260912 h 267570"/>
              <a:gd name="connsiteX8" fmla="*/ 9452 w 3498756"/>
              <a:gd name="connsiteY8" fmla="*/ 19535 h 267570"/>
              <a:gd name="connsiteX0" fmla="*/ 9452 w 3498756"/>
              <a:gd name="connsiteY0" fmla="*/ 28059 h 276094"/>
              <a:gd name="connsiteX1" fmla="*/ 10733 w 3498756"/>
              <a:gd name="connsiteY1" fmla="*/ 19899 h 276094"/>
              <a:gd name="connsiteX2" fmla="*/ 3190109 w 3498756"/>
              <a:gd name="connsiteY2" fmla="*/ 12207 h 276094"/>
              <a:gd name="connsiteX3" fmla="*/ 3193848 w 3498756"/>
              <a:gd name="connsiteY3" fmla="*/ 15037 h 276094"/>
              <a:gd name="connsiteX4" fmla="*/ 3465905 w 3498756"/>
              <a:gd name="connsiteY4" fmla="*/ 204789 h 276094"/>
              <a:gd name="connsiteX5" fmla="*/ 3478491 w 3498756"/>
              <a:gd name="connsiteY5" fmla="*/ 205838 h 276094"/>
              <a:gd name="connsiteX6" fmla="*/ 154790 w 3498756"/>
              <a:gd name="connsiteY6" fmla="*/ 247119 h 276094"/>
              <a:gd name="connsiteX7" fmla="*/ 181885 w 3498756"/>
              <a:gd name="connsiteY7" fmla="*/ 269436 h 276094"/>
              <a:gd name="connsiteX8" fmla="*/ 9452 w 3498756"/>
              <a:gd name="connsiteY8" fmla="*/ 28059 h 27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8756" h="276094">
                <a:moveTo>
                  <a:pt x="9452" y="28059"/>
                </a:moveTo>
                <a:cubicBezTo>
                  <a:pt x="9452" y="4681"/>
                  <a:pt x="-12645" y="19899"/>
                  <a:pt x="10733" y="19899"/>
                </a:cubicBezTo>
                <a:lnTo>
                  <a:pt x="3190109" y="12207"/>
                </a:lnTo>
                <a:cubicBezTo>
                  <a:pt x="3213487" y="12207"/>
                  <a:pt x="3147882" y="-17060"/>
                  <a:pt x="3193848" y="15037"/>
                </a:cubicBezTo>
                <a:lnTo>
                  <a:pt x="3465905" y="204789"/>
                </a:lnTo>
                <a:cubicBezTo>
                  <a:pt x="3513346" y="236589"/>
                  <a:pt x="3501869" y="205838"/>
                  <a:pt x="3478491" y="205838"/>
                </a:cubicBezTo>
                <a:lnTo>
                  <a:pt x="154790" y="247119"/>
                </a:lnTo>
                <a:cubicBezTo>
                  <a:pt x="131412" y="247119"/>
                  <a:pt x="181885" y="292814"/>
                  <a:pt x="181885" y="269436"/>
                </a:cubicBezTo>
                <a:cubicBezTo>
                  <a:pt x="153035" y="214527"/>
                  <a:pt x="38302" y="82968"/>
                  <a:pt x="9452" y="28059"/>
                </a:cubicBez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Abgerundetes Rechteck 16"/>
          <p:cNvSpPr/>
          <p:nvPr/>
        </p:nvSpPr>
        <p:spPr>
          <a:xfrm rot="21075427">
            <a:off x="2091127" y="2570744"/>
            <a:ext cx="413680" cy="242734"/>
          </a:xfrm>
          <a:custGeom>
            <a:avLst/>
            <a:gdLst>
              <a:gd name="connsiteX0" fmla="*/ 0 w 814253"/>
              <a:gd name="connsiteY0" fmla="*/ 40653 h 243914"/>
              <a:gd name="connsiteX1" fmla="*/ 40653 w 814253"/>
              <a:gd name="connsiteY1" fmla="*/ 0 h 243914"/>
              <a:gd name="connsiteX2" fmla="*/ 773600 w 814253"/>
              <a:gd name="connsiteY2" fmla="*/ 0 h 243914"/>
              <a:gd name="connsiteX3" fmla="*/ 814253 w 814253"/>
              <a:gd name="connsiteY3" fmla="*/ 40653 h 243914"/>
              <a:gd name="connsiteX4" fmla="*/ 814253 w 814253"/>
              <a:gd name="connsiteY4" fmla="*/ 203261 h 243914"/>
              <a:gd name="connsiteX5" fmla="*/ 773600 w 814253"/>
              <a:gd name="connsiteY5" fmla="*/ 243914 h 243914"/>
              <a:gd name="connsiteX6" fmla="*/ 40653 w 814253"/>
              <a:gd name="connsiteY6" fmla="*/ 243914 h 243914"/>
              <a:gd name="connsiteX7" fmla="*/ 0 w 814253"/>
              <a:gd name="connsiteY7" fmla="*/ 203261 h 243914"/>
              <a:gd name="connsiteX8" fmla="*/ 0 w 814253"/>
              <a:gd name="connsiteY8" fmla="*/ 40653 h 243914"/>
              <a:gd name="connsiteX0" fmla="*/ 0 w 814253"/>
              <a:gd name="connsiteY0" fmla="*/ 40653 h 245127"/>
              <a:gd name="connsiteX1" fmla="*/ 40653 w 814253"/>
              <a:gd name="connsiteY1" fmla="*/ 0 h 245127"/>
              <a:gd name="connsiteX2" fmla="*/ 773600 w 814253"/>
              <a:gd name="connsiteY2" fmla="*/ 0 h 245127"/>
              <a:gd name="connsiteX3" fmla="*/ 814253 w 814253"/>
              <a:gd name="connsiteY3" fmla="*/ 40653 h 245127"/>
              <a:gd name="connsiteX4" fmla="*/ 814253 w 814253"/>
              <a:gd name="connsiteY4" fmla="*/ 203261 h 245127"/>
              <a:gd name="connsiteX5" fmla="*/ 773600 w 814253"/>
              <a:gd name="connsiteY5" fmla="*/ 243914 h 245127"/>
              <a:gd name="connsiteX6" fmla="*/ 40653 w 814253"/>
              <a:gd name="connsiteY6" fmla="*/ 243914 h 245127"/>
              <a:gd name="connsiteX7" fmla="*/ 381138 w 814253"/>
              <a:gd name="connsiteY7" fmla="*/ 228991 h 245127"/>
              <a:gd name="connsiteX8" fmla="*/ 0 w 814253"/>
              <a:gd name="connsiteY8" fmla="*/ 40653 h 245127"/>
              <a:gd name="connsiteX0" fmla="*/ 210401 w 775135"/>
              <a:gd name="connsiteY0" fmla="*/ 28225 h 245127"/>
              <a:gd name="connsiteX1" fmla="*/ 1535 w 775135"/>
              <a:gd name="connsiteY1" fmla="*/ 0 h 245127"/>
              <a:gd name="connsiteX2" fmla="*/ 734482 w 775135"/>
              <a:gd name="connsiteY2" fmla="*/ 0 h 245127"/>
              <a:gd name="connsiteX3" fmla="*/ 775135 w 775135"/>
              <a:gd name="connsiteY3" fmla="*/ 40653 h 245127"/>
              <a:gd name="connsiteX4" fmla="*/ 775135 w 775135"/>
              <a:gd name="connsiteY4" fmla="*/ 203261 h 245127"/>
              <a:gd name="connsiteX5" fmla="*/ 734482 w 775135"/>
              <a:gd name="connsiteY5" fmla="*/ 243914 h 245127"/>
              <a:gd name="connsiteX6" fmla="*/ 1535 w 775135"/>
              <a:gd name="connsiteY6" fmla="*/ 243914 h 245127"/>
              <a:gd name="connsiteX7" fmla="*/ 342020 w 775135"/>
              <a:gd name="connsiteY7" fmla="*/ 228991 h 245127"/>
              <a:gd name="connsiteX8" fmla="*/ 210401 w 775135"/>
              <a:gd name="connsiteY8" fmla="*/ 28225 h 245127"/>
              <a:gd name="connsiteX0" fmla="*/ 210401 w 775135"/>
              <a:gd name="connsiteY0" fmla="*/ 37633 h 254535"/>
              <a:gd name="connsiteX1" fmla="*/ 1535 w 775135"/>
              <a:gd name="connsiteY1" fmla="*/ 9408 h 254535"/>
              <a:gd name="connsiteX2" fmla="*/ 734482 w 775135"/>
              <a:gd name="connsiteY2" fmla="*/ 9408 h 254535"/>
              <a:gd name="connsiteX3" fmla="*/ 429153 w 775135"/>
              <a:gd name="connsiteY3" fmla="*/ 10183 h 254535"/>
              <a:gd name="connsiteX4" fmla="*/ 775135 w 775135"/>
              <a:gd name="connsiteY4" fmla="*/ 212669 h 254535"/>
              <a:gd name="connsiteX5" fmla="*/ 734482 w 775135"/>
              <a:gd name="connsiteY5" fmla="*/ 253322 h 254535"/>
              <a:gd name="connsiteX6" fmla="*/ 1535 w 775135"/>
              <a:gd name="connsiteY6" fmla="*/ 253322 h 254535"/>
              <a:gd name="connsiteX7" fmla="*/ 342020 w 775135"/>
              <a:gd name="connsiteY7" fmla="*/ 238399 h 254535"/>
              <a:gd name="connsiteX8" fmla="*/ 210401 w 775135"/>
              <a:gd name="connsiteY8" fmla="*/ 37633 h 254535"/>
              <a:gd name="connsiteX0" fmla="*/ 210401 w 775135"/>
              <a:gd name="connsiteY0" fmla="*/ 37633 h 254535"/>
              <a:gd name="connsiteX1" fmla="*/ 1535 w 775135"/>
              <a:gd name="connsiteY1" fmla="*/ 9408 h 254535"/>
              <a:gd name="connsiteX2" fmla="*/ 734482 w 775135"/>
              <a:gd name="connsiteY2" fmla="*/ 9408 h 254535"/>
              <a:gd name="connsiteX3" fmla="*/ 429153 w 775135"/>
              <a:gd name="connsiteY3" fmla="*/ 10183 h 254535"/>
              <a:gd name="connsiteX4" fmla="*/ 775135 w 775135"/>
              <a:gd name="connsiteY4" fmla="*/ 212669 h 254535"/>
              <a:gd name="connsiteX5" fmla="*/ 615297 w 775135"/>
              <a:gd name="connsiteY5" fmla="*/ 207018 h 254535"/>
              <a:gd name="connsiteX6" fmla="*/ 1535 w 775135"/>
              <a:gd name="connsiteY6" fmla="*/ 253322 h 254535"/>
              <a:gd name="connsiteX7" fmla="*/ 342020 w 775135"/>
              <a:gd name="connsiteY7" fmla="*/ 238399 h 254535"/>
              <a:gd name="connsiteX8" fmla="*/ 210401 w 775135"/>
              <a:gd name="connsiteY8" fmla="*/ 37633 h 254535"/>
              <a:gd name="connsiteX0" fmla="*/ 210401 w 735584"/>
              <a:gd name="connsiteY0" fmla="*/ 37633 h 254535"/>
              <a:gd name="connsiteX1" fmla="*/ 1535 w 735584"/>
              <a:gd name="connsiteY1" fmla="*/ 9408 h 254535"/>
              <a:gd name="connsiteX2" fmla="*/ 734482 w 735584"/>
              <a:gd name="connsiteY2" fmla="*/ 9408 h 254535"/>
              <a:gd name="connsiteX3" fmla="*/ 429153 w 735584"/>
              <a:gd name="connsiteY3" fmla="*/ 10183 h 254535"/>
              <a:gd name="connsiteX4" fmla="*/ 610076 w 735584"/>
              <a:gd name="connsiteY4" fmla="*/ 231958 h 254535"/>
              <a:gd name="connsiteX5" fmla="*/ 615297 w 735584"/>
              <a:gd name="connsiteY5" fmla="*/ 207018 h 254535"/>
              <a:gd name="connsiteX6" fmla="*/ 1535 w 735584"/>
              <a:gd name="connsiteY6" fmla="*/ 253322 h 254535"/>
              <a:gd name="connsiteX7" fmla="*/ 342020 w 735584"/>
              <a:gd name="connsiteY7" fmla="*/ 238399 h 254535"/>
              <a:gd name="connsiteX8" fmla="*/ 210401 w 735584"/>
              <a:gd name="connsiteY8" fmla="*/ 37633 h 254535"/>
              <a:gd name="connsiteX0" fmla="*/ 210401 w 624081"/>
              <a:gd name="connsiteY0" fmla="*/ 35622 h 252524"/>
              <a:gd name="connsiteX1" fmla="*/ 1535 w 624081"/>
              <a:gd name="connsiteY1" fmla="*/ 7397 h 252524"/>
              <a:gd name="connsiteX2" fmla="*/ 427313 w 624081"/>
              <a:gd name="connsiteY2" fmla="*/ 16655 h 252524"/>
              <a:gd name="connsiteX3" fmla="*/ 429153 w 624081"/>
              <a:gd name="connsiteY3" fmla="*/ 8172 h 252524"/>
              <a:gd name="connsiteX4" fmla="*/ 610076 w 624081"/>
              <a:gd name="connsiteY4" fmla="*/ 229947 h 252524"/>
              <a:gd name="connsiteX5" fmla="*/ 615297 w 624081"/>
              <a:gd name="connsiteY5" fmla="*/ 205007 h 252524"/>
              <a:gd name="connsiteX6" fmla="*/ 1535 w 624081"/>
              <a:gd name="connsiteY6" fmla="*/ 251311 h 252524"/>
              <a:gd name="connsiteX7" fmla="*/ 342020 w 624081"/>
              <a:gd name="connsiteY7" fmla="*/ 236388 h 252524"/>
              <a:gd name="connsiteX8" fmla="*/ 210401 w 624081"/>
              <a:gd name="connsiteY8" fmla="*/ 35622 h 252524"/>
              <a:gd name="connsiteX0" fmla="*/ 209867 w 623547"/>
              <a:gd name="connsiteY0" fmla="*/ 35622 h 252524"/>
              <a:gd name="connsiteX1" fmla="*/ 235278 w 623547"/>
              <a:gd name="connsiteY1" fmla="*/ 25684 h 252524"/>
              <a:gd name="connsiteX2" fmla="*/ 426779 w 623547"/>
              <a:gd name="connsiteY2" fmla="*/ 16655 h 252524"/>
              <a:gd name="connsiteX3" fmla="*/ 428619 w 623547"/>
              <a:gd name="connsiteY3" fmla="*/ 8172 h 252524"/>
              <a:gd name="connsiteX4" fmla="*/ 609542 w 623547"/>
              <a:gd name="connsiteY4" fmla="*/ 229947 h 252524"/>
              <a:gd name="connsiteX5" fmla="*/ 614763 w 623547"/>
              <a:gd name="connsiteY5" fmla="*/ 205007 h 252524"/>
              <a:gd name="connsiteX6" fmla="*/ 1001 w 623547"/>
              <a:gd name="connsiteY6" fmla="*/ 251311 h 252524"/>
              <a:gd name="connsiteX7" fmla="*/ 341486 w 623547"/>
              <a:gd name="connsiteY7" fmla="*/ 236388 h 252524"/>
              <a:gd name="connsiteX8" fmla="*/ 209867 w 623547"/>
              <a:gd name="connsiteY8" fmla="*/ 35622 h 252524"/>
              <a:gd name="connsiteX0" fmla="*/ 0 w 413680"/>
              <a:gd name="connsiteY0" fmla="*/ 35622 h 242734"/>
              <a:gd name="connsiteX1" fmla="*/ 25411 w 413680"/>
              <a:gd name="connsiteY1" fmla="*/ 25684 h 242734"/>
              <a:gd name="connsiteX2" fmla="*/ 216912 w 413680"/>
              <a:gd name="connsiteY2" fmla="*/ 16655 h 242734"/>
              <a:gd name="connsiteX3" fmla="*/ 218752 w 413680"/>
              <a:gd name="connsiteY3" fmla="*/ 8172 h 242734"/>
              <a:gd name="connsiteX4" fmla="*/ 399675 w 413680"/>
              <a:gd name="connsiteY4" fmla="*/ 229947 h 242734"/>
              <a:gd name="connsiteX5" fmla="*/ 404896 w 413680"/>
              <a:gd name="connsiteY5" fmla="*/ 205007 h 242734"/>
              <a:gd name="connsiteX6" fmla="*/ 171196 w 413680"/>
              <a:gd name="connsiteY6" fmla="*/ 214506 h 242734"/>
              <a:gd name="connsiteX7" fmla="*/ 131619 w 413680"/>
              <a:gd name="connsiteY7" fmla="*/ 236388 h 242734"/>
              <a:gd name="connsiteX8" fmla="*/ 0 w 413680"/>
              <a:gd name="connsiteY8" fmla="*/ 35622 h 24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3680" h="242734">
                <a:moveTo>
                  <a:pt x="0" y="35622"/>
                </a:moveTo>
                <a:cubicBezTo>
                  <a:pt x="0" y="13170"/>
                  <a:pt x="2959" y="25684"/>
                  <a:pt x="25411" y="25684"/>
                </a:cubicBezTo>
                <a:cubicBezTo>
                  <a:pt x="269727" y="25684"/>
                  <a:pt x="-27404" y="16655"/>
                  <a:pt x="216912" y="16655"/>
                </a:cubicBezTo>
                <a:cubicBezTo>
                  <a:pt x="239364" y="16655"/>
                  <a:pt x="218752" y="-14280"/>
                  <a:pt x="218752" y="8172"/>
                </a:cubicBezTo>
                <a:lnTo>
                  <a:pt x="399675" y="229947"/>
                </a:lnTo>
                <a:cubicBezTo>
                  <a:pt x="399675" y="252399"/>
                  <a:pt x="427348" y="205007"/>
                  <a:pt x="404896" y="205007"/>
                </a:cubicBezTo>
                <a:lnTo>
                  <a:pt x="171196" y="214506"/>
                </a:lnTo>
                <a:cubicBezTo>
                  <a:pt x="148744" y="214506"/>
                  <a:pt x="131619" y="258840"/>
                  <a:pt x="131619" y="236388"/>
                </a:cubicBezTo>
                <a:cubicBezTo>
                  <a:pt x="131619" y="182185"/>
                  <a:pt x="0" y="89825"/>
                  <a:pt x="0" y="35622"/>
                </a:cubicBez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Abgerundetes Rechteck 17"/>
          <p:cNvSpPr/>
          <p:nvPr/>
        </p:nvSpPr>
        <p:spPr>
          <a:xfrm rot="21233200">
            <a:off x="585952" y="2217156"/>
            <a:ext cx="5203396" cy="100918"/>
          </a:xfrm>
          <a:prstGeom prst="roundRect">
            <a:avLst/>
          </a:pr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Abgerundetes Rechteck 18"/>
          <p:cNvSpPr/>
          <p:nvPr/>
        </p:nvSpPr>
        <p:spPr>
          <a:xfrm rot="21233200">
            <a:off x="620300" y="2053184"/>
            <a:ext cx="5079503" cy="91830"/>
          </a:xfrm>
          <a:prstGeom prst="roundRect">
            <a:avLst/>
          </a:pr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0" name="Abgerundetes Rechteck 19"/>
          <p:cNvSpPr/>
          <p:nvPr/>
        </p:nvSpPr>
        <p:spPr>
          <a:xfrm rot="19037151">
            <a:off x="7596416" y="1972165"/>
            <a:ext cx="945062" cy="364601"/>
          </a:xfrm>
          <a:custGeom>
            <a:avLst/>
            <a:gdLst>
              <a:gd name="connsiteX0" fmla="*/ 0 w 649681"/>
              <a:gd name="connsiteY0" fmla="*/ 0 h 360040"/>
              <a:gd name="connsiteX1" fmla="*/ 0 w 649681"/>
              <a:gd name="connsiteY1" fmla="*/ 0 h 360040"/>
              <a:gd name="connsiteX2" fmla="*/ 649681 w 649681"/>
              <a:gd name="connsiteY2" fmla="*/ 0 h 360040"/>
              <a:gd name="connsiteX3" fmla="*/ 649681 w 649681"/>
              <a:gd name="connsiteY3" fmla="*/ 0 h 360040"/>
              <a:gd name="connsiteX4" fmla="*/ 649681 w 649681"/>
              <a:gd name="connsiteY4" fmla="*/ 360040 h 360040"/>
              <a:gd name="connsiteX5" fmla="*/ 649681 w 649681"/>
              <a:gd name="connsiteY5" fmla="*/ 360040 h 360040"/>
              <a:gd name="connsiteX6" fmla="*/ 0 w 649681"/>
              <a:gd name="connsiteY6" fmla="*/ 360040 h 360040"/>
              <a:gd name="connsiteX7" fmla="*/ 0 w 649681"/>
              <a:gd name="connsiteY7" fmla="*/ 360040 h 360040"/>
              <a:gd name="connsiteX8" fmla="*/ 0 w 649681"/>
              <a:gd name="connsiteY8" fmla="*/ 0 h 360040"/>
              <a:gd name="connsiteX0" fmla="*/ 0 w 649681"/>
              <a:gd name="connsiteY0" fmla="*/ 0 h 360040"/>
              <a:gd name="connsiteX1" fmla="*/ 0 w 649681"/>
              <a:gd name="connsiteY1" fmla="*/ 0 h 360040"/>
              <a:gd name="connsiteX2" fmla="*/ 649681 w 649681"/>
              <a:gd name="connsiteY2" fmla="*/ 0 h 360040"/>
              <a:gd name="connsiteX3" fmla="*/ 437587 w 649681"/>
              <a:gd name="connsiteY3" fmla="*/ 90282 h 360040"/>
              <a:gd name="connsiteX4" fmla="*/ 649681 w 649681"/>
              <a:gd name="connsiteY4" fmla="*/ 360040 h 360040"/>
              <a:gd name="connsiteX5" fmla="*/ 649681 w 649681"/>
              <a:gd name="connsiteY5" fmla="*/ 360040 h 360040"/>
              <a:gd name="connsiteX6" fmla="*/ 0 w 649681"/>
              <a:gd name="connsiteY6" fmla="*/ 360040 h 360040"/>
              <a:gd name="connsiteX7" fmla="*/ 0 w 649681"/>
              <a:gd name="connsiteY7" fmla="*/ 360040 h 360040"/>
              <a:gd name="connsiteX8" fmla="*/ 0 w 649681"/>
              <a:gd name="connsiteY8" fmla="*/ 0 h 360040"/>
              <a:gd name="connsiteX0" fmla="*/ 0 w 649681"/>
              <a:gd name="connsiteY0" fmla="*/ 0 h 360040"/>
              <a:gd name="connsiteX1" fmla="*/ 0 w 649681"/>
              <a:gd name="connsiteY1" fmla="*/ 0 h 360040"/>
              <a:gd name="connsiteX2" fmla="*/ 367493 w 649681"/>
              <a:gd name="connsiteY2" fmla="*/ 11265 h 360040"/>
              <a:gd name="connsiteX3" fmla="*/ 437587 w 649681"/>
              <a:gd name="connsiteY3" fmla="*/ 90282 h 360040"/>
              <a:gd name="connsiteX4" fmla="*/ 649681 w 649681"/>
              <a:gd name="connsiteY4" fmla="*/ 360040 h 360040"/>
              <a:gd name="connsiteX5" fmla="*/ 649681 w 649681"/>
              <a:gd name="connsiteY5" fmla="*/ 360040 h 360040"/>
              <a:gd name="connsiteX6" fmla="*/ 0 w 649681"/>
              <a:gd name="connsiteY6" fmla="*/ 360040 h 360040"/>
              <a:gd name="connsiteX7" fmla="*/ 0 w 649681"/>
              <a:gd name="connsiteY7" fmla="*/ 360040 h 360040"/>
              <a:gd name="connsiteX8" fmla="*/ 0 w 649681"/>
              <a:gd name="connsiteY8" fmla="*/ 0 h 360040"/>
              <a:gd name="connsiteX0" fmla="*/ 0 w 649681"/>
              <a:gd name="connsiteY0" fmla="*/ 0 h 360040"/>
              <a:gd name="connsiteX1" fmla="*/ 0 w 649681"/>
              <a:gd name="connsiteY1" fmla="*/ 0 h 360040"/>
              <a:gd name="connsiteX2" fmla="*/ 367493 w 649681"/>
              <a:gd name="connsiteY2" fmla="*/ 11265 h 360040"/>
              <a:gd name="connsiteX3" fmla="*/ 595592 w 649681"/>
              <a:gd name="connsiteY3" fmla="*/ 321986 h 360040"/>
              <a:gd name="connsiteX4" fmla="*/ 649681 w 649681"/>
              <a:gd name="connsiteY4" fmla="*/ 360040 h 360040"/>
              <a:gd name="connsiteX5" fmla="*/ 649681 w 649681"/>
              <a:gd name="connsiteY5" fmla="*/ 360040 h 360040"/>
              <a:gd name="connsiteX6" fmla="*/ 0 w 649681"/>
              <a:gd name="connsiteY6" fmla="*/ 360040 h 360040"/>
              <a:gd name="connsiteX7" fmla="*/ 0 w 649681"/>
              <a:gd name="connsiteY7" fmla="*/ 360040 h 360040"/>
              <a:gd name="connsiteX8" fmla="*/ 0 w 649681"/>
              <a:gd name="connsiteY8" fmla="*/ 0 h 360040"/>
              <a:gd name="connsiteX0" fmla="*/ 0 w 729886"/>
              <a:gd name="connsiteY0" fmla="*/ 40390 h 360040"/>
              <a:gd name="connsiteX1" fmla="*/ 80205 w 729886"/>
              <a:gd name="connsiteY1" fmla="*/ 0 h 360040"/>
              <a:gd name="connsiteX2" fmla="*/ 447698 w 729886"/>
              <a:gd name="connsiteY2" fmla="*/ 11265 h 360040"/>
              <a:gd name="connsiteX3" fmla="*/ 675797 w 729886"/>
              <a:gd name="connsiteY3" fmla="*/ 321986 h 360040"/>
              <a:gd name="connsiteX4" fmla="*/ 729886 w 729886"/>
              <a:gd name="connsiteY4" fmla="*/ 360040 h 360040"/>
              <a:gd name="connsiteX5" fmla="*/ 729886 w 729886"/>
              <a:gd name="connsiteY5" fmla="*/ 360040 h 360040"/>
              <a:gd name="connsiteX6" fmla="*/ 80205 w 729886"/>
              <a:gd name="connsiteY6" fmla="*/ 360040 h 360040"/>
              <a:gd name="connsiteX7" fmla="*/ 80205 w 729886"/>
              <a:gd name="connsiteY7" fmla="*/ 360040 h 360040"/>
              <a:gd name="connsiteX8" fmla="*/ 0 w 729886"/>
              <a:gd name="connsiteY8" fmla="*/ 40390 h 360040"/>
              <a:gd name="connsiteX0" fmla="*/ 0 w 729886"/>
              <a:gd name="connsiteY0" fmla="*/ 40390 h 360649"/>
              <a:gd name="connsiteX1" fmla="*/ 80205 w 729886"/>
              <a:gd name="connsiteY1" fmla="*/ 0 h 360649"/>
              <a:gd name="connsiteX2" fmla="*/ 447698 w 729886"/>
              <a:gd name="connsiteY2" fmla="*/ 11265 h 360649"/>
              <a:gd name="connsiteX3" fmla="*/ 675797 w 729886"/>
              <a:gd name="connsiteY3" fmla="*/ 321986 h 360649"/>
              <a:gd name="connsiteX4" fmla="*/ 729886 w 729886"/>
              <a:gd name="connsiteY4" fmla="*/ 360040 h 360649"/>
              <a:gd name="connsiteX5" fmla="*/ 729886 w 729886"/>
              <a:gd name="connsiteY5" fmla="*/ 360040 h 360649"/>
              <a:gd name="connsiteX6" fmla="*/ 80205 w 729886"/>
              <a:gd name="connsiteY6" fmla="*/ 360040 h 360649"/>
              <a:gd name="connsiteX7" fmla="*/ 251300 w 729886"/>
              <a:gd name="connsiteY7" fmla="*/ 360649 h 360649"/>
              <a:gd name="connsiteX8" fmla="*/ 0 w 729886"/>
              <a:gd name="connsiteY8" fmla="*/ 40390 h 360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9886" h="360649">
                <a:moveTo>
                  <a:pt x="0" y="40390"/>
                </a:moveTo>
                <a:lnTo>
                  <a:pt x="80205" y="0"/>
                </a:lnTo>
                <a:lnTo>
                  <a:pt x="447698" y="11265"/>
                </a:lnTo>
                <a:lnTo>
                  <a:pt x="675797" y="321986"/>
                </a:lnTo>
                <a:lnTo>
                  <a:pt x="729886" y="360040"/>
                </a:lnTo>
                <a:lnTo>
                  <a:pt x="729886" y="360040"/>
                </a:lnTo>
                <a:lnTo>
                  <a:pt x="80205" y="360040"/>
                </a:lnTo>
                <a:lnTo>
                  <a:pt x="251300" y="360649"/>
                </a:lnTo>
                <a:lnTo>
                  <a:pt x="0" y="40390"/>
                </a:ln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1" name="Abgerundetes Rechteck 20"/>
          <p:cNvSpPr/>
          <p:nvPr/>
        </p:nvSpPr>
        <p:spPr>
          <a:xfrm rot="17350568">
            <a:off x="7912937" y="1552140"/>
            <a:ext cx="537458" cy="275470"/>
          </a:xfrm>
          <a:custGeom>
            <a:avLst/>
            <a:gdLst>
              <a:gd name="connsiteX0" fmla="*/ 0 w 566693"/>
              <a:gd name="connsiteY0" fmla="*/ 35226 h 211349"/>
              <a:gd name="connsiteX1" fmla="*/ 35226 w 566693"/>
              <a:gd name="connsiteY1" fmla="*/ 0 h 211349"/>
              <a:gd name="connsiteX2" fmla="*/ 531467 w 566693"/>
              <a:gd name="connsiteY2" fmla="*/ 0 h 211349"/>
              <a:gd name="connsiteX3" fmla="*/ 566693 w 566693"/>
              <a:gd name="connsiteY3" fmla="*/ 35226 h 211349"/>
              <a:gd name="connsiteX4" fmla="*/ 566693 w 566693"/>
              <a:gd name="connsiteY4" fmla="*/ 176123 h 211349"/>
              <a:gd name="connsiteX5" fmla="*/ 531467 w 566693"/>
              <a:gd name="connsiteY5" fmla="*/ 211349 h 211349"/>
              <a:gd name="connsiteX6" fmla="*/ 35226 w 566693"/>
              <a:gd name="connsiteY6" fmla="*/ 211349 h 211349"/>
              <a:gd name="connsiteX7" fmla="*/ 0 w 566693"/>
              <a:gd name="connsiteY7" fmla="*/ 176123 h 211349"/>
              <a:gd name="connsiteX8" fmla="*/ 0 w 566693"/>
              <a:gd name="connsiteY8" fmla="*/ 35226 h 211349"/>
              <a:gd name="connsiteX0" fmla="*/ 0 w 566693"/>
              <a:gd name="connsiteY0" fmla="*/ 35226 h 211349"/>
              <a:gd name="connsiteX1" fmla="*/ 35226 w 566693"/>
              <a:gd name="connsiteY1" fmla="*/ 0 h 211349"/>
              <a:gd name="connsiteX2" fmla="*/ 531467 w 566693"/>
              <a:gd name="connsiteY2" fmla="*/ 0 h 211349"/>
              <a:gd name="connsiteX3" fmla="*/ 500655 w 566693"/>
              <a:gd name="connsiteY3" fmla="*/ 69320 h 211349"/>
              <a:gd name="connsiteX4" fmla="*/ 566693 w 566693"/>
              <a:gd name="connsiteY4" fmla="*/ 176123 h 211349"/>
              <a:gd name="connsiteX5" fmla="*/ 531467 w 566693"/>
              <a:gd name="connsiteY5" fmla="*/ 211349 h 211349"/>
              <a:gd name="connsiteX6" fmla="*/ 35226 w 566693"/>
              <a:gd name="connsiteY6" fmla="*/ 211349 h 211349"/>
              <a:gd name="connsiteX7" fmla="*/ 0 w 566693"/>
              <a:gd name="connsiteY7" fmla="*/ 176123 h 211349"/>
              <a:gd name="connsiteX8" fmla="*/ 0 w 566693"/>
              <a:gd name="connsiteY8" fmla="*/ 35226 h 211349"/>
              <a:gd name="connsiteX0" fmla="*/ 0 w 566693"/>
              <a:gd name="connsiteY0" fmla="*/ 35226 h 211349"/>
              <a:gd name="connsiteX1" fmla="*/ 35226 w 566693"/>
              <a:gd name="connsiteY1" fmla="*/ 0 h 211349"/>
              <a:gd name="connsiteX2" fmla="*/ 531467 w 566693"/>
              <a:gd name="connsiteY2" fmla="*/ 0 h 211349"/>
              <a:gd name="connsiteX3" fmla="*/ 500655 w 566693"/>
              <a:gd name="connsiteY3" fmla="*/ 69320 h 211349"/>
              <a:gd name="connsiteX4" fmla="*/ 566693 w 566693"/>
              <a:gd name="connsiteY4" fmla="*/ 176123 h 211349"/>
              <a:gd name="connsiteX5" fmla="*/ 531467 w 566693"/>
              <a:gd name="connsiteY5" fmla="*/ 211349 h 211349"/>
              <a:gd name="connsiteX6" fmla="*/ 35226 w 566693"/>
              <a:gd name="connsiteY6" fmla="*/ 211349 h 211349"/>
              <a:gd name="connsiteX7" fmla="*/ 66468 w 566693"/>
              <a:gd name="connsiteY7" fmla="*/ 175264 h 211349"/>
              <a:gd name="connsiteX8" fmla="*/ 0 w 566693"/>
              <a:gd name="connsiteY8" fmla="*/ 35226 h 211349"/>
              <a:gd name="connsiteX0" fmla="*/ 0 w 536833"/>
              <a:gd name="connsiteY0" fmla="*/ 35226 h 274412"/>
              <a:gd name="connsiteX1" fmla="*/ 35226 w 536833"/>
              <a:gd name="connsiteY1" fmla="*/ 0 h 274412"/>
              <a:gd name="connsiteX2" fmla="*/ 531467 w 536833"/>
              <a:gd name="connsiteY2" fmla="*/ 0 h 274412"/>
              <a:gd name="connsiteX3" fmla="*/ 500655 w 536833"/>
              <a:gd name="connsiteY3" fmla="*/ 69320 h 274412"/>
              <a:gd name="connsiteX4" fmla="*/ 511223 w 536833"/>
              <a:gd name="connsiteY4" fmla="*/ 271345 h 274412"/>
              <a:gd name="connsiteX5" fmla="*/ 531467 w 536833"/>
              <a:gd name="connsiteY5" fmla="*/ 211349 h 274412"/>
              <a:gd name="connsiteX6" fmla="*/ 35226 w 536833"/>
              <a:gd name="connsiteY6" fmla="*/ 211349 h 274412"/>
              <a:gd name="connsiteX7" fmla="*/ 66468 w 536833"/>
              <a:gd name="connsiteY7" fmla="*/ 175264 h 274412"/>
              <a:gd name="connsiteX8" fmla="*/ 0 w 536833"/>
              <a:gd name="connsiteY8" fmla="*/ 35226 h 274412"/>
              <a:gd name="connsiteX0" fmla="*/ 0 w 536833"/>
              <a:gd name="connsiteY0" fmla="*/ 35226 h 274412"/>
              <a:gd name="connsiteX1" fmla="*/ 35226 w 536833"/>
              <a:gd name="connsiteY1" fmla="*/ 0 h 274412"/>
              <a:gd name="connsiteX2" fmla="*/ 458328 w 536833"/>
              <a:gd name="connsiteY2" fmla="*/ 44418 h 274412"/>
              <a:gd name="connsiteX3" fmla="*/ 500655 w 536833"/>
              <a:gd name="connsiteY3" fmla="*/ 69320 h 274412"/>
              <a:gd name="connsiteX4" fmla="*/ 511223 w 536833"/>
              <a:gd name="connsiteY4" fmla="*/ 271345 h 274412"/>
              <a:gd name="connsiteX5" fmla="*/ 531467 w 536833"/>
              <a:gd name="connsiteY5" fmla="*/ 211349 h 274412"/>
              <a:gd name="connsiteX6" fmla="*/ 35226 w 536833"/>
              <a:gd name="connsiteY6" fmla="*/ 211349 h 274412"/>
              <a:gd name="connsiteX7" fmla="*/ 66468 w 536833"/>
              <a:gd name="connsiteY7" fmla="*/ 175264 h 274412"/>
              <a:gd name="connsiteX8" fmla="*/ 0 w 536833"/>
              <a:gd name="connsiteY8" fmla="*/ 35226 h 274412"/>
              <a:gd name="connsiteX0" fmla="*/ 0 w 536833"/>
              <a:gd name="connsiteY0" fmla="*/ 35226 h 274412"/>
              <a:gd name="connsiteX1" fmla="*/ 35226 w 536833"/>
              <a:gd name="connsiteY1" fmla="*/ 0 h 274412"/>
              <a:gd name="connsiteX2" fmla="*/ 441149 w 536833"/>
              <a:gd name="connsiteY2" fmla="*/ 31410 h 274412"/>
              <a:gd name="connsiteX3" fmla="*/ 500655 w 536833"/>
              <a:gd name="connsiteY3" fmla="*/ 69320 h 274412"/>
              <a:gd name="connsiteX4" fmla="*/ 511223 w 536833"/>
              <a:gd name="connsiteY4" fmla="*/ 271345 h 274412"/>
              <a:gd name="connsiteX5" fmla="*/ 531467 w 536833"/>
              <a:gd name="connsiteY5" fmla="*/ 211349 h 274412"/>
              <a:gd name="connsiteX6" fmla="*/ 35226 w 536833"/>
              <a:gd name="connsiteY6" fmla="*/ 211349 h 274412"/>
              <a:gd name="connsiteX7" fmla="*/ 66468 w 536833"/>
              <a:gd name="connsiteY7" fmla="*/ 175264 h 274412"/>
              <a:gd name="connsiteX8" fmla="*/ 0 w 536833"/>
              <a:gd name="connsiteY8" fmla="*/ 35226 h 274412"/>
              <a:gd name="connsiteX0" fmla="*/ 0 w 537458"/>
              <a:gd name="connsiteY0" fmla="*/ 35226 h 275470"/>
              <a:gd name="connsiteX1" fmla="*/ 35226 w 537458"/>
              <a:gd name="connsiteY1" fmla="*/ 0 h 275470"/>
              <a:gd name="connsiteX2" fmla="*/ 441149 w 537458"/>
              <a:gd name="connsiteY2" fmla="*/ 31410 h 275470"/>
              <a:gd name="connsiteX3" fmla="*/ 495011 w 537458"/>
              <a:gd name="connsiteY3" fmla="*/ 71284 h 275470"/>
              <a:gd name="connsiteX4" fmla="*/ 511223 w 537458"/>
              <a:gd name="connsiteY4" fmla="*/ 271345 h 275470"/>
              <a:gd name="connsiteX5" fmla="*/ 531467 w 537458"/>
              <a:gd name="connsiteY5" fmla="*/ 211349 h 275470"/>
              <a:gd name="connsiteX6" fmla="*/ 35226 w 537458"/>
              <a:gd name="connsiteY6" fmla="*/ 211349 h 275470"/>
              <a:gd name="connsiteX7" fmla="*/ 66468 w 537458"/>
              <a:gd name="connsiteY7" fmla="*/ 175264 h 275470"/>
              <a:gd name="connsiteX8" fmla="*/ 0 w 537458"/>
              <a:gd name="connsiteY8" fmla="*/ 35226 h 275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7458" h="275470">
                <a:moveTo>
                  <a:pt x="0" y="35226"/>
                </a:moveTo>
                <a:cubicBezTo>
                  <a:pt x="0" y="15771"/>
                  <a:pt x="15771" y="0"/>
                  <a:pt x="35226" y="0"/>
                </a:cubicBezTo>
                <a:lnTo>
                  <a:pt x="441149" y="31410"/>
                </a:lnTo>
                <a:cubicBezTo>
                  <a:pt x="460604" y="31410"/>
                  <a:pt x="483332" y="31295"/>
                  <a:pt x="495011" y="71284"/>
                </a:cubicBezTo>
                <a:cubicBezTo>
                  <a:pt x="506690" y="111273"/>
                  <a:pt x="505147" y="248001"/>
                  <a:pt x="511223" y="271345"/>
                </a:cubicBezTo>
                <a:cubicBezTo>
                  <a:pt x="517299" y="294689"/>
                  <a:pt x="550922" y="211349"/>
                  <a:pt x="531467" y="211349"/>
                </a:cubicBezTo>
                <a:lnTo>
                  <a:pt x="35226" y="211349"/>
                </a:lnTo>
                <a:cubicBezTo>
                  <a:pt x="15771" y="211349"/>
                  <a:pt x="66468" y="194719"/>
                  <a:pt x="66468" y="175264"/>
                </a:cubicBezTo>
                <a:lnTo>
                  <a:pt x="0" y="35226"/>
                </a:ln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2" name="Abgerundetes Rechteck 21"/>
          <p:cNvSpPr/>
          <p:nvPr/>
        </p:nvSpPr>
        <p:spPr>
          <a:xfrm rot="21389036">
            <a:off x="2264220" y="1508854"/>
            <a:ext cx="1873539" cy="210024"/>
          </a:xfrm>
          <a:custGeom>
            <a:avLst/>
            <a:gdLst>
              <a:gd name="connsiteX0" fmla="*/ 0 w 1856659"/>
              <a:gd name="connsiteY0" fmla="*/ 44956 h 269729"/>
              <a:gd name="connsiteX1" fmla="*/ 44956 w 1856659"/>
              <a:gd name="connsiteY1" fmla="*/ 0 h 269729"/>
              <a:gd name="connsiteX2" fmla="*/ 1811703 w 1856659"/>
              <a:gd name="connsiteY2" fmla="*/ 0 h 269729"/>
              <a:gd name="connsiteX3" fmla="*/ 1856659 w 1856659"/>
              <a:gd name="connsiteY3" fmla="*/ 44956 h 269729"/>
              <a:gd name="connsiteX4" fmla="*/ 1856659 w 1856659"/>
              <a:gd name="connsiteY4" fmla="*/ 224773 h 269729"/>
              <a:gd name="connsiteX5" fmla="*/ 1811703 w 1856659"/>
              <a:gd name="connsiteY5" fmla="*/ 269729 h 269729"/>
              <a:gd name="connsiteX6" fmla="*/ 44956 w 1856659"/>
              <a:gd name="connsiteY6" fmla="*/ 269729 h 269729"/>
              <a:gd name="connsiteX7" fmla="*/ 0 w 1856659"/>
              <a:gd name="connsiteY7" fmla="*/ 224773 h 269729"/>
              <a:gd name="connsiteX8" fmla="*/ 0 w 1856659"/>
              <a:gd name="connsiteY8" fmla="*/ 44956 h 269729"/>
              <a:gd name="connsiteX0" fmla="*/ 0 w 1856659"/>
              <a:gd name="connsiteY0" fmla="*/ 44956 h 269729"/>
              <a:gd name="connsiteX1" fmla="*/ 44956 w 1856659"/>
              <a:gd name="connsiteY1" fmla="*/ 0 h 269729"/>
              <a:gd name="connsiteX2" fmla="*/ 1811703 w 1856659"/>
              <a:gd name="connsiteY2" fmla="*/ 0 h 269729"/>
              <a:gd name="connsiteX3" fmla="*/ 1547276 w 1856659"/>
              <a:gd name="connsiteY3" fmla="*/ 110188 h 269729"/>
              <a:gd name="connsiteX4" fmla="*/ 1856659 w 1856659"/>
              <a:gd name="connsiteY4" fmla="*/ 224773 h 269729"/>
              <a:gd name="connsiteX5" fmla="*/ 1811703 w 1856659"/>
              <a:gd name="connsiteY5" fmla="*/ 269729 h 269729"/>
              <a:gd name="connsiteX6" fmla="*/ 44956 w 1856659"/>
              <a:gd name="connsiteY6" fmla="*/ 269729 h 269729"/>
              <a:gd name="connsiteX7" fmla="*/ 0 w 1856659"/>
              <a:gd name="connsiteY7" fmla="*/ 224773 h 269729"/>
              <a:gd name="connsiteX8" fmla="*/ 0 w 1856659"/>
              <a:gd name="connsiteY8" fmla="*/ 44956 h 269729"/>
              <a:gd name="connsiteX0" fmla="*/ 0 w 1856659"/>
              <a:gd name="connsiteY0" fmla="*/ 44956 h 269729"/>
              <a:gd name="connsiteX1" fmla="*/ 44956 w 1856659"/>
              <a:gd name="connsiteY1" fmla="*/ 0 h 269729"/>
              <a:gd name="connsiteX2" fmla="*/ 1540415 w 1856659"/>
              <a:gd name="connsiteY2" fmla="*/ 130754 h 269729"/>
              <a:gd name="connsiteX3" fmla="*/ 1547276 w 1856659"/>
              <a:gd name="connsiteY3" fmla="*/ 110188 h 269729"/>
              <a:gd name="connsiteX4" fmla="*/ 1856659 w 1856659"/>
              <a:gd name="connsiteY4" fmla="*/ 224773 h 269729"/>
              <a:gd name="connsiteX5" fmla="*/ 1811703 w 1856659"/>
              <a:gd name="connsiteY5" fmla="*/ 269729 h 269729"/>
              <a:gd name="connsiteX6" fmla="*/ 44956 w 1856659"/>
              <a:gd name="connsiteY6" fmla="*/ 269729 h 269729"/>
              <a:gd name="connsiteX7" fmla="*/ 0 w 1856659"/>
              <a:gd name="connsiteY7" fmla="*/ 224773 h 269729"/>
              <a:gd name="connsiteX8" fmla="*/ 0 w 1856659"/>
              <a:gd name="connsiteY8" fmla="*/ 44956 h 269729"/>
              <a:gd name="connsiteX0" fmla="*/ 121374 w 1856659"/>
              <a:gd name="connsiteY0" fmla="*/ 126124 h 269729"/>
              <a:gd name="connsiteX1" fmla="*/ 44956 w 1856659"/>
              <a:gd name="connsiteY1" fmla="*/ 0 h 269729"/>
              <a:gd name="connsiteX2" fmla="*/ 1540415 w 1856659"/>
              <a:gd name="connsiteY2" fmla="*/ 130754 h 269729"/>
              <a:gd name="connsiteX3" fmla="*/ 1547276 w 1856659"/>
              <a:gd name="connsiteY3" fmla="*/ 110188 h 269729"/>
              <a:gd name="connsiteX4" fmla="*/ 1856659 w 1856659"/>
              <a:gd name="connsiteY4" fmla="*/ 224773 h 269729"/>
              <a:gd name="connsiteX5" fmla="*/ 1811703 w 1856659"/>
              <a:gd name="connsiteY5" fmla="*/ 269729 h 269729"/>
              <a:gd name="connsiteX6" fmla="*/ 44956 w 1856659"/>
              <a:gd name="connsiteY6" fmla="*/ 269729 h 269729"/>
              <a:gd name="connsiteX7" fmla="*/ 0 w 1856659"/>
              <a:gd name="connsiteY7" fmla="*/ 224773 h 269729"/>
              <a:gd name="connsiteX8" fmla="*/ 121374 w 1856659"/>
              <a:gd name="connsiteY8" fmla="*/ 126124 h 269729"/>
              <a:gd name="connsiteX0" fmla="*/ 80338 w 1815623"/>
              <a:gd name="connsiteY0" fmla="*/ 126124 h 269729"/>
              <a:gd name="connsiteX1" fmla="*/ 3920 w 1815623"/>
              <a:gd name="connsiteY1" fmla="*/ 0 h 269729"/>
              <a:gd name="connsiteX2" fmla="*/ 1499379 w 1815623"/>
              <a:gd name="connsiteY2" fmla="*/ 130754 h 269729"/>
              <a:gd name="connsiteX3" fmla="*/ 1506240 w 1815623"/>
              <a:gd name="connsiteY3" fmla="*/ 110188 h 269729"/>
              <a:gd name="connsiteX4" fmla="*/ 1815623 w 1815623"/>
              <a:gd name="connsiteY4" fmla="*/ 224773 h 269729"/>
              <a:gd name="connsiteX5" fmla="*/ 1770667 w 1815623"/>
              <a:gd name="connsiteY5" fmla="*/ 269729 h 269729"/>
              <a:gd name="connsiteX6" fmla="*/ 3920 w 1815623"/>
              <a:gd name="connsiteY6" fmla="*/ 269729 h 269729"/>
              <a:gd name="connsiteX7" fmla="*/ 337268 w 1815623"/>
              <a:gd name="connsiteY7" fmla="*/ 237488 h 269729"/>
              <a:gd name="connsiteX8" fmla="*/ 80338 w 1815623"/>
              <a:gd name="connsiteY8" fmla="*/ 126124 h 269729"/>
              <a:gd name="connsiteX0" fmla="*/ 145562 w 1880847"/>
              <a:gd name="connsiteY0" fmla="*/ 126124 h 349787"/>
              <a:gd name="connsiteX1" fmla="*/ 69144 w 1880847"/>
              <a:gd name="connsiteY1" fmla="*/ 0 h 349787"/>
              <a:gd name="connsiteX2" fmla="*/ 1564603 w 1880847"/>
              <a:gd name="connsiteY2" fmla="*/ 130754 h 349787"/>
              <a:gd name="connsiteX3" fmla="*/ 1571464 w 1880847"/>
              <a:gd name="connsiteY3" fmla="*/ 110188 h 349787"/>
              <a:gd name="connsiteX4" fmla="*/ 1880847 w 1880847"/>
              <a:gd name="connsiteY4" fmla="*/ 224773 h 349787"/>
              <a:gd name="connsiteX5" fmla="*/ 1835891 w 1880847"/>
              <a:gd name="connsiteY5" fmla="*/ 269729 h 349787"/>
              <a:gd name="connsiteX6" fmla="*/ 1044 w 1880847"/>
              <a:gd name="connsiteY6" fmla="*/ 349787 h 349787"/>
              <a:gd name="connsiteX7" fmla="*/ 402492 w 1880847"/>
              <a:gd name="connsiteY7" fmla="*/ 237488 h 349787"/>
              <a:gd name="connsiteX8" fmla="*/ 145562 w 1880847"/>
              <a:gd name="connsiteY8" fmla="*/ 126124 h 349787"/>
              <a:gd name="connsiteX0" fmla="*/ 80338 w 1815623"/>
              <a:gd name="connsiteY0" fmla="*/ 126124 h 304069"/>
              <a:gd name="connsiteX1" fmla="*/ 3920 w 1815623"/>
              <a:gd name="connsiteY1" fmla="*/ 0 h 304069"/>
              <a:gd name="connsiteX2" fmla="*/ 1499379 w 1815623"/>
              <a:gd name="connsiteY2" fmla="*/ 130754 h 304069"/>
              <a:gd name="connsiteX3" fmla="*/ 1506240 w 1815623"/>
              <a:gd name="connsiteY3" fmla="*/ 110188 h 304069"/>
              <a:gd name="connsiteX4" fmla="*/ 1815623 w 1815623"/>
              <a:gd name="connsiteY4" fmla="*/ 224773 h 304069"/>
              <a:gd name="connsiteX5" fmla="*/ 1770667 w 1815623"/>
              <a:gd name="connsiteY5" fmla="*/ 269729 h 304069"/>
              <a:gd name="connsiteX6" fmla="*/ 391427 w 1815623"/>
              <a:gd name="connsiteY6" fmla="*/ 304069 h 304069"/>
              <a:gd name="connsiteX7" fmla="*/ 337268 w 1815623"/>
              <a:gd name="connsiteY7" fmla="*/ 237488 h 304069"/>
              <a:gd name="connsiteX8" fmla="*/ 80338 w 1815623"/>
              <a:gd name="connsiteY8" fmla="*/ 126124 h 304069"/>
              <a:gd name="connsiteX0" fmla="*/ 80338 w 1815623"/>
              <a:gd name="connsiteY0" fmla="*/ 126124 h 310241"/>
              <a:gd name="connsiteX1" fmla="*/ 3920 w 1815623"/>
              <a:gd name="connsiteY1" fmla="*/ 0 h 310241"/>
              <a:gd name="connsiteX2" fmla="*/ 1499379 w 1815623"/>
              <a:gd name="connsiteY2" fmla="*/ 130754 h 310241"/>
              <a:gd name="connsiteX3" fmla="*/ 1506240 w 1815623"/>
              <a:gd name="connsiteY3" fmla="*/ 110188 h 310241"/>
              <a:gd name="connsiteX4" fmla="*/ 1815623 w 1815623"/>
              <a:gd name="connsiteY4" fmla="*/ 224773 h 310241"/>
              <a:gd name="connsiteX5" fmla="*/ 1770667 w 1815623"/>
              <a:gd name="connsiteY5" fmla="*/ 269729 h 310241"/>
              <a:gd name="connsiteX6" fmla="*/ 391427 w 1815623"/>
              <a:gd name="connsiteY6" fmla="*/ 304069 h 310241"/>
              <a:gd name="connsiteX7" fmla="*/ 449441 w 1815623"/>
              <a:gd name="connsiteY7" fmla="*/ 297031 h 310241"/>
              <a:gd name="connsiteX8" fmla="*/ 80338 w 1815623"/>
              <a:gd name="connsiteY8" fmla="*/ 126124 h 310241"/>
              <a:gd name="connsiteX0" fmla="*/ 3214 w 1738499"/>
              <a:gd name="connsiteY0" fmla="*/ 25907 h 210024"/>
              <a:gd name="connsiteX1" fmla="*/ 15411 w 1738499"/>
              <a:gd name="connsiteY1" fmla="*/ 0 h 210024"/>
              <a:gd name="connsiteX2" fmla="*/ 1422255 w 1738499"/>
              <a:gd name="connsiteY2" fmla="*/ 30537 h 210024"/>
              <a:gd name="connsiteX3" fmla="*/ 1429116 w 1738499"/>
              <a:gd name="connsiteY3" fmla="*/ 9971 h 210024"/>
              <a:gd name="connsiteX4" fmla="*/ 1738499 w 1738499"/>
              <a:gd name="connsiteY4" fmla="*/ 124556 h 210024"/>
              <a:gd name="connsiteX5" fmla="*/ 1693543 w 1738499"/>
              <a:gd name="connsiteY5" fmla="*/ 169512 h 210024"/>
              <a:gd name="connsiteX6" fmla="*/ 314303 w 1738499"/>
              <a:gd name="connsiteY6" fmla="*/ 203852 h 210024"/>
              <a:gd name="connsiteX7" fmla="*/ 372317 w 1738499"/>
              <a:gd name="connsiteY7" fmla="*/ 196814 h 210024"/>
              <a:gd name="connsiteX8" fmla="*/ 3214 w 1738499"/>
              <a:gd name="connsiteY8" fmla="*/ 25907 h 21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8499" h="210024">
                <a:moveTo>
                  <a:pt x="3214" y="25907"/>
                </a:moveTo>
                <a:cubicBezTo>
                  <a:pt x="3214" y="1078"/>
                  <a:pt x="-9418" y="0"/>
                  <a:pt x="15411" y="0"/>
                </a:cubicBezTo>
                <a:lnTo>
                  <a:pt x="1422255" y="30537"/>
                </a:lnTo>
                <a:cubicBezTo>
                  <a:pt x="1447084" y="30537"/>
                  <a:pt x="1429116" y="-14858"/>
                  <a:pt x="1429116" y="9971"/>
                </a:cubicBezTo>
                <a:cubicBezTo>
                  <a:pt x="1429116" y="69910"/>
                  <a:pt x="1738499" y="64617"/>
                  <a:pt x="1738499" y="124556"/>
                </a:cubicBezTo>
                <a:cubicBezTo>
                  <a:pt x="1738499" y="149385"/>
                  <a:pt x="1718372" y="169512"/>
                  <a:pt x="1693543" y="169512"/>
                </a:cubicBezTo>
                <a:lnTo>
                  <a:pt x="314303" y="203852"/>
                </a:lnTo>
                <a:cubicBezTo>
                  <a:pt x="289474" y="203852"/>
                  <a:pt x="372317" y="221643"/>
                  <a:pt x="372317" y="196814"/>
                </a:cubicBezTo>
                <a:lnTo>
                  <a:pt x="3214" y="25907"/>
                </a:ln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4582910"/>
            <a:ext cx="3728783" cy="1654402"/>
          </a:xfrm>
          <a:solidFill>
            <a:srgbClr val="FFFFFF">
              <a:alpha val="69804"/>
            </a:srgb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fr-FR" sz="1600" b="1" dirty="0" err="1" smtClean="0">
                <a:solidFill>
                  <a:srgbClr val="FF0000"/>
                </a:solidFill>
              </a:rPr>
              <a:t>Lineare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Elemente</a:t>
            </a:r>
            <a:r>
              <a:rPr lang="de-CH" sz="1600" b="1" dirty="0" smtClean="0"/>
              <a:t>:</a:t>
            </a:r>
            <a:endParaRPr lang="de-CH" sz="1600" b="1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600" dirty="0" smtClean="0"/>
              <a:t>Verbessern die Vernetzungsfunktion.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600" dirty="0" smtClean="0"/>
              <a:t>Verringern Bodenerosion </a:t>
            </a:r>
            <a:r>
              <a:rPr lang="de-CH" sz="1600" dirty="0"/>
              <a:t>in Hanglagen.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600" dirty="0" smtClean="0"/>
              <a:t>Verringern Abdrift </a:t>
            </a:r>
            <a:r>
              <a:rPr lang="de-CH" sz="1600" dirty="0"/>
              <a:t>und Auswaschung </a:t>
            </a:r>
            <a:r>
              <a:rPr lang="de-CH" sz="1600" dirty="0" smtClean="0"/>
              <a:t/>
            </a:r>
            <a:br>
              <a:rPr lang="de-CH" sz="1600" dirty="0" smtClean="0"/>
            </a:br>
            <a:r>
              <a:rPr lang="de-CH" sz="1600" dirty="0" smtClean="0"/>
              <a:t>von </a:t>
            </a:r>
            <a:r>
              <a:rPr lang="de-CH" sz="1600" dirty="0"/>
              <a:t>Pflanzenschutzmitteln in Gewässer</a:t>
            </a:r>
            <a:r>
              <a:rPr lang="de-CH" sz="1600" dirty="0" smtClean="0"/>
              <a:t>.</a:t>
            </a:r>
            <a:endParaRPr lang="de-CH" sz="1600" dirty="0"/>
          </a:p>
        </p:txBody>
      </p:sp>
      <p:sp>
        <p:nvSpPr>
          <p:cNvPr id="7" name="Rechteck 6"/>
          <p:cNvSpPr/>
          <p:nvPr/>
        </p:nvSpPr>
        <p:spPr>
          <a:xfrm>
            <a:off x="4355976" y="4582910"/>
            <a:ext cx="4211097" cy="173045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72000" tIns="72000" rIns="72000" bIns="72000">
            <a:spAutoFit/>
          </a:bodyPr>
          <a:lstStyle/>
          <a:p>
            <a:pPr>
              <a:spcBef>
                <a:spcPts val="600"/>
              </a:spcBef>
            </a:pPr>
            <a:r>
              <a:rPr lang="de-CH" sz="1600" b="1" dirty="0">
                <a:solidFill>
                  <a:srgbClr val="FF0000"/>
                </a:solidFill>
              </a:rPr>
              <a:t>Flächige</a:t>
            </a:r>
            <a:r>
              <a:rPr lang="de-CH" sz="1600" b="1" dirty="0"/>
              <a:t> Elemente: 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1600" dirty="0" smtClean="0"/>
              <a:t>Bieten </a:t>
            </a:r>
            <a:r>
              <a:rPr lang="de-CH" sz="1600" dirty="0"/>
              <a:t>grösseren und </a:t>
            </a:r>
            <a:r>
              <a:rPr lang="de-CH" sz="1600" dirty="0" smtClean="0"/>
              <a:t>störungsempfindlichen </a:t>
            </a:r>
            <a:r>
              <a:rPr lang="de-CH" sz="1600" dirty="0"/>
              <a:t>Wildtieren bessere Bedingungen</a:t>
            </a:r>
            <a:r>
              <a:rPr lang="fr-FR" sz="1600" dirty="0" smtClean="0"/>
              <a:t>.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FR" sz="1600" dirty="0" err="1" smtClean="0"/>
              <a:t>Höheres</a:t>
            </a:r>
            <a:r>
              <a:rPr lang="fr-FR" sz="1600" dirty="0" smtClean="0"/>
              <a:t> </a:t>
            </a:r>
            <a:r>
              <a:rPr lang="fr-FR" sz="1600" dirty="0" err="1" smtClean="0"/>
              <a:t>Lebensraum</a:t>
            </a:r>
            <a:r>
              <a:rPr lang="fr-FR" sz="1600" dirty="0" smtClean="0"/>
              <a:t>- </a:t>
            </a:r>
            <a:r>
              <a:rPr lang="fr-FR" sz="1600" dirty="0" err="1" smtClean="0"/>
              <a:t>und</a:t>
            </a:r>
            <a:r>
              <a:rPr lang="fr-FR" sz="1600" dirty="0" smtClean="0"/>
              <a:t> </a:t>
            </a:r>
            <a:r>
              <a:rPr lang="fr-FR" sz="1600" dirty="0" err="1" smtClean="0"/>
              <a:t>Nahrungsangebot</a:t>
            </a:r>
            <a:endParaRPr lang="fr-FR" sz="1600" dirty="0" smtClean="0"/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FR" sz="1600" dirty="0" err="1" smtClean="0"/>
              <a:t>Besser</a:t>
            </a:r>
            <a:r>
              <a:rPr lang="fr-FR" sz="1600" dirty="0" smtClean="0"/>
              <a:t> </a:t>
            </a:r>
            <a:r>
              <a:rPr lang="fr-FR" sz="1600" dirty="0" err="1" smtClean="0"/>
              <a:t>abgepuffert</a:t>
            </a:r>
            <a:r>
              <a:rPr lang="fr-FR" sz="1600" dirty="0" smtClean="0"/>
              <a:t> </a:t>
            </a:r>
            <a:r>
              <a:rPr lang="fr-FR" sz="1600" dirty="0" err="1" smtClean="0"/>
              <a:t>gegen</a:t>
            </a:r>
            <a:r>
              <a:rPr lang="fr-FR" sz="1600" dirty="0" smtClean="0"/>
              <a:t> </a:t>
            </a:r>
            <a:r>
              <a:rPr lang="fr-FR" sz="1600" dirty="0" err="1" smtClean="0"/>
              <a:t>störende</a:t>
            </a:r>
            <a:r>
              <a:rPr lang="fr-FR" sz="1600" dirty="0" smtClean="0"/>
              <a:t> </a:t>
            </a:r>
            <a:r>
              <a:rPr lang="fr-FR" sz="1600" dirty="0" err="1" smtClean="0"/>
              <a:t>Eingriffe</a:t>
            </a:r>
            <a:r>
              <a:rPr lang="fr-FR" sz="1600" dirty="0" smtClean="0"/>
              <a:t> (</a:t>
            </a:r>
            <a:r>
              <a:rPr lang="fr-FR" sz="1600" dirty="0" err="1" smtClean="0"/>
              <a:t>z.B</a:t>
            </a:r>
            <a:r>
              <a:rPr lang="fr-FR" sz="1600" dirty="0" smtClean="0"/>
              <a:t>. </a:t>
            </a:r>
            <a:r>
              <a:rPr lang="fr-FR" sz="1600" dirty="0" err="1" smtClean="0"/>
              <a:t>Abdrift</a:t>
            </a:r>
            <a:r>
              <a:rPr lang="fr-FR" sz="1600" dirty="0" smtClean="0"/>
              <a:t>…)</a:t>
            </a:r>
            <a:endParaRPr lang="fr-FR" sz="1600" dirty="0"/>
          </a:p>
        </p:txBody>
      </p:sp>
      <p:sp>
        <p:nvSpPr>
          <p:cNvPr id="23" name="Abgerundetes Rechteck 16"/>
          <p:cNvSpPr/>
          <p:nvPr/>
        </p:nvSpPr>
        <p:spPr>
          <a:xfrm rot="20893841">
            <a:off x="638478" y="2803986"/>
            <a:ext cx="735878" cy="244841"/>
          </a:xfrm>
          <a:custGeom>
            <a:avLst/>
            <a:gdLst>
              <a:gd name="connsiteX0" fmla="*/ 0 w 814253"/>
              <a:gd name="connsiteY0" fmla="*/ 40653 h 243914"/>
              <a:gd name="connsiteX1" fmla="*/ 40653 w 814253"/>
              <a:gd name="connsiteY1" fmla="*/ 0 h 243914"/>
              <a:gd name="connsiteX2" fmla="*/ 773600 w 814253"/>
              <a:gd name="connsiteY2" fmla="*/ 0 h 243914"/>
              <a:gd name="connsiteX3" fmla="*/ 814253 w 814253"/>
              <a:gd name="connsiteY3" fmla="*/ 40653 h 243914"/>
              <a:gd name="connsiteX4" fmla="*/ 814253 w 814253"/>
              <a:gd name="connsiteY4" fmla="*/ 203261 h 243914"/>
              <a:gd name="connsiteX5" fmla="*/ 773600 w 814253"/>
              <a:gd name="connsiteY5" fmla="*/ 243914 h 243914"/>
              <a:gd name="connsiteX6" fmla="*/ 40653 w 814253"/>
              <a:gd name="connsiteY6" fmla="*/ 243914 h 243914"/>
              <a:gd name="connsiteX7" fmla="*/ 0 w 814253"/>
              <a:gd name="connsiteY7" fmla="*/ 203261 h 243914"/>
              <a:gd name="connsiteX8" fmla="*/ 0 w 814253"/>
              <a:gd name="connsiteY8" fmla="*/ 40653 h 243914"/>
              <a:gd name="connsiteX0" fmla="*/ 0 w 814253"/>
              <a:gd name="connsiteY0" fmla="*/ 40653 h 245127"/>
              <a:gd name="connsiteX1" fmla="*/ 40653 w 814253"/>
              <a:gd name="connsiteY1" fmla="*/ 0 h 245127"/>
              <a:gd name="connsiteX2" fmla="*/ 773600 w 814253"/>
              <a:gd name="connsiteY2" fmla="*/ 0 h 245127"/>
              <a:gd name="connsiteX3" fmla="*/ 814253 w 814253"/>
              <a:gd name="connsiteY3" fmla="*/ 40653 h 245127"/>
              <a:gd name="connsiteX4" fmla="*/ 814253 w 814253"/>
              <a:gd name="connsiteY4" fmla="*/ 203261 h 245127"/>
              <a:gd name="connsiteX5" fmla="*/ 773600 w 814253"/>
              <a:gd name="connsiteY5" fmla="*/ 243914 h 245127"/>
              <a:gd name="connsiteX6" fmla="*/ 40653 w 814253"/>
              <a:gd name="connsiteY6" fmla="*/ 243914 h 245127"/>
              <a:gd name="connsiteX7" fmla="*/ 381138 w 814253"/>
              <a:gd name="connsiteY7" fmla="*/ 228991 h 245127"/>
              <a:gd name="connsiteX8" fmla="*/ 0 w 814253"/>
              <a:gd name="connsiteY8" fmla="*/ 40653 h 245127"/>
              <a:gd name="connsiteX0" fmla="*/ 210401 w 775135"/>
              <a:gd name="connsiteY0" fmla="*/ 28225 h 245127"/>
              <a:gd name="connsiteX1" fmla="*/ 1535 w 775135"/>
              <a:gd name="connsiteY1" fmla="*/ 0 h 245127"/>
              <a:gd name="connsiteX2" fmla="*/ 734482 w 775135"/>
              <a:gd name="connsiteY2" fmla="*/ 0 h 245127"/>
              <a:gd name="connsiteX3" fmla="*/ 775135 w 775135"/>
              <a:gd name="connsiteY3" fmla="*/ 40653 h 245127"/>
              <a:gd name="connsiteX4" fmla="*/ 775135 w 775135"/>
              <a:gd name="connsiteY4" fmla="*/ 203261 h 245127"/>
              <a:gd name="connsiteX5" fmla="*/ 734482 w 775135"/>
              <a:gd name="connsiteY5" fmla="*/ 243914 h 245127"/>
              <a:gd name="connsiteX6" fmla="*/ 1535 w 775135"/>
              <a:gd name="connsiteY6" fmla="*/ 243914 h 245127"/>
              <a:gd name="connsiteX7" fmla="*/ 342020 w 775135"/>
              <a:gd name="connsiteY7" fmla="*/ 228991 h 245127"/>
              <a:gd name="connsiteX8" fmla="*/ 210401 w 775135"/>
              <a:gd name="connsiteY8" fmla="*/ 28225 h 245127"/>
              <a:gd name="connsiteX0" fmla="*/ 210401 w 775135"/>
              <a:gd name="connsiteY0" fmla="*/ 37633 h 254535"/>
              <a:gd name="connsiteX1" fmla="*/ 1535 w 775135"/>
              <a:gd name="connsiteY1" fmla="*/ 9408 h 254535"/>
              <a:gd name="connsiteX2" fmla="*/ 734482 w 775135"/>
              <a:gd name="connsiteY2" fmla="*/ 9408 h 254535"/>
              <a:gd name="connsiteX3" fmla="*/ 429153 w 775135"/>
              <a:gd name="connsiteY3" fmla="*/ 10183 h 254535"/>
              <a:gd name="connsiteX4" fmla="*/ 775135 w 775135"/>
              <a:gd name="connsiteY4" fmla="*/ 212669 h 254535"/>
              <a:gd name="connsiteX5" fmla="*/ 734482 w 775135"/>
              <a:gd name="connsiteY5" fmla="*/ 253322 h 254535"/>
              <a:gd name="connsiteX6" fmla="*/ 1535 w 775135"/>
              <a:gd name="connsiteY6" fmla="*/ 253322 h 254535"/>
              <a:gd name="connsiteX7" fmla="*/ 342020 w 775135"/>
              <a:gd name="connsiteY7" fmla="*/ 238399 h 254535"/>
              <a:gd name="connsiteX8" fmla="*/ 210401 w 775135"/>
              <a:gd name="connsiteY8" fmla="*/ 37633 h 254535"/>
              <a:gd name="connsiteX0" fmla="*/ 210401 w 775135"/>
              <a:gd name="connsiteY0" fmla="*/ 37633 h 254535"/>
              <a:gd name="connsiteX1" fmla="*/ 1535 w 775135"/>
              <a:gd name="connsiteY1" fmla="*/ 9408 h 254535"/>
              <a:gd name="connsiteX2" fmla="*/ 734482 w 775135"/>
              <a:gd name="connsiteY2" fmla="*/ 9408 h 254535"/>
              <a:gd name="connsiteX3" fmla="*/ 429153 w 775135"/>
              <a:gd name="connsiteY3" fmla="*/ 10183 h 254535"/>
              <a:gd name="connsiteX4" fmla="*/ 775135 w 775135"/>
              <a:gd name="connsiteY4" fmla="*/ 212669 h 254535"/>
              <a:gd name="connsiteX5" fmla="*/ 615297 w 775135"/>
              <a:gd name="connsiteY5" fmla="*/ 207018 h 254535"/>
              <a:gd name="connsiteX6" fmla="*/ 1535 w 775135"/>
              <a:gd name="connsiteY6" fmla="*/ 253322 h 254535"/>
              <a:gd name="connsiteX7" fmla="*/ 342020 w 775135"/>
              <a:gd name="connsiteY7" fmla="*/ 238399 h 254535"/>
              <a:gd name="connsiteX8" fmla="*/ 210401 w 775135"/>
              <a:gd name="connsiteY8" fmla="*/ 37633 h 254535"/>
              <a:gd name="connsiteX0" fmla="*/ 210401 w 735584"/>
              <a:gd name="connsiteY0" fmla="*/ 37633 h 254535"/>
              <a:gd name="connsiteX1" fmla="*/ 1535 w 735584"/>
              <a:gd name="connsiteY1" fmla="*/ 9408 h 254535"/>
              <a:gd name="connsiteX2" fmla="*/ 734482 w 735584"/>
              <a:gd name="connsiteY2" fmla="*/ 9408 h 254535"/>
              <a:gd name="connsiteX3" fmla="*/ 429153 w 735584"/>
              <a:gd name="connsiteY3" fmla="*/ 10183 h 254535"/>
              <a:gd name="connsiteX4" fmla="*/ 610076 w 735584"/>
              <a:gd name="connsiteY4" fmla="*/ 231958 h 254535"/>
              <a:gd name="connsiteX5" fmla="*/ 615297 w 735584"/>
              <a:gd name="connsiteY5" fmla="*/ 207018 h 254535"/>
              <a:gd name="connsiteX6" fmla="*/ 1535 w 735584"/>
              <a:gd name="connsiteY6" fmla="*/ 253322 h 254535"/>
              <a:gd name="connsiteX7" fmla="*/ 342020 w 735584"/>
              <a:gd name="connsiteY7" fmla="*/ 238399 h 254535"/>
              <a:gd name="connsiteX8" fmla="*/ 210401 w 735584"/>
              <a:gd name="connsiteY8" fmla="*/ 37633 h 254535"/>
              <a:gd name="connsiteX0" fmla="*/ 210401 w 735878"/>
              <a:gd name="connsiteY0" fmla="*/ 29152 h 246054"/>
              <a:gd name="connsiteX1" fmla="*/ 1535 w 735878"/>
              <a:gd name="connsiteY1" fmla="*/ 927 h 246054"/>
              <a:gd name="connsiteX2" fmla="*/ 734482 w 735878"/>
              <a:gd name="connsiteY2" fmla="*/ 927 h 246054"/>
              <a:gd name="connsiteX3" fmla="*/ 501179 w 735878"/>
              <a:gd name="connsiteY3" fmla="*/ 16709 h 246054"/>
              <a:gd name="connsiteX4" fmla="*/ 610076 w 735878"/>
              <a:gd name="connsiteY4" fmla="*/ 223477 h 246054"/>
              <a:gd name="connsiteX5" fmla="*/ 615297 w 735878"/>
              <a:gd name="connsiteY5" fmla="*/ 198537 h 246054"/>
              <a:gd name="connsiteX6" fmla="*/ 1535 w 735878"/>
              <a:gd name="connsiteY6" fmla="*/ 244841 h 246054"/>
              <a:gd name="connsiteX7" fmla="*/ 342020 w 735878"/>
              <a:gd name="connsiteY7" fmla="*/ 229918 h 246054"/>
              <a:gd name="connsiteX8" fmla="*/ 210401 w 735878"/>
              <a:gd name="connsiteY8" fmla="*/ 29152 h 246054"/>
              <a:gd name="connsiteX0" fmla="*/ 210401 w 735878"/>
              <a:gd name="connsiteY0" fmla="*/ 29152 h 244841"/>
              <a:gd name="connsiteX1" fmla="*/ 1535 w 735878"/>
              <a:gd name="connsiteY1" fmla="*/ 927 h 244841"/>
              <a:gd name="connsiteX2" fmla="*/ 734482 w 735878"/>
              <a:gd name="connsiteY2" fmla="*/ 927 h 244841"/>
              <a:gd name="connsiteX3" fmla="*/ 501179 w 735878"/>
              <a:gd name="connsiteY3" fmla="*/ 16709 h 244841"/>
              <a:gd name="connsiteX4" fmla="*/ 610076 w 735878"/>
              <a:gd name="connsiteY4" fmla="*/ 223477 h 244841"/>
              <a:gd name="connsiteX5" fmla="*/ 615297 w 735878"/>
              <a:gd name="connsiteY5" fmla="*/ 198537 h 244841"/>
              <a:gd name="connsiteX6" fmla="*/ 1535 w 735878"/>
              <a:gd name="connsiteY6" fmla="*/ 244841 h 244841"/>
              <a:gd name="connsiteX7" fmla="*/ 269995 w 735878"/>
              <a:gd name="connsiteY7" fmla="*/ 214912 h 244841"/>
              <a:gd name="connsiteX8" fmla="*/ 210401 w 735878"/>
              <a:gd name="connsiteY8" fmla="*/ 29152 h 244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5878" h="244841">
                <a:moveTo>
                  <a:pt x="210401" y="29152"/>
                </a:moveTo>
                <a:cubicBezTo>
                  <a:pt x="210401" y="6700"/>
                  <a:pt x="-20917" y="927"/>
                  <a:pt x="1535" y="927"/>
                </a:cubicBezTo>
                <a:lnTo>
                  <a:pt x="734482" y="927"/>
                </a:lnTo>
                <a:cubicBezTo>
                  <a:pt x="756934" y="927"/>
                  <a:pt x="501179" y="-5743"/>
                  <a:pt x="501179" y="16709"/>
                </a:cubicBezTo>
                <a:lnTo>
                  <a:pt x="610076" y="223477"/>
                </a:lnTo>
                <a:cubicBezTo>
                  <a:pt x="610076" y="245929"/>
                  <a:pt x="637749" y="198537"/>
                  <a:pt x="615297" y="198537"/>
                </a:cubicBezTo>
                <a:lnTo>
                  <a:pt x="1535" y="244841"/>
                </a:lnTo>
                <a:cubicBezTo>
                  <a:pt x="-20917" y="244841"/>
                  <a:pt x="269995" y="237364"/>
                  <a:pt x="269995" y="214912"/>
                </a:cubicBezTo>
                <a:cubicBezTo>
                  <a:pt x="269995" y="160709"/>
                  <a:pt x="210401" y="83355"/>
                  <a:pt x="210401" y="29152"/>
                </a:cubicBezTo>
                <a:close/>
              </a:path>
            </a:pathLst>
          </a:custGeom>
          <a:solidFill>
            <a:srgbClr val="FE5F44">
              <a:alpha val="50196"/>
            </a:srgbClr>
          </a:solidFill>
          <a:ln w="50800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2155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0743" y="3951145"/>
            <a:ext cx="2526534" cy="2179261"/>
          </a:xfrm>
          <a:prstGeom prst="rect">
            <a:avLst/>
          </a:prstGeom>
        </p:spPr>
      </p:pic>
      <p:pic>
        <p:nvPicPr>
          <p:cNvPr id="13" name="Inhaltsplatzhalter 12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280" y="3955193"/>
            <a:ext cx="2562551" cy="2175266"/>
          </a:xfr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2835" y="1297062"/>
            <a:ext cx="2524044" cy="216386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3652" y="1290522"/>
            <a:ext cx="2526534" cy="2176950"/>
          </a:xfrm>
          <a:prstGeom prst="rect">
            <a:avLst/>
          </a:prstGeom>
        </p:spPr>
      </p:pic>
      <p:pic>
        <p:nvPicPr>
          <p:cNvPr id="17" name="Inhaltsplatzhalter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867" y="1290522"/>
            <a:ext cx="2540532" cy="2156144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55</a:t>
            </a:fld>
            <a:endParaRPr lang="de-CH" dirty="0"/>
          </a:p>
        </p:txBody>
      </p:sp>
      <p:sp>
        <p:nvSpPr>
          <p:cNvPr id="3" name="Textfeld 2"/>
          <p:cNvSpPr txBox="1"/>
          <p:nvPr/>
        </p:nvSpPr>
        <p:spPr>
          <a:xfrm>
            <a:off x="486858" y="5761127"/>
            <a:ext cx="272439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Buntbrache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220743" y="5761127"/>
            <a:ext cx="269209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Saum auf Ackerfläche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912835" y="2814600"/>
            <a:ext cx="2613439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Blühstreifen für 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>Nützlinge </a:t>
            </a:r>
            <a:r>
              <a:rPr lang="de-CH" dirty="0"/>
              <a:t>und Bestäuber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15602" y="3077334"/>
            <a:ext cx="2616238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Rotationsbrache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211255" y="3102188"/>
            <a:ext cx="255132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Ackerschonstreifen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521078" y="886932"/>
            <a:ext cx="251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Einjährige Elemente</a:t>
            </a:r>
            <a:endParaRPr lang="de-CH" b="1" dirty="0"/>
          </a:p>
        </p:txBody>
      </p:sp>
      <p:sp>
        <p:nvSpPr>
          <p:cNvPr id="19" name="Textfeld 18"/>
          <p:cNvSpPr txBox="1"/>
          <p:nvPr/>
        </p:nvSpPr>
        <p:spPr>
          <a:xfrm>
            <a:off x="515602" y="3597410"/>
            <a:ext cx="3571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Mehrjährige Elemente</a:t>
            </a:r>
            <a:endParaRPr lang="de-CH" b="1" dirty="0"/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617725" y="404813"/>
            <a:ext cx="790854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BFF-Typen auf Ackerland</a:t>
            </a:r>
          </a:p>
        </p:txBody>
      </p:sp>
    </p:spTree>
    <p:extLst>
      <p:ext uri="{BB962C8B-B14F-4D97-AF65-F5344CB8AC3E}">
        <p14:creationId xmlns:p14="http://schemas.microsoft.com/office/powerpoint/2010/main" val="427606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9999" y="4377311"/>
            <a:ext cx="1840580" cy="160869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5849" y="4377311"/>
            <a:ext cx="1888218" cy="160869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0678" y="4377311"/>
            <a:ext cx="1857969" cy="160869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04" y="4366274"/>
            <a:ext cx="1862189" cy="1619732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6638823" y="5616674"/>
            <a:ext cx="193905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Wespenspinne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4563557" y="5616320"/>
            <a:ext cx="197437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Schwalbenschwanz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537398" y="5616674"/>
            <a:ext cx="199903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Distelfink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509795" y="5616674"/>
            <a:ext cx="195598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Feldhase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575" y="360513"/>
            <a:ext cx="8251825" cy="717550"/>
          </a:xfrm>
        </p:spPr>
        <p:txBody>
          <a:bodyPr/>
          <a:lstStyle/>
          <a:p>
            <a:r>
              <a:rPr lang="de-CH" dirty="0" smtClean="0"/>
              <a:t>Bunt- und Rotationsbrache</a:t>
            </a:r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sz="half" idx="15"/>
          </p:nvPr>
        </p:nvSpPr>
        <p:spPr>
          <a:xfrm>
            <a:off x="4575849" y="947004"/>
            <a:ext cx="3898996" cy="3274084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marL="0" indent="0">
              <a:spcBef>
                <a:spcPts val="600"/>
              </a:spcBef>
              <a:spcAft>
                <a:spcPts val="0"/>
              </a:spcAft>
            </a:pPr>
            <a:r>
              <a:rPr lang="de-CH" sz="2000" b="1" dirty="0"/>
              <a:t>Ökologische Bedeutung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Wertvollste BFF im Ackerbau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Blüten für Insekten von Frühjahr bis Herbst, Samen für Vögel im Winter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Verpuppungsplätze für viele Insekten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Überwinterungsquartiere für viele Kleintiere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Brutplätze für </a:t>
            </a:r>
            <a:r>
              <a:rPr lang="de-CH" sz="2000" dirty="0" smtClean="0"/>
              <a:t>Vögel</a:t>
            </a:r>
            <a:endParaRPr lang="de-CH" sz="2000" dirty="0"/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CH" sz="2000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17"/>
          </p:nvPr>
        </p:nvSpPr>
        <p:spPr>
          <a:xfrm>
            <a:off x="518539" y="947004"/>
            <a:ext cx="3870110" cy="3274084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CH" sz="2000" b="1" dirty="0"/>
              <a:t>Agronomische Bedeutung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Fördern Nützlinge und Bestäuber. 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Tragen zum Erosionsschutz bei.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Bilden eine Pufferzone gegen Abdrift von Pflanzenschutz-mitteln.</a:t>
            </a:r>
          </a:p>
        </p:txBody>
      </p:sp>
      <p:sp>
        <p:nvSpPr>
          <p:cNvPr id="16" name="Welle 15"/>
          <p:cNvSpPr/>
          <p:nvPr/>
        </p:nvSpPr>
        <p:spPr>
          <a:xfrm>
            <a:off x="8170221" y="160245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solidFill>
                  <a:schemeClr val="accent4">
                    <a:lumMod val="50000"/>
                  </a:schemeClr>
                </a:solidFill>
              </a:rPr>
              <a:t>S.78</a:t>
            </a:r>
            <a:endParaRPr lang="de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/>
          <a:lstStyle/>
          <a:p>
            <a:fld id="{B295DEAF-E952-4796-AAEE-4201E40CA590}" type="slidenum">
              <a:rPr lang="de-CH" smtClean="0"/>
              <a:pPr/>
              <a:t>56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2026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5075430"/>
              </p:ext>
            </p:extLst>
          </p:nvPr>
        </p:nvGraphicFramePr>
        <p:xfrm>
          <a:off x="586045" y="470105"/>
          <a:ext cx="7928239" cy="576806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22870">
                  <a:extLst>
                    <a:ext uri="{9D8B030D-6E8A-4147-A177-3AD203B41FA5}">
                      <a16:colId xmlns:a16="http://schemas.microsoft.com/office/drawing/2014/main" val="1649188232"/>
                    </a:ext>
                  </a:extLst>
                </a:gridCol>
                <a:gridCol w="3112019">
                  <a:extLst>
                    <a:ext uri="{9D8B030D-6E8A-4147-A177-3AD203B41FA5}">
                      <a16:colId xmlns:a16="http://schemas.microsoft.com/office/drawing/2014/main" val="908924512"/>
                    </a:ext>
                  </a:extLst>
                </a:gridCol>
                <a:gridCol w="2593350">
                  <a:extLst>
                    <a:ext uri="{9D8B030D-6E8A-4147-A177-3AD203B41FA5}">
                      <a16:colId xmlns:a16="http://schemas.microsoft.com/office/drawing/2014/main" val="2955107262"/>
                    </a:ext>
                  </a:extLst>
                </a:gridCol>
              </a:tblGrid>
              <a:tr h="332829">
                <a:tc>
                  <a:txBody>
                    <a:bodyPr/>
                    <a:lstStyle/>
                    <a:p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1" dirty="0" smtClean="0"/>
                        <a:t>Buntbrache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1" dirty="0" smtClean="0"/>
                        <a:t>Rotationsbrache</a:t>
                      </a:r>
                      <a:endParaRPr lang="de-CH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2040173"/>
                  </a:ext>
                </a:extLst>
              </a:tr>
              <a:tr h="332829">
                <a:tc gridSpan="3">
                  <a:txBody>
                    <a:bodyPr/>
                    <a:lstStyle/>
                    <a:p>
                      <a:r>
                        <a:rPr lang="de-CH" sz="1600" b="1" dirty="0" smtClean="0"/>
                        <a:t>BEDINGUNGEN FÜR BEITRÄGE NACH DZV</a:t>
                      </a:r>
                      <a:endParaRPr lang="de-CH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290622"/>
                  </a:ext>
                </a:extLst>
              </a:tr>
              <a:tr h="332829">
                <a:tc>
                  <a:txBody>
                    <a:bodyPr/>
                    <a:lstStyle/>
                    <a:p>
                      <a:r>
                        <a:rPr lang="de-CH" sz="1600" b="1" dirty="0" smtClean="0"/>
                        <a:t>Zone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dirty="0" smtClean="0"/>
                        <a:t>TZ</a:t>
                      </a:r>
                      <a:endParaRPr lang="de-CH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dirty="0" smtClean="0"/>
                        <a:t>TZ</a:t>
                      </a:r>
                      <a:endParaRPr lang="de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117297"/>
                  </a:ext>
                </a:extLst>
              </a:tr>
              <a:tr h="574887">
                <a:tc>
                  <a:txBody>
                    <a:bodyPr/>
                    <a:lstStyle/>
                    <a:p>
                      <a:r>
                        <a:rPr lang="de-CH" sz="1600" b="1" dirty="0" smtClean="0"/>
                        <a:t>Vorkultur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dirty="0" smtClean="0"/>
                        <a:t>Acker, Kunstwiese oder Dauerkulturen</a:t>
                      </a:r>
                      <a:endParaRPr lang="de-CH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dirty="0" smtClean="0"/>
                        <a:t>Acker</a:t>
                      </a:r>
                      <a:r>
                        <a:rPr lang="de-CH" sz="1600" b="0" baseline="0" dirty="0" smtClean="0"/>
                        <a:t> </a:t>
                      </a:r>
                      <a:r>
                        <a:rPr lang="de-CH" sz="1600" b="0" dirty="0" smtClean="0"/>
                        <a:t>oder Dauerkulturen</a:t>
                      </a:r>
                      <a:endParaRPr lang="de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411780"/>
                  </a:ext>
                </a:extLst>
              </a:tr>
              <a:tr h="816945">
                <a:tc>
                  <a:txBody>
                    <a:bodyPr/>
                    <a:lstStyle/>
                    <a:p>
                      <a:r>
                        <a:rPr lang="de-CH" sz="1600" b="1" dirty="0" smtClean="0"/>
                        <a:t>Anlagedauer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2-8 </a:t>
                      </a:r>
                      <a:r>
                        <a:rPr lang="en-US" sz="1600" b="0" dirty="0" err="1" smtClean="0"/>
                        <a:t>Jahre</a:t>
                      </a:r>
                      <a:r>
                        <a:rPr lang="en-US" sz="1600" b="0" dirty="0" smtClean="0"/>
                        <a:t>,  </a:t>
                      </a:r>
                      <a:r>
                        <a:rPr lang="de-CH" sz="1600" b="0" dirty="0" smtClean="0"/>
                        <a:t>Verlängerung mit </a:t>
                      </a:r>
                      <a:r>
                        <a:rPr lang="de-CH" sz="1600" b="0" dirty="0" err="1" smtClean="0"/>
                        <a:t>Bewil-ligung</a:t>
                      </a:r>
                      <a:r>
                        <a:rPr lang="de-CH" sz="1600" b="0" dirty="0" smtClean="0"/>
                        <a:t> der </a:t>
                      </a:r>
                      <a:r>
                        <a:rPr lang="de-CH" sz="1600" b="0" dirty="0" err="1" smtClean="0"/>
                        <a:t>kant</a:t>
                      </a:r>
                      <a:r>
                        <a:rPr lang="de-CH" sz="1600" b="0" dirty="0" smtClean="0"/>
                        <a:t>. Naturschutzfach-stelle.</a:t>
                      </a:r>
                      <a:r>
                        <a:rPr lang="de-CH" sz="1600" b="0" baseline="0" dirty="0" smtClean="0"/>
                        <a:t> Mind.</a:t>
                      </a:r>
                      <a:r>
                        <a:rPr lang="de-CH" sz="1600" b="0" dirty="0" smtClean="0"/>
                        <a:t> 4 Jahre</a:t>
                      </a:r>
                      <a:r>
                        <a:rPr lang="de-CH" sz="1600" b="0" baseline="0" dirty="0" smtClean="0"/>
                        <a:t> nach </a:t>
                      </a:r>
                      <a:r>
                        <a:rPr lang="de-CH" sz="1600" b="0" dirty="0" smtClean="0"/>
                        <a:t>Brache.</a:t>
                      </a:r>
                      <a:endParaRPr lang="de-CH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mind. 1 </a:t>
                      </a:r>
                      <a:r>
                        <a:rPr lang="en-US" sz="1600" b="0" dirty="0" err="1" smtClean="0"/>
                        <a:t>Jahr</a:t>
                      </a:r>
                      <a:r>
                        <a:rPr lang="en-US" sz="1600" b="0" dirty="0" smtClean="0"/>
                        <a:t>, max. 3 </a:t>
                      </a:r>
                      <a:r>
                        <a:rPr lang="en-US" sz="1600" b="0" dirty="0" err="1" smtClean="0"/>
                        <a:t>Jahre</a:t>
                      </a:r>
                      <a:endParaRPr lang="de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4897759"/>
                  </a:ext>
                </a:extLst>
              </a:tr>
              <a:tr h="332829">
                <a:tc>
                  <a:txBody>
                    <a:bodyPr/>
                    <a:lstStyle/>
                    <a:p>
                      <a:r>
                        <a:rPr lang="de-CH" sz="1600" b="1" dirty="0" smtClean="0"/>
                        <a:t>Umbruch</a:t>
                      </a:r>
                      <a:endParaRPr lang="de-CH" sz="16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CH" sz="1600" b="0" dirty="0" smtClean="0"/>
                        <a:t>frühestens am 15. Februar des dem Beitragsjahr folgenden Jahres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262872"/>
                  </a:ext>
                </a:extLst>
              </a:tr>
              <a:tr h="332829">
                <a:tc>
                  <a:txBody>
                    <a:bodyPr/>
                    <a:lstStyle/>
                    <a:p>
                      <a:r>
                        <a:rPr lang="de-CH" sz="1600" b="1" dirty="0" smtClean="0"/>
                        <a:t>Saat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dirty="0" smtClean="0"/>
                        <a:t>-</a:t>
                      </a:r>
                      <a:endParaRPr lang="de-CH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dirty="0" smtClean="0"/>
                        <a:t>1. Sept. - 30.  April</a:t>
                      </a:r>
                      <a:endParaRPr lang="de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956749"/>
                  </a:ext>
                </a:extLst>
              </a:tr>
              <a:tr h="33282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dirty="0" smtClean="0"/>
                        <a:t>Düngung, PSM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CH" sz="1600" b="0" smtClean="0"/>
                        <a:t>keine</a:t>
                      </a:r>
                      <a:endParaRPr lang="de-CH" sz="16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0307423"/>
                  </a:ext>
                </a:extLst>
              </a:tr>
              <a:tr h="332829">
                <a:tc>
                  <a:txBody>
                    <a:bodyPr/>
                    <a:lstStyle/>
                    <a:p>
                      <a:r>
                        <a:rPr lang="de-CH" sz="1600" b="1" dirty="0" smtClean="0"/>
                        <a:t>Unkrautregulierung</a:t>
                      </a:r>
                      <a:endParaRPr lang="de-CH" sz="16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CH" sz="1600" b="0" dirty="0" smtClean="0"/>
                        <a:t>Mechanisch, chemische Einzelstockbehandlung möglich</a:t>
                      </a:r>
                      <a:endParaRPr lang="de-CH" sz="16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168098"/>
                  </a:ext>
                </a:extLst>
              </a:tr>
              <a:tr h="332829">
                <a:tc>
                  <a:txBody>
                    <a:bodyPr/>
                    <a:lstStyle/>
                    <a:p>
                      <a:r>
                        <a:rPr lang="de-CH" sz="1600" b="1" dirty="0" smtClean="0"/>
                        <a:t>Reinigungsschnitt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dirty="0" smtClean="0"/>
                        <a:t>im </a:t>
                      </a:r>
                      <a:r>
                        <a:rPr lang="de-CH" sz="1600" b="0" dirty="0" err="1" smtClean="0"/>
                        <a:t>Ansaatjahr</a:t>
                      </a:r>
                      <a:r>
                        <a:rPr lang="de-CH" sz="1600" b="0" dirty="0" smtClean="0"/>
                        <a:t> erlaubt</a:t>
                      </a:r>
                      <a:endParaRPr lang="de-CH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dirty="0" smtClean="0"/>
                        <a:t>-</a:t>
                      </a:r>
                      <a:endParaRPr lang="de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317273"/>
                  </a:ext>
                </a:extLst>
              </a:tr>
              <a:tr h="816945">
                <a:tc>
                  <a:txBody>
                    <a:bodyPr/>
                    <a:lstStyle/>
                    <a:p>
                      <a:r>
                        <a:rPr lang="de-CH" sz="1600" b="1" dirty="0" smtClean="0"/>
                        <a:t>Schnitt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600" b="0" dirty="0" smtClean="0"/>
                        <a:t>ab 2.</a:t>
                      </a:r>
                      <a:r>
                        <a:rPr lang="de-CH" sz="1600" b="0" baseline="0" dirty="0" smtClean="0"/>
                        <a:t> </a:t>
                      </a:r>
                      <a:r>
                        <a:rPr lang="de-CH" sz="1600" b="0" dirty="0" smtClean="0"/>
                        <a:t>Standjahr von 1. Okt. - </a:t>
                      </a:r>
                      <a:br>
                        <a:rPr lang="de-CH" sz="1600" b="0" dirty="0" smtClean="0"/>
                      </a:br>
                      <a:r>
                        <a:rPr lang="de-CH" sz="1600" b="0" dirty="0" smtClean="0"/>
                        <a:t>15. März auf ½</a:t>
                      </a:r>
                      <a:r>
                        <a:rPr lang="de-CH" sz="1600" b="0" baseline="0" dirty="0" smtClean="0"/>
                        <a:t> </a:t>
                      </a:r>
                      <a:r>
                        <a:rPr lang="de-CH" sz="1600" b="0" dirty="0" smtClean="0"/>
                        <a:t>der Fläche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600" b="0" dirty="0" smtClean="0"/>
                        <a:t>Schnittgut muss nicht abgeführt werden.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600" b="0" dirty="0" smtClean="0"/>
                        <a:t>1. Okt. - 15. März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600" b="0" dirty="0" smtClean="0"/>
                        <a:t>Schnittgut muss nicht abgeführt werden.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570305"/>
                  </a:ext>
                </a:extLst>
              </a:tr>
              <a:tr h="616945">
                <a:tc>
                  <a:txBody>
                    <a:bodyPr/>
                    <a:lstStyle/>
                    <a:p>
                      <a:r>
                        <a:rPr lang="de-CH" sz="1600" b="1" dirty="0" smtClean="0"/>
                        <a:t>Bodenbearbeitung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dirty="0" smtClean="0"/>
                        <a:t>oberflächliche Bodenbearbeitung auf der geschnittenen Fläche</a:t>
                      </a:r>
                      <a:endParaRPr lang="de-CH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dirty="0" smtClean="0"/>
                        <a:t>-</a:t>
                      </a:r>
                      <a:endParaRPr lang="de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5633362"/>
                  </a:ext>
                </a:extLst>
              </a:tr>
            </a:tbl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57</a:t>
            </a:fld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8048828" y="3138"/>
            <a:ext cx="109517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CH" sz="2000" dirty="0" smtClean="0"/>
              <a:t>Handout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322165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1362" y="1106674"/>
            <a:ext cx="3937362" cy="201622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15089" cy="629700"/>
          </a:xfrm>
        </p:spPr>
        <p:txBody>
          <a:bodyPr/>
          <a:lstStyle/>
          <a:p>
            <a:r>
              <a:rPr lang="de-CH" dirty="0" smtClean="0"/>
              <a:t>Rotationsbrache versus Buntbrache</a:t>
            </a:r>
            <a:endParaRPr lang="de-CH" dirty="0"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7348167"/>
              </p:ext>
            </p:extLst>
          </p:nvPr>
        </p:nvGraphicFramePr>
        <p:xfrm>
          <a:off x="562372" y="3194906"/>
          <a:ext cx="7970442" cy="26103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85221">
                  <a:extLst>
                    <a:ext uri="{9D8B030D-6E8A-4147-A177-3AD203B41FA5}">
                      <a16:colId xmlns:a16="http://schemas.microsoft.com/office/drawing/2014/main" val="4262880765"/>
                    </a:ext>
                  </a:extLst>
                </a:gridCol>
                <a:gridCol w="3985221">
                  <a:extLst>
                    <a:ext uri="{9D8B030D-6E8A-4147-A177-3AD203B41FA5}">
                      <a16:colId xmlns:a16="http://schemas.microsoft.com/office/drawing/2014/main" val="1681638211"/>
                    </a:ext>
                  </a:extLst>
                </a:gridCol>
              </a:tblGrid>
              <a:tr h="2610358">
                <a:tc>
                  <a:txBody>
                    <a:bodyPr/>
                    <a:lstStyle/>
                    <a:p>
                      <a:pPr marL="288000" indent="-288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B050"/>
                        </a:buClr>
                        <a:buFont typeface="Gill Sans MT" panose="020B0502020104020203" pitchFamily="34" charset="0"/>
                        <a:buChar char="+"/>
                      </a:pPr>
                      <a:r>
                        <a:rPr lang="de-CH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Geringere </a:t>
                      </a:r>
                      <a:r>
                        <a:rPr lang="de-CH" sz="2000" b="0" kern="1200" spc="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Vergrasung</a:t>
                      </a:r>
                      <a:r>
                        <a:rPr lang="de-CH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wegen kurzer Standdauer</a:t>
                      </a:r>
                    </a:p>
                    <a:p>
                      <a:pPr marL="288000" marR="0" lvl="0" indent="-288000" algn="l" defTabSz="6858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Tx/>
                        <a:buFont typeface="Gill Sans MT" panose="020B0502020104020203" pitchFamily="34" charset="0"/>
                        <a:buChar char="+"/>
                        <a:tabLst/>
                        <a:defRPr/>
                      </a:pPr>
                      <a:r>
                        <a:rPr lang="de-CH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Weniger Unkrautprobleme </a:t>
                      </a:r>
                      <a:br>
                        <a:rPr lang="de-CH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CH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dank Luzerne in der Mischung</a:t>
                      </a:r>
                    </a:p>
                    <a:p>
                      <a:pPr marL="288000" marR="0" lvl="0" indent="-288000" algn="l" defTabSz="6858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Tx/>
                        <a:buFont typeface="Gill Sans MT" panose="020B0502020104020203" pitchFamily="34" charset="0"/>
                        <a:buChar char="+"/>
                        <a:tabLst/>
                        <a:defRPr/>
                      </a:pPr>
                      <a:r>
                        <a:rPr lang="de-CH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Gut in die Fruchtfolge integrierbar</a:t>
                      </a:r>
                    </a:p>
                    <a:p>
                      <a:pPr marL="288000" marR="0" lvl="0" indent="-288000" algn="l" defTabSz="6858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Gill Sans MT" panose="020B0502020104020203" pitchFamily="34" charset="0"/>
                        <a:buChar char="–"/>
                        <a:tabLst/>
                        <a:defRPr/>
                      </a:pPr>
                      <a:r>
                        <a:rPr lang="de-CH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Geringere Struktur- und Arten-vielfalt</a:t>
                      </a:r>
                    </a:p>
                  </a:txBody>
                  <a:tcPr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8000" indent="-288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B050"/>
                        </a:buClr>
                        <a:buFont typeface="Gill Sans MT" panose="020B0502020104020203" pitchFamily="34" charset="0"/>
                        <a:buChar char="+"/>
                      </a:pPr>
                      <a:r>
                        <a:rPr lang="de-CH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Hohe Strukturvielfalt</a:t>
                      </a:r>
                    </a:p>
                    <a:p>
                      <a:pPr marL="288000" indent="-288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00B050"/>
                        </a:buClr>
                        <a:buFont typeface="Gill Sans MT" panose="020B0502020104020203" pitchFamily="34" charset="0"/>
                        <a:buChar char="+"/>
                      </a:pPr>
                      <a:r>
                        <a:rPr lang="de-CH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Hoher Beitrag zum Aufbau von </a:t>
                      </a:r>
                      <a:r>
                        <a:rPr lang="de-CH" sz="2000" b="0" kern="1200" spc="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Nützlingspopulationen</a:t>
                      </a:r>
                      <a:r>
                        <a:rPr lang="de-CH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aufgrund der längeren Standdauer</a:t>
                      </a:r>
                    </a:p>
                    <a:p>
                      <a:pPr marL="288000" indent="-288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FF0000"/>
                        </a:buClr>
                        <a:buFont typeface="Gill Sans MT" panose="020B0502020104020203" pitchFamily="34" charset="0"/>
                        <a:buChar char="–"/>
                      </a:pPr>
                      <a:r>
                        <a:rPr lang="de-CH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Grösserer Arbeitsaufwand für </a:t>
                      </a:r>
                      <a:br>
                        <a:rPr lang="de-CH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CH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die Unkrautkontrolle</a:t>
                      </a:r>
                    </a:p>
                    <a:p>
                      <a:pPr marL="288000" indent="-288000" algn="l" defTabSz="6858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FF0000"/>
                        </a:buClr>
                        <a:buFont typeface="Gill Sans MT" panose="020B0502020104020203" pitchFamily="34" charset="0"/>
                        <a:buChar char="–"/>
                      </a:pPr>
                      <a:r>
                        <a:rPr lang="de-CH" sz="20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Stärkere Ausbreitung von Sträuchern und Bäumen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144940"/>
                  </a:ext>
                </a:extLst>
              </a:tr>
            </a:tbl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58</a:t>
            </a:fld>
            <a:endParaRPr lang="de-CH" dirty="0"/>
          </a:p>
        </p:txBody>
      </p:sp>
      <p:pic>
        <p:nvPicPr>
          <p:cNvPr id="7" name="Inhaltsplatzhalter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361" y="1106675"/>
            <a:ext cx="3937362" cy="201622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561362" y="2753566"/>
            <a:ext cx="393736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b="1" dirty="0"/>
              <a:t>Buntbrache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62372" y="2753566"/>
            <a:ext cx="394835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b="1" dirty="0"/>
              <a:t>Rotationsbrache</a:t>
            </a:r>
          </a:p>
        </p:txBody>
      </p:sp>
    </p:spTree>
    <p:extLst>
      <p:ext uri="{BB962C8B-B14F-4D97-AF65-F5344CB8AC3E}">
        <p14:creationId xmlns:p14="http://schemas.microsoft.com/office/powerpoint/2010/main" val="414417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Brachen: </a:t>
            </a:r>
            <a:r>
              <a:rPr lang="de-CH" dirty="0" smtClean="0"/>
              <a:t>Standortwahl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59</a:t>
            </a:fld>
            <a:endParaRPr lang="de-CH" dirty="0"/>
          </a:p>
        </p:txBody>
      </p:sp>
      <p:sp>
        <p:nvSpPr>
          <p:cNvPr id="3" name="Rechteck 2"/>
          <p:cNvSpPr/>
          <p:nvPr/>
        </p:nvSpPr>
        <p:spPr>
          <a:xfrm>
            <a:off x="508909" y="4869160"/>
            <a:ext cx="7965936" cy="648072"/>
          </a:xfrm>
          <a:prstGeom prst="rect">
            <a:avLst/>
          </a:prstGeom>
          <a:solidFill>
            <a:srgbClr val="FDDC7F"/>
          </a:solidFill>
        </p:spPr>
        <p:txBody>
          <a:bodyPr wrap="square">
            <a:spAutoFit/>
          </a:bodyPr>
          <a:lstStyle/>
          <a:p>
            <a:r>
              <a:rPr lang="de-CH" dirty="0"/>
              <a:t>Grossflächige Brachen </a:t>
            </a:r>
            <a:r>
              <a:rPr lang="de-CH" dirty="0" smtClean="0"/>
              <a:t>sind ökologisch </a:t>
            </a:r>
            <a:r>
              <a:rPr lang="de-CH" dirty="0"/>
              <a:t>wertvoller als kleine </a:t>
            </a:r>
            <a:r>
              <a:rPr lang="de-CH" dirty="0" smtClean="0"/>
              <a:t>Flächen, </a:t>
            </a:r>
            <a:br>
              <a:rPr lang="de-CH" dirty="0" smtClean="0"/>
            </a:br>
            <a:r>
              <a:rPr lang="de-CH" dirty="0" smtClean="0"/>
              <a:t>aber die Unkrautregulierung ist in grossen Brachen anspruchsvoller</a:t>
            </a:r>
            <a:r>
              <a:rPr lang="de-CH" dirty="0"/>
              <a:t>!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910" y="2413886"/>
            <a:ext cx="4001984" cy="2376264"/>
          </a:xfrm>
          <a:prstGeom prst="rect">
            <a:avLst/>
          </a:prstGeom>
        </p:spPr>
      </p:pic>
      <p:sp>
        <p:nvSpPr>
          <p:cNvPr id="7" name="Inhaltsplatzhalter 4"/>
          <p:cNvSpPr txBox="1">
            <a:spLocks/>
          </p:cNvSpPr>
          <p:nvPr/>
        </p:nvSpPr>
        <p:spPr>
          <a:xfrm>
            <a:off x="4575849" y="836712"/>
            <a:ext cx="3898996" cy="3960440"/>
          </a:xfrm>
          <a:prstGeom prst="rect">
            <a:avLst/>
          </a:prstGeom>
          <a:solidFill>
            <a:srgbClr val="FFCCCC"/>
          </a:solidFill>
        </p:spPr>
        <p:txBody>
          <a:bodyPr lIns="72000" tIns="72000" rIns="72000" bIns="7200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CH" sz="2000" b="1" dirty="0" smtClean="0"/>
              <a:t>Nicht geeignete Standorte</a:t>
            </a:r>
          </a:p>
          <a:p>
            <a:pPr marL="342900" indent="-342900" fontAlgn="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Nasse</a:t>
            </a:r>
            <a:r>
              <a:rPr lang="de-CH" sz="2000" dirty="0"/>
              <a:t>, verdichtete, torfhaltige oder sehr stickstoffhaltige Böden</a:t>
            </a:r>
          </a:p>
          <a:p>
            <a:pPr marL="342900" indent="-342900" fontAlgn="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Schattige </a:t>
            </a:r>
            <a:r>
              <a:rPr lang="de-CH" sz="2000" dirty="0"/>
              <a:t>Standorte</a:t>
            </a:r>
          </a:p>
          <a:p>
            <a:pPr marL="342900" indent="-342900" fontAlgn="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Parzellen mit Problemunkräutern wie Ackerkratzdisteln</a:t>
            </a:r>
            <a:r>
              <a:rPr lang="de-CH" sz="2000" dirty="0"/>
              <a:t>, </a:t>
            </a:r>
            <a:r>
              <a:rPr lang="de-CH" sz="2000" dirty="0" err="1"/>
              <a:t>Blacken</a:t>
            </a:r>
            <a:r>
              <a:rPr lang="de-CH" sz="2000" dirty="0"/>
              <a:t>, Quecken, Winden, </a:t>
            </a:r>
            <a:r>
              <a:rPr lang="de-CH" sz="2000" dirty="0" smtClean="0"/>
              <a:t>Raigräsern </a:t>
            </a:r>
            <a:r>
              <a:rPr lang="de-CH" sz="2000" dirty="0"/>
              <a:t>und Neophyten</a:t>
            </a:r>
          </a:p>
          <a:p>
            <a:pPr marL="342900" indent="-342900" fontAlgn="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/>
              <a:t>Waldränder wegen </a:t>
            </a:r>
            <a:r>
              <a:rPr lang="de-CH" sz="2000" dirty="0" smtClean="0"/>
              <a:t>Gefahr der </a:t>
            </a:r>
            <a:r>
              <a:rPr lang="de-CH" sz="2000" dirty="0" err="1" smtClean="0"/>
              <a:t>Verbuschung</a:t>
            </a:r>
            <a:endParaRPr lang="de-CH" sz="2000" dirty="0" smtClean="0"/>
          </a:p>
          <a:p>
            <a:pPr marL="342900" indent="-342900" fontAlgn="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Nach </a:t>
            </a:r>
            <a:r>
              <a:rPr lang="de-CH" sz="2000" dirty="0"/>
              <a:t>Kunstwiese wegen Durchwuchs</a:t>
            </a:r>
          </a:p>
          <a:p>
            <a:pPr>
              <a:buFont typeface="Arial" panose="020B0604020202020204" pitchFamily="34" charset="0"/>
              <a:buChar char="•"/>
            </a:pPr>
            <a:endParaRPr lang="de-CH" sz="2000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518538" y="836712"/>
            <a:ext cx="3992355" cy="13541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CH" sz="2000" b="1" dirty="0" smtClean="0"/>
              <a:t>Geeignete Standorte</a:t>
            </a:r>
          </a:p>
          <a:p>
            <a:pPr marL="342900" indent="-342900" fontAlgn="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err="1" smtClean="0"/>
              <a:t>Flachgründige</a:t>
            </a:r>
            <a:r>
              <a:rPr lang="de-CH" sz="2000" dirty="0"/>
              <a:t>, eher leichte Böden</a:t>
            </a:r>
          </a:p>
          <a:p>
            <a:pPr marL="342900" indent="-342900" fontAlgn="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Gut </a:t>
            </a:r>
            <a:r>
              <a:rPr lang="de-CH" sz="2000" dirty="0"/>
              <a:t>besonnte </a:t>
            </a:r>
            <a:r>
              <a:rPr lang="de-CH" sz="2000" dirty="0" smtClean="0"/>
              <a:t>Lagen</a:t>
            </a:r>
            <a:endParaRPr lang="de-CH" sz="2000" dirty="0"/>
          </a:p>
        </p:txBody>
      </p:sp>
      <p:sp>
        <p:nvSpPr>
          <p:cNvPr id="5" name="Rechteck 4"/>
          <p:cNvSpPr/>
          <p:nvPr/>
        </p:nvSpPr>
        <p:spPr>
          <a:xfrm>
            <a:off x="887878" y="5877272"/>
            <a:ext cx="27642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600" dirty="0">
                <a:solidFill>
                  <a:srgbClr val="000000"/>
                </a:solidFill>
                <a:hlinkClick r:id="rId3"/>
              </a:rPr>
              <a:t>Buntbrache - Anlage und Pflege</a:t>
            </a:r>
            <a:endParaRPr lang="de-CH" sz="16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81" y="5860503"/>
            <a:ext cx="310897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8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4313" y="1520737"/>
            <a:ext cx="3298836" cy="22029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Zwei </a:t>
            </a:r>
            <a:r>
              <a:rPr lang="de-CH" dirty="0"/>
              <a:t>Qualitätsstufen</a:t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1241867"/>
            <a:ext cx="4203015" cy="2763197"/>
          </a:xfrm>
        </p:spPr>
        <p:txBody>
          <a:bodyPr/>
          <a:lstStyle/>
          <a:p>
            <a:r>
              <a:rPr lang="de-CH" sz="2000" b="1" dirty="0" smtClean="0">
                <a:solidFill>
                  <a:schemeClr val="accent2"/>
                </a:solidFill>
              </a:rPr>
              <a:t>Qualitätsstufe</a:t>
            </a:r>
            <a:r>
              <a:rPr lang="de-CH" sz="2000" b="1" dirty="0">
                <a:solidFill>
                  <a:schemeClr val="accent2"/>
                </a:solidFill>
              </a:rPr>
              <a:t> I:</a:t>
            </a:r>
          </a:p>
          <a:p>
            <a:r>
              <a:rPr lang="de-CH" sz="2000" dirty="0" smtClean="0"/>
              <a:t>Bestimmte Grundauflagen betreffend Nutzung und Pflege, z</a:t>
            </a:r>
            <a:r>
              <a:rPr lang="de-CH" sz="2000" dirty="0"/>
              <a:t>. B. </a:t>
            </a:r>
            <a:r>
              <a:rPr lang="de-CH" sz="2000" dirty="0" smtClean="0"/>
              <a:t>Düngung, Schnittzeitpunkt</a:t>
            </a:r>
          </a:p>
          <a:p>
            <a:endParaRPr lang="de-CH" sz="2000" dirty="0"/>
          </a:p>
          <a:p>
            <a:r>
              <a:rPr lang="de-CH" sz="2000" b="1" dirty="0" smtClean="0">
                <a:solidFill>
                  <a:schemeClr val="accent2"/>
                </a:solidFill>
              </a:rPr>
              <a:t>Qualitätsstufe </a:t>
            </a:r>
            <a:r>
              <a:rPr lang="de-CH" sz="2000" b="1" dirty="0">
                <a:solidFill>
                  <a:schemeClr val="accent2"/>
                </a:solidFill>
              </a:rPr>
              <a:t>II:</a:t>
            </a:r>
          </a:p>
          <a:p>
            <a:r>
              <a:rPr lang="de-CH" sz="2000" dirty="0" smtClean="0"/>
              <a:t>Vorkommen bestimmter Arten </a:t>
            </a:r>
            <a:r>
              <a:rPr lang="de-CH" sz="2000" dirty="0"/>
              <a:t>und/oder </a:t>
            </a:r>
            <a:r>
              <a:rPr lang="de-CH" sz="2000" dirty="0" smtClean="0"/>
              <a:t>Strukturen, zusätzliche Auflagen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6</a:t>
            </a:fld>
            <a:endParaRPr lang="de-CH" dirty="0"/>
          </a:p>
        </p:txBody>
      </p:sp>
      <p:sp>
        <p:nvSpPr>
          <p:cNvPr id="5" name="Textfeld 4"/>
          <p:cNvSpPr txBox="1"/>
          <p:nvPr/>
        </p:nvSpPr>
        <p:spPr>
          <a:xfrm>
            <a:off x="5076056" y="1115582"/>
            <a:ext cx="353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Beispiel: </a:t>
            </a:r>
            <a:r>
              <a:rPr lang="de-CH" dirty="0" smtClean="0"/>
              <a:t>extensiv genutzte Wiesen</a:t>
            </a:r>
            <a:endParaRPr lang="de-CH" dirty="0"/>
          </a:p>
        </p:txBody>
      </p:sp>
      <p:sp>
        <p:nvSpPr>
          <p:cNvPr id="7" name="Textfeld 6"/>
          <p:cNvSpPr txBox="1"/>
          <p:nvPr/>
        </p:nvSpPr>
        <p:spPr>
          <a:xfrm>
            <a:off x="5194313" y="3077318"/>
            <a:ext cx="3417494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b="1" dirty="0" smtClean="0"/>
              <a:t>QI-Wiese</a:t>
            </a:r>
            <a:r>
              <a:rPr lang="de-CH" dirty="0" smtClean="0"/>
              <a:t> </a:t>
            </a:r>
            <a:r>
              <a:rPr lang="de-CH" dirty="0"/>
              <a:t>mit </a:t>
            </a:r>
            <a:r>
              <a:rPr lang="de-CH" dirty="0" smtClean="0"/>
              <a:t>Wiesenpippau, Spitzwegerich, Knaulgras, Raygras</a:t>
            </a:r>
            <a:endParaRPr lang="de-CH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8706" y="3801227"/>
            <a:ext cx="3294442" cy="219629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196692" y="5351191"/>
            <a:ext cx="3343108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b="1" dirty="0" smtClean="0"/>
              <a:t>QII-Wiese</a:t>
            </a:r>
            <a:r>
              <a:rPr lang="de-CH" dirty="0" smtClean="0"/>
              <a:t> </a:t>
            </a:r>
            <a:r>
              <a:rPr lang="de-CH" dirty="0"/>
              <a:t>mit </a:t>
            </a:r>
            <a:r>
              <a:rPr lang="de-CH" dirty="0" smtClean="0"/>
              <a:t>Salbei, Witwen-blume, Esparsette, </a:t>
            </a:r>
            <a:r>
              <a:rPr lang="de-CH" dirty="0" err="1" smtClean="0"/>
              <a:t>Fromental</a:t>
            </a:r>
            <a:endParaRPr lang="de-CH" dirty="0"/>
          </a:p>
        </p:txBody>
      </p:sp>
      <p:sp>
        <p:nvSpPr>
          <p:cNvPr id="11" name="Rechteck 10"/>
          <p:cNvSpPr/>
          <p:nvPr/>
        </p:nvSpPr>
        <p:spPr>
          <a:xfrm>
            <a:off x="514452" y="4190888"/>
            <a:ext cx="4409559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CH" sz="2000" b="1" dirty="0"/>
              <a:t>Wichtig zu wissen:</a:t>
            </a:r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Beiträge für QI und QII </a:t>
            </a:r>
            <a:r>
              <a:rPr lang="de-CH" sz="2000" dirty="0" err="1"/>
              <a:t>kumulierbar</a:t>
            </a:r>
            <a:endParaRPr lang="de-CH" sz="2000" dirty="0"/>
          </a:p>
          <a:p>
            <a:pPr marL="342900" indent="-342900" defTabSz="685800">
              <a:lnSpc>
                <a:spcPts val="2100"/>
              </a:lnSpc>
              <a:spcAft>
                <a:spcPts val="3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 smtClean="0"/>
              <a:t>Beiträge </a:t>
            </a:r>
            <a:r>
              <a:rPr lang="de-CH" sz="2000" dirty="0"/>
              <a:t>für QII </a:t>
            </a:r>
            <a:r>
              <a:rPr lang="de-CH" sz="2000" dirty="0" smtClean="0"/>
              <a:t>höher </a:t>
            </a:r>
            <a:r>
              <a:rPr lang="de-CH" sz="2000" dirty="0"/>
              <a:t>als </a:t>
            </a:r>
            <a:r>
              <a:rPr lang="de-CH" sz="2000" dirty="0" smtClean="0"/>
              <a:t>für Q1</a:t>
            </a:r>
            <a:endParaRPr lang="de-CH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0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Brachen: Saatbettvorbereitung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63028" y="1340768"/>
            <a:ext cx="7921625" cy="122413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Spätestens </a:t>
            </a:r>
            <a:r>
              <a:rPr lang="de-CH" sz="2000" dirty="0"/>
              <a:t>1 Monat </a:t>
            </a:r>
            <a:r>
              <a:rPr lang="de-CH" sz="2000" dirty="0" smtClean="0"/>
              <a:t>vor der </a:t>
            </a:r>
            <a:r>
              <a:rPr lang="de-CH" sz="2000" dirty="0"/>
              <a:t>Saat </a:t>
            </a:r>
            <a:r>
              <a:rPr lang="de-CH" sz="2000" dirty="0" smtClean="0"/>
              <a:t>oder im Herbst pflügen.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Vor </a:t>
            </a:r>
            <a:r>
              <a:rPr lang="de-CH" sz="2000" dirty="0"/>
              <a:t>der Saat 2–3-mal in 2-wöchigen </a:t>
            </a:r>
            <a:r>
              <a:rPr lang="de-CH" sz="2000" dirty="0" smtClean="0"/>
              <a:t>Abständen </a:t>
            </a:r>
            <a:r>
              <a:rPr lang="de-CH" sz="2000" dirty="0"/>
              <a:t>10 cm tief </a:t>
            </a:r>
            <a:r>
              <a:rPr lang="de-CH" sz="2000" dirty="0" smtClean="0"/>
              <a:t>eggen.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Feinkrümeliges </a:t>
            </a:r>
            <a:r>
              <a:rPr lang="de-CH" sz="2000" dirty="0"/>
              <a:t>und sauberes </a:t>
            </a:r>
            <a:r>
              <a:rPr lang="de-CH" sz="2000" dirty="0" err="1"/>
              <a:t>Saatbett</a:t>
            </a:r>
            <a:r>
              <a:rPr lang="de-CH" sz="2000" dirty="0"/>
              <a:t> herrichten</a:t>
            </a:r>
            <a:r>
              <a:rPr lang="de-CH" sz="2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60</a:t>
            </a:fld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882" y="2817237"/>
            <a:ext cx="7976771" cy="293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5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Brachen: Saatgutmischungen und Saatzeitpunkt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2522" y="1382556"/>
            <a:ext cx="7921625" cy="1717352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de-CH" sz="2000" b="1" dirty="0" smtClean="0"/>
              <a:t>Saatgut</a:t>
            </a:r>
            <a:endParaRPr lang="de-CH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 dirty="0"/>
              <a:t>M</a:t>
            </a:r>
            <a:r>
              <a:rPr lang="de-CH" sz="2000" b="1" dirty="0" smtClean="0"/>
              <a:t>agere</a:t>
            </a:r>
            <a:r>
              <a:rPr lang="de-CH" sz="2000" b="1" dirty="0"/>
              <a:t>, steinige und sonnige </a:t>
            </a:r>
            <a:r>
              <a:rPr lang="de-CH" sz="2000" b="1" dirty="0" smtClean="0"/>
              <a:t>Standorte: </a:t>
            </a:r>
            <a:r>
              <a:rPr lang="de-CH" sz="2000" dirty="0" smtClean="0"/>
              <a:t>Vollversion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 dirty="0"/>
              <a:t>E</a:t>
            </a:r>
            <a:r>
              <a:rPr lang="de-CH" sz="2000" b="1" dirty="0" smtClean="0"/>
              <a:t>her </a:t>
            </a:r>
            <a:r>
              <a:rPr lang="de-CH" sz="2000" b="1" dirty="0"/>
              <a:t>nährstoffreiche </a:t>
            </a:r>
            <a:r>
              <a:rPr lang="de-CH" sz="2000" b="1" dirty="0" smtClean="0"/>
              <a:t>Standorte: </a:t>
            </a:r>
            <a:r>
              <a:rPr lang="de-CH" sz="2000" dirty="0" smtClean="0"/>
              <a:t>Grundversion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 dirty="0" smtClean="0"/>
              <a:t>Alpensüdseite: </a:t>
            </a:r>
            <a:r>
              <a:rPr lang="de-CH" sz="2000" dirty="0" smtClean="0"/>
              <a:t>spezielle Mischungen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61</a:t>
            </a:fld>
            <a:endParaRPr lang="de-CH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632521" y="3501008"/>
            <a:ext cx="7921625" cy="1800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000" b="1" dirty="0" smtClean="0"/>
              <a:t>Saatzeitpunkt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 dirty="0" smtClean="0"/>
              <a:t>Frühjahrssaat: </a:t>
            </a:r>
            <a:r>
              <a:rPr lang="de-CH" sz="2000" dirty="0" smtClean="0"/>
              <a:t>Mitte März </a:t>
            </a:r>
            <a:r>
              <a:rPr lang="de-CH" sz="2000" dirty="0"/>
              <a:t>–</a:t>
            </a:r>
            <a:r>
              <a:rPr lang="de-CH" sz="2000" dirty="0" smtClean="0"/>
              <a:t> Mitte April auf gut abgetrockneten Boden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 dirty="0" smtClean="0"/>
              <a:t>Herbstsaat </a:t>
            </a:r>
            <a:r>
              <a:rPr lang="de-CH" sz="2000" dirty="0"/>
              <a:t>(bei hohem Unkrautdruck durch </a:t>
            </a:r>
            <a:r>
              <a:rPr lang="de-CH" sz="2000" dirty="0" err="1"/>
              <a:t>Wärmekeimer</a:t>
            </a:r>
            <a:r>
              <a:rPr lang="de-CH" sz="2000" dirty="0"/>
              <a:t> </a:t>
            </a:r>
            <a:r>
              <a:rPr lang="de-CH" sz="2000" dirty="0" smtClean="0"/>
              <a:t/>
            </a:r>
            <a:br>
              <a:rPr lang="de-CH" sz="2000" dirty="0" smtClean="0"/>
            </a:br>
            <a:r>
              <a:rPr lang="de-CH" sz="2000" dirty="0" smtClean="0"/>
              <a:t>wie </a:t>
            </a:r>
            <a:r>
              <a:rPr lang="de-CH" sz="2000" dirty="0" err="1"/>
              <a:t>Hirsen</a:t>
            </a:r>
            <a:r>
              <a:rPr lang="de-CH" sz="2000" dirty="0"/>
              <a:t>, Amarant oder Franzosenkraut</a:t>
            </a:r>
            <a:r>
              <a:rPr lang="de-CH" sz="2000" dirty="0" smtClean="0"/>
              <a:t>)</a:t>
            </a:r>
            <a:r>
              <a:rPr lang="de-CH" sz="2000" b="1" dirty="0" smtClean="0"/>
              <a:t>: </a:t>
            </a:r>
            <a:br>
              <a:rPr lang="de-CH" sz="2000" b="1" dirty="0" smtClean="0"/>
            </a:br>
            <a:r>
              <a:rPr lang="de-CH" sz="2000" dirty="0" smtClean="0"/>
              <a:t>Mitte September – Ende Oktober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419881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Brachen: Saat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1052736"/>
            <a:ext cx="7921625" cy="5040560"/>
          </a:xfrm>
        </p:spPr>
        <p:txBody>
          <a:bodyPr/>
          <a:lstStyle/>
          <a:p>
            <a:r>
              <a:rPr lang="de-CH" sz="2000" b="1" dirty="0" smtClean="0"/>
              <a:t>Wie vorgehen?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Aussaat </a:t>
            </a:r>
            <a:r>
              <a:rPr lang="de-CH" sz="2000" dirty="0"/>
              <a:t>unmittelbar nach der letzten </a:t>
            </a:r>
            <a:r>
              <a:rPr lang="de-CH" sz="2000" dirty="0" smtClean="0"/>
              <a:t>Bodenbearbeitung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Oberflächige </a:t>
            </a:r>
            <a:r>
              <a:rPr lang="de-CH" sz="2000" dirty="0"/>
              <a:t>Breitsaat (keine Drillsaat</a:t>
            </a:r>
            <a:r>
              <a:rPr lang="de-CH" sz="2000" dirty="0" smtClean="0"/>
              <a:t>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Empfohlene </a:t>
            </a:r>
            <a:r>
              <a:rPr lang="de-CH" sz="2000" dirty="0"/>
              <a:t>Saatmenge einhalten.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Unmittelbar </a:t>
            </a:r>
            <a:r>
              <a:rPr lang="de-CH" sz="2000" dirty="0"/>
              <a:t>nach der Saat </a:t>
            </a:r>
            <a:r>
              <a:rPr lang="de-CH" sz="2000" dirty="0" smtClean="0"/>
              <a:t>walzen.</a:t>
            </a:r>
          </a:p>
          <a:p>
            <a:endParaRPr lang="de-CH" sz="2000" dirty="0"/>
          </a:p>
          <a:p>
            <a:r>
              <a:rPr lang="de-CH" sz="2000" b="1" dirty="0"/>
              <a:t>Pflege im </a:t>
            </a:r>
            <a:r>
              <a:rPr lang="de-CH" sz="2000" b="1" dirty="0" err="1" smtClean="0"/>
              <a:t>Ansaatjahr</a:t>
            </a:r>
            <a:r>
              <a:rPr lang="de-CH" sz="2000" b="1" dirty="0" smtClean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Geduld! Die gesäten Arten </a:t>
            </a:r>
            <a:br>
              <a:rPr lang="de-CH" sz="2000" dirty="0" smtClean="0"/>
            </a:br>
            <a:r>
              <a:rPr lang="de-CH" sz="2000" dirty="0" smtClean="0"/>
              <a:t>keimen </a:t>
            </a:r>
            <a:r>
              <a:rPr lang="de-CH" sz="2000" dirty="0"/>
              <a:t>sehr langsam!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/>
              <a:t>Säuberungsschnitt in </a:t>
            </a:r>
            <a:r>
              <a:rPr lang="de-CH" sz="2000" dirty="0" smtClean="0"/>
              <a:t>Buntbrachen </a:t>
            </a:r>
            <a:br>
              <a:rPr lang="de-CH" sz="2000" dirty="0" smtClean="0"/>
            </a:br>
            <a:r>
              <a:rPr lang="de-CH" sz="2000" dirty="0" smtClean="0"/>
              <a:t>nur </a:t>
            </a:r>
            <a:r>
              <a:rPr lang="de-CH" sz="2000" dirty="0"/>
              <a:t>bei </a:t>
            </a:r>
            <a:r>
              <a:rPr lang="de-CH" sz="2000" dirty="0" smtClean="0"/>
              <a:t>hohem Unkrautdruck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/>
              <a:t>Schnittgut wegführen.</a:t>
            </a:r>
          </a:p>
          <a:p>
            <a:endParaRPr lang="de-CH" sz="2000" dirty="0"/>
          </a:p>
          <a:p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62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0482" y="3153458"/>
            <a:ext cx="3895792" cy="261676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630483" y="5770225"/>
            <a:ext cx="389579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Säuberungsschnitt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868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Brachen: Pflege ab dem zweiten Standjahr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4" y="1124744"/>
            <a:ext cx="7921625" cy="213272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Die Brachen regelmässig nach Problemunkräutern und Neophyten absuchen und diese sofort </a:t>
            </a:r>
            <a:r>
              <a:rPr lang="de-CH" sz="2000" dirty="0"/>
              <a:t>entfernen.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Spontan </a:t>
            </a:r>
            <a:r>
              <a:rPr lang="de-CH" sz="2000" dirty="0"/>
              <a:t>wachsende Gehölze </a:t>
            </a:r>
            <a:r>
              <a:rPr lang="de-CH" sz="2000" dirty="0" smtClean="0"/>
              <a:t>ausreissen</a:t>
            </a:r>
            <a:r>
              <a:rPr lang="de-CH" sz="2000" dirty="0"/>
              <a:t>. Einzelne Individuen als </a:t>
            </a:r>
            <a:r>
              <a:rPr lang="de-CH" sz="2000" dirty="0" smtClean="0"/>
              <a:t>Brutplätze für </a:t>
            </a:r>
            <a:r>
              <a:rPr lang="de-CH" sz="2000" dirty="0"/>
              <a:t>Vögel </a:t>
            </a:r>
            <a:r>
              <a:rPr lang="de-CH" sz="2000" dirty="0" smtClean="0"/>
              <a:t>stehen lassen.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Eine oberflächige Bodenbearbeitung (zwischen </a:t>
            </a:r>
            <a:r>
              <a:rPr lang="de-CH" sz="2000" dirty="0"/>
              <a:t>Herbst und </a:t>
            </a:r>
            <a:r>
              <a:rPr lang="de-CH" sz="2000" dirty="0" smtClean="0"/>
              <a:t>Frühjahr</a:t>
            </a:r>
            <a:r>
              <a:rPr lang="de-CH" sz="2000" dirty="0"/>
              <a:t>) ist auf der Hälfte der Brache </a:t>
            </a:r>
            <a:r>
              <a:rPr lang="de-CH" sz="2000" dirty="0" smtClean="0"/>
              <a:t>möglich.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63</a:t>
            </a:fld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4" y="3140968"/>
            <a:ext cx="7922075" cy="295232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17724" y="5723964"/>
            <a:ext cx="805873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Streifenweise oberflächig bearbeitete Brache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5452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Brachen: Aufheben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91606" y="1412776"/>
            <a:ext cx="7921625" cy="43099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1-2 Jahre vor dem Aufheben einer alten Brache eine neue </a:t>
            </a:r>
            <a:r>
              <a:rPr lang="de-CH" sz="2000" dirty="0"/>
              <a:t>«Ersatz</a:t>
            </a:r>
            <a:r>
              <a:rPr lang="de-CH" sz="2000" dirty="0" smtClean="0"/>
              <a:t>»-Brache </a:t>
            </a:r>
            <a:r>
              <a:rPr lang="de-CH" sz="2000" dirty="0"/>
              <a:t>in der Nähe anlegen</a:t>
            </a:r>
            <a:r>
              <a:rPr lang="de-CH" sz="2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Rotationsbrachen wenn möglich in die Fruchtfolge integrieren und mit </a:t>
            </a:r>
            <a:br>
              <a:rPr lang="de-CH" sz="2000" dirty="0" smtClean="0"/>
            </a:br>
            <a:r>
              <a:rPr lang="de-CH" sz="2000" dirty="0" smtClean="0"/>
              <a:t>den Kulturen wandern lassen.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Der Kanton kann für wertvolle und </a:t>
            </a:r>
            <a:r>
              <a:rPr lang="de-CH" sz="2000" dirty="0"/>
              <a:t>unkrautfreie </a:t>
            </a:r>
            <a:r>
              <a:rPr lang="de-CH" sz="2000" dirty="0" smtClean="0"/>
              <a:t>Brachen eine Verlängerung der Standdauer bewilligen.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Bei starker Verunkrautung die Brache frühestens </a:t>
            </a:r>
            <a:r>
              <a:rPr lang="de-CH" sz="2000" dirty="0"/>
              <a:t>am 15. </a:t>
            </a:r>
            <a:r>
              <a:rPr lang="de-CH" sz="2000" dirty="0" smtClean="0"/>
              <a:t>Februar des </a:t>
            </a:r>
            <a:br>
              <a:rPr lang="de-CH" sz="2000" dirty="0" smtClean="0"/>
            </a:br>
            <a:r>
              <a:rPr lang="de-CH" sz="2000" dirty="0" smtClean="0"/>
              <a:t>2. </a:t>
            </a:r>
            <a:r>
              <a:rPr lang="de-CH" sz="2000" dirty="0"/>
              <a:t>Standjahres </a:t>
            </a:r>
            <a:r>
              <a:rPr lang="de-CH" sz="2000" dirty="0" smtClean="0"/>
              <a:t>aufheben.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Unkrautfreies Schnittgut in </a:t>
            </a:r>
            <a:r>
              <a:rPr lang="de-CH" sz="2000" dirty="0"/>
              <a:t>grossen </a:t>
            </a:r>
            <a:r>
              <a:rPr lang="de-CH" sz="2000" dirty="0" smtClean="0"/>
              <a:t>Haufen in </a:t>
            </a:r>
            <a:r>
              <a:rPr lang="de-CH" sz="2000" dirty="0"/>
              <a:t>nahegelegenen Brachen </a:t>
            </a:r>
            <a:r>
              <a:rPr lang="de-CH" sz="2000" dirty="0" smtClean="0"/>
              <a:t>ablegen.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Boden </a:t>
            </a:r>
            <a:r>
              <a:rPr lang="de-CH" sz="2000" dirty="0"/>
              <a:t>pflügen und anschliessend </a:t>
            </a:r>
            <a:r>
              <a:rPr lang="de-CH" sz="2000" dirty="0" smtClean="0"/>
              <a:t>mehrmals oberflächig </a:t>
            </a:r>
            <a:r>
              <a:rPr lang="de-CH" sz="2000" dirty="0"/>
              <a:t>bearbeiten.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Geeignete Folgekulturen zu Brachen sind mehrjährige Kunstwiese, Getreide, Mais.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64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0722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201" y="2636911"/>
            <a:ext cx="1872208" cy="165618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1534" y="954954"/>
            <a:ext cx="1862189" cy="162339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1534" y="4340338"/>
            <a:ext cx="1862189" cy="16197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Alte Brachen sind wertvoll!</a:t>
            </a:r>
            <a:br>
              <a:rPr lang="de-CH" dirty="0"/>
            </a:b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65</a:t>
            </a:fld>
            <a:endParaRPr lang="de-CH" dirty="0"/>
          </a:p>
        </p:txBody>
      </p:sp>
      <p:sp>
        <p:nvSpPr>
          <p:cNvPr id="3" name="Rechteck 2"/>
          <p:cNvSpPr/>
          <p:nvPr/>
        </p:nvSpPr>
        <p:spPr>
          <a:xfrm>
            <a:off x="966830" y="568273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CH" sz="1600" dirty="0" smtClean="0">
                <a:hlinkClick r:id="rId5"/>
              </a:rPr>
              <a:t>Ökologische </a:t>
            </a:r>
            <a:r>
              <a:rPr lang="de-CH" sz="1600" dirty="0">
                <a:hlinkClick r:id="rId5"/>
              </a:rPr>
              <a:t>Zusammenhänge in </a:t>
            </a:r>
            <a:r>
              <a:rPr lang="de-CH" sz="1600" dirty="0" smtClean="0">
                <a:hlinkClick r:id="rId5"/>
              </a:rPr>
              <a:t>Buntbrachen</a:t>
            </a:r>
            <a:endParaRPr lang="de-CH" sz="16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" r="7275" b="1750"/>
          <a:stretch/>
        </p:blipFill>
        <p:spPr>
          <a:xfrm>
            <a:off x="556181" y="970812"/>
            <a:ext cx="5744011" cy="404236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8975" y="4340338"/>
            <a:ext cx="1852875" cy="1619732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6368975" y="2244294"/>
            <a:ext cx="195598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Distelfink</a:t>
            </a:r>
            <a:endParaRPr lang="de-CH" dirty="0"/>
          </a:p>
        </p:txBody>
      </p:sp>
      <p:sp>
        <p:nvSpPr>
          <p:cNvPr id="16" name="Textfeld 15"/>
          <p:cNvSpPr txBox="1"/>
          <p:nvPr/>
        </p:nvSpPr>
        <p:spPr>
          <a:xfrm>
            <a:off x="6366771" y="3922135"/>
            <a:ext cx="195598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Spinnennetze</a:t>
            </a:r>
            <a:endParaRPr lang="de-CH" dirty="0"/>
          </a:p>
        </p:txBody>
      </p:sp>
      <p:sp>
        <p:nvSpPr>
          <p:cNvPr id="18" name="Textfeld 17"/>
          <p:cNvSpPr txBox="1"/>
          <p:nvPr/>
        </p:nvSpPr>
        <p:spPr>
          <a:xfrm>
            <a:off x="6368974" y="5588637"/>
            <a:ext cx="195598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Wespenspinne</a:t>
            </a:r>
            <a:endParaRPr lang="de-CH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077" y="5670321"/>
            <a:ext cx="310897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1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9999" y="4293096"/>
            <a:ext cx="1820433" cy="162090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5849" y="4305302"/>
            <a:ext cx="1888218" cy="160869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03" y="4305302"/>
            <a:ext cx="1862190" cy="1608695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0677" y="4294265"/>
            <a:ext cx="1857970" cy="16197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3617" y="377168"/>
            <a:ext cx="8251825" cy="717550"/>
          </a:xfrm>
        </p:spPr>
        <p:txBody>
          <a:bodyPr/>
          <a:lstStyle/>
          <a:p>
            <a:r>
              <a:rPr lang="de-CH" dirty="0"/>
              <a:t>Saum auf Ackerfläche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5"/>
          </p:nvPr>
        </p:nvSpPr>
        <p:spPr>
          <a:xfrm>
            <a:off x="4575849" y="1136663"/>
            <a:ext cx="3884583" cy="2757613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marL="0" indent="0">
              <a:spcBef>
                <a:spcPts val="0"/>
              </a:spcBef>
              <a:spcAft>
                <a:spcPts val="600"/>
              </a:spcAft>
            </a:pPr>
            <a:r>
              <a:rPr lang="de-CH" sz="2000" b="1" dirty="0"/>
              <a:t>Ökologische Bedeutung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Pollen, Nektar und Samen für Insekten und </a:t>
            </a:r>
            <a:r>
              <a:rPr lang="de-CH" sz="2000" dirty="0" smtClean="0"/>
              <a:t>Vögel</a:t>
            </a:r>
            <a:endParaRPr lang="de-CH" sz="2000" dirty="0"/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Rückzugs- und </a:t>
            </a:r>
            <a:r>
              <a:rPr lang="de-CH" sz="2000" dirty="0" smtClean="0"/>
              <a:t>Überwinterungs-ort </a:t>
            </a:r>
            <a:r>
              <a:rPr lang="de-CH" sz="2000" dirty="0"/>
              <a:t>für viele </a:t>
            </a:r>
            <a:r>
              <a:rPr lang="de-CH" sz="2000" dirty="0" smtClean="0"/>
              <a:t>Insekten, Kleintiere und </a:t>
            </a:r>
            <a:r>
              <a:rPr lang="de-CH" sz="2000" dirty="0"/>
              <a:t>kleine </a:t>
            </a:r>
            <a:r>
              <a:rPr lang="de-CH" sz="2000" dirty="0" smtClean="0"/>
              <a:t>Säugetiere</a:t>
            </a:r>
            <a:endParaRPr lang="de-CH" sz="2000" dirty="0"/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Brutplatz für bodenbrütende </a:t>
            </a:r>
            <a:r>
              <a:rPr lang="de-CH" sz="2000" dirty="0" smtClean="0"/>
              <a:t>Vögel</a:t>
            </a:r>
            <a:endParaRPr lang="fr-FR" sz="200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17"/>
          </p:nvPr>
        </p:nvSpPr>
        <p:spPr>
          <a:xfrm>
            <a:off x="546101" y="1136663"/>
            <a:ext cx="3842546" cy="2757613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CH" sz="2000" b="1" dirty="0"/>
              <a:t>Agronomische Bedeutung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FR" sz="2000" dirty="0" err="1"/>
              <a:t>Fördert</a:t>
            </a:r>
            <a:r>
              <a:rPr lang="fr-FR" sz="2000" dirty="0"/>
              <a:t> </a:t>
            </a:r>
            <a:r>
              <a:rPr lang="fr-FR" sz="2000" dirty="0" err="1"/>
              <a:t>Nützlinge</a:t>
            </a:r>
            <a:r>
              <a:rPr lang="fr-FR" sz="2000" dirty="0"/>
              <a:t> 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err="1" smtClean="0"/>
              <a:t>und</a:t>
            </a:r>
            <a:r>
              <a:rPr lang="fr-FR" sz="2000" dirty="0" smtClean="0"/>
              <a:t> </a:t>
            </a:r>
            <a:r>
              <a:rPr lang="fr-FR" sz="2000" dirty="0" err="1"/>
              <a:t>Bestäuber</a:t>
            </a:r>
            <a:r>
              <a:rPr lang="fr-FR" sz="2000" dirty="0"/>
              <a:t> 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FR" sz="2000" dirty="0" err="1"/>
              <a:t>Schützt</a:t>
            </a:r>
            <a:r>
              <a:rPr lang="fr-FR" sz="2000" dirty="0"/>
              <a:t> vor </a:t>
            </a:r>
            <a:r>
              <a:rPr lang="fr-FR" sz="2000" dirty="0" err="1"/>
              <a:t>Bodenerosion</a:t>
            </a:r>
            <a:endParaRPr lang="de-CH" sz="2000" dirty="0"/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FR" sz="2000" dirty="0" err="1"/>
              <a:t>Pufferzone</a:t>
            </a:r>
            <a:r>
              <a:rPr lang="fr-FR" sz="2000" dirty="0"/>
              <a:t> </a:t>
            </a:r>
            <a:r>
              <a:rPr lang="fr-FR" sz="2000" dirty="0" err="1"/>
              <a:t>zu</a:t>
            </a:r>
            <a:r>
              <a:rPr lang="fr-FR" sz="2000" dirty="0"/>
              <a:t> </a:t>
            </a:r>
            <a:r>
              <a:rPr lang="fr-FR" sz="2000" dirty="0" err="1"/>
              <a:t>Nachbarparzellen</a:t>
            </a:r>
            <a:r>
              <a:rPr lang="fr-FR" sz="2000" dirty="0"/>
              <a:t> </a:t>
            </a:r>
            <a:r>
              <a:rPr lang="fr-FR" sz="2000" dirty="0" err="1"/>
              <a:t>gegen</a:t>
            </a:r>
            <a:r>
              <a:rPr lang="fr-FR" sz="2000" dirty="0"/>
              <a:t> </a:t>
            </a:r>
            <a:r>
              <a:rPr lang="fr-FR" sz="2000" dirty="0" err="1" smtClean="0"/>
              <a:t>Abdrift</a:t>
            </a:r>
            <a:endParaRPr lang="de-CH" sz="20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9"/>
          </p:nvPr>
        </p:nvSpPr>
        <p:spPr>
          <a:xfrm>
            <a:off x="7799930" y="6212685"/>
            <a:ext cx="792000" cy="360000"/>
          </a:xfrm>
        </p:spPr>
        <p:txBody>
          <a:bodyPr/>
          <a:lstStyle/>
          <a:p>
            <a:pPr>
              <a:defRPr/>
            </a:pPr>
            <a:fld id="{72450796-6A5C-4112-86C2-50CABFE26A6A}" type="slidenum">
              <a:rPr lang="de-DE" smtClean="0"/>
              <a:pPr>
                <a:defRPr/>
              </a:pPr>
              <a:t>66</a:t>
            </a:fld>
            <a:endParaRPr lang="de-DE" dirty="0"/>
          </a:p>
        </p:txBody>
      </p:sp>
      <p:sp>
        <p:nvSpPr>
          <p:cNvPr id="14" name="Welle 13"/>
          <p:cNvSpPr/>
          <p:nvPr/>
        </p:nvSpPr>
        <p:spPr>
          <a:xfrm>
            <a:off x="8172400" y="140482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solidFill>
                  <a:schemeClr val="accent4">
                    <a:lumMod val="50000"/>
                  </a:schemeClr>
                </a:solidFill>
              </a:rPr>
              <a:t>S.82</a:t>
            </a:r>
            <a:endParaRPr lang="de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639999" y="5543359"/>
            <a:ext cx="187640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Wilde </a:t>
            </a:r>
            <a:r>
              <a:rPr lang="de-CH" dirty="0" smtClean="0"/>
              <a:t>Malve</a:t>
            </a:r>
            <a:endParaRPr lang="de-CH" dirty="0"/>
          </a:p>
        </p:txBody>
      </p:sp>
      <p:sp>
        <p:nvSpPr>
          <p:cNvPr id="20" name="Textfeld 19"/>
          <p:cNvSpPr txBox="1"/>
          <p:nvPr/>
        </p:nvSpPr>
        <p:spPr>
          <a:xfrm>
            <a:off x="4575849" y="5546728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Aurorafalter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530679" y="5556269"/>
            <a:ext cx="194041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Grünes Heupferd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14803" y="5557238"/>
            <a:ext cx="193342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Schwarzkehlchen</a:t>
            </a:r>
          </a:p>
        </p:txBody>
      </p:sp>
    </p:spTree>
    <p:extLst>
      <p:ext uri="{BB962C8B-B14F-4D97-AF65-F5344CB8AC3E}">
        <p14:creationId xmlns:p14="http://schemas.microsoft.com/office/powerpoint/2010/main" val="81732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2450796-6A5C-4112-86C2-50CABFE26A6A}" type="slidenum">
              <a:rPr lang="de-DE" smtClean="0"/>
              <a:pPr>
                <a:defRPr/>
              </a:pPr>
              <a:t>67</a:t>
            </a:fld>
            <a:endParaRPr lang="de-DE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256305"/>
              </p:ext>
            </p:extLst>
          </p:nvPr>
        </p:nvGraphicFramePr>
        <p:xfrm>
          <a:off x="539552" y="878944"/>
          <a:ext cx="8000248" cy="4612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33406">
                  <a:extLst>
                    <a:ext uri="{9D8B030D-6E8A-4147-A177-3AD203B41FA5}">
                      <a16:colId xmlns:a16="http://schemas.microsoft.com/office/drawing/2014/main" val="2628019620"/>
                    </a:ext>
                  </a:extLst>
                </a:gridCol>
                <a:gridCol w="5666842">
                  <a:extLst>
                    <a:ext uri="{9D8B030D-6E8A-4147-A177-3AD203B41FA5}">
                      <a16:colId xmlns:a16="http://schemas.microsoft.com/office/drawing/2014/main" val="319397683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dirty="0" smtClean="0"/>
                        <a:t>Saum auf Ackerfläche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181453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dirty="0" smtClean="0"/>
                        <a:t>BEDINGUNGEN FÜR BEITRÄGE NACH DZV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600" b="1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434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dirty="0" smtClean="0"/>
                        <a:t>Zone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nur in der TZ, HZ und BZ I und 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080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Erlaubte Vorkulturen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Acker, Kunstwiese oder Dauerkulturen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480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Breite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maximal12 m breit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090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Düngung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keine</a:t>
                      </a:r>
                      <a:endParaRPr lang="de-CH" sz="160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059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Pflanzenschutzmittel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Unkrautregulierung mechanisch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chemische Einzelstockbehandlung bei Bedarf möglich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0969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Säuberungsschnitt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 </a:t>
                      </a:r>
                      <a:r>
                        <a:rPr lang="de-CH" sz="16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Ansaatjahr</a:t>
                      </a:r>
                      <a:r>
                        <a:rPr lang="de-CH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erlaubt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601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dirty="0" smtClean="0"/>
                        <a:t>Pflege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Die Hälfte des Saums muss jährlich einmal alternierend gemäht oder </a:t>
                      </a:r>
                      <a:r>
                        <a:rPr lang="de-CH" sz="16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gemulcht</a:t>
                      </a:r>
                      <a:r>
                        <a:rPr lang="de-CH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werden.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Schnittgut muss nicht weggeführt werden.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4277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Anlagedauer</a:t>
                      </a:r>
                      <a:endParaRPr lang="de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mindestens 2 Vegetationsperioden am gleichen Standort</a:t>
                      </a:r>
                      <a:endParaRPr lang="de-CH" sz="160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403941"/>
                  </a:ext>
                </a:extLst>
              </a:tr>
            </a:tbl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8048828" y="0"/>
            <a:ext cx="109517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CH" sz="2000" dirty="0" smtClean="0"/>
              <a:t>Handout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415476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4838" y="908720"/>
            <a:ext cx="3906019" cy="201622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878" y="908720"/>
            <a:ext cx="3917114" cy="2016224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Saum auf </a:t>
            </a:r>
            <a:r>
              <a:rPr lang="de-CH" dirty="0" smtClean="0"/>
              <a:t>Ackerfläche: Unterschiede </a:t>
            </a:r>
            <a:r>
              <a:rPr lang="de-CH" dirty="0"/>
              <a:t>zu </a:t>
            </a:r>
            <a:r>
              <a:rPr lang="de-CH" dirty="0" smtClean="0"/>
              <a:t>Brachen</a:t>
            </a:r>
            <a:r>
              <a:rPr lang="de-CH" dirty="0"/>
              <a:t/>
            </a:r>
            <a:br>
              <a:rPr lang="de-CH" dirty="0"/>
            </a:b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68</a:t>
            </a:fld>
            <a:endParaRPr lang="de-CH" dirty="0"/>
          </a:p>
        </p:txBody>
      </p:sp>
      <p:graphicFrame>
        <p:nvGraphicFramePr>
          <p:cNvPr id="10" name="Inhaltsplatzhalt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6817574"/>
              </p:ext>
            </p:extLst>
          </p:nvPr>
        </p:nvGraphicFramePr>
        <p:xfrm>
          <a:off x="562372" y="2996952"/>
          <a:ext cx="7970442" cy="32227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85221">
                  <a:extLst>
                    <a:ext uri="{9D8B030D-6E8A-4147-A177-3AD203B41FA5}">
                      <a16:colId xmlns:a16="http://schemas.microsoft.com/office/drawing/2014/main" val="4262880765"/>
                    </a:ext>
                  </a:extLst>
                </a:gridCol>
                <a:gridCol w="3985221">
                  <a:extLst>
                    <a:ext uri="{9D8B030D-6E8A-4147-A177-3AD203B41FA5}">
                      <a16:colId xmlns:a16="http://schemas.microsoft.com/office/drawing/2014/main" val="1681638211"/>
                    </a:ext>
                  </a:extLst>
                </a:gridCol>
              </a:tblGrid>
              <a:tr h="3222748">
                <a:tc>
                  <a:txBody>
                    <a:bodyPr/>
                    <a:lstStyle/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de-CH" sz="18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Unbegrenzte Anlagedauer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de-CH" sz="18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Breite: maximal 12 m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de-CH" sz="18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Auch auf feuchten bis nassen Standorten geeignet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de-CH" sz="18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Hoher Anteil an Gräsern und mehrjährige Pflanzen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de-CH" sz="18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Geringer Unkrautdruck dank guter Bodenbedeckung und jährlichem Schnitt der Hälfte der Fläche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de-CH" sz="18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Wegen geringem Unkrautdruck </a:t>
                      </a:r>
                      <a:br>
                        <a:rPr lang="de-CH" sz="18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CH" sz="18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auch für Biobetriebe geeignet</a:t>
                      </a:r>
                    </a:p>
                  </a:txBody>
                  <a:tcPr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de-CH" sz="18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Begrenzte Anlagedauer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de-CH" sz="18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Breite: keine Begrenzung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de-CH" sz="18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Nur auf flachgründigen, eher leichten und trockenen Böden und in gut besonnten Lagen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de-CH" sz="18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Schnitt und Bodenbearbeitung erst ab dem zweiten Standjahr</a:t>
                      </a:r>
                    </a:p>
                    <a:p>
                      <a:pPr marL="342900" indent="-342900" algn="l" defTabSz="6858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rgbClr val="006C8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de-CH" sz="18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Höherer Unkrautdruck wegen </a:t>
                      </a:r>
                      <a:r>
                        <a:rPr lang="de-CH" sz="1800" b="0" kern="1200" spc="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lückigerem</a:t>
                      </a:r>
                      <a:r>
                        <a:rPr lang="de-CH" sz="1800" b="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Bestand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144940"/>
                  </a:ext>
                </a:extLst>
              </a:tr>
            </a:tbl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562372" y="2555612"/>
            <a:ext cx="394835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b="1" dirty="0" smtClean="0"/>
              <a:t>Saum auf Ackerfläche</a:t>
            </a:r>
            <a:endParaRPr lang="de-CH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4577923" y="2555612"/>
            <a:ext cx="394835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b="1" dirty="0" smtClean="0"/>
              <a:t>Brachen</a:t>
            </a:r>
            <a:endParaRPr lang="de-CH" b="1" dirty="0"/>
          </a:p>
        </p:txBody>
      </p:sp>
    </p:spTree>
    <p:extLst>
      <p:ext uri="{BB962C8B-B14F-4D97-AF65-F5344CB8AC3E}">
        <p14:creationId xmlns:p14="http://schemas.microsoft.com/office/powerpoint/2010/main" val="401238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Saum auf Ackerfläche: Saatbettvorbereitung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88211" y="1373068"/>
            <a:ext cx="7921625" cy="12638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Spätestens </a:t>
            </a:r>
            <a:r>
              <a:rPr lang="de-CH" sz="2000" dirty="0"/>
              <a:t>1 Monat </a:t>
            </a:r>
            <a:r>
              <a:rPr lang="de-CH" sz="2000" dirty="0" smtClean="0"/>
              <a:t>vor der </a:t>
            </a:r>
            <a:r>
              <a:rPr lang="de-CH" sz="2000" dirty="0"/>
              <a:t>Saat </a:t>
            </a:r>
            <a:r>
              <a:rPr lang="de-CH" sz="2000" dirty="0" smtClean="0"/>
              <a:t>oder im Herbst pflügen.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Vor </a:t>
            </a:r>
            <a:r>
              <a:rPr lang="de-CH" sz="2000" dirty="0"/>
              <a:t>der Saat 2–3-mal </a:t>
            </a:r>
            <a:r>
              <a:rPr lang="de-CH" sz="2000" dirty="0" smtClean="0"/>
              <a:t>im Abstand von 2 Wochen </a:t>
            </a:r>
            <a:r>
              <a:rPr lang="de-CH" sz="2000" dirty="0"/>
              <a:t>10 cm tief </a:t>
            </a:r>
            <a:r>
              <a:rPr lang="de-CH" sz="2000" dirty="0" smtClean="0"/>
              <a:t>eggen.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Feinkrümeliges </a:t>
            </a:r>
            <a:r>
              <a:rPr lang="de-CH" sz="2000" dirty="0"/>
              <a:t>und sauberes </a:t>
            </a:r>
            <a:r>
              <a:rPr lang="de-CH" sz="2000" dirty="0" err="1"/>
              <a:t>Saatbett</a:t>
            </a:r>
            <a:r>
              <a:rPr lang="de-CH" sz="2000" dirty="0"/>
              <a:t> herrichten</a:t>
            </a:r>
            <a:r>
              <a:rPr lang="de-CH" sz="2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69</a:t>
            </a:fld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506" y="2636912"/>
            <a:ext cx="7976771" cy="327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1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fik 4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951" y="3928427"/>
            <a:ext cx="2634489" cy="2164870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0827" y="3928426"/>
            <a:ext cx="2565310" cy="2164870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387" y="3918189"/>
            <a:ext cx="2565453" cy="2175107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8053" y="1291058"/>
            <a:ext cx="2634388" cy="2184322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9122" y="1298076"/>
            <a:ext cx="2577014" cy="2177303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469" y="1284711"/>
            <a:ext cx="2553371" cy="220464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526275" cy="629700"/>
          </a:xfrm>
        </p:spPr>
        <p:txBody>
          <a:bodyPr/>
          <a:lstStyle/>
          <a:p>
            <a:r>
              <a:rPr lang="de-CH" dirty="0" smtClean="0"/>
              <a:t>Biodiversitätsförderflächen:  Worauf </a:t>
            </a:r>
            <a:r>
              <a:rPr lang="de-CH" dirty="0"/>
              <a:t>kommt es </a:t>
            </a:r>
            <a:r>
              <a:rPr lang="de-CH" dirty="0" smtClean="0"/>
              <a:t>an?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7</a:t>
            </a:fld>
            <a:endParaRPr lang="de-CH" dirty="0"/>
          </a:p>
        </p:txBody>
      </p:sp>
      <p:sp>
        <p:nvSpPr>
          <p:cNvPr id="22" name="Textfeld 21"/>
          <p:cNvSpPr txBox="1"/>
          <p:nvPr/>
        </p:nvSpPr>
        <p:spPr>
          <a:xfrm>
            <a:off x="573024" y="2843026"/>
            <a:ext cx="2608456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Hohe Arten- </a:t>
            </a:r>
            <a:r>
              <a:rPr lang="de-CH" dirty="0"/>
              <a:t>und Strukturvielfalt (</a:t>
            </a:r>
            <a:r>
              <a:rPr lang="de-CH" dirty="0" smtClean="0"/>
              <a:t>Ziel: QII)</a:t>
            </a:r>
            <a:endParaRPr lang="de-CH" dirty="0"/>
          </a:p>
        </p:txBody>
      </p:sp>
      <p:sp>
        <p:nvSpPr>
          <p:cNvPr id="23" name="Textfeld 22"/>
          <p:cNvSpPr txBox="1"/>
          <p:nvPr/>
        </p:nvSpPr>
        <p:spPr>
          <a:xfrm>
            <a:off x="556592" y="5446965"/>
            <a:ext cx="2591410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Grosse Flächen (dadurch höhere Wirksamkeit)</a:t>
            </a:r>
            <a:endParaRPr lang="de-CH" dirty="0"/>
          </a:p>
        </p:txBody>
      </p:sp>
      <p:sp>
        <p:nvSpPr>
          <p:cNvPr id="24" name="Textfeld 23"/>
          <p:cNvSpPr txBox="1"/>
          <p:nvPr/>
        </p:nvSpPr>
        <p:spPr>
          <a:xfrm>
            <a:off x="5880466" y="2837817"/>
            <a:ext cx="2752608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Ähnlich hohe Anteile </a:t>
            </a:r>
            <a:r>
              <a:rPr lang="de-CH" dirty="0"/>
              <a:t>im </a:t>
            </a:r>
            <a:r>
              <a:rPr lang="de-CH" dirty="0" smtClean="0"/>
              <a:t>Acker- </a:t>
            </a:r>
            <a:r>
              <a:rPr lang="de-CH" dirty="0"/>
              <a:t>wie im Grünland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3219122" y="2843026"/>
            <a:ext cx="2653020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UZL-Flächenziele 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>(Ziel: </a:t>
            </a:r>
            <a:r>
              <a:rPr lang="de-CH" dirty="0"/>
              <a:t>12 % der </a:t>
            </a:r>
            <a:r>
              <a:rPr lang="de-CH" dirty="0" smtClean="0"/>
              <a:t>LN)</a:t>
            </a:r>
            <a:endParaRPr lang="de-CH" dirty="0"/>
          </a:p>
        </p:txBody>
      </p:sp>
      <p:sp>
        <p:nvSpPr>
          <p:cNvPr id="27" name="Textfeld 26"/>
          <p:cNvSpPr txBox="1"/>
          <p:nvPr/>
        </p:nvSpPr>
        <p:spPr>
          <a:xfrm>
            <a:off x="5889432" y="5446965"/>
            <a:ext cx="2661467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Trittsteine </a:t>
            </a:r>
            <a:r>
              <a:rPr lang="de-CH" dirty="0"/>
              <a:t>und </a:t>
            </a:r>
            <a:r>
              <a:rPr lang="de-CH" dirty="0" smtClean="0"/>
              <a:t>Wanderkorridore</a:t>
            </a:r>
            <a:endParaRPr lang="de-CH" dirty="0"/>
          </a:p>
        </p:txBody>
      </p:sp>
      <p:sp>
        <p:nvSpPr>
          <p:cNvPr id="28" name="Textfeld 27"/>
          <p:cNvSpPr txBox="1"/>
          <p:nvPr/>
        </p:nvSpPr>
        <p:spPr>
          <a:xfrm>
            <a:off x="3203847" y="5449943"/>
            <a:ext cx="2667125" cy="6608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Steinhaufen, Asthaufen, Feuchtstellen, etc.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573023" y="921725"/>
            <a:ext cx="267556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rtlCol="0">
            <a:spAutoFit/>
          </a:bodyPr>
          <a:lstStyle>
            <a:defPPr>
              <a:defRPr lang="de-DE"/>
            </a:defPPr>
          </a:lstStyle>
          <a:p>
            <a:r>
              <a:rPr lang="de-CH" b="1" dirty="0"/>
              <a:t>Qualität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3219122" y="914568"/>
            <a:ext cx="265302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rtlCol="0">
            <a:spAutoFit/>
          </a:bodyPr>
          <a:lstStyle>
            <a:defPPr>
              <a:defRPr lang="de-DE"/>
            </a:defPPr>
          </a:lstStyle>
          <a:p>
            <a:r>
              <a:rPr lang="de-CH" b="1" dirty="0"/>
              <a:t>Quantität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5909784" y="921725"/>
            <a:ext cx="272328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rtlCol="0">
            <a:spAutoFit/>
          </a:bodyPr>
          <a:lstStyle>
            <a:defPPr>
              <a:defRPr lang="de-DE"/>
            </a:defPPr>
          </a:lstStyle>
          <a:p>
            <a:r>
              <a:rPr lang="de-CH" b="1" dirty="0"/>
              <a:t>Vielfalt der BFF-Typen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573023" y="3551328"/>
            <a:ext cx="255691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rtlCol="0">
            <a:spAutoFit/>
          </a:bodyPr>
          <a:lstStyle>
            <a:defPPr>
              <a:defRPr lang="de-DE"/>
            </a:defPPr>
          </a:lstStyle>
          <a:p>
            <a:r>
              <a:rPr lang="de-CH" b="1" dirty="0"/>
              <a:t>Grösse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3231858" y="3551328"/>
            <a:ext cx="255691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rtlCol="0">
            <a:spAutoFit/>
          </a:bodyPr>
          <a:lstStyle>
            <a:defPPr>
              <a:defRPr lang="de-DE"/>
            </a:defPPr>
          </a:lstStyle>
          <a:p>
            <a:r>
              <a:rPr lang="de-CH" b="1" dirty="0"/>
              <a:t>Strukturvielfalt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5880465" y="3551328"/>
            <a:ext cx="255691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rtlCol="0">
            <a:spAutoFit/>
          </a:bodyPr>
          <a:lstStyle>
            <a:defPPr>
              <a:defRPr lang="de-DE"/>
            </a:defPPr>
          </a:lstStyle>
          <a:p>
            <a:r>
              <a:rPr lang="de-CH" b="1" dirty="0"/>
              <a:t>Vernetzung</a:t>
            </a:r>
          </a:p>
        </p:txBody>
      </p:sp>
    </p:spTree>
    <p:extLst>
      <p:ext uri="{BB962C8B-B14F-4D97-AF65-F5344CB8AC3E}">
        <p14:creationId xmlns:p14="http://schemas.microsoft.com/office/powerpoint/2010/main" val="196074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Saum auf </a:t>
            </a:r>
            <a:r>
              <a:rPr lang="de-CH" dirty="0" smtClean="0"/>
              <a:t>Ackerfläche: Mischungen und Saatzeitpunkt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70</a:t>
            </a:fld>
            <a:endParaRPr lang="de-CH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644396" y="1523764"/>
            <a:ext cx="7921625" cy="13263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72000" tIns="72000" rIns="72000" bIns="7200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000" b="1" dirty="0" smtClean="0"/>
              <a:t>Saatgut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 dirty="0" smtClean="0"/>
              <a:t>Trockene bis frische Standorte: </a:t>
            </a:r>
            <a:r>
              <a:rPr lang="de-CH" sz="2000" dirty="0" smtClean="0"/>
              <a:t>Saummischung «trocken»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 dirty="0" smtClean="0"/>
              <a:t>Feuchte bis nasse Standorte: </a:t>
            </a:r>
            <a:r>
              <a:rPr lang="de-CH" sz="2000" dirty="0" smtClean="0"/>
              <a:t>Saummischung «feucht»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671152" y="3212976"/>
            <a:ext cx="7921625" cy="1191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000" b="1" dirty="0" smtClean="0"/>
              <a:t>Saatzeitpunkt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Mitte April bis Ende Mai auf gut abgetrockneten Boden.</a:t>
            </a:r>
          </a:p>
        </p:txBody>
      </p:sp>
    </p:spTree>
    <p:extLst>
      <p:ext uri="{BB962C8B-B14F-4D97-AF65-F5344CB8AC3E}">
        <p14:creationId xmlns:p14="http://schemas.microsoft.com/office/powerpoint/2010/main" val="111994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Saum auf </a:t>
            </a:r>
            <a:r>
              <a:rPr lang="de-CH" dirty="0" smtClean="0"/>
              <a:t>Ackerfläche: Saat und Pflege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1268760"/>
            <a:ext cx="7921625" cy="4309944"/>
          </a:xfrm>
        </p:spPr>
        <p:txBody>
          <a:bodyPr/>
          <a:lstStyle/>
          <a:p>
            <a:r>
              <a:rPr lang="de-CH" sz="2000" b="1" dirty="0" smtClean="0"/>
              <a:t>Saat: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Unmittelbar </a:t>
            </a:r>
            <a:r>
              <a:rPr lang="de-CH" sz="2000" dirty="0"/>
              <a:t>nach der letzten </a:t>
            </a:r>
            <a:r>
              <a:rPr lang="de-CH" sz="2000" dirty="0" smtClean="0"/>
              <a:t/>
            </a:r>
            <a:br>
              <a:rPr lang="de-CH" sz="2000" dirty="0" smtClean="0"/>
            </a:br>
            <a:r>
              <a:rPr lang="de-CH" sz="2000" dirty="0" smtClean="0"/>
              <a:t>Bodenbearbeitung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Oberflächige </a:t>
            </a:r>
            <a:r>
              <a:rPr lang="de-CH" sz="2000" dirty="0"/>
              <a:t>Breitsaat </a:t>
            </a:r>
            <a:r>
              <a:rPr lang="de-CH" sz="2000" dirty="0" smtClean="0"/>
              <a:t>(</a:t>
            </a:r>
            <a:r>
              <a:rPr lang="de-CH" sz="2000" dirty="0"/>
              <a:t>keine Drillsaat</a:t>
            </a:r>
            <a:r>
              <a:rPr lang="de-CH" sz="2000" dirty="0" smtClean="0"/>
              <a:t>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Empfohlene </a:t>
            </a:r>
            <a:r>
              <a:rPr lang="de-CH" sz="2000" dirty="0"/>
              <a:t>Saatmenge einhalten.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Unmittelbar </a:t>
            </a:r>
            <a:r>
              <a:rPr lang="de-CH" sz="2000" dirty="0"/>
              <a:t>nach der Saat </a:t>
            </a:r>
            <a:r>
              <a:rPr lang="de-CH" sz="2000" dirty="0" smtClean="0"/>
              <a:t>walzen.</a:t>
            </a:r>
          </a:p>
          <a:p>
            <a:endParaRPr lang="de-CH" sz="2000" dirty="0" smtClean="0"/>
          </a:p>
          <a:p>
            <a:r>
              <a:rPr lang="de-CH" sz="2000" b="1" dirty="0" smtClean="0"/>
              <a:t>Pflege </a:t>
            </a:r>
            <a:r>
              <a:rPr lang="de-CH" sz="2000" b="1" dirty="0"/>
              <a:t>im </a:t>
            </a:r>
            <a:r>
              <a:rPr lang="de-CH" sz="2000" b="1" dirty="0" err="1" smtClean="0"/>
              <a:t>Ansaatjahr</a:t>
            </a:r>
            <a:r>
              <a:rPr lang="de-CH" sz="2000" b="1" dirty="0" smtClean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1-2 Säuberungsschnitte im </a:t>
            </a:r>
            <a:r>
              <a:rPr lang="de-CH" sz="2000" dirty="0" err="1" smtClean="0"/>
              <a:t>Ansaatjahr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/>
              <a:t>Schnittgut </a:t>
            </a:r>
            <a:r>
              <a:rPr lang="de-CH" sz="2000" dirty="0" smtClean="0"/>
              <a:t>schonen </a:t>
            </a:r>
            <a:r>
              <a:rPr lang="de-CH" sz="2000" dirty="0" err="1" smtClean="0"/>
              <a:t>schwaden</a:t>
            </a:r>
            <a:r>
              <a:rPr lang="de-CH" sz="2000" dirty="0" smtClean="0"/>
              <a:t> und wegführen</a:t>
            </a:r>
            <a:r>
              <a:rPr lang="de-CH" sz="2000" dirty="0"/>
              <a:t>.</a:t>
            </a:r>
          </a:p>
          <a:p>
            <a:endParaRPr lang="de-CH" sz="2000" dirty="0"/>
          </a:p>
          <a:p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71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5914" y="1412776"/>
            <a:ext cx="3240360" cy="239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6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965" y="4077072"/>
            <a:ext cx="1862190" cy="162029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4839" y="4077072"/>
            <a:ext cx="1857970" cy="160869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0011" y="4077072"/>
            <a:ext cx="1888218" cy="160869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4160" y="4077072"/>
            <a:ext cx="1820434" cy="1608695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sz="half" idx="15"/>
          </p:nvPr>
        </p:nvSpPr>
        <p:spPr>
          <a:xfrm>
            <a:off x="4637854" y="1141212"/>
            <a:ext cx="3896740" cy="2420224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marL="0" indent="0"/>
            <a:r>
              <a:rPr lang="de-CH" sz="2000" b="1" dirty="0"/>
              <a:t>Ökologische Bedeutung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Standort für seltene Arten der </a:t>
            </a:r>
            <a:r>
              <a:rPr lang="de-CH" sz="2000" dirty="0" err="1" smtClean="0"/>
              <a:t>Ackerbegleitflora</a:t>
            </a:r>
            <a:endParaRPr lang="de-CH" sz="2000" dirty="0"/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Reiches </a:t>
            </a:r>
            <a:r>
              <a:rPr lang="de-CH" sz="2000" dirty="0" smtClean="0"/>
              <a:t>Blütenangebot</a:t>
            </a:r>
            <a:endParaRPr lang="de-CH" sz="2000" dirty="0"/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Nahrungsangebot für </a:t>
            </a:r>
            <a:r>
              <a:rPr lang="de-CH" sz="2000" dirty="0" smtClean="0"/>
              <a:t>Insekten</a:t>
            </a:r>
            <a:endParaRPr lang="de-CH" sz="2000" dirty="0"/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Brutmöglichkeiten für bodenbrütende </a:t>
            </a:r>
            <a:r>
              <a:rPr lang="de-CH" sz="2000" dirty="0" smtClean="0"/>
              <a:t>Vogelarten</a:t>
            </a:r>
            <a:endParaRPr lang="de-CH" sz="200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17"/>
          </p:nvPr>
        </p:nvSpPr>
        <p:spPr>
          <a:xfrm>
            <a:off x="616029" y="1141212"/>
            <a:ext cx="3846780" cy="2420224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de-CH" sz="2000" b="1" dirty="0"/>
              <a:t>Agronomische Bedeutung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FR" sz="2000" dirty="0" err="1"/>
              <a:t>Fördert</a:t>
            </a:r>
            <a:r>
              <a:rPr lang="fr-FR" sz="2000" dirty="0"/>
              <a:t> </a:t>
            </a:r>
            <a:r>
              <a:rPr lang="fr-FR" sz="2000" dirty="0" err="1"/>
              <a:t>Nützlinge</a:t>
            </a:r>
            <a:r>
              <a:rPr lang="fr-FR" sz="2000" dirty="0"/>
              <a:t> und </a:t>
            </a:r>
            <a:r>
              <a:rPr lang="fr-FR" sz="2000" dirty="0" err="1"/>
              <a:t>Bestäuber</a:t>
            </a:r>
            <a:r>
              <a:rPr lang="fr-FR" sz="2000" dirty="0"/>
              <a:t>. 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Schutz gegen Bodenerosion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72450796-6A5C-4112-86C2-50CABFE26A6A}" type="slidenum">
              <a:rPr lang="de-DE" smtClean="0"/>
              <a:pPr>
                <a:defRPr/>
              </a:pPr>
              <a:t>72</a:t>
            </a:fld>
            <a:endParaRPr lang="de-DE" dirty="0"/>
          </a:p>
        </p:txBody>
      </p:sp>
      <p:sp>
        <p:nvSpPr>
          <p:cNvPr id="15" name="Welle 14"/>
          <p:cNvSpPr/>
          <p:nvPr/>
        </p:nvSpPr>
        <p:spPr>
          <a:xfrm>
            <a:off x="8172400" y="207051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solidFill>
                  <a:schemeClr val="accent4">
                    <a:lumMod val="50000"/>
                  </a:schemeClr>
                </a:solidFill>
              </a:rPr>
              <a:t>S.86</a:t>
            </a:r>
            <a:endParaRPr lang="de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653293" y="5347213"/>
            <a:ext cx="2023163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de-CH" sz="1600" dirty="0"/>
              <a:t>Ackerstiefmütterchen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4650011" y="5318498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Venusspiegel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2604841" y="5328039"/>
            <a:ext cx="194041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Kornblume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588965" y="5329008"/>
            <a:ext cx="193342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Kornrade</a:t>
            </a:r>
          </a:p>
        </p:txBody>
      </p:sp>
      <p:sp>
        <p:nvSpPr>
          <p:cNvPr id="24" name="Titel 1"/>
          <p:cNvSpPr txBox="1">
            <a:spLocks/>
          </p:cNvSpPr>
          <p:nvPr/>
        </p:nvSpPr>
        <p:spPr>
          <a:xfrm>
            <a:off x="617725" y="404813"/>
            <a:ext cx="790854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Ackerschonstreifen</a:t>
            </a:r>
          </a:p>
        </p:txBody>
      </p:sp>
    </p:spTree>
    <p:extLst>
      <p:ext uri="{BB962C8B-B14F-4D97-AF65-F5344CB8AC3E}">
        <p14:creationId xmlns:p14="http://schemas.microsoft.com/office/powerpoint/2010/main" val="161155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2450796-6A5C-4112-86C2-50CABFE26A6A}" type="slidenum">
              <a:rPr lang="de-DE" smtClean="0"/>
              <a:pPr>
                <a:defRPr/>
              </a:pPr>
              <a:t>73</a:t>
            </a:fld>
            <a:endParaRPr lang="de-DE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103042"/>
              </p:ext>
            </p:extLst>
          </p:nvPr>
        </p:nvGraphicFramePr>
        <p:xfrm>
          <a:off x="539552" y="980728"/>
          <a:ext cx="8000248" cy="4043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33406">
                  <a:extLst>
                    <a:ext uri="{9D8B030D-6E8A-4147-A177-3AD203B41FA5}">
                      <a16:colId xmlns:a16="http://schemas.microsoft.com/office/drawing/2014/main" val="2628019620"/>
                    </a:ext>
                  </a:extLst>
                </a:gridCol>
                <a:gridCol w="5666842">
                  <a:extLst>
                    <a:ext uri="{9D8B030D-6E8A-4147-A177-3AD203B41FA5}">
                      <a16:colId xmlns:a16="http://schemas.microsoft.com/office/drawing/2014/main" val="319397683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b="1" dirty="0" smtClean="0"/>
                        <a:t>Ackerschonstreifen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181453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b="1" dirty="0" smtClean="0"/>
                        <a:t>BEDINGUNGEN FÜR BEITRÄGE NACH DZV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8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913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b="1" dirty="0" smtClean="0"/>
                        <a:t>Erlaubte Kulturen</a:t>
                      </a:r>
                      <a:endParaRPr lang="de-CH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b="0" dirty="0" smtClean="0"/>
                        <a:t>nur in Getreide (ohne Mais), Raps, Sonnenblumen, Eiweisserbsen, Ackerbohnen und Soja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080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b="1" dirty="0" smtClean="0"/>
                        <a:t>Anlagerichtung</a:t>
                      </a:r>
                      <a:endParaRPr lang="de-CH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800" b="0" dirty="0" smtClean="0"/>
                        <a:t>auf Parzellenrandflächen,</a:t>
                      </a:r>
                      <a:r>
                        <a:rPr lang="de-CH" sz="1800" b="0" baseline="0" dirty="0" smtClean="0"/>
                        <a:t> i</a:t>
                      </a:r>
                      <a:r>
                        <a:rPr lang="de-CH" sz="1800" b="0" dirty="0" smtClean="0"/>
                        <a:t>n Bewirtschaftungsrichtung </a:t>
                      </a:r>
                      <a:br>
                        <a:rPr lang="de-CH" sz="1800" b="0" dirty="0" smtClean="0"/>
                      </a:br>
                      <a:r>
                        <a:rPr lang="de-CH" sz="1800" b="0" dirty="0" smtClean="0"/>
                        <a:t>auf der gesamten Feldlänge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480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b="1" dirty="0" smtClean="0"/>
                        <a:t>N-Düngung</a:t>
                      </a:r>
                      <a:endParaRPr lang="de-CH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b="0" dirty="0" smtClean="0"/>
                        <a:t>keine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270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b="1" dirty="0" smtClean="0"/>
                        <a:t>Insektizide</a:t>
                      </a:r>
                      <a:endParaRPr lang="de-CH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b="0" dirty="0" smtClean="0"/>
                        <a:t>keine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090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b="1" smtClean="0"/>
                        <a:t>Unkrautregulierung</a:t>
                      </a:r>
                      <a:endParaRPr lang="de-CH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800" b="0" dirty="0" smtClean="0"/>
                        <a:t>breitflächige mechanische Unkrautregulierung (Striegeln) verboten, chemische Einzelstockbehandlungen erlaubt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059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b="1" dirty="0" smtClean="0"/>
                        <a:t>Anlagedauer</a:t>
                      </a:r>
                      <a:endParaRPr lang="de-CH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b="0" dirty="0" smtClean="0"/>
                        <a:t>in mindestens 2 aufeinanderfolgenden Hauptkulturen am gleichen Standort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601660"/>
                  </a:ext>
                </a:extLst>
              </a:tr>
            </a:tbl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8048828" y="0"/>
            <a:ext cx="109517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CH" sz="2000" dirty="0" smtClean="0"/>
              <a:t>Handout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174183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Ackerschonstreifen: Wo anlegen?</a:t>
            </a:r>
            <a:r>
              <a:rPr lang="de-CH" dirty="0"/>
              <a:t/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1146072"/>
            <a:ext cx="7921625" cy="1501872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r>
              <a:rPr lang="de-CH" sz="2000" b="1" dirty="0" smtClean="0"/>
              <a:t>Geeignet:</a:t>
            </a:r>
            <a:endParaRPr lang="de-CH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Ideal </a:t>
            </a:r>
            <a:r>
              <a:rPr lang="de-CH" sz="2000" dirty="0"/>
              <a:t>auf flachgründigen, sandigen </a:t>
            </a:r>
            <a:r>
              <a:rPr lang="de-CH" sz="2000" dirty="0" smtClean="0"/>
              <a:t>und/oder steinigen Böden.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Bevorzugt </a:t>
            </a:r>
            <a:r>
              <a:rPr lang="de-CH" sz="2000" dirty="0"/>
              <a:t>in Äckern, wo bereits </a:t>
            </a:r>
            <a:r>
              <a:rPr lang="de-CH" sz="2000" dirty="0" err="1" smtClean="0"/>
              <a:t>Ackerbegleitflora</a:t>
            </a:r>
            <a:r>
              <a:rPr lang="de-CH" sz="2000" dirty="0" smtClean="0"/>
              <a:t> vorhanden </a:t>
            </a:r>
            <a:r>
              <a:rPr lang="de-CH" sz="2000" dirty="0"/>
              <a:t>ist. Hier keine </a:t>
            </a:r>
            <a:r>
              <a:rPr lang="de-CH" sz="2000" dirty="0" smtClean="0"/>
              <a:t>zusätzlichen Ackerwildkräuter </a:t>
            </a:r>
            <a:r>
              <a:rPr lang="de-CH" sz="2000" dirty="0"/>
              <a:t>einsäen</a:t>
            </a:r>
            <a:r>
              <a:rPr lang="de-CH" sz="2000" dirty="0" smtClean="0"/>
              <a:t>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74</a:t>
            </a:fld>
            <a:endParaRPr lang="de-CH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603483" y="2726338"/>
            <a:ext cx="7947617" cy="1771418"/>
          </a:xfrm>
          <a:prstGeom prst="rect">
            <a:avLst/>
          </a:prstGeom>
          <a:solidFill>
            <a:srgbClr val="FFCCCC"/>
          </a:solidFill>
        </p:spPr>
        <p:txBody>
          <a:bodyPr vert="horz" lIns="72000" tIns="72000" rIns="72000" bIns="7200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000" b="1" dirty="0" smtClean="0"/>
              <a:t>Ungeeignet</a:t>
            </a:r>
            <a:r>
              <a:rPr lang="de-CH" sz="2000" dirty="0" smtClean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Nicht an Standorten mit Problemunkräutern wie Ackerkratz-disteln, </a:t>
            </a:r>
            <a:r>
              <a:rPr lang="de-CH" sz="2000" dirty="0" err="1" smtClean="0"/>
              <a:t>Blacken</a:t>
            </a:r>
            <a:r>
              <a:rPr lang="de-CH" sz="2000" dirty="0" smtClean="0"/>
              <a:t>, Quecken, Winden, Raigräsern und Neophyten.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Nicht an schattigen Standorten (und auf nassen, verdichteten, torfhaltigen) oder sehr nährstoffreichen Böden.</a:t>
            </a:r>
            <a:endParaRPr lang="de-CH" sz="20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483" y="4581128"/>
            <a:ext cx="7936317" cy="152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9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Ackerschonstreifen: Wie </a:t>
            </a:r>
            <a:r>
              <a:rPr lang="de-CH" dirty="0"/>
              <a:t>ansäen?</a:t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6" y="1196752"/>
            <a:ext cx="7907454" cy="230425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Kein von </a:t>
            </a:r>
            <a:r>
              <a:rPr lang="de-CH" sz="2000" dirty="0" err="1" smtClean="0"/>
              <a:t>Agroscope</a:t>
            </a:r>
            <a:r>
              <a:rPr lang="de-CH" sz="2000" dirty="0" smtClean="0"/>
              <a:t> bewilligtes Saatgut verfügbar (Stand 2019)!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Vor </a:t>
            </a:r>
            <a:r>
              <a:rPr lang="de-CH" sz="2000" dirty="0"/>
              <a:t>der Saat der Kulturpflanzen die </a:t>
            </a:r>
            <a:r>
              <a:rPr lang="de-CH" sz="2000" dirty="0" err="1" smtClean="0"/>
              <a:t>Ackerbegleitflora</a:t>
            </a:r>
            <a:r>
              <a:rPr lang="de-CH" sz="2000" dirty="0" smtClean="0"/>
              <a:t> mit </a:t>
            </a:r>
            <a:r>
              <a:rPr lang="de-CH" sz="2000" dirty="0"/>
              <a:t>Beigabe eines Saathelfers </a:t>
            </a:r>
            <a:r>
              <a:rPr lang="de-CH" sz="2000" dirty="0" smtClean="0"/>
              <a:t>von Hand </a:t>
            </a:r>
            <a:r>
              <a:rPr lang="de-CH" sz="2000" dirty="0"/>
              <a:t>aussäen.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Die </a:t>
            </a:r>
            <a:r>
              <a:rPr lang="de-CH" sz="2000" dirty="0"/>
              <a:t>Ackerkultur mit 1/3–1/2 der üblichen </a:t>
            </a:r>
            <a:r>
              <a:rPr lang="de-CH" sz="2000" dirty="0" smtClean="0"/>
              <a:t>Saatmenge aussäen</a:t>
            </a:r>
            <a:r>
              <a:rPr lang="de-CH" sz="2000" dirty="0"/>
              <a:t>. </a:t>
            </a:r>
            <a:r>
              <a:rPr lang="de-CH" sz="2000" dirty="0" smtClean="0"/>
              <a:t/>
            </a:r>
            <a:br>
              <a:rPr lang="de-CH" sz="2000" dirty="0" smtClean="0"/>
            </a:br>
            <a:r>
              <a:rPr lang="de-CH" sz="2000" dirty="0" smtClean="0"/>
              <a:t>Für </a:t>
            </a:r>
            <a:r>
              <a:rPr lang="de-CH" sz="2000" dirty="0"/>
              <a:t>einen </a:t>
            </a:r>
            <a:r>
              <a:rPr lang="de-CH" sz="2000" dirty="0" smtClean="0"/>
              <a:t>lockeren Bestand jede </a:t>
            </a:r>
            <a:r>
              <a:rPr lang="de-CH" sz="2000" dirty="0"/>
              <a:t>zweite </a:t>
            </a:r>
            <a:r>
              <a:rPr lang="de-CH" sz="2000" dirty="0" err="1"/>
              <a:t>Säschar</a:t>
            </a:r>
            <a:r>
              <a:rPr lang="de-CH" sz="2000" dirty="0"/>
              <a:t> </a:t>
            </a:r>
            <a:r>
              <a:rPr lang="de-CH" sz="2000" dirty="0" smtClean="0"/>
              <a:t>schliessen.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Untersaaten (</a:t>
            </a:r>
            <a:r>
              <a:rPr lang="de-CH" sz="2000" dirty="0" err="1" smtClean="0"/>
              <a:t>Leguminoseneinsaaten</a:t>
            </a:r>
            <a:r>
              <a:rPr lang="de-CH" sz="2000" dirty="0"/>
              <a:t>) </a:t>
            </a:r>
            <a:r>
              <a:rPr lang="de-CH" sz="2000" dirty="0" smtClean="0"/>
              <a:t>sind nicht </a:t>
            </a:r>
            <a:r>
              <a:rPr lang="de-CH" sz="2000" dirty="0"/>
              <a:t>erlaubt.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75</a:t>
            </a:fld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4644008" y="4537846"/>
            <a:ext cx="3881621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2000" dirty="0"/>
              <a:t>In </a:t>
            </a:r>
            <a:r>
              <a:rPr lang="de-CH" sz="2000" dirty="0" smtClean="0"/>
              <a:t>Ackerböden mit einem verarmten Samenvorrat von Ackerbegleitpflanzen wird </a:t>
            </a:r>
            <a:br>
              <a:rPr lang="de-CH" sz="2000" dirty="0" smtClean="0"/>
            </a:br>
            <a:r>
              <a:rPr lang="de-CH" sz="2000" dirty="0" smtClean="0"/>
              <a:t>eine </a:t>
            </a:r>
            <a:r>
              <a:rPr lang="de-CH" sz="2000" dirty="0" err="1" smtClean="0"/>
              <a:t>Ansaat</a:t>
            </a:r>
            <a:r>
              <a:rPr lang="de-CH" sz="2000" dirty="0" smtClean="0"/>
              <a:t> empfohlen.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3429000"/>
            <a:ext cx="3954275" cy="243228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12514" y="5491953"/>
            <a:ext cx="402628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Venuskamm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3211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Ackerschonstreifen: Pflege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2860" y="1281874"/>
            <a:ext cx="8072256" cy="185006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Regelmässig </a:t>
            </a:r>
            <a:r>
              <a:rPr lang="de-CH" sz="2000" dirty="0"/>
              <a:t>auf Problempflanzen wie </a:t>
            </a:r>
            <a:r>
              <a:rPr lang="de-CH" sz="2000" dirty="0" smtClean="0"/>
              <a:t>Ackerkratzdisteln, </a:t>
            </a:r>
            <a:r>
              <a:rPr lang="de-CH" sz="2000" dirty="0" err="1" smtClean="0"/>
              <a:t>Blacken</a:t>
            </a:r>
            <a:r>
              <a:rPr lang="de-CH" sz="2000" dirty="0"/>
              <a:t>, Winden, Quecken </a:t>
            </a:r>
            <a:r>
              <a:rPr lang="de-CH" sz="2000" dirty="0" smtClean="0"/>
              <a:t>etc. kontrollieren </a:t>
            </a:r>
            <a:r>
              <a:rPr lang="de-CH" sz="2000" dirty="0"/>
              <a:t>und </a:t>
            </a:r>
            <a:r>
              <a:rPr lang="de-CH" sz="2000" dirty="0" smtClean="0"/>
              <a:t>diese bekämpfen.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Die </a:t>
            </a:r>
            <a:r>
              <a:rPr lang="de-CH" sz="2000" dirty="0"/>
              <a:t>Kultur im Ackerschonstreifen in reifem </a:t>
            </a:r>
            <a:r>
              <a:rPr lang="de-CH" sz="2000" dirty="0" smtClean="0"/>
              <a:t>Zustand dreschen</a:t>
            </a:r>
            <a:r>
              <a:rPr lang="de-CH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Eine </a:t>
            </a:r>
            <a:r>
              <a:rPr lang="de-CH" sz="2000" dirty="0"/>
              <a:t>Stoppelbearbeitung im Spätherbst </a:t>
            </a:r>
            <a:r>
              <a:rPr lang="de-CH" sz="2000" dirty="0" smtClean="0"/>
              <a:t>oder Frühjahr </a:t>
            </a:r>
            <a:r>
              <a:rPr lang="de-CH" sz="2000" dirty="0"/>
              <a:t>fördert die </a:t>
            </a:r>
            <a:r>
              <a:rPr lang="de-CH" sz="2000" dirty="0" err="1"/>
              <a:t>Versamung</a:t>
            </a:r>
            <a:r>
              <a:rPr lang="de-CH" sz="2000" dirty="0"/>
              <a:t> der Ackerbegleitpflanzen.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76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1237" y="3222171"/>
            <a:ext cx="4805037" cy="275016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163" y="3222171"/>
            <a:ext cx="2424894" cy="275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8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5430" y="4149080"/>
            <a:ext cx="1807009" cy="162090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0011" y="4159223"/>
            <a:ext cx="1888218" cy="161075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4839" y="4161286"/>
            <a:ext cx="1857970" cy="160869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965" y="4161286"/>
            <a:ext cx="1862190" cy="1608695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72450796-6A5C-4112-86C2-50CABFE26A6A}" type="slidenum">
              <a:rPr lang="de-DE" smtClean="0"/>
              <a:pPr>
                <a:defRPr/>
              </a:pPr>
              <a:t>77</a:t>
            </a:fld>
            <a:endParaRPr lang="de-DE" dirty="0"/>
          </a:p>
        </p:txBody>
      </p:sp>
      <p:sp>
        <p:nvSpPr>
          <p:cNvPr id="14" name="Welle 13"/>
          <p:cNvSpPr/>
          <p:nvPr/>
        </p:nvSpPr>
        <p:spPr>
          <a:xfrm>
            <a:off x="8190388" y="247539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solidFill>
                  <a:schemeClr val="accent4">
                    <a:lumMod val="50000"/>
                  </a:schemeClr>
                </a:solidFill>
              </a:rPr>
              <a:t>S.88</a:t>
            </a:r>
            <a:endParaRPr lang="de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" name="Inhaltsplatzhalter 2"/>
          <p:cNvSpPr>
            <a:spLocks noGrp="1"/>
          </p:cNvSpPr>
          <p:nvPr>
            <p:ph sz="half" idx="15"/>
          </p:nvPr>
        </p:nvSpPr>
        <p:spPr>
          <a:xfrm>
            <a:off x="4637854" y="1141212"/>
            <a:ext cx="3896740" cy="2359796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marL="0" indent="0">
              <a:spcBef>
                <a:spcPts val="0"/>
              </a:spcBef>
              <a:spcAft>
                <a:spcPts val="600"/>
              </a:spcAft>
            </a:pPr>
            <a:r>
              <a:rPr lang="de-CH" sz="2000" b="1" dirty="0"/>
              <a:t>Ökologische Bedeutung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 smtClean="0"/>
              <a:t>Reichhaltiges </a:t>
            </a:r>
            <a:r>
              <a:rPr lang="de-CH" sz="2000" dirty="0"/>
              <a:t>Angebot an Pollen und Nektar für </a:t>
            </a:r>
            <a:r>
              <a:rPr lang="de-CH" sz="2000" dirty="0" smtClean="0"/>
              <a:t>Insekten</a:t>
            </a:r>
            <a:endParaRPr lang="de-CH" sz="2000" dirty="0"/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Mehrjährige Streifen </a:t>
            </a:r>
            <a:r>
              <a:rPr lang="de-CH" sz="2000" dirty="0" smtClean="0"/>
              <a:t>bieten Nützlingen </a:t>
            </a:r>
            <a:r>
              <a:rPr lang="de-CH" sz="2000" dirty="0"/>
              <a:t>Strukturen für die Überwinterung und die </a:t>
            </a:r>
            <a:r>
              <a:rPr lang="de-CH" sz="2000" dirty="0" smtClean="0"/>
              <a:t>Entwicklung.</a:t>
            </a:r>
            <a:endParaRPr lang="de-CH" sz="2000" dirty="0"/>
          </a:p>
        </p:txBody>
      </p:sp>
      <p:sp>
        <p:nvSpPr>
          <p:cNvPr id="20" name="Inhaltsplatzhalter 3"/>
          <p:cNvSpPr>
            <a:spLocks noGrp="1"/>
          </p:cNvSpPr>
          <p:nvPr>
            <p:ph sz="half" idx="17"/>
          </p:nvPr>
        </p:nvSpPr>
        <p:spPr>
          <a:xfrm>
            <a:off x="616029" y="1141212"/>
            <a:ext cx="3846780" cy="2359796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CH" sz="2000" b="1" dirty="0"/>
              <a:t>Agronomische Bedeutung</a:t>
            </a:r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 smtClean="0"/>
              <a:t>Verbessert die natürliche Schädlingsregulierung </a:t>
            </a:r>
            <a:r>
              <a:rPr lang="de-CH" sz="2000" dirty="0"/>
              <a:t>in den </a:t>
            </a:r>
            <a:r>
              <a:rPr lang="de-CH" sz="2000" dirty="0" smtClean="0"/>
              <a:t>Kulturen.</a:t>
            </a:r>
            <a:endParaRPr lang="de-CH" sz="2000" dirty="0"/>
          </a:p>
          <a:p>
            <a:pPr marL="342900" indent="-342900" defTabSz="6858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Fördert Wildbienen und andere Bestäuber.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725430" y="5412253"/>
            <a:ext cx="195102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de-CH" dirty="0"/>
              <a:t>Florfliege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4650011" y="5402712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Marienkäfer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2604841" y="5412253"/>
            <a:ext cx="194041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Weichkäfer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588965" y="5413222"/>
            <a:ext cx="193342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Sandbienen</a:t>
            </a:r>
          </a:p>
        </p:txBody>
      </p:sp>
      <p:sp>
        <p:nvSpPr>
          <p:cNvPr id="25" name="Titel 1"/>
          <p:cNvSpPr txBox="1">
            <a:spLocks/>
          </p:cNvSpPr>
          <p:nvPr/>
        </p:nvSpPr>
        <p:spPr>
          <a:xfrm>
            <a:off x="617725" y="404813"/>
            <a:ext cx="790854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Blühstreifen für Bestäuber und andere Nützlinge</a:t>
            </a:r>
          </a:p>
        </p:txBody>
      </p:sp>
    </p:spTree>
    <p:extLst>
      <p:ext uri="{BB962C8B-B14F-4D97-AF65-F5344CB8AC3E}">
        <p14:creationId xmlns:p14="http://schemas.microsoft.com/office/powerpoint/2010/main" val="258627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2450796-6A5C-4112-86C2-50CABFE26A6A}" type="slidenum">
              <a:rPr lang="de-DE" smtClean="0"/>
              <a:pPr>
                <a:defRPr/>
              </a:pPr>
              <a:t>78</a:t>
            </a:fld>
            <a:endParaRPr lang="de-DE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930656"/>
              </p:ext>
            </p:extLst>
          </p:nvPr>
        </p:nvGraphicFramePr>
        <p:xfrm>
          <a:off x="522739" y="870808"/>
          <a:ext cx="8000248" cy="4790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09101">
                  <a:extLst>
                    <a:ext uri="{9D8B030D-6E8A-4147-A177-3AD203B41FA5}">
                      <a16:colId xmlns:a16="http://schemas.microsoft.com/office/drawing/2014/main" val="766286101"/>
                    </a:ext>
                  </a:extLst>
                </a:gridCol>
                <a:gridCol w="5391147">
                  <a:extLst>
                    <a:ext uri="{9D8B030D-6E8A-4147-A177-3AD203B41FA5}">
                      <a16:colId xmlns:a16="http://schemas.microsoft.com/office/drawing/2014/main" val="376254235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b="1" dirty="0" smtClean="0"/>
                        <a:t>Blühstreifen für Bestäuber und andere Nützlinge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366745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b="1" dirty="0" smtClean="0"/>
                        <a:t>BEDINGUNGEN FÜR BEITRÄGE NACH DZV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8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294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b="1" dirty="0" smtClean="0"/>
                        <a:t>Zone</a:t>
                      </a:r>
                      <a:endParaRPr lang="de-CH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b="0" dirty="0" smtClean="0"/>
                        <a:t>nur</a:t>
                      </a:r>
                      <a:r>
                        <a:rPr lang="de-CH" sz="1800" b="0" baseline="0" dirty="0" smtClean="0"/>
                        <a:t> </a:t>
                      </a:r>
                      <a:r>
                        <a:rPr lang="de-CH" sz="1800" b="0" dirty="0" smtClean="0"/>
                        <a:t>in der Tal- und der Hügelzone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239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b="1" dirty="0" smtClean="0"/>
                        <a:t>Anrechenbarkeit</a:t>
                      </a:r>
                      <a:endParaRPr lang="de-CH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b="0" dirty="0" smtClean="0"/>
                        <a:t>höchstens die Hälfte der gemäss</a:t>
                      </a:r>
                      <a:r>
                        <a:rPr lang="de-CH" sz="1800" b="0" baseline="0" dirty="0" smtClean="0"/>
                        <a:t> DZV</a:t>
                      </a:r>
                      <a:r>
                        <a:rPr lang="de-CH" sz="1800" b="0" dirty="0" smtClean="0"/>
                        <a:t> erforderlichen BFF</a:t>
                      </a:r>
                      <a:r>
                        <a:rPr lang="de-CH" sz="1800" b="0" baseline="0" dirty="0" smtClean="0"/>
                        <a:t> </a:t>
                      </a:r>
                      <a:r>
                        <a:rPr lang="de-CH" sz="1800" b="0" dirty="0" smtClean="0"/>
                        <a:t>des Betriebs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558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b="1" dirty="0" smtClean="0"/>
                        <a:t>Erlaubte Vorkulturen</a:t>
                      </a:r>
                      <a:endParaRPr lang="de-CH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800" b="0" dirty="0" smtClean="0"/>
                        <a:t>Acker, Kunstwiese oder Dauerkulturen</a:t>
                      </a:r>
                      <a:endParaRPr lang="de-CH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205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b="1" dirty="0" smtClean="0"/>
                        <a:t>Saat</a:t>
                      </a:r>
                      <a:endParaRPr lang="de-CH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800" b="0" dirty="0" smtClean="0"/>
                        <a:t>Frühlingsmischung: vor dem 15. Mai.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800" b="0" dirty="0" smtClean="0"/>
                        <a:t>Einjährige Blühstreifen müssen jedes Jahr neu </a:t>
                      </a:r>
                      <a:br>
                        <a:rPr lang="de-CH" sz="1800" b="0" dirty="0" smtClean="0"/>
                      </a:br>
                      <a:r>
                        <a:rPr lang="de-CH" sz="1800" b="0" dirty="0" smtClean="0"/>
                        <a:t>angesät werden.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345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b="1" dirty="0" smtClean="0"/>
                        <a:t>Maximale Fläche</a:t>
                      </a:r>
                      <a:endParaRPr lang="de-CH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800" b="0" dirty="0" smtClean="0"/>
                        <a:t>50 a</a:t>
                      </a:r>
                      <a:endParaRPr lang="de-CH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208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b="1" dirty="0" smtClean="0"/>
                        <a:t>Düngung</a:t>
                      </a:r>
                      <a:endParaRPr lang="de-CH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800" b="0" dirty="0" smtClean="0"/>
                        <a:t>keine</a:t>
                      </a:r>
                      <a:endParaRPr lang="de-CH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67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b="1" dirty="0" smtClean="0"/>
                        <a:t>Pflanzenschutzmittel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800" b="0" dirty="0" smtClean="0"/>
                        <a:t>keine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800" b="0" dirty="0" smtClean="0"/>
                        <a:t>bei grossem Unkrautdruck Reinigungsschnitt möglich</a:t>
                      </a:r>
                      <a:endParaRPr lang="de-CH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572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b="1" dirty="0" smtClean="0"/>
                        <a:t>Minimale Standdauer</a:t>
                      </a:r>
                      <a:endParaRPr lang="de-CH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800" b="0" dirty="0" smtClean="0"/>
                        <a:t>100 Tage</a:t>
                      </a:r>
                      <a:endParaRPr lang="de-CH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013395"/>
                  </a:ext>
                </a:extLst>
              </a:tr>
            </a:tbl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8042189" y="0"/>
            <a:ext cx="109517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CH" sz="2000" dirty="0" smtClean="0"/>
              <a:t>Handout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145631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Blühstreifen: Anlage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6" y="1052737"/>
            <a:ext cx="7874184" cy="2592287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Standort</a:t>
            </a:r>
            <a:r>
              <a:rPr lang="de-CH" sz="2000" dirty="0"/>
              <a:t>, Saatbettvorbereitung, </a:t>
            </a:r>
            <a:r>
              <a:rPr lang="de-CH" sz="2000" dirty="0" smtClean="0"/>
              <a:t>Saatzeitpunkt und </a:t>
            </a:r>
            <a:r>
              <a:rPr lang="de-CH" sz="2000" dirty="0" err="1"/>
              <a:t>Ansaat</a:t>
            </a:r>
            <a:r>
              <a:rPr lang="de-CH" sz="2000" dirty="0"/>
              <a:t> wie bei der </a:t>
            </a:r>
            <a:r>
              <a:rPr lang="de-CH" sz="2000" dirty="0" smtClean="0"/>
              <a:t>Buntbrache (kein </a:t>
            </a:r>
            <a:r>
              <a:rPr lang="de-CH" sz="2000" dirty="0"/>
              <a:t>Totalherbizid vor der </a:t>
            </a:r>
            <a:r>
              <a:rPr lang="de-CH" sz="2000" dirty="0" err="1"/>
              <a:t>Ansaat</a:t>
            </a:r>
            <a:r>
              <a:rPr lang="de-CH" sz="2000" dirty="0" smtClean="0"/>
              <a:t>!)</a:t>
            </a:r>
            <a:endParaRPr lang="de-CH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Nach </a:t>
            </a:r>
            <a:r>
              <a:rPr lang="de-CH" sz="2000" dirty="0"/>
              <a:t>Möglichkeit mit anderen BFF </a:t>
            </a:r>
            <a:r>
              <a:rPr lang="de-CH" sz="2000" dirty="0" smtClean="0"/>
              <a:t>in der Nähe kombinieren (Abstand </a:t>
            </a:r>
            <a:r>
              <a:rPr lang="de-CH" sz="2000" dirty="0"/>
              <a:t>weniger als 300 m</a:t>
            </a:r>
            <a:r>
              <a:rPr lang="de-CH" sz="2000" dirty="0" smtClean="0"/>
              <a:t>)</a:t>
            </a:r>
            <a:endParaRPr lang="de-CH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Mehrere </a:t>
            </a:r>
            <a:r>
              <a:rPr lang="de-CH" sz="2000" dirty="0"/>
              <a:t>schmale Blühstreifen im Feld </a:t>
            </a:r>
            <a:r>
              <a:rPr lang="de-CH" sz="2000" dirty="0" smtClean="0"/>
              <a:t>verteilt fördern </a:t>
            </a:r>
            <a:r>
              <a:rPr lang="de-CH" sz="2000" dirty="0"/>
              <a:t>die Nützlinge mehr als ein </a:t>
            </a:r>
            <a:r>
              <a:rPr lang="de-CH" sz="2000" dirty="0" smtClean="0"/>
              <a:t>einzelner, breiter </a:t>
            </a:r>
            <a:r>
              <a:rPr lang="de-CH" sz="2000" dirty="0"/>
              <a:t>Streifen am Feldrand.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Nur </a:t>
            </a:r>
            <a:r>
              <a:rPr lang="de-CH" sz="2000" dirty="0"/>
              <a:t>in Kulturen, die während der Blüte </a:t>
            </a:r>
            <a:r>
              <a:rPr lang="de-CH" sz="2000" dirty="0" smtClean="0"/>
              <a:t>des Streifens </a:t>
            </a:r>
            <a:r>
              <a:rPr lang="de-CH" sz="2000" dirty="0"/>
              <a:t>nicht mit Insektiziden gespritzt </a:t>
            </a:r>
            <a:r>
              <a:rPr lang="de-CH" sz="2000" dirty="0" smtClean="0"/>
              <a:t>werden (Extenso-Getreide</a:t>
            </a:r>
            <a:r>
              <a:rPr lang="de-CH" sz="2000" dirty="0"/>
              <a:t>, Bio-Ackerbau</a:t>
            </a:r>
            <a:r>
              <a:rPr lang="de-CH" sz="2000" dirty="0" smtClean="0"/>
              <a:t>)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79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199" y="3746390"/>
            <a:ext cx="7922075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2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Was schadet Biodiversitätsförderflächen am meisten?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4649" y="1268759"/>
            <a:ext cx="7921625" cy="3644985"/>
          </a:xfrm>
          <a:noFill/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Zu </a:t>
            </a:r>
            <a:r>
              <a:rPr lang="de-CH" dirty="0" smtClean="0"/>
              <a:t>starke </a:t>
            </a:r>
            <a:r>
              <a:rPr lang="de-CH" dirty="0"/>
              <a:t>Düngung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/>
              <a:t>Unzeitgemässer Schnitt </a:t>
            </a:r>
            <a:r>
              <a:rPr lang="de-CH" dirty="0"/>
              <a:t>bzw. falsches Schnittregime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/>
              <a:t>Grossflächiger </a:t>
            </a:r>
            <a:r>
              <a:rPr lang="de-CH" dirty="0"/>
              <a:t>Einsatz von Herbiziden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/>
              <a:t>Unterlassene bzw. mangelhafte Pflege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/>
              <a:t>Neophyten</a:t>
            </a: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8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5976" y="3140968"/>
            <a:ext cx="4158538" cy="294285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04649" y="5437491"/>
            <a:ext cx="4615423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de-CH" dirty="0" smtClean="0"/>
              <a:t>Die Pflege einer Hecke während der Vegetationszeit kann die Fauna stark schädigen!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439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4818371" cy="719931"/>
          </a:xfrm>
        </p:spPr>
        <p:txBody>
          <a:bodyPr/>
          <a:lstStyle/>
          <a:p>
            <a:r>
              <a:rPr lang="de-CH" dirty="0" smtClean="0"/>
              <a:t>Blühstreifen für Nützlinge oder Bestäuber: Saatgut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96724" y="1556792"/>
            <a:ext cx="4839372" cy="1477714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Nur </a:t>
            </a:r>
            <a:r>
              <a:rPr lang="de-CH" sz="2000" dirty="0"/>
              <a:t>von </a:t>
            </a:r>
            <a:r>
              <a:rPr lang="de-CH" sz="2000" dirty="0" err="1"/>
              <a:t>Agroscope</a:t>
            </a:r>
            <a:r>
              <a:rPr lang="de-CH" sz="2000" dirty="0"/>
              <a:t> empfohlene </a:t>
            </a:r>
            <a:r>
              <a:rPr lang="de-CH" sz="2000" dirty="0" smtClean="0"/>
              <a:t>Mischungen verwenden</a:t>
            </a:r>
            <a:r>
              <a:rPr lang="de-CH" sz="2000" dirty="0"/>
              <a:t>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Optimierte </a:t>
            </a:r>
            <a:r>
              <a:rPr lang="de-CH" sz="2000" dirty="0"/>
              <a:t>Mischungen für Frühlings- </a:t>
            </a:r>
            <a:r>
              <a:rPr lang="de-CH" sz="2000" dirty="0" smtClean="0"/>
              <a:t/>
            </a:r>
            <a:br>
              <a:rPr lang="de-CH" sz="2000" dirty="0" smtClean="0"/>
            </a:br>
            <a:r>
              <a:rPr lang="de-CH" sz="2000" dirty="0" smtClean="0"/>
              <a:t>und Herbstsaaten </a:t>
            </a:r>
            <a:r>
              <a:rPr lang="de-CH" sz="2000" dirty="0"/>
              <a:t>sowie für mehrjährige </a:t>
            </a:r>
            <a:r>
              <a:rPr lang="de-CH" sz="2000" dirty="0" smtClean="0"/>
              <a:t>Anlagen sind in Prüfung</a:t>
            </a:r>
            <a:r>
              <a:rPr lang="de-CH" sz="2000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80</a:t>
            </a:fld>
            <a:endParaRPr lang="de-CH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709872"/>
              </p:ext>
            </p:extLst>
          </p:nvPr>
        </p:nvGraphicFramePr>
        <p:xfrm>
          <a:off x="542798" y="3212976"/>
          <a:ext cx="7969435" cy="262683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18864">
                  <a:extLst>
                    <a:ext uri="{9D8B030D-6E8A-4147-A177-3AD203B41FA5}">
                      <a16:colId xmlns:a16="http://schemas.microsoft.com/office/drawing/2014/main" val="1703564618"/>
                    </a:ext>
                  </a:extLst>
                </a:gridCol>
                <a:gridCol w="4450571">
                  <a:extLst>
                    <a:ext uri="{9D8B030D-6E8A-4147-A177-3AD203B41FA5}">
                      <a16:colId xmlns:a16="http://schemas.microsoft.com/office/drawing/2014/main" val="3334736155"/>
                    </a:ext>
                  </a:extLst>
                </a:gridCol>
              </a:tblGrid>
              <a:tr h="379111">
                <a:tc gridSpan="2">
                  <a:txBody>
                    <a:bodyPr/>
                    <a:lstStyle/>
                    <a:p>
                      <a:r>
                        <a:rPr lang="de-CH" sz="1800" dirty="0" smtClean="0"/>
                        <a:t>Bewilligte einjährige Mischungen (Stand 2019) </a:t>
                      </a:r>
                      <a:endParaRPr lang="de-CH" sz="1800" dirty="0"/>
                    </a:p>
                  </a:txBody>
                  <a:tcPr marL="91980" marR="91980" marT="45990" marB="45990"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742623"/>
                  </a:ext>
                </a:extLst>
              </a:tr>
              <a:tr h="379111">
                <a:tc>
                  <a:txBody>
                    <a:bodyPr/>
                    <a:lstStyle/>
                    <a:p>
                      <a:r>
                        <a:rPr lang="de-CH" sz="1800" b="1" dirty="0" smtClean="0"/>
                        <a:t>Für Bestäuber</a:t>
                      </a:r>
                      <a:endParaRPr lang="de-CH" sz="1800" b="1" dirty="0"/>
                    </a:p>
                  </a:txBody>
                  <a:tcPr marL="91980" marR="91980" marT="45990" marB="45990"/>
                </a:tc>
                <a:tc>
                  <a:txBody>
                    <a:bodyPr/>
                    <a:lstStyle/>
                    <a:p>
                      <a:r>
                        <a:rPr lang="de-CH" sz="1800" b="1" dirty="0" smtClean="0"/>
                        <a:t>Für </a:t>
                      </a:r>
                      <a:r>
                        <a:rPr lang="de-CH" sz="1800" b="1" dirty="0" smtClean="0">
                          <a:solidFill>
                            <a:schemeClr val="tx1"/>
                          </a:solidFill>
                        </a:rPr>
                        <a:t>Nützlinge</a:t>
                      </a:r>
                      <a:endParaRPr lang="de-CH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91980" marR="91980" marT="45990" marB="45990"/>
                </a:tc>
                <a:extLst>
                  <a:ext uri="{0D108BD9-81ED-4DB2-BD59-A6C34878D82A}">
                    <a16:rowId xmlns:a16="http://schemas.microsoft.com/office/drawing/2014/main" val="1597149391"/>
                  </a:ext>
                </a:extLst>
              </a:tr>
              <a:tr h="663444">
                <a:tc>
                  <a:txBody>
                    <a:bodyPr/>
                    <a:lstStyle/>
                    <a:p>
                      <a:r>
                        <a:rPr lang="de-CH" sz="1800" dirty="0" smtClean="0"/>
                        <a:t>BFF-Blühstreifen für Bestäuber I (schnelldeckend)</a:t>
                      </a:r>
                      <a:endParaRPr lang="de-CH" sz="1800" dirty="0"/>
                    </a:p>
                  </a:txBody>
                  <a:tcPr marL="91980" marR="91980" marT="45990" marB="4599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 smtClean="0"/>
                        <a:t>BFF-Blühstreifen für Nützlinge (Kohlanbau)</a:t>
                      </a:r>
                    </a:p>
                  </a:txBody>
                  <a:tcPr marL="91980" marR="91980" marT="45990" marB="45990"/>
                </a:tc>
                <a:extLst>
                  <a:ext uri="{0D108BD9-81ED-4DB2-BD59-A6C34878D82A}">
                    <a16:rowId xmlns:a16="http://schemas.microsoft.com/office/drawing/2014/main" val="1439686"/>
                  </a:ext>
                </a:extLst>
              </a:tr>
              <a:tr h="66344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 smtClean="0"/>
                        <a:t>BFF-Blühstreifen für Bestäuber II (artenreich)</a:t>
                      </a:r>
                    </a:p>
                  </a:txBody>
                  <a:tcPr marL="91980" marR="91980" marT="45990" marB="4599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 smtClean="0"/>
                        <a:t>BFF-Blühstreifen für Nützlinge (Frühlingssaat)</a:t>
                      </a:r>
                    </a:p>
                  </a:txBody>
                  <a:tcPr marL="91980" marR="91980" marT="45990" marB="45990"/>
                </a:tc>
                <a:extLst>
                  <a:ext uri="{0D108BD9-81ED-4DB2-BD59-A6C34878D82A}">
                    <a16:rowId xmlns:a16="http://schemas.microsoft.com/office/drawing/2014/main" val="623619021"/>
                  </a:ext>
                </a:extLst>
              </a:tr>
              <a:tr h="541725"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980" marR="91980" marT="45990" marB="4599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 smtClean="0"/>
                        <a:t>BFF-Blühstreifen für Nützlinge (Herbstsaat)</a:t>
                      </a:r>
                    </a:p>
                  </a:txBody>
                  <a:tcPr marL="91980" marR="91980" marT="45990" marB="45990"/>
                </a:tc>
                <a:extLst>
                  <a:ext uri="{0D108BD9-81ED-4DB2-BD59-A6C34878D82A}">
                    <a16:rowId xmlns:a16="http://schemas.microsoft.com/office/drawing/2014/main" val="197584995"/>
                  </a:ext>
                </a:extLst>
              </a:tr>
            </a:tbl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2724" y="476672"/>
            <a:ext cx="2823985" cy="253896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672724" y="2373327"/>
            <a:ext cx="2834777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err="1" smtClean="0"/>
              <a:t>Nützlingsblühstreifen</a:t>
            </a:r>
            <a:r>
              <a:rPr lang="de-CH" dirty="0" smtClean="0"/>
              <a:t> </a:t>
            </a:r>
            <a:br>
              <a:rPr lang="de-CH" dirty="0" smtClean="0"/>
            </a:br>
            <a:r>
              <a:rPr lang="de-CH" dirty="0" smtClean="0"/>
              <a:t>für den Kohlanbau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2309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Blühstreifen: Pflege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1098702"/>
            <a:ext cx="7921625" cy="1826242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Kein </a:t>
            </a:r>
            <a:r>
              <a:rPr lang="de-CH" sz="2000" dirty="0"/>
              <a:t>Reinigungsschnitt in einjährigen </a:t>
            </a:r>
            <a:r>
              <a:rPr lang="de-CH" sz="2000" dirty="0" smtClean="0"/>
              <a:t>Blühstreifen.</a:t>
            </a:r>
            <a:endParaRPr lang="de-CH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Schnitt </a:t>
            </a:r>
            <a:r>
              <a:rPr lang="de-CH" sz="2000" dirty="0"/>
              <a:t>vor 7 Uhr oder nach 18 </a:t>
            </a:r>
            <a:r>
              <a:rPr lang="de-CH" sz="2000" dirty="0" smtClean="0"/>
              <a:t>Uhr (Insekten schonend).</a:t>
            </a:r>
            <a:endParaRPr lang="de-CH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Rückzugsstreifen </a:t>
            </a:r>
            <a:r>
              <a:rPr lang="de-CH" sz="2000" dirty="0"/>
              <a:t>stehen lassen und/oder </a:t>
            </a:r>
            <a:r>
              <a:rPr lang="de-CH" sz="2000" dirty="0" smtClean="0"/>
              <a:t>gestaffelte Mahd </a:t>
            </a:r>
            <a:r>
              <a:rPr lang="de-CH" sz="2000" dirty="0"/>
              <a:t>anstreben.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Auch </a:t>
            </a:r>
            <a:r>
              <a:rPr lang="de-CH" sz="2000" dirty="0"/>
              <a:t>einjährige Blühstreifen wenn </a:t>
            </a:r>
            <a:r>
              <a:rPr lang="de-CH" sz="2000" dirty="0" smtClean="0"/>
              <a:t>möglich über </a:t>
            </a:r>
            <a:r>
              <a:rPr lang="de-CH" sz="2000" dirty="0"/>
              <a:t>Winter stehen lassen und erst vor </a:t>
            </a:r>
            <a:r>
              <a:rPr lang="de-CH" sz="2000" dirty="0" smtClean="0"/>
              <a:t>dem Anlegen </a:t>
            </a:r>
            <a:r>
              <a:rPr lang="de-CH" sz="2000" dirty="0"/>
              <a:t>der Folgekultur unterpflügen.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81</a:t>
            </a:fld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617724" y="4941168"/>
            <a:ext cx="7922075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2000" dirty="0" smtClean="0"/>
              <a:t>Mehrjährige Blühstreifen sind wertvoller als einjährige Streifen!</a:t>
            </a:r>
            <a:endParaRPr lang="de-CH" sz="2000" dirty="0"/>
          </a:p>
        </p:txBody>
      </p:sp>
      <p:sp>
        <p:nvSpPr>
          <p:cNvPr id="7" name="Textfeld 6"/>
          <p:cNvSpPr txBox="1"/>
          <p:nvPr/>
        </p:nvSpPr>
        <p:spPr>
          <a:xfrm>
            <a:off x="977104" y="5649482"/>
            <a:ext cx="4788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>
                <a:hlinkClick r:id="rId2"/>
              </a:rPr>
              <a:t>Blühstreifen für Bestäuber und andere Nützlinge</a:t>
            </a:r>
            <a:endParaRPr lang="de-CH" sz="16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2996952"/>
            <a:ext cx="7922075" cy="187295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24" y="5657665"/>
            <a:ext cx="310897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5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6330539" cy="629700"/>
          </a:xfrm>
        </p:spPr>
        <p:txBody>
          <a:bodyPr/>
          <a:lstStyle/>
          <a:p>
            <a:r>
              <a:rPr lang="de-CH" dirty="0"/>
              <a:t>4.4 Gehölze und </a:t>
            </a:r>
            <a:r>
              <a:rPr lang="de-CH" dirty="0" smtClean="0"/>
              <a:t>Biodiversitätsförderflächen</a:t>
            </a:r>
            <a:br>
              <a:rPr lang="de-CH" dirty="0" smtClean="0"/>
            </a:br>
            <a:r>
              <a:rPr lang="de-CH" dirty="0"/>
              <a:t> </a:t>
            </a:r>
            <a:r>
              <a:rPr lang="de-CH" dirty="0" smtClean="0"/>
              <a:t>     </a:t>
            </a:r>
            <a:r>
              <a:rPr lang="de-CH" dirty="0"/>
              <a:t>in Dauerkulturen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378" y="1268760"/>
            <a:ext cx="7922075" cy="4916011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82</a:t>
            </a:fld>
            <a:endParaRPr lang="de-CH" dirty="0"/>
          </a:p>
        </p:txBody>
      </p:sp>
      <p:sp>
        <p:nvSpPr>
          <p:cNvPr id="6" name="Welle 5"/>
          <p:cNvSpPr/>
          <p:nvPr/>
        </p:nvSpPr>
        <p:spPr>
          <a:xfrm>
            <a:off x="7950834" y="284232"/>
            <a:ext cx="1193166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solidFill>
                  <a:schemeClr val="accent4">
                    <a:lumMod val="50000"/>
                  </a:schemeClr>
                </a:solidFill>
              </a:rPr>
              <a:t>S.90-105</a:t>
            </a:r>
            <a:endParaRPr lang="de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238501" y="5773223"/>
            <a:ext cx="1016625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/>
              <a:t>Steinhaufen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305360" y="4486076"/>
            <a:ext cx="1234440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/>
              <a:t>Trockenmauer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421390" y="1815485"/>
            <a:ext cx="909095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/>
              <a:t>Asthaufen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255686" y="1450766"/>
            <a:ext cx="1165704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 err="1"/>
              <a:t>Ruderalfläche</a:t>
            </a:r>
            <a:endParaRPr lang="de-CH" dirty="0"/>
          </a:p>
        </p:txBody>
      </p:sp>
      <p:sp>
        <p:nvSpPr>
          <p:cNvPr id="11" name="Textfeld 10"/>
          <p:cNvSpPr txBox="1"/>
          <p:nvPr/>
        </p:nvSpPr>
        <p:spPr>
          <a:xfrm>
            <a:off x="2327969" y="4758525"/>
            <a:ext cx="1903085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/>
              <a:t>Artenreiche Fahrgassen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199967" y="5222951"/>
            <a:ext cx="2533450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/>
              <a:t>Gehölze im </a:t>
            </a:r>
            <a:r>
              <a:rPr lang="de-CH" dirty="0" err="1"/>
              <a:t>Abankerungsbereich</a:t>
            </a:r>
            <a:endParaRPr lang="de-CH" dirty="0"/>
          </a:p>
        </p:txBody>
      </p:sp>
      <p:sp>
        <p:nvSpPr>
          <p:cNvPr id="13" name="Textfeld 12"/>
          <p:cNvSpPr txBox="1"/>
          <p:nvPr/>
        </p:nvSpPr>
        <p:spPr>
          <a:xfrm>
            <a:off x="653058" y="3989083"/>
            <a:ext cx="2406774" cy="523220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 smtClean="0"/>
              <a:t>Hochstammobstgarten </a:t>
            </a:r>
            <a:r>
              <a:rPr lang="de-CH" dirty="0"/>
              <a:t>oder standortgerechte </a:t>
            </a:r>
            <a:r>
              <a:rPr lang="de-CH" dirty="0" smtClean="0"/>
              <a:t>Einzelbäume</a:t>
            </a:r>
            <a:endParaRPr lang="de-CH" dirty="0"/>
          </a:p>
        </p:txBody>
      </p:sp>
      <p:sp>
        <p:nvSpPr>
          <p:cNvPr id="14" name="Textfeld 13"/>
          <p:cNvSpPr txBox="1"/>
          <p:nvPr/>
        </p:nvSpPr>
        <p:spPr>
          <a:xfrm>
            <a:off x="642350" y="1448272"/>
            <a:ext cx="4419543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/>
              <a:t>extensiv genutzte Wiese oder Weide mit </a:t>
            </a:r>
            <a:r>
              <a:rPr lang="de-CH" dirty="0" err="1"/>
              <a:t>Gebüschgruppen</a:t>
            </a:r>
            <a:endParaRPr lang="de-CH" dirty="0"/>
          </a:p>
        </p:txBody>
      </p:sp>
      <p:sp>
        <p:nvSpPr>
          <p:cNvPr id="15" name="Textfeld 14"/>
          <p:cNvSpPr txBox="1"/>
          <p:nvPr/>
        </p:nvSpPr>
        <p:spPr>
          <a:xfrm>
            <a:off x="4808383" y="4204526"/>
            <a:ext cx="2067554" cy="307777"/>
          </a:xfrm>
          <a:prstGeom prst="flowChartProcess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 smtClean="0"/>
              <a:t>Hecken </a:t>
            </a:r>
            <a:r>
              <a:rPr lang="de-CH" dirty="0"/>
              <a:t>oder Ufergehölze</a:t>
            </a:r>
          </a:p>
        </p:txBody>
      </p:sp>
    </p:spTree>
    <p:extLst>
      <p:ext uri="{BB962C8B-B14F-4D97-AF65-F5344CB8AC3E}">
        <p14:creationId xmlns:p14="http://schemas.microsoft.com/office/powerpoint/2010/main" val="413844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Bäume </a:t>
            </a:r>
            <a:r>
              <a:rPr lang="de-CH" dirty="0"/>
              <a:t>und </a:t>
            </a:r>
            <a:r>
              <a:rPr lang="de-CH" dirty="0" smtClean="0"/>
              <a:t>Sträucher: Worauf achten beim Pflanzen?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83</a:t>
            </a:fld>
            <a:endParaRPr lang="de-CH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539552" y="1124744"/>
            <a:ext cx="7921625" cy="33123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b="1" dirty="0"/>
              <a:t>Keine flächigen Pflanzungen in magere Böschungen!</a:t>
            </a:r>
          </a:p>
          <a:p>
            <a:pPr marL="6129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de-CH" dirty="0" smtClean="0"/>
              <a:t>Magere, trockene Böschungen sind oft ökologisch wertvolle Lebensräume.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b="1" dirty="0"/>
              <a:t>Langfristig planen!</a:t>
            </a:r>
          </a:p>
          <a:p>
            <a:pPr marL="6129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de-CH" dirty="0" smtClean="0"/>
              <a:t>Bäume und Sträucher brauchen Platz für eine optimale Entwicklung.</a:t>
            </a:r>
          </a:p>
          <a:p>
            <a:pPr marL="6129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de-CH" dirty="0"/>
              <a:t>Bäume und Sträucher</a:t>
            </a:r>
            <a:r>
              <a:rPr lang="de-CH" dirty="0" smtClean="0"/>
              <a:t> sollten langfristig stehen bleiben.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b="1" dirty="0"/>
              <a:t>Grenzabstände beachten!</a:t>
            </a:r>
          </a:p>
          <a:p>
            <a:pPr marL="6129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de-CH" dirty="0" smtClean="0"/>
              <a:t>Kantonale Grenzabstände zu Nachbargrundstücken, Strassen und Wald einhalten.</a:t>
            </a:r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4437112"/>
            <a:ext cx="7920880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8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2685" y="1302768"/>
            <a:ext cx="3903590" cy="231311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878" y="1302918"/>
            <a:ext cx="3917114" cy="231296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878" y="3717033"/>
            <a:ext cx="3917114" cy="230425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2685" y="3717032"/>
            <a:ext cx="3909755" cy="2304256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575968" y="3246551"/>
            <a:ext cx="394835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Hecken, Ufer- und Feldgehölze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BFF-Typen Gehölze und Dauerkulturen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84</a:t>
            </a:fld>
            <a:endParaRPr lang="de-CH" dirty="0"/>
          </a:p>
        </p:txBody>
      </p:sp>
      <p:sp>
        <p:nvSpPr>
          <p:cNvPr id="14" name="Textfeld 13"/>
          <p:cNvSpPr txBox="1"/>
          <p:nvPr/>
        </p:nvSpPr>
        <p:spPr>
          <a:xfrm>
            <a:off x="4614049" y="945309"/>
            <a:ext cx="1768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smtClean="0"/>
              <a:t>Dauerkulturen</a:t>
            </a:r>
            <a:endParaRPr lang="de-CH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597184" y="933436"/>
            <a:ext cx="107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smtClean="0"/>
              <a:t>Gehölze</a:t>
            </a:r>
            <a:endParaRPr lang="de-CH" b="1" dirty="0"/>
          </a:p>
        </p:txBody>
      </p:sp>
      <p:sp>
        <p:nvSpPr>
          <p:cNvPr id="23" name="Textfeld 22"/>
          <p:cNvSpPr txBox="1"/>
          <p:nvPr/>
        </p:nvSpPr>
        <p:spPr>
          <a:xfrm>
            <a:off x="539552" y="5651807"/>
            <a:ext cx="404671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Standortgerechte Einzelbäume und Alleen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4614049" y="3246551"/>
            <a:ext cx="394835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Hochstamm-Feldobstbäume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4607067" y="5651807"/>
            <a:ext cx="394835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Rebflächen mit natürlicher Artenvielfalt</a:t>
            </a:r>
          </a:p>
        </p:txBody>
      </p:sp>
    </p:spTree>
    <p:extLst>
      <p:ext uri="{BB962C8B-B14F-4D97-AF65-F5344CB8AC3E}">
        <p14:creationId xmlns:p14="http://schemas.microsoft.com/office/powerpoint/2010/main" val="7776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5430" y="4301176"/>
            <a:ext cx="1814370" cy="161168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0010" y="4301176"/>
            <a:ext cx="1888219" cy="162442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599699" y="4293096"/>
            <a:ext cx="1863110" cy="161976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965" y="4293096"/>
            <a:ext cx="1852281" cy="16197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Hochstamm-Feldobstbäume</a:t>
            </a:r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50010" y="1124151"/>
            <a:ext cx="3876264" cy="2964439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72000" tIns="72000" rIns="72000" bIns="72000" rtlCol="0">
            <a:noAutofit/>
          </a:bodyPr>
          <a:lstStyle/>
          <a:p>
            <a:pPr marL="361950" indent="-361950" algn="l" defTabSz="623888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Tx/>
            </a:pPr>
            <a:r>
              <a:rPr lang="de-CH" sz="2000" b="1" dirty="0"/>
              <a:t>Ökologische Bedeutung</a:t>
            </a:r>
          </a:p>
          <a:p>
            <a:pPr marL="342900" indent="-342900" algn="l" fontAlgn="base"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de-CH" sz="2000" dirty="0"/>
              <a:t>Wichtiger Lebensraum für höhlenbrütende Vögel und Insekten </a:t>
            </a:r>
            <a:r>
              <a:rPr lang="de-CH" sz="2000" dirty="0" smtClean="0"/>
              <a:t>sowie diverse </a:t>
            </a:r>
            <a:r>
              <a:rPr lang="de-CH" sz="2000" dirty="0"/>
              <a:t>Kleinsäuger wie Fledermäuse, Igel, Garten- und Siebenschläfer, Wiesel und </a:t>
            </a:r>
            <a:r>
              <a:rPr lang="de-CH" sz="2000" dirty="0" smtClean="0"/>
              <a:t>Spitzmäuse</a:t>
            </a:r>
            <a:endParaRPr lang="de-CH" sz="2000" dirty="0"/>
          </a:p>
          <a:p>
            <a:pPr marL="342900" indent="-342900" algn="l" fontAlgn="base"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de-CH" sz="2000" dirty="0"/>
              <a:t>Hohe Struktur- und </a:t>
            </a:r>
            <a:r>
              <a:rPr lang="de-CH" sz="2000" dirty="0" smtClean="0"/>
              <a:t>Lebensraumvielfalt</a:t>
            </a:r>
            <a:endParaRPr lang="de-CH" sz="2000" dirty="0"/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612000" y="1112022"/>
            <a:ext cx="3850809" cy="2976568"/>
          </a:xfrm>
          <a:solidFill>
            <a:schemeClr val="accent6">
              <a:lumMod val="20000"/>
              <a:lumOff val="80000"/>
            </a:schemeClr>
          </a:solidFill>
        </p:spPr>
        <p:txBody>
          <a:bodyPr vert="horz" lIns="72000" tIns="72000" rIns="72000" bIns="72000" rtlCol="0">
            <a:noAutofit/>
          </a:bodyPr>
          <a:lstStyle/>
          <a:p>
            <a:pPr marL="361950" indent="-361950" defTabSz="623888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Tx/>
            </a:pPr>
            <a:r>
              <a:rPr lang="de-CH" sz="2000" b="1" dirty="0"/>
              <a:t>Agronomische Bedeutung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2000" dirty="0"/>
              <a:t>Gewinnung von Most-, Tafel- </a:t>
            </a:r>
            <a:r>
              <a:rPr lang="de-CH" sz="2000" dirty="0" smtClean="0"/>
              <a:t/>
            </a:r>
            <a:br>
              <a:rPr lang="de-CH" sz="2000" dirty="0" smtClean="0"/>
            </a:br>
            <a:r>
              <a:rPr lang="de-CH" sz="2000" dirty="0" smtClean="0"/>
              <a:t>und </a:t>
            </a:r>
            <a:r>
              <a:rPr lang="de-CH" sz="2000" dirty="0"/>
              <a:t>Brennobst, Nüssen und </a:t>
            </a:r>
            <a:r>
              <a:rPr lang="de-CH" sz="2000" dirty="0" err="1" smtClean="0"/>
              <a:t>Wertholz</a:t>
            </a:r>
            <a:endParaRPr lang="de-CH" sz="2000" dirty="0"/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2000" dirty="0"/>
              <a:t>Unternutzen, Laub und </a:t>
            </a:r>
            <a:r>
              <a:rPr lang="de-CH" sz="2000" dirty="0" smtClean="0"/>
              <a:t>Früchte als Futter </a:t>
            </a:r>
            <a:r>
              <a:rPr lang="de-CH" sz="2000" dirty="0"/>
              <a:t>für </a:t>
            </a:r>
            <a:r>
              <a:rPr lang="de-CH" sz="2000" dirty="0" smtClean="0"/>
              <a:t>Weidetiere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85</a:t>
            </a:fld>
            <a:endParaRPr lang="de-CH" dirty="0"/>
          </a:p>
        </p:txBody>
      </p:sp>
      <p:sp>
        <p:nvSpPr>
          <p:cNvPr id="16" name="Welle 15"/>
          <p:cNvSpPr/>
          <p:nvPr/>
        </p:nvSpPr>
        <p:spPr>
          <a:xfrm>
            <a:off x="8165626" y="252876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solidFill>
                  <a:schemeClr val="accent4">
                    <a:lumMod val="50000"/>
                  </a:schemeClr>
                </a:solidFill>
              </a:rPr>
              <a:t>S.92</a:t>
            </a:r>
            <a:endParaRPr lang="de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725430" y="5556269"/>
            <a:ext cx="195102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de-CH" dirty="0"/>
              <a:t>Rote </a:t>
            </a:r>
            <a:r>
              <a:rPr lang="de-CH" dirty="0" smtClean="0"/>
              <a:t>Mauerbiene</a:t>
            </a:r>
            <a:endParaRPr lang="de-CH" dirty="0"/>
          </a:p>
        </p:txBody>
      </p:sp>
      <p:sp>
        <p:nvSpPr>
          <p:cNvPr id="21" name="Textfeld 20"/>
          <p:cNvSpPr txBox="1"/>
          <p:nvPr/>
        </p:nvSpPr>
        <p:spPr>
          <a:xfrm>
            <a:off x="4650011" y="5555437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Gartenrotschwanz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2594331" y="5287347"/>
            <a:ext cx="1940415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Doldiger </a:t>
            </a:r>
            <a:r>
              <a:rPr lang="de-CH" dirty="0" smtClean="0"/>
              <a:t>Milchstern</a:t>
            </a:r>
            <a:endParaRPr lang="de-CH" dirty="0"/>
          </a:p>
        </p:txBody>
      </p:sp>
      <p:sp>
        <p:nvSpPr>
          <p:cNvPr id="23" name="Textfeld 22"/>
          <p:cNvSpPr txBox="1"/>
          <p:nvPr/>
        </p:nvSpPr>
        <p:spPr>
          <a:xfrm>
            <a:off x="588965" y="5266527"/>
            <a:ext cx="1933427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Bronzegrüner </a:t>
            </a:r>
            <a:r>
              <a:rPr lang="de-CH" dirty="0" smtClean="0"/>
              <a:t>Rosenkäfer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4837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779088"/>
              </p:ext>
            </p:extLst>
          </p:nvPr>
        </p:nvGraphicFramePr>
        <p:xfrm>
          <a:off x="251520" y="601126"/>
          <a:ext cx="8288280" cy="517064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60440">
                  <a:extLst>
                    <a:ext uri="{9D8B030D-6E8A-4147-A177-3AD203B41FA5}">
                      <a16:colId xmlns:a16="http://schemas.microsoft.com/office/drawing/2014/main" val="4174281456"/>
                    </a:ext>
                  </a:extLst>
                </a:gridCol>
                <a:gridCol w="6027840">
                  <a:extLst>
                    <a:ext uri="{9D8B030D-6E8A-4147-A177-3AD203B41FA5}">
                      <a16:colId xmlns:a16="http://schemas.microsoft.com/office/drawing/2014/main" val="167392581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de-CH" sz="1600" b="1" dirty="0" smtClean="0"/>
                        <a:t>Hochstamm-Feldobstbäume</a:t>
                      </a:r>
                      <a:endParaRPr lang="de-CH" sz="1600" b="1" i="0" u="none" strike="noStrike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4891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BEDINGUNGEN FÜR BEITRÄGE NACH DZV FÜR QUALITÄTSSTUFE 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600" b="1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136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dirty="0" smtClean="0">
                          <a:solidFill>
                            <a:schemeClr val="tx1"/>
                          </a:solidFill>
                        </a:rPr>
                        <a:t>Anrechenbarkeit</a:t>
                      </a:r>
                      <a:endParaRPr lang="de-CH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alle Bäume (1 Baum = 1 a).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3827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Beiträge</a:t>
                      </a:r>
                      <a:endParaRPr lang="de-CH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 20 Bäumen pro Betrieb.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773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dirty="0" smtClean="0">
                          <a:solidFill>
                            <a:schemeClr val="tx1"/>
                          </a:solidFill>
                        </a:rPr>
                        <a:t>Maximale Baumdichte</a:t>
                      </a:r>
                      <a:endParaRPr lang="de-CH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 Bäume pro ha bei Nuss-, Kirschen- und Kastanienbäumen, </a:t>
                      </a:r>
                      <a:b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120 Bäume bei den übrigen Arten (keine Beiträge für </a:t>
                      </a:r>
                      <a:r>
                        <a:rPr lang="de-CH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zusätzl</a:t>
                      </a:r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Bäume)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437084"/>
                  </a:ext>
                </a:extLst>
              </a:tr>
              <a:tr h="59356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Mindeststammhöhe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Steinobst: 1,2 m, übrige Arten: 1,6 m (jeweils bis zu den untersten Ästen)</a:t>
                      </a:r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9225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dirty="0" smtClean="0">
                          <a:solidFill>
                            <a:schemeClr val="tx1"/>
                          </a:solidFill>
                        </a:rPr>
                        <a:t>Pflege</a:t>
                      </a:r>
                      <a:endParaRPr lang="de-CH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Jungbäume bis ins 10. Standjahr fachgerecht pflegen.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1201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Düngung</a:t>
                      </a:r>
                      <a:endParaRPr lang="de-CH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unter den Bäumen erlaubt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Ist die Unternutzung als extensiv genutzte Wiese angemeldet, muss pro gedüngtem Baum 1 a von der Wiesenfläche abgezogen werden.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4124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Herbizide</a:t>
                      </a:r>
                      <a:endParaRPr lang="de-CH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nur an der Stammbasis junger Bäume bis zum 5. Standjahr erlaubt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Mulchen auf der Baumscheibe ist zulässig.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415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Pflanzenschutzmittel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erlaubt</a:t>
                      </a:r>
                      <a:endParaRPr lang="de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9358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Verpflichtungsdauer</a:t>
                      </a:r>
                      <a:endParaRPr lang="de-CH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 Jahre</a:t>
                      </a:r>
                      <a:endParaRPr lang="de-CH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204602"/>
                  </a:ext>
                </a:extLst>
              </a:tr>
            </a:tbl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86</a:t>
            </a:fld>
            <a:endParaRPr lang="de-CH" dirty="0"/>
          </a:p>
        </p:txBody>
      </p:sp>
      <p:sp>
        <p:nvSpPr>
          <p:cNvPr id="4" name="Textfeld 3"/>
          <p:cNvSpPr txBox="1"/>
          <p:nvPr/>
        </p:nvSpPr>
        <p:spPr>
          <a:xfrm>
            <a:off x="8048828" y="0"/>
            <a:ext cx="109517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CH" sz="2000" dirty="0" smtClean="0"/>
              <a:t>Handout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217334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7148425"/>
              </p:ext>
            </p:extLst>
          </p:nvPr>
        </p:nvGraphicFramePr>
        <p:xfrm>
          <a:off x="611560" y="692697"/>
          <a:ext cx="7928240" cy="52867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val="706439032"/>
                    </a:ext>
                  </a:extLst>
                </a:gridCol>
                <a:gridCol w="5551976">
                  <a:extLst>
                    <a:ext uri="{9D8B030D-6E8A-4147-A177-3AD203B41FA5}">
                      <a16:colId xmlns:a16="http://schemas.microsoft.com/office/drawing/2014/main" val="1510019273"/>
                    </a:ext>
                  </a:extLst>
                </a:gridCol>
              </a:tblGrid>
              <a:tr h="327491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Hochstamm-Feldobstbäume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3503232"/>
                  </a:ext>
                </a:extLst>
              </a:tr>
              <a:tr h="327491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BEDINGUNGEN</a:t>
                      </a:r>
                      <a:r>
                        <a:rPr lang="de-CH" sz="14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FÜR BEITRÄGE NACH DZV FÜR QUALITÄTSSTUFE II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4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8702239"/>
                  </a:ext>
                </a:extLst>
              </a:tr>
              <a:tr h="29771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4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Anzahl Bäume und Fläche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mindestens 10 Bäume und 20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7609489"/>
                  </a:ext>
                </a:extLst>
              </a:tr>
              <a:tr h="506122">
                <a:tc>
                  <a:txBody>
                    <a:bodyPr/>
                    <a:lstStyle/>
                    <a:p>
                      <a:r>
                        <a:rPr lang="de-CH" sz="14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Minimale Baumdichte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 Bäume pro ha (bei mehr als 100 bzw. 120 Bäumen pro ha keine </a:t>
                      </a:r>
                      <a:br>
                        <a:rPr lang="de-CH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CH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 II-Beiträge für den ganzen Obstgarten)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382329"/>
                  </a:ext>
                </a:extLst>
              </a:tr>
              <a:tr h="29771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4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Baumabstand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maximal 30 m</a:t>
                      </a:r>
                      <a:endParaRPr lang="de-CH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140427"/>
                  </a:ext>
                </a:extLst>
              </a:tr>
              <a:tr h="29771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4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Pflege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fachgerechter Baumschnitt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882513"/>
                  </a:ext>
                </a:extLst>
              </a:tr>
              <a:tr h="29771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4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Anzahl Bäume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muss während der Verpflichtungsdauer (mind. 8 Jahre) konstant sein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499119"/>
                  </a:ext>
                </a:extLst>
              </a:tr>
              <a:tr h="50612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4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Nistkasten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 10 Bäume mind. 1 Naturhöhle oder 1 Nistkasten für Vögel oder Fledermäuse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3168781"/>
                  </a:ext>
                </a:extLst>
              </a:tr>
              <a:tr h="1339736">
                <a:tc>
                  <a:txBody>
                    <a:bodyPr/>
                    <a:lstStyle/>
                    <a:p>
                      <a:r>
                        <a:rPr lang="de-CH" sz="14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Zurechnungsfläche (ZRF)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(= BFF) in der Unternutzung oder in einer Distanz von max. 50 m,</a:t>
                      </a:r>
                      <a:br>
                        <a:rPr lang="de-CH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CH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bis 200 Bäume: 0,5 a pro Baum, für </a:t>
                      </a:r>
                      <a:r>
                        <a:rPr lang="de-CH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zusätzl</a:t>
                      </a:r>
                      <a:r>
                        <a:rPr lang="de-CH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Bäume: 0,25 a pro Baum</a:t>
                      </a:r>
                    </a:p>
                    <a:p>
                      <a:r>
                        <a:rPr lang="de-CH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ZRF: extensiv genutzte Wiese, wenig intensiv genutzte Wiese (mit Q II), extensiv genutzte Weide (mit Q II), Waldweide (mit Q II), </a:t>
                      </a:r>
                      <a:r>
                        <a:rPr lang="de-CH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Streuefläche</a:t>
                      </a:r>
                      <a:r>
                        <a:rPr lang="de-CH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Buntbrache, Rotationsbrache, Saum auf Ackerland, Hecken, Feld- und Ufergehölze</a:t>
                      </a:r>
                      <a:endParaRPr lang="de-CH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616305"/>
                  </a:ext>
                </a:extLst>
              </a:tr>
              <a:tr h="506122">
                <a:tc>
                  <a:txBody>
                    <a:bodyPr/>
                    <a:lstStyle/>
                    <a:p>
                      <a:r>
                        <a:rPr lang="de-CH" sz="14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Strukturelemente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bei ZRF ohne QII: Strukturelemente nötig (bis 60 Bäume: 3 verschiedene Elemente; ab 61 Bäumen: 1 zusätzliches Strukturelement pro 20 Bäume)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02043"/>
                  </a:ext>
                </a:extLst>
              </a:tr>
              <a:tr h="470928">
                <a:tc>
                  <a:txBody>
                    <a:bodyPr/>
                    <a:lstStyle/>
                    <a:p>
                      <a:r>
                        <a:rPr lang="de-CH" sz="14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Überbetriebl</a:t>
                      </a:r>
                      <a:r>
                        <a:rPr lang="de-CH" sz="14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 Anmeldung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überbetriebliche Erfüllung der Bedingungen möglich (kantonale Regelung)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3518711"/>
                  </a:ext>
                </a:extLst>
              </a:tr>
            </a:tbl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87</a:t>
            </a:fld>
            <a:endParaRPr lang="de-CH" dirty="0"/>
          </a:p>
        </p:txBody>
      </p:sp>
      <p:sp>
        <p:nvSpPr>
          <p:cNvPr id="5" name="Textfeld 4"/>
          <p:cNvSpPr txBox="1"/>
          <p:nvPr/>
        </p:nvSpPr>
        <p:spPr>
          <a:xfrm>
            <a:off x="8048828" y="0"/>
            <a:ext cx="109517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CH" sz="2000" dirty="0" smtClean="0"/>
              <a:t>Handout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45232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9303" y="1193325"/>
            <a:ext cx="1888220" cy="159692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9304" y="2864868"/>
            <a:ext cx="1888220" cy="163616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9303" y="4575654"/>
            <a:ext cx="1870498" cy="1624425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Strukturen zur Aufwertung der </a:t>
            </a:r>
            <a:r>
              <a:rPr lang="de-CH" dirty="0" smtClean="0"/>
              <a:t>Hochstammobstgärten, die auch für QII angerechnet werden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88</a:t>
            </a:fld>
            <a:endParaRPr lang="de-CH" dirty="0"/>
          </a:p>
        </p:txBody>
      </p:sp>
      <p:sp>
        <p:nvSpPr>
          <p:cNvPr id="41" name="Rechteck 40"/>
          <p:cNvSpPr/>
          <p:nvPr/>
        </p:nvSpPr>
        <p:spPr>
          <a:xfrm>
            <a:off x="625445" y="1310664"/>
            <a:ext cx="4824177" cy="4637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Alter Obstbaum Baum mit viel Totholz 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Asthaufen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Extensive Unternutzung = Zurechnungsfläche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 err="1"/>
              <a:t>Lückiger</a:t>
            </a:r>
            <a:r>
              <a:rPr lang="de-CH" dirty="0"/>
              <a:t>, offener Boden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Gestaffelte Unternutzung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Hecke 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Einzelbüsche 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Gestufter Waldrand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Mindestens drei Obstarten 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Einzelbaum (kein Obst) 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Wassergraben, Tümpel, Teich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Steinhaufen, </a:t>
            </a:r>
            <a:r>
              <a:rPr lang="de-CH" dirty="0" err="1"/>
              <a:t>Ruderalfläche</a:t>
            </a:r>
            <a:r>
              <a:rPr lang="de-CH" dirty="0"/>
              <a:t>, Trockenmauer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Holzbeige 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Nisthilfe für Insekten </a:t>
            </a:r>
          </a:p>
          <a:p>
            <a:pPr marL="342900" indent="-342900" defTabSz="685800">
              <a:lnSpc>
                <a:spcPct val="90000"/>
              </a:lnSpc>
              <a:spcBef>
                <a:spcPts val="5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de-CH" dirty="0"/>
              <a:t>Efeu im Baum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6669305" y="2456295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err="1" smtClean="0"/>
              <a:t>Ruderalfläche</a:t>
            </a:r>
            <a:endParaRPr lang="de-CH" dirty="0"/>
          </a:p>
        </p:txBody>
      </p:sp>
      <p:sp>
        <p:nvSpPr>
          <p:cNvPr id="45" name="Textfeld 44"/>
          <p:cNvSpPr txBox="1"/>
          <p:nvPr/>
        </p:nvSpPr>
        <p:spPr>
          <a:xfrm>
            <a:off x="6669305" y="4139582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Asthaufen</a:t>
            </a:r>
            <a:endParaRPr lang="de-CH" dirty="0"/>
          </a:p>
        </p:txBody>
      </p:sp>
      <p:sp>
        <p:nvSpPr>
          <p:cNvPr id="47" name="Textfeld 46"/>
          <p:cNvSpPr txBox="1"/>
          <p:nvPr/>
        </p:nvSpPr>
        <p:spPr>
          <a:xfrm>
            <a:off x="6669305" y="5838624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Obstsorten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869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Hochstamm-Feldobstbäume: Pflanzung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6265" y="1196753"/>
            <a:ext cx="7921625" cy="1872208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de-CH" sz="2000" b="1" dirty="0" smtClean="0"/>
              <a:t>Standort</a:t>
            </a:r>
            <a:endParaRPr lang="de-CH" sz="2000" b="1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Ideal in Siedlungsnähe, nahe Umgebung von Bauernhof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Als Verjüngung </a:t>
            </a:r>
            <a:r>
              <a:rPr lang="de-CH" sz="2000" dirty="0"/>
              <a:t>in </a:t>
            </a:r>
            <a:r>
              <a:rPr lang="de-CH" sz="2000" dirty="0" smtClean="0"/>
              <a:t>bestehenden Obstgärten</a:t>
            </a:r>
            <a:endParaRPr lang="de-CH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Ungeeignet in artenreiche Wiesen</a:t>
            </a:r>
            <a:endParaRPr lang="de-CH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Nicht </a:t>
            </a:r>
            <a:r>
              <a:rPr lang="de-CH" sz="2000" dirty="0"/>
              <a:t>in offene </a:t>
            </a:r>
            <a:r>
              <a:rPr lang="de-CH" sz="2000" dirty="0" smtClean="0"/>
              <a:t>Kulturlandschaften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89</a:t>
            </a:fld>
            <a:endParaRPr lang="de-CH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594764" y="3501008"/>
            <a:ext cx="7921625" cy="2016224"/>
          </a:xfrm>
          <a:prstGeom prst="rect">
            <a:avLst/>
          </a:prstGeom>
          <a:noFill/>
        </p:spPr>
        <p:txBody>
          <a:bodyPr vert="horz" lIns="72000" tIns="72000" rIns="72000" bIns="7200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CH" sz="2000" b="1" dirty="0" smtClean="0"/>
              <a:t>Sortenwahl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Möglichst lokale und krankheitstolerante Sorten verwenden.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Nussbäume nur vereinzelt pflanzen (geringerer Wert für Biodiversität).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Verschiedene Obstarten kombinieren.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Alte Sorten pflanzen.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244284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 flipH="1">
            <a:off x="1791817" y="3861298"/>
            <a:ext cx="2530521" cy="214647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6862" y="3866236"/>
            <a:ext cx="2543410" cy="214550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9303" y="1056800"/>
            <a:ext cx="2588462" cy="216376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7044" y="1052736"/>
            <a:ext cx="2561643" cy="2167826"/>
          </a:xfrm>
          <a:prstGeom prst="rect">
            <a:avLst/>
          </a:prstGeom>
        </p:spPr>
      </p:pic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1" y="1056801"/>
            <a:ext cx="2553371" cy="2158175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Invasive Neophyten – eine Bedrohung auch für </a:t>
            </a:r>
            <a:r>
              <a:rPr lang="de-CH" dirty="0" smtClean="0"/>
              <a:t>BFF!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9</a:t>
            </a:fld>
            <a:endParaRPr lang="de-CH" dirty="0"/>
          </a:p>
        </p:txBody>
      </p:sp>
      <p:sp>
        <p:nvSpPr>
          <p:cNvPr id="10" name="Rechteck 9"/>
          <p:cNvSpPr/>
          <p:nvPr/>
        </p:nvSpPr>
        <p:spPr>
          <a:xfrm>
            <a:off x="1787651" y="3362558"/>
            <a:ext cx="5232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b="1" dirty="0" smtClean="0">
                <a:solidFill>
                  <a:srgbClr val="FF0000"/>
                </a:solidFill>
              </a:rPr>
              <a:t>Beobachten – Erkennen – Entfernen!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934431" y="2845644"/>
            <a:ext cx="260333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Japanknöterich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445608" y="5651956"/>
            <a:ext cx="257466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Kanadische Goldrute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787650" y="5638442"/>
            <a:ext cx="2534688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Einjähriges </a:t>
            </a:r>
            <a:r>
              <a:rPr lang="de-CH" dirty="0" smtClean="0"/>
              <a:t>Berufkraut</a:t>
            </a:r>
            <a:endParaRPr lang="de-CH" dirty="0"/>
          </a:p>
        </p:txBody>
      </p:sp>
      <p:sp>
        <p:nvSpPr>
          <p:cNvPr id="17" name="Textfeld 16"/>
          <p:cNvSpPr txBox="1"/>
          <p:nvPr/>
        </p:nvSpPr>
        <p:spPr>
          <a:xfrm>
            <a:off x="603388" y="2845644"/>
            <a:ext cx="258106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err="1"/>
              <a:t>Drüsiges</a:t>
            </a:r>
            <a:r>
              <a:rPr lang="de-CH" dirty="0"/>
              <a:t> Springkraut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272024" y="2851230"/>
            <a:ext cx="257483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Sommerflieder</a:t>
            </a:r>
          </a:p>
        </p:txBody>
      </p:sp>
    </p:spTree>
    <p:extLst>
      <p:ext uri="{BB962C8B-B14F-4D97-AF65-F5344CB8AC3E}">
        <p14:creationId xmlns:p14="http://schemas.microsoft.com/office/powerpoint/2010/main" val="420424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7" y="3492298"/>
            <a:ext cx="3917115" cy="230425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4" y="3492148"/>
            <a:ext cx="3917115" cy="231311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Hochstamm-Feldobstbäume: Pflege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04649" y="1259900"/>
            <a:ext cx="7921625" cy="202508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Mit fachgerechtem </a:t>
            </a:r>
            <a:r>
              <a:rPr lang="de-CH" sz="2000" dirty="0"/>
              <a:t>Baumschnitt und </a:t>
            </a:r>
            <a:r>
              <a:rPr lang="de-CH" sz="2000" dirty="0" smtClean="0"/>
              <a:t>standortangepasster </a:t>
            </a:r>
            <a:r>
              <a:rPr lang="de-CH" sz="2000" dirty="0"/>
              <a:t>Düngung </a:t>
            </a:r>
            <a:r>
              <a:rPr lang="de-CH" sz="2000" dirty="0" smtClean="0"/>
              <a:t/>
            </a:r>
            <a:br>
              <a:rPr lang="de-CH" sz="2000" dirty="0" smtClean="0"/>
            </a:br>
            <a:r>
              <a:rPr lang="de-CH" sz="2000" dirty="0" smtClean="0"/>
              <a:t>das </a:t>
            </a:r>
            <a:r>
              <a:rPr lang="de-CH" sz="2000" dirty="0"/>
              <a:t>Gedeihen der Bäume sicherstellen.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Minimaler </a:t>
            </a:r>
            <a:r>
              <a:rPr lang="de-CH" sz="2000" dirty="0"/>
              <a:t>Pflanzenschutz, um die Gesundheit der Bäume </a:t>
            </a:r>
            <a:r>
              <a:rPr lang="de-CH" sz="2000" dirty="0" smtClean="0"/>
              <a:t>zu </a:t>
            </a:r>
            <a:r>
              <a:rPr lang="de-CH" sz="2000" dirty="0"/>
              <a:t>erhalten </a:t>
            </a:r>
            <a:r>
              <a:rPr lang="de-CH" sz="2000" dirty="0" smtClean="0"/>
              <a:t/>
            </a:r>
            <a:br>
              <a:rPr lang="de-CH" sz="2000" dirty="0" smtClean="0"/>
            </a:br>
            <a:r>
              <a:rPr lang="de-CH" sz="2000" dirty="0" smtClean="0"/>
              <a:t>und </a:t>
            </a:r>
            <a:r>
              <a:rPr lang="de-CH" sz="2000" dirty="0"/>
              <a:t>die Ausbreitung von Pflanzenkrankheiten </a:t>
            </a:r>
            <a:r>
              <a:rPr lang="de-CH" sz="2000" dirty="0" smtClean="0"/>
              <a:t>zu </a:t>
            </a:r>
            <a:r>
              <a:rPr lang="de-CH" sz="2000" dirty="0"/>
              <a:t>verhindern.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In </a:t>
            </a:r>
            <a:r>
              <a:rPr lang="de-CH" sz="2000" dirty="0"/>
              <a:t>alten Obstgärten regelmässig neue Bäume setzen, </a:t>
            </a:r>
            <a:r>
              <a:rPr lang="de-CH" sz="2000" dirty="0" smtClean="0"/>
              <a:t>um </a:t>
            </a:r>
            <a:r>
              <a:rPr lang="de-CH" sz="2000" dirty="0"/>
              <a:t>den Bestand </a:t>
            </a:r>
            <a:r>
              <a:rPr lang="de-CH" sz="2000" dirty="0" smtClean="0"/>
              <a:t/>
            </a:r>
            <a:br>
              <a:rPr lang="de-CH" sz="2000" dirty="0" smtClean="0"/>
            </a:br>
            <a:r>
              <a:rPr lang="de-CH" sz="2000" dirty="0" smtClean="0"/>
              <a:t>zu erneuern.</a:t>
            </a:r>
            <a:endParaRPr lang="de-CH" sz="20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90</a:t>
            </a:fld>
            <a:endParaRPr lang="de-CH" dirty="0"/>
          </a:p>
        </p:txBody>
      </p:sp>
      <p:sp>
        <p:nvSpPr>
          <p:cNvPr id="11" name="Textfeld 10"/>
          <p:cNvSpPr txBox="1"/>
          <p:nvPr/>
        </p:nvSpPr>
        <p:spPr>
          <a:xfrm>
            <a:off x="610815" y="5435931"/>
            <a:ext cx="394835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Fachgerechter Schnitt</a:t>
            </a:r>
            <a:endParaRPr lang="de-CH" dirty="0"/>
          </a:p>
        </p:txBody>
      </p:sp>
      <p:sp>
        <p:nvSpPr>
          <p:cNvPr id="12" name="Textfeld 11"/>
          <p:cNvSpPr txBox="1"/>
          <p:nvPr/>
        </p:nvSpPr>
        <p:spPr>
          <a:xfrm>
            <a:off x="4605252" y="5435931"/>
            <a:ext cx="402628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Neupflanzungen als Ersatz für alte Bäume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7313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7401" y="1131284"/>
            <a:ext cx="2499252" cy="2147678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3501008"/>
            <a:ext cx="2517854" cy="2156819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2928" y="3501008"/>
            <a:ext cx="2528138" cy="2154217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822" y="1131284"/>
            <a:ext cx="2514138" cy="2147677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2136" y="1113901"/>
            <a:ext cx="2514138" cy="215681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7401" y="3508224"/>
            <a:ext cx="2524044" cy="214960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Mögliche ökologische Aufwertung von Obstgärten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91</a:t>
            </a:fld>
            <a:endParaRPr lang="de-CH" dirty="0"/>
          </a:p>
        </p:txBody>
      </p:sp>
      <p:sp>
        <p:nvSpPr>
          <p:cNvPr id="15" name="Textfeld 14"/>
          <p:cNvSpPr txBox="1"/>
          <p:nvPr/>
        </p:nvSpPr>
        <p:spPr>
          <a:xfrm>
            <a:off x="3292609" y="2926661"/>
            <a:ext cx="261343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Strukturelemente</a:t>
            </a:r>
            <a:endParaRPr lang="de-CH" dirty="0"/>
          </a:p>
        </p:txBody>
      </p:sp>
      <p:sp>
        <p:nvSpPr>
          <p:cNvPr id="16" name="Textfeld 15"/>
          <p:cNvSpPr txBox="1"/>
          <p:nvPr/>
        </p:nvSpPr>
        <p:spPr>
          <a:xfrm>
            <a:off x="5998670" y="5025761"/>
            <a:ext cx="2681678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CH" dirty="0"/>
              <a:t>Alte und abgestorbene </a:t>
            </a:r>
            <a:r>
              <a:rPr lang="de-CH" dirty="0" smtClean="0"/>
              <a:t>Bäume</a:t>
            </a:r>
            <a:endParaRPr lang="de-CH" dirty="0"/>
          </a:p>
        </p:txBody>
      </p:sp>
      <p:sp>
        <p:nvSpPr>
          <p:cNvPr id="17" name="Textfeld 16"/>
          <p:cNvSpPr txBox="1"/>
          <p:nvPr/>
        </p:nvSpPr>
        <p:spPr>
          <a:xfrm>
            <a:off x="592554" y="2926661"/>
            <a:ext cx="253893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Asthaufen aus Schnittgut</a:t>
            </a:r>
            <a:endParaRPr lang="de-CH" dirty="0"/>
          </a:p>
        </p:txBody>
      </p:sp>
      <p:sp>
        <p:nvSpPr>
          <p:cNvPr id="21" name="Textfeld 20"/>
          <p:cNvSpPr txBox="1"/>
          <p:nvPr/>
        </p:nvSpPr>
        <p:spPr>
          <a:xfrm>
            <a:off x="3317401" y="5025761"/>
            <a:ext cx="2613439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Gestaffelter Schnitt des Unternutzens</a:t>
            </a:r>
            <a:endParaRPr lang="de-CH" dirty="0"/>
          </a:p>
        </p:txBody>
      </p:sp>
      <p:sp>
        <p:nvSpPr>
          <p:cNvPr id="22" name="Textfeld 21"/>
          <p:cNvSpPr txBox="1"/>
          <p:nvPr/>
        </p:nvSpPr>
        <p:spPr>
          <a:xfrm>
            <a:off x="590179" y="5288495"/>
            <a:ext cx="2616238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Einzelbüsche</a:t>
            </a:r>
            <a:endParaRPr lang="de-CH" dirty="0"/>
          </a:p>
        </p:txBody>
      </p:sp>
      <p:sp>
        <p:nvSpPr>
          <p:cNvPr id="23" name="Textfeld 22"/>
          <p:cNvSpPr txBox="1"/>
          <p:nvPr/>
        </p:nvSpPr>
        <p:spPr>
          <a:xfrm>
            <a:off x="5999739" y="2915652"/>
            <a:ext cx="255132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Nistkästen und -hilfen</a:t>
            </a:r>
            <a:endParaRPr lang="de-CH" dirty="0"/>
          </a:p>
        </p:txBody>
      </p:sp>
      <p:sp>
        <p:nvSpPr>
          <p:cNvPr id="4" name="Textfeld 3"/>
          <p:cNvSpPr txBox="1"/>
          <p:nvPr/>
        </p:nvSpPr>
        <p:spPr>
          <a:xfrm>
            <a:off x="940994" y="5824815"/>
            <a:ext cx="6330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>
                <a:solidFill>
                  <a:srgbClr val="FF0000"/>
                </a:solidFill>
                <a:hlinkClick r:id="rId8"/>
              </a:rPr>
              <a:t>Förderung </a:t>
            </a:r>
            <a:r>
              <a:rPr lang="de-CH" sz="1600" dirty="0">
                <a:solidFill>
                  <a:srgbClr val="FF0000"/>
                </a:solidFill>
                <a:hlinkClick r:id="rId8"/>
              </a:rPr>
              <a:t>der Biodiversität im Hochstamm-Obstgarten</a:t>
            </a:r>
            <a:endParaRPr lang="de-CH" sz="1600" dirty="0">
              <a:solidFill>
                <a:srgbClr val="FF0000"/>
              </a:solidFill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442" y="5824815"/>
            <a:ext cx="310897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0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667259" y="4301176"/>
            <a:ext cx="1870970" cy="161168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2678" y="4301176"/>
            <a:ext cx="1783596" cy="161168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9698" y="4301176"/>
            <a:ext cx="1863112" cy="161168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4" y="4301177"/>
            <a:ext cx="1810569" cy="161168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Standortgerechte Einzelbäume </a:t>
            </a:r>
            <a:r>
              <a:rPr lang="de-CH" dirty="0"/>
              <a:t>und Alleen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67259" y="1134423"/>
            <a:ext cx="3859015" cy="3014657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de-CH" sz="2000" b="1" dirty="0"/>
              <a:t>Ökologische Bedeutung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Vernetzungselemente </a:t>
            </a:r>
            <a:br>
              <a:rPr lang="de-CH" sz="2000" dirty="0" smtClean="0"/>
            </a:br>
            <a:r>
              <a:rPr lang="de-CH" sz="2000" dirty="0" smtClean="0"/>
              <a:t>und Trittsteine</a:t>
            </a:r>
            <a:endParaRPr lang="de-CH" sz="2000" dirty="0"/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Niststandorte </a:t>
            </a:r>
            <a:r>
              <a:rPr lang="de-CH" sz="2000" dirty="0"/>
              <a:t>und Schutz </a:t>
            </a:r>
            <a:r>
              <a:rPr lang="de-CH" sz="2000" dirty="0" smtClean="0"/>
              <a:t/>
            </a:r>
            <a:br>
              <a:rPr lang="de-CH" sz="2000" dirty="0" smtClean="0"/>
            </a:br>
            <a:r>
              <a:rPr lang="de-CH" sz="2000" dirty="0" smtClean="0"/>
              <a:t>für </a:t>
            </a:r>
            <a:r>
              <a:rPr lang="de-CH" sz="2000" dirty="0"/>
              <a:t>Vögel und </a:t>
            </a:r>
            <a:r>
              <a:rPr lang="de-CH" sz="2000" dirty="0" smtClean="0"/>
              <a:t>Fledermäuse</a:t>
            </a:r>
            <a:endParaRPr lang="de-CH" sz="2000" dirty="0"/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Lebensraum </a:t>
            </a:r>
            <a:r>
              <a:rPr lang="de-CH" sz="2000" dirty="0"/>
              <a:t>für </a:t>
            </a:r>
            <a:r>
              <a:rPr lang="de-CH" sz="2000" dirty="0" smtClean="0"/>
              <a:t>seltene Käferarten wie </a:t>
            </a:r>
            <a:r>
              <a:rPr lang="de-CH" sz="2000" dirty="0"/>
              <a:t>den </a:t>
            </a:r>
            <a:r>
              <a:rPr lang="de-CH" sz="2000" dirty="0" smtClean="0"/>
              <a:t>Hirschkäfer</a:t>
            </a:r>
            <a:endParaRPr lang="de-CH" sz="2000" dirty="0"/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Wuchsorte </a:t>
            </a:r>
            <a:r>
              <a:rPr lang="de-CH" sz="2000" dirty="0"/>
              <a:t>für </a:t>
            </a:r>
            <a:r>
              <a:rPr lang="de-CH" sz="2000" dirty="0" smtClean="0"/>
              <a:t>Flechten, Moose </a:t>
            </a:r>
            <a:r>
              <a:rPr lang="de-CH" sz="2000" dirty="0"/>
              <a:t>und holzbewohnende </a:t>
            </a:r>
            <a:r>
              <a:rPr lang="de-CH" sz="2000" dirty="0" smtClean="0"/>
              <a:t>Pilze</a:t>
            </a:r>
            <a:endParaRPr lang="de-CH" sz="2000" dirty="0"/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617724" y="1134423"/>
            <a:ext cx="3845086" cy="3014657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de-CH" sz="2000" b="1" dirty="0"/>
              <a:t>Agronomische Bedeutung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Schatten für Weidetiere</a:t>
            </a:r>
            <a:endParaRPr lang="de-CH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Landschaftsqualität</a:t>
            </a:r>
            <a:endParaRPr lang="de-CH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Gewinnung von </a:t>
            </a:r>
            <a:r>
              <a:rPr lang="de-CH" sz="2000" dirty="0" err="1" smtClean="0"/>
              <a:t>Wertholz</a:t>
            </a:r>
            <a:endParaRPr lang="de-CH" sz="2000" dirty="0"/>
          </a:p>
          <a:p>
            <a:pPr>
              <a:spcBef>
                <a:spcPts val="600"/>
              </a:spcBef>
            </a:pP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92</a:t>
            </a:fld>
            <a:endParaRPr lang="de-CH" dirty="0"/>
          </a:p>
        </p:txBody>
      </p:sp>
      <p:sp>
        <p:nvSpPr>
          <p:cNvPr id="14" name="Welle 13"/>
          <p:cNvSpPr/>
          <p:nvPr/>
        </p:nvSpPr>
        <p:spPr>
          <a:xfrm>
            <a:off x="8178371" y="160468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solidFill>
                  <a:schemeClr val="accent4">
                    <a:lumMod val="50000"/>
                  </a:schemeClr>
                </a:solidFill>
              </a:rPr>
              <a:t>S.96</a:t>
            </a:r>
            <a:endParaRPr lang="de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660232" y="5556269"/>
            <a:ext cx="216705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Grüner Lindenbock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4650011" y="5555437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 smtClean="0"/>
              <a:t>Lindenschwärmer</a:t>
            </a:r>
            <a:endParaRPr lang="de-CH" dirty="0"/>
          </a:p>
        </p:txBody>
      </p:sp>
      <p:sp>
        <p:nvSpPr>
          <p:cNvPr id="21" name="Textfeld 20"/>
          <p:cNvSpPr txBox="1"/>
          <p:nvPr/>
        </p:nvSpPr>
        <p:spPr>
          <a:xfrm>
            <a:off x="2599698" y="5554482"/>
            <a:ext cx="187461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Gartenbaumläufer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83825" y="5549174"/>
            <a:ext cx="193342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Schwefelporling</a:t>
            </a:r>
          </a:p>
        </p:txBody>
      </p:sp>
    </p:spTree>
    <p:extLst>
      <p:ext uri="{BB962C8B-B14F-4D97-AF65-F5344CB8AC3E}">
        <p14:creationId xmlns:p14="http://schemas.microsoft.com/office/powerpoint/2010/main" val="122935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Inhaltsplatzhalt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0609474"/>
              </p:ext>
            </p:extLst>
          </p:nvPr>
        </p:nvGraphicFramePr>
        <p:xfrm>
          <a:off x="585992" y="1628800"/>
          <a:ext cx="7921626" cy="231454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60813">
                  <a:extLst>
                    <a:ext uri="{9D8B030D-6E8A-4147-A177-3AD203B41FA5}">
                      <a16:colId xmlns:a16="http://schemas.microsoft.com/office/drawing/2014/main" val="663254533"/>
                    </a:ext>
                  </a:extLst>
                </a:gridCol>
                <a:gridCol w="3960813">
                  <a:extLst>
                    <a:ext uri="{9D8B030D-6E8A-4147-A177-3AD203B41FA5}">
                      <a16:colId xmlns:a16="http://schemas.microsoft.com/office/drawing/2014/main" val="4090876185"/>
                    </a:ext>
                  </a:extLst>
                </a:gridCol>
              </a:tblGrid>
              <a:tr h="404214">
                <a:tc gridSpan="2">
                  <a:txBody>
                    <a:bodyPr/>
                    <a:lstStyle/>
                    <a:p>
                      <a:r>
                        <a:rPr lang="de-CH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BEDINGUNGEN FÜR BEITRÄGE NACH DZV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5646875"/>
                  </a:ext>
                </a:extLst>
              </a:tr>
              <a:tr h="404214">
                <a:tc>
                  <a:txBody>
                    <a:bodyPr/>
                    <a:lstStyle/>
                    <a:p>
                      <a:r>
                        <a:rPr lang="de-CH" sz="1800" b="1" dirty="0" smtClean="0">
                          <a:solidFill>
                            <a:schemeClr val="tx1"/>
                          </a:solidFill>
                        </a:rPr>
                        <a:t>Anrechenbarkeit</a:t>
                      </a:r>
                      <a:endParaRPr lang="de-CH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a pro einheimischer Baum</a:t>
                      </a:r>
                      <a:endParaRPr lang="de-CH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737973"/>
                  </a:ext>
                </a:extLst>
              </a:tr>
              <a:tr h="40421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Abstand zwischen den Bäumen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mindestens10 m</a:t>
                      </a:r>
                      <a:endParaRPr lang="de-CH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736147"/>
                  </a:ext>
                </a:extLst>
              </a:tr>
              <a:tr h="697685">
                <a:tc>
                  <a:txBody>
                    <a:bodyPr/>
                    <a:lstStyle/>
                    <a:p>
                      <a:r>
                        <a:rPr lang="de-CH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Düngung</a:t>
                      </a:r>
                      <a:endParaRPr lang="de-CH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keine unter den Bäumen im Umkreis von 3 m vom Stamm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4441914"/>
                  </a:ext>
                </a:extLst>
              </a:tr>
              <a:tr h="40421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Pflanzenschutzmittel</a:t>
                      </a:r>
                      <a:endParaRPr lang="de-CH" sz="1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800" b="0" dirty="0" smtClean="0"/>
                        <a:t>verboten</a:t>
                      </a:r>
                      <a:endParaRPr lang="de-CH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933918"/>
                  </a:ext>
                </a:extLst>
              </a:tr>
            </a:tbl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93</a:t>
            </a:fld>
            <a:endParaRPr lang="de-CH" dirty="0"/>
          </a:p>
        </p:txBody>
      </p:sp>
      <p:sp>
        <p:nvSpPr>
          <p:cNvPr id="4" name="Textfeld 3"/>
          <p:cNvSpPr txBox="1"/>
          <p:nvPr/>
        </p:nvSpPr>
        <p:spPr>
          <a:xfrm>
            <a:off x="8048828" y="0"/>
            <a:ext cx="109517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CH" sz="2000" dirty="0" smtClean="0"/>
              <a:t>Handout</a:t>
            </a:r>
            <a:endParaRPr lang="de-CH" sz="2000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CH" dirty="0" smtClean="0"/>
              <a:t>Standortgerechte Einzelbäume </a:t>
            </a:r>
            <a:r>
              <a:rPr lang="de-CH" dirty="0"/>
              <a:t>und Alleen</a:t>
            </a:r>
          </a:p>
        </p:txBody>
      </p:sp>
    </p:spTree>
    <p:extLst>
      <p:ext uri="{BB962C8B-B14F-4D97-AF65-F5344CB8AC3E}">
        <p14:creationId xmlns:p14="http://schemas.microsoft.com/office/powerpoint/2010/main" val="291919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Pflanzung </a:t>
            </a:r>
            <a:r>
              <a:rPr lang="de-CH" dirty="0" smtClean="0"/>
              <a:t>standortgerechter </a:t>
            </a:r>
            <a:r>
              <a:rPr lang="de-CH" dirty="0"/>
              <a:t>Einzelbäume und </a:t>
            </a:r>
            <a:r>
              <a:rPr lang="de-CH" dirty="0" smtClean="0"/>
              <a:t>Alleen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5" y="3501008"/>
            <a:ext cx="7921625" cy="172819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de-CH" sz="2000" b="1" dirty="0" smtClean="0"/>
              <a:t>Artenwahl</a:t>
            </a:r>
            <a:endParaRPr lang="de-CH" sz="2000" b="1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Standortgerechte </a:t>
            </a:r>
            <a:r>
              <a:rPr lang="de-CH" sz="2000" dirty="0"/>
              <a:t>Baumarten wählen, </a:t>
            </a:r>
            <a:r>
              <a:rPr lang="de-CH" sz="2000" dirty="0" smtClean="0"/>
              <a:t>auch seltene </a:t>
            </a:r>
            <a:r>
              <a:rPr lang="de-CH" sz="2000" dirty="0"/>
              <a:t>und langsam </a:t>
            </a:r>
            <a:r>
              <a:rPr lang="de-CH" sz="2000" dirty="0" smtClean="0"/>
              <a:t>wachsende Arten.</a:t>
            </a:r>
            <a:endParaRPr lang="de-CH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Alte </a:t>
            </a:r>
            <a:r>
              <a:rPr lang="de-CH" sz="2000" dirty="0"/>
              <a:t>Eichen und Weiden beherbergen zum </a:t>
            </a:r>
            <a:r>
              <a:rPr lang="de-CH" sz="2000" dirty="0" smtClean="0"/>
              <a:t>Teil sehr </a:t>
            </a:r>
            <a:r>
              <a:rPr lang="de-CH" sz="2000" dirty="0"/>
              <a:t>gefährdete Insektenarten</a:t>
            </a:r>
            <a:r>
              <a:rPr lang="de-CH" sz="2000" dirty="0" smtClean="0"/>
              <a:t>.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94</a:t>
            </a:fld>
            <a:endParaRPr lang="de-CH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604649" y="1322545"/>
            <a:ext cx="7921625" cy="18184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72000" tIns="72000" rIns="72000" bIns="7200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CH" sz="2000" b="1" dirty="0" smtClean="0"/>
              <a:t>Standort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/>
              <a:t>Fast alle Standorte und Höhenlagen </a:t>
            </a:r>
            <a:r>
              <a:rPr lang="de-CH" sz="2000" dirty="0" smtClean="0"/>
              <a:t>möglich</a:t>
            </a:r>
            <a:endParaRPr lang="de-CH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/>
              <a:t>Entlang von Wegen und Strassen, auf oder am Rand von Weiden, in Siedlungsnähe (z. B. Hofstelle</a:t>
            </a:r>
            <a:r>
              <a:rPr lang="de-CH" sz="2000" dirty="0" smtClean="0"/>
              <a:t>)</a:t>
            </a:r>
            <a:endParaRPr lang="de-CH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/>
              <a:t>Grenzabstände zu Strassen und Nachbargrundstücken einhalten!</a:t>
            </a:r>
          </a:p>
        </p:txBody>
      </p:sp>
    </p:spTree>
    <p:extLst>
      <p:ext uri="{BB962C8B-B14F-4D97-AF65-F5344CB8AC3E}">
        <p14:creationId xmlns:p14="http://schemas.microsoft.com/office/powerpoint/2010/main" val="9889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Welches sind die ökologisch wertvollsten </a:t>
            </a:r>
            <a:r>
              <a:rPr lang="de-CH" dirty="0"/>
              <a:t>Baumarten?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95</a:t>
            </a:fld>
            <a:endParaRPr lang="de-CH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151307"/>
              </p:ext>
            </p:extLst>
          </p:nvPr>
        </p:nvGraphicFramePr>
        <p:xfrm>
          <a:off x="755576" y="1459275"/>
          <a:ext cx="7097663" cy="4277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6271636" y="5703059"/>
            <a:ext cx="24768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 smtClean="0"/>
              <a:t>Quelle: Roman Graf, Vogelwarte </a:t>
            </a:r>
            <a:r>
              <a:rPr lang="de-CH" sz="1000" dirty="0" err="1" smtClean="0"/>
              <a:t>Sempach</a:t>
            </a:r>
            <a:endParaRPr lang="de-CH" sz="1000" dirty="0"/>
          </a:p>
        </p:txBody>
      </p:sp>
      <p:sp>
        <p:nvSpPr>
          <p:cNvPr id="7" name="Textfeld 6"/>
          <p:cNvSpPr txBox="1"/>
          <p:nvPr/>
        </p:nvSpPr>
        <p:spPr>
          <a:xfrm rot="16200000">
            <a:off x="-733573" y="3163034"/>
            <a:ext cx="2808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dirty="0" smtClean="0"/>
              <a:t>Anzahl Insektenarten</a:t>
            </a:r>
            <a:endParaRPr lang="de-CH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501304" y="1196752"/>
            <a:ext cx="8247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Anzahl auf Wildbäumen lebende Insektenarten in Europa</a:t>
            </a:r>
            <a:endParaRPr lang="de-CH" b="1" dirty="0"/>
          </a:p>
        </p:txBody>
      </p:sp>
    </p:spTree>
    <p:extLst>
      <p:ext uri="{BB962C8B-B14F-4D97-AF65-F5344CB8AC3E}">
        <p14:creationId xmlns:p14="http://schemas.microsoft.com/office/powerpoint/2010/main" val="25802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654" y="4293096"/>
            <a:ext cx="1858230" cy="161369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2677" y="4293096"/>
            <a:ext cx="1789763" cy="163167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4841" y="4295531"/>
            <a:ext cx="1857969" cy="161732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00" y="4295531"/>
            <a:ext cx="1811997" cy="161732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Hecken, </a:t>
            </a:r>
            <a:r>
              <a:rPr lang="de-CH" dirty="0" smtClean="0"/>
              <a:t>Ufer- und Feldgehölze</a:t>
            </a:r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80000" y="1124744"/>
            <a:ext cx="3852000" cy="2736304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 algn="l">
              <a:spcBef>
                <a:spcPts val="600"/>
              </a:spcBef>
            </a:pPr>
            <a:r>
              <a:rPr lang="de-CH" sz="2000" b="1" dirty="0"/>
              <a:t>Ökologische Bedeutung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Schutz, Deckung und Überwinterungsort </a:t>
            </a:r>
            <a:br>
              <a:rPr lang="de-CH" sz="2000" dirty="0" smtClean="0"/>
            </a:br>
            <a:r>
              <a:rPr lang="de-CH" sz="2000" dirty="0" smtClean="0"/>
              <a:t>für viele Tiere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Brutplätze für Vögel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Blüten </a:t>
            </a:r>
            <a:r>
              <a:rPr lang="de-CH" sz="2000" dirty="0"/>
              <a:t>und </a:t>
            </a:r>
            <a:r>
              <a:rPr lang="de-CH" sz="2000" dirty="0" smtClean="0"/>
              <a:t>Beeren </a:t>
            </a:r>
            <a:br>
              <a:rPr lang="de-CH" sz="2000" dirty="0" smtClean="0"/>
            </a:br>
            <a:r>
              <a:rPr lang="de-CH" sz="2000" dirty="0" smtClean="0"/>
              <a:t>für Vögel und Insekten</a:t>
            </a:r>
            <a:endParaRPr lang="de-CH" sz="2000" dirty="0"/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612000" y="1124744"/>
            <a:ext cx="3850810" cy="2736304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spcBef>
                <a:spcPts val="600"/>
              </a:spcBef>
            </a:pPr>
            <a:r>
              <a:rPr lang="de-CH" sz="2000" b="1" dirty="0"/>
              <a:t>Agronomische Bedeutung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Zur </a:t>
            </a:r>
            <a:r>
              <a:rPr lang="de-CH" sz="2000" dirty="0"/>
              <a:t>Abgrenzung von </a:t>
            </a:r>
            <a:r>
              <a:rPr lang="de-CH" sz="2000" dirty="0" smtClean="0"/>
              <a:t>Parzellen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Als Windschutz</a:t>
            </a:r>
            <a:endParaRPr lang="de-CH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Zur Gewinnung von </a:t>
            </a:r>
            <a:r>
              <a:rPr lang="de-CH" sz="2000" dirty="0" err="1" smtClean="0"/>
              <a:t>Wertholz</a:t>
            </a:r>
            <a:r>
              <a:rPr lang="de-CH" sz="2000" dirty="0" smtClean="0"/>
              <a:t>, Brennholz, Wildbeeren</a:t>
            </a:r>
            <a:r>
              <a:rPr lang="de-CH" sz="2000" dirty="0"/>
              <a:t>, </a:t>
            </a:r>
            <a:r>
              <a:rPr lang="de-CH" sz="2000" dirty="0" smtClean="0"/>
              <a:t>Wildfrüchten </a:t>
            </a:r>
            <a:r>
              <a:rPr lang="de-CH" sz="2000" dirty="0"/>
              <a:t>und </a:t>
            </a:r>
            <a:r>
              <a:rPr lang="de-CH" sz="2000" dirty="0" smtClean="0"/>
              <a:t>Nüssen</a:t>
            </a:r>
            <a:endParaRPr lang="de-CH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Förderung von Nützlingen </a:t>
            </a:r>
            <a:br>
              <a:rPr lang="de-CH" sz="2000" dirty="0" smtClean="0"/>
            </a:br>
            <a:r>
              <a:rPr lang="de-CH" sz="2000" dirty="0" smtClean="0"/>
              <a:t>und anderen Bestäubern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96</a:t>
            </a:fld>
            <a:endParaRPr lang="de-CH" dirty="0"/>
          </a:p>
        </p:txBody>
      </p:sp>
      <p:sp>
        <p:nvSpPr>
          <p:cNvPr id="14" name="Welle 13"/>
          <p:cNvSpPr/>
          <p:nvPr/>
        </p:nvSpPr>
        <p:spPr>
          <a:xfrm>
            <a:off x="8170508" y="191302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solidFill>
                  <a:schemeClr val="accent4">
                    <a:lumMod val="50000"/>
                  </a:schemeClr>
                </a:solidFill>
              </a:rPr>
              <a:t>S.98</a:t>
            </a:r>
            <a:endParaRPr lang="de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742678" y="5556269"/>
            <a:ext cx="186177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Gartengrasmücke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4641302" y="5555437"/>
            <a:ext cx="191696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Zitronenfalter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604841" y="5278638"/>
            <a:ext cx="1940415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Gemeine </a:t>
            </a:r>
            <a:r>
              <a:rPr lang="de-CH" dirty="0" smtClean="0"/>
              <a:t>Sichelschrecke</a:t>
            </a:r>
            <a:endParaRPr lang="de-CH" dirty="0"/>
          </a:p>
        </p:txBody>
      </p:sp>
      <p:sp>
        <p:nvSpPr>
          <p:cNvPr id="22" name="Textfeld 21"/>
          <p:cNvSpPr txBox="1"/>
          <p:nvPr/>
        </p:nvSpPr>
        <p:spPr>
          <a:xfrm>
            <a:off x="583825" y="5549174"/>
            <a:ext cx="193342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dirty="0"/>
              <a:t>Goldammer</a:t>
            </a:r>
          </a:p>
        </p:txBody>
      </p:sp>
    </p:spTree>
    <p:extLst>
      <p:ext uri="{BB962C8B-B14F-4D97-AF65-F5344CB8AC3E}">
        <p14:creationId xmlns:p14="http://schemas.microsoft.com/office/powerpoint/2010/main" val="324785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Inhaltsplatzhalt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6236941"/>
              </p:ext>
            </p:extLst>
          </p:nvPr>
        </p:nvGraphicFramePr>
        <p:xfrm>
          <a:off x="571500" y="1004416"/>
          <a:ext cx="7968300" cy="4612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32347">
                  <a:extLst>
                    <a:ext uri="{9D8B030D-6E8A-4147-A177-3AD203B41FA5}">
                      <a16:colId xmlns:a16="http://schemas.microsoft.com/office/drawing/2014/main" val="3958998165"/>
                    </a:ext>
                  </a:extLst>
                </a:gridCol>
                <a:gridCol w="5335953">
                  <a:extLst>
                    <a:ext uri="{9D8B030D-6E8A-4147-A177-3AD203B41FA5}">
                      <a16:colId xmlns:a16="http://schemas.microsoft.com/office/drawing/2014/main" val="300307670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de-CH" sz="1600" dirty="0" smtClean="0"/>
                        <a:t>Hecken, Ufer- und Feldgehölze</a:t>
                      </a:r>
                      <a:endParaRPr lang="de-CH" sz="1600" b="1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18692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BEDINGUNGEN FÜR BEITRÄGE NACH DZV FÜR QUALITÄTSSTUFE 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252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Anrechenbare Fläche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bestockte Fläche inklusive Krautsaum</a:t>
                      </a:r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805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Düngung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dirty="0" smtClean="0"/>
                        <a:t>keine</a:t>
                      </a:r>
                      <a:endParaRPr lang="de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7851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Pflanzenschutzmittel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dirty="0" smtClean="0"/>
                        <a:t>verboten</a:t>
                      </a:r>
                      <a:endParaRPr lang="de-CH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99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Pflege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mindestens alle 8 Jahre während der Vegetationsruhe abschnittsweise auf maximal einem Drittel der Länge</a:t>
                      </a:r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209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Krautsaum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beidseitiger, 3–6 m breiter, extensiv genutzter Krautsaum</a:t>
                      </a:r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037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Düngung und Schnitt </a:t>
                      </a:r>
                      <a:b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des Krautsaums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keine Düngung, erster Schnitttermin oder erste Beweidung wie bei extensiv genutzten Wiesen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mulchen</a:t>
                      </a:r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verboten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Schnittgut stets abführen.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493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Mindestvertragsdauer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 Jahre</a:t>
                      </a:r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554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Nutzung des Krautsaums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Mähaufbereiter</a:t>
                      </a:r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verboten</a:t>
                      </a:r>
                      <a:endParaRPr lang="de-CH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664206"/>
                  </a:ext>
                </a:extLst>
              </a:tr>
            </a:tbl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97</a:t>
            </a:fld>
            <a:endParaRPr lang="de-CH" dirty="0"/>
          </a:p>
        </p:txBody>
      </p:sp>
      <p:sp>
        <p:nvSpPr>
          <p:cNvPr id="7" name="Textfeld 6"/>
          <p:cNvSpPr txBox="1"/>
          <p:nvPr/>
        </p:nvSpPr>
        <p:spPr>
          <a:xfrm>
            <a:off x="8048828" y="0"/>
            <a:ext cx="109517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CH" sz="2000" dirty="0" smtClean="0"/>
              <a:t>Handout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42846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Inhaltsplatzhalt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3133669"/>
              </p:ext>
            </p:extLst>
          </p:nvPr>
        </p:nvGraphicFramePr>
        <p:xfrm>
          <a:off x="571500" y="1091168"/>
          <a:ext cx="7968300" cy="3164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32347">
                  <a:extLst>
                    <a:ext uri="{9D8B030D-6E8A-4147-A177-3AD203B41FA5}">
                      <a16:colId xmlns:a16="http://schemas.microsoft.com/office/drawing/2014/main" val="3958998165"/>
                    </a:ext>
                  </a:extLst>
                </a:gridCol>
                <a:gridCol w="5335953">
                  <a:extLst>
                    <a:ext uri="{9D8B030D-6E8A-4147-A177-3AD203B41FA5}">
                      <a16:colId xmlns:a16="http://schemas.microsoft.com/office/drawing/2014/main" val="300307670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de-CH" sz="1600" dirty="0" smtClean="0"/>
                        <a:t>Hecken, Ufer- und Feldgehölze</a:t>
                      </a:r>
                      <a:endParaRPr lang="de-CH" sz="1600" b="1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18692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BEDINGUNGEN FÜR BEITRÄGE NACH DZV FÜR QUALITÄTSSTUFE II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252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Mindestbreite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m ohne Krautsaum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805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Artenzusammensetzung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mindestens 5 einheimische Strauch- und Baumarten pro </a:t>
                      </a:r>
                      <a:b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 m Länge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mindestens 20 % der Strauchschicht mit dornentragenden Sträuchern </a:t>
                      </a:r>
                      <a:r>
                        <a:rPr lang="de-CH" sz="1600" b="0" i="1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oder</a:t>
                      </a:r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pro 30 m mindestens 1 landschafts-typischer Baum (auf 1,5 m Höhe mind. 170 cm Umfang)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7851610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r>
                        <a:rPr lang="de-CH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Nutzung des Krautsaums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max. 2 Schnitt- oder Weidenutzungen pro Jahr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Mähaufbereiter</a:t>
                      </a:r>
                      <a:r>
                        <a:rPr lang="de-CH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verboten</a:t>
                      </a:r>
                      <a:endParaRPr lang="de-CH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209644"/>
                  </a:ext>
                </a:extLst>
              </a:tr>
            </a:tbl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98</a:t>
            </a:fld>
            <a:endParaRPr lang="de-CH" dirty="0"/>
          </a:p>
        </p:txBody>
      </p:sp>
      <p:sp>
        <p:nvSpPr>
          <p:cNvPr id="7" name="Textfeld 6"/>
          <p:cNvSpPr txBox="1"/>
          <p:nvPr/>
        </p:nvSpPr>
        <p:spPr>
          <a:xfrm>
            <a:off x="8048828" y="0"/>
            <a:ext cx="109517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CH" sz="2000" dirty="0" smtClean="0"/>
              <a:t>Handout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368290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Hecken, Ufer- und </a:t>
            </a:r>
            <a:r>
              <a:rPr lang="de-CH" dirty="0" smtClean="0"/>
              <a:t>Feldgehölze: Standortwahl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0111" y="1051389"/>
            <a:ext cx="7906163" cy="2809659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Ideal an </a:t>
            </a:r>
            <a:r>
              <a:rPr lang="de-CH" sz="2000" dirty="0"/>
              <a:t>Parzellengrenzen </a:t>
            </a:r>
            <a:r>
              <a:rPr lang="de-CH" sz="2000" dirty="0" smtClean="0"/>
              <a:t>und Böschungen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Als Verbindungselement zwischen Gehölzen</a:t>
            </a:r>
            <a:endParaRPr lang="de-CH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Wo </a:t>
            </a:r>
            <a:r>
              <a:rPr lang="de-CH" sz="2000" dirty="0"/>
              <a:t>die Bewirtschaftung nicht </a:t>
            </a:r>
            <a:r>
              <a:rPr lang="de-CH" sz="2000" dirty="0" smtClean="0"/>
              <a:t>zu stark </a:t>
            </a:r>
            <a:r>
              <a:rPr lang="de-CH" sz="2000" dirty="0"/>
              <a:t>behindert </a:t>
            </a:r>
            <a:r>
              <a:rPr lang="de-CH" sz="2000" dirty="0" smtClean="0"/>
              <a:t>wird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Wo mindestens </a:t>
            </a:r>
            <a:r>
              <a:rPr lang="de-CH" sz="2000" dirty="0"/>
              <a:t>8 m </a:t>
            </a:r>
            <a:r>
              <a:rPr lang="de-CH" sz="2000" dirty="0" smtClean="0"/>
              <a:t>Breite (Hecke </a:t>
            </a:r>
            <a:r>
              <a:rPr lang="de-CH" sz="2000" dirty="0"/>
              <a:t>plus </a:t>
            </a:r>
            <a:r>
              <a:rPr lang="de-CH" sz="2000" dirty="0" smtClean="0"/>
              <a:t>Krautsaum) möglich sind</a:t>
            </a:r>
            <a:endParaRPr lang="de-CH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Auf </a:t>
            </a:r>
            <a:r>
              <a:rPr lang="de-CH" sz="2000" dirty="0"/>
              <a:t>Pachtland und an Betriebsgrenzen nur </a:t>
            </a:r>
            <a:r>
              <a:rPr lang="de-CH" sz="2000" dirty="0" smtClean="0"/>
              <a:t>in Absprache </a:t>
            </a:r>
            <a:r>
              <a:rPr lang="de-CH" sz="2000" dirty="0"/>
              <a:t>mit dem Besitzer oder </a:t>
            </a:r>
            <a:r>
              <a:rPr lang="de-CH" sz="2000" dirty="0" smtClean="0"/>
              <a:t>Nachbarn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Gesetzl. Mindestabstände </a:t>
            </a:r>
            <a:r>
              <a:rPr lang="de-CH" sz="2000" dirty="0"/>
              <a:t>zu Nachbarland </a:t>
            </a:r>
            <a:r>
              <a:rPr lang="de-CH" sz="2000" dirty="0" smtClean="0"/>
              <a:t>und Strassen beachten</a:t>
            </a:r>
            <a:r>
              <a:rPr lang="de-CH" sz="2000" dirty="0"/>
              <a:t>!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Nicht auf </a:t>
            </a:r>
            <a:r>
              <a:rPr lang="de-CH" sz="2000" dirty="0"/>
              <a:t>artenreichen Wiesen </a:t>
            </a:r>
            <a:r>
              <a:rPr lang="de-CH" sz="2000" dirty="0" smtClean="0"/>
              <a:t>und Böschungen!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99</a:t>
            </a:fld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670" y="3874429"/>
            <a:ext cx="7936604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0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orlage-Foliensammlung-Biodiv">
  <a:themeElements>
    <a:clrScheme name="FiB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646464"/>
      </a:hlink>
      <a:folHlink>
        <a:srgbClr val="969696"/>
      </a:folHlink>
    </a:clrScheme>
    <a:fontScheme name="FiBL_1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lienmaster_deutsch.pptx" id="{FBB6791A-E5EE-42BB-A8AB-2678BCFD6534}" vid="{5793FBA9-05DF-45A9-9DAC-857A3FA4179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38CE18F8DE21746B13E196ECDFF44C0" ma:contentTypeVersion="5" ma:contentTypeDescription="Create a new document." ma:contentTypeScope="" ma:versionID="e8782817122db90c93ceb9e955f70951">
  <xsd:schema xmlns:xsd="http://www.w3.org/2001/XMLSchema" xmlns:xs="http://www.w3.org/2001/XMLSchema" xmlns:p="http://schemas.microsoft.com/office/2006/metadata/properties" xmlns:ns1="http://schemas.microsoft.com/sharepoint/v3" xmlns:ns2="dd18740c-b141-4d05-9751-e9f3dcf7e76f" xmlns:ns3="926ccd4c-651f-4ccc-af87-3950eef9fdad" targetNamespace="http://schemas.microsoft.com/office/2006/metadata/properties" ma:root="true" ma:fieldsID="ece806e68e4d87454051d7bb3ac23105" ns1:_="" ns2:_="" ns3:_="">
    <xsd:import namespace="http://schemas.microsoft.com/sharepoint/v3"/>
    <xsd:import namespace="dd18740c-b141-4d05-9751-e9f3dcf7e76f"/>
    <xsd:import namespace="926ccd4c-651f-4ccc-af87-3950eef9fdad"/>
    <xsd:element name="properties">
      <xsd:complexType>
        <xsd:sequence>
          <xsd:element name="documentManagement">
            <xsd:complexType>
              <xsd:all>
                <xsd:element ref="ns2:Kategorie"/>
                <xsd:element ref="ns2:Sprache" minOccurs="0"/>
                <xsd:element ref="ns3:FiBL_x002d_Standort" minOccurs="0"/>
                <xsd:element ref="ns1:TranslationStateDownloadLink" minOccurs="0"/>
                <xsd:element ref="ns3:Download_x0020_a_x0020_cop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TranslationStateDownloadLink" ma:index="11" nillable="true" ma:displayName="Downloadlink" ma:internalName="TranslationStateDownload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18740c-b141-4d05-9751-e9f3dcf7e76f" elementFormDefault="qualified">
    <xsd:import namespace="http://schemas.microsoft.com/office/2006/documentManagement/types"/>
    <xsd:import namespace="http://schemas.microsoft.com/office/infopath/2007/PartnerControls"/>
    <xsd:element name="Kategorie" ma:index="2" ma:displayName="Kategorie" ma:default="Bericht" ma:format="Dropdown" ma:indexed="true" ma:internalName="Kategorie">
      <xsd:simpleType>
        <xsd:restriction base="dms:Choice">
          <xsd:enumeration value="Bericht"/>
          <xsd:enumeration value="Brief/ Fax"/>
          <xsd:enumeration value="Corporate Identity (CI)"/>
          <xsd:enumeration value="EU-Bericht"/>
          <xsd:enumeration value="Folie"/>
          <xsd:enumeration value="Kurse"/>
          <xsd:enumeration value="Logo"/>
          <xsd:enumeration value="Medienmitteilung"/>
          <xsd:enumeration value="Ordnerrücken"/>
          <xsd:enumeration value="Praktikums-/ Semester- /Diplomarbeiten"/>
          <xsd:enumeration value="Sonderformate"/>
          <xsd:enumeration value="Protokolle"/>
        </xsd:restriction>
      </xsd:simpleType>
    </xsd:element>
    <xsd:element name="Sprache" ma:index="3" nillable="true" ma:displayName="Sprache" ma:default="Deutsch" ma:format="Dropdown" ma:internalName="Sprache">
      <xsd:simpleType>
        <xsd:restriction base="dms:Choice">
          <xsd:enumeration value="Deutsch"/>
          <xsd:enumeration value="Englisch"/>
          <xsd:enumeration value="Französisch"/>
          <xsd:enumeration value="Italienisch"/>
          <xsd:enumeration value="Spanisch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6ccd4c-651f-4ccc-af87-3950eef9fdad" elementFormDefault="qualified">
    <xsd:import namespace="http://schemas.microsoft.com/office/2006/documentManagement/types"/>
    <xsd:import namespace="http://schemas.microsoft.com/office/infopath/2007/PartnerControls"/>
    <xsd:element name="FiBL_x002d_Standort" ma:index="4" nillable="true" ma:displayName="FiBL-Standort" ma:default="All FiBL" ma:format="Dropdown" ma:internalName="FiBL_x002d_Standort">
      <xsd:simpleType>
        <xsd:restriction base="dms:Choice">
          <xsd:enumeration value="All FiBL"/>
          <xsd:enumeration value="FiBL CH"/>
          <xsd:enumeration value="FiBL DE"/>
          <xsd:enumeration value="FiBL AT"/>
          <xsd:enumeration value="FiBL EU"/>
          <xsd:enumeration value="Team FiBL France"/>
        </xsd:restriction>
      </xsd:simpleType>
    </xsd:element>
    <xsd:element name="Download_x0020_a_x0020_copy" ma:index="12" nillable="true" ma:displayName="Download a copy" ma:internalName="Download_x0020_a_x0020_copy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Inhaltstyp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rache xmlns="dd18740c-b141-4d05-9751-e9f3dcf7e76f">Deutsch</Sprache>
    <TranslationStateDownloadLink xmlns="http://schemas.microsoft.com/sharepoint/v3">
      <Url xsi:nil="true"/>
      <Description xsi:nil="true"/>
    </TranslationStateDownloadLink>
    <Download_x0020_a_x0020_copy xmlns="926ccd4c-651f-4ccc-af87-3950eef9fdad" xsi:nil="true"/>
    <Kategorie xmlns="dd18740c-b141-4d05-9751-e9f3dcf7e76f">Folie</Kategorie>
    <FiBL_x002d_Standort xmlns="926ccd4c-651f-4ccc-af87-3950eef9fdad">All FiBL</FiBL_x002d_Standort>
  </documentManagement>
</p:properties>
</file>

<file path=customXml/itemProps1.xml><?xml version="1.0" encoding="utf-8"?>
<ds:datastoreItem xmlns:ds="http://schemas.openxmlformats.org/officeDocument/2006/customXml" ds:itemID="{C05CF6B6-F600-4DF9-A534-F9E4E16E99A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7551DD-4F57-4178-AE9D-035B379293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d18740c-b141-4d05-9751-e9f3dcf7e76f"/>
    <ds:schemaRef ds:uri="926ccd4c-651f-4ccc-af87-3950eef9fd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B1F0389-DCC4-4552-AF62-62FC06389D97}">
  <ds:schemaRefs>
    <ds:schemaRef ds:uri="http://purl.org/dc/terms/"/>
    <ds:schemaRef ds:uri="dd18740c-b141-4d05-9751-e9f3dcf7e76f"/>
    <ds:schemaRef ds:uri="http://purl.org/dc/elements/1.1/"/>
    <ds:schemaRef ds:uri="926ccd4c-651f-4ccc-af87-3950eef9fdad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Vorlage-Foliensammlung-Biodiv</Template>
  <TotalTime>0</TotalTime>
  <Words>7182</Words>
  <Application>Microsoft Office PowerPoint</Application>
  <PresentationFormat>Bildschirmpräsentation (4:3)</PresentationFormat>
  <Paragraphs>1648</Paragraphs>
  <Slides>135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135</vt:i4>
      </vt:variant>
    </vt:vector>
  </HeadingPairs>
  <TitlesOfParts>
    <vt:vector size="145" baseType="lpstr">
      <vt:lpstr>Adobe Fan Heiti Std B</vt:lpstr>
      <vt:lpstr>Arial</vt:lpstr>
      <vt:lpstr>Arial Black</vt:lpstr>
      <vt:lpstr>Calibri</vt:lpstr>
      <vt:lpstr>Candara-BoldItalic</vt:lpstr>
      <vt:lpstr>Gill Sans MT</vt:lpstr>
      <vt:lpstr>Symbol</vt:lpstr>
      <vt:lpstr>Times New Roman</vt:lpstr>
      <vt:lpstr>Wingdings</vt:lpstr>
      <vt:lpstr>Vorlage-Foliensammlung-Biodiv</vt:lpstr>
      <vt:lpstr>PowerPoint-Präsentation</vt:lpstr>
      <vt:lpstr>Übersicht</vt:lpstr>
      <vt:lpstr>1 Definition der Biodiversitätsförderflächen (BFF)</vt:lpstr>
      <vt:lpstr>Weshalb Biodiversitätsförderflächen (BFF)?</vt:lpstr>
      <vt:lpstr>21 BFF-Typen </vt:lpstr>
      <vt:lpstr>Zwei Qualitätsstufen </vt:lpstr>
      <vt:lpstr>Biodiversitätsförderflächen:  Worauf kommt es an?</vt:lpstr>
      <vt:lpstr>Was schadet Biodiversitätsförderflächen am meisten?</vt:lpstr>
      <vt:lpstr>Invasive Neophyten – eine Bedrohung auch für BFF!</vt:lpstr>
      <vt:lpstr>4.2 Biodiversitätsförderflächen auf Grünland</vt:lpstr>
      <vt:lpstr>BFF Typen auf Grünland</vt:lpstr>
      <vt:lpstr>Extensiv und wenig intensiv genutzte Wiese</vt:lpstr>
      <vt:lpstr> </vt:lpstr>
      <vt:lpstr>Extensiv und wenig intensiv genutzte Wiesen: Nutzung und Pflege </vt:lpstr>
      <vt:lpstr>Wie aufwerten?</vt:lpstr>
      <vt:lpstr>Neuansaat extensiv und wenig intensiv genutzter Wiesen </vt:lpstr>
      <vt:lpstr>Heublumensaat oder Neuansaat?</vt:lpstr>
      <vt:lpstr>Heublumensaat (Direktbegrünung) – Prinzip</vt:lpstr>
      <vt:lpstr>Direktbegrünung: Arbeitsablauf</vt:lpstr>
      <vt:lpstr>Neuansaat einer Wiese:  Worauf achten?</vt:lpstr>
      <vt:lpstr>Neuansaat einer Wiese:  Wie vorgehen?</vt:lpstr>
      <vt:lpstr>Neuansaat einer Wiese: Pflege</vt:lpstr>
      <vt:lpstr>Schnitthäufigkeit anpassen</vt:lpstr>
      <vt:lpstr>Wiesenbrüterfreundliche Bewirtschaftung </vt:lpstr>
      <vt:lpstr>Altgrasstreifen sind wichtige Refugien für Insekten</vt:lpstr>
      <vt:lpstr>Streueflächen</vt:lpstr>
      <vt:lpstr>Gefährdeter Lebensraum</vt:lpstr>
      <vt:lpstr>PowerPoint-Präsentation</vt:lpstr>
      <vt:lpstr>Streueflächen: Nutzung und Pflege </vt:lpstr>
      <vt:lpstr>Uferwiese entlang von Fliessgewässern</vt:lpstr>
      <vt:lpstr>PowerPoint-Präsentation</vt:lpstr>
      <vt:lpstr>Uferwiesen: Nutzung und Pflege </vt:lpstr>
      <vt:lpstr>Uferstreifen als Uferwiese oder extensiv genutzte Wiese anmelden? </vt:lpstr>
      <vt:lpstr>Extensiv genutzte Weide</vt:lpstr>
      <vt:lpstr>PowerPoint-Präsentation</vt:lpstr>
      <vt:lpstr>PowerPoint-Präsentation</vt:lpstr>
      <vt:lpstr>Extensiv genutzte Weide: Mit welchen Tieren beweiden? </vt:lpstr>
      <vt:lpstr>Weidesystem und Bestossung </vt:lpstr>
      <vt:lpstr>Strukturarme Weiden: Wie aufwerten?</vt:lpstr>
      <vt:lpstr>Strukturreiche Weiden: Pflege</vt:lpstr>
      <vt:lpstr>Wald und Wytweiden</vt:lpstr>
      <vt:lpstr>PowerPoint-Präsentation</vt:lpstr>
      <vt:lpstr>PowerPoint-Präsentation</vt:lpstr>
      <vt:lpstr>Wald und Wytweiden: Pflege </vt:lpstr>
      <vt:lpstr>Pflege von Wald und Wytweiden</vt:lpstr>
      <vt:lpstr>Wald- und Wytweiden: Mit welchen Tieren beweiden? </vt:lpstr>
      <vt:lpstr>Umtriebsweide versus Standweide</vt:lpstr>
      <vt:lpstr>Wald- und Wytweiden: Wie aufwerten?</vt:lpstr>
      <vt:lpstr>Artenreiche Grün- und Streueflächen im Sömmerungsgebiet</vt:lpstr>
      <vt:lpstr>PowerPoint-Präsentation</vt:lpstr>
      <vt:lpstr>Artenreiche Grün- und Streueflächen  im Sömmerungsgebiet: Pflege und Aufwertung   </vt:lpstr>
      <vt:lpstr>4.3 Biodiversitätsförderflächen auf Ackerland</vt:lpstr>
      <vt:lpstr>Biodiversitätsförderflächen auf Ackerland </vt:lpstr>
      <vt:lpstr>Lineare und flächige Elemente kombinieren</vt:lpstr>
      <vt:lpstr>PowerPoint-Präsentation</vt:lpstr>
      <vt:lpstr>Bunt- und Rotationsbrache</vt:lpstr>
      <vt:lpstr>PowerPoint-Präsentation</vt:lpstr>
      <vt:lpstr>Rotationsbrache versus Buntbrache</vt:lpstr>
      <vt:lpstr>Brachen: Standortwahl</vt:lpstr>
      <vt:lpstr>Brachen: Saatbettvorbereitung</vt:lpstr>
      <vt:lpstr>Brachen: Saatgutmischungen und Saatzeitpunkt</vt:lpstr>
      <vt:lpstr>Brachen: Saat</vt:lpstr>
      <vt:lpstr>Brachen: Pflege ab dem zweiten Standjahr</vt:lpstr>
      <vt:lpstr>Brachen: Aufheben</vt:lpstr>
      <vt:lpstr>Alte Brachen sind wertvoll! </vt:lpstr>
      <vt:lpstr>Saum auf Ackerfläche</vt:lpstr>
      <vt:lpstr>PowerPoint-Präsentation</vt:lpstr>
      <vt:lpstr>Saum auf Ackerfläche: Unterschiede zu Brachen </vt:lpstr>
      <vt:lpstr>Saum auf Ackerfläche: Saatbettvorbereitung</vt:lpstr>
      <vt:lpstr>Saum auf Ackerfläche: Mischungen und Saatzeitpunkt</vt:lpstr>
      <vt:lpstr>Saum auf Ackerfläche: Saat und Pflege</vt:lpstr>
      <vt:lpstr>PowerPoint-Präsentation</vt:lpstr>
      <vt:lpstr>PowerPoint-Präsentation</vt:lpstr>
      <vt:lpstr>Ackerschonstreifen: Wo anlegen? </vt:lpstr>
      <vt:lpstr>Ackerschonstreifen: Wie ansäen? </vt:lpstr>
      <vt:lpstr>Ackerschonstreifen: Pflege</vt:lpstr>
      <vt:lpstr>PowerPoint-Präsentation</vt:lpstr>
      <vt:lpstr>PowerPoint-Präsentation</vt:lpstr>
      <vt:lpstr>Blühstreifen: Anlage</vt:lpstr>
      <vt:lpstr>Blühstreifen für Nützlinge oder Bestäuber: Saatgut</vt:lpstr>
      <vt:lpstr>Blühstreifen: Pflege</vt:lpstr>
      <vt:lpstr>4.4 Gehölze und Biodiversitätsförderflächen       in Dauerkulturen</vt:lpstr>
      <vt:lpstr>Bäume und Sträucher: Worauf achten beim Pflanzen?</vt:lpstr>
      <vt:lpstr>BFF-Typen Gehölze und Dauerkulturen</vt:lpstr>
      <vt:lpstr>Hochstamm-Feldobstbäume</vt:lpstr>
      <vt:lpstr>PowerPoint-Präsentation</vt:lpstr>
      <vt:lpstr>PowerPoint-Präsentation</vt:lpstr>
      <vt:lpstr>Strukturen zur Aufwertung der Hochstammobstgärten, die auch für QII angerechnet werden</vt:lpstr>
      <vt:lpstr>Hochstamm-Feldobstbäume: Pflanzung</vt:lpstr>
      <vt:lpstr>Hochstamm-Feldobstbäume: Pflege</vt:lpstr>
      <vt:lpstr>Mögliche ökologische Aufwertung von Obstgärten</vt:lpstr>
      <vt:lpstr>Standortgerechte Einzelbäume und Alleen</vt:lpstr>
      <vt:lpstr>Standortgerechte Einzelbäume und Alleen</vt:lpstr>
      <vt:lpstr>Pflanzung standortgerechter Einzelbäume und Alleen</vt:lpstr>
      <vt:lpstr>Welches sind die ökologisch wertvollsten Baumarten?</vt:lpstr>
      <vt:lpstr>Hecken, Ufer- und Feldgehölze</vt:lpstr>
      <vt:lpstr>PowerPoint-Präsentation</vt:lpstr>
      <vt:lpstr>PowerPoint-Präsentation</vt:lpstr>
      <vt:lpstr>Hecken, Ufer- und Feldgehölze: Standortwahl</vt:lpstr>
      <vt:lpstr> </vt:lpstr>
      <vt:lpstr>Hecken, Ufer- und Feldgehölze: Pflanzung </vt:lpstr>
      <vt:lpstr>Hecken, Ufer- und Feldgehölze: Pflanzplanbeispiel</vt:lpstr>
      <vt:lpstr>Hecken, Ufer- und Feldgehölze: Pflege und Aufwertung </vt:lpstr>
      <vt:lpstr>Hecken, Ufer- und Feldgehölze:  Gestaffelte Nutzung des Krautsaums (Q II)</vt:lpstr>
      <vt:lpstr>Rebflächen mit natürlicher Artenvielfalt</vt:lpstr>
      <vt:lpstr>PowerPoint-Präsentation</vt:lpstr>
      <vt:lpstr>Rebflächen mit natürlicher Artenvielfalt </vt:lpstr>
      <vt:lpstr>Rebflächen mit natürlicher Artenvielfalt  </vt:lpstr>
      <vt:lpstr>PowerPoint-Präsentation</vt:lpstr>
      <vt:lpstr>Rebflächen: Wie Netze richtig montieren?</vt:lpstr>
      <vt:lpstr>4.5 Andere Biodiversitätsförderflächen</vt:lpstr>
      <vt:lpstr>Wassergraben, Tümpel, Teich</vt:lpstr>
      <vt:lpstr>PowerPoint-Präsentation</vt:lpstr>
      <vt:lpstr>Bevorzugte Gewässertypen einiger Amphibien</vt:lpstr>
      <vt:lpstr>Wassergraben, Tümpel, Teich</vt:lpstr>
      <vt:lpstr>Wassergraben, Tümpel, Teich</vt:lpstr>
      <vt:lpstr>Wassergraben, Tümpel, Teich</vt:lpstr>
      <vt:lpstr>Wassergraben, Tümpel, Teich</vt:lpstr>
      <vt:lpstr>Ruderalflächen, Steinhaufen und -wälle</vt:lpstr>
      <vt:lpstr>PowerPoint-Präsentation</vt:lpstr>
      <vt:lpstr>Ruderalflächen, Steinhaufen und -wälle</vt:lpstr>
      <vt:lpstr>Ruderalflächen</vt:lpstr>
      <vt:lpstr>Steinhaufen und Steinwälle</vt:lpstr>
      <vt:lpstr>Ruderalflächen, Steinhaufen und -wälle</vt:lpstr>
      <vt:lpstr>Trockenmauern</vt:lpstr>
      <vt:lpstr>PowerPoint-Präsentation</vt:lpstr>
      <vt:lpstr>Trockensteinmauern: Bau</vt:lpstr>
      <vt:lpstr>Trockensteinmauern: Unterhalt</vt:lpstr>
      <vt:lpstr>Regionsspezifische Biodiversitätsförderflächen</vt:lpstr>
      <vt:lpstr>Förderung seltener Schmetterlinge  mit angepasstem Mahdregime</vt:lpstr>
      <vt:lpstr>La bande refuge</vt:lpstr>
      <vt:lpstr>Kiebitzschutz in der Wauwiler Ebene</vt:lpstr>
      <vt:lpstr>Blühstreifen, Feldlerchenfenster im Oberaargau</vt:lpstr>
      <vt:lpstr>Weiterführende Links</vt:lpstr>
      <vt:lpstr>Impressum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Weidmann Gilles</dc:creator>
  <cp:lastModifiedBy>Chevillat Veronique</cp:lastModifiedBy>
  <cp:revision>660</cp:revision>
  <dcterms:created xsi:type="dcterms:W3CDTF">2017-11-28T14:04:15Z</dcterms:created>
  <dcterms:modified xsi:type="dcterms:W3CDTF">2019-04-08T12:17:56Z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0x010100038CE18F8DE21746B13E196ECDFF44C0</vt:lpwstr>
  </property>
</Properties>
</file>