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0" r:id="rId5"/>
  </p:sldMasterIdLst>
  <p:notesMasterIdLst>
    <p:notesMasterId r:id="rId30"/>
  </p:notesMasterIdLst>
  <p:sldIdLst>
    <p:sldId id="256" r:id="rId6"/>
    <p:sldId id="291" r:id="rId7"/>
    <p:sldId id="292" r:id="rId8"/>
    <p:sldId id="258" r:id="rId9"/>
    <p:sldId id="295" r:id="rId10"/>
    <p:sldId id="282" r:id="rId11"/>
    <p:sldId id="266" r:id="rId12"/>
    <p:sldId id="261" r:id="rId13"/>
    <p:sldId id="260" r:id="rId14"/>
    <p:sldId id="275" r:id="rId15"/>
    <p:sldId id="276" r:id="rId16"/>
    <p:sldId id="296" r:id="rId17"/>
    <p:sldId id="290" r:id="rId18"/>
    <p:sldId id="286" r:id="rId19"/>
    <p:sldId id="289" r:id="rId20"/>
    <p:sldId id="278" r:id="rId21"/>
    <p:sldId id="267" r:id="rId22"/>
    <p:sldId id="268" r:id="rId23"/>
    <p:sldId id="281" r:id="rId24"/>
    <p:sldId id="269" r:id="rId25"/>
    <p:sldId id="280" r:id="rId26"/>
    <p:sldId id="271" r:id="rId27"/>
    <p:sldId id="272" r:id="rId28"/>
    <p:sldId id="294" r:id="rId29"/>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gist Dominik" initials="DH" lastIdx="10" clrIdx="0"/>
  <p:cmAuthor id="1" name="Hagist Dominik" initials="DHA" lastIdx="4" clrIdx="1"/>
  <p:cmAuthor id="2" name="Weidmann Gilles" initials="WG" lastIdx="1" clrIdx="2">
    <p:extLst>
      <p:ext uri="{19B8F6BF-5375-455C-9EA6-DF929625EA0E}">
        <p15:presenceInfo xmlns:p15="http://schemas.microsoft.com/office/powerpoint/2012/main" userId="S-1-5-21-1635401191-1135830115-316617838-1041" providerId="AD"/>
      </p:ext>
    </p:extLst>
  </p:cmAuthor>
  <p:cmAuthor id="3" name="Graf Roman" initials="RG"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C5E0B4"/>
    <a:srgbClr val="99C7DB"/>
    <a:srgbClr val="C7E0EB"/>
    <a:srgbClr val="2F6C86"/>
    <a:srgbClr val="FFCCCC"/>
    <a:srgbClr val="FFFFFF"/>
    <a:srgbClr val="FBE5D6"/>
    <a:srgbClr val="FF0000"/>
    <a:srgbClr val="FE5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7696" autoAdjust="0"/>
  </p:normalViewPr>
  <p:slideViewPr>
    <p:cSldViewPr>
      <p:cViewPr varScale="1">
        <p:scale>
          <a:sx n="76" d="100"/>
          <a:sy n="76" d="100"/>
        </p:scale>
        <p:origin x="1536" y="53"/>
      </p:cViewPr>
      <p:guideLst>
        <p:guide orient="horz" pos="2160"/>
        <p:guide pos="2880"/>
      </p:guideLst>
    </p:cSldViewPr>
  </p:slideViewPr>
  <p:outlineViewPr>
    <p:cViewPr>
      <p:scale>
        <a:sx n="33" d="100"/>
        <a:sy n="33" d="100"/>
      </p:scale>
      <p:origin x="0" y="-27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FR!$B$7</c:f>
              <c:strCache>
                <c:ptCount val="1"/>
                <c:pt idx="0">
                  <c:v>Éteint en Suisse</c:v>
                </c:pt>
              </c:strCache>
            </c:strRef>
          </c:tx>
          <c:spPr>
            <a:solidFill>
              <a:schemeClr val="accent1"/>
            </a:solidFill>
            <a:ln>
              <a:noFill/>
            </a:ln>
            <a:effectLst/>
          </c:spPr>
          <c:invertIfNegative val="0"/>
          <c:cat>
            <c:strRef>
              <c:f>FR!$A$8:$A$11</c:f>
              <c:strCache>
                <c:ptCount val="4"/>
                <c:pt idx="0">
                  <c:v>Animaux</c:v>
                </c:pt>
                <c:pt idx="1">
                  <c:v>Végétaux</c:v>
                </c:pt>
                <c:pt idx="2">
                  <c:v>Lichens et champignons</c:v>
                </c:pt>
                <c:pt idx="3">
                  <c:v>Total</c:v>
                </c:pt>
              </c:strCache>
            </c:strRef>
          </c:cat>
          <c:val>
            <c:numRef>
              <c:f>FR!$B$8:$B$11</c:f>
              <c:numCache>
                <c:formatCode>General</c:formatCode>
                <c:ptCount val="4"/>
                <c:pt idx="0">
                  <c:v>5</c:v>
                </c:pt>
                <c:pt idx="1">
                  <c:v>2</c:v>
                </c:pt>
                <c:pt idx="2">
                  <c:v>1</c:v>
                </c:pt>
                <c:pt idx="3">
                  <c:v>3</c:v>
                </c:pt>
              </c:numCache>
            </c:numRef>
          </c:val>
          <c:extLst>
            <c:ext xmlns:c16="http://schemas.microsoft.com/office/drawing/2014/chart" uri="{C3380CC4-5D6E-409C-BE32-E72D297353CC}">
              <c16:uniqueId val="{00000000-B369-4790-B3EB-6046B923068C}"/>
            </c:ext>
          </c:extLst>
        </c:ser>
        <c:ser>
          <c:idx val="1"/>
          <c:order val="1"/>
          <c:tx>
            <c:strRef>
              <c:f>FR!$C$7</c:f>
              <c:strCache>
                <c:ptCount val="1"/>
                <c:pt idx="0">
                  <c:v>Menacé</c:v>
                </c:pt>
              </c:strCache>
            </c:strRef>
          </c:tx>
          <c:spPr>
            <a:solidFill>
              <a:schemeClr val="accent6">
                <a:lumMod val="75000"/>
              </a:schemeClr>
            </a:solidFill>
            <a:ln>
              <a:noFill/>
            </a:ln>
            <a:effectLst/>
          </c:spPr>
          <c:invertIfNegative val="0"/>
          <c:cat>
            <c:strRef>
              <c:f>FR!$A$8:$A$11</c:f>
              <c:strCache>
                <c:ptCount val="4"/>
                <c:pt idx="0">
                  <c:v>Animaux</c:v>
                </c:pt>
                <c:pt idx="1">
                  <c:v>Végétaux</c:v>
                </c:pt>
                <c:pt idx="2">
                  <c:v>Lichens et champignons</c:v>
                </c:pt>
                <c:pt idx="3">
                  <c:v>Total</c:v>
                </c:pt>
              </c:strCache>
            </c:strRef>
          </c:cat>
          <c:val>
            <c:numRef>
              <c:f>FR!$C$8:$C$11</c:f>
              <c:numCache>
                <c:formatCode>General</c:formatCode>
                <c:ptCount val="4"/>
                <c:pt idx="0">
                  <c:v>36</c:v>
                </c:pt>
                <c:pt idx="1">
                  <c:v>26</c:v>
                </c:pt>
                <c:pt idx="2">
                  <c:v>32</c:v>
                </c:pt>
                <c:pt idx="3">
                  <c:v>33</c:v>
                </c:pt>
              </c:numCache>
            </c:numRef>
          </c:val>
          <c:extLst>
            <c:ext xmlns:c16="http://schemas.microsoft.com/office/drawing/2014/chart" uri="{C3380CC4-5D6E-409C-BE32-E72D297353CC}">
              <c16:uniqueId val="{00000001-B369-4790-B3EB-6046B923068C}"/>
            </c:ext>
          </c:extLst>
        </c:ser>
        <c:ser>
          <c:idx val="2"/>
          <c:order val="2"/>
          <c:tx>
            <c:strRef>
              <c:f>FR!$D$7</c:f>
              <c:strCache>
                <c:ptCount val="1"/>
                <c:pt idx="0">
                  <c:v>Potentiellement menacé</c:v>
                </c:pt>
              </c:strCache>
            </c:strRef>
          </c:tx>
          <c:spPr>
            <a:solidFill>
              <a:srgbClr val="FFC000"/>
            </a:solidFill>
            <a:ln>
              <a:noFill/>
            </a:ln>
            <a:effectLst/>
          </c:spPr>
          <c:invertIfNegative val="0"/>
          <c:cat>
            <c:strRef>
              <c:f>FR!$A$8:$A$11</c:f>
              <c:strCache>
                <c:ptCount val="4"/>
                <c:pt idx="0">
                  <c:v>Animaux</c:v>
                </c:pt>
                <c:pt idx="1">
                  <c:v>Végétaux</c:v>
                </c:pt>
                <c:pt idx="2">
                  <c:v>Lichens et champignons</c:v>
                </c:pt>
                <c:pt idx="3">
                  <c:v>Total</c:v>
                </c:pt>
              </c:strCache>
            </c:strRef>
          </c:cat>
          <c:val>
            <c:numRef>
              <c:f>FR!$D$8:$D$11</c:f>
              <c:numCache>
                <c:formatCode>General</c:formatCode>
                <c:ptCount val="4"/>
                <c:pt idx="0">
                  <c:v>13</c:v>
                </c:pt>
                <c:pt idx="1">
                  <c:v>16</c:v>
                </c:pt>
                <c:pt idx="2">
                  <c:v>7</c:v>
                </c:pt>
                <c:pt idx="3">
                  <c:v>10</c:v>
                </c:pt>
              </c:numCache>
            </c:numRef>
          </c:val>
          <c:extLst>
            <c:ext xmlns:c16="http://schemas.microsoft.com/office/drawing/2014/chart" uri="{C3380CC4-5D6E-409C-BE32-E72D297353CC}">
              <c16:uniqueId val="{00000002-B369-4790-B3EB-6046B923068C}"/>
            </c:ext>
          </c:extLst>
        </c:ser>
        <c:ser>
          <c:idx val="3"/>
          <c:order val="3"/>
          <c:tx>
            <c:strRef>
              <c:f>FR!$E$7</c:f>
              <c:strCache>
                <c:ptCount val="1"/>
                <c:pt idx="0">
                  <c:v>Non menacé</c:v>
                </c:pt>
              </c:strCache>
            </c:strRef>
          </c:tx>
          <c:spPr>
            <a:solidFill>
              <a:srgbClr val="92D050"/>
            </a:solidFill>
            <a:ln>
              <a:noFill/>
            </a:ln>
            <a:effectLst/>
          </c:spPr>
          <c:invertIfNegative val="0"/>
          <c:cat>
            <c:strRef>
              <c:f>FR!$A$8:$A$11</c:f>
              <c:strCache>
                <c:ptCount val="4"/>
                <c:pt idx="0">
                  <c:v>Animaux</c:v>
                </c:pt>
                <c:pt idx="1">
                  <c:v>Végétaux</c:v>
                </c:pt>
                <c:pt idx="2">
                  <c:v>Lichens et champignons</c:v>
                </c:pt>
                <c:pt idx="3">
                  <c:v>Total</c:v>
                </c:pt>
              </c:strCache>
            </c:strRef>
          </c:cat>
          <c:val>
            <c:numRef>
              <c:f>FR!$E$8:$E$11</c:f>
              <c:numCache>
                <c:formatCode>General</c:formatCode>
                <c:ptCount val="4"/>
                <c:pt idx="0">
                  <c:v>46</c:v>
                </c:pt>
                <c:pt idx="1">
                  <c:v>56</c:v>
                </c:pt>
                <c:pt idx="2">
                  <c:v>60</c:v>
                </c:pt>
                <c:pt idx="3">
                  <c:v>54</c:v>
                </c:pt>
              </c:numCache>
            </c:numRef>
          </c:val>
          <c:extLst>
            <c:ext xmlns:c16="http://schemas.microsoft.com/office/drawing/2014/chart" uri="{C3380CC4-5D6E-409C-BE32-E72D297353CC}">
              <c16:uniqueId val="{00000003-B369-4790-B3EB-6046B923068C}"/>
            </c:ext>
          </c:extLst>
        </c:ser>
        <c:dLbls>
          <c:showLegendKey val="0"/>
          <c:showVal val="0"/>
          <c:showCatName val="0"/>
          <c:showSerName val="0"/>
          <c:showPercent val="0"/>
          <c:showBubbleSize val="0"/>
        </c:dLbls>
        <c:gapWidth val="150"/>
        <c:overlap val="100"/>
        <c:axId val="376557832"/>
        <c:axId val="376560456"/>
      </c:barChart>
      <c:catAx>
        <c:axId val="37655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crossAx val="376560456"/>
        <c:crosses val="autoZero"/>
        <c:auto val="1"/>
        <c:lblAlgn val="ctr"/>
        <c:lblOffset val="100"/>
        <c:noMultiLvlLbl val="0"/>
      </c:catAx>
      <c:valAx>
        <c:axId val="376560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crossAx val="376557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7B0CF8E-C138-4307-B66F-5CFD75F81BA9}" type="datetimeFigureOut">
              <a:rPr lang="de-CH" smtClean="0"/>
              <a:t>27.05.2024</a:t>
            </a:fld>
            <a:endParaRPr lang="de-CH"/>
          </a:p>
        </p:txBody>
      </p:sp>
      <p:sp>
        <p:nvSpPr>
          <p:cNvPr id="4" name="Folienbildplatzhalt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9976C48-313D-43E6-898F-7CCA8AB7B608}" type="slidenum">
              <a:rPr lang="de-CH" smtClean="0"/>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400" dirty="0">
                <a:latin typeface="Gill Sans MT" panose="020B0502020104020203" pitchFamily="34" charset="0"/>
              </a:rPr>
              <a:t>La biodiversité est l'ensemble de la vie, tout ce qui vit : animaux, plantes, champignons et bactéries. Mais la biodiversité inclut également la diversité génétique au sein des espèces (sous-espèces, races, variétés) ainsi que la richesse des communautés et des habitats (écosystèmes). </a:t>
            </a:r>
            <a:endParaRPr lang="de-CH" sz="1400" dirty="0">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E9976C48-313D-43E6-898F-7CCA8AB7B608}" type="slidenum">
              <a:rPr lang="de-CH" smtClean="0"/>
              <a:t>4</a:t>
            </a:fld>
            <a:endParaRPr lang="de-CH"/>
          </a:p>
        </p:txBody>
      </p:sp>
    </p:spTree>
    <p:extLst>
      <p:ext uri="{BB962C8B-B14F-4D97-AF65-F5344CB8AC3E}">
        <p14:creationId xmlns:p14="http://schemas.microsoft.com/office/powerpoint/2010/main" val="399442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Premier niveau : diversité des espèces :</a:t>
            </a:r>
          </a:p>
          <a:p>
            <a:r>
              <a:rPr lang="fr-CH" noProof="0" dirty="0"/>
              <a:t>En Suisse, on connaît actuellement environ 49'000 espèces d'animaux, de plantes, de champignons et de bactéries. Parmi elles, on compte par exemple 220 espèces de papillons diurnes, 610 espèces d'abeilles sauvages et 3'000 espèces de plantes. On sait que 3'500 espèces sont aujourd’hui menacées.</a:t>
            </a:r>
          </a:p>
          <a:p>
            <a:endParaRPr lang="fr-CH" noProof="0" dirty="0"/>
          </a:p>
          <a:p>
            <a:r>
              <a:rPr lang="fr-CH" noProof="0" dirty="0"/>
              <a:t>Deuxième niveau : diversité génétique au sein des espèces</a:t>
            </a:r>
          </a:p>
          <a:p>
            <a:r>
              <a:rPr lang="fr-CH" noProof="0" dirty="0"/>
              <a:t>L'homme a créé une grande diversité au sein des plantes cultivées et des animaux d'élevage. Parmi les plus de 2’500 variétés de fruits enregistrées en Suisse, beaucoup séduisent par leur goût particulier et leur aspect unique. Le nombre de variétés cultivées a toutefois fortement diminué au cours des dernières décennies. Ainsi, par exemple, quatre variétés de poires sur 600 sont encore cultivées aujourd'hui sur 90 % de la surface cultivée. De très nombreuses variétés de plantes cultivées et 38 races d'animaux de rente typiques de la Suisse risquent de disparaître.</a:t>
            </a:r>
          </a:p>
          <a:p>
            <a:r>
              <a:rPr lang="fr-CH" noProof="0" dirty="0"/>
              <a:t>Outre les plantes cultivées, les plantes sauvages sont également importantes pour l'agriculture. Elles constituent une ressource génétique particulièrement précieuse pour la sélection végétale ou fournissent, par exemple, des graminées et plantes à fleurs robustes adaptées aux conditions locales pour les mélanges de semences destinés aux surfaces de promotion de la biodiversité. L'agriculture a une responsabilité particulière pour 1’450 espèces, car elles se trouvent principalement dans le paysage cultivé et y sont particulièrement menacées. </a:t>
            </a:r>
          </a:p>
          <a:p>
            <a:endParaRPr lang="fr-CH" noProof="0" dirty="0"/>
          </a:p>
          <a:p>
            <a:r>
              <a:rPr lang="fr-CH" noProof="0" dirty="0"/>
              <a:t>Troisième niveau : diversité des habitats</a:t>
            </a:r>
          </a:p>
          <a:p>
            <a:r>
              <a:rPr lang="fr-CH" noProof="0" dirty="0"/>
              <a:t>En Suisse, on distingue 167 habitats. L'agriculture est responsable de l'entretien de 44 types d'habitats, comme les haies, les vergers haute-tige et les prairies maigres.</a:t>
            </a:r>
          </a:p>
          <a:p>
            <a:r>
              <a:rPr lang="fr-CH" noProof="0" dirty="0"/>
              <a:t>La diversité du paysage cultivé est issue d’une utilisation par l’agriculture d'un paysage naturel, historiquement marqué par la forêt. Comme le paysage cultivé est marqué par l'homme, la préservation de la diversité nécessite l'intervention consciente de l'homme. </a:t>
            </a:r>
          </a:p>
          <a:p>
            <a:endParaRPr lang="fr-CH"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r-CH" noProof="0" dirty="0"/>
              <a:t>La diversité des espèces et des habitats ainsi que la diversité génétique constituent la base de tous les processus de vie et des services écosystémiques sur notre planète. La biodiversité fait partie, avec le sol, l'air et l'eau, des principales ressources vitales de l'homme. La diversité est également une condition importante pour l'adaptation des êtres vivants à des conditions environnementales changeantes, comme le changement climatique, et donc pour leur survie à long terme. </a:t>
            </a:r>
          </a:p>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5</a:t>
            </a:fld>
            <a:endParaRPr lang="de-CH"/>
          </a:p>
        </p:txBody>
      </p:sp>
    </p:spTree>
    <p:extLst>
      <p:ext uri="{BB962C8B-B14F-4D97-AF65-F5344CB8AC3E}">
        <p14:creationId xmlns:p14="http://schemas.microsoft.com/office/powerpoint/2010/main" val="159420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biodiversité est belle et fait plaisir</a:t>
            </a:r>
          </a:p>
          <a:p>
            <a:r>
              <a:rPr lang="fr-FR" dirty="0"/>
              <a:t>Les sondages le montrent : Les paysages présentant une biodiversité élevée sont perçus par le public comme beaucoup plus beaux que les paysages de production monotones et arides. Ils ont une grande valeur récréative et de détente pour la population.</a:t>
            </a:r>
          </a:p>
          <a:p>
            <a:endParaRPr lang="fr-FR" dirty="0"/>
          </a:p>
          <a:p>
            <a:r>
              <a:rPr lang="fr-FR" dirty="0"/>
              <a:t>La biodiversité assure la pollinisation</a:t>
            </a:r>
          </a:p>
          <a:p>
            <a:r>
              <a:rPr lang="fr-FR" dirty="0"/>
              <a:t>Environ 80 % des principales cultivées dépendent de la pollinisation par les insectes. Les abeilles sauvages jouent un rôle central dans la pollinisation des plantes </a:t>
            </a:r>
            <a:r>
              <a:rPr lang="fr-FR" dirty="0" err="1"/>
              <a:t>cultivées.La</a:t>
            </a:r>
            <a:r>
              <a:rPr lang="fr-FR" dirty="0"/>
              <a:t> biodiversité tient les parasites à </a:t>
            </a:r>
            <a:r>
              <a:rPr lang="fr-FR" dirty="0" err="1"/>
              <a:t>distanceDans</a:t>
            </a:r>
            <a:r>
              <a:rPr lang="fr-FR" dirty="0"/>
              <a:t> les paysages riches en biodiversité, les ravageurs peuvent moins se multiplier grâce à un plus grand nombre d'insectes utiles. Les bandes fleuries, en particulier, favorisent les prédateurs et les parasitoïdes qui diminuent les ravageurs. Cela permet d'économiser des applications de pesticides et d'augmenter la sécurité des rendements.</a:t>
            </a:r>
          </a:p>
          <a:p>
            <a:endParaRPr lang="fr-FR" dirty="0"/>
          </a:p>
          <a:p>
            <a:r>
              <a:rPr lang="fr-FR" dirty="0"/>
              <a:t>La biodiversité assure la fertilité des sols</a:t>
            </a:r>
          </a:p>
          <a:p>
            <a:r>
              <a:rPr lang="fr-FR" dirty="0"/>
              <a:t>Une faune du sol diversifiée, composée de vers de terre, d'insectes, de champignons et de bactéries, améliore la fertilité du sol et contribue à une décomposition, une transformation et une accumulation naturelles de la matière organique.</a:t>
            </a:r>
          </a:p>
          <a:p>
            <a:endParaRPr lang="fr-FR" dirty="0"/>
          </a:p>
          <a:p>
            <a:r>
              <a:rPr lang="fr-FR" dirty="0"/>
              <a:t>La biodiversité est une ressource importante</a:t>
            </a:r>
          </a:p>
          <a:p>
            <a:r>
              <a:rPr lang="fr-FR" dirty="0"/>
              <a:t>De nombreuses plantes médicinales poussent sur des sites proches de la nature. La nigelle cultivée par exemple, une plante agricole rare, est utilisé pour traiter les maladies de la peau, des voies respiratoires ainsi que les allergies, l'asthme et les infections.</a:t>
            </a:r>
          </a:p>
          <a:p>
            <a:endParaRPr lang="fr-FR" dirty="0"/>
          </a:p>
          <a:p>
            <a:r>
              <a:rPr lang="fr-FR" dirty="0"/>
              <a:t>La diversité génétique fournit la base de nouvelles sélections</a:t>
            </a:r>
          </a:p>
          <a:p>
            <a:r>
              <a:rPr lang="fr-FR" dirty="0"/>
              <a:t>Les anciennes variétés de plantes cultivées et les races animales possèdent de nombreuses propriétés qui ont été supprimées des variétés et races modernes à haut rendement, mais qui pourraient redevenir importantes à l'avenir. Il s'agit notamment de résistances, d'arômes ou de composants.</a:t>
            </a:r>
          </a:p>
          <a:p>
            <a:endParaRPr lang="fr-FR" dirty="0"/>
          </a:p>
          <a:p>
            <a:r>
              <a:rPr lang="fr-FR" dirty="0"/>
              <a:t>La biodiversité crée une identité régionale</a:t>
            </a:r>
          </a:p>
          <a:p>
            <a:r>
              <a:rPr lang="fr-FR" dirty="0"/>
              <a:t>Les races animales comme la "poule </a:t>
            </a:r>
            <a:r>
              <a:rPr lang="fr-FR" dirty="0" err="1"/>
              <a:t>appenzelloise</a:t>
            </a:r>
            <a:r>
              <a:rPr lang="fr-FR" dirty="0"/>
              <a:t> huppée" et les variétés végétales comme la "cerise de Zoug" peuvent être source d'identité. Mais aussi des types d'habitat comme les forêts de mélèzes en Engadine ou les pâturages boisés dans le Jura sont également typiques de certaines régions.</a:t>
            </a:r>
          </a:p>
          <a:p>
            <a:endParaRPr lang="fr-FR" dirty="0"/>
          </a:p>
          <a:p>
            <a:r>
              <a:rPr lang="fr-FR" dirty="0"/>
              <a:t>La biodiversité stabilise le sol </a:t>
            </a:r>
          </a:p>
          <a:p>
            <a:r>
              <a:rPr lang="fr-FR" dirty="0"/>
              <a:t>Une prairie maigre avec de nombreuses espèces végétales - chacune avec son système racinaire spécifique - peut mieux stabiliser une pente qu'une prairie grasse avec peu d'espèces.</a:t>
            </a:r>
          </a:p>
          <a:p>
            <a:endParaRPr lang="fr-FR" dirty="0"/>
          </a:p>
          <a:p>
            <a:r>
              <a:rPr lang="fr-FR" dirty="0"/>
              <a:t>La biodiversité est intéressante</a:t>
            </a:r>
          </a:p>
          <a:p>
            <a:r>
              <a:rPr lang="fr-FR" dirty="0"/>
              <a:t>Lorsque nous observons la diversité des animaux et des plantes et que nous en profitons sensoriellement, cela nous conduit à de nouvelles connaissances et nous permet d'établir des liens. </a:t>
            </a:r>
          </a:p>
          <a:p>
            <a:endParaRPr lang="fr-FR" dirty="0"/>
          </a:p>
          <a:p>
            <a:r>
              <a:rPr lang="fr-FR" dirty="0"/>
              <a:t>La biodiversité est un héritage que nous voulons transmettre aux générations futures.</a:t>
            </a:r>
          </a:p>
          <a:p>
            <a:r>
              <a:rPr lang="fr-FR" dirty="0"/>
              <a:t>Nos enfants et petits-enfants dépendent tout autant que nous d'une faune et d'une flore riches et de leurs multiples utilités.</a:t>
            </a:r>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7</a:t>
            </a:fld>
            <a:endParaRPr lang="de-CH"/>
          </a:p>
        </p:txBody>
      </p:sp>
    </p:spTree>
    <p:extLst>
      <p:ext uri="{BB962C8B-B14F-4D97-AF65-F5344CB8AC3E}">
        <p14:creationId xmlns:p14="http://schemas.microsoft.com/office/powerpoint/2010/main" val="77602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8</a:t>
            </a:fld>
            <a:endParaRPr lang="de-CH"/>
          </a:p>
        </p:txBody>
      </p:sp>
    </p:spTree>
    <p:extLst>
      <p:ext uri="{BB962C8B-B14F-4D97-AF65-F5344CB8AC3E}">
        <p14:creationId xmlns:p14="http://schemas.microsoft.com/office/powerpoint/2010/main" val="12364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Plus la diversité des habitats dans le paysage culturel est grande, plus d'espèces animales et végétales de ces écosystèmes peuvent survivre. Si nous comparons les paysages d'hier et d'aujourd'hui, il est évident que la diversité du paysage a fortement diminué.</a:t>
            </a:r>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9</a:t>
            </a:fld>
            <a:endParaRPr lang="de-CH"/>
          </a:p>
        </p:txBody>
      </p:sp>
    </p:spTree>
    <p:extLst>
      <p:ext uri="{BB962C8B-B14F-4D97-AF65-F5344CB8AC3E}">
        <p14:creationId xmlns:p14="http://schemas.microsoft.com/office/powerpoint/2010/main" val="226871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10</a:t>
            </a:fld>
            <a:endParaRPr lang="de-CH"/>
          </a:p>
        </p:txBody>
      </p:sp>
    </p:spTree>
    <p:extLst>
      <p:ext uri="{BB962C8B-B14F-4D97-AF65-F5344CB8AC3E}">
        <p14:creationId xmlns:p14="http://schemas.microsoft.com/office/powerpoint/2010/main" val="301709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11</a:t>
            </a:fld>
            <a:endParaRPr lang="de-CH"/>
          </a:p>
        </p:txBody>
      </p:sp>
    </p:spTree>
    <p:extLst>
      <p:ext uri="{BB962C8B-B14F-4D97-AF65-F5344CB8AC3E}">
        <p14:creationId xmlns:p14="http://schemas.microsoft.com/office/powerpoint/2010/main" val="156084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 dirty="0"/>
              <a:t>Il y a assez de BFF mais la qualité écologique </a:t>
            </a:r>
            <a:r>
              <a:rPr lang="fr" baseline="0" dirty="0"/>
              <a:t>est insuffisante</a:t>
            </a:r>
          </a:p>
          <a:p>
            <a:r>
              <a:rPr lang="fr-CH" baseline="0" dirty="0"/>
              <a:t>L</a:t>
            </a:r>
            <a:r>
              <a:rPr lang="fr" baseline="0" dirty="0"/>
              <a:t>a surface totale des SPB QI correspond environ à l’objectif de surfaces OEA (ZM IV encore plus trop bas) -&gt; amélioration de la qualité nécessaire !! </a:t>
            </a:r>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12</a:t>
            </a:fld>
            <a:endParaRPr lang="de-CH"/>
          </a:p>
        </p:txBody>
      </p:sp>
    </p:spTree>
    <p:extLst>
      <p:ext uri="{BB962C8B-B14F-4D97-AF65-F5344CB8AC3E}">
        <p14:creationId xmlns:p14="http://schemas.microsoft.com/office/powerpoint/2010/main" val="133254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Espèces caractéristiques : l'indice des effectifs des 18 espèces caractéristiques est resté assez stable depuis 1990. Les espèces en augmentation et en diminution se sont à peu près équilibrées.</a:t>
            </a:r>
          </a:p>
          <a:p>
            <a:r>
              <a:rPr lang="fr-FR" dirty="0"/>
              <a:t>Espèces cibles : l'indice des effectifs a diminué d'environ 30 % après 1990, les 28 espèces cibles ont pour la plupart régressé. Depuis 2020, les effectifs se situent à peu près au même niveau qu'en 1990. Les camemberts montrent la proportion d'espèces présentant des évolutions positives (vert), négatives (rouge) et neutres/fluctuantes (bleu). Le noir représente les espèces d'oiseaux nicheurs qui ont disparu depuis 1990.</a:t>
            </a:r>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16</a:t>
            </a:fld>
            <a:endParaRPr lang="de-CH"/>
          </a:p>
        </p:txBody>
      </p:sp>
    </p:spTree>
    <p:extLst>
      <p:ext uri="{BB962C8B-B14F-4D97-AF65-F5344CB8AC3E}">
        <p14:creationId xmlns:p14="http://schemas.microsoft.com/office/powerpoint/2010/main" val="1170397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w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de-CH" spc="20" dirty="0"/>
            </a:br>
            <a:br>
              <a:rPr lang="de-CH" spc="20" dirty="0"/>
            </a:br>
            <a:r>
              <a:rPr lang="de-CH" spc="20" dirty="0"/>
              <a:t>2018</a:t>
            </a:r>
          </a:p>
        </p:txBody>
      </p:sp>
      <p:sp>
        <p:nvSpPr>
          <p:cNvPr id="15" name="Rechteck 14"/>
          <p:cNvSpPr/>
          <p:nvPr userDrawn="1"/>
        </p:nvSpPr>
        <p:spPr>
          <a:xfrm>
            <a:off x="4545933" y="1619747"/>
            <a:ext cx="1252800" cy="2160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dirty="0"/>
              <a:t>La biodiversité sur l’exploitation agricole</a:t>
            </a:r>
            <a:endParaRPr lang="fr-CH" dirty="0"/>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dirty="0"/>
              <a:t>((</a:t>
            </a:r>
            <a:r>
              <a:rPr lang="fr-CH" spc="20" noProof="0" dirty="0" err="1"/>
              <a:t>Kapitel</a:t>
            </a:r>
            <a:r>
              <a:rPr lang="fr-CH" spc="20" noProof="0" dirty="0"/>
              <a:t>))</a:t>
            </a:r>
          </a:p>
        </p:txBody>
      </p:sp>
      <p:pic>
        <p:nvPicPr>
          <p:cNvPr id="19" name="Grafik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sp>
        <p:nvSpPr>
          <p:cNvPr id="2" name="Foliennummernplatzhalter 1"/>
          <p:cNvSpPr>
            <a:spLocks noGrp="1"/>
          </p:cNvSpPr>
          <p:nvPr>
            <p:ph type="sldNum" sz="quarter" idx="23"/>
          </p:nvPr>
        </p:nvSpPr>
        <p:spPr/>
        <p:txBody>
          <a:bodyPr/>
          <a:lstStyle/>
          <a:p>
            <a:fld id="{B295DEAF-E952-4796-AAEE-4201E40CA590}" type="slidenum">
              <a:rPr lang="de-CH" smtClean="0"/>
              <a:pPr/>
              <a:t>‹Nr.›</a:t>
            </a:fld>
            <a:endParaRPr lang="de-CH" dirty="0"/>
          </a:p>
        </p:txBody>
      </p:sp>
      <p:pic>
        <p:nvPicPr>
          <p:cNvPr id="12" name="Grafik 11">
            <a:extLst>
              <a:ext uri="{FF2B5EF4-FFF2-40B4-BE49-F238E27FC236}">
                <a16:creationId xmlns:a16="http://schemas.microsoft.com/office/drawing/2014/main" id="{32A0CAD0-9D11-4EE1-B4DD-D8DBAF3CC9F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9712" y="366565"/>
            <a:ext cx="1927270" cy="541331"/>
          </a:xfrm>
          <a:prstGeom prst="rect">
            <a:avLst/>
          </a:prstGeom>
        </p:spPr>
      </p:pic>
    </p:spTree>
    <p:extLst>
      <p:ext uri="{BB962C8B-B14F-4D97-AF65-F5344CB8AC3E}">
        <p14:creationId xmlns:p14="http://schemas.microsoft.com/office/powerpoint/2010/main" val="1135996706"/>
      </p:ext>
    </p:extLst>
  </p:cSld>
  <p:clrMapOvr>
    <a:masterClrMapping/>
  </p:clrMapOvr>
  <p:extLst mod="1">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0" name="Inhaltsplatzhalter 2"/>
          <p:cNvSpPr>
            <a:spLocks noGrp="1"/>
          </p:cNvSpPr>
          <p:nvPr>
            <p:ph idx="17"/>
          </p:nvPr>
        </p:nvSpPr>
        <p:spPr>
          <a:xfrm>
            <a:off x="611188" y="3789361"/>
            <a:ext cx="3870325" cy="2159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Inhaltsplatzhalter 2"/>
          <p:cNvSpPr>
            <a:spLocks noGrp="1"/>
          </p:cNvSpPr>
          <p:nvPr>
            <p:ph idx="18"/>
          </p:nvPr>
        </p:nvSpPr>
        <p:spPr>
          <a:xfrm>
            <a:off x="4680000" y="3789363"/>
            <a:ext cx="3852000" cy="2159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3100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8584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3676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8733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49068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dirty="0"/>
              <a:t>Bildlegende</a:t>
            </a:r>
            <a:endParaRPr lang="de-CH" sz="1350" spc="20" baseline="0" dirty="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0987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220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a:t>Titelmasterformat durch Klicken bearbeiten</a:t>
            </a:r>
            <a:endParaRPr lang="de-CH" dirty="0"/>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36864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a:t>Titelmasterformat durch Klicken bearbeiten</a:t>
            </a:r>
            <a:endParaRPr lang="de-DE" dirty="0"/>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dirty="0"/>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51853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a:t>Titelmasterformat durch Klicken bearbeiten</a:t>
            </a:r>
            <a:endParaRPr lang="de-DE" dirty="0"/>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dirty="0"/>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extLst>
      <p:ext uri="{BB962C8B-B14F-4D97-AF65-F5344CB8AC3E}">
        <p14:creationId xmlns:p14="http://schemas.microsoft.com/office/powerpoint/2010/main" val="404123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a:t>‹Nr.›</a:t>
            </a:fld>
            <a:endParaRPr lang="de-CH" dirty="0"/>
          </a:p>
        </p:txBody>
      </p:sp>
    </p:spTree>
    <p:extLst>
      <p:ext uri="{BB962C8B-B14F-4D97-AF65-F5344CB8AC3E}">
        <p14:creationId xmlns:p14="http://schemas.microsoft.com/office/powerpoint/2010/main" val="1315925168"/>
      </p:ext>
    </p:extLst>
  </p:cSld>
  <p:clrMapOvr>
    <a:masterClrMapping/>
  </p:clrMapOvr>
  <p:extLst mod="1">
    <p:ext uri="{DCECCB84-F9BA-43D5-87BE-67443E8EF086}">
      <p15:sldGuideLst xmlns:p15="http://schemas.microsoft.com/office/powerpoint/2012/main">
        <p15:guide id="1" pos="2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a:t>Titelmasterformat durch Klicken bearbeiten</a:t>
            </a:r>
            <a:endParaRPr lang="de-DE"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dirty="0"/>
          </a:p>
        </p:txBody>
      </p:sp>
    </p:spTree>
    <p:extLst>
      <p:ext uri="{BB962C8B-B14F-4D97-AF65-F5344CB8AC3E}">
        <p14:creationId xmlns:p14="http://schemas.microsoft.com/office/powerpoint/2010/main" val="2759609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a:t>Titelmasterformat durch Klicken bearbeiten</a:t>
            </a:r>
            <a:endParaRPr lang="de-DE" dirty="0"/>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dirty="0"/>
          </a:p>
        </p:txBody>
      </p:sp>
    </p:spTree>
    <p:extLst>
      <p:ext uri="{BB962C8B-B14F-4D97-AF65-F5344CB8AC3E}">
        <p14:creationId xmlns:p14="http://schemas.microsoft.com/office/powerpoint/2010/main" val="427465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p>
        </p:txBody>
      </p:sp>
    </p:spTree>
    <p:extLst>
      <p:ext uri="{BB962C8B-B14F-4D97-AF65-F5344CB8AC3E}">
        <p14:creationId xmlns:p14="http://schemas.microsoft.com/office/powerpoint/2010/main" val="417705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de-CH" spc="20"/>
            </a:br>
            <a:br>
              <a:rPr lang="de-CH" spc="20"/>
            </a:br>
            <a:r>
              <a:rPr lang="de-CH" spc="20"/>
              <a:t>2018</a:t>
            </a:r>
          </a:p>
        </p:txBody>
      </p:sp>
      <p:sp>
        <p:nvSpPr>
          <p:cNvPr id="15" name="Rechteck 14"/>
          <p:cNvSpPr/>
          <p:nvPr userDrawn="1"/>
        </p:nvSpPr>
        <p:spPr>
          <a:xfrm>
            <a:off x="4545933" y="1619747"/>
            <a:ext cx="1252800" cy="2160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CH" err="1"/>
              <a:t>Biodiversität</a:t>
            </a:r>
            <a:r>
              <a:rPr lang="fr-CH"/>
              <a:t> </a:t>
            </a:r>
            <a:r>
              <a:rPr lang="fr-CH" err="1"/>
              <a:t>auf</a:t>
            </a:r>
            <a:r>
              <a:rPr lang="fr-CH"/>
              <a:t> </a:t>
            </a:r>
            <a:r>
              <a:rPr lang="fr-CH" err="1"/>
              <a:t>dem</a:t>
            </a:r>
            <a:r>
              <a:rPr lang="fr-CH"/>
              <a:t> </a:t>
            </a:r>
            <a:r>
              <a:rPr lang="fr-CH" err="1"/>
              <a:t>Landwirtschaftsbetrieb</a:t>
            </a:r>
            <a:endParaRPr lang="fr-CH"/>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a:t>((</a:t>
            </a:r>
            <a:r>
              <a:rPr lang="fr-CH" spc="20" noProof="0" err="1"/>
              <a:t>Kapitel</a:t>
            </a:r>
            <a:r>
              <a:rPr lang="fr-CH" spc="20" noProof="0"/>
              <a:t>))</a:t>
            </a:r>
          </a:p>
        </p:txBody>
      </p:sp>
      <p:pic>
        <p:nvPicPr>
          <p:cNvPr id="19" name="Grafik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pic>
        <p:nvPicPr>
          <p:cNvPr id="22" name="Grafik 21"/>
          <p:cNvPicPr>
            <a:picLocks noChangeAspect="1"/>
          </p:cNvPicPr>
          <p:nvPr userDrawn="1"/>
        </p:nvPicPr>
        <p:blipFill rotWithShape="1">
          <a:blip r:embed="rId7" cstate="screen">
            <a:extLst>
              <a:ext uri="{28A0092B-C50C-407E-A947-70E740481C1C}">
                <a14:useLocalDpi xmlns:a14="http://schemas.microsoft.com/office/drawing/2010/main"/>
              </a:ext>
            </a:extLst>
          </a:blip>
          <a:srcRect b="-17580"/>
          <a:stretch/>
        </p:blipFill>
        <p:spPr>
          <a:xfrm>
            <a:off x="1979712" y="366565"/>
            <a:ext cx="1724025" cy="638370"/>
          </a:xfrm>
          <a:prstGeom prst="rect">
            <a:avLst/>
          </a:prstGeom>
        </p:spPr>
      </p:pic>
      <p:sp>
        <p:nvSpPr>
          <p:cNvPr id="2" name="Foliennummernplatzhalter 1"/>
          <p:cNvSpPr>
            <a:spLocks noGrp="1"/>
          </p:cNvSpPr>
          <p:nvPr>
            <p:ph type="sldNum" sz="quarter" idx="23"/>
          </p:nvPr>
        </p:nvSpPr>
        <p:spPr/>
        <p:txBody>
          <a:bodyPr/>
          <a:lstStyle/>
          <a:p>
            <a:fld id="{B295DEAF-E952-4796-AAEE-4201E40CA590}" type="slidenum">
              <a:rPr lang="de-CH" smtClean="0"/>
              <a:pPr/>
              <a:t>‹Nr.›</a:t>
            </a:fld>
            <a:endParaRPr lang="de-CH"/>
          </a:p>
        </p:txBody>
      </p:sp>
    </p:spTree>
    <p:extLst>
      <p:ext uri="{BB962C8B-B14F-4D97-AF65-F5344CB8AC3E}">
        <p14:creationId xmlns:p14="http://schemas.microsoft.com/office/powerpoint/2010/main" val="1451856942"/>
      </p:ext>
    </p:extLst>
  </p:cSld>
  <p:clrMapOvr>
    <a:masterClrMapping/>
  </p:clrMapOvr>
  <p:extLst>
    <p:ext uri="{DCECCB84-F9BA-43D5-87BE-67443E8EF086}">
      <p15:sldGuideLst xmlns:p15="http://schemas.microsoft.com/office/powerpoint/2012/main">
        <p15:guide id="1" pos="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a:t>‹Nr.›</a:t>
            </a:fld>
            <a:endParaRPr lang="de-CH"/>
          </a:p>
        </p:txBody>
      </p:sp>
    </p:spTree>
    <p:extLst>
      <p:ext uri="{BB962C8B-B14F-4D97-AF65-F5344CB8AC3E}">
        <p14:creationId xmlns:p14="http://schemas.microsoft.com/office/powerpoint/2010/main" val="17450342"/>
      </p:ext>
    </p:extLst>
  </p:cSld>
  <p:clrMapOvr>
    <a:masterClrMapping/>
  </p:clrMapOvr>
  <p:extLst>
    <p:ext uri="{DCECCB84-F9BA-43D5-87BE-67443E8EF086}">
      <p15:sldGuideLst xmlns:p15="http://schemas.microsoft.com/office/powerpoint/2012/main">
        <p15:guide id="1" pos="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80130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783373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Hier Bild einfügen</a:t>
            </a:r>
            <a:endParaRPr lang="de-CH"/>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099550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045005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a:ln>
                  <a:noFill/>
                </a:ln>
                <a:solidFill>
                  <a:srgbClr val="000000"/>
                </a:solidFill>
                <a:effectLst/>
                <a:uLnTx/>
                <a:uFillTx/>
                <a:latin typeface="+mn-lt"/>
                <a:ea typeface="+mj-ea"/>
                <a:cs typeface="+mj-cs"/>
              </a:rPr>
              <a:t>Titelmasterformat durch Klicken bearbeiten</a:t>
            </a:r>
            <a:br>
              <a:rPr lang="de-DE"/>
            </a:br>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15367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dirty="0"/>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591193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953695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296494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Inhaltsplatzhalter 2"/>
          <p:cNvSpPr>
            <a:spLocks noGrp="1"/>
          </p:cNvSpPr>
          <p:nvPr>
            <p:ph idx="17"/>
          </p:nvPr>
        </p:nvSpPr>
        <p:spPr>
          <a:xfrm>
            <a:off x="611188" y="3789361"/>
            <a:ext cx="3870325" cy="2159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2"/>
          <p:cNvSpPr>
            <a:spLocks noGrp="1"/>
          </p:cNvSpPr>
          <p:nvPr>
            <p:ph idx="18"/>
          </p:nvPr>
        </p:nvSpPr>
        <p:spPr>
          <a:xfrm>
            <a:off x="4680000" y="3789363"/>
            <a:ext cx="3852000" cy="2159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090571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09389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5216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679287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956154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a:t>Bildlegende</a:t>
            </a:r>
            <a:endParaRPr lang="de-CH" sz="1350" spc="20" baseline="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823099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955903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149630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145188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a:t>Titelmasterformat durch Klicken bearbeiten</a:t>
            </a:r>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35099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a:t>Titelmasterformat durch Klicken bearbeiten</a:t>
            </a:r>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Tree>
    <p:extLst>
      <p:ext uri="{BB962C8B-B14F-4D97-AF65-F5344CB8AC3E}">
        <p14:creationId xmlns:p14="http://schemas.microsoft.com/office/powerpoint/2010/main" val="606149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a:t>Titelmasterformat durch Klicken bearbeiten</a:t>
            </a:r>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a:p>
        </p:txBody>
      </p:sp>
    </p:spTree>
    <p:extLst>
      <p:ext uri="{BB962C8B-B14F-4D97-AF65-F5344CB8AC3E}">
        <p14:creationId xmlns:p14="http://schemas.microsoft.com/office/powerpoint/2010/main" val="2821939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a:t>Titelmasterformat durch Klicken bearbeiten</a:t>
            </a:r>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a:p>
        </p:txBody>
      </p:sp>
    </p:spTree>
    <p:extLst>
      <p:ext uri="{BB962C8B-B14F-4D97-AF65-F5344CB8AC3E}">
        <p14:creationId xmlns:p14="http://schemas.microsoft.com/office/powerpoint/2010/main" val="3436890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p>
        </p:txBody>
      </p:sp>
    </p:spTree>
    <p:extLst>
      <p:ext uri="{BB962C8B-B14F-4D97-AF65-F5344CB8AC3E}">
        <p14:creationId xmlns:p14="http://schemas.microsoft.com/office/powerpoint/2010/main" val="232794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a:t>Hier Bild einfügen</a:t>
            </a:r>
            <a:endParaRPr lang="de-CH" dirty="0"/>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0348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a:t>Untertitelformat </a:t>
            </a:r>
            <a:br>
              <a:rPr lang="de-DE" dirty="0"/>
            </a:br>
            <a:r>
              <a:rPr lang="de-DE" dirty="0"/>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a:t>Untertitelformat </a:t>
            </a:r>
            <a:br>
              <a:rPr lang="de-DE" dirty="0"/>
            </a:br>
            <a:r>
              <a:rPr lang="de-DE" dirty="0"/>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6199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dirty="0">
                <a:ln>
                  <a:noFill/>
                </a:ln>
                <a:solidFill>
                  <a:srgbClr val="000000"/>
                </a:solidFill>
                <a:effectLst/>
                <a:uLnTx/>
                <a:uFillTx/>
                <a:latin typeface="+mn-lt"/>
                <a:ea typeface="+mj-ea"/>
                <a:cs typeface="+mj-cs"/>
              </a:rPr>
              <a:t>Titelmasterformat durch Klicken bearbeiten</a:t>
            </a:r>
            <a:br>
              <a:rPr lang="de-DE" dirty="0"/>
            </a:br>
            <a:r>
              <a:rPr lang="de-DE" dirty="0"/>
              <a:t>Erste Ebene </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03763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770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a:t>Hier Bild einfügen</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68790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0.wmf"/><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8C73C7C-1912-436D-BDBC-421561881D6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66088" y="6380849"/>
            <a:ext cx="560748" cy="157503"/>
          </a:xfrm>
          <a:prstGeom prst="rect">
            <a:avLst/>
          </a:prstGeom>
        </p:spPr>
      </p:pic>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 z.B. Legende</a:t>
            </a:r>
            <a:endParaRPr lang="de-CH" dirty="0"/>
          </a:p>
        </p:txBody>
      </p:sp>
      <p:pic>
        <p:nvPicPr>
          <p:cNvPr id="16" name="Grafik 1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
        <p:nvSpPr>
          <p:cNvPr id="10" name="Textfeld 9"/>
          <p:cNvSpPr txBox="1"/>
          <p:nvPr userDrawn="1"/>
        </p:nvSpPr>
        <p:spPr>
          <a:xfrm>
            <a:off x="1763688" y="6344185"/>
            <a:ext cx="3816424" cy="230832"/>
          </a:xfrm>
          <a:prstGeom prst="rect">
            <a:avLst/>
          </a:prstGeom>
          <a:noFill/>
        </p:spPr>
        <p:txBody>
          <a:bodyPr wrap="square" rtlCol="0">
            <a:spAutoFit/>
          </a:bodyPr>
          <a:lstStyle/>
          <a:p>
            <a:r>
              <a:rPr lang="de-CH" sz="900" dirty="0"/>
              <a:t>Collection </a:t>
            </a:r>
            <a:r>
              <a:rPr lang="de-CH" sz="900"/>
              <a:t>de diapositives</a:t>
            </a:r>
            <a:r>
              <a:rPr lang="de-CH" sz="900" baseline="0"/>
              <a:t> </a:t>
            </a:r>
            <a:r>
              <a:rPr lang="de-CH" sz="900" baseline="0" dirty="0"/>
              <a:t>« </a:t>
            </a:r>
            <a:r>
              <a:rPr lang="fr-FR" sz="900" baseline="0" dirty="0"/>
              <a:t>La biodiversité sur l’exploitation agricole »</a:t>
            </a:r>
            <a:endParaRPr lang="de-CH" sz="900" dirty="0"/>
          </a:p>
        </p:txBody>
      </p:sp>
      <p:sp>
        <p:nvSpPr>
          <p:cNvPr id="12" name="Textfeld 11"/>
          <p:cNvSpPr txBox="1"/>
          <p:nvPr userDrawn="1"/>
        </p:nvSpPr>
        <p:spPr>
          <a:xfrm>
            <a:off x="5436096" y="6344185"/>
            <a:ext cx="1925142" cy="230832"/>
          </a:xfrm>
          <a:prstGeom prst="rect">
            <a:avLst/>
          </a:prstGeom>
          <a:noFill/>
        </p:spPr>
        <p:txBody>
          <a:bodyPr wrap="square" rtlCol="0">
            <a:spAutoFit/>
          </a:bodyPr>
          <a:lstStyle/>
          <a:p>
            <a:r>
              <a:rPr lang="de-CH" sz="900" dirty="0" err="1"/>
              <a:t>Pourquoi</a:t>
            </a:r>
            <a:r>
              <a:rPr lang="de-CH" sz="900" dirty="0"/>
              <a:t> </a:t>
            </a:r>
            <a:r>
              <a:rPr lang="de-CH" sz="900" dirty="0" err="1"/>
              <a:t>encourager</a:t>
            </a:r>
            <a:r>
              <a:rPr lang="de-CH" sz="900" dirty="0"/>
              <a:t> la </a:t>
            </a:r>
            <a:r>
              <a:rPr lang="de-CH" sz="900" dirty="0" err="1"/>
              <a:t>biodiversité</a:t>
            </a:r>
            <a:r>
              <a:rPr lang="de-CH" sz="900" dirty="0"/>
              <a:t>?</a:t>
            </a:r>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3" r:id="rId18"/>
    <p:sldLayoutId id="2147483675" r:id="rId19"/>
    <p:sldLayoutId id="2147483676" r:id="rId20"/>
    <p:sldLayoutId id="2147483678" r:id="rId21"/>
    <p:sldLayoutId id="2147483679" r:id="rId22"/>
  </p:sldLayoutIdLst>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a:t>Titelmasterformat durch Klicken bearbeiten</a:t>
            </a:r>
            <a:endParaRPr lang="de-CH"/>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a:t>Erste Ebene</a:t>
            </a:r>
          </a:p>
          <a:p>
            <a:pPr lvl="1"/>
            <a:r>
              <a:rPr lang="de-DE"/>
              <a:t>Zweite Ebene</a:t>
            </a:r>
          </a:p>
          <a:p>
            <a:pPr lvl="2"/>
            <a:r>
              <a:rPr lang="de-DE"/>
              <a:t>Dritte Ebene</a:t>
            </a:r>
          </a:p>
          <a:p>
            <a:pPr lvl="3"/>
            <a:r>
              <a:rPr lang="de-DE"/>
              <a:t>Vierte Ebene</a:t>
            </a:r>
          </a:p>
          <a:p>
            <a:pPr lvl="4"/>
            <a:r>
              <a:rPr lang="de-DE"/>
              <a:t>Fünfte Ebene, z.B. Legende</a:t>
            </a:r>
            <a:endParaRPr lang="de-CH"/>
          </a:p>
        </p:txBody>
      </p:sp>
      <p:pic>
        <p:nvPicPr>
          <p:cNvPr id="16" name="Grafik 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pic>
        <p:nvPicPr>
          <p:cNvPr id="7" name="Grafik 6"/>
          <p:cNvPicPr>
            <a:picLocks noChangeAspect="1"/>
          </p:cNvPicPr>
          <p:nvPr userDrawn="1"/>
        </p:nvPicPr>
        <p:blipFill rotWithShape="1">
          <a:blip r:embed="rId25" cstate="screen">
            <a:extLst>
              <a:ext uri="{28A0092B-C50C-407E-A947-70E740481C1C}">
                <a14:useLocalDpi xmlns:a14="http://schemas.microsoft.com/office/drawing/2010/main"/>
              </a:ext>
            </a:extLst>
          </a:blip>
          <a:srcRect b="-17580"/>
          <a:stretch/>
        </p:blipFill>
        <p:spPr>
          <a:xfrm>
            <a:off x="1043608" y="6357833"/>
            <a:ext cx="486697" cy="180809"/>
          </a:xfrm>
          <a:prstGeom prst="rect">
            <a:avLst/>
          </a:prstGeom>
        </p:spPr>
      </p:pic>
      <p:sp>
        <p:nvSpPr>
          <p:cNvPr id="10" name="Textfeld 9"/>
          <p:cNvSpPr txBox="1"/>
          <p:nvPr userDrawn="1"/>
        </p:nvSpPr>
        <p:spPr>
          <a:xfrm>
            <a:off x="1763688" y="6344185"/>
            <a:ext cx="3168352" cy="230832"/>
          </a:xfrm>
          <a:prstGeom prst="rect">
            <a:avLst/>
          </a:prstGeom>
          <a:noFill/>
        </p:spPr>
        <p:txBody>
          <a:bodyPr wrap="square" rtlCol="0">
            <a:spAutoFit/>
          </a:bodyPr>
          <a:lstStyle/>
          <a:p>
            <a:r>
              <a:rPr lang="de-CH" sz="900"/>
              <a:t>Foliensammlung</a:t>
            </a:r>
            <a:r>
              <a:rPr lang="de-CH" sz="900" baseline="0"/>
              <a:t> Biodiversität auf dem Landwirtschaftsbetrieb</a:t>
            </a:r>
            <a:endParaRPr lang="de-CH" sz="900"/>
          </a:p>
        </p:txBody>
      </p:sp>
      <p:sp>
        <p:nvSpPr>
          <p:cNvPr id="12" name="Textfeld 11"/>
          <p:cNvSpPr txBox="1"/>
          <p:nvPr userDrawn="1"/>
        </p:nvSpPr>
        <p:spPr>
          <a:xfrm>
            <a:off x="5220072" y="6344185"/>
            <a:ext cx="2088232" cy="230832"/>
          </a:xfrm>
          <a:prstGeom prst="rect">
            <a:avLst/>
          </a:prstGeom>
          <a:noFill/>
        </p:spPr>
        <p:txBody>
          <a:bodyPr wrap="square" rtlCol="0">
            <a:spAutoFit/>
          </a:bodyPr>
          <a:lstStyle/>
          <a:p>
            <a:r>
              <a:rPr lang="de-CH" sz="900"/>
              <a:t>Warum Biodiversität fördern?</a:t>
            </a:r>
          </a:p>
        </p:txBody>
      </p:sp>
    </p:spTree>
    <p:extLst>
      <p:ext uri="{BB962C8B-B14F-4D97-AF65-F5344CB8AC3E}">
        <p14:creationId xmlns:p14="http://schemas.microsoft.com/office/powerpoint/2010/main" val="28093864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385">
          <p15:clr>
            <a:srgbClr val="F26B43"/>
          </p15:clr>
        </p15:guide>
        <p15:guide id="3" pos="5375">
          <p15:clr>
            <a:srgbClr val="F26B43"/>
          </p15:clr>
        </p15:guide>
        <p15:guide id="4" orient="horz" pos="4088">
          <p15:clr>
            <a:srgbClr val="F26B43"/>
          </p15:clr>
        </p15:guide>
        <p15:guide id="5" orient="horz" pos="1026">
          <p15:clr>
            <a:srgbClr val="F26B43"/>
          </p15:clr>
        </p15:guide>
        <p15:guide id="7" pos="2823">
          <p15:clr>
            <a:srgbClr val="F26B43"/>
          </p15:clr>
        </p15:guide>
        <p15:guide id="8" pos="1973">
          <p15:clr>
            <a:srgbClr val="F26B43"/>
          </p15:clr>
        </p15:guide>
        <p15:guide id="9" pos="1123">
          <p15:clr>
            <a:srgbClr val="F26B43"/>
          </p15:clr>
        </p15:guide>
        <p15:guide id="10" pos="3674">
          <p15:clr>
            <a:srgbClr val="F26B43"/>
          </p15:clr>
        </p15:guide>
        <p15:guide id="11" pos="4524">
          <p15:clr>
            <a:srgbClr val="F26B43"/>
          </p15:clr>
        </p15:guide>
        <p15:guide id="13" orient="horz" pos="3747">
          <p15:clr>
            <a:srgbClr val="F26B43"/>
          </p15:clr>
        </p15:guide>
        <p15:guide id="14" orient="horz" pos="3067">
          <p15:clr>
            <a:srgbClr val="F26B43"/>
          </p15:clr>
        </p15:guide>
        <p15:guide id="15" orient="horz" pos="1706">
          <p15:clr>
            <a:srgbClr val="F26B43"/>
          </p15:clr>
        </p15:guide>
        <p15:guide id="16" orient="horz" pos="2387">
          <p15:clr>
            <a:srgbClr val="F26B43"/>
          </p15:clr>
        </p15:guide>
        <p15:guide id="17" pos="2937">
          <p15:clr>
            <a:srgbClr val="F26B43"/>
          </p15:clr>
        </p15:guide>
        <p15:guide id="19" orient="horz" pos="2614">
          <p15:clr>
            <a:srgbClr val="F26B43"/>
          </p15:clr>
        </p15:guide>
        <p15:guide id="20" orient="horz" pos="2727">
          <p15:clr>
            <a:srgbClr val="F26B43"/>
          </p15:clr>
        </p15:guide>
        <p15:guide id="21" pos="1236">
          <p15:clr>
            <a:srgbClr val="F26B43"/>
          </p15:clr>
        </p15:guide>
        <p15:guide id="22" pos="2086">
          <p15:clr>
            <a:srgbClr val="F26B43"/>
          </p15:clr>
        </p15:guide>
        <p15:guide id="23" pos="3787">
          <p15:clr>
            <a:srgbClr val="F26B43"/>
          </p15:clr>
        </p15:guide>
        <p15:guide id="24" pos="4637">
          <p15:clr>
            <a:srgbClr val="F26B43"/>
          </p15:clr>
        </p15:guide>
        <p15:guide id="25" orient="horz" pos="5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3" Type="http://schemas.microsoft.com/office/2007/relationships/hdphoto" Target="../media/hdphoto8.wdp"/><Relationship Id="rId7" Type="http://schemas.openxmlformats.org/officeDocument/2006/relationships/image" Target="../media/image57.jpeg"/><Relationship Id="rId12"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6.jpeg"/><Relationship Id="rId11" Type="http://schemas.microsoft.com/office/2007/relationships/hdphoto" Target="../media/hdphoto10.wdp"/><Relationship Id="rId5" Type="http://schemas.microsoft.com/office/2007/relationships/hdphoto" Target="../media/hdphoto9.wdp"/><Relationship Id="rId15" Type="http://schemas.microsoft.com/office/2007/relationships/hdphoto" Target="../media/hdphoto11.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jpe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http://jata.vampula.net/kasvio/kuvat/mesiangervo1.jpg" TargetMode="External"/><Relationship Id="rId3" Type="http://schemas.microsoft.com/office/2007/relationships/hdphoto" Target="../media/hdphoto12.wdp"/><Relationship Id="rId7" Type="http://schemas.openxmlformats.org/officeDocument/2006/relationships/image" Target="../media/image68.jpe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hyperlink" Target="https://www.agrinatur.ch/fr/outils/materiel-denseignement" TargetMode="External"/><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blw.admin.ch/blw/fr/home/instrumente/direktzahlungen.html" TargetMode="External"/><Relationship Id="rId2" Type="http://schemas.openxmlformats.org/officeDocument/2006/relationships/hyperlink" Target="http://www.agrinatur.ch/fr" TargetMode="External"/><Relationship Id="rId1" Type="http://schemas.openxmlformats.org/officeDocument/2006/relationships/slideLayout" Target="../slideLayouts/slideLayout3.xml"/><Relationship Id="rId4" Type="http://schemas.openxmlformats.org/officeDocument/2006/relationships/hyperlink" Target="https://www.agroscope.admin.ch/agroscope/fr/home/themes/environnement-ressources/biodiversite-paysage/compensation-ecologique-fonctions/les-objectifs-environnementaux-pour-l-agriculture.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agrinatur.ch/fr" TargetMode="External"/><Relationship Id="rId3" Type="http://schemas.openxmlformats.org/officeDocument/2006/relationships/hyperlink" Target="https://www.fibl.org/fr/page-accueil.html" TargetMode="External"/><Relationship Id="rId7" Type="http://schemas.openxmlformats.org/officeDocument/2006/relationships/hyperlink" Target="https://orgprints.org/id/eprint/53315/"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3.xml"/><Relationship Id="rId6" Type="http://schemas.openxmlformats.org/officeDocument/2006/relationships/hyperlink" Target="http://www.soio.ch/" TargetMode="External"/><Relationship Id="rId5" Type="http://schemas.openxmlformats.org/officeDocument/2006/relationships/hyperlink" Target="https://www.vogelwarte.ch/fr/home/" TargetMode="External"/><Relationship Id="rId4" Type="http://schemas.openxmlformats.org/officeDocument/2006/relationships/hyperlink" Target="mailto:info@vogelwarte.ch" TargetMode="External"/><Relationship Id="rId9" Type="http://schemas.openxmlformats.org/officeDocument/2006/relationships/hyperlink" Target="https://shop.fibl.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gri-biodiv.ch/fr/page-accueil.html"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www.agri-biodiv.ch/"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5.jpeg"/><Relationship Id="rId11" Type="http://schemas.openxmlformats.org/officeDocument/2006/relationships/image" Target="../media/image18.jpeg"/><Relationship Id="rId5" Type="http://schemas.microsoft.com/office/2007/relationships/hdphoto" Target="../media/hdphoto1.wdp"/><Relationship Id="rId15" Type="http://schemas.openxmlformats.org/officeDocument/2006/relationships/image" Target="../media/image21.jpe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tiff"/><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6"/>
          </p:nvPr>
        </p:nvSpPr>
        <p:spPr>
          <a:xfrm>
            <a:off x="621074" y="6093296"/>
            <a:ext cx="7047270" cy="443237"/>
          </a:xfrm>
        </p:spPr>
        <p:txBody>
          <a:bodyPr/>
          <a:lstStyle/>
          <a:p>
            <a:r>
              <a:rPr lang="fr-CH" sz="1100" dirty="0"/>
              <a:t>Référence: manuel «la biodiversité sur l’exploitation agricole – guide pratique», chapitre 1, pages 7-16</a:t>
            </a:r>
          </a:p>
        </p:txBody>
      </p:sp>
      <p:sp>
        <p:nvSpPr>
          <p:cNvPr id="2" name="Textfeld 1"/>
          <p:cNvSpPr txBox="1"/>
          <p:nvPr/>
        </p:nvSpPr>
        <p:spPr>
          <a:xfrm>
            <a:off x="602924" y="4953362"/>
            <a:ext cx="8073531" cy="707886"/>
          </a:xfrm>
          <a:prstGeom prst="rect">
            <a:avLst/>
          </a:prstGeom>
          <a:noFill/>
        </p:spPr>
        <p:txBody>
          <a:bodyPr wrap="square" lIns="0" rtlCol="0">
            <a:spAutoFit/>
          </a:bodyPr>
          <a:lstStyle/>
          <a:p>
            <a:r>
              <a:rPr lang="fr-FR" dirty="0"/>
              <a:t>P</a:t>
            </a:r>
            <a:r>
              <a:rPr lang="fr-CH" dirty="0" err="1"/>
              <a:t>ourquoi</a:t>
            </a:r>
            <a:r>
              <a:rPr lang="fr-CH" dirty="0"/>
              <a:t> encourager la biodiversité?</a:t>
            </a:r>
          </a:p>
          <a:p>
            <a:endParaRPr lang="fr-CH" sz="1100" dirty="0"/>
          </a:p>
          <a:p>
            <a:r>
              <a:rPr lang="fr-CH" sz="1100" dirty="0"/>
              <a:t>Edition 2024</a:t>
            </a:r>
          </a:p>
        </p:txBody>
      </p:sp>
    </p:spTree>
    <p:extLst>
      <p:ext uri="{BB962C8B-B14F-4D97-AF65-F5344CB8AC3E}">
        <p14:creationId xmlns:p14="http://schemas.microsoft.com/office/powerpoint/2010/main" val="126136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1734" y="4572815"/>
            <a:ext cx="7908550" cy="1193560"/>
          </a:xfrm>
          <a:prstGeom prst="rect">
            <a:avLst/>
          </a:prstGeom>
          <a:solidFill>
            <a:srgbClr val="FF000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itel 1"/>
          <p:cNvSpPr txBox="1">
            <a:spLocks/>
          </p:cNvSpPr>
          <p:nvPr/>
        </p:nvSpPr>
        <p:spPr>
          <a:xfrm>
            <a:off x="396877" y="836712"/>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dirty="0">
              <a:latin typeface="Arial"/>
              <a:cs typeface="Arial"/>
            </a:endParaRPr>
          </a:p>
        </p:txBody>
      </p:sp>
      <p:sp>
        <p:nvSpPr>
          <p:cNvPr id="4" name="Titel 3"/>
          <p:cNvSpPr>
            <a:spLocks noGrp="1"/>
          </p:cNvSpPr>
          <p:nvPr>
            <p:ph type="title"/>
          </p:nvPr>
        </p:nvSpPr>
        <p:spPr>
          <a:noFill/>
        </p:spPr>
        <p:txBody>
          <a:bodyPr/>
          <a:lstStyle/>
          <a:p>
            <a:r>
              <a:rPr lang="de-CH" dirty="0"/>
              <a:t>Etat de la </a:t>
            </a:r>
            <a:r>
              <a:rPr lang="de-CH" dirty="0" err="1"/>
              <a:t>biodiversité</a:t>
            </a:r>
            <a:r>
              <a:rPr lang="de-CH" dirty="0"/>
              <a:t> en Suisse</a:t>
            </a:r>
            <a:endParaRPr lang="de-CH" sz="1800" b="0" i="1" dirty="0"/>
          </a:p>
        </p:txBody>
      </p:sp>
      <p:sp>
        <p:nvSpPr>
          <p:cNvPr id="10" name="Textfeld 9"/>
          <p:cNvSpPr txBox="1"/>
          <p:nvPr/>
        </p:nvSpPr>
        <p:spPr>
          <a:xfrm>
            <a:off x="642500" y="4653136"/>
            <a:ext cx="4602255" cy="1034129"/>
          </a:xfrm>
          <a:prstGeom prst="rect">
            <a:avLst/>
          </a:prstGeom>
          <a:noFill/>
        </p:spPr>
        <p:txBody>
          <a:bodyPr wrap="square" rtlCol="0">
            <a:spAutoFit/>
          </a:bodyPr>
          <a:lstStyle/>
          <a:p>
            <a:pPr defTabSz="623872">
              <a:spcBef>
                <a:spcPct val="10000"/>
              </a:spcBef>
              <a:spcAft>
                <a:spcPct val="10000"/>
              </a:spcAft>
              <a:buClr>
                <a:schemeClr val="tx1"/>
              </a:buClr>
              <a:buSzPct val="100000"/>
            </a:pPr>
            <a:r>
              <a:rPr lang="de-CH" b="1" dirty="0"/>
              <a:t>Liste </a:t>
            </a:r>
            <a:r>
              <a:rPr lang="de-CH" b="1" dirty="0" err="1"/>
              <a:t>rouge</a:t>
            </a:r>
            <a:r>
              <a:rPr lang="de-CH" b="1" dirty="0"/>
              <a:t> des </a:t>
            </a:r>
            <a:r>
              <a:rPr lang="de-CH" b="1" dirty="0" err="1"/>
              <a:t>espèces</a:t>
            </a:r>
            <a:r>
              <a:rPr lang="de-CH" b="1" dirty="0"/>
              <a:t> </a:t>
            </a:r>
            <a:r>
              <a:rPr lang="de-CH" b="1" dirty="0" err="1"/>
              <a:t>menacées</a:t>
            </a:r>
            <a:r>
              <a:rPr lang="de-CH" b="1" dirty="0"/>
              <a:t>:</a:t>
            </a:r>
          </a:p>
          <a:p>
            <a:pPr marL="285750" indent="-285750" defTabSz="623872">
              <a:spcBef>
                <a:spcPct val="10000"/>
              </a:spcBef>
              <a:spcAft>
                <a:spcPct val="10000"/>
              </a:spcAft>
              <a:buClr>
                <a:schemeClr val="tx1"/>
              </a:buClr>
              <a:buSzPct val="100000"/>
              <a:buFont typeface="Arial" panose="020B0604020202020204" pitchFamily="34" charset="0"/>
              <a:buChar char="•"/>
            </a:pPr>
            <a:r>
              <a:rPr lang="de-CH" dirty="0"/>
              <a:t>Plus de 30 % des </a:t>
            </a:r>
            <a:r>
              <a:rPr lang="de-CH" dirty="0" err="1"/>
              <a:t>espèces</a:t>
            </a:r>
            <a:r>
              <a:rPr lang="de-CH" dirty="0"/>
              <a:t> </a:t>
            </a:r>
            <a:r>
              <a:rPr lang="de-CH" dirty="0" err="1"/>
              <a:t>endémiques</a:t>
            </a:r>
            <a:endParaRPr lang="de-CH" dirty="0"/>
          </a:p>
          <a:p>
            <a:pPr marL="285750" indent="-285750" defTabSz="623872">
              <a:spcBef>
                <a:spcPct val="10000"/>
              </a:spcBef>
              <a:spcAft>
                <a:spcPct val="10000"/>
              </a:spcAft>
              <a:buClr>
                <a:schemeClr val="tx1"/>
              </a:buClr>
              <a:buSzPct val="100000"/>
              <a:buFont typeface="Arial" panose="020B0604020202020204" pitchFamily="34" charset="0"/>
              <a:buChar char="•"/>
            </a:pPr>
            <a:r>
              <a:rPr lang="de-CH" dirty="0" err="1"/>
              <a:t>Environ</a:t>
            </a:r>
            <a:r>
              <a:rPr lang="de-CH" dirty="0"/>
              <a:t> 50 % des </a:t>
            </a:r>
            <a:r>
              <a:rPr lang="de-CH" dirty="0" err="1"/>
              <a:t>habitats</a:t>
            </a:r>
            <a:r>
              <a:rPr lang="de-CH" dirty="0"/>
              <a:t> </a:t>
            </a:r>
            <a:r>
              <a:rPr lang="de-CH" dirty="0" err="1"/>
              <a:t>menacés</a:t>
            </a:r>
            <a:endParaRPr lang="de-CH" dirty="0"/>
          </a:p>
        </p:txBody>
      </p:sp>
      <p:sp>
        <p:nvSpPr>
          <p:cNvPr id="11" name="Foliennummernplatzhalter 3"/>
          <p:cNvSpPr>
            <a:spLocks noGrp="1"/>
          </p:cNvSpPr>
          <p:nvPr>
            <p:ph type="sldNum" sz="quarter" idx="4"/>
          </p:nvPr>
        </p:nvSpPr>
        <p:spPr>
          <a:xfrm>
            <a:off x="7747800" y="6219700"/>
            <a:ext cx="792000" cy="360000"/>
          </a:xfrm>
        </p:spPr>
        <p:txBody>
          <a:bodyPr/>
          <a:lstStyle/>
          <a:p>
            <a:r>
              <a:rPr lang="de-CH" dirty="0"/>
              <a:t>10</a:t>
            </a:r>
          </a:p>
        </p:txBody>
      </p:sp>
      <p:graphicFrame>
        <p:nvGraphicFramePr>
          <p:cNvPr id="14" name="Diagramm 13"/>
          <p:cNvGraphicFramePr>
            <a:graphicFrameLocks/>
          </p:cNvGraphicFramePr>
          <p:nvPr>
            <p:extLst>
              <p:ext uri="{D42A27DB-BD31-4B8C-83A1-F6EECF244321}">
                <p14:modId xmlns:p14="http://schemas.microsoft.com/office/powerpoint/2010/main" val="4266677869"/>
              </p:ext>
            </p:extLst>
          </p:nvPr>
        </p:nvGraphicFramePr>
        <p:xfrm>
          <a:off x="539552" y="928739"/>
          <a:ext cx="5976664" cy="31412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2430" y="4149725"/>
            <a:ext cx="1418159" cy="2005200"/>
          </a:xfrm>
          <a:prstGeom prst="rect">
            <a:avLst/>
          </a:prstGeom>
        </p:spPr>
      </p:pic>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636614" y="928739"/>
            <a:ext cx="1900777" cy="268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8264" y="4149725"/>
            <a:ext cx="1418159" cy="2005200"/>
          </a:xfrm>
          <a:prstGeom prst="rect">
            <a:avLst/>
          </a:prstGeom>
        </p:spPr>
      </p:pic>
      <p:sp>
        <p:nvSpPr>
          <p:cNvPr id="13" name="Textfeld 12">
            <a:extLst>
              <a:ext uri="{FF2B5EF4-FFF2-40B4-BE49-F238E27FC236}">
                <a16:creationId xmlns:a16="http://schemas.microsoft.com/office/drawing/2014/main" id="{0DFBC91E-4289-45BC-9B37-0E2790F1ABBE}"/>
              </a:ext>
            </a:extLst>
          </p:cNvPr>
          <p:cNvSpPr txBox="1"/>
          <p:nvPr/>
        </p:nvSpPr>
        <p:spPr>
          <a:xfrm>
            <a:off x="6516056" y="3711430"/>
            <a:ext cx="1884388" cy="261610"/>
          </a:xfrm>
          <a:prstGeom prst="rect">
            <a:avLst/>
          </a:prstGeom>
          <a:noFill/>
        </p:spPr>
        <p:txBody>
          <a:bodyPr wrap="square" rtlCol="0">
            <a:spAutoFit/>
          </a:bodyPr>
          <a:lstStyle/>
          <a:p>
            <a:r>
              <a:rPr lang="de-CH" sz="1050" dirty="0"/>
              <a:t>Etat 2016</a:t>
            </a:r>
          </a:p>
        </p:txBody>
      </p:sp>
    </p:spTree>
    <p:extLst>
      <p:ext uri="{BB962C8B-B14F-4D97-AF65-F5344CB8AC3E}">
        <p14:creationId xmlns:p14="http://schemas.microsoft.com/office/powerpoint/2010/main" val="35115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fr-CH" sz="2400" dirty="0">
              <a:latin typeface="Arial"/>
              <a:cs typeface="Arial"/>
            </a:endParaRPr>
          </a:p>
        </p:txBody>
      </p:sp>
      <p:sp>
        <p:nvSpPr>
          <p:cNvPr id="2" name="Rechteck 1"/>
          <p:cNvSpPr/>
          <p:nvPr/>
        </p:nvSpPr>
        <p:spPr>
          <a:xfrm>
            <a:off x="5902010" y="4781698"/>
            <a:ext cx="2486414" cy="461665"/>
          </a:xfrm>
          <a:prstGeom prst="rect">
            <a:avLst/>
          </a:prstGeom>
        </p:spPr>
        <p:txBody>
          <a:bodyPr wrap="square">
            <a:spAutoFit/>
          </a:bodyPr>
          <a:lstStyle/>
          <a:p>
            <a:r>
              <a:rPr lang="fr-CH" altLang="de-DE" sz="1200" dirty="0"/>
              <a:t>OFEV &amp; OFAG (2008): Objectifs environnementaux pour l’agriculture</a:t>
            </a:r>
          </a:p>
        </p:txBody>
      </p:sp>
      <p:sp>
        <p:nvSpPr>
          <p:cNvPr id="5" name="Rechteck 4"/>
          <p:cNvSpPr/>
          <p:nvPr/>
        </p:nvSpPr>
        <p:spPr bwMode="auto">
          <a:xfrm>
            <a:off x="2860822" y="2708920"/>
            <a:ext cx="936104" cy="281819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CH" sz="2400" b="1" dirty="0">
              <a:latin typeface="Arial" charset="0"/>
            </a:endParaRPr>
          </a:p>
        </p:txBody>
      </p:sp>
      <p:sp>
        <p:nvSpPr>
          <p:cNvPr id="7" name="Rechteck 6"/>
          <p:cNvSpPr/>
          <p:nvPr/>
        </p:nvSpPr>
        <p:spPr bwMode="auto">
          <a:xfrm>
            <a:off x="3618467" y="4437112"/>
            <a:ext cx="449477" cy="109000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CH" sz="2400" b="1" dirty="0">
              <a:latin typeface="Arial" charset="0"/>
            </a:endParaRPr>
          </a:p>
        </p:txBody>
      </p:sp>
      <p:sp>
        <p:nvSpPr>
          <p:cNvPr id="8" name="Rechteck 7"/>
          <p:cNvSpPr/>
          <p:nvPr/>
        </p:nvSpPr>
        <p:spPr>
          <a:xfrm>
            <a:off x="611919" y="1406093"/>
            <a:ext cx="5290091" cy="3801041"/>
          </a:xfrm>
          <a:prstGeom prst="rect">
            <a:avLst/>
          </a:prstGeom>
          <a:noFill/>
        </p:spPr>
        <p:txBody>
          <a:bodyPr wrap="square">
            <a:spAutoFit/>
          </a:bodyPr>
          <a:lstStyle/>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L’agriculture contribue de manière importante à la conservation de la biodiversité </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Il n’y a pas de nouvelle disparition d’espèces (Liste rouge)</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Les espèces menacées augmentent</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Les prestations écosystémiques sont préservées</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La promotion des espèces cibles et indicatrices est assurée et encouragée </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Les habitats pour les espèces cibles et indicatrices se trouvent en quantité et qualité suffisante.</a:t>
            </a:r>
          </a:p>
        </p:txBody>
      </p:sp>
      <p:sp>
        <p:nvSpPr>
          <p:cNvPr id="4" name="Titel 3"/>
          <p:cNvSpPr>
            <a:spLocks noGrp="1"/>
          </p:cNvSpPr>
          <p:nvPr>
            <p:ph type="title"/>
          </p:nvPr>
        </p:nvSpPr>
        <p:spPr/>
        <p:txBody>
          <a:bodyPr/>
          <a:lstStyle/>
          <a:p>
            <a:r>
              <a:rPr lang="fr-CH" dirty="0">
                <a:cs typeface="Arial"/>
              </a:rPr>
              <a:t>Objectifs environnementaux pour l’agriculture </a:t>
            </a:r>
            <a:br>
              <a:rPr lang="fr-CH" dirty="0">
                <a:cs typeface="Arial"/>
              </a:rPr>
            </a:br>
            <a:r>
              <a:rPr lang="fr-CH" dirty="0">
                <a:cs typeface="Arial"/>
              </a:rPr>
              <a:t>de la Confédération (OEA)</a:t>
            </a:r>
            <a:br>
              <a:rPr lang="fr-CH" dirty="0">
                <a:cs typeface="Arial"/>
              </a:rPr>
            </a:br>
            <a:endParaRPr lang="fr-CH" dirty="0"/>
          </a:p>
        </p:txBody>
      </p:sp>
      <p:sp>
        <p:nvSpPr>
          <p:cNvPr id="9" name="Foliennummernplatzhalter 2"/>
          <p:cNvSpPr>
            <a:spLocks noGrp="1"/>
          </p:cNvSpPr>
          <p:nvPr>
            <p:ph type="sldNum" sz="quarter" idx="4"/>
          </p:nvPr>
        </p:nvSpPr>
        <p:spPr>
          <a:xfrm>
            <a:off x="7747800" y="6219700"/>
            <a:ext cx="792000" cy="360000"/>
          </a:xfrm>
        </p:spPr>
        <p:txBody>
          <a:bodyPr/>
          <a:lstStyle/>
          <a:p>
            <a:r>
              <a:rPr lang="fr-CH" dirty="0"/>
              <a:t>11</a:t>
            </a:r>
          </a:p>
        </p:txBody>
      </p:sp>
      <p:sp>
        <p:nvSpPr>
          <p:cNvPr id="6" name="Textfeld 5"/>
          <p:cNvSpPr txBox="1"/>
          <p:nvPr/>
        </p:nvSpPr>
        <p:spPr>
          <a:xfrm>
            <a:off x="2860823" y="5313721"/>
            <a:ext cx="5659646" cy="584775"/>
          </a:xfrm>
          <a:prstGeom prst="rect">
            <a:avLst/>
          </a:prstGeom>
          <a:solidFill>
            <a:srgbClr val="FFCCCC"/>
          </a:solidFill>
        </p:spPr>
        <p:txBody>
          <a:bodyPr wrap="square" rtlCol="0">
            <a:spAutoFit/>
          </a:bodyPr>
          <a:lstStyle/>
          <a:p>
            <a:r>
              <a:rPr lang="fr-CH" sz="1600" dirty="0"/>
              <a:t>Des objectifs ont été définis pour 13 domaines environnementaux (Biodiversité, paysage, climat, air, eaux, sols).</a:t>
            </a:r>
          </a:p>
        </p:txBody>
      </p:sp>
      <p:pic>
        <p:nvPicPr>
          <p:cNvPr id="2050" name="Picture 2" descr="Objectifs environnementaux pour lâagriculture - Rapport dâÃ©tat 20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2982" y="1261305"/>
            <a:ext cx="245745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0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D471E1-8347-854E-9BE2-7B4A65D947D4}"/>
              </a:ext>
            </a:extLst>
          </p:cNvPr>
          <p:cNvPicPr>
            <a:picLocks noChangeAspect="1"/>
          </p:cNvPicPr>
          <p:nvPr/>
        </p:nvPicPr>
        <p:blipFill>
          <a:blip r:embed="rId3"/>
          <a:stretch>
            <a:fillRect/>
          </a:stretch>
        </p:blipFill>
        <p:spPr>
          <a:xfrm>
            <a:off x="179512" y="1071192"/>
            <a:ext cx="8883299" cy="5112568"/>
          </a:xfrm>
          <a:prstGeom prst="rect">
            <a:avLst/>
          </a:prstGeom>
        </p:spPr>
      </p:pic>
      <p:sp>
        <p:nvSpPr>
          <p:cNvPr id="9" name="Titel 1"/>
          <p:cNvSpPr>
            <a:spLocks noGrp="1"/>
          </p:cNvSpPr>
          <p:nvPr>
            <p:ph type="title"/>
          </p:nvPr>
        </p:nvSpPr>
        <p:spPr>
          <a:xfrm>
            <a:off x="475263" y="548680"/>
            <a:ext cx="8064537" cy="629700"/>
          </a:xfrm>
        </p:spPr>
        <p:txBody>
          <a:bodyPr/>
          <a:lstStyle/>
          <a:p>
            <a:r>
              <a:rPr lang="fr-CH" dirty="0"/>
              <a:t>Surfaces avec qualité écologique dans les terres agricoles</a:t>
            </a:r>
          </a:p>
        </p:txBody>
      </p:sp>
      <p:sp>
        <p:nvSpPr>
          <p:cNvPr id="6" name="Textfeld 5"/>
          <p:cNvSpPr txBox="1"/>
          <p:nvPr/>
        </p:nvSpPr>
        <p:spPr>
          <a:xfrm>
            <a:off x="7435928" y="5786808"/>
            <a:ext cx="1528560" cy="276999"/>
          </a:xfrm>
          <a:prstGeom prst="rect">
            <a:avLst/>
          </a:prstGeom>
          <a:noFill/>
        </p:spPr>
        <p:txBody>
          <a:bodyPr wrap="none" rtlCol="0">
            <a:spAutoFit/>
          </a:bodyPr>
          <a:lstStyle/>
          <a:p>
            <a:r>
              <a:rPr lang="fr" sz="1200" dirty="0"/>
              <a:t>Source : OFAG(2020)</a:t>
            </a:r>
          </a:p>
        </p:txBody>
      </p:sp>
      <p:sp>
        <p:nvSpPr>
          <p:cNvPr id="7" name="Foliennummernplatzhalter 2">
            <a:extLst>
              <a:ext uri="{FF2B5EF4-FFF2-40B4-BE49-F238E27FC236}">
                <a16:creationId xmlns:a16="http://schemas.microsoft.com/office/drawing/2014/main" id="{E8C94FF0-6A20-460C-968B-E7D46292140F}"/>
              </a:ext>
            </a:extLst>
          </p:cNvPr>
          <p:cNvSpPr>
            <a:spLocks noGrp="1"/>
          </p:cNvSpPr>
          <p:nvPr>
            <p:ph type="sldNum" sz="quarter" idx="4"/>
          </p:nvPr>
        </p:nvSpPr>
        <p:spPr>
          <a:xfrm>
            <a:off x="7747800" y="6219700"/>
            <a:ext cx="792000"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5DEAF-E952-4796-AAEE-4201E40CA590}" type="slidenum">
              <a:rPr kumimoji="0" lang="de-CH" sz="1200" b="0" i="0" u="none" strike="noStrike" kern="1200" cap="none" spc="2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2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8989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31251" y="332656"/>
            <a:ext cx="7908549" cy="629700"/>
          </a:xfrm>
        </p:spPr>
        <p:txBody>
          <a:bodyPr/>
          <a:lstStyle/>
          <a:p>
            <a:r>
              <a:rPr lang="fr-FR" dirty="0"/>
              <a:t>Objectifs de surfaces OEA selon rapport OPAL: </a:t>
            </a:r>
            <a:br>
              <a:rPr lang="fr-FR" dirty="0"/>
            </a:br>
            <a:r>
              <a:rPr lang="fr-FR" dirty="0"/>
              <a:t>part de surfaces avec qualité écologique dans la SAU</a:t>
            </a:r>
            <a:br>
              <a:rPr lang="de-CH" sz="1000" b="0" i="1" dirty="0">
                <a:latin typeface="+mn-lt"/>
                <a:cs typeface="Arial" panose="020B0604020202020204" pitchFamily="34" charset="0"/>
              </a:rPr>
            </a:br>
            <a:endParaRPr lang="de-CH" sz="1000" dirty="0">
              <a:latin typeface="+mn-lt"/>
              <a:cs typeface="Arial" panose="020B0604020202020204" pitchFamily="34" charset="0"/>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929083114"/>
              </p:ext>
            </p:extLst>
          </p:nvPr>
        </p:nvGraphicFramePr>
        <p:xfrm>
          <a:off x="539552" y="1430372"/>
          <a:ext cx="7056784" cy="3881120"/>
        </p:xfrm>
        <a:graphic>
          <a:graphicData uri="http://schemas.openxmlformats.org/drawingml/2006/table">
            <a:tbl>
              <a:tblPr firstRow="1" bandRow="1">
                <a:tableStyleId>{21E4AEA4-8DFA-4A89-87EB-49C32662AFE0}</a:tableStyleId>
              </a:tblPr>
              <a:tblGrid>
                <a:gridCol w="1555633">
                  <a:extLst>
                    <a:ext uri="{9D8B030D-6E8A-4147-A177-3AD203B41FA5}">
                      <a16:colId xmlns:a16="http://schemas.microsoft.com/office/drawing/2014/main" val="4152586175"/>
                    </a:ext>
                  </a:extLst>
                </a:gridCol>
                <a:gridCol w="1573310">
                  <a:extLst>
                    <a:ext uri="{9D8B030D-6E8A-4147-A177-3AD203B41FA5}">
                      <a16:colId xmlns:a16="http://schemas.microsoft.com/office/drawing/2014/main" val="343767657"/>
                    </a:ext>
                  </a:extLst>
                </a:gridCol>
                <a:gridCol w="1573310">
                  <a:extLst>
                    <a:ext uri="{9D8B030D-6E8A-4147-A177-3AD203B41FA5}">
                      <a16:colId xmlns:a16="http://schemas.microsoft.com/office/drawing/2014/main" val="1994770256"/>
                    </a:ext>
                  </a:extLst>
                </a:gridCol>
                <a:gridCol w="2354531">
                  <a:extLst>
                    <a:ext uri="{9D8B030D-6E8A-4147-A177-3AD203B41FA5}">
                      <a16:colId xmlns:a16="http://schemas.microsoft.com/office/drawing/2014/main" val="3168550776"/>
                    </a:ext>
                  </a:extLst>
                </a:gridCol>
              </a:tblGrid>
              <a:tr h="370840">
                <a:tc>
                  <a:txBody>
                    <a:bodyPr/>
                    <a:lstStyle/>
                    <a:p>
                      <a:endParaRPr lang="de-CH" b="1" dirty="0">
                        <a:latin typeface="+mn-lt"/>
                        <a:cs typeface="Arial" panose="020B0604020202020204" pitchFamily="34" charset="0"/>
                      </a:endParaRPr>
                    </a:p>
                  </a:txBody>
                  <a:tcPr/>
                </a:tc>
                <a:tc>
                  <a:txBody>
                    <a:bodyPr/>
                    <a:lstStyle/>
                    <a:p>
                      <a:r>
                        <a:rPr lang="de-CH" sz="1350" b="1" i="0" u="none" strike="noStrike" kern="1200" baseline="0" dirty="0" err="1">
                          <a:solidFill>
                            <a:schemeClr val="lt1"/>
                          </a:solidFill>
                          <a:latin typeface="+mn-lt"/>
                          <a:ea typeface="+mn-ea"/>
                          <a:cs typeface="Arial" panose="020B0604020202020204" pitchFamily="34" charset="0"/>
                        </a:rPr>
                        <a:t>Objectifs</a:t>
                      </a:r>
                      <a:endParaRPr lang="de-CH" sz="1350" b="1" i="0" u="none" strike="noStrike" kern="1200" baseline="0" dirty="0">
                        <a:solidFill>
                          <a:schemeClr val="lt1"/>
                        </a:solidFill>
                        <a:latin typeface="+mn-lt"/>
                        <a:ea typeface="+mn-ea"/>
                        <a:cs typeface="Arial" panose="020B0604020202020204" pitchFamily="34" charset="0"/>
                      </a:endParaRPr>
                    </a:p>
                    <a:p>
                      <a:r>
                        <a:rPr lang="de-CH" sz="1350" b="1" i="0" u="none" strike="noStrike" kern="1200" baseline="0" dirty="0">
                          <a:solidFill>
                            <a:schemeClr val="lt1"/>
                          </a:solidFill>
                          <a:latin typeface="+mn-lt"/>
                          <a:ea typeface="+mn-ea"/>
                          <a:cs typeface="Arial" panose="020B0604020202020204" pitchFamily="34" charset="0"/>
                        </a:rPr>
                        <a:t>(</a:t>
                      </a:r>
                      <a:r>
                        <a:rPr lang="de-CH" sz="1350" b="1" i="0" u="none" strike="noStrike" kern="1200" baseline="0" dirty="0" err="1">
                          <a:solidFill>
                            <a:schemeClr val="lt1"/>
                          </a:solidFill>
                          <a:latin typeface="+mn-lt"/>
                          <a:ea typeface="+mn-ea"/>
                          <a:cs typeface="Arial" panose="020B0604020202020204" pitchFamily="34" charset="0"/>
                        </a:rPr>
                        <a:t>Moyenne</a:t>
                      </a:r>
                      <a:r>
                        <a:rPr lang="de-CH" sz="1350" b="1" i="0" u="none" strike="noStrike" kern="1200" baseline="0" dirty="0">
                          <a:solidFill>
                            <a:schemeClr val="lt1"/>
                          </a:solidFill>
                          <a:latin typeface="+mn-lt"/>
                          <a:ea typeface="+mn-ea"/>
                          <a:cs typeface="Arial" panose="020B0604020202020204" pitchFamily="34" charset="0"/>
                        </a:rPr>
                        <a:t> /</a:t>
                      </a:r>
                      <a:br>
                        <a:rPr lang="de-CH" sz="1350" b="1" i="0" u="none" strike="noStrike" kern="1200" baseline="0" dirty="0">
                          <a:solidFill>
                            <a:schemeClr val="lt1"/>
                          </a:solidFill>
                          <a:latin typeface="+mn-lt"/>
                          <a:ea typeface="+mn-ea"/>
                          <a:cs typeface="Arial" panose="020B0604020202020204" pitchFamily="34" charset="0"/>
                        </a:rPr>
                      </a:br>
                      <a:r>
                        <a:rPr lang="de-CH" sz="1350" b="1" i="0" u="none" strike="noStrike" kern="1200" baseline="0" dirty="0" err="1">
                          <a:solidFill>
                            <a:schemeClr val="lt1"/>
                          </a:solidFill>
                          <a:latin typeface="+mn-lt"/>
                          <a:ea typeface="+mn-ea"/>
                          <a:cs typeface="Arial" panose="020B0604020202020204" pitchFamily="34" charset="0"/>
                        </a:rPr>
                        <a:t>variabilité</a:t>
                      </a:r>
                      <a:r>
                        <a:rPr lang="de-CH" sz="1350" b="1" i="0" u="none" strike="noStrike" kern="1200" baseline="0" dirty="0">
                          <a:solidFill>
                            <a:schemeClr val="lt1"/>
                          </a:solidFill>
                          <a:latin typeface="+mn-lt"/>
                          <a:ea typeface="+mn-ea"/>
                          <a:cs typeface="Arial" panose="020B0604020202020204" pitchFamily="34" charset="0"/>
                        </a:rPr>
                        <a:t>)</a:t>
                      </a:r>
                    </a:p>
                    <a:p>
                      <a:r>
                        <a:rPr lang="de-CH" sz="1350" b="0" i="0" u="none" strike="noStrike" kern="1200" baseline="0" dirty="0">
                          <a:solidFill>
                            <a:schemeClr val="lt1"/>
                          </a:solidFill>
                          <a:latin typeface="+mn-lt"/>
                          <a:ea typeface="+mn-ea"/>
                          <a:cs typeface="Arial" panose="020B0604020202020204" pitchFamily="34" charset="0"/>
                        </a:rPr>
                        <a:t>(Walter et al. 2013)</a:t>
                      </a:r>
                    </a:p>
                  </a:txBody>
                  <a:tcPr>
                    <a:solidFill>
                      <a:schemeClr val="accent6"/>
                    </a:solidFill>
                  </a:tcPr>
                </a:tc>
                <a:tc>
                  <a:txBody>
                    <a:bodyPr/>
                    <a:lstStyle/>
                    <a:p>
                      <a:r>
                        <a:rPr lang="de-CH" sz="1350" b="1" i="0" u="none" strike="noStrike" kern="1200" baseline="0" dirty="0">
                          <a:solidFill>
                            <a:schemeClr val="lt1"/>
                          </a:solidFill>
                          <a:latin typeface="+mn-lt"/>
                          <a:ea typeface="+mn-ea"/>
                          <a:cs typeface="Arial" panose="020B0604020202020204" pitchFamily="34" charset="0"/>
                        </a:rPr>
                        <a:t>Etat 2013</a:t>
                      </a:r>
                    </a:p>
                    <a:p>
                      <a:r>
                        <a:rPr lang="de-CH" sz="1350" b="0" i="0" u="none" strike="noStrike" kern="1200" baseline="0" dirty="0">
                          <a:solidFill>
                            <a:schemeClr val="lt1"/>
                          </a:solidFill>
                          <a:latin typeface="+mn-lt"/>
                          <a:ea typeface="+mn-ea"/>
                          <a:cs typeface="Arial" panose="020B0604020202020204" pitchFamily="34" charset="0"/>
                        </a:rPr>
                        <a:t>(</a:t>
                      </a:r>
                      <a:r>
                        <a:rPr lang="de-CH" sz="1350" b="0" i="0" u="none" strike="noStrike" kern="1200" baseline="0" dirty="0" err="1">
                          <a:solidFill>
                            <a:schemeClr val="lt1"/>
                          </a:solidFill>
                          <a:latin typeface="+mn-lt"/>
                          <a:ea typeface="+mn-ea"/>
                          <a:cs typeface="Arial" panose="020B0604020202020204" pitchFamily="34" charset="0"/>
                        </a:rPr>
                        <a:t>estimation</a:t>
                      </a:r>
                      <a:r>
                        <a:rPr lang="de-CH" sz="1350" b="0" i="0" u="none" strike="noStrike" kern="1200" baseline="0" dirty="0">
                          <a:solidFill>
                            <a:schemeClr val="lt1"/>
                          </a:solidFill>
                          <a:latin typeface="+mn-lt"/>
                          <a:ea typeface="+mn-ea"/>
                          <a:cs typeface="Arial" panose="020B0604020202020204" pitchFamily="34" charset="0"/>
                        </a:rPr>
                        <a:t> Walter et al. 2013)</a:t>
                      </a:r>
                    </a:p>
                    <a:p>
                      <a:endParaRPr lang="de-CH" b="1" dirty="0">
                        <a:latin typeface="+mn-lt"/>
                        <a:cs typeface="Arial" panose="020B0604020202020204" pitchFamily="34" charset="0"/>
                      </a:endParaRPr>
                    </a:p>
                  </a:txBody>
                  <a:tcPr/>
                </a:tc>
                <a:tc>
                  <a:txBody>
                    <a:bodyPr/>
                    <a:lstStyle/>
                    <a:p>
                      <a:pPr algn="r" fontAlgn="t"/>
                      <a:r>
                        <a:rPr lang="fr-FR" sz="1350" b="1" dirty="0">
                          <a:effectLst/>
                        </a:rPr>
                        <a:t>Etat 2019</a:t>
                      </a:r>
                      <a:br>
                        <a:rPr lang="fr-FR" sz="1350" b="1" dirty="0">
                          <a:effectLst/>
                        </a:rPr>
                      </a:br>
                      <a:r>
                        <a:rPr lang="fr-FR" sz="1350" b="1" dirty="0">
                          <a:effectLst/>
                        </a:rPr>
                        <a:t>(</a:t>
                      </a:r>
                      <a:r>
                        <a:rPr lang="fr-FR" sz="1350" b="0" dirty="0">
                          <a:effectLst/>
                        </a:rPr>
                        <a:t>Estimation d’après contributions SPB 2019</a:t>
                      </a:r>
                      <a:r>
                        <a:rPr lang="fr-FR" sz="1350" b="1" dirty="0">
                          <a:effectLst/>
                        </a:rPr>
                        <a:t>)</a:t>
                      </a:r>
                    </a:p>
                  </a:txBody>
                  <a:tcPr marL="38100" marR="38100" marT="28575" marB="28575"/>
                </a:tc>
                <a:extLst>
                  <a:ext uri="{0D108BD9-81ED-4DB2-BD59-A6C34878D82A}">
                    <a16:rowId xmlns:a16="http://schemas.microsoft.com/office/drawing/2014/main" val="511536071"/>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Plaine</a:t>
                      </a:r>
                    </a:p>
                  </a:txBody>
                  <a:tcPr marL="38100" marR="38100" marT="28575" marB="28575"/>
                </a:tc>
                <a:tc>
                  <a:txBody>
                    <a:bodyPr/>
                    <a:lstStyle/>
                    <a:p>
                      <a:r>
                        <a:rPr lang="it-IT" sz="1350" b="0" i="0" u="none" strike="noStrike" kern="1200" baseline="0">
                          <a:solidFill>
                            <a:schemeClr val="tx1"/>
                          </a:solidFill>
                          <a:latin typeface="+mn-lt"/>
                          <a:ea typeface="+mn-ea"/>
                          <a:cs typeface="Arial" panose="020B0604020202020204" pitchFamily="34" charset="0"/>
                        </a:rPr>
                        <a:t>10 % (8−12)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a:solidFill>
                            <a:schemeClr val="tx1"/>
                          </a:solidFill>
                          <a:latin typeface="+mn-lt"/>
                          <a:ea typeface="+mn-ea"/>
                          <a:cs typeface="Arial" panose="020B0604020202020204" pitchFamily="34" charset="0"/>
                        </a:rPr>
                        <a:t>2,2−4,0 %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6 %</a:t>
                      </a:r>
                    </a:p>
                  </a:txBody>
                  <a:tcPr marL="38100" marR="38100" marT="28575" marB="28575"/>
                </a:tc>
                <a:extLst>
                  <a:ext uri="{0D108BD9-81ED-4DB2-BD59-A6C34878D82A}">
                    <a16:rowId xmlns:a16="http://schemas.microsoft.com/office/drawing/2014/main" val="3788750272"/>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Collines</a:t>
                      </a:r>
                    </a:p>
                  </a:txBody>
                  <a:tcPr marL="38100" marR="38100" marT="28575" marB="28575"/>
                </a:tc>
                <a:tc>
                  <a:txBody>
                    <a:bodyPr/>
                    <a:lstStyle/>
                    <a:p>
                      <a:r>
                        <a:rPr lang="de-CH" sz="1350" b="0" i="0" u="none" strike="noStrike" kern="1200" baseline="0">
                          <a:solidFill>
                            <a:schemeClr val="tx1"/>
                          </a:solidFill>
                          <a:latin typeface="+mn-lt"/>
                          <a:ea typeface="+mn-ea"/>
                          <a:cs typeface="Arial" panose="020B0604020202020204" pitchFamily="34" charset="0"/>
                        </a:rPr>
                        <a:t>12 % (10−14)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de-CH" sz="1350" b="0" i="0" u="none" strike="noStrike" kern="1200" baseline="0">
                          <a:solidFill>
                            <a:schemeClr val="tx1"/>
                          </a:solidFill>
                          <a:latin typeface="+mn-lt"/>
                          <a:ea typeface="+mn-ea"/>
                          <a:cs typeface="Arial" panose="020B0604020202020204" pitchFamily="34" charset="0"/>
                        </a:rPr>
                        <a:t>3,5−4,5 %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7 %</a:t>
                      </a:r>
                    </a:p>
                  </a:txBody>
                  <a:tcPr marL="38100" marR="38100" marT="28575" marB="28575"/>
                </a:tc>
                <a:extLst>
                  <a:ext uri="{0D108BD9-81ED-4DB2-BD59-A6C34878D82A}">
                    <a16:rowId xmlns:a16="http://schemas.microsoft.com/office/drawing/2014/main" val="4204133043"/>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Montagne I</a:t>
                      </a:r>
                    </a:p>
                  </a:txBody>
                  <a:tcPr marL="38100" marR="38100" marT="28575" marB="28575"/>
                </a:tc>
                <a:tc>
                  <a:txBody>
                    <a:bodyPr/>
                    <a:lstStyle/>
                    <a:p>
                      <a:r>
                        <a:rPr lang="de-CH" sz="1350" b="0" i="0" u="none" strike="noStrike" kern="1200" baseline="0">
                          <a:solidFill>
                            <a:schemeClr val="tx1"/>
                          </a:solidFill>
                          <a:latin typeface="+mn-lt"/>
                          <a:ea typeface="+mn-ea"/>
                          <a:cs typeface="Arial" panose="020B0604020202020204" pitchFamily="34" charset="0"/>
                        </a:rPr>
                        <a:t>13 % (12−15)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de-CH" sz="1350" b="0" i="0" u="none" strike="noStrike" kern="1200" baseline="0">
                          <a:solidFill>
                            <a:schemeClr val="tx1"/>
                          </a:solidFill>
                          <a:latin typeface="+mn-lt"/>
                          <a:ea typeface="+mn-ea"/>
                          <a:cs typeface="Arial" panose="020B0604020202020204" pitchFamily="34" charset="0"/>
                        </a:rPr>
                        <a:t>3−4,5 %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7 %</a:t>
                      </a:r>
                    </a:p>
                  </a:txBody>
                  <a:tcPr marL="38100" marR="38100" marT="28575" marB="28575"/>
                </a:tc>
                <a:extLst>
                  <a:ext uri="{0D108BD9-81ED-4DB2-BD59-A6C34878D82A}">
                    <a16:rowId xmlns:a16="http://schemas.microsoft.com/office/drawing/2014/main" val="1509108515"/>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Montagne II</a:t>
                      </a:r>
                    </a:p>
                  </a:txBody>
                  <a:tcPr marL="38100" marR="38100" marT="28575" marB="28575"/>
                </a:tc>
                <a:tc>
                  <a:txBody>
                    <a:bodyPr/>
                    <a:lstStyle/>
                    <a:p>
                      <a:r>
                        <a:rPr lang="it-IT" sz="1350" b="0" i="0" u="none" strike="noStrike" kern="1200" baseline="0">
                          <a:solidFill>
                            <a:schemeClr val="tx1"/>
                          </a:solidFill>
                          <a:latin typeface="+mn-lt"/>
                          <a:ea typeface="+mn-ea"/>
                          <a:cs typeface="Arial" panose="020B0604020202020204" pitchFamily="34" charset="0"/>
                        </a:rPr>
                        <a:t>17 % (15−20)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a:solidFill>
                            <a:schemeClr val="tx1"/>
                          </a:solidFill>
                          <a:latin typeface="+mn-lt"/>
                          <a:ea typeface="+mn-ea"/>
                          <a:cs typeface="Arial" panose="020B0604020202020204" pitchFamily="34" charset="0"/>
                        </a:rPr>
                        <a:t>4,8−10 %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10 %</a:t>
                      </a:r>
                    </a:p>
                  </a:txBody>
                  <a:tcPr marL="38100" marR="38100" marT="28575" marB="28575"/>
                </a:tc>
                <a:extLst>
                  <a:ext uri="{0D108BD9-81ED-4DB2-BD59-A6C34878D82A}">
                    <a16:rowId xmlns:a16="http://schemas.microsoft.com/office/drawing/2014/main" val="3456554168"/>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Montagne III</a:t>
                      </a:r>
                    </a:p>
                  </a:txBody>
                  <a:tcPr marL="38100" marR="38100" marT="28575" marB="28575"/>
                </a:tc>
                <a:tc>
                  <a:txBody>
                    <a:bodyPr/>
                    <a:lstStyle/>
                    <a:p>
                      <a:r>
                        <a:rPr lang="it-IT" sz="1350" b="0" i="0" u="none" strike="noStrike" kern="1200" baseline="0">
                          <a:solidFill>
                            <a:schemeClr val="tx1"/>
                          </a:solidFill>
                          <a:latin typeface="+mn-lt"/>
                          <a:ea typeface="+mn-ea"/>
                          <a:cs typeface="Arial" panose="020B0604020202020204" pitchFamily="34" charset="0"/>
                        </a:rPr>
                        <a:t>30 % (20−40)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a:solidFill>
                            <a:schemeClr val="tx1"/>
                          </a:solidFill>
                          <a:latin typeface="+mn-lt"/>
                          <a:ea typeface="+mn-ea"/>
                          <a:cs typeface="Arial" panose="020B0604020202020204" pitchFamily="34" charset="0"/>
                        </a:rPr>
                        <a:t>20−40 %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17 %</a:t>
                      </a:r>
                    </a:p>
                  </a:txBody>
                  <a:tcPr marL="38100" marR="38100" marT="28575" marB="28575"/>
                </a:tc>
                <a:extLst>
                  <a:ext uri="{0D108BD9-81ED-4DB2-BD59-A6C34878D82A}">
                    <a16:rowId xmlns:a16="http://schemas.microsoft.com/office/drawing/2014/main" val="77265945"/>
                  </a:ext>
                </a:extLst>
              </a:tr>
              <a:tr h="370840">
                <a:tc>
                  <a:txBody>
                    <a:bodyPr/>
                    <a:lstStyle/>
                    <a:p>
                      <a:pPr algn="l" fontAlgn="t"/>
                      <a:r>
                        <a:rPr lang="fr" sz="1350" b="0" i="0" u="none" strike="noStrike" kern="1200" baseline="0" dirty="0">
                          <a:solidFill>
                            <a:schemeClr val="tx1"/>
                          </a:solidFill>
                          <a:latin typeface="+mn-lt"/>
                          <a:ea typeface="+mn-ea"/>
                          <a:cs typeface="Arial" panose="020B0604020202020204" pitchFamily="34" charset="0"/>
                        </a:rPr>
                        <a:t>Montagne IV</a:t>
                      </a:r>
                    </a:p>
                  </a:txBody>
                  <a:tcPr marL="38100" marR="38100" marT="28575" marB="28575"/>
                </a:tc>
                <a:tc>
                  <a:txBody>
                    <a:bodyPr/>
                    <a:lstStyle/>
                    <a:p>
                      <a:r>
                        <a:rPr lang="it-IT" sz="1350" b="0" i="0" u="none" strike="noStrike" kern="1200" baseline="0">
                          <a:solidFill>
                            <a:schemeClr val="tx1"/>
                          </a:solidFill>
                          <a:latin typeface="+mn-lt"/>
                          <a:ea typeface="+mn-ea"/>
                          <a:cs typeface="Arial" panose="020B0604020202020204" pitchFamily="34" charset="0"/>
                        </a:rPr>
                        <a:t>45 % (40−50) </a:t>
                      </a:r>
                      <a:endParaRPr lang="de-CH">
                        <a:solidFill>
                          <a:schemeClr val="tx1"/>
                        </a:solidFill>
                        <a:latin typeface="+mn-lt"/>
                        <a:cs typeface="Arial" panose="020B0604020202020204" pitchFamily="34" charset="0"/>
                      </a:endParaRPr>
                    </a:p>
                  </a:txBody>
                  <a:tcPr>
                    <a:solidFill>
                      <a:schemeClr val="accent6"/>
                    </a:solidFill>
                  </a:tcPr>
                </a:tc>
                <a:tc>
                  <a:txBody>
                    <a:bodyPr/>
                    <a:lstStyle/>
                    <a:p>
                      <a:r>
                        <a:rPr lang="it-IT" sz="1350" b="0" i="0" u="none" strike="noStrike" kern="1200" baseline="0">
                          <a:solidFill>
                            <a:schemeClr val="tx1"/>
                          </a:solidFill>
                          <a:latin typeface="+mn-lt"/>
                          <a:ea typeface="+mn-ea"/>
                          <a:cs typeface="Arial" panose="020B0604020202020204" pitchFamily="34" charset="0"/>
                        </a:rPr>
                        <a:t>40−50 % </a:t>
                      </a:r>
                      <a:endParaRPr lang="de-CH">
                        <a:solidFill>
                          <a:schemeClr val="tx1"/>
                        </a:solidFill>
                        <a:latin typeface="+mn-lt"/>
                        <a:cs typeface="Arial" panose="020B0604020202020204" pitchFamily="34" charset="0"/>
                      </a:endParaRPr>
                    </a:p>
                  </a:txBody>
                  <a:tcPr/>
                </a:tc>
                <a:tc>
                  <a:txBody>
                    <a:bodyPr/>
                    <a:lstStyle/>
                    <a:p>
                      <a:pPr algn="r" fontAlgn="t"/>
                      <a:r>
                        <a:rPr lang="de-CH" sz="1600">
                          <a:effectLst/>
                        </a:rPr>
                        <a:t>~ 24 %</a:t>
                      </a:r>
                    </a:p>
                  </a:txBody>
                  <a:tcPr marL="38100" marR="38100" marT="28575" marB="28575"/>
                </a:tc>
                <a:extLst>
                  <a:ext uri="{0D108BD9-81ED-4DB2-BD59-A6C34878D82A}">
                    <a16:rowId xmlns:a16="http://schemas.microsoft.com/office/drawing/2014/main" val="1553197505"/>
                  </a:ext>
                </a:extLst>
              </a:tr>
              <a:tr h="370840">
                <a:tc>
                  <a:txBody>
                    <a:bodyPr/>
                    <a:lstStyle/>
                    <a:p>
                      <a:r>
                        <a:rPr lang="de-CH" sz="1350" b="1" i="0" u="none" strike="noStrike" kern="1200" baseline="0" dirty="0">
                          <a:solidFill>
                            <a:schemeClr val="tx1"/>
                          </a:solidFill>
                          <a:latin typeface="+mn-lt"/>
                          <a:ea typeface="+mn-ea"/>
                          <a:cs typeface="Arial" panose="020B0604020202020204" pitchFamily="34" charset="0"/>
                        </a:rPr>
                        <a:t>SAU totale </a:t>
                      </a:r>
                      <a:endParaRPr lang="de-CH" b="1" dirty="0">
                        <a:solidFill>
                          <a:schemeClr val="tx1"/>
                        </a:solidFill>
                        <a:latin typeface="+mn-lt"/>
                        <a:cs typeface="Arial" panose="020B0604020202020204" pitchFamily="34" charset="0"/>
                      </a:endParaRPr>
                    </a:p>
                  </a:txBody>
                  <a:tcPr/>
                </a:tc>
                <a:tc>
                  <a:txBody>
                    <a:bodyPr/>
                    <a:lstStyle/>
                    <a:p>
                      <a:r>
                        <a:rPr lang="de-CH" sz="1350" b="1" i="0" u="none" strike="noStrike" kern="1200" baseline="0">
                          <a:solidFill>
                            <a:schemeClr val="tx1"/>
                          </a:solidFill>
                          <a:latin typeface="+mn-lt"/>
                          <a:ea typeface="+mn-ea"/>
                          <a:cs typeface="Arial" panose="020B0604020202020204" pitchFamily="34" charset="0"/>
                        </a:rPr>
                        <a:t>16 % (12−20) </a:t>
                      </a:r>
                      <a:endParaRPr lang="de-CH" b="1">
                        <a:solidFill>
                          <a:schemeClr val="tx1"/>
                        </a:solidFill>
                        <a:latin typeface="+mn-lt"/>
                        <a:cs typeface="Arial" panose="020B0604020202020204" pitchFamily="34" charset="0"/>
                      </a:endParaRPr>
                    </a:p>
                  </a:txBody>
                  <a:tcPr>
                    <a:solidFill>
                      <a:schemeClr val="accent6"/>
                    </a:solidFill>
                  </a:tcPr>
                </a:tc>
                <a:tc>
                  <a:txBody>
                    <a:bodyPr/>
                    <a:lstStyle/>
                    <a:p>
                      <a:r>
                        <a:rPr lang="de-CH" sz="1350" b="1" i="0" u="none" strike="noStrike" kern="1200" baseline="0">
                          <a:solidFill>
                            <a:schemeClr val="tx1"/>
                          </a:solidFill>
                          <a:latin typeface="+mn-lt"/>
                          <a:ea typeface="+mn-ea"/>
                          <a:cs typeface="Arial" panose="020B0604020202020204" pitchFamily="34" charset="0"/>
                        </a:rPr>
                        <a:t>6−10 % </a:t>
                      </a:r>
                      <a:endParaRPr lang="de-CH" b="1">
                        <a:solidFill>
                          <a:schemeClr val="tx1"/>
                        </a:solidFill>
                        <a:latin typeface="+mn-lt"/>
                        <a:cs typeface="Arial" panose="020B0604020202020204" pitchFamily="34" charset="0"/>
                      </a:endParaRPr>
                    </a:p>
                  </a:txBody>
                  <a:tcPr/>
                </a:tc>
                <a:tc>
                  <a:txBody>
                    <a:bodyPr/>
                    <a:lstStyle/>
                    <a:p>
                      <a:pPr marL="0" marR="0" lvl="0" indent="0" algn="r" defTabSz="685800" rtl="0" eaLnBrk="1" fontAlgn="t" latinLnBrk="0" hangingPunct="1">
                        <a:lnSpc>
                          <a:spcPct val="100000"/>
                        </a:lnSpc>
                        <a:spcBef>
                          <a:spcPts val="0"/>
                        </a:spcBef>
                        <a:spcAft>
                          <a:spcPts val="0"/>
                        </a:spcAft>
                        <a:buClrTx/>
                        <a:buSzTx/>
                        <a:buFontTx/>
                        <a:buNone/>
                        <a:tabLst/>
                        <a:defRPr/>
                      </a:pPr>
                      <a:r>
                        <a:rPr lang="de-CH" sz="1600">
                          <a:effectLst/>
                        </a:rPr>
                        <a:t>~ 8%</a:t>
                      </a:r>
                    </a:p>
                  </a:txBody>
                  <a:tcPr marL="38100" marR="38100" marT="28575" marB="28575"/>
                </a:tc>
                <a:extLst>
                  <a:ext uri="{0D108BD9-81ED-4DB2-BD59-A6C34878D82A}">
                    <a16:rowId xmlns:a16="http://schemas.microsoft.com/office/drawing/2014/main" val="1544520016"/>
                  </a:ext>
                </a:extLst>
              </a:tr>
              <a:tr h="370840">
                <a:tc>
                  <a:txBody>
                    <a:bodyPr/>
                    <a:lstStyle/>
                    <a:p>
                      <a:r>
                        <a:rPr lang="de-CH" sz="1350" b="0" i="0" u="none" strike="noStrike" kern="1200" baseline="0" dirty="0" err="1">
                          <a:solidFill>
                            <a:schemeClr val="tx1"/>
                          </a:solidFill>
                          <a:latin typeface="+mn-lt"/>
                          <a:ea typeface="+mn-ea"/>
                          <a:cs typeface="Arial" panose="020B0604020202020204" pitchFamily="34" charset="0"/>
                        </a:rPr>
                        <a:t>Estivage</a:t>
                      </a:r>
                      <a:endParaRPr lang="de-CH" sz="1350" b="0" i="0" u="none" strike="noStrike" kern="1200" baseline="0" dirty="0">
                        <a:solidFill>
                          <a:schemeClr val="tx1"/>
                        </a:solidFill>
                        <a:latin typeface="+mn-lt"/>
                        <a:ea typeface="+mn-ea"/>
                        <a:cs typeface="Arial" panose="020B0604020202020204" pitchFamily="34" charset="0"/>
                      </a:endParaRPr>
                    </a:p>
                  </a:txBody>
                  <a:tcPr/>
                </a:tc>
                <a:tc>
                  <a:txBody>
                    <a:bodyPr/>
                    <a:lstStyle/>
                    <a:p>
                      <a:r>
                        <a:rPr lang="de-CH" sz="1350" b="0" i="0" u="none" strike="noStrike" kern="1200" baseline="0">
                          <a:solidFill>
                            <a:schemeClr val="tx1"/>
                          </a:solidFill>
                          <a:latin typeface="+mn-lt"/>
                          <a:ea typeface="+mn-ea"/>
                          <a:cs typeface="Arial" panose="020B0604020202020204" pitchFamily="34" charset="0"/>
                        </a:rPr>
                        <a:t>45 % (40−60) </a:t>
                      </a:r>
                      <a:endParaRPr lang="de-CH">
                        <a:solidFill>
                          <a:schemeClr val="tx1"/>
                        </a:solidFill>
                        <a:latin typeface="+mn-lt"/>
                        <a:cs typeface="Arial" panose="020B0604020202020204" pitchFamily="34" charset="0"/>
                      </a:endParaRPr>
                    </a:p>
                  </a:txBody>
                  <a:tcPr>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350" b="0" i="0" u="none" strike="noStrike" kern="1200" baseline="0">
                          <a:solidFill>
                            <a:schemeClr val="tx1"/>
                          </a:solidFill>
                          <a:latin typeface="+mn-lt"/>
                          <a:ea typeface="+mn-ea"/>
                          <a:cs typeface="Arial" panose="020B0604020202020204" pitchFamily="34" charset="0"/>
                        </a:rPr>
                        <a:t>40−60 %</a:t>
                      </a:r>
                      <a:endParaRPr lang="de-CH">
                        <a:solidFill>
                          <a:schemeClr val="tx1"/>
                        </a:solidFill>
                        <a:latin typeface="+mn-lt"/>
                        <a:cs typeface="Arial" panose="020B0604020202020204" pitchFamily="34" charset="0"/>
                      </a:endParaRPr>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e-CH" sz="1400" i="1" dirty="0">
                          <a:effectLst/>
                        </a:rPr>
                        <a:t>Etat 2016 </a:t>
                      </a:r>
                      <a:r>
                        <a:rPr lang="de-CH" sz="1400" dirty="0">
                          <a:effectLst/>
                        </a:rPr>
                        <a:t>~ 30 %</a:t>
                      </a:r>
                    </a:p>
                  </a:txBody>
                  <a:tcPr/>
                </a:tc>
                <a:extLst>
                  <a:ext uri="{0D108BD9-81ED-4DB2-BD59-A6C34878D82A}">
                    <a16:rowId xmlns:a16="http://schemas.microsoft.com/office/drawing/2014/main" val="356538956"/>
                  </a:ext>
                </a:extLst>
              </a:tr>
            </a:tbl>
          </a:graphicData>
        </a:graphic>
      </p:graphicFrame>
      <p:sp>
        <p:nvSpPr>
          <p:cNvPr id="3" name="Foliennummernplatzhalt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5DEAF-E952-4796-AAEE-4201E40CA590}" type="slidenum">
              <a:rPr kumimoji="0" lang="de-CH" sz="1200" b="0" i="0" u="none" strike="noStrike" kern="1200" cap="none" spc="2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20" normalizeH="0" baseline="0" noProof="0" dirty="0">
              <a:ln>
                <a:noFill/>
              </a:ln>
              <a:solidFill>
                <a:prstClr val="black"/>
              </a:solidFill>
              <a:effectLst/>
              <a:uLnTx/>
              <a:uFillTx/>
              <a:latin typeface="Gill Sans MT"/>
              <a:ea typeface="+mn-ea"/>
              <a:cs typeface="+mn-cs"/>
            </a:endParaRPr>
          </a:p>
        </p:txBody>
      </p:sp>
      <p:sp>
        <p:nvSpPr>
          <p:cNvPr id="9" name="ZoneTexte 7"/>
          <p:cNvSpPr txBox="1"/>
          <p:nvPr/>
        </p:nvSpPr>
        <p:spPr>
          <a:xfrm>
            <a:off x="4860033" y="5732783"/>
            <a:ext cx="3528392" cy="246221"/>
          </a:xfrm>
          <a:prstGeom prst="rect">
            <a:avLst/>
          </a:prstGeom>
          <a:noFill/>
        </p:spPr>
        <p:txBody>
          <a:bodyPr wrap="square" rtlCol="0">
            <a:spAutoFit/>
          </a:bodyPr>
          <a:lstStyle/>
          <a:p>
            <a:pPr lvl="0" algn="r"/>
            <a:r>
              <a:rPr kumimoji="0" lang="fr-FR" sz="1000" b="0" i="0" u="none" strike="noStrike" kern="1200" cap="none" spc="0" normalizeH="0" baseline="0" noProof="0" dirty="0">
                <a:ln>
                  <a:noFill/>
                </a:ln>
                <a:solidFill>
                  <a:prstClr val="black"/>
                </a:solidFill>
                <a:effectLst/>
                <a:uLnTx/>
                <a:uFillTx/>
                <a:latin typeface="Gill Sans MT"/>
                <a:ea typeface="+mn-ea"/>
                <a:cs typeface="+mn-cs"/>
              </a:rPr>
              <a:t>Source: </a:t>
            </a:r>
            <a:r>
              <a:rPr lang="fr-CH" sz="1000" dirty="0"/>
              <a:t>OFAG </a:t>
            </a:r>
            <a:r>
              <a:rPr lang="fr-CH" altLang="de-DE" sz="1000" dirty="0"/>
              <a:t>Rapport agricole 2020</a:t>
            </a:r>
            <a:endParaRPr kumimoji="0" lang="fr-FR"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 name="Textfeld 9"/>
          <p:cNvSpPr txBox="1"/>
          <p:nvPr/>
        </p:nvSpPr>
        <p:spPr>
          <a:xfrm>
            <a:off x="8100392" y="0"/>
            <a:ext cx="1043608"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a:ln>
                  <a:noFill/>
                </a:ln>
                <a:solidFill>
                  <a:prstClr val="black"/>
                </a:solidFill>
                <a:effectLst/>
                <a:uLnTx/>
                <a:uFillTx/>
                <a:latin typeface="Gill Sans MT"/>
                <a:ea typeface="+mn-ea"/>
                <a:cs typeface="+mn-cs"/>
              </a:rPr>
              <a:t>Handout</a:t>
            </a:r>
          </a:p>
        </p:txBody>
      </p:sp>
    </p:spTree>
    <p:extLst>
      <p:ext uri="{BB962C8B-B14F-4D97-AF65-F5344CB8AC3E}">
        <p14:creationId xmlns:p14="http://schemas.microsoft.com/office/powerpoint/2010/main" val="13839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Exemple d’espèces OEA</a:t>
            </a:r>
          </a:p>
        </p:txBody>
      </p:sp>
      <p:sp>
        <p:nvSpPr>
          <p:cNvPr id="3" name="Foliennummernplatzhalter 2"/>
          <p:cNvSpPr>
            <a:spLocks noGrp="1"/>
          </p:cNvSpPr>
          <p:nvPr>
            <p:ph type="sldNum" sz="quarter" idx="4"/>
          </p:nvPr>
        </p:nvSpPr>
        <p:spPr/>
        <p:txBody>
          <a:bodyPr/>
          <a:lstStyle/>
          <a:p>
            <a:fld id="{B295DEAF-E952-4796-AAEE-4201E40CA590}" type="slidenum">
              <a:rPr lang="fr-CH" smtClean="0"/>
              <a:pPr/>
              <a:t>14</a:t>
            </a:fld>
            <a:endParaRPr lang="fr-CH" dirty="0"/>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7" y="2852935"/>
            <a:ext cx="3811843" cy="2858883"/>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6683" y="2843979"/>
            <a:ext cx="3823784" cy="2867839"/>
          </a:xfrm>
          <a:prstGeom prst="rect">
            <a:avLst/>
          </a:prstGeom>
        </p:spPr>
      </p:pic>
      <p:sp>
        <p:nvSpPr>
          <p:cNvPr id="6" name="Textfeld 5"/>
          <p:cNvSpPr txBox="1"/>
          <p:nvPr/>
        </p:nvSpPr>
        <p:spPr>
          <a:xfrm>
            <a:off x="611918" y="1049309"/>
            <a:ext cx="7908549" cy="1631216"/>
          </a:xfrm>
          <a:prstGeom prst="rect">
            <a:avLst/>
          </a:prstGeom>
          <a:solidFill>
            <a:schemeClr val="accent4">
              <a:lumMod val="40000"/>
              <a:lumOff val="60000"/>
            </a:schemeClr>
          </a:solidFill>
        </p:spPr>
        <p:txBody>
          <a:bodyPr wrap="square" rtlCol="0">
            <a:spAutoFit/>
          </a:bodyPr>
          <a:lstStyle/>
          <a:p>
            <a:r>
              <a:rPr lang="fr-CH" sz="2000" b="1" dirty="0">
                <a:cs typeface="Arial" panose="020B0604020202020204" pitchFamily="34" charset="0"/>
              </a:rPr>
              <a:t>Espèces indicatrices</a:t>
            </a:r>
          </a:p>
          <a:p>
            <a:r>
              <a:rPr lang="fr-CH" sz="2000" dirty="0">
                <a:cs typeface="Arial" panose="020B0604020202020204" pitchFamily="34" charset="0"/>
              </a:rPr>
              <a:t>Les espèces indicatrices sont des espèces animales ou végétales caractéristiques pour un habitat donné. Elles sont liées à certaines propriétés de leur habitat et réagissent très sensiblement aux </a:t>
            </a:r>
            <a:br>
              <a:rPr lang="fr-CH" sz="2000" dirty="0">
                <a:cs typeface="Arial" panose="020B0604020202020204" pitchFamily="34" charset="0"/>
              </a:rPr>
            </a:br>
            <a:r>
              <a:rPr lang="fr-CH" sz="2000" dirty="0">
                <a:cs typeface="Arial" panose="020B0604020202020204" pitchFamily="34" charset="0"/>
              </a:rPr>
              <a:t>changements dans le paysage.  </a:t>
            </a:r>
            <a:endParaRPr lang="fr-CH" sz="2000" b="1" dirty="0">
              <a:cs typeface="Arial" panose="020B0604020202020204" pitchFamily="34" charset="0"/>
            </a:endParaRPr>
          </a:p>
        </p:txBody>
      </p:sp>
      <p:sp>
        <p:nvSpPr>
          <p:cNvPr id="7" name="Textfeld 6"/>
          <p:cNvSpPr txBox="1"/>
          <p:nvPr/>
        </p:nvSpPr>
        <p:spPr>
          <a:xfrm>
            <a:off x="611917" y="5624025"/>
            <a:ext cx="3811842" cy="369332"/>
          </a:xfrm>
          <a:prstGeom prst="rect">
            <a:avLst/>
          </a:prstGeom>
          <a:solidFill>
            <a:srgbClr val="E2F0D9"/>
          </a:solidFill>
        </p:spPr>
        <p:txBody>
          <a:bodyPr wrap="square" rtlCol="0">
            <a:spAutoFit/>
          </a:bodyPr>
          <a:lstStyle/>
          <a:p>
            <a:r>
              <a:rPr lang="fr-CH" b="1" i="1" dirty="0"/>
              <a:t>Chardonneret élégant</a:t>
            </a:r>
          </a:p>
        </p:txBody>
      </p:sp>
      <p:sp>
        <p:nvSpPr>
          <p:cNvPr id="8" name="Textfeld 7"/>
          <p:cNvSpPr txBox="1"/>
          <p:nvPr/>
        </p:nvSpPr>
        <p:spPr>
          <a:xfrm>
            <a:off x="4696682" y="5624025"/>
            <a:ext cx="3823784" cy="369332"/>
          </a:xfrm>
          <a:prstGeom prst="rect">
            <a:avLst/>
          </a:prstGeom>
          <a:solidFill>
            <a:srgbClr val="E2F0D9"/>
          </a:solidFill>
        </p:spPr>
        <p:txBody>
          <a:bodyPr wrap="square" rtlCol="0">
            <a:spAutoFit/>
          </a:bodyPr>
          <a:lstStyle/>
          <a:p>
            <a:r>
              <a:rPr lang="fr-CH" b="1" i="1" dirty="0"/>
              <a:t>Damier</a:t>
            </a:r>
          </a:p>
        </p:txBody>
      </p:sp>
    </p:spTree>
    <p:extLst>
      <p:ext uri="{BB962C8B-B14F-4D97-AF65-F5344CB8AC3E}">
        <p14:creationId xmlns:p14="http://schemas.microsoft.com/office/powerpoint/2010/main" val="85135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Exemple d’espèces OEA</a:t>
            </a:r>
          </a:p>
        </p:txBody>
      </p:sp>
      <p:sp>
        <p:nvSpPr>
          <p:cNvPr id="3" name="Foliennummernplatzhalter 2"/>
          <p:cNvSpPr>
            <a:spLocks noGrp="1"/>
          </p:cNvSpPr>
          <p:nvPr>
            <p:ph type="sldNum" sz="quarter" idx="4"/>
          </p:nvPr>
        </p:nvSpPr>
        <p:spPr/>
        <p:txBody>
          <a:bodyPr/>
          <a:lstStyle/>
          <a:p>
            <a:fld id="{B295DEAF-E952-4796-AAEE-4201E40CA590}" type="slidenum">
              <a:rPr lang="fr-CH" smtClean="0"/>
              <a:pPr/>
              <a:t>15</a:t>
            </a:fld>
            <a:endParaRPr lang="fr-CH" dirty="0"/>
          </a:p>
        </p:txBody>
      </p:sp>
      <p:sp>
        <p:nvSpPr>
          <p:cNvPr id="9" name="Textfeld 8"/>
          <p:cNvSpPr txBox="1"/>
          <p:nvPr/>
        </p:nvSpPr>
        <p:spPr>
          <a:xfrm>
            <a:off x="611918" y="1125139"/>
            <a:ext cx="7927881" cy="1938992"/>
          </a:xfrm>
          <a:prstGeom prst="rect">
            <a:avLst/>
          </a:prstGeom>
          <a:solidFill>
            <a:schemeClr val="accent4">
              <a:lumMod val="40000"/>
              <a:lumOff val="60000"/>
            </a:schemeClr>
          </a:solidFill>
        </p:spPr>
        <p:txBody>
          <a:bodyPr wrap="square" rtlCol="0">
            <a:spAutoFit/>
          </a:bodyPr>
          <a:lstStyle/>
          <a:p>
            <a:r>
              <a:rPr lang="fr-CH" sz="2000" b="1" dirty="0">
                <a:cs typeface="Arial" panose="020B0604020202020204" pitchFamily="34" charset="0"/>
              </a:rPr>
              <a:t>Espèces cibles</a:t>
            </a:r>
          </a:p>
          <a:p>
            <a:r>
              <a:rPr lang="fr-CH" sz="2000" dirty="0">
                <a:cs typeface="Arial" panose="020B0604020202020204" pitchFamily="34" charset="0"/>
              </a:rPr>
              <a:t>Les espèces cibles sont presque toujours des espèces animales ou végétales rares, menacées, qui font l’objet de mesures de protection, de soin ou de développement. Les mesures sont orientées selon les besoins de l’espèces envers son habitat et ses conditions de vie. Le développement de l’espèce doit ainsi être favorisé et préservé. </a:t>
            </a:r>
            <a:endParaRPr lang="fr-CH" sz="2000" b="1" dirty="0">
              <a:cs typeface="Arial" panose="020B0604020202020204" pitchFamily="34" charset="0"/>
            </a:endParaRP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8" y="3182322"/>
            <a:ext cx="3816066" cy="2644228"/>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3797" y="3182322"/>
            <a:ext cx="3967230" cy="2644228"/>
          </a:xfrm>
          <a:prstGeom prst="rect">
            <a:avLst/>
          </a:prstGeom>
        </p:spPr>
      </p:pic>
      <p:sp>
        <p:nvSpPr>
          <p:cNvPr id="13" name="Textfeld 12"/>
          <p:cNvSpPr txBox="1"/>
          <p:nvPr/>
        </p:nvSpPr>
        <p:spPr>
          <a:xfrm>
            <a:off x="611918" y="5661248"/>
            <a:ext cx="3816066" cy="369332"/>
          </a:xfrm>
          <a:prstGeom prst="rect">
            <a:avLst/>
          </a:prstGeom>
          <a:solidFill>
            <a:srgbClr val="E2F0D9"/>
          </a:solidFill>
        </p:spPr>
        <p:txBody>
          <a:bodyPr wrap="square" rtlCol="0">
            <a:spAutoFit/>
          </a:bodyPr>
          <a:lstStyle/>
          <a:p>
            <a:r>
              <a:rPr lang="fr-CH" b="1" i="1" dirty="0"/>
              <a:t>Lézard agile</a:t>
            </a:r>
          </a:p>
        </p:txBody>
      </p:sp>
      <p:sp>
        <p:nvSpPr>
          <p:cNvPr id="14" name="Textfeld 13"/>
          <p:cNvSpPr txBox="1"/>
          <p:nvPr/>
        </p:nvSpPr>
        <p:spPr>
          <a:xfrm>
            <a:off x="4553797" y="5661248"/>
            <a:ext cx="3966671" cy="369332"/>
          </a:xfrm>
          <a:prstGeom prst="rect">
            <a:avLst/>
          </a:prstGeom>
          <a:solidFill>
            <a:srgbClr val="E2F0D9"/>
          </a:solidFill>
        </p:spPr>
        <p:txBody>
          <a:bodyPr wrap="square" rtlCol="0">
            <a:spAutoFit/>
          </a:bodyPr>
          <a:lstStyle/>
          <a:p>
            <a:r>
              <a:rPr lang="fr-CH" b="1" i="1" dirty="0"/>
              <a:t>Lièvre brun</a:t>
            </a:r>
          </a:p>
        </p:txBody>
      </p:sp>
    </p:spTree>
    <p:extLst>
      <p:ext uri="{BB962C8B-B14F-4D97-AF65-F5344CB8AC3E}">
        <p14:creationId xmlns:p14="http://schemas.microsoft.com/office/powerpoint/2010/main" val="208320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Schwarz, Dunkelheit enthält.&#10;&#10;Beschreibung automatisch generiert.">
            <a:extLst>
              <a:ext uri="{FF2B5EF4-FFF2-40B4-BE49-F238E27FC236}">
                <a16:creationId xmlns:a16="http://schemas.microsoft.com/office/drawing/2014/main" id="{2188D41D-185D-13D3-BCF7-BC5D58573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19" y="1260378"/>
            <a:ext cx="4753689" cy="2384291"/>
          </a:xfrm>
          <a:prstGeom prst="rect">
            <a:avLst/>
          </a:prstGeom>
        </p:spPr>
      </p:pic>
      <p:grpSp>
        <p:nvGrpSpPr>
          <p:cNvPr id="17" name="Gruppieren 16">
            <a:extLst>
              <a:ext uri="{FF2B5EF4-FFF2-40B4-BE49-F238E27FC236}">
                <a16:creationId xmlns:a16="http://schemas.microsoft.com/office/drawing/2014/main" id="{23E4810A-49FC-9AE4-FFD3-6A26145AB902}"/>
              </a:ext>
            </a:extLst>
          </p:cNvPr>
          <p:cNvGrpSpPr/>
          <p:nvPr/>
        </p:nvGrpSpPr>
        <p:grpSpPr>
          <a:xfrm>
            <a:off x="317190" y="3793840"/>
            <a:ext cx="5145348" cy="2432907"/>
            <a:chOff x="217443" y="3748445"/>
            <a:chExt cx="5145348" cy="2432907"/>
          </a:xfrm>
        </p:grpSpPr>
        <p:pic>
          <p:nvPicPr>
            <p:cNvPr id="18" name="Grafik 17" descr="Ein Bild, das Schwarz, Dunkelheit enthält.&#10;&#10;Beschreibung automatisch generiert.">
              <a:extLst>
                <a:ext uri="{FF2B5EF4-FFF2-40B4-BE49-F238E27FC236}">
                  <a16:creationId xmlns:a16="http://schemas.microsoft.com/office/drawing/2014/main" id="{C489CD05-E199-6D1E-D69C-4A325FE81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172" y="3748445"/>
              <a:ext cx="4850619" cy="2432907"/>
            </a:xfrm>
            <a:prstGeom prst="rect">
              <a:avLst/>
            </a:prstGeom>
          </p:spPr>
        </p:pic>
        <p:sp>
          <p:nvSpPr>
            <p:cNvPr id="19" name="Textfeld 18">
              <a:extLst>
                <a:ext uri="{FF2B5EF4-FFF2-40B4-BE49-F238E27FC236}">
                  <a16:creationId xmlns:a16="http://schemas.microsoft.com/office/drawing/2014/main" id="{E727B44B-F1AA-CDB0-C3AC-AAD3B1FE817E}"/>
                </a:ext>
              </a:extLst>
            </p:cNvPr>
            <p:cNvSpPr txBox="1"/>
            <p:nvPr/>
          </p:nvSpPr>
          <p:spPr>
            <a:xfrm rot="16200000">
              <a:off x="104752" y="4800228"/>
              <a:ext cx="471604" cy="246221"/>
            </a:xfrm>
            <a:prstGeom prst="rect">
              <a:avLst/>
            </a:prstGeom>
            <a:noFill/>
          </p:spPr>
          <p:txBody>
            <a:bodyPr wrap="none" lIns="91440" tIns="45720" rIns="91440" bIns="45720" rtlCol="0" anchor="t">
              <a:spAutoFit/>
            </a:bodyPr>
            <a:lstStyle>
              <a:defPPr>
                <a:defRPr lang="de-DE"/>
              </a:defPPr>
            </a:lstStyle>
            <a:p>
              <a:r>
                <a:rPr lang="de-CH" sz="1000" dirty="0"/>
                <a:t>Index</a:t>
              </a:r>
              <a:endParaRPr lang="de-DE" sz="1000" dirty="0"/>
            </a:p>
          </p:txBody>
        </p:sp>
      </p:grpSp>
      <p:sp>
        <p:nvSpPr>
          <p:cNvPr id="7" name="Rechteck 6"/>
          <p:cNvSpPr/>
          <p:nvPr/>
        </p:nvSpPr>
        <p:spPr bwMode="auto">
          <a:xfrm>
            <a:off x="5139438" y="5515156"/>
            <a:ext cx="3415125" cy="36004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r"/>
            <a:r>
              <a:rPr lang="fr-CH" sz="1200" dirty="0"/>
              <a:t>Source: Station ornithologique suisse 2023</a:t>
            </a:r>
          </a:p>
        </p:txBody>
      </p:sp>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fr-CH" sz="2400" dirty="0">
              <a:latin typeface="Arial"/>
              <a:cs typeface="Arial"/>
            </a:endParaRPr>
          </a:p>
        </p:txBody>
      </p:sp>
      <p:sp>
        <p:nvSpPr>
          <p:cNvPr id="9" name="Titel 8"/>
          <p:cNvSpPr>
            <a:spLocks noGrp="1"/>
          </p:cNvSpPr>
          <p:nvPr>
            <p:ph type="title"/>
          </p:nvPr>
        </p:nvSpPr>
        <p:spPr/>
        <p:txBody>
          <a:bodyPr/>
          <a:lstStyle/>
          <a:p>
            <a:r>
              <a:rPr lang="fr-CH" dirty="0">
                <a:cs typeface="Arial"/>
              </a:rPr>
              <a:t>Evolution du nombre d’espèces d’oiseaux nicheurs OEA dans les terres agricoles suisses</a:t>
            </a:r>
            <a:endParaRPr lang="fr-CH" dirty="0"/>
          </a:p>
        </p:txBody>
      </p:sp>
      <p:sp>
        <p:nvSpPr>
          <p:cNvPr id="6" name="Textfeld 5"/>
          <p:cNvSpPr txBox="1"/>
          <p:nvPr/>
        </p:nvSpPr>
        <p:spPr>
          <a:xfrm>
            <a:off x="1842666" y="1998052"/>
            <a:ext cx="2416154" cy="369332"/>
          </a:xfrm>
          <a:prstGeom prst="rect">
            <a:avLst/>
          </a:prstGeom>
          <a:noFill/>
        </p:spPr>
        <p:txBody>
          <a:bodyPr wrap="square" rtlCol="0">
            <a:spAutoFit/>
          </a:bodyPr>
          <a:lstStyle/>
          <a:p>
            <a:r>
              <a:rPr lang="fr-CH" dirty="0">
                <a:solidFill>
                  <a:schemeClr val="accent1"/>
                </a:solidFill>
              </a:rPr>
              <a:t>18 espèces indicatrices</a:t>
            </a:r>
          </a:p>
        </p:txBody>
      </p:sp>
      <p:sp>
        <p:nvSpPr>
          <p:cNvPr id="11" name="Rechteck 10"/>
          <p:cNvSpPr/>
          <p:nvPr/>
        </p:nvSpPr>
        <p:spPr>
          <a:xfrm>
            <a:off x="2098867" y="4860620"/>
            <a:ext cx="1786066" cy="369332"/>
          </a:xfrm>
          <a:prstGeom prst="rect">
            <a:avLst/>
          </a:prstGeom>
        </p:spPr>
        <p:txBody>
          <a:bodyPr wrap="none">
            <a:spAutoFit/>
          </a:bodyPr>
          <a:lstStyle/>
          <a:p>
            <a:r>
              <a:rPr lang="fr-CH" dirty="0">
                <a:solidFill>
                  <a:srgbClr val="FF0000"/>
                </a:solidFill>
              </a:rPr>
              <a:t>28 espèces cibles</a:t>
            </a:r>
            <a:endParaRPr lang="fr-CH" dirty="0"/>
          </a:p>
        </p:txBody>
      </p:sp>
      <p:pic>
        <p:nvPicPr>
          <p:cNvPr id="16" name="Grafik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195" y="3446421"/>
            <a:ext cx="2559166" cy="1704185"/>
          </a:xfrm>
          <a:prstGeom prst="rect">
            <a:avLst/>
          </a:prstGeom>
        </p:spPr>
      </p:pic>
      <p:sp>
        <p:nvSpPr>
          <p:cNvPr id="13" name="Foliennummernplatzhalter 2"/>
          <p:cNvSpPr>
            <a:spLocks noGrp="1"/>
          </p:cNvSpPr>
          <p:nvPr>
            <p:ph type="sldNum" sz="quarter" idx="4"/>
          </p:nvPr>
        </p:nvSpPr>
        <p:spPr>
          <a:xfrm>
            <a:off x="7747800" y="6219700"/>
            <a:ext cx="792000" cy="360000"/>
          </a:xfrm>
        </p:spPr>
        <p:txBody>
          <a:bodyPr/>
          <a:lstStyle/>
          <a:p>
            <a:r>
              <a:rPr lang="fr-CH" dirty="0"/>
              <a:t>16</a:t>
            </a:r>
          </a:p>
        </p:txBody>
      </p:sp>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2180" y="1586720"/>
            <a:ext cx="2556278" cy="1704185"/>
          </a:xfrm>
          <a:prstGeom prst="rect">
            <a:avLst/>
          </a:prstGeom>
        </p:spPr>
      </p:pic>
      <p:sp>
        <p:nvSpPr>
          <p:cNvPr id="2" name="AutoShape 2" descr="Ein Bild, das Schwarz, Dunkelheit enthält.&#10;&#10;Beschreibung automatisch generiert."/>
          <p:cNvSpPr>
            <a:spLocks noChangeAspect="1" noChangeArrowheads="1"/>
          </p:cNvSpPr>
          <p:nvPr/>
        </p:nvSpPr>
        <p:spPr bwMode="auto">
          <a:xfrm>
            <a:off x="212724" y="-144463"/>
            <a:ext cx="1890723" cy="18907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Textfeld 19">
            <a:extLst>
              <a:ext uri="{FF2B5EF4-FFF2-40B4-BE49-F238E27FC236}">
                <a16:creationId xmlns:a16="http://schemas.microsoft.com/office/drawing/2014/main" id="{44C63E26-668E-1CBF-0D4D-446EE2F9D848}"/>
              </a:ext>
            </a:extLst>
          </p:cNvPr>
          <p:cNvSpPr txBox="1"/>
          <p:nvPr/>
        </p:nvSpPr>
        <p:spPr>
          <a:xfrm rot="16200000">
            <a:off x="210974" y="2110743"/>
            <a:ext cx="471604" cy="246221"/>
          </a:xfrm>
          <a:prstGeom prst="rect">
            <a:avLst/>
          </a:prstGeom>
          <a:noFill/>
        </p:spPr>
        <p:txBody>
          <a:bodyPr wrap="none" lIns="91440" tIns="45720" rIns="91440" bIns="45720" rtlCol="0" anchor="t">
            <a:spAutoFit/>
          </a:bodyPr>
          <a:lstStyle>
            <a:defPPr>
              <a:defRPr lang="de-DE"/>
            </a:defPPr>
          </a:lstStyle>
          <a:p>
            <a:r>
              <a:rPr lang="de-CH" sz="1000" dirty="0"/>
              <a:t>Index</a:t>
            </a:r>
            <a:endParaRPr lang="de-DE" sz="1000" dirty="0"/>
          </a:p>
        </p:txBody>
      </p:sp>
      <p:pic>
        <p:nvPicPr>
          <p:cNvPr id="21" name="Grafik 20" descr="Ein Bild, das Kreis, Symbol, Diagramm, Farbigkeit enthält.&#10;&#10;Beschreibung automatisch generiert.">
            <a:extLst>
              <a:ext uri="{FF2B5EF4-FFF2-40B4-BE49-F238E27FC236}">
                <a16:creationId xmlns:a16="http://schemas.microsoft.com/office/drawing/2014/main" id="{5A0F893D-B40F-CFFB-FD2E-29508AD00C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20819" y="2208170"/>
            <a:ext cx="924703" cy="937516"/>
          </a:xfrm>
          <a:prstGeom prst="rect">
            <a:avLst/>
          </a:prstGeom>
        </p:spPr>
      </p:pic>
      <p:pic>
        <p:nvPicPr>
          <p:cNvPr id="22" name="Grafik 21" descr="Ein Bild, das Kreis, Symbol, Grafiken, Farbigkeit enthält.&#10;&#10;Beschreibung automatisch generiert.">
            <a:extLst>
              <a:ext uri="{FF2B5EF4-FFF2-40B4-BE49-F238E27FC236}">
                <a16:creationId xmlns:a16="http://schemas.microsoft.com/office/drawing/2014/main" id="{7EC77687-C4F6-8813-7E47-BAC032C995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22293" y="4848303"/>
            <a:ext cx="899415" cy="906861"/>
          </a:xfrm>
          <a:prstGeom prst="rect">
            <a:avLst/>
          </a:prstGeom>
        </p:spPr>
      </p:pic>
      <p:sp>
        <p:nvSpPr>
          <p:cNvPr id="23" name="Textfeld 22">
            <a:extLst>
              <a:ext uri="{FF2B5EF4-FFF2-40B4-BE49-F238E27FC236}">
                <a16:creationId xmlns:a16="http://schemas.microsoft.com/office/drawing/2014/main" id="{4771EF87-CE6D-4BB7-B484-2D3CDCEACBBB}"/>
              </a:ext>
            </a:extLst>
          </p:cNvPr>
          <p:cNvSpPr txBox="1"/>
          <p:nvPr/>
        </p:nvSpPr>
        <p:spPr>
          <a:xfrm>
            <a:off x="6062180" y="2960816"/>
            <a:ext cx="2556278" cy="369332"/>
          </a:xfrm>
          <a:prstGeom prst="rect">
            <a:avLst/>
          </a:prstGeom>
          <a:solidFill>
            <a:srgbClr val="E2F0D9"/>
          </a:solidFill>
        </p:spPr>
        <p:txBody>
          <a:bodyPr wrap="square" rtlCol="0">
            <a:spAutoFit/>
          </a:bodyPr>
          <a:lstStyle/>
          <a:p>
            <a:r>
              <a:rPr lang="de-CH" b="1" i="1" dirty="0" err="1"/>
              <a:t>Bruant</a:t>
            </a:r>
            <a:r>
              <a:rPr lang="de-CH" b="1" i="1" dirty="0"/>
              <a:t> </a:t>
            </a:r>
            <a:r>
              <a:rPr lang="de-CH" b="1" i="1" dirty="0" err="1"/>
              <a:t>jaune</a:t>
            </a:r>
            <a:endParaRPr lang="de-CH" b="1" i="1" dirty="0"/>
          </a:p>
        </p:txBody>
      </p:sp>
      <p:sp>
        <p:nvSpPr>
          <p:cNvPr id="24" name="Textfeld 23">
            <a:extLst>
              <a:ext uri="{FF2B5EF4-FFF2-40B4-BE49-F238E27FC236}">
                <a16:creationId xmlns:a16="http://schemas.microsoft.com/office/drawing/2014/main" id="{837F220E-DC44-47B1-8589-30466CD1DDCB}"/>
              </a:ext>
            </a:extLst>
          </p:cNvPr>
          <p:cNvSpPr txBox="1"/>
          <p:nvPr/>
        </p:nvSpPr>
        <p:spPr>
          <a:xfrm>
            <a:off x="6057176" y="4935488"/>
            <a:ext cx="2556279" cy="369332"/>
          </a:xfrm>
          <a:prstGeom prst="rect">
            <a:avLst/>
          </a:prstGeom>
          <a:solidFill>
            <a:srgbClr val="E2F0D9"/>
          </a:solidFill>
        </p:spPr>
        <p:txBody>
          <a:bodyPr wrap="square" rtlCol="0">
            <a:spAutoFit/>
          </a:bodyPr>
          <a:lstStyle/>
          <a:p>
            <a:r>
              <a:rPr lang="de-CH" b="1" i="1" dirty="0" err="1"/>
              <a:t>Vanneau</a:t>
            </a:r>
            <a:r>
              <a:rPr lang="de-CH" b="1" i="1" dirty="0"/>
              <a:t> </a:t>
            </a:r>
            <a:r>
              <a:rPr lang="de-CH" b="1" i="1" dirty="0" err="1"/>
              <a:t>huppé</a:t>
            </a:r>
            <a:endParaRPr lang="de-CH" b="1" i="1" dirty="0"/>
          </a:p>
        </p:txBody>
      </p:sp>
    </p:spTree>
    <p:extLst>
      <p:ext uri="{BB962C8B-B14F-4D97-AF65-F5344CB8AC3E}">
        <p14:creationId xmlns:p14="http://schemas.microsoft.com/office/powerpoint/2010/main" val="123826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p:nvPr/>
        </p:nvSpPr>
        <p:spPr>
          <a:xfrm>
            <a:off x="2359521" y="1262837"/>
            <a:ext cx="4830459" cy="4830459"/>
          </a:xfrm>
          <a:prstGeom prst="ellipse">
            <a:avLst/>
          </a:prstGeom>
          <a:blipFill dpi="0"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Props>
                </a:ext>
                <a:ext uri="{28A0092B-C50C-407E-A947-70E740481C1C}">
                  <a14:useLocalDpi xmlns:a14="http://schemas.microsoft.com/office/drawing/2010/main"/>
                </a:ext>
              </a:extLst>
            </a:blip>
            <a:srcRect/>
            <a:stretch>
              <a:fillRect l="-4867" t="-3883" r="-5707" b="-66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Ellipse 12"/>
          <p:cNvSpPr/>
          <p:nvPr/>
        </p:nvSpPr>
        <p:spPr>
          <a:xfrm>
            <a:off x="3511649" y="2342957"/>
            <a:ext cx="2618070" cy="261807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 name="Titel 1"/>
          <p:cNvSpPr>
            <a:spLocks noGrp="1"/>
          </p:cNvSpPr>
          <p:nvPr>
            <p:ph type="title"/>
          </p:nvPr>
        </p:nvSpPr>
        <p:spPr/>
        <p:txBody>
          <a:bodyPr/>
          <a:lstStyle/>
          <a:p>
            <a:r>
              <a:rPr lang="fr-CH" dirty="0"/>
              <a:t>Favoriser la biodiversité sur l’exploitation agricole grâce aux  …</a:t>
            </a:r>
          </a:p>
        </p:txBody>
      </p:sp>
      <p:sp>
        <p:nvSpPr>
          <p:cNvPr id="5" name="Foliennummernplatzhalter 4"/>
          <p:cNvSpPr>
            <a:spLocks noGrp="1"/>
          </p:cNvSpPr>
          <p:nvPr>
            <p:ph type="sldNum" sz="quarter" idx="4"/>
          </p:nvPr>
        </p:nvSpPr>
        <p:spPr/>
        <p:txBody>
          <a:bodyPr/>
          <a:lstStyle/>
          <a:p>
            <a:fld id="{B295DEAF-E952-4796-AAEE-4201E40CA590}" type="slidenum">
              <a:rPr lang="fr-CH" smtClean="0"/>
              <a:pPr/>
              <a:t>17</a:t>
            </a:fld>
            <a:endParaRPr lang="fr-CH" dirty="0"/>
          </a:p>
        </p:txBody>
      </p:sp>
      <p:sp>
        <p:nvSpPr>
          <p:cNvPr id="21" name="Richtungspfeil 20"/>
          <p:cNvSpPr/>
          <p:nvPr/>
        </p:nvSpPr>
        <p:spPr>
          <a:xfrm flipH="1">
            <a:off x="899610" y="1946313"/>
            <a:ext cx="2520280" cy="584775"/>
          </a:xfrm>
          <a:prstGeom prst="homePlate">
            <a:avLst/>
          </a:prstGeom>
          <a:solidFill>
            <a:schemeClr val="accent6">
              <a:lumMod val="40000"/>
              <a:lumOff val="60000"/>
            </a:schemeClr>
          </a:solidFill>
        </p:spPr>
        <p:txBody>
          <a:bodyPr wrap="square">
            <a:spAutoFit/>
          </a:bodyPr>
          <a:lstStyle/>
          <a:p>
            <a:r>
              <a:rPr lang="fr-CH" sz="1600" dirty="0"/>
              <a:t>Surfaces de promotion de la biodiversité</a:t>
            </a:r>
          </a:p>
        </p:txBody>
      </p:sp>
      <p:sp>
        <p:nvSpPr>
          <p:cNvPr id="22" name="Richtungspfeil 21"/>
          <p:cNvSpPr/>
          <p:nvPr/>
        </p:nvSpPr>
        <p:spPr>
          <a:xfrm flipH="1">
            <a:off x="716751" y="3285582"/>
            <a:ext cx="2664296" cy="584775"/>
          </a:xfrm>
          <a:prstGeom prst="homePlate">
            <a:avLst/>
          </a:prstGeom>
          <a:solidFill>
            <a:schemeClr val="accent6">
              <a:lumMod val="40000"/>
              <a:lumOff val="60000"/>
            </a:schemeClr>
          </a:solidFill>
        </p:spPr>
        <p:txBody>
          <a:bodyPr wrap="square">
            <a:spAutoFit/>
          </a:bodyPr>
          <a:lstStyle/>
          <a:p>
            <a:r>
              <a:rPr lang="fr-CH" sz="1600" dirty="0"/>
              <a:t>Procédés d’exploitations ménageant la biodiversité</a:t>
            </a:r>
          </a:p>
        </p:txBody>
      </p:sp>
      <p:sp>
        <p:nvSpPr>
          <p:cNvPr id="23" name="Richtungspfeil 22"/>
          <p:cNvSpPr/>
          <p:nvPr/>
        </p:nvSpPr>
        <p:spPr>
          <a:xfrm flipH="1">
            <a:off x="690631" y="5019117"/>
            <a:ext cx="3017273" cy="338554"/>
          </a:xfrm>
          <a:prstGeom prst="homePlate">
            <a:avLst/>
          </a:prstGeom>
          <a:solidFill>
            <a:schemeClr val="accent6">
              <a:lumMod val="40000"/>
              <a:lumOff val="60000"/>
            </a:schemeClr>
          </a:solidFill>
        </p:spPr>
        <p:txBody>
          <a:bodyPr wrap="square">
            <a:spAutoFit/>
          </a:bodyPr>
          <a:lstStyle/>
          <a:p>
            <a:r>
              <a:rPr lang="fr-CH" sz="1600" dirty="0"/>
              <a:t>Systèmes de production durables</a:t>
            </a:r>
          </a:p>
        </p:txBody>
      </p:sp>
      <p:sp>
        <p:nvSpPr>
          <p:cNvPr id="24" name="Richtungspfeil 23"/>
          <p:cNvSpPr/>
          <p:nvPr/>
        </p:nvSpPr>
        <p:spPr>
          <a:xfrm>
            <a:off x="6156176" y="2543514"/>
            <a:ext cx="2232248" cy="338554"/>
          </a:xfrm>
          <a:prstGeom prst="homePlate">
            <a:avLst/>
          </a:prstGeom>
          <a:solidFill>
            <a:schemeClr val="accent6">
              <a:lumMod val="40000"/>
              <a:lumOff val="60000"/>
            </a:schemeClr>
          </a:solidFill>
        </p:spPr>
        <p:txBody>
          <a:bodyPr wrap="square">
            <a:spAutoFit/>
          </a:bodyPr>
          <a:lstStyle/>
          <a:p>
            <a:r>
              <a:rPr lang="fr-CH" sz="1600" dirty="0"/>
              <a:t>Connaissances</a:t>
            </a:r>
          </a:p>
        </p:txBody>
      </p:sp>
      <p:sp>
        <p:nvSpPr>
          <p:cNvPr id="25" name="Richtungspfeil 24"/>
          <p:cNvSpPr/>
          <p:nvPr/>
        </p:nvSpPr>
        <p:spPr>
          <a:xfrm>
            <a:off x="6156176" y="3870357"/>
            <a:ext cx="2232248" cy="584775"/>
          </a:xfrm>
          <a:prstGeom prst="homePlate">
            <a:avLst/>
          </a:prstGeom>
          <a:solidFill>
            <a:schemeClr val="accent6">
              <a:lumMod val="40000"/>
              <a:lumOff val="60000"/>
            </a:schemeClr>
          </a:solidFill>
        </p:spPr>
        <p:txBody>
          <a:bodyPr wrap="square">
            <a:spAutoFit/>
          </a:bodyPr>
          <a:lstStyle/>
          <a:p>
            <a:r>
              <a:rPr lang="fr-CH" sz="1600" dirty="0"/>
              <a:t>Planification globale de l’exploitation</a:t>
            </a:r>
          </a:p>
        </p:txBody>
      </p:sp>
    </p:spTree>
    <p:extLst>
      <p:ext uri="{BB962C8B-B14F-4D97-AF65-F5344CB8AC3E}">
        <p14:creationId xmlns:p14="http://schemas.microsoft.com/office/powerpoint/2010/main" val="2495539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top 10 des mesures de promotion de la biodiversité</a:t>
            </a:r>
          </a:p>
        </p:txBody>
      </p:sp>
      <p:sp>
        <p:nvSpPr>
          <p:cNvPr id="5" name="Foliennummernplatzhalter 4"/>
          <p:cNvSpPr>
            <a:spLocks noGrp="1"/>
          </p:cNvSpPr>
          <p:nvPr>
            <p:ph type="sldNum" sz="quarter" idx="4"/>
          </p:nvPr>
        </p:nvSpPr>
        <p:spPr/>
        <p:txBody>
          <a:bodyPr/>
          <a:lstStyle/>
          <a:p>
            <a:fld id="{B295DEAF-E952-4796-AAEE-4201E40CA590}" type="slidenum">
              <a:rPr lang="fr-CH" smtClean="0"/>
              <a:pPr/>
              <a:t>18</a:t>
            </a:fld>
            <a:endParaRPr lang="fr-CH" dirty="0"/>
          </a:p>
        </p:txBody>
      </p:sp>
      <p:sp>
        <p:nvSpPr>
          <p:cNvPr id="10" name="Inhaltsplatzhalter 2"/>
          <p:cNvSpPr txBox="1">
            <a:spLocks noChangeAspect="1"/>
          </p:cNvSpPr>
          <p:nvPr/>
        </p:nvSpPr>
        <p:spPr>
          <a:xfrm>
            <a:off x="4766681" y="906915"/>
            <a:ext cx="1962832" cy="1388713"/>
          </a:xfrm>
          <a:prstGeom prst="rect">
            <a:avLst/>
          </a:prstGeom>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1" name="Inhaltsplatzhalter 2"/>
          <p:cNvSpPr txBox="1">
            <a:spLocks noChangeAspect="1"/>
          </p:cNvSpPr>
          <p:nvPr/>
        </p:nvSpPr>
        <p:spPr>
          <a:xfrm>
            <a:off x="6845148" y="906915"/>
            <a:ext cx="1962832" cy="1406819"/>
          </a:xfrm>
          <a:prstGeom prst="rect">
            <a:avLst/>
          </a:prstGeom>
          <a:blipFill dpi="0"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2" name="Inhaltsplatzhalter 2"/>
          <p:cNvSpPr txBox="1">
            <a:spLocks noChangeAspect="1"/>
          </p:cNvSpPr>
          <p:nvPr/>
        </p:nvSpPr>
        <p:spPr>
          <a:xfrm>
            <a:off x="2656552" y="906915"/>
            <a:ext cx="1984346" cy="1388713"/>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5" name="Inhaltsplatzhalter 2"/>
          <p:cNvSpPr txBox="1">
            <a:spLocks noChangeAspect="1"/>
          </p:cNvSpPr>
          <p:nvPr/>
        </p:nvSpPr>
        <p:spPr>
          <a:xfrm>
            <a:off x="6843861" y="4304139"/>
            <a:ext cx="1962832" cy="1427780"/>
          </a:xfrm>
          <a:prstGeom prst="rect">
            <a:avLst/>
          </a:prstGeom>
          <a:blipFill dpi="0" rotWithShape="1">
            <a:blip r:embed="rId7" cstate="screen">
              <a:extLst>
                <a:ext uri="{28A0092B-C50C-407E-A947-70E740481C1C}">
                  <a14:useLocalDpi xmlns:a14="http://schemas.microsoft.com/office/drawing/2010/main"/>
                </a:ext>
              </a:extLst>
            </a:blip>
            <a:srcRect/>
            <a:stretch>
              <a:fillRect t="1"/>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6" name="Inhaltsplatzhalter 2"/>
          <p:cNvSpPr txBox="1">
            <a:spLocks noChangeAspect="1"/>
          </p:cNvSpPr>
          <p:nvPr/>
        </p:nvSpPr>
        <p:spPr>
          <a:xfrm>
            <a:off x="4770578" y="2615276"/>
            <a:ext cx="1963048" cy="1388713"/>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7" name="Inhaltsplatzhalter 2"/>
          <p:cNvSpPr txBox="1">
            <a:spLocks noChangeAspect="1"/>
          </p:cNvSpPr>
          <p:nvPr/>
        </p:nvSpPr>
        <p:spPr>
          <a:xfrm>
            <a:off x="2641364" y="2615277"/>
            <a:ext cx="1999533" cy="142331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24" name="Inhaltsplatzhalter 2"/>
          <p:cNvSpPr txBox="1">
            <a:spLocks noChangeAspect="1"/>
          </p:cNvSpPr>
          <p:nvPr/>
        </p:nvSpPr>
        <p:spPr>
          <a:xfrm>
            <a:off x="539556" y="4302003"/>
            <a:ext cx="1987836" cy="1405688"/>
          </a:xfrm>
          <a:prstGeom prst="rect">
            <a:avLst/>
          </a:prstGeom>
          <a:blipFill dpi="0"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27" name="Textfeld 26"/>
          <p:cNvSpPr txBox="1"/>
          <p:nvPr/>
        </p:nvSpPr>
        <p:spPr>
          <a:xfrm>
            <a:off x="4770578" y="2244041"/>
            <a:ext cx="1954994" cy="276999"/>
          </a:xfrm>
          <a:prstGeom prst="rect">
            <a:avLst/>
          </a:prstGeom>
          <a:solidFill>
            <a:schemeClr val="accent6">
              <a:lumMod val="20000"/>
              <a:lumOff val="80000"/>
            </a:schemeClr>
          </a:solidFill>
        </p:spPr>
        <p:txBody>
          <a:bodyPr wrap="square" rtlCol="0" anchor="ctr" anchorCtr="0">
            <a:spAutoFit/>
          </a:bodyPr>
          <a:lstStyle/>
          <a:p>
            <a:r>
              <a:rPr lang="fr-CH" sz="1200" dirty="0"/>
              <a:t>Sous-couvert riche en fleurs</a:t>
            </a:r>
          </a:p>
        </p:txBody>
      </p:sp>
      <p:sp>
        <p:nvSpPr>
          <p:cNvPr id="28" name="Textfeld 27"/>
          <p:cNvSpPr txBox="1"/>
          <p:nvPr/>
        </p:nvSpPr>
        <p:spPr>
          <a:xfrm>
            <a:off x="6844518" y="2244040"/>
            <a:ext cx="1962832" cy="276999"/>
          </a:xfrm>
          <a:prstGeom prst="rect">
            <a:avLst/>
          </a:prstGeom>
          <a:solidFill>
            <a:schemeClr val="accent6">
              <a:lumMod val="20000"/>
              <a:lumOff val="80000"/>
            </a:schemeClr>
          </a:solidFill>
        </p:spPr>
        <p:txBody>
          <a:bodyPr wrap="square" rtlCol="0" anchor="ctr" anchorCtr="0">
            <a:spAutoFit/>
          </a:bodyPr>
          <a:lstStyle/>
          <a:p>
            <a:r>
              <a:rPr lang="fr-CH" sz="1200" dirty="0"/>
              <a:t>Bandes refuges</a:t>
            </a:r>
          </a:p>
        </p:txBody>
      </p:sp>
      <p:sp>
        <p:nvSpPr>
          <p:cNvPr id="29" name="Textfeld 28"/>
          <p:cNvSpPr txBox="1"/>
          <p:nvPr/>
        </p:nvSpPr>
        <p:spPr>
          <a:xfrm>
            <a:off x="2641365" y="2244041"/>
            <a:ext cx="2009637" cy="276999"/>
          </a:xfrm>
          <a:prstGeom prst="rect">
            <a:avLst/>
          </a:prstGeom>
          <a:solidFill>
            <a:schemeClr val="accent6">
              <a:lumMod val="20000"/>
              <a:lumOff val="80000"/>
            </a:schemeClr>
          </a:solidFill>
        </p:spPr>
        <p:txBody>
          <a:bodyPr wrap="square" rtlCol="0" anchor="ctr" anchorCtr="0">
            <a:spAutoFit/>
          </a:bodyPr>
          <a:lstStyle/>
          <a:p>
            <a:r>
              <a:rPr lang="fr-CH" sz="1200" dirty="0"/>
              <a:t>Haies basses structurées</a:t>
            </a:r>
          </a:p>
        </p:txBody>
      </p:sp>
      <p:sp>
        <p:nvSpPr>
          <p:cNvPr id="30" name="Textfeld 29"/>
          <p:cNvSpPr txBox="1"/>
          <p:nvPr/>
        </p:nvSpPr>
        <p:spPr>
          <a:xfrm>
            <a:off x="545631" y="5647994"/>
            <a:ext cx="1978725" cy="461665"/>
          </a:xfrm>
          <a:prstGeom prst="rect">
            <a:avLst/>
          </a:prstGeom>
          <a:solidFill>
            <a:schemeClr val="accent6">
              <a:lumMod val="20000"/>
              <a:lumOff val="80000"/>
            </a:schemeClr>
          </a:solidFill>
        </p:spPr>
        <p:txBody>
          <a:bodyPr wrap="square" rtlCol="0" anchor="ctr" anchorCtr="0">
            <a:spAutoFit/>
          </a:bodyPr>
          <a:lstStyle/>
          <a:p>
            <a:r>
              <a:rPr lang="fr-CH" sz="1200" dirty="0"/>
              <a:t>Ourlets ou surfaces fleuries pluriannuelles</a:t>
            </a:r>
          </a:p>
        </p:txBody>
      </p:sp>
      <p:sp>
        <p:nvSpPr>
          <p:cNvPr id="31" name="Inhaltsplatzhalter 2"/>
          <p:cNvSpPr txBox="1">
            <a:spLocks noChangeAspect="1"/>
          </p:cNvSpPr>
          <p:nvPr/>
        </p:nvSpPr>
        <p:spPr>
          <a:xfrm>
            <a:off x="2659248" y="4302003"/>
            <a:ext cx="1983329" cy="1405688"/>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32" name="Textfeld 31"/>
          <p:cNvSpPr txBox="1"/>
          <p:nvPr/>
        </p:nvSpPr>
        <p:spPr>
          <a:xfrm>
            <a:off x="2641007" y="3892900"/>
            <a:ext cx="2009637" cy="276999"/>
          </a:xfrm>
          <a:prstGeom prst="rect">
            <a:avLst/>
          </a:prstGeom>
          <a:solidFill>
            <a:schemeClr val="accent6">
              <a:lumMod val="20000"/>
              <a:lumOff val="80000"/>
            </a:schemeClr>
          </a:solidFill>
        </p:spPr>
        <p:txBody>
          <a:bodyPr wrap="square" rtlCol="0" anchor="ctr" anchorCtr="0">
            <a:spAutoFit/>
          </a:bodyPr>
          <a:lstStyle/>
          <a:p>
            <a:r>
              <a:rPr lang="fr-CH" sz="1200" dirty="0"/>
              <a:t>Jachères florales</a:t>
            </a:r>
          </a:p>
        </p:txBody>
      </p:sp>
      <p:sp>
        <p:nvSpPr>
          <p:cNvPr id="33" name="Textfeld 32"/>
          <p:cNvSpPr txBox="1"/>
          <p:nvPr/>
        </p:nvSpPr>
        <p:spPr>
          <a:xfrm>
            <a:off x="4760445" y="3892900"/>
            <a:ext cx="1980181" cy="276999"/>
          </a:xfrm>
          <a:prstGeom prst="rect">
            <a:avLst/>
          </a:prstGeom>
          <a:solidFill>
            <a:schemeClr val="accent6">
              <a:lumMod val="20000"/>
              <a:lumOff val="80000"/>
            </a:schemeClr>
          </a:solidFill>
        </p:spPr>
        <p:txBody>
          <a:bodyPr wrap="square" rtlCol="0" anchor="ctr" anchorCtr="0">
            <a:spAutoFit/>
          </a:bodyPr>
          <a:lstStyle/>
          <a:p>
            <a:r>
              <a:rPr lang="fr-CH" sz="1200" dirty="0"/>
              <a:t>Renoncement aux herbicides</a:t>
            </a:r>
          </a:p>
        </p:txBody>
      </p:sp>
      <p:sp>
        <p:nvSpPr>
          <p:cNvPr id="34" name="Textfeld 33"/>
          <p:cNvSpPr txBox="1"/>
          <p:nvPr/>
        </p:nvSpPr>
        <p:spPr>
          <a:xfrm>
            <a:off x="6843861" y="5647992"/>
            <a:ext cx="1980181" cy="461665"/>
          </a:xfrm>
          <a:prstGeom prst="rect">
            <a:avLst/>
          </a:prstGeom>
          <a:solidFill>
            <a:schemeClr val="accent6">
              <a:lumMod val="20000"/>
              <a:lumOff val="80000"/>
            </a:schemeClr>
          </a:solidFill>
        </p:spPr>
        <p:txBody>
          <a:bodyPr wrap="square" rtlCol="0" anchor="ctr" anchorCtr="0">
            <a:spAutoFit/>
          </a:bodyPr>
          <a:lstStyle/>
          <a:p>
            <a:r>
              <a:rPr lang="fr-CH" sz="1200" dirty="0"/>
              <a:t>Protection des plantes sélectives</a:t>
            </a:r>
          </a:p>
        </p:txBody>
      </p:sp>
      <p:sp>
        <p:nvSpPr>
          <p:cNvPr id="35" name="Textfeld 34"/>
          <p:cNvSpPr txBox="1"/>
          <p:nvPr/>
        </p:nvSpPr>
        <p:spPr>
          <a:xfrm>
            <a:off x="2654544" y="5647994"/>
            <a:ext cx="1995631" cy="461665"/>
          </a:xfrm>
          <a:prstGeom prst="rect">
            <a:avLst/>
          </a:prstGeom>
          <a:solidFill>
            <a:schemeClr val="accent6">
              <a:lumMod val="20000"/>
              <a:lumOff val="80000"/>
            </a:schemeClr>
          </a:solidFill>
        </p:spPr>
        <p:txBody>
          <a:bodyPr wrap="square" rtlCol="0" anchor="ctr" anchorCtr="0">
            <a:spAutoFit/>
          </a:bodyPr>
          <a:lstStyle/>
          <a:p>
            <a:r>
              <a:rPr lang="fr-CH" sz="1200" dirty="0"/>
              <a:t>Bandes fleuries </a:t>
            </a:r>
            <a:br>
              <a:rPr lang="fr-CH" sz="1200" dirty="0"/>
            </a:br>
            <a:r>
              <a:rPr lang="fr-CH" sz="1200" dirty="0"/>
              <a:t>et pour auxiliaires</a:t>
            </a:r>
          </a:p>
        </p:txBody>
      </p:sp>
      <p:pic>
        <p:nvPicPr>
          <p:cNvPr id="4" name="Grafik 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772106" y="4299787"/>
            <a:ext cx="1953466" cy="1382890"/>
          </a:xfrm>
          <a:prstGeom prst="rect">
            <a:avLst/>
          </a:prstGeom>
        </p:spPr>
      </p:pic>
      <p:sp>
        <p:nvSpPr>
          <p:cNvPr id="26" name="Textfeld 25"/>
          <p:cNvSpPr txBox="1"/>
          <p:nvPr/>
        </p:nvSpPr>
        <p:spPr>
          <a:xfrm>
            <a:off x="4768464" y="5647993"/>
            <a:ext cx="1980181" cy="461665"/>
          </a:xfrm>
          <a:prstGeom prst="rect">
            <a:avLst/>
          </a:prstGeom>
          <a:solidFill>
            <a:schemeClr val="accent6">
              <a:lumMod val="20000"/>
              <a:lumOff val="80000"/>
            </a:schemeClr>
          </a:solidFill>
        </p:spPr>
        <p:txBody>
          <a:bodyPr wrap="square" rtlCol="0" anchor="ctr" anchorCtr="0">
            <a:spAutoFit/>
          </a:bodyPr>
          <a:lstStyle/>
          <a:p>
            <a:r>
              <a:rPr lang="fr-CH" sz="1200" dirty="0"/>
              <a:t>Petites structures et bois morts</a:t>
            </a:r>
          </a:p>
        </p:txBody>
      </p:sp>
      <p:sp>
        <p:nvSpPr>
          <p:cNvPr id="25" name="Inhaltsplatzhalter 2">
            <a:extLst>
              <a:ext uri="{FF2B5EF4-FFF2-40B4-BE49-F238E27FC236}">
                <a16:creationId xmlns:a16="http://schemas.microsoft.com/office/drawing/2014/main" id="{806B05AB-EC73-42A2-A375-29E04B0AF9F3}"/>
              </a:ext>
            </a:extLst>
          </p:cNvPr>
          <p:cNvSpPr txBox="1">
            <a:spLocks noChangeAspect="1"/>
          </p:cNvSpPr>
          <p:nvPr/>
        </p:nvSpPr>
        <p:spPr>
          <a:xfrm>
            <a:off x="551023" y="898462"/>
            <a:ext cx="1981767" cy="1386908"/>
          </a:xfrm>
          <a:prstGeom prst="rect">
            <a:avLst/>
          </a:prstGeom>
          <a:blipFill dpi="0" rotWithShape="1">
            <a:blip r:embed="rId14" cstate="screen">
              <a:extLst>
                <a:ext uri="{BEBA8EAE-BF5A-486C-A8C5-ECC9F3942E4B}">
                  <a14:imgProps xmlns:a14="http://schemas.microsoft.com/office/drawing/2010/main">
                    <a14:imgLayer r:embed="rId1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8" name="Textfeld 17"/>
          <p:cNvSpPr txBox="1"/>
          <p:nvPr/>
        </p:nvSpPr>
        <p:spPr>
          <a:xfrm>
            <a:off x="549140" y="2244041"/>
            <a:ext cx="1987836" cy="276999"/>
          </a:xfrm>
          <a:prstGeom prst="rect">
            <a:avLst/>
          </a:prstGeom>
          <a:solidFill>
            <a:schemeClr val="accent6">
              <a:lumMod val="20000"/>
              <a:lumOff val="80000"/>
            </a:schemeClr>
          </a:solidFill>
        </p:spPr>
        <p:txBody>
          <a:bodyPr wrap="square" rtlCol="0" anchor="ctr" anchorCtr="0">
            <a:spAutoFit/>
          </a:bodyPr>
          <a:lstStyle/>
          <a:p>
            <a:r>
              <a:rPr lang="fr-CH" sz="1200" dirty="0"/>
              <a:t>Prairies de qualité II</a:t>
            </a:r>
          </a:p>
        </p:txBody>
      </p:sp>
    </p:spTree>
    <p:extLst>
      <p:ext uri="{BB962C8B-B14F-4D97-AF65-F5344CB8AC3E}">
        <p14:creationId xmlns:p14="http://schemas.microsoft.com/office/powerpoint/2010/main" val="639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rechts 14"/>
          <p:cNvSpPr/>
          <p:nvPr/>
        </p:nvSpPr>
        <p:spPr>
          <a:xfrm>
            <a:off x="2595125" y="4530853"/>
            <a:ext cx="3072115" cy="1522353"/>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Pfeil nach rechts 2"/>
          <p:cNvSpPr/>
          <p:nvPr/>
        </p:nvSpPr>
        <p:spPr>
          <a:xfrm>
            <a:off x="2541235" y="1086520"/>
            <a:ext cx="3093386" cy="1325408"/>
          </a:xfrm>
          <a:prstGeom prst="rightArrow">
            <a:avLst>
              <a:gd name="adj1" fmla="val 71696"/>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50535" name="Text Box 7"/>
          <p:cNvSpPr txBox="1">
            <a:spLocks noChangeArrowheads="1"/>
          </p:cNvSpPr>
          <p:nvPr/>
        </p:nvSpPr>
        <p:spPr bwMode="auto">
          <a:xfrm>
            <a:off x="2541235" y="1264842"/>
            <a:ext cx="28228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de-DE" b="1" dirty="0" err="1"/>
              <a:t>Tarier</a:t>
            </a:r>
            <a:r>
              <a:rPr lang="fr-CH" altLang="de-DE" b="1" dirty="0"/>
              <a:t> des prés</a:t>
            </a:r>
          </a:p>
          <a:p>
            <a:r>
              <a:rPr lang="fr-CH" altLang="de-DE" b="0" dirty="0"/>
              <a:t>Prairies à foin ouvertes fauchées tardivement</a:t>
            </a:r>
          </a:p>
        </p:txBody>
      </p:sp>
      <p:pic>
        <p:nvPicPr>
          <p:cNvPr id="150538" name="Picture 10"/>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p:blipFill>
        <p:spPr bwMode="auto">
          <a:xfrm>
            <a:off x="6008955" y="4526139"/>
            <a:ext cx="2172318" cy="1705330"/>
          </a:xfrm>
          <a:prstGeom prst="rect">
            <a:avLst/>
          </a:prstGeom>
          <a:noFill/>
          <a:extLst>
            <a:ext uri="{909E8E84-426E-40DD-AFC4-6F175D3DCCD1}">
              <a14:hiddenFill xmlns:a14="http://schemas.microsoft.com/office/drawing/2010/main">
                <a:solidFill>
                  <a:srgbClr val="FFFFFF"/>
                </a:solidFill>
              </a14:hiddenFill>
            </a:ext>
          </a:extLst>
        </p:spPr>
      </p:pic>
      <p:pic>
        <p:nvPicPr>
          <p:cNvPr id="150540" name="Picture 1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08955" y="903539"/>
            <a:ext cx="2163445" cy="1722517"/>
          </a:xfrm>
          <a:prstGeom prst="rect">
            <a:avLst/>
          </a:prstGeom>
          <a:noFill/>
          <a:extLst>
            <a:ext uri="{909E8E84-426E-40DD-AFC4-6F175D3DCCD1}">
              <a14:hiddenFill xmlns:a14="http://schemas.microsoft.com/office/drawing/2010/main">
                <a:solidFill>
                  <a:srgbClr val="FFFFFF"/>
                </a:solidFill>
              </a14:hiddenFill>
            </a:ext>
          </a:extLst>
        </p:spPr>
      </p:pic>
      <p:sp>
        <p:nvSpPr>
          <p:cNvPr id="150542" name="Text Box 14"/>
          <p:cNvSpPr txBox="1">
            <a:spLocks noChangeArrowheads="1"/>
          </p:cNvSpPr>
          <p:nvPr/>
        </p:nvSpPr>
        <p:spPr bwMode="auto">
          <a:xfrm>
            <a:off x="2557935" y="4809926"/>
            <a:ext cx="29248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de-DE" b="1" dirty="0"/>
              <a:t>Pie-grièche écorcheur</a:t>
            </a:r>
          </a:p>
          <a:p>
            <a:r>
              <a:rPr lang="fr-CH" altLang="de-DE" b="0" dirty="0"/>
              <a:t>Paysage bocager avec </a:t>
            </a:r>
            <a:r>
              <a:rPr lang="fr-CH" altLang="de-DE" dirty="0"/>
              <a:t>herbages extensifs </a:t>
            </a:r>
            <a:endParaRPr lang="fr-CH" altLang="de-DE" b="0" dirty="0"/>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6527" y="1036244"/>
            <a:ext cx="1523831" cy="1514391"/>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3093" y="2840506"/>
            <a:ext cx="1517265" cy="1502341"/>
          </a:xfrm>
          <a:prstGeom prst="rect">
            <a:avLst/>
          </a:prstGeom>
        </p:spPr>
      </p:pic>
      <p:sp>
        <p:nvSpPr>
          <p:cNvPr id="14" name="Pfeil nach rechts 13"/>
          <p:cNvSpPr/>
          <p:nvPr/>
        </p:nvSpPr>
        <p:spPr>
          <a:xfrm>
            <a:off x="2569942" y="2757791"/>
            <a:ext cx="3248926" cy="1679321"/>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150539" name="Picture 11" descr="http://jata.vampula.net/kasvio/kuvat/mesiangervo1.jpg"/>
          <p:cNvPicPr>
            <a:picLocks noChangeAspect="1" noChangeArrowheads="1"/>
          </p:cNvPicPr>
          <p:nvPr/>
        </p:nvPicPr>
        <p:blipFill rotWithShape="1">
          <a:blip r:embed="rId7" r:link="rId8" cstate="screen">
            <a:extLst>
              <a:ext uri="{28A0092B-C50C-407E-A947-70E740481C1C}">
                <a14:useLocalDpi xmlns:a14="http://schemas.microsoft.com/office/drawing/2010/main"/>
              </a:ext>
            </a:extLst>
          </a:blip>
          <a:srcRect/>
          <a:stretch/>
        </p:blipFill>
        <p:spPr bwMode="auto">
          <a:xfrm>
            <a:off x="6008955" y="2714761"/>
            <a:ext cx="2172318" cy="170811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50541" name="Text Box 13"/>
          <p:cNvSpPr txBox="1">
            <a:spLocks noChangeArrowheads="1"/>
          </p:cNvSpPr>
          <p:nvPr/>
        </p:nvSpPr>
        <p:spPr bwMode="auto">
          <a:xfrm>
            <a:off x="2569942" y="3070389"/>
            <a:ext cx="3248926" cy="923330"/>
          </a:xfrm>
          <a:prstGeom prst="rect">
            <a:avLst/>
          </a:prstGeom>
          <a:noFill/>
          <a:ln>
            <a:noFill/>
          </a:ln>
          <a:effectLst/>
          <a:extLst/>
        </p:spPr>
        <p:txBody>
          <a:bodyPr wrap="square">
            <a:spAutoFit/>
          </a:bodyPr>
          <a:lstStyle/>
          <a:p>
            <a:r>
              <a:rPr lang="de-CH" b="1" dirty="0" err="1"/>
              <a:t>Nacré</a:t>
            </a:r>
            <a:r>
              <a:rPr lang="de-CH" b="1" dirty="0"/>
              <a:t> de la </a:t>
            </a:r>
            <a:r>
              <a:rPr lang="de-CH" b="1" dirty="0" err="1"/>
              <a:t>sanguisorbe</a:t>
            </a:r>
            <a:endParaRPr lang="de-CH" b="1" dirty="0"/>
          </a:p>
          <a:p>
            <a:r>
              <a:rPr lang="fr-CH" altLang="de-DE" dirty="0"/>
              <a:t>Prairies fraiches-humides riches en fleurs avec reines des prés </a:t>
            </a:r>
            <a:endParaRPr lang="fr-CH" altLang="de-DE" b="0" dirty="0"/>
          </a:p>
        </p:txBody>
      </p:sp>
      <p:pic>
        <p:nvPicPr>
          <p:cNvPr id="2" name="Grafik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6527" y="4530854"/>
            <a:ext cx="1525233" cy="1522353"/>
          </a:xfrm>
          <a:prstGeom prst="rect">
            <a:avLst/>
          </a:prstGeom>
        </p:spPr>
      </p:pic>
      <p:sp>
        <p:nvSpPr>
          <p:cNvPr id="21" name="Foliennummernplatzhalter 4"/>
          <p:cNvSpPr txBox="1">
            <a:spLocks/>
          </p:cNvSpPr>
          <p:nvPr/>
        </p:nvSpPr>
        <p:spPr>
          <a:xfrm>
            <a:off x="7747800" y="6219700"/>
            <a:ext cx="792000" cy="360000"/>
          </a:xfrm>
          <a:prstGeom prst="rect">
            <a:avLst/>
          </a:prstGeom>
        </p:spPr>
        <p:txBody>
          <a:bodyPr lIns="0" tIns="46800" rIns="0" bIns="46800" anchor="b"/>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H" sz="1200" dirty="0"/>
              <a:t>19</a:t>
            </a:r>
          </a:p>
        </p:txBody>
      </p:sp>
      <p:sp>
        <p:nvSpPr>
          <p:cNvPr id="8" name="Titel 7"/>
          <p:cNvSpPr>
            <a:spLocks noGrp="1"/>
          </p:cNvSpPr>
          <p:nvPr>
            <p:ph type="title"/>
          </p:nvPr>
        </p:nvSpPr>
        <p:spPr/>
        <p:txBody>
          <a:bodyPr/>
          <a:lstStyle/>
          <a:p>
            <a:r>
              <a:rPr lang="fr-FR" dirty="0"/>
              <a:t>Chaque espèce a ses propres besoins</a:t>
            </a:r>
            <a:br>
              <a:rPr lang="fr-FR" dirty="0"/>
            </a:br>
            <a:endParaRPr lang="de-CH" dirty="0"/>
          </a:p>
        </p:txBody>
      </p:sp>
    </p:spTree>
    <p:extLst>
      <p:ext uri="{BB962C8B-B14F-4D97-AF65-F5344CB8AC3E}">
        <p14:creationId xmlns:p14="http://schemas.microsoft.com/office/powerpoint/2010/main" val="2802430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0535"/>
                                        </p:tgtEl>
                                        <p:attrNameLst>
                                          <p:attrName>style.visibility</p:attrName>
                                        </p:attrNameLst>
                                      </p:cBhvr>
                                      <p:to>
                                        <p:strVal val="visible"/>
                                      </p:to>
                                    </p:set>
                                    <p:anim calcmode="lin" valueType="num">
                                      <p:cBhvr additive="base">
                                        <p:cTn id="7" dur="500" fill="hold"/>
                                        <p:tgtEl>
                                          <p:spTgt spid="150535"/>
                                        </p:tgtEl>
                                        <p:attrNameLst>
                                          <p:attrName>ppt_x</p:attrName>
                                        </p:attrNameLst>
                                      </p:cBhvr>
                                      <p:tavLst>
                                        <p:tav tm="0">
                                          <p:val>
                                            <p:strVal val="#ppt_x"/>
                                          </p:val>
                                        </p:tav>
                                        <p:tav tm="100000">
                                          <p:val>
                                            <p:strVal val="#ppt_x"/>
                                          </p:val>
                                        </p:tav>
                                      </p:tavLst>
                                    </p:anim>
                                    <p:anim calcmode="lin" valueType="num">
                                      <p:cBhvr additive="base">
                                        <p:cTn id="8" dur="500" fill="hold"/>
                                        <p:tgtEl>
                                          <p:spTgt spid="1505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0540"/>
                                        </p:tgtEl>
                                        <p:attrNameLst>
                                          <p:attrName>style.visibility</p:attrName>
                                        </p:attrNameLst>
                                      </p:cBhvr>
                                      <p:to>
                                        <p:strVal val="visible"/>
                                      </p:to>
                                    </p:set>
                                    <p:anim calcmode="lin" valueType="num">
                                      <p:cBhvr additive="base">
                                        <p:cTn id="11" dur="500" fill="hold"/>
                                        <p:tgtEl>
                                          <p:spTgt spid="150540"/>
                                        </p:tgtEl>
                                        <p:attrNameLst>
                                          <p:attrName>ppt_x</p:attrName>
                                        </p:attrNameLst>
                                      </p:cBhvr>
                                      <p:tavLst>
                                        <p:tav tm="0">
                                          <p:val>
                                            <p:strVal val="#ppt_x"/>
                                          </p:val>
                                        </p:tav>
                                        <p:tav tm="100000">
                                          <p:val>
                                            <p:strVal val="#ppt_x"/>
                                          </p:val>
                                        </p:tav>
                                      </p:tavLst>
                                    </p:anim>
                                    <p:anim calcmode="lin" valueType="num">
                                      <p:cBhvr additive="base">
                                        <p:cTn id="12" dur="500" fill="hold"/>
                                        <p:tgtEl>
                                          <p:spTgt spid="1505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541"/>
                                        </p:tgtEl>
                                        <p:attrNameLst>
                                          <p:attrName>style.visibility</p:attrName>
                                        </p:attrNameLst>
                                      </p:cBhvr>
                                      <p:to>
                                        <p:strVal val="visible"/>
                                      </p:to>
                                    </p:set>
                                    <p:anim calcmode="lin" valueType="num">
                                      <p:cBhvr additive="base">
                                        <p:cTn id="15" dur="500" fill="hold"/>
                                        <p:tgtEl>
                                          <p:spTgt spid="150541"/>
                                        </p:tgtEl>
                                        <p:attrNameLst>
                                          <p:attrName>ppt_x</p:attrName>
                                        </p:attrNameLst>
                                      </p:cBhvr>
                                      <p:tavLst>
                                        <p:tav tm="0">
                                          <p:val>
                                            <p:strVal val="#ppt_x"/>
                                          </p:val>
                                        </p:tav>
                                        <p:tav tm="100000">
                                          <p:val>
                                            <p:strVal val="#ppt_x"/>
                                          </p:val>
                                        </p:tav>
                                      </p:tavLst>
                                    </p:anim>
                                    <p:anim calcmode="lin" valueType="num">
                                      <p:cBhvr additive="base">
                                        <p:cTn id="16" dur="500" fill="hold"/>
                                        <p:tgtEl>
                                          <p:spTgt spid="1505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0539"/>
                                        </p:tgtEl>
                                        <p:attrNameLst>
                                          <p:attrName>style.visibility</p:attrName>
                                        </p:attrNameLst>
                                      </p:cBhvr>
                                      <p:to>
                                        <p:strVal val="visible"/>
                                      </p:to>
                                    </p:set>
                                    <p:anim calcmode="lin" valueType="num">
                                      <p:cBhvr additive="base">
                                        <p:cTn id="19" dur="500" fill="hold"/>
                                        <p:tgtEl>
                                          <p:spTgt spid="150539"/>
                                        </p:tgtEl>
                                        <p:attrNameLst>
                                          <p:attrName>ppt_x</p:attrName>
                                        </p:attrNameLst>
                                      </p:cBhvr>
                                      <p:tavLst>
                                        <p:tav tm="0">
                                          <p:val>
                                            <p:strVal val="#ppt_x"/>
                                          </p:val>
                                        </p:tav>
                                        <p:tav tm="100000">
                                          <p:val>
                                            <p:strVal val="#ppt_x"/>
                                          </p:val>
                                        </p:tav>
                                      </p:tavLst>
                                    </p:anim>
                                    <p:anim calcmode="lin" valueType="num">
                                      <p:cBhvr additive="base">
                                        <p:cTn id="20" dur="500" fill="hold"/>
                                        <p:tgtEl>
                                          <p:spTgt spid="1505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0542"/>
                                        </p:tgtEl>
                                        <p:attrNameLst>
                                          <p:attrName>style.visibility</p:attrName>
                                        </p:attrNameLst>
                                      </p:cBhvr>
                                      <p:to>
                                        <p:strVal val="visible"/>
                                      </p:to>
                                    </p:set>
                                    <p:anim calcmode="lin" valueType="num">
                                      <p:cBhvr additive="base">
                                        <p:cTn id="23" dur="500" fill="hold"/>
                                        <p:tgtEl>
                                          <p:spTgt spid="150542"/>
                                        </p:tgtEl>
                                        <p:attrNameLst>
                                          <p:attrName>ppt_x</p:attrName>
                                        </p:attrNameLst>
                                      </p:cBhvr>
                                      <p:tavLst>
                                        <p:tav tm="0">
                                          <p:val>
                                            <p:strVal val="#ppt_x"/>
                                          </p:val>
                                        </p:tav>
                                        <p:tav tm="100000">
                                          <p:val>
                                            <p:strVal val="#ppt_x"/>
                                          </p:val>
                                        </p:tav>
                                      </p:tavLst>
                                    </p:anim>
                                    <p:anim calcmode="lin" valueType="num">
                                      <p:cBhvr additive="base">
                                        <p:cTn id="24" dur="500" fill="hold"/>
                                        <p:tgtEl>
                                          <p:spTgt spid="1505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0538"/>
                                        </p:tgtEl>
                                        <p:attrNameLst>
                                          <p:attrName>style.visibility</p:attrName>
                                        </p:attrNameLst>
                                      </p:cBhvr>
                                      <p:to>
                                        <p:strVal val="visible"/>
                                      </p:to>
                                    </p:set>
                                    <p:anim calcmode="lin" valueType="num">
                                      <p:cBhvr additive="base">
                                        <p:cTn id="27" dur="500" fill="hold"/>
                                        <p:tgtEl>
                                          <p:spTgt spid="150538"/>
                                        </p:tgtEl>
                                        <p:attrNameLst>
                                          <p:attrName>ppt_x</p:attrName>
                                        </p:attrNameLst>
                                      </p:cBhvr>
                                      <p:tavLst>
                                        <p:tav tm="0">
                                          <p:val>
                                            <p:strVal val="#ppt_x"/>
                                          </p:val>
                                        </p:tav>
                                        <p:tav tm="100000">
                                          <p:val>
                                            <p:strVal val="#ppt_x"/>
                                          </p:val>
                                        </p:tav>
                                      </p:tavLst>
                                    </p:anim>
                                    <p:anim calcmode="lin" valueType="num">
                                      <p:cBhvr additive="base">
                                        <p:cTn id="28" dur="500" fill="hold"/>
                                        <p:tgtEl>
                                          <p:spTgt spid="150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p:bldP spid="150542" grpId="0"/>
      <p:bldP spid="1505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313" y="1060252"/>
            <a:ext cx="3228502" cy="4579710"/>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fr-CH" dirty="0"/>
              <a:t>Le manuel</a:t>
            </a:r>
          </a:p>
        </p:txBody>
      </p:sp>
      <p:sp>
        <p:nvSpPr>
          <p:cNvPr id="4" name="Foliennummernplatzhalter 3"/>
          <p:cNvSpPr>
            <a:spLocks noGrp="1"/>
          </p:cNvSpPr>
          <p:nvPr>
            <p:ph type="sldNum" sz="quarter" idx="4"/>
          </p:nvPr>
        </p:nvSpPr>
        <p:spPr/>
        <p:txBody>
          <a:bodyPr/>
          <a:lstStyle/>
          <a:p>
            <a:fld id="{B295DEAF-E952-4796-AAEE-4201E40CA590}" type="slidenum">
              <a:rPr lang="fr-CH" smtClean="0"/>
              <a:pPr/>
              <a:t>2</a:t>
            </a:fld>
            <a:endParaRPr lang="fr-CH" dirty="0"/>
          </a:p>
        </p:txBody>
      </p:sp>
      <p:sp>
        <p:nvSpPr>
          <p:cNvPr id="6" name="Textfeld 5"/>
          <p:cNvSpPr txBox="1"/>
          <p:nvPr/>
        </p:nvSpPr>
        <p:spPr>
          <a:xfrm>
            <a:off x="4139952" y="995617"/>
            <a:ext cx="4398734" cy="4478149"/>
          </a:xfrm>
          <a:prstGeom prst="rect">
            <a:avLst/>
          </a:prstGeom>
          <a:noFill/>
        </p:spPr>
        <p:txBody>
          <a:bodyPr wrap="square" rtlCol="0">
            <a:spAutoFit/>
          </a:bodyPr>
          <a:lstStyle/>
          <a:p>
            <a:pPr marL="342900" indent="-342900" defTabSz="685800">
              <a:spcBef>
                <a:spcPts val="600"/>
              </a:spcBef>
              <a:buClr>
                <a:srgbClr val="006C8E"/>
              </a:buClr>
              <a:buFont typeface="Arial" panose="020B0604020202020204" pitchFamily="34" charset="0"/>
              <a:buChar char="•"/>
            </a:pPr>
            <a:r>
              <a:rPr lang="fr-CH" sz="2000" dirty="0"/>
              <a:t>Écrit pour les praticiennes et conseillers</a:t>
            </a:r>
          </a:p>
          <a:p>
            <a:pPr marL="342900" indent="-342900" defTabSz="685800">
              <a:spcBef>
                <a:spcPts val="600"/>
              </a:spcBef>
              <a:buClr>
                <a:srgbClr val="006C8E"/>
              </a:buClr>
              <a:buFont typeface="Arial" panose="020B0604020202020204" pitchFamily="34" charset="0"/>
              <a:buChar char="•"/>
            </a:pPr>
            <a:r>
              <a:rPr lang="fr-CH" sz="2000" dirty="0"/>
              <a:t>Avec de nombreux conseils concernant les mesures de promotion de la biodiversité dans et en dehors de la surface agricole</a:t>
            </a:r>
          </a:p>
          <a:p>
            <a:pPr marL="342900" indent="-342900" defTabSz="685800">
              <a:spcBef>
                <a:spcPts val="600"/>
              </a:spcBef>
              <a:buClr>
                <a:srgbClr val="006C8E"/>
              </a:buClr>
              <a:buFont typeface="Arial" panose="020B0604020202020204" pitchFamily="34" charset="0"/>
              <a:buChar char="•"/>
            </a:pPr>
            <a:r>
              <a:rPr lang="fr-CH" sz="2000" dirty="0"/>
              <a:t>Contient des exemples pratiques pour la planification et la réalisation</a:t>
            </a:r>
          </a:p>
          <a:p>
            <a:pPr marL="342900" indent="-342900" defTabSz="685800">
              <a:spcBef>
                <a:spcPts val="600"/>
              </a:spcBef>
              <a:buClr>
                <a:srgbClr val="006C8E"/>
              </a:buClr>
              <a:buFont typeface="Arial" panose="020B0604020202020204" pitchFamily="34" charset="0"/>
              <a:buChar char="•"/>
            </a:pPr>
            <a:r>
              <a:rPr lang="fr-FR" sz="2000" dirty="0"/>
              <a:t>Avec des exemples et des portraits d‘exploitations innovantes</a:t>
            </a:r>
          </a:p>
          <a:p>
            <a:pPr marL="342900" indent="-342900" defTabSz="685800">
              <a:spcBef>
                <a:spcPts val="600"/>
              </a:spcBef>
              <a:buClr>
                <a:srgbClr val="006C8E"/>
              </a:buClr>
              <a:buFont typeface="Arial" panose="020B0604020202020204" pitchFamily="34" charset="0"/>
              <a:buChar char="•"/>
            </a:pPr>
            <a:r>
              <a:rPr lang="fr-CH" sz="2000" dirty="0"/>
              <a:t>Richement illustré</a:t>
            </a:r>
          </a:p>
          <a:p>
            <a:pPr marL="342900" indent="-342900" defTabSz="685800">
              <a:spcBef>
                <a:spcPts val="600"/>
              </a:spcBef>
              <a:buClr>
                <a:srgbClr val="006C8E"/>
              </a:buClr>
              <a:buFont typeface="Arial" panose="020B0604020202020204" pitchFamily="34" charset="0"/>
              <a:buChar char="•"/>
            </a:pPr>
            <a:r>
              <a:rPr lang="fr-CH" sz="2000" dirty="0"/>
              <a:t>Téléchargement gratuit sur </a:t>
            </a:r>
            <a:br>
              <a:rPr lang="fr-CH" sz="2000" dirty="0"/>
            </a:br>
            <a:r>
              <a:rPr lang="fr-CH" sz="2000" dirty="0">
                <a:hlinkClick r:id="rId3"/>
              </a:rPr>
              <a:t>agrinatur.ch </a:t>
            </a:r>
            <a:r>
              <a:rPr lang="fr-CH" sz="2000" dirty="0"/>
              <a:t>	</a:t>
            </a:r>
          </a:p>
        </p:txBody>
      </p:sp>
    </p:spTree>
    <p:extLst>
      <p:ext uri="{BB962C8B-B14F-4D97-AF65-F5344CB8AC3E}">
        <p14:creationId xmlns:p14="http://schemas.microsoft.com/office/powerpoint/2010/main" val="3132043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Qui</a:t>
            </a:r>
            <a:r>
              <a:rPr lang="de-CH" dirty="0"/>
              <a:t> </a:t>
            </a:r>
            <a:r>
              <a:rPr lang="de-CH" dirty="0" err="1"/>
              <a:t>est</a:t>
            </a:r>
            <a:r>
              <a:rPr lang="de-CH" dirty="0"/>
              <a:t> responsable </a:t>
            </a:r>
            <a:r>
              <a:rPr lang="de-CH" dirty="0" err="1"/>
              <a:t>pour</a:t>
            </a:r>
            <a:r>
              <a:rPr lang="de-CH" dirty="0"/>
              <a:t> la </a:t>
            </a:r>
            <a:r>
              <a:rPr lang="de-CH" dirty="0" err="1"/>
              <a:t>biodiversité</a:t>
            </a:r>
            <a:r>
              <a:rPr lang="de-CH" dirty="0"/>
              <a:t>? </a:t>
            </a:r>
          </a:p>
        </p:txBody>
      </p:sp>
      <p:sp>
        <p:nvSpPr>
          <p:cNvPr id="5" name="Foliennummernplatzhalter 4"/>
          <p:cNvSpPr>
            <a:spLocks noGrp="1"/>
          </p:cNvSpPr>
          <p:nvPr>
            <p:ph type="sldNum" sz="quarter" idx="4"/>
          </p:nvPr>
        </p:nvSpPr>
        <p:spPr/>
        <p:txBody>
          <a:bodyPr/>
          <a:lstStyle/>
          <a:p>
            <a:fld id="{B295DEAF-E952-4796-AAEE-4201E40CA590}" type="slidenum">
              <a:rPr lang="de-CH" smtClean="0"/>
              <a:pPr/>
              <a:t>20</a:t>
            </a:fld>
            <a:endParaRPr lang="de-CH" dirty="0"/>
          </a:p>
        </p:txBody>
      </p:sp>
      <p:sp>
        <p:nvSpPr>
          <p:cNvPr id="6" name="Ellipse 5"/>
          <p:cNvSpPr/>
          <p:nvPr/>
        </p:nvSpPr>
        <p:spPr>
          <a:xfrm>
            <a:off x="395536" y="1241610"/>
            <a:ext cx="8424936" cy="4464496"/>
          </a:xfrm>
          <a:prstGeom prst="ellipse">
            <a:avLst/>
          </a:prstGeom>
          <a:blipFill dpi="0"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flipH="1">
            <a:off x="551955" y="1052736"/>
            <a:ext cx="2094889" cy="209488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rot="240000">
            <a:off x="6763448" y="2014767"/>
            <a:ext cx="2068902" cy="206890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3160166" y="2506057"/>
            <a:ext cx="2905311" cy="1864372"/>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p:cNvSpPr txBox="1"/>
          <p:nvPr/>
        </p:nvSpPr>
        <p:spPr>
          <a:xfrm>
            <a:off x="267886" y="2811305"/>
            <a:ext cx="2795910" cy="338554"/>
          </a:xfrm>
          <a:prstGeom prst="rect">
            <a:avLst/>
          </a:prstGeom>
          <a:solidFill>
            <a:srgbClr val="FDDC7F"/>
          </a:solidFill>
        </p:spPr>
        <p:txBody>
          <a:bodyPr wrap="square" rtlCol="0" anchor="ctr" anchorCtr="0">
            <a:spAutoFit/>
          </a:bodyPr>
          <a:lstStyle/>
          <a:p>
            <a:r>
              <a:rPr lang="de-DE" sz="1600" b="1" dirty="0" err="1"/>
              <a:t>Politique</a:t>
            </a:r>
            <a:r>
              <a:rPr lang="de-DE" sz="1600" b="1" dirty="0"/>
              <a:t> et </a:t>
            </a:r>
            <a:r>
              <a:rPr lang="de-DE" sz="1600" b="1" dirty="0" err="1"/>
              <a:t>administration</a:t>
            </a:r>
            <a:endParaRPr lang="de-DE" sz="1600" b="1" dirty="0"/>
          </a:p>
        </p:txBody>
      </p:sp>
      <p:sp>
        <p:nvSpPr>
          <p:cNvPr id="15" name="Textfeld 14"/>
          <p:cNvSpPr txBox="1"/>
          <p:nvPr/>
        </p:nvSpPr>
        <p:spPr>
          <a:xfrm>
            <a:off x="6856144" y="3796540"/>
            <a:ext cx="2025735" cy="584775"/>
          </a:xfrm>
          <a:prstGeom prst="rect">
            <a:avLst/>
          </a:prstGeom>
          <a:solidFill>
            <a:srgbClr val="FDDC7F"/>
          </a:solidFill>
        </p:spPr>
        <p:txBody>
          <a:bodyPr wrap="square" rtlCol="0" anchor="ctr" anchorCtr="0">
            <a:spAutoFit/>
          </a:bodyPr>
          <a:lstStyle/>
          <a:p>
            <a:r>
              <a:rPr lang="de-DE" sz="1600" b="1" dirty="0" err="1"/>
              <a:t>Consommatrices</a:t>
            </a:r>
            <a:r>
              <a:rPr lang="de-DE" sz="1600" b="1" dirty="0"/>
              <a:t> et </a:t>
            </a:r>
            <a:r>
              <a:rPr lang="de-DE" sz="1600" b="1" dirty="0" err="1"/>
              <a:t>consommateurs</a:t>
            </a:r>
            <a:endParaRPr lang="de-DE" sz="1600" b="1" dirty="0"/>
          </a:p>
        </p:txBody>
      </p:sp>
      <p:sp>
        <p:nvSpPr>
          <p:cNvPr id="17" name="Textfeld 16"/>
          <p:cNvSpPr txBox="1"/>
          <p:nvPr/>
        </p:nvSpPr>
        <p:spPr>
          <a:xfrm>
            <a:off x="3831794" y="3750423"/>
            <a:ext cx="2079680" cy="307777"/>
          </a:xfrm>
          <a:prstGeom prst="rect">
            <a:avLst/>
          </a:prstGeom>
          <a:noFill/>
        </p:spPr>
        <p:txBody>
          <a:bodyPr wrap="square" rtlCol="0" anchor="ctr" anchorCtr="0">
            <a:spAutoFit/>
          </a:bodyPr>
          <a:lstStyle/>
          <a:p>
            <a:r>
              <a:rPr lang="de-DE" sz="1400" b="1" dirty="0" err="1">
                <a:solidFill>
                  <a:schemeClr val="bg1"/>
                </a:solidFill>
              </a:rPr>
              <a:t>Paysage</a:t>
            </a:r>
            <a:r>
              <a:rPr lang="de-DE" sz="1400" b="1" dirty="0">
                <a:solidFill>
                  <a:schemeClr val="bg1"/>
                </a:solidFill>
              </a:rPr>
              <a:t> </a:t>
            </a:r>
            <a:r>
              <a:rPr lang="de-DE" sz="1400" b="1" dirty="0" err="1">
                <a:solidFill>
                  <a:schemeClr val="bg1"/>
                </a:solidFill>
              </a:rPr>
              <a:t>diversifié</a:t>
            </a:r>
            <a:endParaRPr lang="de-DE" sz="1400" b="1" dirty="0">
              <a:solidFill>
                <a:schemeClr val="bg1"/>
              </a:solidFill>
            </a:endParaRPr>
          </a:p>
        </p:txBody>
      </p:sp>
      <p:sp>
        <p:nvSpPr>
          <p:cNvPr id="18" name="Textfeld 17"/>
          <p:cNvSpPr txBox="1"/>
          <p:nvPr/>
        </p:nvSpPr>
        <p:spPr>
          <a:xfrm>
            <a:off x="4438494" y="5130741"/>
            <a:ext cx="2448272" cy="307777"/>
          </a:xfrm>
          <a:prstGeom prst="rect">
            <a:avLst/>
          </a:prstGeom>
          <a:noFill/>
        </p:spPr>
        <p:txBody>
          <a:bodyPr wrap="square" rtlCol="0" anchor="ctr" anchorCtr="0">
            <a:spAutoFit/>
          </a:bodyPr>
          <a:lstStyle/>
          <a:p>
            <a:r>
              <a:rPr lang="de-DE" sz="1400" b="1" dirty="0" err="1"/>
              <a:t>Paysage</a:t>
            </a:r>
            <a:r>
              <a:rPr lang="de-DE" sz="1400" b="1" dirty="0"/>
              <a:t> monotone</a:t>
            </a:r>
          </a:p>
        </p:txBody>
      </p:sp>
      <p:sp>
        <p:nvSpPr>
          <p:cNvPr id="7" name="Ellipse 6"/>
          <p:cNvSpPr/>
          <p:nvPr/>
        </p:nvSpPr>
        <p:spPr>
          <a:xfrm rot="-240000" flipH="1">
            <a:off x="1521110" y="3754339"/>
            <a:ext cx="2149023" cy="2149023"/>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p:cNvSpPr txBox="1"/>
          <p:nvPr/>
        </p:nvSpPr>
        <p:spPr>
          <a:xfrm>
            <a:off x="1399449" y="5606551"/>
            <a:ext cx="2902040" cy="338554"/>
          </a:xfrm>
          <a:prstGeom prst="rect">
            <a:avLst/>
          </a:prstGeom>
          <a:solidFill>
            <a:srgbClr val="FDDC7F"/>
          </a:solidFill>
        </p:spPr>
        <p:txBody>
          <a:bodyPr wrap="square" rtlCol="0" anchor="ctr" anchorCtr="0">
            <a:spAutoFit/>
          </a:bodyPr>
          <a:lstStyle/>
          <a:p>
            <a:r>
              <a:rPr lang="de-DE" sz="1600" b="1" dirty="0" err="1"/>
              <a:t>Agricultrices</a:t>
            </a:r>
            <a:r>
              <a:rPr lang="de-DE" sz="1600" b="1" dirty="0"/>
              <a:t> et </a:t>
            </a:r>
            <a:r>
              <a:rPr lang="de-DE" sz="1600" b="1" dirty="0" err="1"/>
              <a:t>agriculteurs</a:t>
            </a:r>
            <a:endParaRPr lang="de-DE" sz="1600" b="1" dirty="0"/>
          </a:p>
        </p:txBody>
      </p:sp>
      <p:sp>
        <p:nvSpPr>
          <p:cNvPr id="4" name="Bogen 3"/>
          <p:cNvSpPr/>
          <p:nvPr/>
        </p:nvSpPr>
        <p:spPr>
          <a:xfrm rot="1171404">
            <a:off x="1522373" y="2399337"/>
            <a:ext cx="2762265"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rot="19838698">
            <a:off x="2317084" y="3561327"/>
            <a:ext cx="1872208"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Bogen 21"/>
          <p:cNvSpPr/>
          <p:nvPr/>
        </p:nvSpPr>
        <p:spPr>
          <a:xfrm rot="20888286">
            <a:off x="5658249" y="3028745"/>
            <a:ext cx="1872208" cy="576064"/>
          </a:xfrm>
          <a:prstGeom prst="arc">
            <a:avLst>
              <a:gd name="adj1" fmla="val 12291456"/>
              <a:gd name="adj2" fmla="val 20238725"/>
            </a:avLst>
          </a:prstGeom>
          <a:ln w="136525">
            <a:solidFill>
              <a:srgbClr val="FE5F44"/>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543701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Exigences en matière de biodiversité </a:t>
            </a:r>
            <a:br>
              <a:rPr lang="fr-CH" dirty="0"/>
            </a:br>
            <a:r>
              <a:rPr lang="fr-CH" dirty="0"/>
              <a:t>des organisations labélisées</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2247853466"/>
              </p:ext>
            </p:extLst>
          </p:nvPr>
        </p:nvGraphicFramePr>
        <p:xfrm>
          <a:off x="617725" y="1297051"/>
          <a:ext cx="7928242" cy="4870463"/>
        </p:xfrm>
        <a:graphic>
          <a:graphicData uri="http://schemas.openxmlformats.org/drawingml/2006/table">
            <a:tbl>
              <a:tblPr firstRow="1" bandRow="1">
                <a:tableStyleId>{21E4AEA4-8DFA-4A89-87EB-49C32662AFE0}</a:tableStyleId>
              </a:tblPr>
              <a:tblGrid>
                <a:gridCol w="1578011">
                  <a:extLst>
                    <a:ext uri="{9D8B030D-6E8A-4147-A177-3AD203B41FA5}">
                      <a16:colId xmlns:a16="http://schemas.microsoft.com/office/drawing/2014/main" val="20000"/>
                    </a:ext>
                  </a:extLst>
                </a:gridCol>
                <a:gridCol w="1440308">
                  <a:extLst>
                    <a:ext uri="{9D8B030D-6E8A-4147-A177-3AD203B41FA5}">
                      <a16:colId xmlns:a16="http://schemas.microsoft.com/office/drawing/2014/main" val="20001"/>
                    </a:ext>
                  </a:extLst>
                </a:gridCol>
                <a:gridCol w="1636641">
                  <a:extLst>
                    <a:ext uri="{9D8B030D-6E8A-4147-A177-3AD203B41FA5}">
                      <a16:colId xmlns:a16="http://schemas.microsoft.com/office/drawing/2014/main" val="20002"/>
                    </a:ext>
                  </a:extLst>
                </a:gridCol>
                <a:gridCol w="1636641">
                  <a:extLst>
                    <a:ext uri="{9D8B030D-6E8A-4147-A177-3AD203B41FA5}">
                      <a16:colId xmlns:a16="http://schemas.microsoft.com/office/drawing/2014/main" val="20003"/>
                    </a:ext>
                  </a:extLst>
                </a:gridCol>
                <a:gridCol w="1636641">
                  <a:extLst>
                    <a:ext uri="{9D8B030D-6E8A-4147-A177-3AD203B41FA5}">
                      <a16:colId xmlns:a16="http://schemas.microsoft.com/office/drawing/2014/main" val="20004"/>
                    </a:ext>
                  </a:extLst>
                </a:gridCol>
              </a:tblGrid>
              <a:tr h="298463">
                <a:tc>
                  <a:txBody>
                    <a:bodyPr/>
                    <a:lstStyle/>
                    <a:p>
                      <a:endParaRPr lang="de-CH" dirty="0"/>
                    </a:p>
                  </a:txBody>
                  <a:tcPr marL="54000" marR="54000" anchor="ctr"/>
                </a:tc>
                <a:tc>
                  <a:txBody>
                    <a:bodyPr/>
                    <a:lstStyle/>
                    <a:p>
                      <a:r>
                        <a:rPr lang="de-CH" dirty="0"/>
                        <a:t>OPD</a:t>
                      </a:r>
                    </a:p>
                  </a:txBody>
                  <a:tcPr marL="54000" marR="54000" anchor="ctr"/>
                </a:tc>
                <a:tc>
                  <a:txBody>
                    <a:bodyPr/>
                    <a:lstStyle/>
                    <a:p>
                      <a:r>
                        <a:rPr lang="de-CH" dirty="0"/>
                        <a:t>IP-Suisse</a:t>
                      </a:r>
                    </a:p>
                  </a:txBody>
                  <a:tcPr marL="54000" marR="54000" anchor="ctr"/>
                </a:tc>
                <a:tc>
                  <a:txBody>
                    <a:bodyPr/>
                    <a:lstStyle/>
                    <a:p>
                      <a:r>
                        <a:rPr lang="de-CH" dirty="0"/>
                        <a:t>Bio Suisse</a:t>
                      </a:r>
                    </a:p>
                  </a:txBody>
                  <a:tcPr marL="54000" marR="54000" anchor="ctr"/>
                </a:tc>
                <a:tc>
                  <a:txBody>
                    <a:bodyPr/>
                    <a:lstStyle/>
                    <a:p>
                      <a:r>
                        <a:rPr lang="de-CH" dirty="0"/>
                        <a:t>Demeter</a:t>
                      </a:r>
                    </a:p>
                  </a:txBody>
                  <a:tcPr marL="54000" marR="54000" anchor="ctr"/>
                </a:tc>
                <a:extLst>
                  <a:ext uri="{0D108BD9-81ED-4DB2-BD59-A6C34878D82A}">
                    <a16:rowId xmlns:a16="http://schemas.microsoft.com/office/drawing/2014/main" val="10000"/>
                  </a:ext>
                </a:extLst>
              </a:tr>
              <a:tr h="469507">
                <a:tc>
                  <a:txBody>
                    <a:bodyPr/>
                    <a:lstStyle/>
                    <a:p>
                      <a:r>
                        <a:rPr lang="de-CH" b="1" dirty="0"/>
                        <a:t>Part</a:t>
                      </a:r>
                      <a:r>
                        <a:rPr lang="de-CH" b="1" baseline="0" dirty="0"/>
                        <a:t> de SPB </a:t>
                      </a:r>
                      <a:r>
                        <a:rPr lang="de-CH" b="1" baseline="0" dirty="0" err="1"/>
                        <a:t>dans</a:t>
                      </a:r>
                      <a:r>
                        <a:rPr lang="de-CH" b="1" baseline="0" dirty="0"/>
                        <a:t> la SAU</a:t>
                      </a:r>
                      <a:endParaRPr lang="de-CH" b="1" dirty="0"/>
                    </a:p>
                  </a:txBody>
                  <a:tcPr marL="54000" marR="54000"/>
                </a:tc>
                <a:tc>
                  <a:txBody>
                    <a:bodyPr/>
                    <a:lstStyle/>
                    <a:p>
                      <a:r>
                        <a:rPr lang="de-CH" dirty="0"/>
                        <a:t>7</a:t>
                      </a:r>
                      <a:r>
                        <a:rPr lang="de-CH" baseline="0" dirty="0"/>
                        <a:t> %</a:t>
                      </a:r>
                      <a:endParaRPr lang="de-CH" dirty="0"/>
                    </a:p>
                  </a:txBody>
                  <a:tcPr marL="54000" marR="54000"/>
                </a:tc>
                <a:tc>
                  <a:txBody>
                    <a:bodyPr/>
                    <a:lstStyle/>
                    <a:p>
                      <a:r>
                        <a:rPr lang="de-CH" dirty="0"/>
                        <a:t>7</a:t>
                      </a:r>
                      <a:r>
                        <a:rPr lang="de-CH" baseline="0" dirty="0"/>
                        <a:t> %</a:t>
                      </a:r>
                      <a:r>
                        <a:rPr lang="de-CH" sz="1350" b="0" i="0" kern="1200" baseline="0" dirty="0">
                          <a:solidFill>
                            <a:schemeClr val="dk1"/>
                          </a:solidFill>
                          <a:effectLst/>
                          <a:latin typeface="+mn-lt"/>
                          <a:ea typeface="+mn-ea"/>
                          <a:cs typeface="+mn-cs"/>
                        </a:rPr>
                        <a:t>, </a:t>
                      </a:r>
                      <a:r>
                        <a:rPr lang="de-CH" sz="1350" b="0" i="0" kern="1200" baseline="0" dirty="0" err="1">
                          <a:solidFill>
                            <a:schemeClr val="dk1"/>
                          </a:solidFill>
                          <a:effectLst/>
                          <a:latin typeface="+mn-lt"/>
                          <a:ea typeface="+mn-ea"/>
                          <a:cs typeface="+mn-cs"/>
                        </a:rPr>
                        <a:t>dès</a:t>
                      </a:r>
                      <a:r>
                        <a:rPr lang="de-CH" sz="1350" b="0" i="0" kern="1200" dirty="0">
                          <a:solidFill>
                            <a:schemeClr val="dk1"/>
                          </a:solidFill>
                          <a:effectLst/>
                          <a:latin typeface="+mn-lt"/>
                          <a:ea typeface="+mn-ea"/>
                          <a:cs typeface="+mn-cs"/>
                        </a:rPr>
                        <a:t> 2026: 9 %</a:t>
                      </a:r>
                      <a:endParaRPr lang="de-CH" dirty="0"/>
                    </a:p>
                  </a:txBody>
                  <a:tcPr marL="54000" marR="54000"/>
                </a:tc>
                <a:tc>
                  <a:txBody>
                    <a:bodyPr/>
                    <a:lstStyle/>
                    <a:p>
                      <a:r>
                        <a:rPr lang="de-CH"/>
                        <a:t>7</a:t>
                      </a:r>
                      <a:r>
                        <a:rPr lang="de-CH" baseline="0"/>
                        <a:t> %</a:t>
                      </a:r>
                      <a:endParaRPr lang="de-CH" dirty="0"/>
                    </a:p>
                  </a:txBody>
                  <a:tcPr marL="54000" marR="54000"/>
                </a:tc>
                <a:tc>
                  <a:txBody>
                    <a:bodyPr/>
                    <a:lstStyle/>
                    <a:p>
                      <a:r>
                        <a:rPr lang="de-CH" dirty="0"/>
                        <a:t>7</a:t>
                      </a:r>
                      <a:r>
                        <a:rPr lang="de-CH" baseline="0" dirty="0"/>
                        <a:t> %</a:t>
                      </a:r>
                      <a:endParaRPr lang="de-CH" dirty="0"/>
                    </a:p>
                  </a:txBody>
                  <a:tcPr marL="54000" marR="54000"/>
                </a:tc>
                <a:extLst>
                  <a:ext uri="{0D108BD9-81ED-4DB2-BD59-A6C34878D82A}">
                    <a16:rowId xmlns:a16="http://schemas.microsoft.com/office/drawing/2014/main" val="10001"/>
                  </a:ext>
                </a:extLst>
              </a:tr>
              <a:tr h="85365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CH" b="1" dirty="0"/>
                        <a:t>Part de SPB </a:t>
                      </a:r>
                      <a:r>
                        <a:rPr lang="de-CH" b="1" dirty="0" err="1"/>
                        <a:t>dans</a:t>
                      </a:r>
                      <a:r>
                        <a:rPr lang="de-CH" b="1" dirty="0"/>
                        <a:t> la SAU </a:t>
                      </a:r>
                      <a:r>
                        <a:rPr lang="de-CH" b="1" dirty="0" err="1"/>
                        <a:t>pour</a:t>
                      </a:r>
                      <a:r>
                        <a:rPr lang="de-CH" b="1" dirty="0"/>
                        <a:t> les </a:t>
                      </a:r>
                      <a:r>
                        <a:rPr lang="de-CH" b="1" dirty="0" err="1"/>
                        <a:t>exploitations</a:t>
                      </a:r>
                      <a:r>
                        <a:rPr lang="de-CH" b="1" dirty="0"/>
                        <a:t> de </a:t>
                      </a:r>
                      <a:r>
                        <a:rPr lang="de-CH" b="1" dirty="0" err="1"/>
                        <a:t>cultures</a:t>
                      </a:r>
                      <a:r>
                        <a:rPr lang="de-CH" b="1" baseline="0" dirty="0"/>
                        <a:t> </a:t>
                      </a:r>
                      <a:r>
                        <a:rPr lang="de-CH" b="1" baseline="0" dirty="0" err="1"/>
                        <a:t>spéciales</a:t>
                      </a:r>
                      <a:endParaRPr lang="de-CH" b="1" dirty="0"/>
                    </a:p>
                  </a:txBody>
                  <a:tcPr marL="54000" marR="54000"/>
                </a:tc>
                <a:tc>
                  <a:txBody>
                    <a:bodyPr/>
                    <a:lstStyle/>
                    <a:p>
                      <a:r>
                        <a:rPr lang="de-CH" dirty="0"/>
                        <a:t>3,5 %</a:t>
                      </a:r>
                    </a:p>
                  </a:txBody>
                  <a:tcPr marL="54000" marR="54000"/>
                </a:tc>
                <a:tc>
                  <a:txBody>
                    <a:bodyPr/>
                    <a:lstStyle/>
                    <a:p>
                      <a:r>
                        <a:rPr lang="de-CH" dirty="0"/>
                        <a:t>3,5 %</a:t>
                      </a:r>
                    </a:p>
                  </a:txBody>
                  <a:tcPr marL="54000" marR="54000"/>
                </a:tc>
                <a:tc>
                  <a:txBody>
                    <a:bodyPr/>
                    <a:lstStyle/>
                    <a:p>
                      <a:r>
                        <a:rPr lang="de-CH" dirty="0"/>
                        <a:t>7</a:t>
                      </a:r>
                      <a:r>
                        <a:rPr lang="de-CH" baseline="0" dirty="0"/>
                        <a:t> %</a:t>
                      </a:r>
                      <a:endParaRPr lang="de-CH" dirty="0"/>
                    </a:p>
                  </a:txBody>
                  <a:tcPr marL="54000" marR="54000"/>
                </a:tc>
                <a:tc>
                  <a:txBody>
                    <a:bodyPr/>
                    <a:lstStyle/>
                    <a:p>
                      <a:r>
                        <a:rPr lang="de-CH" dirty="0"/>
                        <a:t>7</a:t>
                      </a:r>
                      <a:r>
                        <a:rPr lang="de-CH" baseline="0" dirty="0"/>
                        <a:t> %</a:t>
                      </a:r>
                      <a:endParaRPr lang="de-CH" dirty="0"/>
                    </a:p>
                  </a:txBody>
                  <a:tcPr marL="54000" marR="54000"/>
                </a:tc>
                <a:extLst>
                  <a:ext uri="{0D108BD9-81ED-4DB2-BD59-A6C34878D82A}">
                    <a16:rowId xmlns:a16="http://schemas.microsoft.com/office/drawing/2014/main" val="10002"/>
                  </a:ext>
                </a:extLst>
              </a:tr>
              <a:tr h="853650">
                <a:tc>
                  <a:txBody>
                    <a:bodyPr/>
                    <a:lstStyle/>
                    <a:p>
                      <a:r>
                        <a:rPr lang="de-CH" b="1" dirty="0" err="1"/>
                        <a:t>Exigences</a:t>
                      </a:r>
                      <a:r>
                        <a:rPr lang="de-CH" b="1" dirty="0"/>
                        <a:t> </a:t>
                      </a:r>
                      <a:r>
                        <a:rPr lang="de-CH" b="1" dirty="0" err="1"/>
                        <a:t>pour</a:t>
                      </a:r>
                      <a:r>
                        <a:rPr lang="de-CH" b="1" dirty="0"/>
                        <a:t> les SPB</a:t>
                      </a:r>
                    </a:p>
                  </a:txBody>
                  <a:tcPr marL="54000" marR="54000"/>
                </a:tc>
                <a:tc>
                  <a:txBody>
                    <a:bodyPr/>
                    <a:lstStyle/>
                    <a:p>
                      <a:pPr marL="108000" indent="-108000">
                        <a:buFont typeface="Arial" panose="020B0604020202020204" pitchFamily="34" charset="0"/>
                        <a:buChar char="•"/>
                      </a:pPr>
                      <a:r>
                        <a:rPr lang="de-CH" dirty="0" err="1"/>
                        <a:t>Pas</a:t>
                      </a:r>
                      <a:r>
                        <a:rPr lang="de-CH" dirty="0"/>
                        <a:t> de </a:t>
                      </a:r>
                      <a:r>
                        <a:rPr lang="de-CH" dirty="0" err="1"/>
                        <a:t>pps</a:t>
                      </a:r>
                      <a:r>
                        <a:rPr lang="de-CH" dirty="0"/>
                        <a:t> (</a:t>
                      </a:r>
                      <a:r>
                        <a:rPr lang="de-CH" dirty="0" err="1"/>
                        <a:t>traitements</a:t>
                      </a:r>
                      <a:r>
                        <a:rPr lang="de-CH" baseline="0" dirty="0"/>
                        <a:t> </a:t>
                      </a:r>
                      <a:r>
                        <a:rPr lang="de-CH" baseline="0" dirty="0" err="1"/>
                        <a:t>plantes</a:t>
                      </a:r>
                      <a:r>
                        <a:rPr lang="de-CH" baseline="0" dirty="0"/>
                        <a:t> par </a:t>
                      </a:r>
                      <a:r>
                        <a:rPr lang="de-CH" baseline="0" dirty="0" err="1"/>
                        <a:t>plantes</a:t>
                      </a:r>
                      <a:r>
                        <a:rPr lang="de-CH" baseline="0" dirty="0"/>
                        <a:t>)</a:t>
                      </a:r>
                      <a:endParaRPr lang="de-CH" dirty="0"/>
                    </a:p>
                  </a:txBody>
                  <a:tcPr marL="54000" marR="54000"/>
                </a:tc>
                <a:tc>
                  <a:txBody>
                    <a:bodyPr/>
                    <a:lstStyle/>
                    <a:p>
                      <a:pPr marL="108000" marR="0" indent="-1080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a:p>
                  </a:txBody>
                  <a:tcPr marL="54000" marR="54000"/>
                </a:tc>
                <a:tc>
                  <a:txBody>
                    <a:bodyPr/>
                    <a:lstStyle/>
                    <a:p>
                      <a:pPr marL="108000" indent="-108000">
                        <a:buFont typeface="Arial" panose="020B0604020202020204" pitchFamily="34" charset="0"/>
                        <a:buChar char="•"/>
                      </a:pPr>
                      <a:r>
                        <a:rPr lang="de-CH" dirty="0" err="1"/>
                        <a:t>Pas</a:t>
                      </a:r>
                      <a:r>
                        <a:rPr lang="de-CH" dirty="0"/>
                        <a:t> </a:t>
                      </a:r>
                      <a:r>
                        <a:rPr lang="de-CH" dirty="0" err="1"/>
                        <a:t>d’éclateur</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3"/>
                  </a:ext>
                </a:extLst>
              </a:tr>
              <a:tr h="469507">
                <a:tc>
                  <a:txBody>
                    <a:bodyPr/>
                    <a:lstStyle/>
                    <a:p>
                      <a:r>
                        <a:rPr lang="de-CH" b="1" dirty="0" err="1"/>
                        <a:t>Exigences</a:t>
                      </a:r>
                      <a:r>
                        <a:rPr lang="de-CH" b="1" dirty="0"/>
                        <a:t> </a:t>
                      </a:r>
                      <a:r>
                        <a:rPr lang="de-CH" b="1" dirty="0" err="1"/>
                        <a:t>pour</a:t>
                      </a:r>
                      <a:r>
                        <a:rPr lang="de-CH" b="1" dirty="0"/>
                        <a:t> les SPB QII</a:t>
                      </a:r>
                    </a:p>
                  </a:txBody>
                  <a:tcPr marL="54000" marR="54000"/>
                </a:tc>
                <a:tc>
                  <a:txBody>
                    <a:bodyPr/>
                    <a:lstStyle/>
                    <a:p>
                      <a:pPr marL="108000" indent="-108000">
                        <a:buFont typeface="Arial" panose="020B0604020202020204" pitchFamily="34" charset="0"/>
                        <a:buChar char="•"/>
                      </a:pPr>
                      <a:r>
                        <a:rPr lang="de-CH" dirty="0" err="1"/>
                        <a:t>Pas</a:t>
                      </a:r>
                      <a:r>
                        <a:rPr lang="de-CH" dirty="0"/>
                        <a:t> </a:t>
                      </a:r>
                      <a:r>
                        <a:rPr lang="de-CH" dirty="0" err="1"/>
                        <a:t>d’éclateur</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4"/>
                  </a:ext>
                </a:extLst>
              </a:tr>
              <a:tr h="1512000">
                <a:tc>
                  <a:txBody>
                    <a:bodyPr/>
                    <a:lstStyle/>
                    <a:p>
                      <a:r>
                        <a:rPr lang="de-CH" b="1" dirty="0" err="1"/>
                        <a:t>Exigences</a:t>
                      </a:r>
                      <a:r>
                        <a:rPr lang="de-CH" b="1" dirty="0"/>
                        <a:t> </a:t>
                      </a:r>
                      <a:r>
                        <a:rPr lang="de-CH" b="1" dirty="0" err="1"/>
                        <a:t>supplémentaires</a:t>
                      </a:r>
                      <a:endParaRPr lang="de-CH" b="1" dirty="0"/>
                    </a:p>
                  </a:txBody>
                  <a:tcPr marL="54000" marR="54000"/>
                </a:tc>
                <a:tc>
                  <a:txBody>
                    <a:bodyPr/>
                    <a:lstStyle/>
                    <a:p>
                      <a:pPr marL="108000" indent="-108000">
                        <a:buFont typeface="Arial" panose="020B0604020202020204" pitchFamily="34" charset="0"/>
                        <a:buChar char="•"/>
                      </a:pPr>
                      <a:r>
                        <a:rPr lang="de-CH" dirty="0" err="1"/>
                        <a:t>Aucune</a:t>
                      </a:r>
                      <a:endParaRPr lang="de-CH" dirty="0"/>
                    </a:p>
                  </a:txBody>
                  <a:tcPr marL="54000" marR="54000"/>
                </a:tc>
                <a:tc>
                  <a:txBody>
                    <a:bodyPr/>
                    <a:lstStyle/>
                    <a:p>
                      <a:pPr marL="108000" indent="-108000">
                        <a:buFont typeface="Arial" panose="020B0604020202020204" pitchFamily="34" charset="0"/>
                        <a:buChar char="•"/>
                      </a:pPr>
                      <a:r>
                        <a:rPr lang="de-CH" dirty="0" err="1"/>
                        <a:t>Système</a:t>
                      </a:r>
                      <a:r>
                        <a:rPr lang="de-CH" baseline="0" dirty="0"/>
                        <a:t> de </a:t>
                      </a:r>
                      <a:r>
                        <a:rPr lang="de-CH" baseline="0" dirty="0" err="1"/>
                        <a:t>points</a:t>
                      </a:r>
                      <a:r>
                        <a:rPr lang="de-CH" dirty="0"/>
                        <a:t>: min. 15 </a:t>
                      </a:r>
                      <a:r>
                        <a:rPr lang="de-CH" dirty="0" err="1"/>
                        <a:t>points</a:t>
                      </a:r>
                      <a:endParaRPr lang="de-CH" dirty="0"/>
                    </a:p>
                  </a:txBody>
                  <a:tcPr marL="54000" marR="54000"/>
                </a:tc>
                <a:tc>
                  <a:txBody>
                    <a:bodyPr/>
                    <a:lstStyle/>
                    <a:p>
                      <a:pPr marL="108000" indent="-108000">
                        <a:buFont typeface="Arial" panose="020B0604020202020204" pitchFamily="34" charset="0"/>
                        <a:buChar char="•"/>
                      </a:pPr>
                      <a:r>
                        <a:rPr lang="de-CH" dirty="0"/>
                        <a:t>Catalogue de </a:t>
                      </a:r>
                      <a:r>
                        <a:rPr lang="de-CH" dirty="0" err="1"/>
                        <a:t>mesures</a:t>
                      </a:r>
                      <a:r>
                        <a:rPr lang="de-CH" dirty="0"/>
                        <a:t>: </a:t>
                      </a:r>
                      <a:r>
                        <a:rPr lang="de-CH" baseline="0" dirty="0"/>
                        <a:t>min. 12 </a:t>
                      </a:r>
                      <a:r>
                        <a:rPr lang="de-CH" baseline="0" dirty="0" err="1"/>
                        <a:t>mesures</a:t>
                      </a:r>
                      <a:endParaRPr lang="de-CH" dirty="0"/>
                    </a:p>
                  </a:txBody>
                  <a:tcPr marL="54000" marR="54000"/>
                </a:tc>
                <a:tc>
                  <a:txBody>
                    <a:bodyPr/>
                    <a:lstStyle/>
                    <a:p>
                      <a:pPr marL="108000" indent="-108000">
                        <a:buFont typeface="Arial" panose="020B0604020202020204" pitchFamily="34" charset="0"/>
                        <a:buChar char="•"/>
                      </a:pPr>
                      <a:r>
                        <a:rPr lang="de-CH" baseline="0" dirty="0"/>
                        <a:t>Min. 3 % </a:t>
                      </a:r>
                      <a:r>
                        <a:rPr lang="de-CH" baseline="0" dirty="0" err="1"/>
                        <a:t>supplémentaires</a:t>
                      </a:r>
                      <a:r>
                        <a:rPr lang="de-CH" baseline="0" dirty="0"/>
                        <a:t> «</a:t>
                      </a:r>
                      <a:r>
                        <a:rPr lang="de-CH" baseline="0" dirty="0" err="1"/>
                        <a:t>surfaces</a:t>
                      </a:r>
                      <a:r>
                        <a:rPr lang="de-CH" baseline="0" dirty="0"/>
                        <a:t> </a:t>
                      </a:r>
                      <a:r>
                        <a:rPr lang="de-CH" baseline="0" dirty="0" err="1"/>
                        <a:t>d’aménagements</a:t>
                      </a:r>
                      <a:r>
                        <a:rPr lang="de-CH" baseline="0" dirty="0"/>
                        <a:t> </a:t>
                      </a:r>
                      <a:r>
                        <a:rPr lang="de-CH" baseline="0" dirty="0" err="1"/>
                        <a:t>paysagers</a:t>
                      </a:r>
                      <a:r>
                        <a:rPr lang="de-CH" baseline="0" dirty="0"/>
                        <a:t>»</a:t>
                      </a:r>
                    </a:p>
                    <a:p>
                      <a:pPr marL="108000" indent="-108000">
                        <a:buFont typeface="Arial" panose="020B0604020202020204" pitchFamily="34" charset="0"/>
                        <a:buChar char="•"/>
                      </a:pPr>
                      <a:r>
                        <a:rPr lang="de-CH" baseline="0" dirty="0"/>
                        <a:t>Min. 5 % de </a:t>
                      </a:r>
                      <a:r>
                        <a:rPr lang="de-CH" baseline="0" dirty="0" err="1"/>
                        <a:t>surfaces</a:t>
                      </a:r>
                      <a:r>
                        <a:rPr lang="de-CH" baseline="0" dirty="0"/>
                        <a:t> </a:t>
                      </a:r>
                      <a:r>
                        <a:rPr lang="de-CH" baseline="0" dirty="0" err="1"/>
                        <a:t>herbagères</a:t>
                      </a:r>
                      <a:r>
                        <a:rPr lang="de-CH" baseline="0" dirty="0"/>
                        <a:t> extensives</a:t>
                      </a:r>
                      <a:endParaRPr lang="de-CH" dirty="0"/>
                    </a:p>
                  </a:txBody>
                  <a:tcPr marL="54000" marR="54000"/>
                </a:tc>
                <a:extLst>
                  <a:ext uri="{0D108BD9-81ED-4DB2-BD59-A6C34878D82A}">
                    <a16:rowId xmlns:a16="http://schemas.microsoft.com/office/drawing/2014/main" val="10005"/>
                  </a:ext>
                </a:extLst>
              </a:tr>
            </a:tbl>
          </a:graphicData>
        </a:graphic>
      </p:graphicFrame>
      <p:sp>
        <p:nvSpPr>
          <p:cNvPr id="7" name="Foliennummernplatzhalter 6"/>
          <p:cNvSpPr>
            <a:spLocks noGrp="1"/>
          </p:cNvSpPr>
          <p:nvPr>
            <p:ph type="sldNum" sz="quarter" idx="4"/>
          </p:nvPr>
        </p:nvSpPr>
        <p:spPr/>
        <p:txBody>
          <a:bodyPr/>
          <a:lstStyle/>
          <a:p>
            <a:fld id="{B295DEAF-E952-4796-AAEE-4201E40CA590}" type="slidenum">
              <a:rPr lang="fr-CH" smtClean="0"/>
              <a:pPr/>
              <a:t>21</a:t>
            </a:fld>
            <a:endParaRPr lang="fr-CH" dirty="0"/>
          </a:p>
        </p:txBody>
      </p:sp>
      <p:sp>
        <p:nvSpPr>
          <p:cNvPr id="3" name="Textfeld 2"/>
          <p:cNvSpPr txBox="1"/>
          <p:nvPr/>
        </p:nvSpPr>
        <p:spPr>
          <a:xfrm>
            <a:off x="7452320" y="0"/>
            <a:ext cx="1691680" cy="369332"/>
          </a:xfrm>
          <a:prstGeom prst="rect">
            <a:avLst/>
          </a:prstGeom>
          <a:solidFill>
            <a:schemeClr val="accent6">
              <a:lumMod val="20000"/>
              <a:lumOff val="80000"/>
            </a:schemeClr>
          </a:solidFill>
        </p:spPr>
        <p:txBody>
          <a:bodyPr wrap="square" rtlCol="0">
            <a:spAutoFit/>
          </a:bodyPr>
          <a:lstStyle/>
          <a:p>
            <a:r>
              <a:rPr lang="fr-CH" dirty="0"/>
              <a:t>Documentation</a:t>
            </a:r>
          </a:p>
        </p:txBody>
      </p:sp>
    </p:spTree>
    <p:extLst>
      <p:ext uri="{BB962C8B-B14F-4D97-AF65-F5344CB8AC3E}">
        <p14:creationId xmlns:p14="http://schemas.microsoft.com/office/powerpoint/2010/main" val="424041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r="-78"/>
          <a:stretch/>
        </p:blipFill>
        <p:spPr>
          <a:xfrm>
            <a:off x="617725" y="4221088"/>
            <a:ext cx="7922075" cy="1831245"/>
          </a:xfrm>
          <a:prstGeom prst="rect">
            <a:avLst/>
          </a:prstGeom>
        </p:spPr>
      </p:pic>
      <p:sp>
        <p:nvSpPr>
          <p:cNvPr id="2" name="Titel 1"/>
          <p:cNvSpPr>
            <a:spLocks noGrp="1"/>
          </p:cNvSpPr>
          <p:nvPr>
            <p:ph type="title"/>
          </p:nvPr>
        </p:nvSpPr>
        <p:spPr>
          <a:xfrm>
            <a:off x="617725" y="404813"/>
            <a:ext cx="7908549" cy="359891"/>
          </a:xfrm>
          <a:noFill/>
        </p:spPr>
        <p:txBody>
          <a:bodyPr/>
          <a:lstStyle/>
          <a:p>
            <a:r>
              <a:rPr lang="fr-CH" dirty="0"/>
              <a:t>Conclusions</a:t>
            </a:r>
            <a:endParaRPr lang="fr-CH" sz="1600" b="0" i="1" dirty="0">
              <a:solidFill>
                <a:srgbClr val="FF0000"/>
              </a:solidFill>
            </a:endParaRPr>
          </a:p>
        </p:txBody>
      </p:sp>
      <p:sp>
        <p:nvSpPr>
          <p:cNvPr id="6" name="Inhaltsplatzhalter 5"/>
          <p:cNvSpPr>
            <a:spLocks noGrp="1"/>
          </p:cNvSpPr>
          <p:nvPr>
            <p:ph idx="1"/>
          </p:nvPr>
        </p:nvSpPr>
        <p:spPr>
          <a:xfrm>
            <a:off x="604649" y="1124744"/>
            <a:ext cx="7921625" cy="3207466"/>
          </a:xfrm>
          <a:noFill/>
        </p:spPr>
        <p:txBody>
          <a:bodyPr lIns="72000" tIns="72000" rIns="0" bIns="36000"/>
          <a:lstStyle/>
          <a:p>
            <a:pPr marL="432000" indent="-432000">
              <a:buFont typeface="Wingdings" panose="05000000000000000000" pitchFamily="2" charset="2"/>
              <a:buChar char="è"/>
            </a:pPr>
            <a:r>
              <a:rPr lang="fr-CH" sz="2000" dirty="0"/>
              <a:t>La biodiversité est importante pour l’agriculture et est une base vitale pour les humains!</a:t>
            </a:r>
          </a:p>
          <a:p>
            <a:pPr marL="432000" indent="-432000">
              <a:buFont typeface="Wingdings" panose="05000000000000000000" pitchFamily="2" charset="2"/>
              <a:buChar char="è"/>
            </a:pPr>
            <a:r>
              <a:rPr lang="fr-CH" sz="2000" dirty="0"/>
              <a:t>La biodiversité dans les paysages cultivés diminue.</a:t>
            </a:r>
          </a:p>
          <a:p>
            <a:pPr marL="432000" indent="-432000">
              <a:buFont typeface="Wingdings" panose="05000000000000000000" pitchFamily="2" charset="2"/>
              <a:buChar char="è"/>
            </a:pPr>
            <a:r>
              <a:rPr lang="fr-CH" sz="2000" dirty="0"/>
              <a:t>Avec des mesures ciblées, la biodiversité peut de nouveau augmenter sur les exploitations.</a:t>
            </a:r>
          </a:p>
          <a:p>
            <a:pPr marL="432000" indent="-432000">
              <a:buFont typeface="Wingdings" panose="05000000000000000000" pitchFamily="2" charset="2"/>
              <a:buChar char="è"/>
            </a:pPr>
            <a:r>
              <a:rPr lang="fr-CH" sz="2000" dirty="0"/>
              <a:t>Pour conserver la biodiversité, il faut plus de surfaces de promotion de la biodiversité et surtout de meilleure qualité.</a:t>
            </a:r>
          </a:p>
          <a:p>
            <a:pPr marL="432000" indent="-432000">
              <a:buFont typeface="Wingdings" panose="05000000000000000000" pitchFamily="2" charset="2"/>
              <a:buChar char="è"/>
            </a:pPr>
            <a:r>
              <a:rPr lang="fr-CH" sz="2000" dirty="0"/>
              <a:t>Les systèmes de production durables participent à la promotion de la biodiversité. </a:t>
            </a:r>
          </a:p>
        </p:txBody>
      </p:sp>
      <p:sp>
        <p:nvSpPr>
          <p:cNvPr id="5" name="Foliennummernplatzhalter 4"/>
          <p:cNvSpPr>
            <a:spLocks noGrp="1"/>
          </p:cNvSpPr>
          <p:nvPr>
            <p:ph type="sldNum" sz="quarter" idx="4"/>
          </p:nvPr>
        </p:nvSpPr>
        <p:spPr/>
        <p:txBody>
          <a:bodyPr/>
          <a:lstStyle/>
          <a:p>
            <a:fld id="{B295DEAF-E952-4796-AAEE-4201E40CA590}" type="slidenum">
              <a:rPr lang="fr-CH" smtClean="0"/>
              <a:pPr/>
              <a:t>22</a:t>
            </a:fld>
            <a:endParaRPr lang="fr-CH" dirty="0"/>
          </a:p>
        </p:txBody>
      </p:sp>
    </p:spTree>
    <p:extLst>
      <p:ext uri="{BB962C8B-B14F-4D97-AF65-F5344CB8AC3E}">
        <p14:creationId xmlns:p14="http://schemas.microsoft.com/office/powerpoint/2010/main" val="268356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Pour</a:t>
            </a:r>
            <a:r>
              <a:rPr lang="de-CH" dirty="0"/>
              <a:t> en </a:t>
            </a:r>
            <a:r>
              <a:rPr lang="de-CH" dirty="0" err="1"/>
              <a:t>savoir</a:t>
            </a:r>
            <a:r>
              <a:rPr lang="de-CH" dirty="0"/>
              <a:t> plus</a:t>
            </a:r>
          </a:p>
        </p:txBody>
      </p:sp>
      <p:sp>
        <p:nvSpPr>
          <p:cNvPr id="6" name="Inhaltsplatzhalter 5"/>
          <p:cNvSpPr>
            <a:spLocks noGrp="1"/>
          </p:cNvSpPr>
          <p:nvPr>
            <p:ph idx="1"/>
          </p:nvPr>
        </p:nvSpPr>
        <p:spPr/>
        <p:txBody>
          <a:bodyPr/>
          <a:lstStyle/>
          <a:p>
            <a:pPr>
              <a:spcBef>
                <a:spcPts val="600"/>
              </a:spcBef>
              <a:spcAft>
                <a:spcPts val="2400"/>
              </a:spcAft>
            </a:pPr>
            <a:r>
              <a:rPr lang="fr-CH" dirty="0"/>
              <a:t>Toutes les informations sur la biodiversité dans l’agriculture:  </a:t>
            </a:r>
            <a:r>
              <a:rPr lang="fr-CH" dirty="0">
                <a:hlinkClick r:id="rId2"/>
              </a:rPr>
              <a:t>http://www.agrinatur.ch/fr</a:t>
            </a:r>
            <a:r>
              <a:rPr lang="fr-CH" dirty="0"/>
              <a:t> </a:t>
            </a:r>
          </a:p>
          <a:p>
            <a:pPr>
              <a:spcBef>
                <a:spcPts val="600"/>
              </a:spcBef>
              <a:spcAft>
                <a:spcPts val="2400"/>
              </a:spcAft>
            </a:pPr>
            <a:r>
              <a:rPr lang="fr-CH" dirty="0">
                <a:hlinkClick r:id="rId3"/>
              </a:rPr>
              <a:t>Ordonnance sur les paiements directs </a:t>
            </a:r>
            <a:r>
              <a:rPr lang="fr-CH" dirty="0"/>
              <a:t>(OPD)</a:t>
            </a:r>
            <a:br>
              <a:rPr lang="fr-CH" dirty="0"/>
            </a:br>
            <a:br>
              <a:rPr lang="fr-CH" dirty="0"/>
            </a:br>
            <a:r>
              <a:rPr lang="fr-CH" dirty="0">
                <a:hlinkClick r:id="rId4"/>
              </a:rPr>
              <a:t>Objectifs environnementaux pour l’agriculture </a:t>
            </a:r>
            <a:endParaRPr lang="fr-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23</a:t>
            </a:fld>
            <a:endParaRPr lang="de-CH" dirty="0"/>
          </a:p>
        </p:txBody>
      </p:sp>
    </p:spTree>
    <p:extLst>
      <p:ext uri="{BB962C8B-B14F-4D97-AF65-F5344CB8AC3E}">
        <p14:creationId xmlns:p14="http://schemas.microsoft.com/office/powerpoint/2010/main" val="339702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err="1"/>
              <a:t>Impressum</a:t>
            </a:r>
            <a:endParaRPr lang="fr-CH" dirty="0"/>
          </a:p>
        </p:txBody>
      </p:sp>
      <p:sp>
        <p:nvSpPr>
          <p:cNvPr id="4" name="Foliennummernplatzhalter 3"/>
          <p:cNvSpPr>
            <a:spLocks noGrp="1"/>
          </p:cNvSpPr>
          <p:nvPr>
            <p:ph type="sldNum" sz="quarter" idx="4"/>
          </p:nvPr>
        </p:nvSpPr>
        <p:spPr/>
        <p:txBody>
          <a:bodyPr/>
          <a:lstStyle/>
          <a:p>
            <a:fld id="{B295DEAF-E952-4796-AAEE-4201E40CA590}" type="slidenum">
              <a:rPr lang="fr-CH" smtClean="0"/>
              <a:pPr/>
              <a:t>24</a:t>
            </a:fld>
            <a:endParaRPr lang="fr-CH" dirty="0"/>
          </a:p>
        </p:txBody>
      </p:sp>
      <p:sp>
        <p:nvSpPr>
          <p:cNvPr id="6" name="Inhaltsplatzhalter 2"/>
          <p:cNvSpPr txBox="1">
            <a:spLocks/>
          </p:cNvSpPr>
          <p:nvPr/>
        </p:nvSpPr>
        <p:spPr>
          <a:xfrm>
            <a:off x="611188" y="1279296"/>
            <a:ext cx="7993260" cy="4886008"/>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200" b="1" dirty="0"/>
              <a:t>Institutions éditrices:</a:t>
            </a:r>
            <a:endParaRPr lang="fr-CH" sz="1200" dirty="0"/>
          </a:p>
          <a:p>
            <a:r>
              <a:rPr lang="fr-CH" sz="1200" dirty="0"/>
              <a:t>Institut de recherche de l’agriculture biologique (FiBL), </a:t>
            </a:r>
            <a:r>
              <a:rPr lang="fr-CH" sz="1200" u="sng" dirty="0">
                <a:hlinkClick r:id="rId2"/>
              </a:rPr>
              <a:t>info.suisse@fibl.org</a:t>
            </a:r>
            <a:r>
              <a:rPr lang="fr-CH" sz="1200" dirty="0"/>
              <a:t>, </a:t>
            </a:r>
            <a:r>
              <a:rPr lang="fr-CH" sz="1200" u="sng" dirty="0">
                <a:hlinkClick r:id="rId3"/>
              </a:rPr>
              <a:t>www.fibl.org</a:t>
            </a:r>
            <a:endParaRPr lang="fr-CH" sz="1200" dirty="0"/>
          </a:p>
          <a:p>
            <a:r>
              <a:rPr lang="fr-CH" sz="1200" dirty="0"/>
              <a:t>Station ornithologique Suisse Sempach, </a:t>
            </a:r>
            <a:r>
              <a:rPr lang="fr-CH" sz="1200" u="sng" dirty="0">
                <a:hlinkClick r:id="rId4"/>
              </a:rPr>
              <a:t>info@vogelwarte.ch</a:t>
            </a:r>
            <a:r>
              <a:rPr lang="fr-CH" sz="1200" dirty="0"/>
              <a:t>, </a:t>
            </a:r>
            <a:r>
              <a:rPr lang="fr-CH" sz="1200" u="sng" dirty="0">
                <a:hlinkClick r:id="rId5"/>
              </a:rPr>
              <a:t>www.vogelwarte.ch</a:t>
            </a:r>
            <a:endParaRPr lang="fr-CH" sz="1200" dirty="0"/>
          </a:p>
          <a:p>
            <a:r>
              <a:rPr lang="fr-CH" sz="1200" b="1" dirty="0" err="1"/>
              <a:t>Auteur·es</a:t>
            </a:r>
            <a:r>
              <a:rPr lang="fr-CH" sz="1200" b="1" dirty="0"/>
              <a:t>: </a:t>
            </a:r>
            <a:r>
              <a:rPr lang="fr-CH" sz="1200" dirty="0"/>
              <a:t>Véronique Chevillat (FiBL), Roman Graf (Station ornithologique), </a:t>
            </a:r>
            <a:r>
              <a:rPr lang="fr-CH" sz="1200" dirty="0" err="1"/>
              <a:t>Dominik</a:t>
            </a:r>
            <a:r>
              <a:rPr lang="fr-CH" sz="1200" dirty="0"/>
              <a:t> </a:t>
            </a:r>
            <a:r>
              <a:rPr lang="fr-CH" sz="1200" dirty="0" err="1"/>
              <a:t>Hagist</a:t>
            </a:r>
            <a:r>
              <a:rPr lang="fr-CH" sz="1200" dirty="0"/>
              <a:t> (Station ornithologique) </a:t>
            </a:r>
          </a:p>
          <a:p>
            <a:r>
              <a:rPr lang="fr-CH" sz="1200" b="1" dirty="0"/>
              <a:t>Collaboration: </a:t>
            </a:r>
            <a:r>
              <a:rPr lang="fr-CH" sz="1200" dirty="0"/>
              <a:t>Lukas Pfiffner (FiBL), Simon Birrer (Station ornithologique), Markus Jenny (Station ornithologique), </a:t>
            </a:r>
            <a:r>
              <a:rPr lang="de-CH" sz="1200" dirty="0"/>
              <a:t>Linda Riedel (Vogelwarte),  Anja Gramlich (</a:t>
            </a:r>
            <a:r>
              <a:rPr lang="de-CH" sz="1200" dirty="0" err="1"/>
              <a:t>Agridea</a:t>
            </a:r>
            <a:r>
              <a:rPr lang="de-CH" sz="1200" dirty="0"/>
              <a:t>), Pascale Cornuz (FiBL), Theres Rutz (FiBL), Cornelia Kupferschmid (FiBL)</a:t>
            </a:r>
            <a:endParaRPr lang="fr-CH" sz="1200" dirty="0"/>
          </a:p>
          <a:p>
            <a:r>
              <a:rPr lang="fr-CH" sz="1200" b="1" dirty="0"/>
              <a:t>Rédaction: </a:t>
            </a:r>
            <a:r>
              <a:rPr lang="fr-CH" sz="1200" dirty="0"/>
              <a:t>Gilles Weidmann (FiBL), </a:t>
            </a:r>
            <a:r>
              <a:rPr lang="de-CH" sz="1200" dirty="0"/>
              <a:t>Simona Moosmann (FiBL), </a:t>
            </a:r>
            <a:r>
              <a:rPr lang="fr-CH" sz="1200" dirty="0"/>
              <a:t>Manuela Helbing (FiBL)</a:t>
            </a:r>
          </a:p>
          <a:p>
            <a:r>
              <a:rPr lang="fr-CH" sz="1200" dirty="0"/>
              <a:t>Avec des graphiques de Brigitta Maurer (FiBL) et des illustrations de Simon Müller (</a:t>
            </a:r>
            <a:r>
              <a:rPr lang="fr-CH" sz="1200" dirty="0">
                <a:hlinkClick r:id="rId6"/>
              </a:rPr>
              <a:t>www.soio.ch</a:t>
            </a:r>
            <a:r>
              <a:rPr lang="fr-CH" sz="1200" dirty="0"/>
              <a:t>).</a:t>
            </a:r>
          </a:p>
          <a:p>
            <a:r>
              <a:rPr lang="fr-FR" sz="1200" b="1" dirty="0"/>
              <a:t>No d’article du FiBL: </a:t>
            </a:r>
            <a:r>
              <a:rPr lang="fr-FR" sz="1200" dirty="0"/>
              <a:t>1454</a:t>
            </a:r>
          </a:p>
          <a:p>
            <a:r>
              <a:rPr lang="fr-FR" sz="1200" b="1" dirty="0"/>
              <a:t>Permalien: </a:t>
            </a:r>
            <a:r>
              <a:rPr lang="fr-FR" sz="1200" dirty="0">
                <a:hlinkClick r:id="rId7"/>
              </a:rPr>
              <a:t>orgprints.org/id/</a:t>
            </a:r>
            <a:r>
              <a:rPr lang="fr-FR" sz="1200" dirty="0" err="1">
                <a:hlinkClick r:id="rId7"/>
              </a:rPr>
              <a:t>eprint</a:t>
            </a:r>
            <a:r>
              <a:rPr lang="fr-FR" sz="1200" dirty="0">
                <a:hlinkClick r:id="rId7"/>
              </a:rPr>
              <a:t>/53315/</a:t>
            </a:r>
            <a:r>
              <a:rPr lang="fr-FR" sz="1200" dirty="0"/>
              <a:t> </a:t>
            </a:r>
            <a:endParaRPr lang="fr-CH" sz="1200" dirty="0"/>
          </a:p>
          <a:p>
            <a:r>
              <a:rPr lang="fr-CH" sz="1200" dirty="0"/>
              <a:t>Les transparents ont été réalisées avec le soutien financier de Bio Suisse, de l’Office fédéral de l’agriculture, de l’Office fédéral de l’environnement, de l’Union Suisse des Paysans, </a:t>
            </a:r>
            <a:r>
              <a:rPr lang="fr-FR" sz="1200" dirty="0"/>
              <a:t>de l'Office du paysage et de la nature du canton de Zurich, du Centre agricole </a:t>
            </a:r>
            <a:r>
              <a:rPr lang="fr-FR" sz="1200" dirty="0" err="1"/>
              <a:t>Ebenrain</a:t>
            </a:r>
            <a:r>
              <a:rPr lang="fr-FR" sz="1200" dirty="0"/>
              <a:t> du canton de Bâle-Campagne, de l'Office de l'environnement et de l'énergie du canton de Bâle-Ville, du Service de l’Agriculture et des Forêts du canton de Lucerne et du Service de l’Agriculture et Viticulture du Canton de Vaud. </a:t>
            </a:r>
          </a:p>
          <a:p>
            <a:r>
              <a:rPr lang="fr-CH" sz="1200" dirty="0"/>
              <a:t>Edition 2024</a:t>
            </a:r>
          </a:p>
          <a:p>
            <a:r>
              <a:rPr lang="fr-CH" sz="1200" dirty="0"/>
              <a:t>La collection de transparents fait partie d'une vaste collection de diapositives basées sur les manuel «La biodiversité sur l’exploitation agricole: guide pratique" du FiBL et de la Station ornithologique. La collection de transparents peut être téléchargée gratuitement à l'adresse </a:t>
            </a:r>
            <a:r>
              <a:rPr lang="fr-CH" sz="1200" dirty="0">
                <a:hlinkClick r:id="rId8"/>
              </a:rPr>
              <a:t>agrinatur.ch/</a:t>
            </a:r>
            <a:r>
              <a:rPr lang="fr-CH" sz="1200" dirty="0" err="1">
                <a:hlinkClick r:id="rId8"/>
              </a:rPr>
              <a:t>fr</a:t>
            </a:r>
            <a:r>
              <a:rPr lang="fr-CH" sz="1200" dirty="0" err="1"/>
              <a:t>.</a:t>
            </a:r>
            <a:r>
              <a:rPr lang="fr-CH" sz="1200" dirty="0"/>
              <a:t> Le manuel peut être commandé en version imprimée à la boutique FiBL sur </a:t>
            </a:r>
            <a:r>
              <a:rPr lang="fr-CH" sz="1200" dirty="0">
                <a:hlinkClick r:id="rId9"/>
              </a:rPr>
              <a:t>shop.fibl.org</a:t>
            </a:r>
            <a:r>
              <a:rPr lang="fr-CH" sz="1200" dirty="0"/>
              <a:t> ou téléchargé gratuitement. </a:t>
            </a:r>
          </a:p>
          <a:p>
            <a:r>
              <a:rPr lang="fr-CH" sz="1200" b="1" dirty="0"/>
              <a:t>Copyright</a:t>
            </a:r>
            <a:r>
              <a:rPr lang="fr-CH" sz="1200" dirty="0"/>
              <a:t>: Les photos ne peuvent être utilisées qu'à des fins de formation sur le thème de la biodiversité dans les exploitations agricoles.  Tous droits réservés par les auteurs. </a:t>
            </a:r>
          </a:p>
        </p:txBody>
      </p:sp>
    </p:spTree>
    <p:extLst>
      <p:ext uri="{BB962C8B-B14F-4D97-AF65-F5344CB8AC3E}">
        <p14:creationId xmlns:p14="http://schemas.microsoft.com/office/powerpoint/2010/main" val="322004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725" y="1328992"/>
            <a:ext cx="7789691" cy="3558463"/>
          </a:xfrm>
          <a:prstGeom prst="rect">
            <a:avLst/>
          </a:prstGeom>
          <a:effectLst>
            <a:outerShdw blurRad="63500" sx="102000" sy="102000" algn="ctr" rotWithShape="0">
              <a:prstClr val="black">
                <a:alpha val="40000"/>
              </a:prstClr>
            </a:outerShdw>
          </a:effectLst>
        </p:spPr>
      </p:pic>
      <p:sp>
        <p:nvSpPr>
          <p:cNvPr id="2" name="Titel 1"/>
          <p:cNvSpPr>
            <a:spLocks noGrp="1"/>
          </p:cNvSpPr>
          <p:nvPr>
            <p:ph type="title"/>
          </p:nvPr>
        </p:nvSpPr>
        <p:spPr/>
        <p:txBody>
          <a:bodyPr/>
          <a:lstStyle/>
          <a:p>
            <a:r>
              <a:rPr lang="fr-CH" dirty="0"/>
              <a:t>La plateforme internet </a:t>
            </a:r>
            <a:r>
              <a:rPr lang="fr-CH" dirty="0">
                <a:hlinkClick r:id="rId3"/>
              </a:rPr>
              <a:t>agrinatur.ch</a:t>
            </a:r>
            <a:r>
              <a:rPr lang="fr-CH" dirty="0">
                <a:hlinkClick r:id="rId4"/>
              </a:rPr>
              <a:t> </a:t>
            </a:r>
            <a:r>
              <a:rPr lang="fr-CH" dirty="0"/>
              <a:t>	</a:t>
            </a:r>
          </a:p>
        </p:txBody>
      </p:sp>
      <p:sp>
        <p:nvSpPr>
          <p:cNvPr id="4" name="Foliennummernplatzhalter 3"/>
          <p:cNvSpPr>
            <a:spLocks noGrp="1"/>
          </p:cNvSpPr>
          <p:nvPr>
            <p:ph type="sldNum" sz="quarter" idx="4"/>
          </p:nvPr>
        </p:nvSpPr>
        <p:spPr/>
        <p:txBody>
          <a:bodyPr/>
          <a:lstStyle/>
          <a:p>
            <a:fld id="{B295DEAF-E952-4796-AAEE-4201E40CA590}" type="slidenum">
              <a:rPr lang="fr-CH" smtClean="0"/>
              <a:pPr/>
              <a:t>3</a:t>
            </a:fld>
            <a:endParaRPr lang="fr-CH" dirty="0"/>
          </a:p>
        </p:txBody>
      </p:sp>
      <p:sp>
        <p:nvSpPr>
          <p:cNvPr id="7" name="Textfeld 6"/>
          <p:cNvSpPr txBox="1"/>
          <p:nvPr/>
        </p:nvSpPr>
        <p:spPr>
          <a:xfrm>
            <a:off x="3851920" y="3246990"/>
            <a:ext cx="5040560" cy="2972710"/>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lIns="108000" tIns="108000" rIns="108000" bIns="108000"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fr-CH" sz="2000" dirty="0"/>
              <a:t>Informations actuelles</a:t>
            </a:r>
          </a:p>
          <a:p>
            <a:pPr marL="342900" indent="-342900" defTabSz="685800">
              <a:lnSpc>
                <a:spcPct val="90000"/>
              </a:lnSpc>
              <a:spcBef>
                <a:spcPts val="600"/>
              </a:spcBef>
              <a:buClr>
                <a:srgbClr val="006C8E"/>
              </a:buClr>
              <a:buFont typeface="Arial" panose="020B0604020202020204" pitchFamily="34" charset="0"/>
              <a:buChar char="•"/>
            </a:pPr>
            <a:r>
              <a:rPr lang="fr-CH" sz="2000" dirty="0"/>
              <a:t>Conditions pour les SPB selon l’OPD </a:t>
            </a:r>
          </a:p>
          <a:p>
            <a:pPr marL="342900" indent="-342900" defTabSz="685800">
              <a:lnSpc>
                <a:spcPct val="90000"/>
              </a:lnSpc>
              <a:spcBef>
                <a:spcPts val="600"/>
              </a:spcBef>
              <a:buClr>
                <a:srgbClr val="006C8E"/>
              </a:buClr>
              <a:buFont typeface="Arial" panose="020B0604020202020204" pitchFamily="34" charset="0"/>
              <a:buChar char="•"/>
            </a:pPr>
            <a:r>
              <a:rPr lang="fr-CH" sz="2000" dirty="0"/>
              <a:t>Outils pour l’évaluation et la planification</a:t>
            </a:r>
          </a:p>
          <a:p>
            <a:pPr marL="342900" indent="-342900" defTabSz="685800">
              <a:lnSpc>
                <a:spcPct val="90000"/>
              </a:lnSpc>
              <a:spcBef>
                <a:spcPts val="600"/>
              </a:spcBef>
              <a:buClr>
                <a:srgbClr val="006C8E"/>
              </a:buClr>
              <a:buFont typeface="Arial" panose="020B0604020202020204" pitchFamily="34" charset="0"/>
              <a:buChar char="•"/>
            </a:pPr>
            <a:r>
              <a:rPr lang="fr-CH" sz="2000" dirty="0"/>
              <a:t>Recommandations</a:t>
            </a:r>
          </a:p>
          <a:p>
            <a:pPr marL="342900" indent="-342900" defTabSz="685800">
              <a:lnSpc>
                <a:spcPct val="90000"/>
              </a:lnSpc>
              <a:spcBef>
                <a:spcPts val="600"/>
              </a:spcBef>
              <a:buClr>
                <a:srgbClr val="006C8E"/>
              </a:buClr>
              <a:buFont typeface="Arial" panose="020B0604020202020204" pitchFamily="34" charset="0"/>
              <a:buChar char="•"/>
            </a:pPr>
            <a:r>
              <a:rPr lang="fr-CH" sz="2000" dirty="0"/>
              <a:t>Liens sur des fiches techniques et des livres</a:t>
            </a:r>
          </a:p>
          <a:p>
            <a:pPr marL="342900" indent="-342900" defTabSz="685800">
              <a:lnSpc>
                <a:spcPct val="90000"/>
              </a:lnSpc>
              <a:spcBef>
                <a:spcPts val="600"/>
              </a:spcBef>
              <a:buClr>
                <a:srgbClr val="006C8E"/>
              </a:buClr>
              <a:buFont typeface="Arial" panose="020B0604020202020204" pitchFamily="34" charset="0"/>
              <a:buChar char="•"/>
            </a:pPr>
            <a:r>
              <a:rPr lang="fr-CH" sz="2000" dirty="0"/>
              <a:t>Collection de transparents</a:t>
            </a:r>
          </a:p>
          <a:p>
            <a:pPr marL="342900" indent="-342900" defTabSz="685800">
              <a:lnSpc>
                <a:spcPct val="90000"/>
              </a:lnSpc>
              <a:spcBef>
                <a:spcPts val="600"/>
              </a:spcBef>
              <a:buClr>
                <a:srgbClr val="006C8E"/>
              </a:buClr>
              <a:buFont typeface="Arial" panose="020B0604020202020204" pitchFamily="34" charset="0"/>
              <a:buChar char="•"/>
            </a:pPr>
            <a:r>
              <a:rPr lang="fr-CH" sz="2000" dirty="0"/>
              <a:t>Vidéos éducatives</a:t>
            </a:r>
          </a:p>
          <a:p>
            <a:pPr marL="342900" indent="-342900" defTabSz="685800">
              <a:lnSpc>
                <a:spcPct val="90000"/>
              </a:lnSpc>
              <a:spcBef>
                <a:spcPts val="600"/>
              </a:spcBef>
              <a:buClr>
                <a:srgbClr val="006C8E"/>
              </a:buClr>
              <a:buFont typeface="Arial" panose="020B0604020202020204" pitchFamily="34" charset="0"/>
              <a:buChar char="•"/>
            </a:pPr>
            <a:r>
              <a:rPr lang="fr-CH" sz="2000" dirty="0"/>
              <a:t>Adresses </a:t>
            </a:r>
          </a:p>
        </p:txBody>
      </p:sp>
    </p:spTree>
    <p:extLst>
      <p:ext uri="{BB962C8B-B14F-4D97-AF65-F5344CB8AC3E}">
        <p14:creationId xmlns:p14="http://schemas.microsoft.com/office/powerpoint/2010/main" val="1234207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err="1"/>
              <a:t>Qu’est-ce</a:t>
            </a:r>
            <a:r>
              <a:rPr lang="de-CH" dirty="0"/>
              <a:t> </a:t>
            </a:r>
            <a:r>
              <a:rPr lang="de-CH" dirty="0" err="1"/>
              <a:t>que</a:t>
            </a:r>
            <a:r>
              <a:rPr lang="de-CH" dirty="0"/>
              <a:t> la </a:t>
            </a:r>
            <a:r>
              <a:rPr lang="de-CH" dirty="0" err="1"/>
              <a:t>biodiversité</a:t>
            </a:r>
            <a:r>
              <a:rPr lang="de-CH" dirty="0"/>
              <a:t> ?</a:t>
            </a:r>
          </a:p>
        </p:txBody>
      </p:sp>
      <p:sp>
        <p:nvSpPr>
          <p:cNvPr id="7" name="Inhaltsplatzhalter 6"/>
          <p:cNvSpPr>
            <a:spLocks noGrp="1"/>
          </p:cNvSpPr>
          <p:nvPr>
            <p:ph idx="1"/>
          </p:nvPr>
        </p:nvSpPr>
        <p:spPr>
          <a:xfrm>
            <a:off x="2555776" y="2735498"/>
            <a:ext cx="3919142" cy="1485590"/>
          </a:xfrm>
        </p:spPr>
        <p:txBody>
          <a:bodyPr/>
          <a:lstStyle/>
          <a:p>
            <a:r>
              <a:rPr lang="de-CH" b="1" dirty="0" err="1"/>
              <a:t>Biodiversité</a:t>
            </a:r>
            <a:r>
              <a:rPr lang="de-CH" b="1" dirty="0"/>
              <a:t> </a:t>
            </a:r>
          </a:p>
          <a:p>
            <a:r>
              <a:rPr lang="de-CH" b="1" dirty="0"/>
              <a:t>= </a:t>
            </a:r>
            <a:r>
              <a:rPr lang="de-CH" b="1" dirty="0" err="1"/>
              <a:t>diversité</a:t>
            </a:r>
            <a:r>
              <a:rPr lang="de-CH" b="1" dirty="0"/>
              <a:t> </a:t>
            </a:r>
            <a:r>
              <a:rPr lang="de-CH" b="1" dirty="0" err="1"/>
              <a:t>biologique</a:t>
            </a:r>
            <a:endParaRPr lang="de-CH" b="1" dirty="0"/>
          </a:p>
          <a:p>
            <a:r>
              <a:rPr lang="de-CH" b="1" dirty="0"/>
              <a:t>= </a:t>
            </a:r>
            <a:r>
              <a:rPr lang="de-CH" b="1" dirty="0" err="1"/>
              <a:t>diversité</a:t>
            </a:r>
            <a:r>
              <a:rPr lang="de-CH" b="1" dirty="0"/>
              <a:t> </a:t>
            </a:r>
            <a:r>
              <a:rPr lang="de-CH" b="1" dirty="0" err="1"/>
              <a:t>naturelle</a:t>
            </a:r>
            <a:r>
              <a:rPr lang="de-CH" b="1" dirty="0"/>
              <a:t> </a:t>
            </a:r>
          </a:p>
          <a:p>
            <a:r>
              <a:rPr lang="de-CH" b="1" dirty="0"/>
              <a:t>= </a:t>
            </a:r>
            <a:r>
              <a:rPr lang="de-CH" b="1" dirty="0" err="1"/>
              <a:t>diversité</a:t>
            </a:r>
            <a:r>
              <a:rPr lang="de-CH" b="1" dirty="0"/>
              <a:t> de la </a:t>
            </a:r>
            <a:r>
              <a:rPr lang="de-CH" b="1" dirty="0" err="1"/>
              <a:t>vie</a:t>
            </a:r>
            <a:endParaRPr lang="de-CH" b="1" dirty="0"/>
          </a:p>
          <a:p>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4</a:t>
            </a:fld>
            <a:endParaRPr lang="de-CH" dirty="0"/>
          </a:p>
        </p:txBody>
      </p:sp>
      <p:sp>
        <p:nvSpPr>
          <p:cNvPr id="8" name="Inhaltsplatzhalter 2"/>
          <p:cNvSpPr txBox="1">
            <a:spLocks/>
          </p:cNvSpPr>
          <p:nvPr/>
        </p:nvSpPr>
        <p:spPr>
          <a:xfrm>
            <a:off x="508841" y="1052737"/>
            <a:ext cx="1902919" cy="155759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5" name="Inhaltsplatzhalter 2"/>
          <p:cNvSpPr txBox="1">
            <a:spLocks/>
          </p:cNvSpPr>
          <p:nvPr/>
        </p:nvSpPr>
        <p:spPr>
          <a:xfrm>
            <a:off x="2540420" y="1052736"/>
            <a:ext cx="1902919" cy="1557599"/>
          </a:xfrm>
          <a:prstGeom prst="rect">
            <a:avLst/>
          </a:prstGeom>
          <a:blipFill dpi="0" rotWithShape="1">
            <a:blip r:embed="rId4" cstate="screen">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6" name="Inhaltsplatzhalter 2"/>
          <p:cNvSpPr txBox="1">
            <a:spLocks/>
          </p:cNvSpPr>
          <p:nvPr/>
        </p:nvSpPr>
        <p:spPr>
          <a:xfrm>
            <a:off x="4571999" y="1052737"/>
            <a:ext cx="1902919" cy="1557599"/>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7" name="Inhaltsplatzhalter 2"/>
          <p:cNvSpPr txBox="1">
            <a:spLocks/>
          </p:cNvSpPr>
          <p:nvPr/>
        </p:nvSpPr>
        <p:spPr>
          <a:xfrm>
            <a:off x="6603578" y="1052737"/>
            <a:ext cx="1902919" cy="1557599"/>
          </a:xfrm>
          <a:prstGeom prst="rect">
            <a:avLst/>
          </a:prstGeom>
          <a:blipFill dpi="0" rotWithShape="1">
            <a:blip r:embed="rId7" cstate="screen">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8" name="Inhaltsplatzhalter 2"/>
          <p:cNvSpPr txBox="1">
            <a:spLocks/>
          </p:cNvSpPr>
          <p:nvPr/>
        </p:nvSpPr>
        <p:spPr>
          <a:xfrm>
            <a:off x="6603577" y="2735498"/>
            <a:ext cx="1902919" cy="1557599"/>
          </a:xfrm>
          <a:prstGeom prst="rect">
            <a:avLst/>
          </a:prstGeom>
          <a:blipFill dpi="0" rotWithShape="1">
            <a:blip r:embed="rId9" cstate="screen">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9" name="Inhaltsplatzhalter 2"/>
          <p:cNvSpPr txBox="1">
            <a:spLocks/>
          </p:cNvSpPr>
          <p:nvPr/>
        </p:nvSpPr>
        <p:spPr>
          <a:xfrm>
            <a:off x="6603577" y="4418259"/>
            <a:ext cx="1902919" cy="1557599"/>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0" name="Inhaltsplatzhalter 2"/>
          <p:cNvSpPr txBox="1">
            <a:spLocks/>
          </p:cNvSpPr>
          <p:nvPr/>
        </p:nvSpPr>
        <p:spPr>
          <a:xfrm>
            <a:off x="4571999" y="4418259"/>
            <a:ext cx="1902919" cy="1557599"/>
          </a:xfrm>
          <a:prstGeom prst="rect">
            <a:avLst/>
          </a:prstGeom>
          <a:blipFill dpi="0" rotWithShape="1">
            <a:blip r:embed="rId12" cstate="screen">
              <a:extLst>
                <a:ext uri="{BEBA8EAE-BF5A-486C-A8C5-ECC9F3942E4B}">
                  <a14:imgProps xmlns:a14="http://schemas.microsoft.com/office/drawing/2010/main">
                    <a14:imgLayer r:embed="rId13">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1" name="Inhaltsplatzhalter 2"/>
          <p:cNvSpPr txBox="1">
            <a:spLocks/>
          </p:cNvSpPr>
          <p:nvPr/>
        </p:nvSpPr>
        <p:spPr>
          <a:xfrm>
            <a:off x="2540419" y="4418259"/>
            <a:ext cx="1902919" cy="1557599"/>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2" name="Inhaltsplatzhalter 2"/>
          <p:cNvSpPr txBox="1">
            <a:spLocks/>
          </p:cNvSpPr>
          <p:nvPr/>
        </p:nvSpPr>
        <p:spPr>
          <a:xfrm>
            <a:off x="508841" y="4418259"/>
            <a:ext cx="1902919" cy="1557599"/>
          </a:xfrm>
          <a:prstGeom prst="rect">
            <a:avLst/>
          </a:prstGeom>
          <a:blipFill dpi="0" rotWithShape="1">
            <a:blip r:embed="rId15"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3" name="Inhaltsplatzhalter 2"/>
          <p:cNvSpPr txBox="1">
            <a:spLocks/>
          </p:cNvSpPr>
          <p:nvPr/>
        </p:nvSpPr>
        <p:spPr>
          <a:xfrm flipH="1">
            <a:off x="508841" y="2698421"/>
            <a:ext cx="1902919" cy="1557599"/>
          </a:xfrm>
          <a:prstGeom prst="rect">
            <a:avLst/>
          </a:prstGeom>
          <a:blipFill dpi="0" rotWithShape="1">
            <a:blip r:embed="rId16" cstate="screen">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Tree>
    <p:extLst>
      <p:ext uri="{BB962C8B-B14F-4D97-AF65-F5344CB8AC3E}">
        <p14:creationId xmlns:p14="http://schemas.microsoft.com/office/powerpoint/2010/main" val="17501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a:extLst>
              <a:ext uri="{FF2B5EF4-FFF2-40B4-BE49-F238E27FC236}">
                <a16:creationId xmlns:a16="http://schemas.microsoft.com/office/drawing/2014/main" id="{444A7ACE-965E-4597-9494-DA95AF260709}"/>
              </a:ext>
            </a:extLst>
          </p:cNvPr>
          <p:cNvSpPr/>
          <p:nvPr/>
        </p:nvSpPr>
        <p:spPr>
          <a:xfrm>
            <a:off x="689210" y="4917650"/>
            <a:ext cx="7725706" cy="1328956"/>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Rechteck 44">
            <a:extLst>
              <a:ext uri="{FF2B5EF4-FFF2-40B4-BE49-F238E27FC236}">
                <a16:creationId xmlns:a16="http://schemas.microsoft.com/office/drawing/2014/main" id="{2AEECC25-A585-46AD-A264-30CB4047D552}"/>
              </a:ext>
            </a:extLst>
          </p:cNvPr>
          <p:cNvSpPr/>
          <p:nvPr/>
        </p:nvSpPr>
        <p:spPr>
          <a:xfrm>
            <a:off x="692861" y="3542523"/>
            <a:ext cx="7725705" cy="810166"/>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Rechteck 38">
            <a:extLst>
              <a:ext uri="{FF2B5EF4-FFF2-40B4-BE49-F238E27FC236}">
                <a16:creationId xmlns:a16="http://schemas.microsoft.com/office/drawing/2014/main" id="{16CB8F35-BD05-42B3-A842-2E0B865ABDD9}"/>
              </a:ext>
            </a:extLst>
          </p:cNvPr>
          <p:cNvSpPr/>
          <p:nvPr/>
        </p:nvSpPr>
        <p:spPr>
          <a:xfrm>
            <a:off x="690759" y="2209767"/>
            <a:ext cx="7704856" cy="7728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Rechteck 29">
            <a:extLst>
              <a:ext uri="{FF2B5EF4-FFF2-40B4-BE49-F238E27FC236}">
                <a16:creationId xmlns:a16="http://schemas.microsoft.com/office/drawing/2014/main" id="{E7FC5DA7-F665-4D38-A6C2-8E5AE1DAA79C}"/>
              </a:ext>
            </a:extLst>
          </p:cNvPr>
          <p:cNvSpPr/>
          <p:nvPr/>
        </p:nvSpPr>
        <p:spPr>
          <a:xfrm>
            <a:off x="693815" y="881461"/>
            <a:ext cx="7704857" cy="7588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itel 4"/>
          <p:cNvSpPr>
            <a:spLocks noGrp="1"/>
          </p:cNvSpPr>
          <p:nvPr>
            <p:ph type="title"/>
          </p:nvPr>
        </p:nvSpPr>
        <p:spPr>
          <a:xfrm>
            <a:off x="617725" y="404664"/>
            <a:ext cx="7908549" cy="629700"/>
          </a:xfrm>
        </p:spPr>
        <p:txBody>
          <a:bodyPr/>
          <a:lstStyle/>
          <a:p>
            <a:r>
              <a:rPr lang="fr-CH"/>
              <a:t>La biodiversité a 4 niveaux</a:t>
            </a:r>
          </a:p>
        </p:txBody>
      </p:sp>
      <p:sp>
        <p:nvSpPr>
          <p:cNvPr id="34" name="Rechteck 33">
            <a:extLst>
              <a:ext uri="{FF2B5EF4-FFF2-40B4-BE49-F238E27FC236}">
                <a16:creationId xmlns:a16="http://schemas.microsoft.com/office/drawing/2014/main" id="{F49981FC-6CF9-4816-B134-0347997B3CDC}"/>
              </a:ext>
            </a:extLst>
          </p:cNvPr>
          <p:cNvSpPr/>
          <p:nvPr/>
        </p:nvSpPr>
        <p:spPr>
          <a:xfrm rot="16200000">
            <a:off x="-106429" y="1049960"/>
            <a:ext cx="1152128" cy="369332"/>
          </a:xfrm>
          <a:prstGeom prst="rect">
            <a:avLst/>
          </a:prstGeom>
        </p:spPr>
        <p:txBody>
          <a:bodyPr wrap="square">
            <a:spAutoFit/>
          </a:bodyPr>
          <a:lstStyle/>
          <a:p>
            <a:pPr algn="ctr"/>
            <a:r>
              <a:rPr lang="fr-CH" dirty="0"/>
              <a:t>1</a:t>
            </a:r>
            <a:r>
              <a:rPr lang="fr-CH" baseline="30000" dirty="0"/>
              <a:t>er</a:t>
            </a:r>
            <a:r>
              <a:rPr lang="fr-CH" dirty="0"/>
              <a:t> niveau</a:t>
            </a:r>
          </a:p>
        </p:txBody>
      </p:sp>
      <p:sp>
        <p:nvSpPr>
          <p:cNvPr id="35" name="Inhaltsplatzhalter 5">
            <a:extLst>
              <a:ext uri="{FF2B5EF4-FFF2-40B4-BE49-F238E27FC236}">
                <a16:creationId xmlns:a16="http://schemas.microsoft.com/office/drawing/2014/main" id="{1FB3107C-F82B-4FA6-B39D-E621311AD104}"/>
              </a:ext>
            </a:extLst>
          </p:cNvPr>
          <p:cNvSpPr txBox="1">
            <a:spLocks/>
          </p:cNvSpPr>
          <p:nvPr/>
        </p:nvSpPr>
        <p:spPr>
          <a:xfrm>
            <a:off x="822023" y="909707"/>
            <a:ext cx="1048121" cy="758181"/>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a:t>Diversité </a:t>
            </a:r>
            <a:br>
              <a:rPr lang="fr-CH" sz="1800" dirty="0"/>
            </a:br>
            <a:r>
              <a:rPr lang="fr-CH" sz="1800" dirty="0"/>
              <a:t>des gènes</a:t>
            </a:r>
          </a:p>
        </p:txBody>
      </p:sp>
      <p:sp>
        <p:nvSpPr>
          <p:cNvPr id="36" name="Rechteck 35">
            <a:extLst>
              <a:ext uri="{FF2B5EF4-FFF2-40B4-BE49-F238E27FC236}">
                <a16:creationId xmlns:a16="http://schemas.microsoft.com/office/drawing/2014/main" id="{93B1A35A-0ABE-4D41-BC65-7D005B3CBCFA}"/>
              </a:ext>
            </a:extLst>
          </p:cNvPr>
          <p:cNvSpPr/>
          <p:nvPr/>
        </p:nvSpPr>
        <p:spPr>
          <a:xfrm>
            <a:off x="2245868" y="948582"/>
            <a:ext cx="6049017" cy="646331"/>
          </a:xfrm>
          <a:prstGeom prst="rect">
            <a:avLst/>
          </a:prstGeom>
          <a:solidFill>
            <a:schemeClr val="accent6">
              <a:lumMod val="20000"/>
              <a:lumOff val="80000"/>
            </a:schemeClr>
          </a:solidFill>
        </p:spPr>
        <p:txBody>
          <a:bodyPr wrap="square">
            <a:spAutoFit/>
          </a:bodyPr>
          <a:lstStyle/>
          <a:p>
            <a:r>
              <a:rPr lang="fr-CH" dirty="0"/>
              <a:t>Diversité naturelle et créée par l'homme, p. ex. 2’500 variétés de fruits, 28 variétés de blé, 14 espèces de bovins.</a:t>
            </a:r>
          </a:p>
        </p:txBody>
      </p:sp>
      <p:pic>
        <p:nvPicPr>
          <p:cNvPr id="37" name="Grafik 36">
            <a:extLst>
              <a:ext uri="{FF2B5EF4-FFF2-40B4-BE49-F238E27FC236}">
                <a16:creationId xmlns:a16="http://schemas.microsoft.com/office/drawing/2014/main" id="{FD1E0FF9-7454-499B-A0E8-44F53580EF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7110" y="966106"/>
            <a:ext cx="628184" cy="403903"/>
          </a:xfrm>
          <a:prstGeom prst="rect">
            <a:avLst/>
          </a:prstGeom>
        </p:spPr>
      </p:pic>
      <p:sp>
        <p:nvSpPr>
          <p:cNvPr id="38" name="Pfeil nach rechts 24">
            <a:extLst>
              <a:ext uri="{FF2B5EF4-FFF2-40B4-BE49-F238E27FC236}">
                <a16:creationId xmlns:a16="http://schemas.microsoft.com/office/drawing/2014/main" id="{31865311-EED4-4598-A125-377BCC4D3DF9}"/>
              </a:ext>
            </a:extLst>
          </p:cNvPr>
          <p:cNvSpPr/>
          <p:nvPr/>
        </p:nvSpPr>
        <p:spPr>
          <a:xfrm rot="5400000">
            <a:off x="4506033" y="991987"/>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Inhaltsplatzhalter 5">
            <a:extLst>
              <a:ext uri="{FF2B5EF4-FFF2-40B4-BE49-F238E27FC236}">
                <a16:creationId xmlns:a16="http://schemas.microsoft.com/office/drawing/2014/main" id="{FA181D60-53EE-4184-8BC3-74F95CBB25D1}"/>
              </a:ext>
            </a:extLst>
          </p:cNvPr>
          <p:cNvSpPr txBox="1">
            <a:spLocks/>
          </p:cNvSpPr>
          <p:nvPr/>
        </p:nvSpPr>
        <p:spPr>
          <a:xfrm>
            <a:off x="799498" y="2209693"/>
            <a:ext cx="1141929" cy="758181"/>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a:t>Diversité des espèces</a:t>
            </a:r>
          </a:p>
        </p:txBody>
      </p:sp>
      <p:sp>
        <p:nvSpPr>
          <p:cNvPr id="41" name="Rechteck 40">
            <a:extLst>
              <a:ext uri="{FF2B5EF4-FFF2-40B4-BE49-F238E27FC236}">
                <a16:creationId xmlns:a16="http://schemas.microsoft.com/office/drawing/2014/main" id="{61BF8F4F-B5A3-411E-BB25-2F98A3425522}"/>
              </a:ext>
            </a:extLst>
          </p:cNvPr>
          <p:cNvSpPr/>
          <p:nvPr/>
        </p:nvSpPr>
        <p:spPr>
          <a:xfrm rot="16200000">
            <a:off x="-156284" y="2377566"/>
            <a:ext cx="1328958" cy="369332"/>
          </a:xfrm>
          <a:prstGeom prst="rect">
            <a:avLst/>
          </a:prstGeom>
        </p:spPr>
        <p:txBody>
          <a:bodyPr wrap="square">
            <a:spAutoFit/>
          </a:bodyPr>
          <a:lstStyle/>
          <a:p>
            <a:pPr algn="ctr"/>
            <a:r>
              <a:rPr lang="fr-CH" dirty="0"/>
              <a:t>2</a:t>
            </a:r>
            <a:r>
              <a:rPr lang="fr-CH" baseline="30000" dirty="0"/>
              <a:t>e</a:t>
            </a:r>
            <a:r>
              <a:rPr lang="fr-CH" dirty="0"/>
              <a:t> niveau</a:t>
            </a:r>
          </a:p>
        </p:txBody>
      </p:sp>
      <p:sp>
        <p:nvSpPr>
          <p:cNvPr id="42" name="Rechteck 41">
            <a:extLst>
              <a:ext uri="{FF2B5EF4-FFF2-40B4-BE49-F238E27FC236}">
                <a16:creationId xmlns:a16="http://schemas.microsoft.com/office/drawing/2014/main" id="{183FEFBC-631C-4490-9B6E-B7094DD8C844}"/>
              </a:ext>
            </a:extLst>
          </p:cNvPr>
          <p:cNvSpPr/>
          <p:nvPr/>
        </p:nvSpPr>
        <p:spPr>
          <a:xfrm>
            <a:off x="2234221" y="2267270"/>
            <a:ext cx="6060664" cy="642756"/>
          </a:xfrm>
          <a:prstGeom prst="rect">
            <a:avLst/>
          </a:prstGeom>
          <a:solidFill>
            <a:schemeClr val="accent6">
              <a:lumMod val="20000"/>
              <a:lumOff val="80000"/>
            </a:schemeClr>
          </a:solidFill>
        </p:spPr>
        <p:txBody>
          <a:bodyPr wrap="square">
            <a:noAutofit/>
          </a:bodyPr>
          <a:lstStyle/>
          <a:p>
            <a:r>
              <a:rPr lang="fr-CH" sz="1700" dirty="0"/>
              <a:t>Total 49'000 espèces (animaux, plantes, champignons, bactéries), dont 220 papillons diurnes, 610 abeilles sauvages, 3'000 plantes.</a:t>
            </a:r>
          </a:p>
        </p:txBody>
      </p:sp>
      <p:pic>
        <p:nvPicPr>
          <p:cNvPr id="43" name="Grafik 42">
            <a:extLst>
              <a:ext uri="{FF2B5EF4-FFF2-40B4-BE49-F238E27FC236}">
                <a16:creationId xmlns:a16="http://schemas.microsoft.com/office/drawing/2014/main" id="{05795927-38D8-4773-8895-F4A04D938C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3773" y="2454494"/>
            <a:ext cx="628184" cy="403903"/>
          </a:xfrm>
          <a:prstGeom prst="rect">
            <a:avLst/>
          </a:prstGeom>
        </p:spPr>
      </p:pic>
      <p:sp>
        <p:nvSpPr>
          <p:cNvPr id="46" name="Pfeil nach rechts 23">
            <a:extLst>
              <a:ext uri="{FF2B5EF4-FFF2-40B4-BE49-F238E27FC236}">
                <a16:creationId xmlns:a16="http://schemas.microsoft.com/office/drawing/2014/main" id="{5AA6DCE5-148E-46A0-8BE9-40223F61BB59}"/>
              </a:ext>
            </a:extLst>
          </p:cNvPr>
          <p:cNvSpPr/>
          <p:nvPr/>
        </p:nvSpPr>
        <p:spPr>
          <a:xfrm rot="5400000">
            <a:off x="4532293" y="2410227"/>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7" name="Rechteck 46">
            <a:extLst>
              <a:ext uri="{FF2B5EF4-FFF2-40B4-BE49-F238E27FC236}">
                <a16:creationId xmlns:a16="http://schemas.microsoft.com/office/drawing/2014/main" id="{00EB41B5-642D-4774-BDE5-F8B4D3B40119}"/>
              </a:ext>
            </a:extLst>
          </p:cNvPr>
          <p:cNvSpPr/>
          <p:nvPr/>
        </p:nvSpPr>
        <p:spPr>
          <a:xfrm>
            <a:off x="2243502" y="3635655"/>
            <a:ext cx="6051383" cy="642166"/>
          </a:xfrm>
          <a:prstGeom prst="rect">
            <a:avLst/>
          </a:prstGeom>
          <a:solidFill>
            <a:schemeClr val="accent6">
              <a:lumMod val="20000"/>
              <a:lumOff val="80000"/>
            </a:schemeClr>
          </a:solidFill>
        </p:spPr>
        <p:txBody>
          <a:bodyPr wrap="square">
            <a:spAutoFit/>
          </a:bodyPr>
          <a:lstStyle/>
          <a:p>
            <a:r>
              <a:rPr lang="fr-CH" dirty="0"/>
              <a:t>Total 167 types de milieux </a:t>
            </a:r>
          </a:p>
          <a:p>
            <a:r>
              <a:rPr lang="fr-CH" dirty="0"/>
              <a:t>L'agriculture porte une </a:t>
            </a:r>
            <a:r>
              <a:rPr lang="fr-CH" dirty="0" err="1"/>
              <a:t>responsablité</a:t>
            </a:r>
            <a:r>
              <a:rPr lang="fr-CH" dirty="0"/>
              <a:t> pour 44 types de milieux.</a:t>
            </a:r>
          </a:p>
        </p:txBody>
      </p:sp>
      <p:sp>
        <p:nvSpPr>
          <p:cNvPr id="48" name="Inhaltsplatzhalter 5">
            <a:extLst>
              <a:ext uri="{FF2B5EF4-FFF2-40B4-BE49-F238E27FC236}">
                <a16:creationId xmlns:a16="http://schemas.microsoft.com/office/drawing/2014/main" id="{52580852-F83F-4916-8F18-E12092549B8D}"/>
              </a:ext>
            </a:extLst>
          </p:cNvPr>
          <p:cNvSpPr txBox="1">
            <a:spLocks/>
          </p:cNvSpPr>
          <p:nvPr/>
        </p:nvSpPr>
        <p:spPr>
          <a:xfrm>
            <a:off x="799498" y="3524170"/>
            <a:ext cx="1458821" cy="820251"/>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a:t>Diversité des milieux</a:t>
            </a:r>
          </a:p>
        </p:txBody>
      </p:sp>
      <p:sp>
        <p:nvSpPr>
          <p:cNvPr id="49" name="Rechteck 48">
            <a:extLst>
              <a:ext uri="{FF2B5EF4-FFF2-40B4-BE49-F238E27FC236}">
                <a16:creationId xmlns:a16="http://schemas.microsoft.com/office/drawing/2014/main" id="{D9B46B55-DFB1-4C6C-80AC-48570D503AFE}"/>
              </a:ext>
            </a:extLst>
          </p:cNvPr>
          <p:cNvSpPr/>
          <p:nvPr/>
        </p:nvSpPr>
        <p:spPr>
          <a:xfrm rot="16200000">
            <a:off x="-165582" y="3730635"/>
            <a:ext cx="1296148" cy="369332"/>
          </a:xfrm>
          <a:prstGeom prst="rect">
            <a:avLst/>
          </a:prstGeom>
        </p:spPr>
        <p:txBody>
          <a:bodyPr wrap="square">
            <a:spAutoFit/>
          </a:bodyPr>
          <a:lstStyle/>
          <a:p>
            <a:pPr algn="ctr"/>
            <a:r>
              <a:rPr lang="fr-CH" dirty="0"/>
              <a:t>3</a:t>
            </a:r>
            <a:r>
              <a:rPr lang="fr-CH" baseline="30000" dirty="0"/>
              <a:t>e</a:t>
            </a:r>
            <a:r>
              <a:rPr lang="fr-CH" dirty="0"/>
              <a:t> niveau</a:t>
            </a:r>
          </a:p>
        </p:txBody>
      </p:sp>
      <p:sp>
        <p:nvSpPr>
          <p:cNvPr id="51" name="Pfeil nach rechts 31">
            <a:extLst>
              <a:ext uri="{FF2B5EF4-FFF2-40B4-BE49-F238E27FC236}">
                <a16:creationId xmlns:a16="http://schemas.microsoft.com/office/drawing/2014/main" id="{57AF1A35-15DE-479A-8850-F172189BFC81}"/>
              </a:ext>
            </a:extLst>
          </p:cNvPr>
          <p:cNvSpPr/>
          <p:nvPr/>
        </p:nvSpPr>
        <p:spPr>
          <a:xfrm rot="5400000">
            <a:off x="4532293" y="3764935"/>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2" name="Rechteck 51">
            <a:extLst>
              <a:ext uri="{FF2B5EF4-FFF2-40B4-BE49-F238E27FC236}">
                <a16:creationId xmlns:a16="http://schemas.microsoft.com/office/drawing/2014/main" id="{0BCC2586-322B-43F8-8EAE-0AB011A73556}"/>
              </a:ext>
            </a:extLst>
          </p:cNvPr>
          <p:cNvSpPr/>
          <p:nvPr/>
        </p:nvSpPr>
        <p:spPr>
          <a:xfrm rot="16200000">
            <a:off x="-137347" y="5319124"/>
            <a:ext cx="1296148" cy="369332"/>
          </a:xfrm>
          <a:prstGeom prst="rect">
            <a:avLst/>
          </a:prstGeom>
        </p:spPr>
        <p:txBody>
          <a:bodyPr wrap="square">
            <a:spAutoFit/>
          </a:bodyPr>
          <a:lstStyle/>
          <a:p>
            <a:pPr algn="ctr"/>
            <a:r>
              <a:rPr lang="fr-CH" dirty="0"/>
              <a:t>4</a:t>
            </a:r>
            <a:r>
              <a:rPr lang="fr-CH" baseline="30000" dirty="0"/>
              <a:t>e</a:t>
            </a:r>
            <a:r>
              <a:rPr lang="fr-CH" dirty="0"/>
              <a:t> niveau</a:t>
            </a:r>
          </a:p>
        </p:txBody>
      </p:sp>
      <p:sp>
        <p:nvSpPr>
          <p:cNvPr id="53" name="Inhaltsplatzhalter 5">
            <a:extLst>
              <a:ext uri="{FF2B5EF4-FFF2-40B4-BE49-F238E27FC236}">
                <a16:creationId xmlns:a16="http://schemas.microsoft.com/office/drawing/2014/main" id="{E3D77B26-9A86-41D5-8378-E1FC50D9B258}"/>
              </a:ext>
            </a:extLst>
          </p:cNvPr>
          <p:cNvSpPr txBox="1">
            <a:spLocks/>
          </p:cNvSpPr>
          <p:nvPr/>
        </p:nvSpPr>
        <p:spPr>
          <a:xfrm>
            <a:off x="784681" y="5098368"/>
            <a:ext cx="1458821" cy="906704"/>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a:t>Biodiversité fonctionnelle</a:t>
            </a:r>
          </a:p>
        </p:txBody>
      </p:sp>
      <p:sp>
        <p:nvSpPr>
          <p:cNvPr id="54" name="Rechteck 53">
            <a:extLst>
              <a:ext uri="{FF2B5EF4-FFF2-40B4-BE49-F238E27FC236}">
                <a16:creationId xmlns:a16="http://schemas.microsoft.com/office/drawing/2014/main" id="{86440DCC-111A-4309-A9A9-9D943A976AE8}"/>
              </a:ext>
            </a:extLst>
          </p:cNvPr>
          <p:cNvSpPr/>
          <p:nvPr/>
        </p:nvSpPr>
        <p:spPr>
          <a:xfrm>
            <a:off x="2231462" y="4975656"/>
            <a:ext cx="6063424" cy="1200330"/>
          </a:xfrm>
          <a:prstGeom prst="rect">
            <a:avLst/>
          </a:prstGeom>
          <a:solidFill>
            <a:schemeClr val="accent6">
              <a:lumMod val="20000"/>
              <a:lumOff val="80000"/>
            </a:schemeClr>
          </a:solidFill>
        </p:spPr>
        <p:txBody>
          <a:bodyPr wrap="square">
            <a:spAutoFit/>
          </a:bodyPr>
          <a:lstStyle/>
          <a:p>
            <a:r>
              <a:rPr lang="fr-CH" dirty="0"/>
              <a:t>Diversité des fonctions et processus écologiques réalisés dans l'écosystème (p. ex. concurrence, relations prédateur-proie, parasitisme ou symbiose et utilisation optimale des ressources par des chaînes ou des réseaux alimentaires).</a:t>
            </a:r>
          </a:p>
        </p:txBody>
      </p:sp>
      <p:pic>
        <p:nvPicPr>
          <p:cNvPr id="55" name="Grafik 54">
            <a:extLst>
              <a:ext uri="{FF2B5EF4-FFF2-40B4-BE49-F238E27FC236}">
                <a16:creationId xmlns:a16="http://schemas.microsoft.com/office/drawing/2014/main" id="{8170DD64-6DFF-4DF6-9434-DFDF57640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7246" y="3662615"/>
            <a:ext cx="628184" cy="403903"/>
          </a:xfrm>
          <a:prstGeom prst="rect">
            <a:avLst/>
          </a:prstGeom>
        </p:spPr>
      </p:pic>
      <p:sp>
        <p:nvSpPr>
          <p:cNvPr id="56" name="Textfeld 55">
            <a:extLst>
              <a:ext uri="{FF2B5EF4-FFF2-40B4-BE49-F238E27FC236}">
                <a16:creationId xmlns:a16="http://schemas.microsoft.com/office/drawing/2014/main" id="{6BB04B54-DC0A-408E-A639-56D5FC7C8823}"/>
              </a:ext>
            </a:extLst>
          </p:cNvPr>
          <p:cNvSpPr txBox="1"/>
          <p:nvPr/>
        </p:nvSpPr>
        <p:spPr>
          <a:xfrm>
            <a:off x="6077594" y="384578"/>
            <a:ext cx="2444621" cy="246221"/>
          </a:xfrm>
          <a:prstGeom prst="rect">
            <a:avLst/>
          </a:prstGeom>
          <a:noFill/>
        </p:spPr>
        <p:txBody>
          <a:bodyPr wrap="square" rIns="0" rtlCol="0">
            <a:spAutoFit/>
          </a:bodyPr>
          <a:lstStyle/>
          <a:p>
            <a:pPr algn="r"/>
            <a:r>
              <a:rPr lang="fr-CH" sz="1000" i="1" dirty="0"/>
              <a:t>voir Guide pratique Biodiversité pages 7-8</a:t>
            </a:r>
          </a:p>
        </p:txBody>
      </p:sp>
      <p:sp>
        <p:nvSpPr>
          <p:cNvPr id="57" name="Foliennummernplatzhalter 4">
            <a:extLst>
              <a:ext uri="{FF2B5EF4-FFF2-40B4-BE49-F238E27FC236}">
                <a16:creationId xmlns:a16="http://schemas.microsoft.com/office/drawing/2014/main" id="{722B2D03-879F-480E-BB93-64ECE5FA0FC2}"/>
              </a:ext>
            </a:extLst>
          </p:cNvPr>
          <p:cNvSpPr>
            <a:spLocks noGrp="1"/>
          </p:cNvSpPr>
          <p:nvPr>
            <p:ph type="sldNum" sz="quarter" idx="4"/>
          </p:nvPr>
        </p:nvSpPr>
        <p:spPr>
          <a:xfrm>
            <a:off x="7747800" y="6219700"/>
            <a:ext cx="792000" cy="360000"/>
          </a:xfrm>
        </p:spPr>
        <p:txBody>
          <a:bodyPr/>
          <a:lstStyle/>
          <a:p>
            <a:fld id="{B295DEAF-E952-4796-AAEE-4201E40CA590}" type="slidenum">
              <a:rPr lang="de-CH" smtClean="0"/>
              <a:pPr/>
              <a:t>5</a:t>
            </a:fld>
            <a:endParaRPr lang="de-CH" dirty="0"/>
          </a:p>
        </p:txBody>
      </p:sp>
    </p:spTree>
    <p:extLst>
      <p:ext uri="{BB962C8B-B14F-4D97-AF65-F5344CB8AC3E}">
        <p14:creationId xmlns:p14="http://schemas.microsoft.com/office/powerpoint/2010/main" val="214399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6078900" y="2104555"/>
            <a:ext cx="1163521" cy="32686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 name="Rechteck 3"/>
          <p:cNvSpPr/>
          <p:nvPr/>
        </p:nvSpPr>
        <p:spPr>
          <a:xfrm>
            <a:off x="2072829" y="2132856"/>
            <a:ext cx="936104" cy="324036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Grafik 4"/>
          <p:cNvPicPr>
            <a:picLocks noChangeAspect="1"/>
          </p:cNvPicPr>
          <p:nvPr/>
        </p:nvPicPr>
        <p:blipFill>
          <a:blip r:embed="rId2" cstate="screen">
            <a:extLst>
              <a:ext uri="{BEBA8EAE-BF5A-486C-A8C5-ECC9F3942E4B}">
                <a14:imgProps xmlns:a14="http://schemas.microsoft.com/office/drawing/2010/main">
                  <a14:imgLayer r:embed="rId3">
                    <a14:imgEffect>
                      <a14:backgroundRemoval t="0" b="99393" l="405" r="100000"/>
                    </a14:imgEffect>
                  </a14:imgLayer>
                </a14:imgProps>
              </a:ext>
              <a:ext uri="{28A0092B-C50C-407E-A947-70E740481C1C}">
                <a14:useLocalDpi xmlns:a14="http://schemas.microsoft.com/office/drawing/2010/main"/>
              </a:ext>
            </a:extLst>
          </a:blip>
          <a:stretch>
            <a:fillRect/>
          </a:stretch>
        </p:blipFill>
        <p:spPr>
          <a:xfrm>
            <a:off x="5652120" y="1077976"/>
            <a:ext cx="2053159" cy="2053159"/>
          </a:xfrm>
          <a:prstGeom prst="rect">
            <a:avLst/>
          </a:prstGeom>
        </p:spPr>
      </p:pic>
      <p:sp>
        <p:nvSpPr>
          <p:cNvPr id="153602" name="Rectangle 2"/>
          <p:cNvSpPr>
            <a:spLocks noGrp="1" noChangeArrowheads="1"/>
          </p:cNvSpPr>
          <p:nvPr>
            <p:ph type="title"/>
          </p:nvPr>
        </p:nvSpPr>
        <p:spPr/>
        <p:txBody>
          <a:bodyPr/>
          <a:lstStyle/>
          <a:p>
            <a:r>
              <a:rPr lang="fr-CH" altLang="de-DE" dirty="0"/>
              <a:t>Nombre d’espèces animales et végétales répertoriées</a:t>
            </a:r>
          </a:p>
        </p:txBody>
      </p:sp>
      <p:sp>
        <p:nvSpPr>
          <p:cNvPr id="9" name="Foliennummernplatzhalter 2"/>
          <p:cNvSpPr>
            <a:spLocks noGrp="1"/>
          </p:cNvSpPr>
          <p:nvPr>
            <p:ph type="sldNum" sz="quarter" idx="4"/>
          </p:nvPr>
        </p:nvSpPr>
        <p:spPr/>
        <p:txBody>
          <a:bodyPr/>
          <a:lstStyle/>
          <a:p>
            <a:r>
              <a:rPr lang="fr-CH" dirty="0"/>
              <a:t>6</a:t>
            </a:r>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1889" y="1554154"/>
            <a:ext cx="1757983" cy="1188396"/>
          </a:xfrm>
          <a:prstGeom prst="rect">
            <a:avLst/>
          </a:prstGeom>
        </p:spPr>
      </p:pic>
      <p:graphicFrame>
        <p:nvGraphicFramePr>
          <p:cNvPr id="7" name="Tabelle 6"/>
          <p:cNvGraphicFramePr>
            <a:graphicFrameLocks noGrp="1"/>
          </p:cNvGraphicFramePr>
          <p:nvPr>
            <p:extLst>
              <p:ext uri="{D42A27DB-BD31-4B8C-83A1-F6EECF244321}">
                <p14:modId xmlns:p14="http://schemas.microsoft.com/office/powerpoint/2010/main" val="1299182112"/>
              </p:ext>
            </p:extLst>
          </p:nvPr>
        </p:nvGraphicFramePr>
        <p:xfrm>
          <a:off x="1475656" y="3296346"/>
          <a:ext cx="5616623" cy="1981200"/>
        </p:xfrm>
        <a:graphic>
          <a:graphicData uri="http://schemas.openxmlformats.org/drawingml/2006/table">
            <a:tbl>
              <a:tblPr firstRow="1" bandRow="1">
                <a:tableStyleId>{21E4AEA4-8DFA-4A89-87EB-49C32662AFE0}</a:tableStyleId>
              </a:tblPr>
              <a:tblGrid>
                <a:gridCol w="1471020">
                  <a:extLst>
                    <a:ext uri="{9D8B030D-6E8A-4147-A177-3AD203B41FA5}">
                      <a16:colId xmlns:a16="http://schemas.microsoft.com/office/drawing/2014/main" val="189244898"/>
                    </a:ext>
                  </a:extLst>
                </a:gridCol>
                <a:gridCol w="2942040">
                  <a:extLst>
                    <a:ext uri="{9D8B030D-6E8A-4147-A177-3AD203B41FA5}">
                      <a16:colId xmlns:a16="http://schemas.microsoft.com/office/drawing/2014/main" val="37152432"/>
                    </a:ext>
                  </a:extLst>
                </a:gridCol>
                <a:gridCol w="1203563">
                  <a:extLst>
                    <a:ext uri="{9D8B030D-6E8A-4147-A177-3AD203B41FA5}">
                      <a16:colId xmlns:a16="http://schemas.microsoft.com/office/drawing/2014/main" val="1273309899"/>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6">
                              <a:lumMod val="75000"/>
                            </a:schemeClr>
                          </a:solidFill>
                        </a:rPr>
                        <a:t>4‘292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2000" b="1" kern="1200" noProof="0" dirty="0">
                          <a:solidFill>
                            <a:schemeClr val="accent6">
                              <a:lumMod val="75000"/>
                            </a:schemeClr>
                          </a:solidFill>
                          <a:latin typeface="+mn-lt"/>
                          <a:ea typeface="+mn-ea"/>
                          <a:cs typeface="+mn-cs"/>
                        </a:rPr>
                        <a:t>Plantes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6">
                              <a:lumMod val="75000"/>
                            </a:schemeClr>
                          </a:solidFill>
                        </a:rPr>
                        <a:t>301‘260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57845"/>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2">
                              <a:lumMod val="75000"/>
                            </a:schemeClr>
                          </a:solidFill>
                        </a:rPr>
                        <a:t>16‘600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a:solidFill>
                            <a:schemeClr val="accent2">
                              <a:lumMod val="75000"/>
                            </a:schemeClr>
                          </a:solidFill>
                        </a:rPr>
                        <a:t>Insectes</a:t>
                      </a:r>
                      <a:endParaRPr lang="fr-CH" sz="2000" b="1" noProof="0" dirty="0">
                        <a:solidFill>
                          <a:schemeClr val="accent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2">
                              <a:lumMod val="75000"/>
                            </a:schemeClr>
                          </a:solidFill>
                        </a:rPr>
                        <a:t>875‘000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537220"/>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1">
                              <a:lumMod val="50000"/>
                            </a:schemeClr>
                          </a:solidFill>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a:solidFill>
                            <a:schemeClr val="accent1">
                              <a:lumMod val="50000"/>
                            </a:schemeClr>
                          </a:solidFill>
                        </a:rPr>
                        <a:t>Poissons</a:t>
                      </a:r>
                      <a:endParaRPr lang="fr-CH" sz="2000" b="1" noProof="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1">
                              <a:lumMod val="50000"/>
                            </a:schemeClr>
                          </a:solidFill>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05001"/>
                  </a:ext>
                </a:extLst>
              </a:tr>
              <a:tr h="370840">
                <a:tc>
                  <a:txBody>
                    <a:bodyPr/>
                    <a:lstStyle/>
                    <a:p>
                      <a:pPr algn="r"/>
                      <a:r>
                        <a:rPr lang="fr-CH" sz="2000" noProof="0" dirty="0">
                          <a:solidFill>
                            <a:schemeClr val="bg2">
                              <a:lumMod val="50000"/>
                            </a:schemeClr>
                          </a:solidFill>
                        </a:rPr>
                        <a:t>213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2000" b="1" noProof="0" dirty="0">
                          <a:solidFill>
                            <a:schemeClr val="bg2">
                              <a:lumMod val="50000"/>
                            </a:schemeClr>
                          </a:solidFill>
                        </a:rPr>
                        <a:t>Oiseaux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CH" sz="2000" noProof="0" dirty="0">
                          <a:solidFill>
                            <a:schemeClr val="bg2">
                              <a:lumMod val="50000"/>
                            </a:schemeClr>
                          </a:solidFill>
                        </a:rPr>
                        <a:t>9’800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782884"/>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4">
                              <a:lumMod val="75000"/>
                            </a:schemeClr>
                          </a:solidFill>
                        </a:rPr>
                        <a:t>111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a:solidFill>
                            <a:schemeClr val="accent4">
                              <a:lumMod val="75000"/>
                            </a:schemeClr>
                          </a:solidFill>
                        </a:rPr>
                        <a:t>Mammifères</a:t>
                      </a:r>
                      <a:endParaRPr lang="fr-CH" sz="2000" b="1" noProof="0" dirty="0">
                        <a:solidFill>
                          <a:schemeClr val="accent4">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a:solidFill>
                            <a:schemeClr val="accent4">
                              <a:lumMod val="75000"/>
                            </a:schemeClr>
                          </a:solidFill>
                        </a:rPr>
                        <a:t>4‘500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282654"/>
                  </a:ext>
                </a:extLst>
              </a:tr>
            </a:tbl>
          </a:graphicData>
        </a:graphic>
      </p:graphicFrame>
      <p:sp>
        <p:nvSpPr>
          <p:cNvPr id="2" name="Textfeld 1"/>
          <p:cNvSpPr txBox="1"/>
          <p:nvPr/>
        </p:nvSpPr>
        <p:spPr>
          <a:xfrm>
            <a:off x="2613405" y="5567339"/>
            <a:ext cx="3760260" cy="307777"/>
          </a:xfrm>
          <a:prstGeom prst="rect">
            <a:avLst/>
          </a:prstGeom>
          <a:noFill/>
        </p:spPr>
        <p:txBody>
          <a:bodyPr wrap="none" rtlCol="0">
            <a:spAutoFit/>
          </a:bodyPr>
          <a:lstStyle/>
          <a:p>
            <a:r>
              <a:rPr lang="fr-CH" sz="1400" dirty="0"/>
              <a:t>Les autres classes animales ne sont pas citées ici. </a:t>
            </a:r>
          </a:p>
        </p:txBody>
      </p:sp>
      <p:sp>
        <p:nvSpPr>
          <p:cNvPr id="3" name="Textfeld 2">
            <a:extLst>
              <a:ext uri="{FF2B5EF4-FFF2-40B4-BE49-F238E27FC236}">
                <a16:creationId xmlns:a16="http://schemas.microsoft.com/office/drawing/2014/main" id="{8ABECF31-11E6-4D95-A12F-EFC56C64459E}"/>
              </a:ext>
            </a:extLst>
          </p:cNvPr>
          <p:cNvSpPr txBox="1"/>
          <p:nvPr/>
        </p:nvSpPr>
        <p:spPr>
          <a:xfrm>
            <a:off x="5148064" y="6021288"/>
            <a:ext cx="3528392" cy="261610"/>
          </a:xfrm>
          <a:prstGeom prst="rect">
            <a:avLst/>
          </a:prstGeom>
          <a:noFill/>
        </p:spPr>
        <p:txBody>
          <a:bodyPr wrap="square" rtlCol="0">
            <a:spAutoFit/>
          </a:bodyPr>
          <a:lstStyle/>
          <a:p>
            <a:r>
              <a:rPr lang="de-CH" sz="1100" dirty="0"/>
              <a:t>Source: https://www.artenschutz.ch/artenvielfalt.htm</a:t>
            </a:r>
          </a:p>
        </p:txBody>
      </p:sp>
    </p:spTree>
    <p:extLst>
      <p:ext uri="{BB962C8B-B14F-4D97-AF65-F5344CB8AC3E}">
        <p14:creationId xmlns:p14="http://schemas.microsoft.com/office/powerpoint/2010/main" val="132094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echseck 21"/>
          <p:cNvSpPr>
            <a:spLocks noChangeAspect="1"/>
          </p:cNvSpPr>
          <p:nvPr/>
        </p:nvSpPr>
        <p:spPr>
          <a:xfrm>
            <a:off x="1877005" y="3916267"/>
            <a:ext cx="1670196" cy="1440000"/>
          </a:xfrm>
          <a:prstGeom prst="hexagon">
            <a:avLst>
              <a:gd name="adj" fmla="val 25000"/>
              <a:gd name="vf" fmla="val 115470"/>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el 1"/>
          <p:cNvSpPr>
            <a:spLocks noGrp="1"/>
          </p:cNvSpPr>
          <p:nvPr>
            <p:ph type="title"/>
          </p:nvPr>
        </p:nvSpPr>
        <p:spPr/>
        <p:txBody>
          <a:bodyPr/>
          <a:lstStyle/>
          <a:p>
            <a:r>
              <a:rPr lang="fr-CH" dirty="0"/>
              <a:t>Pourquoi conserver et promouvoir la biodiversité ?</a:t>
            </a:r>
            <a:br>
              <a:rPr lang="fr-CH" dirty="0"/>
            </a:br>
            <a:br>
              <a:rPr lang="fr-CH" sz="1600" b="0" i="1" dirty="0">
                <a:solidFill>
                  <a:srgbClr val="FF0000"/>
                </a:solidFill>
              </a:rPr>
            </a:br>
            <a:endParaRPr lang="fr-CH" sz="1600" b="0" i="1" dirty="0">
              <a:solidFill>
                <a:srgbClr val="FF0000"/>
              </a:solidFill>
            </a:endParaRPr>
          </a:p>
        </p:txBody>
      </p:sp>
      <p:sp>
        <p:nvSpPr>
          <p:cNvPr id="5" name="Foliennummernplatzhalter 4"/>
          <p:cNvSpPr>
            <a:spLocks noGrp="1"/>
          </p:cNvSpPr>
          <p:nvPr>
            <p:ph type="sldNum" sz="quarter" idx="4"/>
          </p:nvPr>
        </p:nvSpPr>
        <p:spPr>
          <a:xfrm>
            <a:off x="7812448" y="6237352"/>
            <a:ext cx="792000" cy="360000"/>
          </a:xfrm>
        </p:spPr>
        <p:txBody>
          <a:bodyPr/>
          <a:lstStyle/>
          <a:p>
            <a:fld id="{B295DEAF-E952-4796-AAEE-4201E40CA590}" type="slidenum">
              <a:rPr lang="fr-CH" smtClean="0"/>
              <a:pPr/>
              <a:t>7</a:t>
            </a:fld>
            <a:endParaRPr lang="fr-CH" dirty="0"/>
          </a:p>
        </p:txBody>
      </p:sp>
      <p:sp>
        <p:nvSpPr>
          <p:cNvPr id="14" name="Sechseck 13"/>
          <p:cNvSpPr/>
          <p:nvPr/>
        </p:nvSpPr>
        <p:spPr>
          <a:xfrm>
            <a:off x="4518233" y="2449026"/>
            <a:ext cx="1671930" cy="1441495"/>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Sechseck 14"/>
          <p:cNvSpPr>
            <a:spLocks noChangeAspect="1"/>
          </p:cNvSpPr>
          <p:nvPr/>
        </p:nvSpPr>
        <p:spPr>
          <a:xfrm>
            <a:off x="1865573" y="2457300"/>
            <a:ext cx="1670196" cy="1440000"/>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Sechseck 34"/>
          <p:cNvSpPr>
            <a:spLocks noChangeAspect="1"/>
          </p:cNvSpPr>
          <p:nvPr/>
        </p:nvSpPr>
        <p:spPr>
          <a:xfrm>
            <a:off x="4529520" y="3913461"/>
            <a:ext cx="1670196" cy="1440000"/>
          </a:xfrm>
          <a:prstGeom prst="hexagon">
            <a:avLst>
              <a:gd name="adj" fmla="val 25000"/>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Sechseck 12"/>
          <p:cNvSpPr>
            <a:spLocks noChangeAspect="1"/>
          </p:cNvSpPr>
          <p:nvPr/>
        </p:nvSpPr>
        <p:spPr>
          <a:xfrm>
            <a:off x="3200214" y="3188674"/>
            <a:ext cx="1670196" cy="1440000"/>
          </a:xfrm>
          <a:prstGeom prst="hexagon">
            <a:avLst>
              <a:gd name="adj" fmla="val 2500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Sechseck 22"/>
          <p:cNvSpPr>
            <a:spLocks noChangeAspect="1"/>
          </p:cNvSpPr>
          <p:nvPr/>
        </p:nvSpPr>
        <p:spPr>
          <a:xfrm>
            <a:off x="3188614" y="1730933"/>
            <a:ext cx="1670196" cy="1440000"/>
          </a:xfrm>
          <a:prstGeom prst="hexagon">
            <a:avLst>
              <a:gd name="adj" fmla="val 25000"/>
              <a:gd name="vf" fmla="val 11547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Sechseck 24"/>
          <p:cNvSpPr>
            <a:spLocks noChangeAspect="1"/>
          </p:cNvSpPr>
          <p:nvPr/>
        </p:nvSpPr>
        <p:spPr>
          <a:xfrm>
            <a:off x="5858826" y="3168614"/>
            <a:ext cx="1670196" cy="1440000"/>
          </a:xfrm>
          <a:prstGeom prst="hexagon">
            <a:avLst>
              <a:gd name="adj" fmla="val 2500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Sechseck 93"/>
          <p:cNvSpPr>
            <a:spLocks/>
          </p:cNvSpPr>
          <p:nvPr/>
        </p:nvSpPr>
        <p:spPr>
          <a:xfrm>
            <a:off x="5855995" y="1710268"/>
            <a:ext cx="1670400" cy="1440000"/>
          </a:xfrm>
          <a:prstGeom prst="hexagon">
            <a:avLst>
              <a:gd name="adj" fmla="val 25000"/>
              <a:gd name="vf" fmla="val 115470"/>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Welle 38"/>
          <p:cNvSpPr/>
          <p:nvPr/>
        </p:nvSpPr>
        <p:spPr>
          <a:xfrm>
            <a:off x="8190388" y="20266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accent4">
                    <a:lumMod val="50000"/>
                  </a:schemeClr>
                </a:solidFill>
              </a:rPr>
              <a:t>p.10-11</a:t>
            </a:r>
          </a:p>
        </p:txBody>
      </p:sp>
      <p:grpSp>
        <p:nvGrpSpPr>
          <p:cNvPr id="40" name="Gruppieren 39">
            <a:extLst>
              <a:ext uri="{FF2B5EF4-FFF2-40B4-BE49-F238E27FC236}">
                <a16:creationId xmlns:a16="http://schemas.microsoft.com/office/drawing/2014/main" id="{3FA2A2B3-94F0-4047-A08F-DB12BAFF3152}"/>
              </a:ext>
            </a:extLst>
          </p:cNvPr>
          <p:cNvGrpSpPr>
            <a:grpSpLocks noChangeAspect="1"/>
          </p:cNvGrpSpPr>
          <p:nvPr/>
        </p:nvGrpSpPr>
        <p:grpSpPr>
          <a:xfrm>
            <a:off x="7202848" y="3893561"/>
            <a:ext cx="1670196" cy="1440000"/>
            <a:chOff x="904291" y="661614"/>
            <a:chExt cx="1057893" cy="912088"/>
          </a:xfrm>
          <a:solidFill>
            <a:schemeClr val="accent6">
              <a:lumMod val="60000"/>
              <a:lumOff val="40000"/>
            </a:schemeClr>
          </a:solidFill>
        </p:grpSpPr>
        <p:sp>
          <p:nvSpPr>
            <p:cNvPr id="41" name="Sechseck 40">
              <a:extLst>
                <a:ext uri="{FF2B5EF4-FFF2-40B4-BE49-F238E27FC236}">
                  <a16:creationId xmlns:a16="http://schemas.microsoft.com/office/drawing/2014/main" id="{706DD228-9DF1-46A4-9D56-1A2C646A56F4}"/>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Sechseck 4">
              <a:extLst>
                <a:ext uri="{FF2B5EF4-FFF2-40B4-BE49-F238E27FC236}">
                  <a16:creationId xmlns:a16="http://schemas.microsoft.com/office/drawing/2014/main" id="{E0DA9652-80D9-4362-8803-BA86F3724D9F}"/>
                </a:ext>
              </a:extLst>
            </p:cNvPr>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Pollinisation </a:t>
              </a:r>
              <a:br>
                <a:rPr lang="fr-CH" sz="1600" dirty="0">
                  <a:solidFill>
                    <a:schemeClr val="tx1"/>
                  </a:solidFill>
                </a:rPr>
              </a:br>
              <a:r>
                <a:rPr lang="fr-CH" sz="1600" dirty="0">
                  <a:solidFill>
                    <a:schemeClr val="tx1"/>
                  </a:solidFill>
                </a:rPr>
                <a:t>des cultures</a:t>
              </a:r>
            </a:p>
          </p:txBody>
        </p:sp>
      </p:grpSp>
      <p:grpSp>
        <p:nvGrpSpPr>
          <p:cNvPr id="43" name="Gruppieren 42">
            <a:extLst>
              <a:ext uri="{FF2B5EF4-FFF2-40B4-BE49-F238E27FC236}">
                <a16:creationId xmlns:a16="http://schemas.microsoft.com/office/drawing/2014/main" id="{185EA72A-C95B-47E9-A03B-40EDB627AE46}"/>
              </a:ext>
            </a:extLst>
          </p:cNvPr>
          <p:cNvGrpSpPr>
            <a:grpSpLocks noChangeAspect="1"/>
          </p:cNvGrpSpPr>
          <p:nvPr/>
        </p:nvGrpSpPr>
        <p:grpSpPr>
          <a:xfrm>
            <a:off x="531797" y="1731008"/>
            <a:ext cx="1670196" cy="1440000"/>
            <a:chOff x="904291" y="661614"/>
            <a:chExt cx="1057893" cy="912088"/>
          </a:xfrm>
          <a:solidFill>
            <a:schemeClr val="accent6">
              <a:lumMod val="60000"/>
              <a:lumOff val="40000"/>
            </a:schemeClr>
          </a:solidFill>
        </p:grpSpPr>
        <p:sp>
          <p:nvSpPr>
            <p:cNvPr id="44" name="Sechseck 43">
              <a:extLst>
                <a:ext uri="{FF2B5EF4-FFF2-40B4-BE49-F238E27FC236}">
                  <a16:creationId xmlns:a16="http://schemas.microsoft.com/office/drawing/2014/main" id="{7111392F-22CC-4390-A164-3C5A8053A166}"/>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Sechseck 4">
              <a:extLst>
                <a:ext uri="{FF2B5EF4-FFF2-40B4-BE49-F238E27FC236}">
                  <a16:creationId xmlns:a16="http://schemas.microsoft.com/office/drawing/2014/main" id="{2243B678-D20C-4202-B315-E71B4EE4FB07}"/>
                </a:ext>
              </a:extLst>
            </p:cNvPr>
            <p:cNvSpPr/>
            <p:nvPr/>
          </p:nvSpPr>
          <p:spPr>
            <a:xfrm>
              <a:off x="949962"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fr-CH" sz="1600" dirty="0">
                  <a:solidFill>
                    <a:schemeClr val="tx1"/>
                  </a:solidFill>
                </a:rPr>
                <a:t>Fertilité du sol</a:t>
              </a:r>
            </a:p>
          </p:txBody>
        </p:sp>
      </p:grpSp>
      <p:grpSp>
        <p:nvGrpSpPr>
          <p:cNvPr id="46" name="Gruppieren 45">
            <a:extLst>
              <a:ext uri="{FF2B5EF4-FFF2-40B4-BE49-F238E27FC236}">
                <a16:creationId xmlns:a16="http://schemas.microsoft.com/office/drawing/2014/main" id="{38CF9A87-F9A5-400F-862E-0836AFB54EC4}"/>
              </a:ext>
            </a:extLst>
          </p:cNvPr>
          <p:cNvGrpSpPr>
            <a:grpSpLocks noChangeAspect="1"/>
          </p:cNvGrpSpPr>
          <p:nvPr/>
        </p:nvGrpSpPr>
        <p:grpSpPr>
          <a:xfrm>
            <a:off x="7202848" y="2420888"/>
            <a:ext cx="1670196" cy="1440000"/>
            <a:chOff x="904291" y="661614"/>
            <a:chExt cx="1057893" cy="912088"/>
          </a:xfrm>
          <a:solidFill>
            <a:schemeClr val="accent6">
              <a:lumMod val="60000"/>
              <a:lumOff val="40000"/>
            </a:schemeClr>
          </a:solidFill>
        </p:grpSpPr>
        <p:sp>
          <p:nvSpPr>
            <p:cNvPr id="47" name="Sechseck 46">
              <a:extLst>
                <a:ext uri="{FF2B5EF4-FFF2-40B4-BE49-F238E27FC236}">
                  <a16:creationId xmlns:a16="http://schemas.microsoft.com/office/drawing/2014/main" id="{9B7642F5-A776-41DB-BB5E-BA69BB84F490}"/>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CH" dirty="0"/>
            </a:p>
          </p:txBody>
        </p:sp>
        <p:sp>
          <p:nvSpPr>
            <p:cNvPr id="51" name="Sechseck 4">
              <a:extLst>
                <a:ext uri="{FF2B5EF4-FFF2-40B4-BE49-F238E27FC236}">
                  <a16:creationId xmlns:a16="http://schemas.microsoft.com/office/drawing/2014/main" id="{02D05A5D-B8B6-448D-A59A-A69F48F5B38A}"/>
                </a:ext>
              </a:extLst>
            </p:cNvPr>
            <p:cNvSpPr/>
            <p:nvPr/>
          </p:nvSpPr>
          <p:spPr>
            <a:xfrm>
              <a:off x="92192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Sources de</a:t>
              </a:r>
              <a:br>
                <a:rPr lang="fr-CH" sz="1600" dirty="0">
                  <a:solidFill>
                    <a:schemeClr val="tx1"/>
                  </a:solidFill>
                </a:rPr>
              </a:br>
              <a:r>
                <a:rPr lang="fr-CH" sz="1600" dirty="0">
                  <a:solidFill>
                    <a:schemeClr val="tx1"/>
                  </a:solidFill>
                </a:rPr>
                <a:t>médicaments</a:t>
              </a:r>
            </a:p>
          </p:txBody>
        </p:sp>
      </p:grpSp>
      <p:grpSp>
        <p:nvGrpSpPr>
          <p:cNvPr id="52" name="Gruppieren 51">
            <a:extLst>
              <a:ext uri="{FF2B5EF4-FFF2-40B4-BE49-F238E27FC236}">
                <a16:creationId xmlns:a16="http://schemas.microsoft.com/office/drawing/2014/main" id="{1902C013-8CB3-4553-8903-92ED7B9536B0}"/>
              </a:ext>
            </a:extLst>
          </p:cNvPr>
          <p:cNvGrpSpPr>
            <a:grpSpLocks noChangeAspect="1"/>
          </p:cNvGrpSpPr>
          <p:nvPr/>
        </p:nvGrpSpPr>
        <p:grpSpPr>
          <a:xfrm>
            <a:off x="3204770" y="4663131"/>
            <a:ext cx="1670196" cy="1440000"/>
            <a:chOff x="904291" y="661614"/>
            <a:chExt cx="1057893" cy="912088"/>
          </a:xfrm>
          <a:solidFill>
            <a:schemeClr val="accent6">
              <a:lumMod val="60000"/>
              <a:lumOff val="40000"/>
            </a:schemeClr>
          </a:solidFill>
        </p:grpSpPr>
        <p:sp>
          <p:nvSpPr>
            <p:cNvPr id="53" name="Sechseck 52">
              <a:extLst>
                <a:ext uri="{FF2B5EF4-FFF2-40B4-BE49-F238E27FC236}">
                  <a16:creationId xmlns:a16="http://schemas.microsoft.com/office/drawing/2014/main" id="{85836958-6316-486F-B7B8-3EF2CB62BFAC}"/>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CH" dirty="0"/>
            </a:p>
          </p:txBody>
        </p:sp>
        <p:sp>
          <p:nvSpPr>
            <p:cNvPr id="57" name="Sechseck 4">
              <a:extLst>
                <a:ext uri="{FF2B5EF4-FFF2-40B4-BE49-F238E27FC236}">
                  <a16:creationId xmlns:a16="http://schemas.microsoft.com/office/drawing/2014/main" id="{D25C87A6-71E1-41F5-BC71-945B9A2D2CA9}"/>
                </a:ext>
              </a:extLst>
            </p:cNvPr>
            <p:cNvSpPr/>
            <p:nvPr/>
          </p:nvSpPr>
          <p:spPr>
            <a:xfrm>
              <a:off x="919318" y="814519"/>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Diversité génétique</a:t>
              </a:r>
            </a:p>
          </p:txBody>
        </p:sp>
      </p:grpSp>
      <p:grpSp>
        <p:nvGrpSpPr>
          <p:cNvPr id="58" name="Gruppieren 57">
            <a:extLst>
              <a:ext uri="{FF2B5EF4-FFF2-40B4-BE49-F238E27FC236}">
                <a16:creationId xmlns:a16="http://schemas.microsoft.com/office/drawing/2014/main" id="{3D102905-F4B2-44BF-9300-92F10CC4B616}"/>
              </a:ext>
            </a:extLst>
          </p:cNvPr>
          <p:cNvGrpSpPr>
            <a:grpSpLocks noChangeAspect="1"/>
          </p:cNvGrpSpPr>
          <p:nvPr/>
        </p:nvGrpSpPr>
        <p:grpSpPr>
          <a:xfrm>
            <a:off x="5868991" y="4653296"/>
            <a:ext cx="1670196" cy="1440000"/>
            <a:chOff x="904291" y="661614"/>
            <a:chExt cx="1057893" cy="912088"/>
          </a:xfrm>
          <a:solidFill>
            <a:schemeClr val="accent6">
              <a:lumMod val="60000"/>
              <a:lumOff val="40000"/>
            </a:schemeClr>
          </a:solidFill>
        </p:grpSpPr>
        <p:sp>
          <p:nvSpPr>
            <p:cNvPr id="59" name="Sechseck 58">
              <a:extLst>
                <a:ext uri="{FF2B5EF4-FFF2-40B4-BE49-F238E27FC236}">
                  <a16:creationId xmlns:a16="http://schemas.microsoft.com/office/drawing/2014/main" id="{436922AC-591C-4B0C-A099-D963A59B8BC0}"/>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Sechseck 4">
              <a:extLst>
                <a:ext uri="{FF2B5EF4-FFF2-40B4-BE49-F238E27FC236}">
                  <a16:creationId xmlns:a16="http://schemas.microsoft.com/office/drawing/2014/main" id="{137385A3-BAEE-43EC-9CAE-5DA49229738C}"/>
                </a:ext>
              </a:extLst>
            </p:cNvPr>
            <p:cNvSpPr/>
            <p:nvPr/>
          </p:nvSpPr>
          <p:spPr>
            <a:xfrm>
              <a:off x="992472" y="861359"/>
              <a:ext cx="78157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Identité régionale </a:t>
              </a:r>
              <a:br>
                <a:rPr lang="fr-CH" sz="1600" dirty="0">
                  <a:solidFill>
                    <a:schemeClr val="tx1"/>
                  </a:solidFill>
                </a:rPr>
              </a:br>
              <a:endParaRPr lang="fr-CH" sz="1600" dirty="0">
                <a:solidFill>
                  <a:schemeClr val="tx1"/>
                </a:solidFill>
              </a:endParaRPr>
            </a:p>
          </p:txBody>
        </p:sp>
      </p:grpSp>
      <p:grpSp>
        <p:nvGrpSpPr>
          <p:cNvPr id="61" name="Gruppieren 60">
            <a:extLst>
              <a:ext uri="{FF2B5EF4-FFF2-40B4-BE49-F238E27FC236}">
                <a16:creationId xmlns:a16="http://schemas.microsoft.com/office/drawing/2014/main" id="{38C7C5D5-179A-4DDA-84F9-D86CDCC86902}"/>
              </a:ext>
            </a:extLst>
          </p:cNvPr>
          <p:cNvGrpSpPr>
            <a:grpSpLocks noChangeAspect="1"/>
          </p:cNvGrpSpPr>
          <p:nvPr/>
        </p:nvGrpSpPr>
        <p:grpSpPr>
          <a:xfrm>
            <a:off x="1863992" y="980728"/>
            <a:ext cx="1670196" cy="1440000"/>
            <a:chOff x="904291" y="661614"/>
            <a:chExt cx="1057893" cy="912088"/>
          </a:xfrm>
          <a:solidFill>
            <a:schemeClr val="accent6">
              <a:lumMod val="60000"/>
              <a:lumOff val="40000"/>
            </a:schemeClr>
          </a:solidFill>
        </p:grpSpPr>
        <p:sp>
          <p:nvSpPr>
            <p:cNvPr id="62" name="Sechseck 61">
              <a:extLst>
                <a:ext uri="{FF2B5EF4-FFF2-40B4-BE49-F238E27FC236}">
                  <a16:creationId xmlns:a16="http://schemas.microsoft.com/office/drawing/2014/main" id="{80F1A353-C178-478B-8276-47797BBFC876}"/>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Sechseck 4">
              <a:extLst>
                <a:ext uri="{FF2B5EF4-FFF2-40B4-BE49-F238E27FC236}">
                  <a16:creationId xmlns:a16="http://schemas.microsoft.com/office/drawing/2014/main" id="{D6EF1B5D-17E4-41BA-8418-B4B0B00E4FEC}"/>
                </a:ext>
              </a:extLst>
            </p:cNvPr>
            <p:cNvSpPr/>
            <p:nvPr/>
          </p:nvSpPr>
          <p:spPr>
            <a:xfrm>
              <a:off x="937768" y="801514"/>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fr-CH" sz="1600" dirty="0">
                  <a:solidFill>
                    <a:schemeClr val="tx1"/>
                  </a:solidFill>
                </a:rPr>
                <a:t>Régulation </a:t>
              </a:r>
              <a:br>
                <a:rPr lang="fr-CH" sz="1600" dirty="0">
                  <a:solidFill>
                    <a:schemeClr val="tx1"/>
                  </a:solidFill>
                </a:rPr>
              </a:br>
              <a:r>
                <a:rPr lang="fr-CH" sz="1600" dirty="0">
                  <a:solidFill>
                    <a:schemeClr val="tx1"/>
                  </a:solidFill>
                </a:rPr>
                <a:t>des ravageurs</a:t>
              </a:r>
            </a:p>
          </p:txBody>
        </p:sp>
      </p:grpSp>
      <p:grpSp>
        <p:nvGrpSpPr>
          <p:cNvPr id="64" name="Gruppieren 63">
            <a:extLst>
              <a:ext uri="{FF2B5EF4-FFF2-40B4-BE49-F238E27FC236}">
                <a16:creationId xmlns:a16="http://schemas.microsoft.com/office/drawing/2014/main" id="{2824F702-6EA3-4BDC-8858-C1CFA384819F}"/>
              </a:ext>
            </a:extLst>
          </p:cNvPr>
          <p:cNvGrpSpPr>
            <a:grpSpLocks noChangeAspect="1"/>
          </p:cNvGrpSpPr>
          <p:nvPr/>
        </p:nvGrpSpPr>
        <p:grpSpPr>
          <a:xfrm>
            <a:off x="543841" y="4648855"/>
            <a:ext cx="1670196" cy="1440000"/>
            <a:chOff x="904291" y="661614"/>
            <a:chExt cx="1057893" cy="912088"/>
          </a:xfrm>
          <a:solidFill>
            <a:schemeClr val="accent6">
              <a:lumMod val="60000"/>
              <a:lumOff val="40000"/>
            </a:schemeClr>
          </a:solidFill>
        </p:grpSpPr>
        <p:sp>
          <p:nvSpPr>
            <p:cNvPr id="65" name="Sechseck 64">
              <a:extLst>
                <a:ext uri="{FF2B5EF4-FFF2-40B4-BE49-F238E27FC236}">
                  <a16:creationId xmlns:a16="http://schemas.microsoft.com/office/drawing/2014/main" id="{083773C7-BB2E-494F-96B5-4A81B49F493A}"/>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echseck 4">
              <a:extLst>
                <a:ext uri="{FF2B5EF4-FFF2-40B4-BE49-F238E27FC236}">
                  <a16:creationId xmlns:a16="http://schemas.microsoft.com/office/drawing/2014/main" id="{A5EF9D34-161D-4723-AF2D-258F40352394}"/>
                </a:ext>
              </a:extLst>
            </p:cNvPr>
            <p:cNvSpPr/>
            <p:nvPr/>
          </p:nvSpPr>
          <p:spPr>
            <a:xfrm>
              <a:off x="916180" y="812195"/>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Expériences</a:t>
              </a:r>
            </a:p>
          </p:txBody>
        </p:sp>
      </p:grpSp>
      <p:grpSp>
        <p:nvGrpSpPr>
          <p:cNvPr id="85" name="Gruppieren 84">
            <a:extLst>
              <a:ext uri="{FF2B5EF4-FFF2-40B4-BE49-F238E27FC236}">
                <a16:creationId xmlns:a16="http://schemas.microsoft.com/office/drawing/2014/main" id="{23BAAF33-97A5-4912-8686-CB8E352B41B7}"/>
              </a:ext>
            </a:extLst>
          </p:cNvPr>
          <p:cNvGrpSpPr>
            <a:grpSpLocks noChangeAspect="1"/>
          </p:cNvGrpSpPr>
          <p:nvPr/>
        </p:nvGrpSpPr>
        <p:grpSpPr>
          <a:xfrm>
            <a:off x="4527688" y="997331"/>
            <a:ext cx="1670196" cy="1440000"/>
            <a:chOff x="904291" y="661614"/>
            <a:chExt cx="1057893" cy="912088"/>
          </a:xfrm>
          <a:solidFill>
            <a:schemeClr val="accent6">
              <a:lumMod val="60000"/>
              <a:lumOff val="40000"/>
            </a:schemeClr>
          </a:solidFill>
        </p:grpSpPr>
        <p:sp>
          <p:nvSpPr>
            <p:cNvPr id="86" name="Sechseck 85">
              <a:extLst>
                <a:ext uri="{FF2B5EF4-FFF2-40B4-BE49-F238E27FC236}">
                  <a16:creationId xmlns:a16="http://schemas.microsoft.com/office/drawing/2014/main" id="{03CE31E4-03E9-4B63-B311-3F7116B1B39F}"/>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Sechseck 4">
              <a:extLst>
                <a:ext uri="{FF2B5EF4-FFF2-40B4-BE49-F238E27FC236}">
                  <a16:creationId xmlns:a16="http://schemas.microsoft.com/office/drawing/2014/main" id="{ABC84609-99C1-46D7-A650-568448134FFA}"/>
                </a:ext>
              </a:extLst>
            </p:cNvPr>
            <p:cNvSpPr/>
            <p:nvPr/>
          </p:nvSpPr>
          <p:spPr>
            <a:xfrm>
              <a:off x="936786" y="821577"/>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Responsabilité</a:t>
              </a:r>
            </a:p>
          </p:txBody>
        </p:sp>
      </p:grpSp>
      <p:grpSp>
        <p:nvGrpSpPr>
          <p:cNvPr id="91" name="Gruppieren 90">
            <a:extLst>
              <a:ext uri="{FF2B5EF4-FFF2-40B4-BE49-F238E27FC236}">
                <a16:creationId xmlns:a16="http://schemas.microsoft.com/office/drawing/2014/main" id="{F4B70919-787D-4E59-832D-968AE0BA46DC}"/>
              </a:ext>
            </a:extLst>
          </p:cNvPr>
          <p:cNvGrpSpPr>
            <a:grpSpLocks noChangeAspect="1"/>
          </p:cNvGrpSpPr>
          <p:nvPr/>
        </p:nvGrpSpPr>
        <p:grpSpPr>
          <a:xfrm>
            <a:off x="7191384" y="945586"/>
            <a:ext cx="1670196" cy="1440000"/>
            <a:chOff x="904291" y="661614"/>
            <a:chExt cx="1057893" cy="912088"/>
          </a:xfrm>
          <a:solidFill>
            <a:schemeClr val="accent6">
              <a:lumMod val="60000"/>
              <a:lumOff val="40000"/>
            </a:schemeClr>
          </a:solidFill>
        </p:grpSpPr>
        <p:sp>
          <p:nvSpPr>
            <p:cNvPr id="92" name="Sechseck 91">
              <a:extLst>
                <a:ext uri="{FF2B5EF4-FFF2-40B4-BE49-F238E27FC236}">
                  <a16:creationId xmlns:a16="http://schemas.microsoft.com/office/drawing/2014/main" id="{DD9A7F98-5A42-4D23-9092-39666B9CFC13}"/>
                </a:ext>
              </a:extLst>
            </p:cNvPr>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3" name="Sechseck 4">
              <a:extLst>
                <a:ext uri="{FF2B5EF4-FFF2-40B4-BE49-F238E27FC236}">
                  <a16:creationId xmlns:a16="http://schemas.microsoft.com/office/drawing/2014/main" id="{B23AE57D-D4C7-4AF2-97B0-C8305BB6C226}"/>
                </a:ext>
              </a:extLst>
            </p:cNvPr>
            <p:cNvSpPr/>
            <p:nvPr/>
          </p:nvSpPr>
          <p:spPr>
            <a:xfrm>
              <a:off x="931091" y="830512"/>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a:solidFill>
                    <a:schemeClr val="tx1"/>
                  </a:solidFill>
                </a:rPr>
                <a:t>Protection </a:t>
              </a:r>
              <a:br>
                <a:rPr lang="fr-CH" sz="1600" dirty="0">
                  <a:solidFill>
                    <a:schemeClr val="tx1"/>
                  </a:solidFill>
                </a:rPr>
              </a:br>
              <a:r>
                <a:rPr lang="fr-CH" sz="1600" dirty="0">
                  <a:solidFill>
                    <a:schemeClr val="tx1"/>
                  </a:solidFill>
                </a:rPr>
                <a:t>contre l’érosion</a:t>
              </a:r>
            </a:p>
          </p:txBody>
        </p:sp>
      </p:grpSp>
    </p:spTree>
    <p:extLst>
      <p:ext uri="{BB962C8B-B14F-4D97-AF65-F5344CB8AC3E}">
        <p14:creationId xmlns:p14="http://schemas.microsoft.com/office/powerpoint/2010/main" val="403141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fr-CH" smtClean="0"/>
              <a:pPr/>
              <a:t>8</a:t>
            </a:fld>
            <a:endParaRPr lang="fr-CH" dirty="0"/>
          </a:p>
        </p:txBody>
      </p:sp>
      <p:sp>
        <p:nvSpPr>
          <p:cNvPr id="8" name="Titel 1"/>
          <p:cNvSpPr>
            <a:spLocks noGrp="1"/>
          </p:cNvSpPr>
          <p:nvPr>
            <p:ph type="title"/>
          </p:nvPr>
        </p:nvSpPr>
        <p:spPr>
          <a:xfrm>
            <a:off x="617725" y="404813"/>
            <a:ext cx="7908549" cy="629700"/>
          </a:xfrm>
        </p:spPr>
        <p:txBody>
          <a:bodyPr/>
          <a:lstStyle/>
          <a:p>
            <a:r>
              <a:rPr lang="fr-CH" dirty="0"/>
              <a:t>Prestations de la biodiversité</a:t>
            </a:r>
            <a:endParaRPr lang="fr-CH" sz="1600" b="0" i="1" dirty="0">
              <a:solidFill>
                <a:srgbClr val="FF0000"/>
              </a:solidFill>
            </a:endParaRPr>
          </a:p>
        </p:txBody>
      </p:sp>
      <p:pic>
        <p:nvPicPr>
          <p:cNvPr id="3" name="Inhaltsplatzhalt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1681" y="755860"/>
            <a:ext cx="5688632" cy="5555896"/>
          </a:xfrm>
        </p:spPr>
      </p:pic>
    </p:spTree>
    <p:extLst>
      <p:ext uri="{BB962C8B-B14F-4D97-AF65-F5344CB8AC3E}">
        <p14:creationId xmlns:p14="http://schemas.microsoft.com/office/powerpoint/2010/main" val="56799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8117" y="980728"/>
            <a:ext cx="6124011" cy="2434317"/>
          </a:xfrm>
          <a:prstGeom prst="rect">
            <a:avLst/>
          </a:prstGeom>
        </p:spPr>
      </p:pic>
      <p:sp>
        <p:nvSpPr>
          <p:cNvPr id="2" name="Titel 1"/>
          <p:cNvSpPr>
            <a:spLocks noGrp="1"/>
          </p:cNvSpPr>
          <p:nvPr>
            <p:ph type="title"/>
          </p:nvPr>
        </p:nvSpPr>
        <p:spPr>
          <a:xfrm>
            <a:off x="617725" y="404813"/>
            <a:ext cx="7908549" cy="431899"/>
          </a:xfrm>
        </p:spPr>
        <p:txBody>
          <a:bodyPr/>
          <a:lstStyle/>
          <a:p>
            <a:r>
              <a:rPr lang="de-CH" dirty="0" err="1"/>
              <a:t>Moins</a:t>
            </a:r>
            <a:r>
              <a:rPr lang="de-CH" dirty="0"/>
              <a:t> </a:t>
            </a:r>
            <a:r>
              <a:rPr lang="de-CH" dirty="0" err="1"/>
              <a:t>d’habitats</a:t>
            </a:r>
            <a:r>
              <a:rPr lang="de-CH" dirty="0"/>
              <a:t> – </a:t>
            </a:r>
            <a:r>
              <a:rPr lang="de-CH" dirty="0" err="1"/>
              <a:t>moins</a:t>
            </a:r>
            <a:r>
              <a:rPr lang="de-CH" dirty="0"/>
              <a:t> </a:t>
            </a:r>
            <a:r>
              <a:rPr lang="de-CH" dirty="0" err="1"/>
              <a:t>d’espèces</a:t>
            </a:r>
            <a:endParaRPr lang="de-CH" dirty="0"/>
          </a:p>
        </p:txBody>
      </p:sp>
      <p:pic>
        <p:nvPicPr>
          <p:cNvPr id="9" name="Inhaltsplatzhalter 8"/>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378117" y="3655648"/>
            <a:ext cx="6124011" cy="2437648"/>
          </a:xfrm>
        </p:spPr>
      </p:pic>
      <p:sp>
        <p:nvSpPr>
          <p:cNvPr id="4" name="Foliennummernplatzhalter 3"/>
          <p:cNvSpPr>
            <a:spLocks noGrp="1"/>
          </p:cNvSpPr>
          <p:nvPr>
            <p:ph type="sldNum" sz="quarter" idx="4"/>
          </p:nvPr>
        </p:nvSpPr>
        <p:spPr/>
        <p:txBody>
          <a:bodyPr/>
          <a:lstStyle/>
          <a:p>
            <a:fld id="{B295DEAF-E952-4796-AAEE-4201E40CA590}" type="slidenum">
              <a:rPr lang="de-CH" smtClean="0"/>
              <a:pPr/>
              <a:t>9</a:t>
            </a:fld>
            <a:endParaRPr lang="de-CH" dirty="0"/>
          </a:p>
        </p:txBody>
      </p:sp>
    </p:spTree>
    <p:extLst>
      <p:ext uri="{BB962C8B-B14F-4D97-AF65-F5344CB8AC3E}">
        <p14:creationId xmlns:p14="http://schemas.microsoft.com/office/powerpoint/2010/main" val="4113562037"/>
      </p:ext>
    </p:extLst>
  </p:cSld>
  <p:clrMapOvr>
    <a:masterClrMapping/>
  </p:clrMapOvr>
</p:sld>
</file>

<file path=ppt/theme/theme1.xml><?xml version="1.0" encoding="utf-8"?>
<a:theme xmlns:a="http://schemas.openxmlformats.org/drawingml/2006/main" name="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2.xml><?xml version="1.0" encoding="utf-8"?>
<a:theme xmlns:a="http://schemas.openxmlformats.org/drawingml/2006/main" name="1_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e8782817122db90c93ceb9e955f70951">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ece806e68e4d87454051d7bb3ac23105"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prache xmlns="dd18740c-b141-4d05-9751-e9f3dcf7e76f">Deutsch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All FiBL</FiBL_x002d_Standor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7551DD-4F57-4178-AE9D-035B379293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1F0389-DCC4-4552-AF62-62FC06389D97}">
  <ds:schemaRefs>
    <ds:schemaRef ds:uri="http://schemas.microsoft.com/sharepoint/v3"/>
    <ds:schemaRef ds:uri="http://schemas.microsoft.com/office/2006/metadata/properties"/>
    <ds:schemaRef ds:uri="http://purl.org/dc/terms/"/>
    <ds:schemaRef ds:uri="http://schemas.microsoft.com/office/2006/documentManagement/types"/>
    <ds:schemaRef ds:uri="926ccd4c-651f-4ccc-af87-3950eef9fdad"/>
    <ds:schemaRef ds:uri="http://purl.org/dc/dcmitype/"/>
    <ds:schemaRef ds:uri="http://schemas.openxmlformats.org/package/2006/metadata/core-properties"/>
    <ds:schemaRef ds:uri="http://schemas.microsoft.com/office/infopath/2007/PartnerControls"/>
    <ds:schemaRef ds:uri="dd18740c-b141-4d05-9751-e9f3dcf7e76f"/>
    <ds:schemaRef ds:uri="http://www.w3.org/XML/1998/namespace"/>
    <ds:schemaRef ds:uri="http://purl.org/dc/elements/1.1/"/>
  </ds:schemaRefs>
</ds:datastoreItem>
</file>

<file path=customXml/itemProps3.xml><?xml version="1.0" encoding="utf-8"?>
<ds:datastoreItem xmlns:ds="http://schemas.openxmlformats.org/officeDocument/2006/customXml" ds:itemID="{C05CF6B6-F600-4DF9-A534-F9E4E16E99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Vorlage-Foliensammlung-Biodiv</Template>
  <TotalTime>0</TotalTime>
  <Words>2681</Words>
  <Application>Microsoft Office PowerPoint</Application>
  <PresentationFormat>Bildschirmpräsentation (4:3)</PresentationFormat>
  <Paragraphs>302</Paragraphs>
  <Slides>24</Slides>
  <Notes>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24</vt:i4>
      </vt:variant>
    </vt:vector>
  </HeadingPairs>
  <TitlesOfParts>
    <vt:vector size="32" baseType="lpstr">
      <vt:lpstr>Arial</vt:lpstr>
      <vt:lpstr>Arial Black</vt:lpstr>
      <vt:lpstr>Calibri</vt:lpstr>
      <vt:lpstr>Gill Sans MT</vt:lpstr>
      <vt:lpstr>Symbol</vt:lpstr>
      <vt:lpstr>Wingdings</vt:lpstr>
      <vt:lpstr>Vorlage-Foliensammlung-Biodiv</vt:lpstr>
      <vt:lpstr>1_Vorlage-Foliensammlung-Biodiv</vt:lpstr>
      <vt:lpstr>PowerPoint-Präsentation</vt:lpstr>
      <vt:lpstr>Le manuel</vt:lpstr>
      <vt:lpstr>La plateforme internet agrinatur.ch  </vt:lpstr>
      <vt:lpstr>Qu’est-ce que la biodiversité ?</vt:lpstr>
      <vt:lpstr>La biodiversité a 4 niveaux</vt:lpstr>
      <vt:lpstr>Nombre d’espèces animales et végétales répertoriées</vt:lpstr>
      <vt:lpstr>Pourquoi conserver et promouvoir la biodiversité ?  </vt:lpstr>
      <vt:lpstr>Prestations de la biodiversité</vt:lpstr>
      <vt:lpstr>Moins d’habitats – moins d’espèces</vt:lpstr>
      <vt:lpstr>Etat de la biodiversité en Suisse</vt:lpstr>
      <vt:lpstr>Objectifs environnementaux pour l’agriculture  de la Confédération (OEA) </vt:lpstr>
      <vt:lpstr>Surfaces avec qualité écologique dans les terres agricoles</vt:lpstr>
      <vt:lpstr>Objectifs de surfaces OEA selon rapport OPAL:  part de surfaces avec qualité écologique dans la SAU </vt:lpstr>
      <vt:lpstr>Exemple d’espèces OEA</vt:lpstr>
      <vt:lpstr>Exemple d’espèces OEA</vt:lpstr>
      <vt:lpstr>Evolution du nombre d’espèces d’oiseaux nicheurs OEA dans les terres agricoles suisses</vt:lpstr>
      <vt:lpstr>Favoriser la biodiversité sur l’exploitation agricole grâce aux  …</vt:lpstr>
      <vt:lpstr>Le top 10 des mesures de promotion de la biodiversité</vt:lpstr>
      <vt:lpstr>Chaque espèce a ses propres besoins </vt:lpstr>
      <vt:lpstr>Qui est responsable pour la biodiversité? </vt:lpstr>
      <vt:lpstr>Exigences en matière de biodiversité  des organisations labélisées</vt:lpstr>
      <vt:lpstr>Conclusions</vt:lpstr>
      <vt:lpstr>Pour en savoir plus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Weidmann Gilles</dc:creator>
  <cp:lastModifiedBy>Weidmann Gilles</cp:lastModifiedBy>
  <cp:revision>330</cp:revision>
  <cp:lastPrinted>2018-11-05T09:27:14Z</cp:lastPrinted>
  <dcterms:created xsi:type="dcterms:W3CDTF">2017-09-25T14:16:51Z</dcterms:created>
  <dcterms:modified xsi:type="dcterms:W3CDTF">2024-05-27T13:15:22Z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