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4"/>
  </p:sldMasterIdLst>
  <p:notesMasterIdLst>
    <p:notesMasterId r:id="rId16"/>
  </p:notesMasterIdLst>
  <p:sldIdLst>
    <p:sldId id="294" r:id="rId5"/>
    <p:sldId id="497" r:id="rId6"/>
    <p:sldId id="505" r:id="rId7"/>
    <p:sldId id="500" r:id="rId8"/>
    <p:sldId id="501" r:id="rId9"/>
    <p:sldId id="502" r:id="rId10"/>
    <p:sldId id="504" r:id="rId11"/>
    <p:sldId id="506" r:id="rId12"/>
    <p:sldId id="507" r:id="rId13"/>
    <p:sldId id="499" r:id="rId14"/>
    <p:sldId id="339" r:id="rId15"/>
  </p:sldIdLst>
  <p:sldSz cx="9144000" cy="6858000" type="screen4x3"/>
  <p:notesSz cx="6799263" cy="9929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  <p:cmAuthor id="4" name="Chevillat Veronique" initials="CV" lastIdx="9" clrIdx="4">
    <p:extLst>
      <p:ext uri="{19B8F6BF-5375-455C-9EA6-DF929625EA0E}">
        <p15:presenceInfo xmlns:p15="http://schemas.microsoft.com/office/powerpoint/2012/main" userId="S-1-5-21-1635401191-1135830115-316617838-38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00"/>
    <a:srgbClr val="99CC00"/>
    <a:srgbClr val="FF0000"/>
    <a:srgbClr val="FFFFFF"/>
    <a:srgbClr val="FFCCCC"/>
    <a:srgbClr val="FCFF7D"/>
    <a:srgbClr val="FE5F44"/>
    <a:srgbClr val="FBE5D6"/>
    <a:srgbClr val="CCFFFF"/>
    <a:srgbClr val="FDDC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6A44853-A9F9-45E6-8CC2-42BA2DA5669A}" v="1" dt="2026-06-01T13:24:02.513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50" autoAdjust="0"/>
    <p:restoredTop sz="93979" autoAdjust="0"/>
  </p:normalViewPr>
  <p:slideViewPr>
    <p:cSldViewPr>
      <p:cViewPr varScale="1">
        <p:scale>
          <a:sx n="119" d="100"/>
          <a:sy n="119" d="100"/>
        </p:scale>
        <p:origin x="1272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custSel addSld modSld">
      <pc:chgData name="Zurbrügg Corinne" userId="9bf00a35-daaf-4b5d-a00c-eae22b493c7e" providerId="ADAL" clId="{F896CB6E-1FF8-4F8E-BB38-22186265DB2A}" dt="2026-06-01T13:24:02.513" v="3"/>
      <pc:docMkLst>
        <pc:docMk/>
      </pc:docMkLst>
      <pc:sldChg chg="delSp mod">
        <pc:chgData name="Zurbrügg Corinne" userId="9bf00a35-daaf-4b5d-a00c-eae22b493c7e" providerId="ADAL" clId="{F896CB6E-1FF8-4F8E-BB38-22186265DB2A}" dt="2026-05-28T14:28:53.762" v="0" actId="478"/>
        <pc:sldMkLst>
          <pc:docMk/>
          <pc:sldMk cId="2323421958" sldId="294"/>
        </pc:sldMkLst>
      </pc:sldChg>
      <pc:sldChg chg="addSp delSp modSp add mod">
        <pc:chgData name="Zurbrügg Corinne" userId="9bf00a35-daaf-4b5d-a00c-eae22b493c7e" providerId="ADAL" clId="{F896CB6E-1FF8-4F8E-BB38-22186265DB2A}" dt="2026-06-01T13:24:02.513" v="3"/>
        <pc:sldMkLst>
          <pc:docMk/>
          <pc:sldMk cId="266204402" sldId="339"/>
        </pc:sldMkLst>
        <pc:spChg chg="del">
          <ac:chgData name="Zurbrügg Corinne" userId="9bf00a35-daaf-4b5d-a00c-eae22b493c7e" providerId="ADAL" clId="{F896CB6E-1FF8-4F8E-BB38-22186265DB2A}" dt="2026-06-01T13:23:51.169" v="2" actId="478"/>
          <ac:spMkLst>
            <pc:docMk/>
            <pc:sldMk cId="266204402" sldId="339"/>
            <ac:spMk id="2" creationId="{00000000-0000-0000-0000-000000000000}"/>
          </ac:spMkLst>
        </pc:spChg>
        <pc:spChg chg="add mod">
          <ac:chgData name="Zurbrügg Corinne" userId="9bf00a35-daaf-4b5d-a00c-eae22b493c7e" providerId="ADAL" clId="{F896CB6E-1FF8-4F8E-BB38-22186265DB2A}" dt="2026-06-01T13:24:02.513" v="3"/>
          <ac:spMkLst>
            <pc:docMk/>
            <pc:sldMk cId="266204402" sldId="339"/>
            <ac:spMk id="5" creationId="{32CB5732-97D8-173D-A6BE-587E8AA1781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0CF8E-C138-4307-B66F-5CFD75F81BA9}" type="datetimeFigureOut">
              <a:rPr lang="de-CH" smtClean="0"/>
              <a:t>01.06.2026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5637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Modifier le format du texte maître</a:t>
            </a:r>
          </a:p>
          <a:p>
            <a:pPr lvl="1"/>
            <a:r>
              <a:rPr lang="de-DE"/>
              <a:t>Deuxième niveau</a:t>
            </a:r>
          </a:p>
          <a:p>
            <a:pPr lvl="2"/>
            <a:r>
              <a:rPr lang="de-DE"/>
              <a:t>Troisième niveau</a:t>
            </a:r>
          </a:p>
          <a:p>
            <a:pPr lvl="3"/>
            <a:r>
              <a:rPr lang="de-DE"/>
              <a:t>Quatrième niveau</a:t>
            </a:r>
          </a:p>
          <a:p>
            <a:pPr lvl="4"/>
            <a:r>
              <a:rPr lang="de-DE"/>
              <a:t>Cinquième niveau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Formation de conseiller-ère en biodiversité</a:t>
            </a:r>
            <a:endParaRPr lang="de-CH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6666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8164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30465" y="6388042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45900" y="6380009"/>
            <a:ext cx="3086100" cy="365125"/>
          </a:xfrm>
        </p:spPr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Modifier le format du texte principal</a:t>
            </a:r>
          </a:p>
          <a:p>
            <a:pPr lvl="1"/>
            <a:r>
              <a:rPr lang="de-DE" dirty="0"/>
              <a:t>Deuxième niveau</a:t>
            </a:r>
          </a:p>
          <a:p>
            <a:pPr lvl="2"/>
            <a:r>
              <a:rPr lang="de-DE" dirty="0"/>
              <a:t>Troisième niveau</a:t>
            </a:r>
          </a:p>
          <a:p>
            <a:pPr lvl="3"/>
            <a:r>
              <a:rPr lang="de-DE" dirty="0"/>
              <a:t>Quatrième niveau</a:t>
            </a:r>
          </a:p>
          <a:p>
            <a:pPr lvl="4"/>
            <a:r>
              <a:rPr lang="de-DE" dirty="0"/>
              <a:t>Cinquième niveau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9250" y="64116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Formation de conseiller-ère en biodiversité</a:t>
            </a:r>
            <a:endParaRPr lang="de-CH" dirty="0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Modifier le format du titre de master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201;volution%20du%20paysage%20et%20monitorin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D86126-2FA0-4F13-857B-0852FD4811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Paysage et agriculture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F6B1E64-B0A8-4466-9781-1A50D6C4C1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/>
              <a:t>État et évolution du paysage en Suisse</a:t>
            </a:r>
          </a:p>
        </p:txBody>
      </p:sp>
    </p:spTree>
    <p:extLst>
      <p:ext uri="{BB962C8B-B14F-4D97-AF65-F5344CB8AC3E}">
        <p14:creationId xmlns:p14="http://schemas.microsoft.com/office/powerpoint/2010/main" val="23234219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39E9791-C1C2-4603-B3CD-32ECE7A019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7111702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sz="2400" dirty="0"/>
              <a:t>La conception qualitative de la transformation du paysage reste une tâche exigeante !</a:t>
            </a:r>
          </a:p>
          <a:p>
            <a:endParaRPr lang="de-CH" dirty="0"/>
          </a:p>
        </p:txBody>
      </p:sp>
      <p:pic>
        <p:nvPicPr>
          <p:cNvPr id="5" name="Grafik 4" descr="Ein Bild, das draußen, Gras, Wolke, Baum enthält.&#10;&#10;Automatisch generierte Beschreibung">
            <a:extLst>
              <a:ext uri="{FF2B5EF4-FFF2-40B4-BE49-F238E27FC236}">
                <a16:creationId xmlns:a16="http://schemas.microsoft.com/office/drawing/2014/main" id="{3FB2C587-FAE7-44B5-9475-450606F5E13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944" y="2558993"/>
            <a:ext cx="4447406" cy="3335554"/>
          </a:xfrm>
          <a:prstGeom prst="rect">
            <a:avLst/>
          </a:prstGeom>
          <a:noFill/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F88AA653-7BC9-411B-972B-2377B76BA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 anchor="ctr">
            <a:normAutofit/>
          </a:bodyPr>
          <a:lstStyle/>
          <a:p>
            <a:r>
              <a:rPr lang="de-CH" b="1" dirty="0"/>
              <a:t>Conclusion</a:t>
            </a:r>
            <a:endParaRPr lang="de-CH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22D7B423-5DA0-499A-8987-A367F35A3CDE}"/>
              </a:ext>
            </a:extLst>
          </p:cNvPr>
          <p:cNvSpPr txBox="1"/>
          <p:nvPr/>
        </p:nvSpPr>
        <p:spPr>
          <a:xfrm>
            <a:off x="628650" y="5921126"/>
            <a:ext cx="5540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Plus d'informations : </a:t>
            </a:r>
            <a:r>
              <a:rPr lang="fr-FR" b="1" dirty="0">
                <a:hlinkClick r:id="rId3" action="ppaction://hlinkfile"/>
              </a:rPr>
              <a:t>Évolution du paysage et monitoring</a:t>
            </a:r>
            <a:endParaRPr lang="fr-FR" b="1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BC53235-DF9E-42F1-8B5E-4AE363FE5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743859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Institutions éditrices 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 info@agrofutura.ch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 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 de recherche de l'agriculture biologique FiBL,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 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 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 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 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 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BioSuisse,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FiBL,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Station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Ornithologique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Suisse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Traduction 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Référence recommandée 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V., Zurbrügg C. (2025).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Matériel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pédagogique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pour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la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formation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de conseil en biodiversité à l'échelle de l'exploitation d'Agrofutura, FiBL et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La série de transparents a été réalisée avec le soutien financier de l'Office fédéral de l'agriculture, de l'Office fédéral de l'environnement, des cantons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pilotes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de Berne, Fribourg, Lucerne, Saint-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Gall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Thurgovie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Vaud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et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Zurich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(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offices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charge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l’agriculture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ou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l'environnement)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et de la Fondation Leopold Bachmann. Nous tenons à remercier chaleureusement tous les bailleurs de fonds.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 jeu de transparents peut être téléchargé gratuitement sur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Toutes les informations contenues dans le dossier sont basées sur les connaissances et l'expérience des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Malgré le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plus grand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soin apporté à leur rédaction, des inexactitudes et des erreurs d'application ne peuvent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être exclues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Par conséquent,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et les éditeurs déclinent toute responsabilité pour d'éventuelles inexactitudes dans le contenu ou pour des dommages résultant du suivi des recommandations.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©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Agrofutura AG,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FiBL, Agridea,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les photos ne peuvent être utilisées qu'à des fins de formation initiale et continue sur le thème de la biodiversité dans l'exploitation agricole. Tous les droits sont réservés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aux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e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Mentions légales</a:t>
            </a:r>
            <a:endParaRPr lang="de-CH" dirty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32CB5732-97D8-173D-A6BE-587E8AA17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draußen, Gras, Himmel, Fichte enthält.&#10;&#10;Automatisch generierte Beschreibung">
            <a:extLst>
              <a:ext uri="{FF2B5EF4-FFF2-40B4-BE49-F238E27FC236}">
                <a16:creationId xmlns:a16="http://schemas.microsoft.com/office/drawing/2014/main" id="{7F461C77-C747-40C7-B773-F792D6995BF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8650" y="1415649"/>
            <a:ext cx="3852000" cy="4500000"/>
          </a:xfrm>
          <a:prstGeom prst="rect">
            <a:avLst/>
          </a:prstGeom>
          <a:noFill/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F7E58B2C-536E-4EA6-86A8-AC49BD044F7A}"/>
              </a:ext>
            </a:extLst>
          </p:cNvPr>
          <p:cNvSpPr/>
          <p:nvPr/>
        </p:nvSpPr>
        <p:spPr>
          <a:xfrm>
            <a:off x="4685056" y="4293095"/>
            <a:ext cx="3852000" cy="162255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</a:pPr>
            <a:r>
              <a:rPr lang="en-US" sz="2200" dirty="0" err="1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comprend</a:t>
            </a:r>
            <a:r>
              <a:rPr lang="en-US" sz="2200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les zones rurales et </a:t>
            </a:r>
            <a:r>
              <a:rPr lang="en-US" sz="2200" dirty="0" err="1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urbaines</a:t>
            </a:r>
            <a:endParaRPr lang="en-US" sz="2200" dirty="0">
              <a:latin typeface="Arial" panose="020B0604020202020204" pitchFamily="34" charset="0"/>
              <a:ea typeface="Source Sans Pro" panose="020B0503030403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EAC4F0F-FE39-4398-8538-AA482FCFB495}"/>
              </a:ext>
            </a:extLst>
          </p:cNvPr>
          <p:cNvSpPr txBox="1"/>
          <p:nvPr/>
        </p:nvSpPr>
        <p:spPr>
          <a:xfrm>
            <a:off x="4685056" y="1415648"/>
            <a:ext cx="3852000" cy="266142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10000"/>
              </a:lnSpc>
              <a:buClr>
                <a:schemeClr val="accent1">
                  <a:lumMod val="75000"/>
                </a:schemeClr>
              </a:buClr>
            </a:pPr>
            <a:r>
              <a:rPr lang="en-US" sz="2200" dirty="0" err="1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Paysage</a:t>
            </a:r>
            <a:r>
              <a:rPr lang="en-US" sz="2200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10000"/>
              </a:lnSpc>
              <a:buClr>
                <a:schemeClr val="accent1">
                  <a:lumMod val="75000"/>
                </a:schemeClr>
              </a:buClr>
            </a:pPr>
            <a:r>
              <a:rPr lang="en-US" sz="2200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= </a:t>
            </a:r>
          </a:p>
          <a:p>
            <a:pPr algn="ctr">
              <a:lnSpc>
                <a:spcPct val="110000"/>
              </a:lnSpc>
              <a:buClr>
                <a:schemeClr val="accent1">
                  <a:lumMod val="75000"/>
                </a:schemeClr>
              </a:buClr>
            </a:pPr>
            <a:r>
              <a:rPr lang="en-US" sz="2200" dirty="0" err="1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environnement physique</a:t>
            </a:r>
            <a:r>
              <a:rPr lang="en-US" sz="2200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10000"/>
              </a:lnSpc>
              <a:buClr>
                <a:schemeClr val="accent1">
                  <a:lumMod val="75000"/>
                </a:schemeClr>
              </a:buClr>
            </a:pPr>
            <a:r>
              <a:rPr lang="en-US" sz="2200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+ </a:t>
            </a:r>
          </a:p>
          <a:p>
            <a:pPr algn="ctr">
              <a:lnSpc>
                <a:spcPct val="110000"/>
              </a:lnSpc>
              <a:buClr>
                <a:schemeClr val="accent1">
                  <a:lumMod val="75000"/>
                </a:schemeClr>
              </a:buClr>
            </a:pPr>
            <a:r>
              <a:rPr lang="en-US" sz="2200" dirty="0" err="1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perception </a:t>
            </a:r>
            <a:r>
              <a:rPr lang="en-US" sz="2200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et </a:t>
            </a:r>
            <a:r>
              <a:rPr lang="en-US" sz="2200" dirty="0" err="1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expérience humaines</a:t>
            </a:r>
            <a:endParaRPr lang="en-US" sz="2200" dirty="0">
              <a:latin typeface="Arial" panose="020B0604020202020204" pitchFamily="34" charset="0"/>
              <a:ea typeface="Source Sans Pro" panose="020B0503030403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58DE63B-1949-475E-82BE-57CF18437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CH" b="1" dirty="0"/>
              <a:t>Paysage : définition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4C3215F-201F-42A0-8FCB-922548ADC883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830407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319CBA7-FD2E-44BC-8056-6D18880910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4126858" cy="468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CH" dirty="0"/>
              <a:t>Changement permanent dû à :</a:t>
            </a:r>
          </a:p>
          <a:p>
            <a:pPr lvl="1"/>
            <a:r>
              <a:rPr lang="de-CH" sz="2200" dirty="0"/>
              <a:t>Processus naturels</a:t>
            </a:r>
          </a:p>
          <a:p>
            <a:pPr lvl="1"/>
            <a:r>
              <a:rPr lang="de-CH" sz="2200" dirty="0"/>
              <a:t>L'utilisation et les interventions humaines</a:t>
            </a:r>
          </a:p>
          <a:p>
            <a:pPr lvl="1"/>
            <a:r>
              <a:rPr lang="de-CH" sz="2200" dirty="0"/>
              <a:t>Changement climatique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256DCE3-9C4F-46E2-8D7D-0443F8C01B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>
            <a:fillRect/>
          </a:stretch>
        </p:blipFill>
        <p:spPr>
          <a:xfrm>
            <a:off x="4644008" y="1399143"/>
            <a:ext cx="3871342" cy="4685073"/>
          </a:xfrm>
          <a:prstGeom prst="rect">
            <a:avLst/>
          </a:prstGeom>
          <a:noFill/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058DE63B-1949-475E-82BE-57CF18437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 anchor="ctr">
            <a:normAutofit/>
          </a:bodyPr>
          <a:lstStyle/>
          <a:p>
            <a:r>
              <a:rPr lang="de-CH" b="1" dirty="0"/>
              <a:t>Paysage en constante évolution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B133556-5425-45BE-9E1B-A3DB6ED1D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112543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E108D56E-A7A1-48FB-A7B7-AE5A8F3A4D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de-CH" dirty="0"/>
              <a:t> Enregistre et étudie scientifiquement cette évolution depuis 2007.</a:t>
            </a:r>
          </a:p>
          <a:p>
            <a:r>
              <a:rPr lang="de-CH" b="1" dirty="0"/>
              <a:t>Modification physique du paysage :</a:t>
            </a:r>
            <a:endParaRPr lang="de-CH" dirty="0"/>
          </a:p>
          <a:p>
            <a:pPr lvl="2"/>
            <a:r>
              <a:rPr lang="de-CH" dirty="0" err="1"/>
              <a:t>Données</a:t>
            </a:r>
            <a:r>
              <a:rPr lang="de-CH" dirty="0"/>
              <a:t> </a:t>
            </a:r>
            <a:r>
              <a:rPr lang="de-CH" dirty="0" err="1"/>
              <a:t>statistiques</a:t>
            </a:r>
            <a:r>
              <a:rPr lang="de-CH" dirty="0"/>
              <a:t> de l'OFS (Office fédéral de la statistique)</a:t>
            </a:r>
          </a:p>
          <a:p>
            <a:pPr lvl="2"/>
            <a:r>
              <a:rPr lang="de-CH" dirty="0"/>
              <a:t>Données de swisstopo (Office fédéral de topographie)</a:t>
            </a:r>
          </a:p>
          <a:p>
            <a:pPr lvl="2"/>
            <a:r>
              <a:rPr lang="de-CH" dirty="0"/>
              <a:t>Images satellites</a:t>
            </a:r>
          </a:p>
          <a:p>
            <a:r>
              <a:rPr lang="de-CH" b="1" dirty="0"/>
              <a:t>Perception du paysage par la population :</a:t>
            </a:r>
            <a:endParaRPr lang="de-CH" dirty="0"/>
          </a:p>
          <a:p>
            <a:pPr lvl="2"/>
            <a:r>
              <a:rPr lang="de-CH" dirty="0"/>
              <a:t>Sondage représentatif auprès de la population.</a:t>
            </a:r>
          </a:p>
          <a:p>
            <a:pPr lvl="2"/>
            <a:r>
              <a:rPr lang="de-CH" dirty="0"/>
              <a:t>Réalisé par le WSL et l'OFEV.</a:t>
            </a:r>
          </a:p>
          <a:p>
            <a:pPr lvl="2"/>
            <a:r>
              <a:rPr lang="de-CH" dirty="0"/>
              <a:t>Première enquête : 2011, deuxième enquête : 2020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26E85FF-1F86-4A28-8543-BB61C3CD5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b="1" dirty="0"/>
              <a:t>Le programme LABES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21B4EE1-6635-4D4B-9B3E-E69D6B1B1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108489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E5E72A8-1E23-4608-A43B-BD67F5E8F2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CH" sz="2000" dirty="0"/>
              <a:t>La surface urbanisée s'étend, le réseau routier se développe.</a:t>
            </a:r>
          </a:p>
          <a:p>
            <a:r>
              <a:rPr lang="de-CH" sz="2000" dirty="0"/>
              <a:t>L'étalement urbain et le morcellement du paysage s'accentuent.</a:t>
            </a:r>
          </a:p>
          <a:p>
            <a:r>
              <a:rPr lang="de-CH" sz="2000" dirty="0"/>
              <a:t>Les zones urbanisées et les infrastructures s'étendent dans les plaines au détriment des terres cultivables.</a:t>
            </a:r>
          </a:p>
          <a:p>
            <a:r>
              <a:rPr lang="de-CH" sz="2000" dirty="0"/>
              <a:t>La diversité des utilisations agricoles augmente.</a:t>
            </a:r>
          </a:p>
          <a:p>
            <a:r>
              <a:rPr lang="de-CH" sz="2000" dirty="0"/>
              <a:t>La part des surfaces de promotion de la biodiversité augmente, mais ne permet pas d'atteindre les objectifs environnementaux.</a:t>
            </a:r>
          </a:p>
          <a:p>
            <a:r>
              <a:rPr lang="de-CH" sz="2000" dirty="0"/>
              <a:t>Dans les régions de montagne, les forêts s'étendent sur les alpages et les prairies.</a:t>
            </a:r>
          </a:p>
          <a:p>
            <a:endParaRPr lang="de-CH" sz="20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5E356DB-73E5-43F3-A3BA-8D7DA1D4D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b="1" dirty="0"/>
              <a:t>Le paysage physique en mutation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A342C37-EDF7-4C1C-99EC-3B2635D99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95002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16CD28AD-95AA-4497-983C-CF2A3271F0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680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CH" b="1" dirty="0"/>
              <a:t>Changements observés (2011 </a:t>
            </a:r>
            <a:r>
              <a:rPr lang="de-CH" b="1" dirty="0" err="1"/>
              <a:t>vs</a:t>
            </a:r>
            <a:r>
              <a:rPr lang="de-CH" b="1" dirty="0"/>
              <a:t> 2020) :</a:t>
            </a:r>
            <a:endParaRPr lang="de-CH" dirty="0"/>
          </a:p>
          <a:p>
            <a:r>
              <a:rPr lang="de-CH" dirty="0"/>
              <a:t>Les changements sont particulièrement visibles dans </a:t>
            </a:r>
            <a:r>
              <a:rPr lang="de-CH" b="1" dirty="0"/>
              <a:t>les zones urbaines</a:t>
            </a:r>
            <a:r>
              <a:rPr lang="de-CH" dirty="0"/>
              <a:t>.</a:t>
            </a:r>
          </a:p>
          <a:p>
            <a:r>
              <a:rPr lang="de-CH" dirty="0"/>
              <a:t>Le changement est principalement jugé </a:t>
            </a:r>
            <a:r>
              <a:rPr lang="de-CH" b="1" dirty="0"/>
              <a:t>de manière critique</a:t>
            </a:r>
            <a:r>
              <a:rPr lang="de-CH" dirty="0"/>
              <a:t>.</a:t>
            </a:r>
          </a:p>
          <a:p>
            <a:r>
              <a:rPr lang="de-CH" b="1" dirty="0"/>
              <a:t>Agglomérations urbaines/densément peuplées : </a:t>
            </a:r>
            <a:r>
              <a:rPr lang="de-CH" dirty="0"/>
              <a:t>changements perçus plus fortement que dans les communes rurales.</a:t>
            </a:r>
          </a:p>
          <a:p>
            <a:r>
              <a:rPr lang="de-CH" b="1" dirty="0"/>
              <a:t>Renaturation des rivières et des ruisseaux : </a:t>
            </a:r>
            <a:r>
              <a:rPr lang="de-CH" dirty="0"/>
              <a:t>perçue par une grande partie de la population et jugée très </a:t>
            </a:r>
            <a:r>
              <a:rPr lang="de-CH" b="1" dirty="0"/>
              <a:t>positivement.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949B2D7-A225-4CAD-992F-A8C664E05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b="1" dirty="0"/>
              <a:t>Comment la population vit le changement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AC03DFC-453B-4CB5-B949-64D2E57AC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4911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9BCAC4E-D58A-4682-9D09-75BF32573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de-CH" b="1" dirty="0"/>
              <a:t>Comparaison avec les objectifs :</a:t>
            </a:r>
            <a:endParaRPr lang="de-CH" dirty="0"/>
          </a:p>
          <a:p>
            <a:pPr lvl="1"/>
            <a:r>
              <a:rPr lang="de-CH" sz="2200" dirty="0"/>
              <a:t>comparaison des changements avec les </a:t>
            </a:r>
            <a:r>
              <a:rPr lang="de-CH" sz="2200" dirty="0" err="1"/>
              <a:t>prescriptions</a:t>
            </a:r>
            <a:r>
              <a:rPr lang="de-CH" sz="2200" dirty="0"/>
              <a:t> </a:t>
            </a:r>
            <a:r>
              <a:rPr lang="de-CH" sz="2200" dirty="0" err="1"/>
              <a:t>légales</a:t>
            </a:r>
            <a:r>
              <a:rPr lang="de-CH" sz="2200" dirty="0"/>
              <a:t> et </a:t>
            </a:r>
            <a:r>
              <a:rPr lang="de-CH" sz="2200" dirty="0" err="1"/>
              <a:t>les</a:t>
            </a:r>
            <a:r>
              <a:rPr lang="de-CH" sz="2200" dirty="0"/>
              <a:t> </a:t>
            </a:r>
            <a:r>
              <a:rPr lang="de-CH" sz="2200" dirty="0" err="1"/>
              <a:t>objectifs</a:t>
            </a:r>
            <a:r>
              <a:rPr lang="de-CH" sz="2200" dirty="0"/>
              <a:t> de la </a:t>
            </a:r>
            <a:r>
              <a:rPr lang="de-CH" sz="2200" b="1" dirty="0" err="1"/>
              <a:t>Conception</a:t>
            </a:r>
            <a:r>
              <a:rPr lang="de-CH" sz="2200" b="1" dirty="0"/>
              <a:t> Paysage Suisse </a:t>
            </a:r>
            <a:r>
              <a:rPr lang="de-CH" sz="2200" dirty="0"/>
              <a:t>(CPS).</a:t>
            </a:r>
          </a:p>
          <a:p>
            <a:pPr lvl="1"/>
            <a:r>
              <a:rPr lang="de-CH" sz="2200" dirty="0"/>
              <a:t>Malgré certains succès partiels (p. ex. ralentissement de l'expansion urbaine, renaturation des cours d'eau), l'évolution ne va pas partout dans la direction souhaitée.</a:t>
            </a:r>
          </a:p>
          <a:p>
            <a:r>
              <a:rPr lang="de-CH" b="1" dirty="0"/>
              <a:t>Évolutions positives :</a:t>
            </a:r>
            <a:endParaRPr lang="de-CH" dirty="0"/>
          </a:p>
          <a:p>
            <a:pPr lvl="1"/>
            <a:r>
              <a:rPr lang="de-CH" sz="2200" b="1" dirty="0"/>
              <a:t>Cours d'eau : </a:t>
            </a:r>
            <a:r>
              <a:rPr lang="de-CH" sz="2200" dirty="0"/>
              <a:t>situation positive pour le paysage grâce aux renaturations.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4E7E57D-6BC1-4E6F-A10D-75B50020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b="1" dirty="0"/>
              <a:t>Écarts entre l'état actuel et les objectifs de qualité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9D2E460-6E73-45B7-AA47-4D6CC099F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62627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9BCAC4E-D58A-4682-9D09-75BF32573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40768"/>
            <a:ext cx="7886700" cy="4680000"/>
          </a:xfrm>
        </p:spPr>
        <p:txBody>
          <a:bodyPr>
            <a:noAutofit/>
          </a:bodyPr>
          <a:lstStyle/>
          <a:p>
            <a:r>
              <a:rPr lang="de-CH" b="1" dirty="0"/>
              <a:t>Croissance urbaine et développement des infrastructures : </a:t>
            </a:r>
            <a:r>
              <a:rPr lang="de-CH" dirty="0"/>
              <a:t>pas encore suffisamment concentrés et regroupés.</a:t>
            </a:r>
          </a:p>
          <a:p>
            <a:r>
              <a:rPr lang="de-CH" b="1" dirty="0"/>
              <a:t>Densification : </a:t>
            </a:r>
            <a:r>
              <a:rPr lang="de-CH" dirty="0"/>
              <a:t>entraîne souvent la perte d'espaces verts et une imperméabilisation progressive des sols.</a:t>
            </a:r>
          </a:p>
          <a:p>
            <a:r>
              <a:rPr lang="de-CH" b="1" dirty="0"/>
              <a:t>Qualité des espaces verts : </a:t>
            </a:r>
            <a:r>
              <a:rPr lang="de-CH" dirty="0"/>
              <a:t>nécessite une attention accrue – davantage de nature dans les zones urbanisées est essentiel pour la biodiversité et le </a:t>
            </a:r>
            <a:r>
              <a:rPr lang="de-CH" dirty="0" err="1"/>
              <a:t>bien-être</a:t>
            </a:r>
            <a:r>
              <a:rPr lang="de-CH" dirty="0"/>
              <a:t>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4E7E57D-6BC1-4E6F-A10D-75B50020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b="1" dirty="0"/>
              <a:t>Défis à </a:t>
            </a:r>
            <a:r>
              <a:rPr lang="de-CH" b="1" dirty="0" err="1"/>
              <a:t>relever</a:t>
            </a:r>
            <a:r>
              <a:rPr lang="de-CH" b="1" dirty="0"/>
              <a:t> (1)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CAC0D75-A9E5-47CC-9172-41573A8E0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83572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9BCAC4E-D58A-4682-9D09-75BF32573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</p:spPr>
        <p:txBody>
          <a:bodyPr>
            <a:noAutofit/>
          </a:bodyPr>
          <a:lstStyle/>
          <a:p>
            <a:r>
              <a:rPr lang="de-CH" b="1" dirty="0" err="1"/>
              <a:t>Perte</a:t>
            </a:r>
            <a:r>
              <a:rPr lang="de-CH" b="1" dirty="0"/>
              <a:t> de terres cultivables : </a:t>
            </a:r>
            <a:r>
              <a:rPr lang="de-CH" dirty="0"/>
              <a:t>la croissance des zones urbanisées, l'extension des forêts en altitude et les constructions hors des zones à bâtir entraînent la disparition de terres cultivables et de pâturages d'estivage.</a:t>
            </a:r>
          </a:p>
          <a:p>
            <a:r>
              <a:rPr lang="de-CH" b="1" dirty="0"/>
              <a:t>Biodiversité dans le paysage agricole : </a:t>
            </a:r>
            <a:r>
              <a:rPr lang="de-CH" dirty="0"/>
              <a:t>des efforts supplémentaires sont nécessaires, par exemple par le biais de surfaces de promotion de la biodiversité et de contributions à la qualité du paysage.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4E7E57D-6BC1-4E6F-A10D-75B500208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b="1" dirty="0"/>
              <a:t>Défis à </a:t>
            </a:r>
            <a:r>
              <a:rPr lang="de-CH" b="1" dirty="0" err="1"/>
              <a:t>relever</a:t>
            </a:r>
            <a:r>
              <a:rPr lang="de-CH" b="1" dirty="0"/>
              <a:t> (2)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CAC0D75-A9E5-47CC-9172-41573A8E0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Formation de conseiller-ère en biodiversité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71604319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d10406-eaae-41c3-88b9-698793e76f51">
      <Terms xmlns="http://schemas.microsoft.com/office/infopath/2007/PartnerControls"/>
    </lcf76f155ced4ddcb4097134ff3c332f>
    <TaxCatchAll xmlns="4813c16e-7537-4e12-aeaa-392e5d7335a1" xsi:nil="true"/>
  </documentManagement>
</p:properties>
</file>

<file path=customXml/itemProps1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3BC14AF-8622-4B47-BAB4-C3DD15C60D1F}"/>
</file>

<file path=customXml/itemProps3.xml><?xml version="1.0" encoding="utf-8"?>
<ds:datastoreItem xmlns:ds="http://schemas.openxmlformats.org/officeDocument/2006/customXml" ds:itemID="{3B1F0389-DCC4-4552-AF62-62FC06389D97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926ccd4c-651f-4ccc-af87-3950eef9fdad"/>
    <ds:schemaRef ds:uri="http://purl.org/dc/terms/"/>
    <ds:schemaRef ds:uri="dd18740c-b141-4d05-9751-e9f3dcf7e76f"/>
    <ds:schemaRef ds:uri="http://www.w3.org/XML/1998/namespace"/>
    <ds:schemaRef ds:uri="http://purl.org/dc/dcmitype/"/>
    <ds:schemaRef ds:uri="6198184d-d2c8-499d-9d12-552a8ace3336"/>
    <ds:schemaRef ds:uri="931b810c-e1bd-460f-9377-b918a6c9e4a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906</Words>
  <Application>Microsoft Office PowerPoint</Application>
  <PresentationFormat>Bildschirmpräsentation (4:3)</PresentationFormat>
  <Paragraphs>86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5" baseType="lpstr">
      <vt:lpstr>Arial</vt:lpstr>
      <vt:lpstr>Calibri</vt:lpstr>
      <vt:lpstr>Wingdings</vt:lpstr>
      <vt:lpstr>Benutzerdefiniertes Design</vt:lpstr>
      <vt:lpstr>Paysage et agriculture</vt:lpstr>
      <vt:lpstr>Paysage : définition</vt:lpstr>
      <vt:lpstr>Paysage en constante évolution</vt:lpstr>
      <vt:lpstr>Le programme LABES</vt:lpstr>
      <vt:lpstr>Le paysage physique en mutation</vt:lpstr>
      <vt:lpstr>Comment la population vit le changement</vt:lpstr>
      <vt:lpstr>Écarts entre l'état actuel et les objectifs de qualité</vt:lpstr>
      <vt:lpstr>Défis à relever (1)</vt:lpstr>
      <vt:lpstr>Défis à relever (2)</vt:lpstr>
      <vt:lpstr>Conclusion</vt:lpstr>
      <vt:lpstr>Mentions légales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Biodiversität und Landwirtschaft</dc:title>
  <dc:creator>Chevillat Veronique</dc:creator>
  <cp:keywords>, docId:E4D9F9D33971F00AD951DCDE8B1E0CDB</cp:keywords>
  <cp:lastModifiedBy>Zurbrügg Corinne</cp:lastModifiedBy>
  <cp:revision>5</cp:revision>
  <dcterms:created xsi:type="dcterms:W3CDTF">2026-02-09T13:06:22Z</dcterms:created>
  <dcterms:modified xsi:type="dcterms:W3CDTF">2026-06-01T13:24:11Z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