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2" r:id="rId4"/>
  </p:sldMasterIdLst>
  <p:notesMasterIdLst>
    <p:notesMasterId r:id="rId36"/>
  </p:notesMasterIdLst>
  <p:sldIdLst>
    <p:sldId id="294" r:id="rId5"/>
    <p:sldId id="405" r:id="rId6"/>
    <p:sldId id="495" r:id="rId7"/>
    <p:sldId id="496" r:id="rId8"/>
    <p:sldId id="846" r:id="rId9"/>
    <p:sldId id="315" r:id="rId10"/>
    <p:sldId id="316" r:id="rId11"/>
    <p:sldId id="504" r:id="rId12"/>
    <p:sldId id="850" r:id="rId13"/>
    <p:sldId id="468" r:id="rId14"/>
    <p:sldId id="514" r:id="rId15"/>
    <p:sldId id="390" r:id="rId16"/>
    <p:sldId id="393" r:id="rId17"/>
    <p:sldId id="822" r:id="rId18"/>
    <p:sldId id="851" r:id="rId19"/>
    <p:sldId id="465" r:id="rId20"/>
    <p:sldId id="849" r:id="rId21"/>
    <p:sldId id="619" r:id="rId22"/>
    <p:sldId id="403" r:id="rId23"/>
    <p:sldId id="506" r:id="rId24"/>
    <p:sldId id="499" r:id="rId25"/>
    <p:sldId id="500" r:id="rId26"/>
    <p:sldId id="508" r:id="rId27"/>
    <p:sldId id="536" r:id="rId28"/>
    <p:sldId id="537" r:id="rId29"/>
    <p:sldId id="538" r:id="rId30"/>
    <p:sldId id="539" r:id="rId31"/>
    <p:sldId id="404" r:id="rId32"/>
    <p:sldId id="321" r:id="rId33"/>
    <p:sldId id="847" r:id="rId34"/>
    <p:sldId id="339" r:id="rId35"/>
  </p:sldIdLst>
  <p:sldSz cx="9144000" cy="6858000" type="screen4x3"/>
  <p:notesSz cx="6799263" cy="9929813"/>
  <p:defaultTextStyle>
    <a:defPPr>
      <a:defRPr lang="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0A3D3"/>
    <a:srgbClr val="F9F9F9"/>
    <a:srgbClr val="FBE5D6"/>
    <a:srgbClr val="FE5F44"/>
    <a:srgbClr val="FFCCCC"/>
    <a:srgbClr val="FFFFFF"/>
    <a:srgbClr val="CCFFFF"/>
    <a:srgbClr val="FDDC7F"/>
    <a:srgbClr val="FCF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83762B-C427-4F60-B2BC-D2516743FE0E}" v="5" dt="2026-06-01T12:08:21.964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74" autoAdjust="0"/>
    <p:restoredTop sz="83471" autoAdjust="0"/>
  </p:normalViewPr>
  <p:slideViewPr>
    <p:cSldViewPr>
      <p:cViewPr varScale="1">
        <p:scale>
          <a:sx n="106" d="100"/>
          <a:sy n="106" d="100"/>
        </p:scale>
        <p:origin x="136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6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439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delSld modSld">
      <pc:chgData name="Zurbrügg Corinne" userId="9bf00a35-daaf-4b5d-a00c-eae22b493c7e" providerId="ADAL" clId="{F896CB6E-1FF8-4F8E-BB38-22186265DB2A}" dt="2026-06-01T12:08:00.822" v="34"/>
      <pc:docMkLst>
        <pc:docMk/>
      </pc:docMkLst>
      <pc:sldChg chg="modNotesTx">
        <pc:chgData name="Zurbrügg Corinne" userId="9bf00a35-daaf-4b5d-a00c-eae22b493c7e" providerId="ADAL" clId="{F896CB6E-1FF8-4F8E-BB38-22186265DB2A}" dt="2026-05-28T14:57:39.932" v="4" actId="6549"/>
        <pc:sldMkLst>
          <pc:docMk/>
          <pc:sldMk cId="1892793462" sldId="315"/>
        </pc:sldMkLst>
      </pc:sldChg>
      <pc:sldChg chg="modNotesTx">
        <pc:chgData name="Zurbrügg Corinne" userId="9bf00a35-daaf-4b5d-a00c-eae22b493c7e" providerId="ADAL" clId="{F896CB6E-1FF8-4F8E-BB38-22186265DB2A}" dt="2026-05-28T14:57:52.848" v="6" actId="6549"/>
        <pc:sldMkLst>
          <pc:docMk/>
          <pc:sldMk cId="296864903" sldId="316"/>
        </pc:sldMkLst>
      </pc:sldChg>
      <pc:sldChg chg="addSp delSp modSp add mod">
        <pc:chgData name="Zurbrügg Corinne" userId="9bf00a35-daaf-4b5d-a00c-eae22b493c7e" providerId="ADAL" clId="{F896CB6E-1FF8-4F8E-BB38-22186265DB2A}" dt="2026-06-01T12:08:00.822" v="34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2:07:53.213" v="33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2:08:00.822" v="34"/>
          <ac:spMkLst>
            <pc:docMk/>
            <pc:sldMk cId="266204402" sldId="339"/>
            <ac:spMk id="5" creationId="{C1B1BEE5-24AF-CA84-C203-76091896797A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2:04:19.587" v="20" actId="478"/>
        <pc:sldMkLst>
          <pc:docMk/>
          <pc:sldMk cId="275473326" sldId="393"/>
        </pc:sldMkLst>
        <pc:spChg chg="del">
          <ac:chgData name="Zurbrügg Corinne" userId="9bf00a35-daaf-4b5d-a00c-eae22b493c7e" providerId="ADAL" clId="{F896CB6E-1FF8-4F8E-BB38-22186265DB2A}" dt="2026-06-01T12:04:19.587" v="20" actId="478"/>
          <ac:spMkLst>
            <pc:docMk/>
            <pc:sldMk cId="275473326" sldId="393"/>
            <ac:spMk id="12" creationId="{BE43A5BA-2BF3-C67E-19EE-F05C3E0EF3EF}"/>
          </ac:spMkLst>
        </pc:spChg>
      </pc:sldChg>
      <pc:sldChg chg="modNotesTx">
        <pc:chgData name="Zurbrügg Corinne" userId="9bf00a35-daaf-4b5d-a00c-eae22b493c7e" providerId="ADAL" clId="{F896CB6E-1FF8-4F8E-BB38-22186265DB2A}" dt="2026-05-28T14:59:30.193" v="16" actId="6549"/>
        <pc:sldMkLst>
          <pc:docMk/>
          <pc:sldMk cId="1853790728" sldId="403"/>
        </pc:sldMkLst>
      </pc:sldChg>
      <pc:sldChg chg="modNotesTx">
        <pc:chgData name="Zurbrügg Corinne" userId="9bf00a35-daaf-4b5d-a00c-eae22b493c7e" providerId="ADAL" clId="{F896CB6E-1FF8-4F8E-BB38-22186265DB2A}" dt="2026-06-01T12:07:39.109" v="32" actId="6549"/>
        <pc:sldMkLst>
          <pc:docMk/>
          <pc:sldMk cId="2504947054" sldId="404"/>
        </pc:sldMkLst>
      </pc:sldChg>
      <pc:sldChg chg="modNotesTx">
        <pc:chgData name="Zurbrügg Corinne" userId="9bf00a35-daaf-4b5d-a00c-eae22b493c7e" providerId="ADAL" clId="{F896CB6E-1FF8-4F8E-BB38-22186265DB2A}" dt="2026-05-28T14:59:17.277" v="15" actId="6549"/>
        <pc:sldMkLst>
          <pc:docMk/>
          <pc:sldMk cId="3866896709" sldId="465"/>
        </pc:sldMkLst>
      </pc:sldChg>
      <pc:sldChg chg="delSp mod">
        <pc:chgData name="Zurbrügg Corinne" userId="9bf00a35-daaf-4b5d-a00c-eae22b493c7e" providerId="ADAL" clId="{F896CB6E-1FF8-4F8E-BB38-22186265DB2A}" dt="2026-05-28T14:58:31.939" v="7" actId="21"/>
        <pc:sldMkLst>
          <pc:docMk/>
          <pc:sldMk cId="1190063747" sldId="468"/>
        </pc:sldMkLst>
      </pc:sldChg>
      <pc:sldChg chg="delSp mod">
        <pc:chgData name="Zurbrügg Corinne" userId="9bf00a35-daaf-4b5d-a00c-eae22b493c7e" providerId="ADAL" clId="{F896CB6E-1FF8-4F8E-BB38-22186265DB2A}" dt="2026-05-28T14:59:48.614" v="17" actId="21"/>
        <pc:sldMkLst>
          <pc:docMk/>
          <pc:sldMk cId="1369094886" sldId="508"/>
        </pc:sldMkLst>
      </pc:sldChg>
      <pc:sldChg chg="modNotesTx">
        <pc:chgData name="Zurbrügg Corinne" userId="9bf00a35-daaf-4b5d-a00c-eae22b493c7e" providerId="ADAL" clId="{F896CB6E-1FF8-4F8E-BB38-22186265DB2A}" dt="2026-05-28T14:58:44.500" v="9" actId="6549"/>
        <pc:sldMkLst>
          <pc:docMk/>
          <pc:sldMk cId="3173793057" sldId="514"/>
        </pc:sldMkLst>
      </pc:sldChg>
      <pc:sldChg chg="delSp mod">
        <pc:chgData name="Zurbrügg Corinne" userId="9bf00a35-daaf-4b5d-a00c-eae22b493c7e" providerId="ADAL" clId="{F896CB6E-1FF8-4F8E-BB38-22186265DB2A}" dt="2026-06-01T12:07:16.504" v="30" actId="478"/>
        <pc:sldMkLst>
          <pc:docMk/>
          <pc:sldMk cId="4126628253" sldId="536"/>
        </pc:sldMkLst>
        <pc:spChg chg="del">
          <ac:chgData name="Zurbrügg Corinne" userId="9bf00a35-daaf-4b5d-a00c-eae22b493c7e" providerId="ADAL" clId="{F896CB6E-1FF8-4F8E-BB38-22186265DB2A}" dt="2026-06-01T12:07:16.504" v="30" actId="478"/>
          <ac:spMkLst>
            <pc:docMk/>
            <pc:sldMk cId="4126628253" sldId="536"/>
            <ac:spMk id="9" creationId="{8F20EAA8-4DC2-7D61-A6BE-1C53AC300E35}"/>
          </ac:spMkLst>
        </pc:spChg>
      </pc:sldChg>
      <pc:sldChg chg="delSp mod">
        <pc:chgData name="Zurbrügg Corinne" userId="9bf00a35-daaf-4b5d-a00c-eae22b493c7e" providerId="ADAL" clId="{F896CB6E-1FF8-4F8E-BB38-22186265DB2A}" dt="2026-06-01T12:07:24.227" v="31" actId="478"/>
        <pc:sldMkLst>
          <pc:docMk/>
          <pc:sldMk cId="2837725309" sldId="537"/>
        </pc:sldMkLst>
        <pc:spChg chg="del">
          <ac:chgData name="Zurbrügg Corinne" userId="9bf00a35-daaf-4b5d-a00c-eae22b493c7e" providerId="ADAL" clId="{F896CB6E-1FF8-4F8E-BB38-22186265DB2A}" dt="2026-06-01T12:07:24.227" v="31" actId="478"/>
          <ac:spMkLst>
            <pc:docMk/>
            <pc:sldMk cId="2837725309" sldId="537"/>
            <ac:spMk id="17" creationId="{6641909E-2B13-2838-15E3-5A51D42C36EB}"/>
          </ac:spMkLst>
        </pc:spChg>
      </pc:sldChg>
      <pc:sldChg chg="delSp mod">
        <pc:chgData name="Zurbrügg Corinne" userId="9bf00a35-daaf-4b5d-a00c-eae22b493c7e" providerId="ADAL" clId="{F896CB6E-1FF8-4F8E-BB38-22186265DB2A}" dt="2026-06-01T12:06:59.303" v="29" actId="478"/>
        <pc:sldMkLst>
          <pc:docMk/>
          <pc:sldMk cId="2577988659" sldId="619"/>
        </pc:sldMkLst>
        <pc:spChg chg="del">
          <ac:chgData name="Zurbrügg Corinne" userId="9bf00a35-daaf-4b5d-a00c-eae22b493c7e" providerId="ADAL" clId="{F896CB6E-1FF8-4F8E-BB38-22186265DB2A}" dt="2026-06-01T12:06:59.303" v="29" actId="478"/>
          <ac:spMkLst>
            <pc:docMk/>
            <pc:sldMk cId="2577988659" sldId="619"/>
            <ac:spMk id="7" creationId="{978E1415-C97C-70BA-B200-970ED585A115}"/>
          </ac:spMkLst>
        </pc:spChg>
      </pc:sldChg>
      <pc:sldChg chg="modNotesTx">
        <pc:chgData name="Zurbrügg Corinne" userId="9bf00a35-daaf-4b5d-a00c-eae22b493c7e" providerId="ADAL" clId="{F896CB6E-1FF8-4F8E-BB38-22186265DB2A}" dt="2026-05-28T14:59:04.762" v="13" actId="6549"/>
        <pc:sldMkLst>
          <pc:docMk/>
          <pc:sldMk cId="164278363" sldId="822"/>
        </pc:sldMkLst>
      </pc:sldChg>
      <pc:sldChg chg="del">
        <pc:chgData name="Zurbrügg Corinne" userId="9bf00a35-daaf-4b5d-a00c-eae22b493c7e" providerId="ADAL" clId="{F896CB6E-1FF8-4F8E-BB38-22186265DB2A}" dt="2026-06-01T12:06:45.600" v="28" actId="2696"/>
        <pc:sldMkLst>
          <pc:docMk/>
          <pc:sldMk cId="3974308009" sldId="824"/>
        </pc:sldMkLst>
      </pc:sldChg>
      <pc:sldChg chg="addSp modSp">
        <pc:chgData name="Zurbrügg Corinne" userId="9bf00a35-daaf-4b5d-a00c-eae22b493c7e" providerId="ADAL" clId="{F896CB6E-1FF8-4F8E-BB38-22186265DB2A}" dt="2026-05-28T15:00:16.298" v="18"/>
        <pc:sldMkLst>
          <pc:docMk/>
          <pc:sldMk cId="125826313" sldId="847"/>
        </pc:sldMkLst>
      </pc:sldChg>
      <pc:sldChg chg="addSp delSp modSp add mod">
        <pc:chgData name="Zurbrügg Corinne" userId="9bf00a35-daaf-4b5d-a00c-eae22b493c7e" providerId="ADAL" clId="{F896CB6E-1FF8-4F8E-BB38-22186265DB2A}" dt="2026-06-01T12:06:30.343" v="27" actId="1076"/>
        <pc:sldMkLst>
          <pc:docMk/>
          <pc:sldMk cId="3288953159" sldId="851"/>
        </pc:sldMkLst>
        <pc:spChg chg="add mod">
          <ac:chgData name="Zurbrügg Corinne" userId="9bf00a35-daaf-4b5d-a00c-eae22b493c7e" providerId="ADAL" clId="{F896CB6E-1FF8-4F8E-BB38-22186265DB2A}" dt="2026-06-01T12:06:22.028" v="26" actId="14100"/>
          <ac:spMkLst>
            <pc:docMk/>
            <pc:sldMk cId="3288953159" sldId="851"/>
            <ac:spMk id="4" creationId="{F0EBF639-81C0-00A0-B7DF-EB5374A65D06}"/>
          </ac:spMkLst>
        </pc:spChg>
        <pc:spChg chg="del">
          <ac:chgData name="Zurbrügg Corinne" userId="9bf00a35-daaf-4b5d-a00c-eae22b493c7e" providerId="ADAL" clId="{F896CB6E-1FF8-4F8E-BB38-22186265DB2A}" dt="2026-06-01T12:04:54.530" v="22" actId="478"/>
          <ac:spMkLst>
            <pc:docMk/>
            <pc:sldMk cId="3288953159" sldId="851"/>
            <ac:spMk id="6" creationId="{3B20B17D-00D8-2733-1FE9-49CBC45A1B9E}"/>
          </ac:spMkLst>
        </pc:spChg>
        <pc:picChg chg="add mod">
          <ac:chgData name="Zurbrügg Corinne" userId="9bf00a35-daaf-4b5d-a00c-eae22b493c7e" providerId="ADAL" clId="{F896CB6E-1FF8-4F8E-BB38-22186265DB2A}" dt="2026-06-01T12:06:30.343" v="27" actId="1076"/>
          <ac:picMkLst>
            <pc:docMk/>
            <pc:sldMk cId="3288953159" sldId="851"/>
            <ac:picMk id="7" creationId="{8213AE9E-359D-9AA5-8CDF-22552B2EF2CB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01T13:38:17.58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6196 534 24575,'-14'-6'0,"-6"2"0,9 0 0,-11 3 0,11-7 0,-11 1 0,4-3 0,-14-3 0,-13-2 0,-1 1 0,-19-3 0,9-6 0,-11 4 0,-1-13 0,12 15 0,-9-7 0,20 3 0,-20 3 0,19-3 0,-18 4 0,18-4 0,-32 2 0,29-3 0,-41 4 0,30 2 0,-33-4 0,22 11 0,-22-8 0,22 14 0,-22-14 0,22 7 0,-9 0 0,0-6 0,9 14 0,-9-14 0,23 14 0,-7-6 0,7 1 0,-10 5 0,11-6 0,-9 8 0,8 0 0,1 0 0,-9 0 0,20 0 0,-20 0 0,-4 9 0,-2-7 0,-22 7 0,9-1 0,1-6 0,-11 7 0,24-9 0,-24 0 0,44 4 0,0-1 0,0-2 0,-1 0 0,0 3 0,2 0 0,-32-4 0,14 0 0,-29 0-745,9 8 745,32-7 0,-2 0 0,-39 8 0,40-4 0,0 0 0,6-5 0,-1 2 0,-12 8 0,-1-1 0,14-7 0,0-1 0,-6 3 0,0 2 0,-41 2 0,1 3 0,12-1 0,-9 8 0,9-8 0,1 8 0,27-2 0,2 1 0,-21 11 0,-12 5 0,34-4 0,10-7 0,-4 16 0,4-7 0,-19 20 0,24-21 0,-33 32 0,39-23 0,-28 22 0,16-2 0,0 2 0,-1 10 0,18 9 0,-5-9 0,5 9 0,1-13 0,9 0 745,9 1-745,8-12 0,18 8 0,-7-18 0,21 7 0,-12-19 0,8 7 0,5-13 0,-5 5 0,4-8 0,3 11 0,1-7 0,10 9 0,0 0 0,8-5 0,6 8 0,12 4-415,0 2 415,1 0 0,-1-3 0,-5-11 0,13 12 0,3-7 0,-34-14 0,-1-1 0,35 14 0,11-8 0,-32-8 0,2 1 0,-11-6 0,1 0-503,24 4 1,-1 0 502,-27-6 0,0 0 0,13 2 0,1-1 0,-6-3 0,0-1 0,6 0 0,2 0 0,-1 0 0,1-3-686,8-6 1,1-1 685,-8 4 0,1-1 0,14-3 0,2-2-880,-8 1 1,0 0 879,9 1 0,1-2 0,-10-3 0,0-1 0,8-1 0,-2-2 0,-14-2 0,-1-2-413,8 0 0,-1 1 413,-8 5 0,-1 0 0,-1-4 0,2 0 0,8 4 0,1-1 0,-8-3 0,1-2 0,12 0 0,6 0 0,-12 1 0,4 0 0,-2-1 0,19-7 0,-1 0-314,-17 7 0,2 0 0,-6-1 314,4-9 0,-6 0 0,-12 7 0,-2-1 247,7-5 1,-1-1-248,24-15 0,-32 12 0,-2 1 0,18-13 0,9-7 0,-8-1 1537,-15 11-1537,5-17 1239,-15 10-1239,0 1 2139,2-8-2139,-9-1 805,8-3-805,-17 6 103,7 2-103,-18 9 0,4 1 0,2-17 0,-6 22 0,3-14 0,-6 20 0,-4-1 0,6-8 0,-2 6 0,-2-15 0,4 6 0,-5-8 0,0 0 0,-6 0 0,5 0 0,-12 9 0,6-7 0,-2 15 0,-4-6 0,4 8 0,-5 7 0,0-5 0,-4 11 0,3-5 0,-7 7 0,7-1 0,-12 1 0,7 0 0,-14-2 0,3 1 0,-15-3 0,-3-7 0,-19-5 0,-2-6 0,-11-3 0,-1 1 0,12 1 0,2 1 0,26 11 0,4 3 0,14 11 0,1 2 0,4 4 0,1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01053" y="838468"/>
            <a:ext cx="4797156" cy="3600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" dirty="0"/>
              <a:t>Modifier le format principal du texte</a:t>
            </a:r>
          </a:p>
          <a:p>
            <a:pPr lvl="1"/>
            <a:r>
              <a:rPr lang="fr" dirty="0"/>
              <a:t>deuxième niveau</a:t>
            </a:r>
          </a:p>
          <a:p>
            <a:pPr lvl="2"/>
            <a:r>
              <a:rPr lang="fr" dirty="0"/>
              <a:t>Troisième niveau</a:t>
            </a:r>
          </a:p>
          <a:p>
            <a:pPr lvl="3"/>
            <a:r>
              <a:rPr lang="fr" dirty="0"/>
              <a:t>quatrième niveau</a:t>
            </a:r>
          </a:p>
          <a:p>
            <a:pPr lvl="4"/>
            <a:r>
              <a:rPr lang="fr" dirty="0"/>
              <a:t>cinquième niveau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37278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369699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79927" y="4778722"/>
            <a:ext cx="5439410" cy="4652878"/>
          </a:xfrm>
        </p:spPr>
        <p:txBody>
          <a:bodyPr/>
          <a:lstStyle/>
          <a:p>
            <a:endParaRPr lang="de-CH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4905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C831D-6358-DC17-E03D-76A540F46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8BEDE9B-2E76-1B19-F103-FF413CA6D1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B7A334C-1884-E656-7CFE-9D6DB0ADF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9927" y="4778722"/>
            <a:ext cx="5439410" cy="4652878"/>
          </a:xfrm>
        </p:spPr>
        <p:txBody>
          <a:bodyPr/>
          <a:lstStyle/>
          <a:p>
            <a:endParaRPr lang="de-CH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431C75-15C3-876E-DD36-3D7049A359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5028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959711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5F0FF-80EB-41B3-B596-867654B86823}" type="slidenum">
              <a:rPr lang="de-CH" smtClean="0"/>
              <a:pPr/>
              <a:t>18</a:t>
            </a:fld>
            <a:endParaRPr lang="de-CH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4112" cy="3724275"/>
          </a:xfrm>
          <a:prstGeom prst="rect">
            <a:avLst/>
          </a:prstGeom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439" y="4683859"/>
            <a:ext cx="5335867" cy="4466755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fr-CH" sz="1200" dirty="0"/>
          </a:p>
        </p:txBody>
      </p:sp>
    </p:spTree>
    <p:extLst>
      <p:ext uri="{BB962C8B-B14F-4D97-AF65-F5344CB8AC3E}">
        <p14:creationId xmlns:p14="http://schemas.microsoft.com/office/powerpoint/2010/main" val="2254214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914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7332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495110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B1838A-665C-1346-7B75-7B6A99E0D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DB311E1-8605-4896-9D2B-4453732499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2191EC0-C2E2-46E2-623A-DE060506B7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367BDA8-311D-1246-2C9B-FF1FBF5E3D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0464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A9B95-156E-D4EC-0407-3842B47AC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9E2ABC9-0D06-FDA1-3BB6-B136F67B31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9A9EC18-8689-453E-9078-35C7E76C4B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5E46CD-3312-6913-CF57-D728D33581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37677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73752F-F95C-C06C-7FBE-6F936E834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7">
            <a:extLst>
              <a:ext uri="{FF2B5EF4-FFF2-40B4-BE49-F238E27FC236}">
                <a16:creationId xmlns:a16="http://schemas.microsoft.com/office/drawing/2014/main" id="{F630EAF3-9B11-8AE6-4B32-3F6CC514C5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E5F0FF-80EB-41B3-B596-867654B86823}" type="slidenum">
              <a:rPr lang="de-CH" smtClean="0"/>
              <a:pPr/>
              <a:t>5</a:t>
            </a:fld>
            <a:endParaRPr lang="de-CH"/>
          </a:p>
        </p:txBody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id="{35C18F1F-4858-A1E3-D8DD-26CC2FA43D0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4538"/>
            <a:ext cx="4964112" cy="3724275"/>
          </a:xfrm>
          <a:prstGeom prst="rect">
            <a:avLst/>
          </a:prstGeom>
          <a:ln/>
        </p:spPr>
      </p:sp>
      <p:sp>
        <p:nvSpPr>
          <p:cNvPr id="19461" name="Rectangle 3">
            <a:extLst>
              <a:ext uri="{FF2B5EF4-FFF2-40B4-BE49-F238E27FC236}">
                <a16:creationId xmlns:a16="http://schemas.microsoft.com/office/drawing/2014/main" id="{42F81636-547F-14A9-7073-CA13BF5F08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6439" y="4683859"/>
            <a:ext cx="5335867" cy="4466755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fr-CH" sz="1200" dirty="0"/>
          </a:p>
          <a:p>
            <a:pPr eaLnBrk="1" hangingPunct="1"/>
            <a:endParaRPr lang="fr-CH" sz="1200" dirty="0"/>
          </a:p>
        </p:txBody>
      </p:sp>
    </p:spTree>
    <p:extLst>
      <p:ext uri="{BB962C8B-B14F-4D97-AF65-F5344CB8AC3E}">
        <p14:creationId xmlns:p14="http://schemas.microsoft.com/office/powerpoint/2010/main" val="3845314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706438"/>
            <a:ext cx="4465637" cy="335121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>
          <a:xfrm>
            <a:off x="679926" y="4321128"/>
            <a:ext cx="5439410" cy="5586784"/>
          </a:xfrm>
        </p:spPr>
        <p:txBody>
          <a:bodyPr/>
          <a:lstStyle/>
          <a:p>
            <a:endParaRPr lang="fr-CH" sz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CH" sz="12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7893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1314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i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79577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BBF74-1D3F-7C92-D385-4081ADB765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BD3E11E-19A9-BE74-E97B-C7F28AEFC4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64497C1-CBCA-6B06-70E6-3DDD49CABA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i="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F9236A-6A5F-ED49-F174-35210A6C34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3318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b="1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54038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55881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CH"/>
              <a:t>Formation de conseiller-ère en biodiversité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  <a:p>
            <a:pPr>
              <a:defRPr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8932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" dirty="0"/>
              <a:t>Modifier le format du texte principal</a:t>
            </a:r>
          </a:p>
          <a:p>
            <a:pPr lvl="1"/>
            <a:r>
              <a:rPr lang="fr" dirty="0"/>
              <a:t>deuxième niveau</a:t>
            </a:r>
          </a:p>
          <a:p>
            <a:pPr lvl="2"/>
            <a:r>
              <a:rPr lang="fr" dirty="0"/>
              <a:t>Troisième niveau</a:t>
            </a:r>
          </a:p>
          <a:p>
            <a:pPr lvl="3"/>
            <a:r>
              <a:rPr lang="fr" dirty="0"/>
              <a:t>quatrième niveau</a:t>
            </a:r>
          </a:p>
          <a:p>
            <a:pPr lvl="4"/>
            <a:r>
              <a:rPr lang="fr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H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dirty="0"/>
              <a:t>Modifier le format du titre</a:t>
            </a:r>
            <a:endParaRPr lang="de-CH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A0FE5FA-BA87-2145-8FCE-325A73C112B5}"/>
              </a:ext>
            </a:extLst>
          </p:cNvPr>
          <p:cNvSpPr txBox="1"/>
          <p:nvPr userDrawn="1"/>
        </p:nvSpPr>
        <p:spPr>
          <a:xfrm>
            <a:off x="8820472" y="6627168"/>
            <a:ext cx="434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06845F62-833C-4725-B2EB-0471C845DF80}" type="slidenum">
              <a:rPr lang="de-CH" sz="900" smtClean="0"/>
              <a:pPr/>
              <a:t>‹Nr.›</a:t>
            </a:fld>
            <a:endParaRPr lang="fr-CH" sz="900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  <p:sldLayoutId id="214748369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customXml" Target="../ink/ink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emf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" dirty="0"/>
              <a:t>Biodiversité et agriculture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" dirty="0"/>
              <a:t>État de la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" dirty="0"/>
              <a:t>Moins de milieux diversifiés - moins d'espèces</a:t>
            </a:r>
            <a:endParaRPr lang="de-CH" dirty="0"/>
          </a:p>
        </p:txBody>
      </p:sp>
      <p:pic>
        <p:nvPicPr>
          <p:cNvPr id="4" name="Inhaltsplatzhalter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117" y="980728"/>
            <a:ext cx="6124011" cy="2434317"/>
          </a:xfrm>
          <a:prstGeom prst="rect">
            <a:avLst/>
          </a:prstGeom>
        </p:spPr>
      </p:pic>
      <p:pic>
        <p:nvPicPr>
          <p:cNvPr id="5" name="Inhaltsplatzhalter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117" y="3655648"/>
            <a:ext cx="6124011" cy="2437648"/>
          </a:xfrm>
          <a:prstGeom prst="rect">
            <a:avLst/>
          </a:prstGeom>
        </p:spPr>
      </p:pic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430D7890-27F4-FDBF-3509-21FB27852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E3C711F-7C34-00B4-D441-FE23C638D8D2}"/>
              </a:ext>
            </a:extLst>
          </p:cNvPr>
          <p:cNvSpPr txBox="1"/>
          <p:nvPr/>
        </p:nvSpPr>
        <p:spPr>
          <a:xfrm>
            <a:off x="6307328" y="6021288"/>
            <a:ext cx="1217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www.agrinatur.ch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11900637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A6D3D26-491A-8D4E-B4F5-DCAF429DD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58143"/>
            <a:ext cx="9124600" cy="44983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Degré de menace des oiseaux nicheurs par type de milieux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952984" y="5994804"/>
            <a:ext cx="506741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100" dirty="0"/>
              <a:t>Source : Liste rouge des oiseaux nicheurs (OFEV / Station Ornithologique Suisse 2021)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5148064" y="3380879"/>
            <a:ext cx="3672408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" dirty="0"/>
              <a:t>Sur un total de 205 espèces d'oiseaux évaluées en Suisse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37F99253-403B-F140-A2A4-F6EE24D08346}"/>
                  </a:ext>
                </a:extLst>
              </p14:cNvPr>
              <p14:cNvContentPartPr/>
              <p14:nvPr/>
            </p14:nvContentPartPr>
            <p14:xfrm>
              <a:off x="169543" y="2023523"/>
              <a:ext cx="2342160" cy="91224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37F99253-403B-F140-A2A4-F6EE24D0834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33543" y="1987523"/>
                <a:ext cx="2413800" cy="98388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83FA6E26-3CE7-2530-FF7E-69D566D6C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73793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" dirty="0"/>
              <a:t>Moins d’éléments de mise en réseau - moins d'espèces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516197" y="5410338"/>
            <a:ext cx="295232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000"/>
            </a:lvl1pPr>
          </a:lstStyle>
          <a:p>
            <a:r>
              <a:rPr lang="fr" sz="1100" dirty="0"/>
              <a:t>Source : Institut ornithologique suisse </a:t>
            </a:r>
            <a:r>
              <a:rPr lang="fr" sz="1100" dirty="0" err="1"/>
              <a:t>Sempach </a:t>
            </a:r>
            <a:r>
              <a:rPr lang="fr" sz="1100" dirty="0"/>
              <a:t>; dessiné par Priska Christen, design visuel Lucerne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0" y="957214"/>
            <a:ext cx="4032448" cy="1241699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817" y="2271313"/>
            <a:ext cx="4598286" cy="1226209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817" y="3569922"/>
            <a:ext cx="4598287" cy="1532762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0" y="4862906"/>
            <a:ext cx="4555266" cy="1518422"/>
          </a:xfrm>
          <a:prstGeom prst="rect">
            <a:avLst/>
          </a:prstGeom>
        </p:spPr>
      </p:pic>
      <p:sp>
        <p:nvSpPr>
          <p:cNvPr id="10" name="Inhaltsplatzhalter 5">
            <a:extLst>
              <a:ext uri="{FF2B5EF4-FFF2-40B4-BE49-F238E27FC236}">
                <a16:creationId xmlns:a16="http://schemas.microsoft.com/office/drawing/2014/main" id="{B586CE30-298F-144D-A9DF-784E58F5A9B1}"/>
              </a:ext>
            </a:extLst>
          </p:cNvPr>
          <p:cNvSpPr txBox="1">
            <a:spLocks/>
          </p:cNvSpPr>
          <p:nvPr/>
        </p:nvSpPr>
        <p:spPr>
          <a:xfrm>
            <a:off x="4932038" y="1144936"/>
            <a:ext cx="4211962" cy="16359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30000"/>
              </a:spcBef>
            </a:pPr>
            <a:r>
              <a:rPr lang="fr-CH" altLang="fr-FR" sz="2000" dirty="0"/>
              <a:t>Plus les distances entre les milieux sont grandes, plus les espèces peu mobiles sont isolées et risquent de disparaître</a:t>
            </a:r>
            <a:endParaRPr lang="fr-FR" altLang="fr-FR" sz="2000" dirty="0"/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F7F9EBF7-4215-E4D5-3263-0F6B65855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080982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7075" y="200781"/>
            <a:ext cx="7908549" cy="671073"/>
          </a:xfrm>
        </p:spPr>
        <p:txBody>
          <a:bodyPr>
            <a:normAutofit fontScale="90000"/>
          </a:bodyPr>
          <a:lstStyle/>
          <a:p>
            <a:r>
              <a:rPr lang="fr" dirty="0"/>
              <a:t>Moins d'éléments de mise en réseau – un flux génétique interrompu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6438" b="5594"/>
          <a:stretch/>
        </p:blipFill>
        <p:spPr>
          <a:xfrm>
            <a:off x="6046397" y="2649955"/>
            <a:ext cx="2775597" cy="401940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5958477" y="6624209"/>
            <a:ext cx="19805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100" dirty="0"/>
              <a:t>Source : </a:t>
            </a:r>
            <a:r>
              <a:rPr lang="fr" sz="1100" dirty="0" err="1"/>
              <a:t>Angelone </a:t>
            </a:r>
            <a:r>
              <a:rPr lang="fr" sz="1100" dirty="0"/>
              <a:t>et al. (2010)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7096" y="5538410"/>
            <a:ext cx="1584176" cy="1130950"/>
          </a:xfrm>
          <a:prstGeom prst="rect">
            <a:avLst/>
          </a:prstGeom>
        </p:spPr>
      </p:pic>
      <p:sp>
        <p:nvSpPr>
          <p:cNvPr id="10" name="Inhaltsplatzhalter 5">
            <a:extLst>
              <a:ext uri="{FF2B5EF4-FFF2-40B4-BE49-F238E27FC236}">
                <a16:creationId xmlns:a16="http://schemas.microsoft.com/office/drawing/2014/main" id="{B639F2BF-A23E-1248-8829-C0DFE9F3833B}"/>
              </a:ext>
            </a:extLst>
          </p:cNvPr>
          <p:cNvSpPr txBox="1">
            <a:spLocks/>
          </p:cNvSpPr>
          <p:nvPr/>
        </p:nvSpPr>
        <p:spPr>
          <a:xfrm>
            <a:off x="583626" y="1181065"/>
            <a:ext cx="5482356" cy="5476154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Mise en réseau</a:t>
            </a:r>
          </a:p>
          <a:p>
            <a:pPr lvl="1">
              <a:buFont typeface="Wingdings" pitchFamily="2" charset="2"/>
              <a:buChar char="Ø"/>
            </a:pPr>
            <a:r>
              <a:rPr lang="fr-CH" dirty="0"/>
              <a:t>permet le flux génétique entre les populations</a:t>
            </a:r>
          </a:p>
          <a:p>
            <a:pPr lvl="1">
              <a:buFont typeface="Wingdings" pitchFamily="2" charset="2"/>
              <a:buChar char="Ø"/>
            </a:pPr>
            <a:r>
              <a:rPr lang="fr-CH" dirty="0"/>
              <a:t>favorise la colonisation de nouveaux sites</a:t>
            </a:r>
          </a:p>
          <a:p>
            <a:pPr marL="0" indent="0">
              <a:buNone/>
            </a:pPr>
            <a:endParaRPr lang="fr-CH" dirty="0"/>
          </a:p>
          <a:p>
            <a:r>
              <a:rPr lang="fr-CH" dirty="0"/>
              <a:t>A l’exemple de la rainette, Vallées de la Reuss et de la Thur :</a:t>
            </a:r>
          </a:p>
          <a:p>
            <a:pPr lvl="1">
              <a:buFont typeface="Wingdings" pitchFamily="2" charset="2"/>
              <a:buChar char="Ø"/>
            </a:pPr>
            <a:r>
              <a:rPr lang="fr-CH" dirty="0"/>
              <a:t>groupes génétiques -&gt; connexion au niveau du paysage pas suffisante</a:t>
            </a:r>
          </a:p>
          <a:p>
            <a:pPr lvl="1">
              <a:buFont typeface="Wingdings" pitchFamily="2" charset="2"/>
              <a:buChar char="Ø"/>
            </a:pPr>
            <a:r>
              <a:rPr lang="fr-CH" dirty="0"/>
              <a:t>échange dépend de la distance entre les sites, densité de zones humides (eaux de frai) et éléments relais (haies, prairies sèches, etc.)</a:t>
            </a:r>
          </a:p>
          <a:p>
            <a:pPr lvl="1">
              <a:buFont typeface="Wingdings" pitchFamily="2" charset="2"/>
              <a:buChar char="Ø"/>
            </a:pPr>
            <a:r>
              <a:rPr lang="fr-CH" dirty="0"/>
              <a:t>réseau fonctionnel devrait avoir un maillage de max. 2 km d’eaux de frai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2A3EC3A-EF69-EF4A-8703-878BBC79856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572"/>
          <a:stretch/>
        </p:blipFill>
        <p:spPr>
          <a:xfrm>
            <a:off x="6044370" y="609766"/>
            <a:ext cx="2992126" cy="207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3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8407846" cy="382221"/>
          </a:xfrm>
        </p:spPr>
        <p:txBody>
          <a:bodyPr>
            <a:normAutofit fontScale="90000"/>
          </a:bodyPr>
          <a:lstStyle/>
          <a:p>
            <a:r>
              <a:rPr lang="fr" dirty="0"/>
              <a:t>Et pour les plantes cultivées : quelle perte de diversité génétique ?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>
          <a:xfrm>
            <a:off x="628650" y="1219682"/>
            <a:ext cx="8191822" cy="5044773"/>
          </a:xfrm>
        </p:spPr>
        <p:txBody>
          <a:bodyPr>
            <a:normAutofit/>
          </a:bodyPr>
          <a:lstStyle/>
          <a:p>
            <a:r>
              <a:rPr lang="fr" dirty="0"/>
              <a:t>Au niveau mondial, 75% des variétés de cultures cultivées autrefois ont disparues des champs depuis 100 ans</a:t>
            </a:r>
          </a:p>
          <a:p>
            <a:r>
              <a:rPr lang="fr" dirty="0"/>
              <a:t>Sur 7000 plantes domestiquées au cours de l’histoire de l’agriculture, seules 30 représentent 90% des aliments consommés aujourd’hui</a:t>
            </a:r>
          </a:p>
          <a:p>
            <a:endParaRPr lang="fr" dirty="0"/>
          </a:p>
          <a:p>
            <a:r>
              <a:rPr lang="fr" dirty="0"/>
              <a:t>En Suisse, une seule variété de blé </a:t>
            </a:r>
            <a:r>
              <a:rPr lang="fr" i="1" dirty="0"/>
              <a:t>Probus</a:t>
            </a:r>
            <a:r>
              <a:rPr lang="fr" dirty="0"/>
              <a:t> représentait 90% des variétés cultivées dans les années 1960</a:t>
            </a:r>
          </a:p>
          <a:p>
            <a:r>
              <a:rPr lang="fr" dirty="0"/>
              <a:t>Sur plus de 800 variétés de pommes et de poires, seules 5, </a:t>
            </a:r>
            <a:r>
              <a:rPr lang="fr" dirty="0" err="1"/>
              <a:t>resp</a:t>
            </a:r>
            <a:r>
              <a:rPr lang="fr" dirty="0"/>
              <a:t>. 4 variétés sont cultivées pour la commercialisation</a:t>
            </a:r>
          </a:p>
          <a:p>
            <a:endParaRPr lang="fr" dirty="0"/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33DB34AE-A066-3644-8F3B-A55C89718D8F}"/>
              </a:ext>
            </a:extLst>
          </p:cNvPr>
          <p:cNvSpPr txBox="1"/>
          <p:nvPr/>
        </p:nvSpPr>
        <p:spPr>
          <a:xfrm>
            <a:off x="4227559" y="5833748"/>
            <a:ext cx="42941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" sz="1100" dirty="0"/>
              <a:t>Source : Message Ahmed </a:t>
            </a:r>
            <a:r>
              <a:rPr lang="fr" sz="1100" dirty="0" err="1"/>
              <a:t>Djoghlaf</a:t>
            </a:r>
            <a:r>
              <a:rPr lang="fr" sz="1100" dirty="0"/>
              <a:t>, secrétaire CBD (Word Food Day, 2009) ; OFAG </a:t>
            </a:r>
            <a:r>
              <a:rPr lang="fr-CH" sz="1100" dirty="0"/>
              <a:t>https://</a:t>
            </a:r>
            <a:r>
              <a:rPr lang="fr-CH" sz="1100" dirty="0" err="1"/>
              <a:t>www.blw.admin.ch</a:t>
            </a:r>
            <a:r>
              <a:rPr lang="fr-CH" sz="1100" dirty="0"/>
              <a:t>/</a:t>
            </a:r>
            <a:r>
              <a:rPr lang="fr-CH" sz="1100" dirty="0" err="1"/>
              <a:t>fr</a:t>
            </a:r>
            <a:r>
              <a:rPr lang="fr-CH" sz="1100" dirty="0"/>
              <a:t>/pan-</a:t>
            </a:r>
            <a:r>
              <a:rPr lang="fr-CH" sz="1100" dirty="0" err="1"/>
              <a:t>rpgaa</a:t>
            </a:r>
            <a:endParaRPr lang="fr" sz="1100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8EEBA713-4442-F6B3-139A-57E8C58E1D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64278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4F323-EEE2-D6AB-A908-CAF09EEE9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E6C0AE-86DB-0A2C-81D3-7BCBFAA7F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8407846" cy="382221"/>
          </a:xfrm>
        </p:spPr>
        <p:txBody>
          <a:bodyPr>
            <a:normAutofit fontScale="90000"/>
          </a:bodyPr>
          <a:lstStyle/>
          <a:p>
            <a:r>
              <a:rPr lang="fr" dirty="0"/>
              <a:t>Et pour les plantes cultivées : quelle perte de diversité génétique ?</a:t>
            </a: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37A112E4-7AB8-100B-15F7-84449BB6FC57}"/>
              </a:ext>
            </a:extLst>
          </p:cNvPr>
          <p:cNvSpPr txBox="1"/>
          <p:nvPr/>
        </p:nvSpPr>
        <p:spPr>
          <a:xfrm>
            <a:off x="4227559" y="5833748"/>
            <a:ext cx="429414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" sz="1100" dirty="0"/>
              <a:t>Source : Message Ahmed </a:t>
            </a:r>
            <a:r>
              <a:rPr lang="fr" sz="1100" dirty="0" err="1"/>
              <a:t>Djoghlaf</a:t>
            </a:r>
            <a:r>
              <a:rPr lang="fr" sz="1100" dirty="0"/>
              <a:t>, secrétaire CBD (Word Food Day, 2009) ; OFAG </a:t>
            </a:r>
            <a:r>
              <a:rPr lang="fr-CH" sz="1100" dirty="0"/>
              <a:t>https://</a:t>
            </a:r>
            <a:r>
              <a:rPr lang="fr-CH" sz="1100" dirty="0" err="1"/>
              <a:t>www.blw.admin.ch</a:t>
            </a:r>
            <a:r>
              <a:rPr lang="fr-CH" sz="1100" dirty="0"/>
              <a:t>/</a:t>
            </a:r>
            <a:r>
              <a:rPr lang="fr-CH" sz="1100" dirty="0" err="1"/>
              <a:t>fr</a:t>
            </a:r>
            <a:r>
              <a:rPr lang="fr-CH" sz="1100" dirty="0"/>
              <a:t>/pan-</a:t>
            </a:r>
            <a:r>
              <a:rPr lang="fr-CH" sz="1100" dirty="0" err="1"/>
              <a:t>rpgaa</a:t>
            </a:r>
            <a:endParaRPr lang="fr" sz="1100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7D85BF02-AD48-48E6-45CD-1CD0C5737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0EBF639-81C0-00A0-B7DF-EB5374A65D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883693"/>
            <a:ext cx="8041456" cy="4680000"/>
          </a:xfrm>
        </p:spPr>
        <p:txBody>
          <a:bodyPr/>
          <a:lstStyle/>
          <a:p>
            <a:r>
              <a:rPr lang="fr" dirty="0"/>
              <a:t>Plan d’action national pour la diversité des plantes utiles (PAN-RPGAA) favorise diversité génétiques plantes cultivées et espèces sauvages apparentées (C</a:t>
            </a:r>
            <a:r>
              <a:rPr lang="fr" sz="2000" dirty="0"/>
              <a:t>rop</a:t>
            </a:r>
            <a:r>
              <a:rPr lang="fr" dirty="0"/>
              <a:t>W</a:t>
            </a:r>
            <a:r>
              <a:rPr lang="fr" sz="2000" dirty="0"/>
              <a:t>ild</a:t>
            </a:r>
            <a:r>
              <a:rPr lang="fr" dirty="0"/>
              <a:t>R</a:t>
            </a:r>
            <a:r>
              <a:rPr lang="fr" sz="2000" dirty="0"/>
              <a:t>elatives</a:t>
            </a:r>
            <a:r>
              <a:rPr lang="fr" dirty="0"/>
              <a:t>)</a:t>
            </a:r>
          </a:p>
          <a:p>
            <a:r>
              <a:rPr lang="fr" dirty="0"/>
              <a:t>Diversité génétique conservée dans &gt; 50 collections en Suisse (p. ex. vignes TI, arbres fruitiers haute-tige JU, ZH, céréales Agroscope Changins)</a:t>
            </a:r>
          </a:p>
          <a:p>
            <a:endParaRPr lang="de-CH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213AE9E-359D-9AA5-8CDF-22552B2EF2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55"/>
          <a:stretch/>
        </p:blipFill>
        <p:spPr bwMode="auto">
          <a:xfrm>
            <a:off x="904343" y="3529492"/>
            <a:ext cx="750276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953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1588603"/>
            <a:ext cx="6781535" cy="4576701"/>
          </a:xfrm>
          <a:prstGeom prst="rect">
            <a:avLst/>
          </a:prstGeom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28650" y="332656"/>
            <a:ext cx="7886700" cy="1326663"/>
          </a:xfrm>
        </p:spPr>
        <p:txBody>
          <a:bodyPr>
            <a:normAutofit fontScale="90000"/>
          </a:bodyPr>
          <a:lstStyle/>
          <a:p>
            <a:r>
              <a:rPr lang="fr-CH" dirty="0"/>
              <a:t>Qu’est-ce que ça signifie au bout du compte ?</a:t>
            </a:r>
            <a:br>
              <a:rPr lang="fr-CH" dirty="0"/>
            </a:br>
            <a:br>
              <a:rPr lang="fr-CH" dirty="0"/>
            </a:br>
            <a:r>
              <a:rPr lang="fr-CH" dirty="0"/>
              <a:t>Moins de diversité des espèces – moins de biodiversité fonctionnelle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364088" y="5877272"/>
            <a:ext cx="36724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100" dirty="0"/>
              <a:t>Source : </a:t>
            </a:r>
            <a:r>
              <a:rPr lang="fr-CH" sz="1100" dirty="0" err="1"/>
              <a:t>Sutter</a:t>
            </a:r>
            <a:r>
              <a:rPr lang="fr-CH" sz="1100" dirty="0"/>
              <a:t> et al. 2021 : </a:t>
            </a:r>
            <a:r>
              <a:rPr lang="fr-CH" sz="1100" dirty="0" err="1"/>
              <a:t>Bestäubung</a:t>
            </a:r>
            <a:r>
              <a:rPr lang="fr-CH" sz="1100" dirty="0"/>
              <a:t> </a:t>
            </a:r>
            <a:r>
              <a:rPr lang="fr-CH" sz="1100" dirty="0" err="1"/>
              <a:t>von</a:t>
            </a:r>
            <a:r>
              <a:rPr lang="fr-CH" sz="1100" dirty="0"/>
              <a:t> </a:t>
            </a:r>
            <a:r>
              <a:rPr lang="fr-CH" sz="1100" dirty="0" err="1"/>
              <a:t>Kulturpflanzen</a:t>
            </a:r>
            <a:r>
              <a:rPr lang="fr-CH" sz="1100" dirty="0"/>
              <a:t> </a:t>
            </a:r>
            <a:r>
              <a:rPr lang="fr-CH" sz="1100" dirty="0" err="1"/>
              <a:t>durch</a:t>
            </a:r>
            <a:r>
              <a:rPr lang="fr-CH" sz="1100" dirty="0"/>
              <a:t> Wild- </a:t>
            </a:r>
            <a:r>
              <a:rPr lang="fr-CH" sz="1100" dirty="0" err="1"/>
              <a:t>und</a:t>
            </a:r>
            <a:r>
              <a:rPr lang="fr-CH" sz="1100" dirty="0"/>
              <a:t> </a:t>
            </a:r>
            <a:r>
              <a:rPr lang="fr-CH" sz="1100" dirty="0" err="1"/>
              <a:t>Honigbienen</a:t>
            </a:r>
            <a:r>
              <a:rPr lang="fr-CH" sz="1100" dirty="0"/>
              <a:t> in der Schweiz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8DE3B75-E556-7942-BC49-F653A4CA3E3D}"/>
              </a:ext>
            </a:extLst>
          </p:cNvPr>
          <p:cNvSpPr txBox="1"/>
          <p:nvPr/>
        </p:nvSpPr>
        <p:spPr>
          <a:xfrm rot="16200000">
            <a:off x="-796791" y="3430290"/>
            <a:ext cx="4289961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400" dirty="0"/>
              <a:t>Limitation de rendement due à pollinisation non optimale </a:t>
            </a:r>
            <a:r>
              <a:rPr lang="fr-CH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[%]</a:t>
            </a:r>
            <a:endParaRPr lang="fr-CH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D4B0DF7-2ADB-7B49-B7CA-F653ADA0FC0F}"/>
              </a:ext>
            </a:extLst>
          </p:cNvPr>
          <p:cNvSpPr txBox="1"/>
          <p:nvPr/>
        </p:nvSpPr>
        <p:spPr>
          <a:xfrm>
            <a:off x="2555776" y="3479890"/>
            <a:ext cx="10801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000"/>
              <a:t>Pommes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85E1C63-C171-134D-91C4-C029BA856800}"/>
              </a:ext>
            </a:extLst>
          </p:cNvPr>
          <p:cNvSpPr txBox="1"/>
          <p:nvPr/>
        </p:nvSpPr>
        <p:spPr>
          <a:xfrm>
            <a:off x="3491880" y="5371177"/>
            <a:ext cx="10801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000"/>
              <a:t>Cerises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041D895-CD2B-B24C-9EE0-A545D4605393}"/>
              </a:ext>
            </a:extLst>
          </p:cNvPr>
          <p:cNvSpPr txBox="1"/>
          <p:nvPr/>
        </p:nvSpPr>
        <p:spPr>
          <a:xfrm>
            <a:off x="4336875" y="3040955"/>
            <a:ext cx="100811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000"/>
              <a:t>Févrole</a:t>
            </a:r>
          </a:p>
          <a:p>
            <a:endParaRPr lang="fr-CH" sz="20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72BA867-49EC-EE4B-B7EB-4D9610F5E969}"/>
              </a:ext>
            </a:extLst>
          </p:cNvPr>
          <p:cNvSpPr txBox="1"/>
          <p:nvPr/>
        </p:nvSpPr>
        <p:spPr>
          <a:xfrm>
            <a:off x="6209083" y="3748841"/>
            <a:ext cx="14720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000"/>
              <a:t>Framboise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16B2D26-427A-DD44-98BF-166235D68FA0}"/>
              </a:ext>
            </a:extLst>
          </p:cNvPr>
          <p:cNvSpPr txBox="1"/>
          <p:nvPr/>
        </p:nvSpPr>
        <p:spPr>
          <a:xfrm>
            <a:off x="5397542" y="4971067"/>
            <a:ext cx="10801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2000"/>
              <a:t>Colza</a:t>
            </a:r>
          </a:p>
        </p:txBody>
      </p:sp>
      <p:sp>
        <p:nvSpPr>
          <p:cNvPr id="14" name="Espace réservé du pied de page 13">
            <a:extLst>
              <a:ext uri="{FF2B5EF4-FFF2-40B4-BE49-F238E27FC236}">
                <a16:creationId xmlns:a16="http://schemas.microsoft.com/office/drawing/2014/main" id="{53EC4842-87F4-BC8B-9C42-832FA47E7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866896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A3E7F92-2FF1-A4C8-BBDC-EA4CF840B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Petite parenthèse… la biodiversité dans le sol !</a:t>
            </a:r>
            <a:endParaRPr lang="de-CH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FA2E54D-4228-364B-989B-BE6E1872D62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72749" y="1403350"/>
            <a:ext cx="4798501" cy="467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7">
            <a:extLst>
              <a:ext uri="{FF2B5EF4-FFF2-40B4-BE49-F238E27FC236}">
                <a16:creationId xmlns:a16="http://schemas.microsoft.com/office/drawing/2014/main" id="{0D92D9DD-86FB-6311-DF88-0557211D5F51}"/>
              </a:ext>
            </a:extLst>
          </p:cNvPr>
          <p:cNvSpPr txBox="1"/>
          <p:nvPr/>
        </p:nvSpPr>
        <p:spPr>
          <a:xfrm>
            <a:off x="3929932" y="6020256"/>
            <a:ext cx="499816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30000"/>
              </a:spcBef>
            </a:pPr>
            <a:r>
              <a:rPr lang="fr-CH" sz="1100" dirty="0"/>
              <a:t>Source : 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https://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naturschutz.ch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hintergrund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zwei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drittel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-der-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weltweiten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fr-CH" sz="11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artenvielfalt-lebt-im-boden</a:t>
            </a:r>
            <a:r>
              <a:rPr lang="fr-CH" sz="11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endParaRPr lang="fr-CH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A33A45E-AB0B-964D-F44B-1697CC11137F}"/>
              </a:ext>
            </a:extLst>
          </p:cNvPr>
          <p:cNvSpPr txBox="1">
            <a:spLocks noChangeArrowheads="1"/>
          </p:cNvSpPr>
          <p:nvPr/>
        </p:nvSpPr>
        <p:spPr>
          <a:xfrm>
            <a:off x="684213" y="1052736"/>
            <a:ext cx="8037512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30000"/>
              </a:spcBef>
            </a:pPr>
            <a:r>
              <a:rPr lang="fr-CH" sz="2000"/>
              <a:t>Près de deux tiers des espèces connues vivent dans le sol (niveau mondial)</a:t>
            </a:r>
            <a:endParaRPr lang="fr-CH" sz="2000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F62F771-B0B2-8702-AD4F-4667E9194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10371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>
          <a:xfrm>
            <a:off x="628650" y="365126"/>
            <a:ext cx="7886700" cy="32756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CH" dirty="0"/>
              <a:t>Petite parenthèse… la biodiversité dans le sol !</a:t>
            </a:r>
          </a:p>
        </p:txBody>
      </p:sp>
      <p:sp>
        <p:nvSpPr>
          <p:cNvPr id="18435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4213" y="980729"/>
            <a:ext cx="7886700" cy="3744415"/>
          </a:xfrm>
        </p:spPr>
        <p:txBody>
          <a:bodyPr>
            <a:normAutofit/>
          </a:bodyPr>
          <a:lstStyle/>
          <a:p>
            <a:pPr>
              <a:spcBef>
                <a:spcPct val="30000"/>
              </a:spcBef>
            </a:pPr>
            <a:r>
              <a:rPr lang="fr-CH" sz="2000" b="1" dirty="0"/>
              <a:t>Fertilité du sol est le fait des organismes qui y vivent </a:t>
            </a:r>
            <a:r>
              <a:rPr lang="fr-CH" sz="2000" dirty="0"/>
              <a:t>!</a:t>
            </a:r>
            <a:br>
              <a:rPr lang="fr-CH" sz="2000" dirty="0"/>
            </a:br>
            <a:r>
              <a:rPr lang="fr-CH" sz="2000" dirty="0"/>
              <a:t>(p. ex. structuration, décomposition de matière organique, éléments nutritifs, régime hydrique, résistance contre ravageurs et maladies)</a:t>
            </a:r>
          </a:p>
          <a:p>
            <a:pPr>
              <a:spcBef>
                <a:spcPct val="30000"/>
              </a:spcBef>
            </a:pPr>
            <a:r>
              <a:rPr lang="fr-CH" sz="2000" dirty="0"/>
              <a:t>Sols et leur biodiversité sont sous pression (imperméabilisation, exploitation agricole, pollution, etc.)</a:t>
            </a:r>
          </a:p>
          <a:p>
            <a:pPr>
              <a:spcBef>
                <a:spcPct val="30000"/>
              </a:spcBef>
            </a:pPr>
            <a:r>
              <a:rPr lang="fr-CH" sz="2000" b="1" dirty="0"/>
              <a:t>Outil de travail de l’agriculture : </a:t>
            </a:r>
            <a:r>
              <a:rPr lang="fr-CH" sz="2000" dirty="0"/>
              <a:t>réflexion « trame brune » dans le contexte de l’infrastructure écologique important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F30578-5FA4-7443-A8AC-0765E06012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9839" y="4231741"/>
            <a:ext cx="2535641" cy="25344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2C2E0A2-1C8D-C446-8F9C-978A364075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979" y="4227418"/>
            <a:ext cx="2535642" cy="252807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E838E3E-2AD1-8540-A304-ED1AFD49B44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33"/>
          <a:stretch/>
        </p:blipFill>
        <p:spPr>
          <a:xfrm rot="16200000">
            <a:off x="6078301" y="4220485"/>
            <a:ext cx="2534400" cy="253560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454E165-819C-3FC4-25D0-5C04866DD937}"/>
              </a:ext>
            </a:extLst>
          </p:cNvPr>
          <p:cNvSpPr txBox="1"/>
          <p:nvPr/>
        </p:nvSpPr>
        <p:spPr>
          <a:xfrm>
            <a:off x="7224777" y="3933056"/>
            <a:ext cx="14516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Photos: </a:t>
            </a:r>
            <a:r>
              <a:rPr lang="fr-FR" sz="1200" dirty="0" err="1"/>
              <a:t>Regula</a:t>
            </a:r>
            <a:r>
              <a:rPr lang="fr-FR" sz="1200" dirty="0"/>
              <a:t> Benz</a:t>
            </a:r>
          </a:p>
        </p:txBody>
      </p:sp>
    </p:spTree>
    <p:extLst>
      <p:ext uri="{BB962C8B-B14F-4D97-AF65-F5344CB8AC3E}">
        <p14:creationId xmlns:p14="http://schemas.microsoft.com/office/powerpoint/2010/main" val="2577988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8335838" cy="720000"/>
          </a:xfrm>
        </p:spPr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F1533C6F-81A8-E848-9FDB-17524EE4911E}"/>
              </a:ext>
            </a:extLst>
          </p:cNvPr>
          <p:cNvGrpSpPr/>
          <p:nvPr/>
        </p:nvGrpSpPr>
        <p:grpSpPr>
          <a:xfrm>
            <a:off x="83819" y="1196752"/>
            <a:ext cx="9093986" cy="5170440"/>
            <a:chOff x="50014" y="1163124"/>
            <a:chExt cx="9093986" cy="5170440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E86FEC6A-B4C8-2843-8E67-E06099C73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926" t="23255" r="6896" b="15453"/>
            <a:stretch/>
          </p:blipFill>
          <p:spPr>
            <a:xfrm>
              <a:off x="50014" y="1163124"/>
              <a:ext cx="9093986" cy="5170440"/>
            </a:xfrm>
            <a:prstGeom prst="rect">
              <a:avLst/>
            </a:prstGeom>
          </p:spPr>
        </p:pic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927906A-9311-F645-9C20-86BBE01C4CD8}"/>
                </a:ext>
              </a:extLst>
            </p:cNvPr>
            <p:cNvSpPr txBox="1"/>
            <p:nvPr/>
          </p:nvSpPr>
          <p:spPr>
            <a:xfrm>
              <a:off x="2771799" y="4968000"/>
              <a:ext cx="2486476" cy="1107996"/>
            </a:xfrm>
            <a:prstGeom prst="rect">
              <a:avLst/>
            </a:prstGeom>
            <a:solidFill>
              <a:srgbClr val="F9F9F9"/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Changement d’utilisation</a:t>
              </a:r>
            </a:p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Exploitation directe (surexploitation)</a:t>
              </a:r>
            </a:p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Changement climatique</a:t>
              </a:r>
            </a:p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Pollution</a:t>
              </a:r>
            </a:p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Espèces exotiques envahissantes</a:t>
              </a:r>
            </a:p>
            <a:p>
              <a:r>
                <a:rPr lang="fr-CH" sz="1200" dirty="0">
                  <a:latin typeface="Calibri" panose="020F0502020204030204" pitchFamily="34" charset="0"/>
                  <a:cs typeface="Calibri" panose="020F0502020204030204" pitchFamily="34" charset="0"/>
                </a:rPr>
                <a:t>Autres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E975ABB5-BE85-AB42-AC6A-A87D09D7F657}"/>
                </a:ext>
              </a:extLst>
            </p:cNvPr>
            <p:cNvSpPr txBox="1"/>
            <p:nvPr/>
          </p:nvSpPr>
          <p:spPr>
            <a:xfrm>
              <a:off x="2771800" y="1556792"/>
              <a:ext cx="1603277" cy="216024"/>
            </a:xfrm>
            <a:prstGeom prst="rect">
              <a:avLst/>
            </a:prstGeom>
            <a:gradFill flip="none" rotWithShape="1">
              <a:gsLst>
                <a:gs pos="42000">
                  <a:schemeClr val="bg1">
                    <a:lumMod val="75000"/>
                  </a:schemeClr>
                </a:gs>
                <a:gs pos="72000">
                  <a:schemeClr val="accent1">
                    <a:lumMod val="45000"/>
                    <a:lumOff val="55000"/>
                  </a:schemeClr>
                </a:gs>
                <a:gs pos="88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0" scaled="1"/>
              <a:tileRect/>
            </a:gradFill>
          </p:spPr>
          <p:txBody>
            <a:bodyPr wrap="square" tIns="0" bIns="0" rtlCol="0">
              <a:spAutoFit/>
            </a:bodyPr>
            <a:lstStyle/>
            <a:p>
              <a:r>
                <a:rPr lang="fr-CH" sz="1400" dirty="0">
                  <a:latin typeface="Calibri" panose="020F0502020204030204" pitchFamily="34" charset="0"/>
                  <a:cs typeface="Calibri" panose="020F0502020204030204" pitchFamily="34" charset="0"/>
                </a:rPr>
                <a:t>FACTEURS DIRECTS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B8D1DF5C-A487-9B48-942E-3DFA12DC4E71}"/>
                </a:ext>
              </a:extLst>
            </p:cNvPr>
            <p:cNvSpPr txBox="1"/>
            <p:nvPr/>
          </p:nvSpPr>
          <p:spPr>
            <a:xfrm>
              <a:off x="360000" y="1584000"/>
              <a:ext cx="1729358" cy="215444"/>
            </a:xfrm>
            <a:prstGeom prst="rect">
              <a:avLst/>
            </a:prstGeom>
            <a:solidFill>
              <a:srgbClr val="50A3D3"/>
            </a:solidFill>
          </p:spPr>
          <p:txBody>
            <a:bodyPr wrap="square" tIns="0" bIns="0" rtlCol="0">
              <a:spAutoFit/>
            </a:bodyPr>
            <a:lstStyle/>
            <a:p>
              <a:r>
                <a:rPr lang="fr-CH" sz="1400" dirty="0">
                  <a:solidFill>
                    <a:schemeClr val="bg1">
                      <a:lumMod val="8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FACTEURS INDIRECTS</a:t>
              </a:r>
            </a:p>
          </p:txBody>
        </p:sp>
      </p:grp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CBDAD54-E737-297A-83E1-093BCDE2A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853790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61878-58B5-BFDE-AC00-2071C88B63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054DD00-6DE3-7A2D-C005-FEAE2F6C5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Formation de conseiller-ère en biodiversité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BADAA6-7D90-F57B-DD0C-FB05FA3C8D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CH" dirty="0"/>
              <a:t>La biodiversité à l'échelle mondiale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667E4C4-35BB-7DEA-C792-E87701CEF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dirty="0"/>
              <a:t>Etat de la biodiversité dans le monde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59F8864-F72A-DAD1-1507-1C9204948E0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9692" y="1844824"/>
            <a:ext cx="8584615" cy="316835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DA95396-462C-CD5E-8E05-4081A90EFCF2}"/>
              </a:ext>
            </a:extLst>
          </p:cNvPr>
          <p:cNvSpPr txBox="1"/>
          <p:nvPr/>
        </p:nvSpPr>
        <p:spPr>
          <a:xfrm>
            <a:off x="552854" y="1885478"/>
            <a:ext cx="43924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sz="2400" b="1" dirty="0" err="1"/>
              <a:t>Recul</a:t>
            </a:r>
            <a:r>
              <a:rPr lang="de-CH" sz="2400" b="1" dirty="0"/>
              <a:t> de la </a:t>
            </a:r>
            <a:r>
              <a:rPr lang="de-CH" sz="2400" b="1" dirty="0" err="1"/>
              <a:t>biodiversité</a:t>
            </a:r>
            <a:endParaRPr lang="de-CH" sz="2400" b="1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874794A-81CC-A9DB-3610-3B277393666F}"/>
              </a:ext>
            </a:extLst>
          </p:cNvPr>
          <p:cNvSpPr txBox="1"/>
          <p:nvPr/>
        </p:nvSpPr>
        <p:spPr>
          <a:xfrm>
            <a:off x="467544" y="2330393"/>
            <a:ext cx="75986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dirty="0"/>
              <a:t>Entre 1970 et 2016, la </a:t>
            </a:r>
            <a:r>
              <a:rPr lang="de-CH" dirty="0" err="1"/>
              <a:t>biodiversité</a:t>
            </a:r>
            <a:r>
              <a:rPr lang="de-CH" dirty="0"/>
              <a:t> a </a:t>
            </a:r>
            <a:r>
              <a:rPr lang="de-CH" dirty="0" err="1"/>
              <a:t>reculé</a:t>
            </a:r>
            <a:r>
              <a:rPr lang="de-CH" dirty="0"/>
              <a:t> en </a:t>
            </a:r>
            <a:r>
              <a:rPr lang="de-CH" dirty="0" err="1"/>
              <a:t>moyenne</a:t>
            </a:r>
            <a:r>
              <a:rPr lang="de-CH" dirty="0"/>
              <a:t> de * </a:t>
            </a:r>
            <a:r>
              <a:rPr lang="de-CH" dirty="0" err="1"/>
              <a:t>pourcent</a:t>
            </a:r>
            <a:r>
              <a:rPr lang="de-CH" dirty="0"/>
              <a:t>: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BD3388EA-D859-6F9E-BA2C-DA623645C09F}"/>
              </a:ext>
            </a:extLst>
          </p:cNvPr>
          <p:cNvSpPr txBox="1"/>
          <p:nvPr/>
        </p:nvSpPr>
        <p:spPr>
          <a:xfrm>
            <a:off x="1137681" y="2604350"/>
            <a:ext cx="12324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 err="1"/>
              <a:t>Amérique</a:t>
            </a:r>
            <a:r>
              <a:rPr lang="de-CH" dirty="0"/>
              <a:t> du Nord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0A4C7AE3-4531-8B6B-13FC-98DB21443314}"/>
              </a:ext>
            </a:extLst>
          </p:cNvPr>
          <p:cNvSpPr txBox="1"/>
          <p:nvPr/>
        </p:nvSpPr>
        <p:spPr>
          <a:xfrm>
            <a:off x="1137681" y="3636452"/>
            <a:ext cx="123248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 err="1"/>
              <a:t>Amérique</a:t>
            </a:r>
            <a:r>
              <a:rPr lang="de-CH" dirty="0"/>
              <a:t> </a:t>
            </a:r>
            <a:r>
              <a:rPr lang="de-CH" dirty="0" err="1"/>
              <a:t>latine</a:t>
            </a:r>
            <a:r>
              <a:rPr lang="de-CH" dirty="0"/>
              <a:t> et </a:t>
            </a:r>
            <a:r>
              <a:rPr lang="de-CH" dirty="0" err="1"/>
              <a:t>caraïbe</a:t>
            </a:r>
            <a:endParaRPr lang="de-CH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E534896-C4F3-54FE-8B4C-E143D35A04DE}"/>
              </a:ext>
            </a:extLst>
          </p:cNvPr>
          <p:cNvSpPr txBox="1"/>
          <p:nvPr/>
        </p:nvSpPr>
        <p:spPr>
          <a:xfrm>
            <a:off x="4932040" y="4001412"/>
            <a:ext cx="72008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 err="1"/>
              <a:t>Afrique</a:t>
            </a:r>
            <a:endParaRPr lang="de-CH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6EC9D8A-E357-B370-0E0D-BA1FB0806ED2}"/>
              </a:ext>
            </a:extLst>
          </p:cNvPr>
          <p:cNvSpPr txBox="1"/>
          <p:nvPr/>
        </p:nvSpPr>
        <p:spPr>
          <a:xfrm>
            <a:off x="6804248" y="2742116"/>
            <a:ext cx="109183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/>
              <a:t>Europe et </a:t>
            </a:r>
            <a:r>
              <a:rPr lang="de-CH" dirty="0" err="1"/>
              <a:t>Asie</a:t>
            </a:r>
            <a:r>
              <a:rPr lang="de-CH" dirty="0"/>
              <a:t> </a:t>
            </a:r>
            <a:r>
              <a:rPr lang="de-CH" dirty="0" err="1"/>
              <a:t>centrale</a:t>
            </a:r>
            <a:endParaRPr lang="de-CH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DE3DFAD9-FDB5-062A-2170-E6713C793463}"/>
              </a:ext>
            </a:extLst>
          </p:cNvPr>
          <p:cNvSpPr txBox="1"/>
          <p:nvPr/>
        </p:nvSpPr>
        <p:spPr>
          <a:xfrm>
            <a:off x="6732240" y="3927443"/>
            <a:ext cx="116384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 err="1"/>
              <a:t>Asie</a:t>
            </a:r>
            <a:r>
              <a:rPr lang="de-CH" dirty="0"/>
              <a:t> du </a:t>
            </a:r>
            <a:r>
              <a:rPr lang="de-CH" dirty="0" err="1"/>
              <a:t>sud</a:t>
            </a:r>
            <a:r>
              <a:rPr lang="de-CH" dirty="0"/>
              <a:t> et </a:t>
            </a:r>
            <a:r>
              <a:rPr lang="de-CH" dirty="0" err="1"/>
              <a:t>pacifique</a:t>
            </a:r>
            <a:endParaRPr lang="de-CH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F9CFED47-405E-BED9-E312-16CC15023204}"/>
              </a:ext>
            </a:extLst>
          </p:cNvPr>
          <p:cNvSpPr txBox="1"/>
          <p:nvPr/>
        </p:nvSpPr>
        <p:spPr>
          <a:xfrm>
            <a:off x="628650" y="5874569"/>
            <a:ext cx="61042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1200"/>
            </a:lvl1pPr>
          </a:lstStyle>
          <a:p>
            <a:r>
              <a:rPr lang="de-CH" dirty="0"/>
              <a:t>Source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00DCA0A-DAC2-2F9E-DCE9-AFB1D1075632}"/>
              </a:ext>
            </a:extLst>
          </p:cNvPr>
          <p:cNvSpPr txBox="1"/>
          <p:nvPr/>
        </p:nvSpPr>
        <p:spPr>
          <a:xfrm>
            <a:off x="6516216" y="5517232"/>
            <a:ext cx="1379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200" dirty="0"/>
              <a:t>Source: WWF 2020</a:t>
            </a:r>
          </a:p>
        </p:txBody>
      </p:sp>
    </p:spTree>
    <p:extLst>
      <p:ext uri="{BB962C8B-B14F-4D97-AF65-F5344CB8AC3E}">
        <p14:creationId xmlns:p14="http://schemas.microsoft.com/office/powerpoint/2010/main" val="10713305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/>
              <a:t>Changement dans l'utilisation des sols </a:t>
            </a:r>
            <a:r>
              <a:rPr lang="fr-FR" dirty="0"/>
              <a:t>: cela comprend notamment la déforestation et la transformation d'écosystèmes naturels en terres agricoles</a:t>
            </a:r>
          </a:p>
          <a:p>
            <a:r>
              <a:rPr lang="fr-FR" b="1" dirty="0"/>
              <a:t>Changements climatiques</a:t>
            </a:r>
            <a:r>
              <a:rPr lang="fr-FR" dirty="0"/>
              <a:t>, y compris les précipitations et la température</a:t>
            </a:r>
          </a:p>
          <a:p>
            <a:r>
              <a:rPr lang="fr-FR" b="1" dirty="0"/>
              <a:t>Pollution azotée </a:t>
            </a:r>
            <a:r>
              <a:rPr lang="fr-FR" dirty="0"/>
              <a:t>des eaux. Les principaux responsables sont ici les apports d'engrais chimiques, les matières fécales et les gaz d'échappement des voitures</a:t>
            </a:r>
          </a:p>
          <a:p>
            <a:r>
              <a:rPr lang="fr-FR" dirty="0"/>
              <a:t>Introduction de </a:t>
            </a:r>
            <a:r>
              <a:rPr lang="fr-FR" b="1" dirty="0"/>
              <a:t>néophytes</a:t>
            </a:r>
          </a:p>
          <a:p>
            <a:r>
              <a:rPr lang="fr-FR" dirty="0"/>
              <a:t>Augmentation de la </a:t>
            </a:r>
            <a:r>
              <a:rPr lang="fr-FR" b="1" dirty="0"/>
              <a:t>concentration de dioxyde de carbone</a:t>
            </a:r>
            <a:r>
              <a:rPr lang="fr-FR" dirty="0"/>
              <a:t> dans l'atmosphère</a:t>
            </a:r>
            <a:endParaRPr lang="de-CH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6BAF6EE-B607-E0D0-350B-F5394E5C3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092107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30A2D34-74CC-4586-AA58-B07102B2FCCB}"/>
              </a:ext>
            </a:extLst>
          </p:cNvPr>
          <p:cNvSpPr/>
          <p:nvPr/>
        </p:nvSpPr>
        <p:spPr>
          <a:xfrm>
            <a:off x="6516216" y="6237312"/>
            <a:ext cx="192713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CH" sz="1100" dirty="0"/>
              <a:t>Source: Pfiffner &amp; Stöckli 2023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7990169-A683-4F21-719F-20098B32FA77}"/>
              </a:ext>
            </a:extLst>
          </p:cNvPr>
          <p:cNvSpPr txBox="1"/>
          <p:nvPr/>
        </p:nvSpPr>
        <p:spPr>
          <a:xfrm>
            <a:off x="628650" y="980728"/>
            <a:ext cx="6391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Facteurs influençant la biodiversité à l'exemple des arthropodes</a:t>
            </a:r>
            <a:endParaRPr lang="de-CH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A69770E-F899-26A6-CD68-648D1CBB6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pic>
        <p:nvPicPr>
          <p:cNvPr id="18" name="Image 17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208E0B48-7CA7-6802-33E7-B5DDDA441F9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910" y="1404124"/>
            <a:ext cx="7772400" cy="487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63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A5FF21AB-48B5-1152-2EC1-3C85321D226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453" y="1362849"/>
            <a:ext cx="7772400" cy="487285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830A2D34-74CC-4586-AA58-B07102B2FCCB}"/>
              </a:ext>
            </a:extLst>
          </p:cNvPr>
          <p:cNvSpPr/>
          <p:nvPr/>
        </p:nvSpPr>
        <p:spPr>
          <a:xfrm>
            <a:off x="6516216" y="6237312"/>
            <a:ext cx="1927131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CH" sz="1100" dirty="0"/>
              <a:t>Source: Pfiffner &amp; Stöckli 2023</a:t>
            </a:r>
          </a:p>
        </p:txBody>
      </p:sp>
      <p:sp>
        <p:nvSpPr>
          <p:cNvPr id="4" name="Pfeil nach rechts 3"/>
          <p:cNvSpPr/>
          <p:nvPr/>
        </p:nvSpPr>
        <p:spPr>
          <a:xfrm>
            <a:off x="179512" y="2774596"/>
            <a:ext cx="1691680" cy="1440160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altLang="de-DE" sz="1600" dirty="0" err="1">
                <a:solidFill>
                  <a:schemeClr val="tx1"/>
                </a:solidFill>
              </a:rPr>
              <a:t>Nourriture</a:t>
            </a:r>
            <a:endParaRPr lang="de-CH" altLang="de-DE" sz="1600" dirty="0">
              <a:solidFill>
                <a:schemeClr val="tx1"/>
              </a:solidFill>
            </a:endParaRPr>
          </a:p>
          <a:p>
            <a:r>
              <a:rPr lang="de-CH" altLang="de-DE" sz="1600" dirty="0">
                <a:solidFill>
                  <a:schemeClr val="tx1"/>
                </a:solidFill>
              </a:rPr>
              <a:t>Habitat</a:t>
            </a:r>
          </a:p>
          <a:p>
            <a:r>
              <a:rPr lang="de-CH" altLang="de-DE" sz="1600" dirty="0">
                <a:solidFill>
                  <a:schemeClr val="tx1"/>
                </a:solidFill>
              </a:rPr>
              <a:t>Refuge</a:t>
            </a:r>
          </a:p>
        </p:txBody>
      </p:sp>
      <p:sp>
        <p:nvSpPr>
          <p:cNvPr id="6" name="Pfeil nach links 50">
            <a:extLst>
              <a:ext uri="{FF2B5EF4-FFF2-40B4-BE49-F238E27FC236}">
                <a16:creationId xmlns:a16="http://schemas.microsoft.com/office/drawing/2014/main" id="{8E027A48-C076-4453-9DBE-06AB7DD12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8344" y="2112950"/>
            <a:ext cx="1475657" cy="1316050"/>
          </a:xfrm>
          <a:prstGeom prst="leftArrow">
            <a:avLst>
              <a:gd name="adj1" fmla="val 50000"/>
              <a:gd name="adj2" fmla="val 50021"/>
            </a:avLst>
          </a:prstGeom>
          <a:solidFill>
            <a:srgbClr val="FF00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de-DE" sz="1600" b="0" dirty="0" err="1"/>
              <a:t>Pesticides</a:t>
            </a:r>
            <a:endParaRPr lang="de-DE" altLang="de-DE" sz="1600" b="0" dirty="0"/>
          </a:p>
        </p:txBody>
      </p:sp>
      <p:sp>
        <p:nvSpPr>
          <p:cNvPr id="7" name="Pfeil nach links 50">
            <a:extLst>
              <a:ext uri="{FF2B5EF4-FFF2-40B4-BE49-F238E27FC236}">
                <a16:creationId xmlns:a16="http://schemas.microsoft.com/office/drawing/2014/main" id="{8E027A48-C076-4453-9DBE-06AB7DD12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8344" y="3127911"/>
            <a:ext cx="1336234" cy="1316050"/>
          </a:xfrm>
          <a:prstGeom prst="leftArrow">
            <a:avLst>
              <a:gd name="adj1" fmla="val 50000"/>
              <a:gd name="adj2" fmla="val 50021"/>
            </a:avLst>
          </a:prstGeom>
          <a:solidFill>
            <a:srgbClr val="FF0000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anchor="ctr"/>
          <a:lstStyle>
            <a:lvl1pPr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de-DE" sz="1600" b="0" dirty="0" err="1"/>
              <a:t>Engrais</a:t>
            </a:r>
            <a:r>
              <a:rPr lang="de-DE" altLang="de-DE" sz="1600" b="0" dirty="0"/>
              <a:t> </a:t>
            </a:r>
            <a:r>
              <a:rPr lang="de-DE" altLang="de-DE" sz="1600" b="0" dirty="0" err="1"/>
              <a:t>azotés</a:t>
            </a:r>
            <a:endParaRPr lang="de-DE" altLang="de-DE" sz="1600" b="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F6872A9-30C0-545B-35B2-0945FE8D0C0A}"/>
              </a:ext>
            </a:extLst>
          </p:cNvPr>
          <p:cNvSpPr txBox="1"/>
          <p:nvPr/>
        </p:nvSpPr>
        <p:spPr>
          <a:xfrm>
            <a:off x="628650" y="980728"/>
            <a:ext cx="6751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Facteurs influençant la biodiversité à l'exemple des arthropodes</a:t>
            </a:r>
            <a:endParaRPr lang="de-CH" dirty="0"/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5CC0EABF-2B5A-02E3-B60F-C2F6AEFAE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831528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7684EE3-B909-4369-AEA1-EDC003155B63}"/>
              </a:ext>
            </a:extLst>
          </p:cNvPr>
          <p:cNvSpPr txBox="1"/>
          <p:nvPr/>
        </p:nvSpPr>
        <p:spPr>
          <a:xfrm>
            <a:off x="4764591" y="6176337"/>
            <a:ext cx="36566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dirty="0" err="1"/>
              <a:t>Source:Beaumelle</a:t>
            </a:r>
            <a:r>
              <a:rPr lang="de-CH" sz="1200" dirty="0"/>
              <a:t> et al. 2023 review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67ADC1C-B1E5-4948-BDC9-511FE34E5156}"/>
              </a:ext>
            </a:extLst>
          </p:cNvPr>
          <p:cNvSpPr txBox="1"/>
          <p:nvPr/>
        </p:nvSpPr>
        <p:spPr>
          <a:xfrm>
            <a:off x="628650" y="1037255"/>
            <a:ext cx="5467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Effet des pesticides sur la faune du sol: méta-étude portant sur 54 études et 294 enquêtes</a:t>
            </a:r>
            <a:endParaRPr lang="de-CH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D166269-E938-49C7-8ED5-49AFD0A1E98D}"/>
              </a:ext>
            </a:extLst>
          </p:cNvPr>
          <p:cNvGrpSpPr/>
          <p:nvPr/>
        </p:nvGrpSpPr>
        <p:grpSpPr>
          <a:xfrm>
            <a:off x="186451" y="1694986"/>
            <a:ext cx="6947158" cy="4560848"/>
            <a:chOff x="186451" y="1694986"/>
            <a:chExt cx="6947158" cy="4560848"/>
          </a:xfrm>
        </p:grpSpPr>
        <p:pic>
          <p:nvPicPr>
            <p:cNvPr id="6" name="Bildplatzhalter 5" descr="Beaumelle_2023Applied Ecol_REV_Pesticides_soil fauna communities_meta‐analysis.pdf - Adobe Acrobat Reader DC">
              <a:extLst>
                <a:ext uri="{FF2B5EF4-FFF2-40B4-BE49-F238E27FC236}">
                  <a16:creationId xmlns:a16="http://schemas.microsoft.com/office/drawing/2014/main" id="{35C2BD4A-1A0E-45CA-916C-37F2F383E2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44281" y="1694986"/>
              <a:ext cx="6589328" cy="4560848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8558CB1-0731-43F1-9A97-E52DBE5AB212}"/>
                </a:ext>
              </a:extLst>
            </p:cNvPr>
            <p:cNvSpPr txBox="1"/>
            <p:nvPr/>
          </p:nvSpPr>
          <p:spPr>
            <a:xfrm>
              <a:off x="186451" y="2614004"/>
              <a:ext cx="124463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dirty="0">
                  <a:sym typeface="Wingdings" panose="05000000000000000000" pitchFamily="2" charset="2"/>
                </a:rPr>
                <a:t></a:t>
              </a:r>
            </a:p>
            <a:p>
              <a:r>
                <a:rPr lang="de-CH" dirty="0">
                  <a:sym typeface="Wingdings" panose="05000000000000000000" pitchFamily="2" charset="2"/>
                </a:rPr>
                <a:t>        </a:t>
              </a:r>
            </a:p>
            <a:p>
              <a:r>
                <a:rPr lang="de-CH" dirty="0">
                  <a:sym typeface="Wingdings" panose="05000000000000000000" pitchFamily="2" charset="2"/>
                </a:rPr>
                <a:t>         </a:t>
              </a: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endParaRPr lang="de-CH" dirty="0">
                <a:sym typeface="Wingdings" panose="05000000000000000000" pitchFamily="2" charset="2"/>
              </a:endParaRPr>
            </a:p>
            <a:p>
              <a:r>
                <a:rPr lang="de-CH" dirty="0">
                  <a:sym typeface="Wingdings" panose="05000000000000000000" pitchFamily="2" charset="2"/>
                </a:rPr>
                <a:t>     </a:t>
              </a:r>
              <a:endParaRPr lang="de-CH" dirty="0"/>
            </a:p>
          </p:txBody>
        </p:sp>
      </p:grpSp>
      <p:sp>
        <p:nvSpPr>
          <p:cNvPr id="29" name="Textfeld 28">
            <a:extLst>
              <a:ext uri="{FF2B5EF4-FFF2-40B4-BE49-F238E27FC236}">
                <a16:creationId xmlns:a16="http://schemas.microsoft.com/office/drawing/2014/main" id="{39E97A62-D1BB-9F91-BECF-BAF23C8689E3}"/>
              </a:ext>
            </a:extLst>
          </p:cNvPr>
          <p:cNvSpPr txBox="1"/>
          <p:nvPr/>
        </p:nvSpPr>
        <p:spPr>
          <a:xfrm>
            <a:off x="4805664" y="1350928"/>
            <a:ext cx="4283968" cy="2062103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1600" dirty="0"/>
              <a:t>Réduction de la diversité et de l'abondance de la faune du sol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1600" dirty="0"/>
              <a:t>Effet sur la diversité &gt; sur l'abondance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1600" dirty="0"/>
              <a:t>Effets les plus marqués avec des substances multiples, des substances à large spectre et des insecticides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1600" dirty="0"/>
              <a:t>Aucune preuve d'une diminution de l'effet dans le temps (court terme vs long terme)</a:t>
            </a:r>
            <a:endParaRPr lang="de-CH" sz="1600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E43DECD-E554-2AB4-E924-26DDFFE71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69094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1C983B-D61F-0ADC-F4A3-507CEBC86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pic>
        <p:nvPicPr>
          <p:cNvPr id="3" name="Bildplatzhalter 5" descr="Fluhr_2020_bluehstreifen_pesticide_Trap_falle.pdf - Adobe Acrobat Reader DC">
            <a:extLst>
              <a:ext uri="{FF2B5EF4-FFF2-40B4-BE49-F238E27FC236}">
                <a16:creationId xmlns:a16="http://schemas.microsoft.com/office/drawing/2014/main" id="{96DAEE01-4649-9E06-90C6-3DC0023A048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666" y="1706316"/>
            <a:ext cx="7881106" cy="453237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D3E14D4C-55FC-802C-81F4-229B7786AF05}"/>
              </a:ext>
            </a:extLst>
          </p:cNvPr>
          <p:cNvSpPr txBox="1"/>
          <p:nvPr/>
        </p:nvSpPr>
        <p:spPr>
          <a:xfrm>
            <a:off x="656074" y="1004720"/>
            <a:ext cx="78376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err="1"/>
              <a:t>Toxicité</a:t>
            </a:r>
            <a:r>
              <a:rPr lang="de-CH" dirty="0"/>
              <a:t> et dose </a:t>
            </a:r>
            <a:r>
              <a:rPr lang="de-CH" dirty="0" err="1"/>
              <a:t>d’utilisation</a:t>
            </a:r>
            <a:r>
              <a:rPr lang="de-CH" dirty="0"/>
              <a:t> de </a:t>
            </a:r>
            <a:r>
              <a:rPr lang="de-CH" dirty="0" err="1"/>
              <a:t>quelques</a:t>
            </a:r>
            <a:r>
              <a:rPr lang="de-CH" dirty="0"/>
              <a:t> </a:t>
            </a:r>
            <a:r>
              <a:rPr lang="de-CH" dirty="0" err="1"/>
              <a:t>insecticides</a:t>
            </a:r>
            <a:r>
              <a:rPr lang="de-CH" dirty="0"/>
              <a:t> </a:t>
            </a:r>
            <a:r>
              <a:rPr lang="de-CH" dirty="0" err="1"/>
              <a:t>comparées</a:t>
            </a:r>
            <a:r>
              <a:rPr lang="de-CH" dirty="0"/>
              <a:t> à </a:t>
            </a:r>
            <a:r>
              <a:rPr lang="de-CH" dirty="0" err="1"/>
              <a:t>celles</a:t>
            </a:r>
            <a:r>
              <a:rPr lang="de-CH" dirty="0"/>
              <a:t> du DDT</a:t>
            </a:r>
            <a:br>
              <a:rPr lang="de-CH" dirty="0"/>
            </a:br>
            <a:r>
              <a:rPr lang="de-CH" dirty="0"/>
              <a:t>(</a:t>
            </a:r>
            <a:r>
              <a:rPr lang="de-CH" sz="1200" dirty="0"/>
              <a:t>DDT </a:t>
            </a:r>
            <a:r>
              <a:rPr lang="de-CH" sz="1200" dirty="0" err="1"/>
              <a:t>interdit</a:t>
            </a:r>
            <a:r>
              <a:rPr lang="de-CH" sz="1200" dirty="0"/>
              <a:t> en CH et A </a:t>
            </a:r>
            <a:r>
              <a:rPr lang="de-CH" sz="1200" dirty="0" err="1"/>
              <a:t>depuis</a:t>
            </a:r>
            <a:r>
              <a:rPr lang="de-CH" sz="1200" dirty="0"/>
              <a:t> 1972; </a:t>
            </a:r>
            <a:r>
              <a:rPr lang="de-CH" sz="1200" dirty="0" err="1"/>
              <a:t>depuis</a:t>
            </a:r>
            <a:r>
              <a:rPr lang="de-CH" sz="1200" dirty="0"/>
              <a:t> 2019, </a:t>
            </a:r>
            <a:r>
              <a:rPr lang="de-CH" sz="1200" dirty="0" err="1"/>
              <a:t>l’utilisation</a:t>
            </a:r>
            <a:r>
              <a:rPr lang="de-CH" sz="1200" dirty="0"/>
              <a:t> de </a:t>
            </a:r>
            <a:r>
              <a:rPr lang="de-CH" sz="1200" dirty="0" err="1"/>
              <a:t>Clothianidin</a:t>
            </a:r>
            <a:r>
              <a:rPr lang="de-CH" sz="1200" dirty="0"/>
              <a:t>, </a:t>
            </a:r>
            <a:r>
              <a:rPr lang="de-CH" sz="1200" dirty="0" err="1"/>
              <a:t>Imidacloprid</a:t>
            </a:r>
            <a:r>
              <a:rPr lang="de-CH" sz="1200" dirty="0"/>
              <a:t> et </a:t>
            </a:r>
            <a:r>
              <a:rPr lang="de-CH" sz="1200" dirty="0" err="1"/>
              <a:t>Thiamethoxam</a:t>
            </a:r>
            <a:r>
              <a:rPr lang="de-CH" sz="1200" dirty="0"/>
              <a:t> </a:t>
            </a:r>
            <a:r>
              <a:rPr lang="de-CH" sz="1200" dirty="0" err="1"/>
              <a:t>est</a:t>
            </a:r>
            <a:r>
              <a:rPr lang="de-CH" sz="1200" dirty="0"/>
              <a:t> </a:t>
            </a:r>
            <a:r>
              <a:rPr lang="de-CH" sz="1200" dirty="0" err="1"/>
              <a:t>autorisés</a:t>
            </a:r>
            <a:r>
              <a:rPr lang="de-CH" sz="1200" dirty="0"/>
              <a:t> </a:t>
            </a:r>
            <a:r>
              <a:rPr lang="de-CH" sz="1200" dirty="0" err="1"/>
              <a:t>seulement</a:t>
            </a:r>
            <a:r>
              <a:rPr lang="de-CH" sz="1200" dirty="0"/>
              <a:t> </a:t>
            </a:r>
            <a:r>
              <a:rPr lang="de-CH" sz="1200" dirty="0" err="1"/>
              <a:t>sous</a:t>
            </a:r>
            <a:r>
              <a:rPr lang="de-CH" sz="1200" dirty="0"/>
              <a:t> </a:t>
            </a:r>
            <a:r>
              <a:rPr lang="de-CH" sz="1200" dirty="0" err="1"/>
              <a:t>serres</a:t>
            </a:r>
            <a:r>
              <a:rPr lang="de-CH" sz="1200" dirty="0"/>
              <a:t>)</a:t>
            </a:r>
          </a:p>
          <a:p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744E216-E6C3-A27D-1BDB-5455C9AFE22A}"/>
              </a:ext>
            </a:extLst>
          </p:cNvPr>
          <p:cNvSpPr txBox="1"/>
          <p:nvPr/>
        </p:nvSpPr>
        <p:spPr>
          <a:xfrm>
            <a:off x="6942673" y="6354373"/>
            <a:ext cx="27363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200" dirty="0"/>
              <a:t>(</a:t>
            </a:r>
            <a:r>
              <a:rPr lang="de-CH" sz="1200" dirty="0" err="1"/>
              <a:t>Fluhr</a:t>
            </a:r>
            <a:r>
              <a:rPr lang="de-CH" sz="1200" dirty="0"/>
              <a:t> &amp; Adelmann 2020)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1439A45-1C9A-CCFD-56CE-CF56363B0C4B}"/>
              </a:ext>
            </a:extLst>
          </p:cNvPr>
          <p:cNvSpPr txBox="1"/>
          <p:nvPr/>
        </p:nvSpPr>
        <p:spPr>
          <a:xfrm>
            <a:off x="1487706" y="27910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E1D9E3E-9A41-9231-99D3-36701874F53D}"/>
              </a:ext>
            </a:extLst>
          </p:cNvPr>
          <p:cNvSpPr txBox="1"/>
          <p:nvPr/>
        </p:nvSpPr>
        <p:spPr>
          <a:xfrm>
            <a:off x="1487706" y="24216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4218ECE-3F1A-0FA7-A249-C2CD613AD25E}"/>
              </a:ext>
            </a:extLst>
          </p:cNvPr>
          <p:cNvSpPr txBox="1"/>
          <p:nvPr/>
        </p:nvSpPr>
        <p:spPr>
          <a:xfrm>
            <a:off x="1637747" y="42283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034B4A6-E336-2D0E-B8A5-2E7594AE2F33}"/>
              </a:ext>
            </a:extLst>
          </p:cNvPr>
          <p:cNvSpPr txBox="1"/>
          <p:nvPr/>
        </p:nvSpPr>
        <p:spPr>
          <a:xfrm>
            <a:off x="1507654" y="49670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81EC460-AAAC-B5EA-D3A3-174B1EA9D4F6}"/>
              </a:ext>
            </a:extLst>
          </p:cNvPr>
          <p:cNvSpPr txBox="1"/>
          <p:nvPr/>
        </p:nvSpPr>
        <p:spPr>
          <a:xfrm>
            <a:off x="1487706" y="535309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EFEEC71F-7FE9-0139-532E-4D2E9E5DAC2B}"/>
              </a:ext>
            </a:extLst>
          </p:cNvPr>
          <p:cNvSpPr txBox="1"/>
          <p:nvPr/>
        </p:nvSpPr>
        <p:spPr>
          <a:xfrm>
            <a:off x="1636626" y="389271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**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F772547-A73E-3763-3A38-556D4C6A61EE}"/>
              </a:ext>
            </a:extLst>
          </p:cNvPr>
          <p:cNvSpPr txBox="1"/>
          <p:nvPr/>
        </p:nvSpPr>
        <p:spPr>
          <a:xfrm>
            <a:off x="1562780" y="57391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**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E1FF1F84-CD95-B9A0-70D6-2187AAB09ED4}"/>
              </a:ext>
            </a:extLst>
          </p:cNvPr>
          <p:cNvSpPr txBox="1"/>
          <p:nvPr/>
        </p:nvSpPr>
        <p:spPr>
          <a:xfrm>
            <a:off x="1312859" y="6005574"/>
            <a:ext cx="6480720" cy="369332"/>
          </a:xfrm>
          <a:prstGeom prst="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r>
              <a:rPr lang="de-CH" sz="1800" dirty="0" err="1"/>
              <a:t>Néonicotinoïde</a:t>
            </a:r>
            <a:r>
              <a:rPr lang="de-CH" sz="1800" dirty="0"/>
              <a:t>* et </a:t>
            </a:r>
            <a:r>
              <a:rPr lang="de-CH" sz="1800" dirty="0" err="1"/>
              <a:t>Pyréthroïde</a:t>
            </a:r>
            <a:r>
              <a:rPr lang="de-CH" sz="1800" dirty="0"/>
              <a:t>** </a:t>
            </a:r>
            <a:r>
              <a:rPr lang="de-CH" sz="1800" dirty="0" err="1"/>
              <a:t>agissant</a:t>
            </a:r>
            <a:r>
              <a:rPr lang="de-CH" sz="1800" dirty="0"/>
              <a:t> de </a:t>
            </a:r>
            <a:r>
              <a:rPr lang="de-CH" sz="1800" dirty="0" err="1"/>
              <a:t>manière</a:t>
            </a:r>
            <a:r>
              <a:rPr lang="de-CH" sz="1800" dirty="0"/>
              <a:t> </a:t>
            </a:r>
            <a:r>
              <a:rPr lang="de-CH" sz="1800" dirty="0" err="1"/>
              <a:t>systémique</a:t>
            </a:r>
            <a:r>
              <a:rPr lang="de-CH" sz="1800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26628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8A90A-85A6-D93A-0520-950EB5927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dplatzhalter 5" descr="Fluhr_2020_bluehstreifen_pesticide_Trap_falle.pdf - Adobe Acrobat Reader DC">
            <a:extLst>
              <a:ext uri="{FF2B5EF4-FFF2-40B4-BE49-F238E27FC236}">
                <a16:creationId xmlns:a16="http://schemas.microsoft.com/office/drawing/2014/main" id="{9D919CBF-8B11-33A3-FD23-3FF83AA9B48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2666" y="1706316"/>
            <a:ext cx="7881106" cy="4532378"/>
          </a:xfrm>
          <a:prstGeom prst="rect">
            <a:avLst/>
          </a:prstGeom>
        </p:spPr>
      </p:pic>
      <p:sp>
        <p:nvSpPr>
          <p:cNvPr id="20" name="Textfeld 3">
            <a:extLst>
              <a:ext uri="{FF2B5EF4-FFF2-40B4-BE49-F238E27FC236}">
                <a16:creationId xmlns:a16="http://schemas.microsoft.com/office/drawing/2014/main" id="{331987AF-DA95-F9B0-D2DC-31161852E4B0}"/>
              </a:ext>
            </a:extLst>
          </p:cNvPr>
          <p:cNvSpPr txBox="1"/>
          <p:nvPr/>
        </p:nvSpPr>
        <p:spPr>
          <a:xfrm>
            <a:off x="656074" y="1004720"/>
            <a:ext cx="78376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err="1"/>
              <a:t>Toxicité</a:t>
            </a:r>
            <a:r>
              <a:rPr lang="de-CH" dirty="0"/>
              <a:t> et dose </a:t>
            </a:r>
            <a:r>
              <a:rPr lang="de-CH" dirty="0" err="1"/>
              <a:t>d’utilisation</a:t>
            </a:r>
            <a:r>
              <a:rPr lang="de-CH" dirty="0"/>
              <a:t> de </a:t>
            </a:r>
            <a:r>
              <a:rPr lang="de-CH" dirty="0" err="1"/>
              <a:t>quelques</a:t>
            </a:r>
            <a:r>
              <a:rPr lang="de-CH" dirty="0"/>
              <a:t> </a:t>
            </a:r>
            <a:r>
              <a:rPr lang="de-CH" dirty="0" err="1"/>
              <a:t>insecticides</a:t>
            </a:r>
            <a:r>
              <a:rPr lang="de-CH" dirty="0"/>
              <a:t> </a:t>
            </a:r>
            <a:r>
              <a:rPr lang="de-CH" dirty="0" err="1"/>
              <a:t>comparées</a:t>
            </a:r>
            <a:r>
              <a:rPr lang="de-CH" dirty="0"/>
              <a:t> à </a:t>
            </a:r>
            <a:r>
              <a:rPr lang="de-CH" dirty="0" err="1"/>
              <a:t>celles</a:t>
            </a:r>
            <a:r>
              <a:rPr lang="de-CH" dirty="0"/>
              <a:t> du DDT</a:t>
            </a:r>
            <a:br>
              <a:rPr lang="de-CH" dirty="0"/>
            </a:br>
            <a:r>
              <a:rPr lang="de-CH" dirty="0"/>
              <a:t>(</a:t>
            </a:r>
            <a:r>
              <a:rPr lang="de-CH" sz="1200" dirty="0"/>
              <a:t>DDT </a:t>
            </a:r>
            <a:r>
              <a:rPr lang="de-CH" sz="1200" dirty="0" err="1"/>
              <a:t>interdit</a:t>
            </a:r>
            <a:r>
              <a:rPr lang="de-CH" sz="1200" dirty="0"/>
              <a:t> en CH et A </a:t>
            </a:r>
            <a:r>
              <a:rPr lang="de-CH" sz="1200" dirty="0" err="1"/>
              <a:t>depuis</a:t>
            </a:r>
            <a:r>
              <a:rPr lang="de-CH" sz="1200" dirty="0"/>
              <a:t> 1972; </a:t>
            </a:r>
            <a:r>
              <a:rPr lang="de-CH" sz="1200" dirty="0" err="1"/>
              <a:t>depuis</a:t>
            </a:r>
            <a:r>
              <a:rPr lang="de-CH" sz="1200" dirty="0"/>
              <a:t> 2019, </a:t>
            </a:r>
            <a:r>
              <a:rPr lang="de-CH" sz="1200" dirty="0" err="1"/>
              <a:t>l’utilisation</a:t>
            </a:r>
            <a:r>
              <a:rPr lang="de-CH" sz="1200" dirty="0"/>
              <a:t> de </a:t>
            </a:r>
            <a:r>
              <a:rPr lang="de-CH" sz="1200" dirty="0" err="1"/>
              <a:t>Clothianidin</a:t>
            </a:r>
            <a:r>
              <a:rPr lang="de-CH" sz="1200" dirty="0"/>
              <a:t>, </a:t>
            </a:r>
            <a:r>
              <a:rPr lang="de-CH" sz="1200" dirty="0" err="1"/>
              <a:t>Imidacloprid</a:t>
            </a:r>
            <a:r>
              <a:rPr lang="de-CH" sz="1200" dirty="0"/>
              <a:t> et </a:t>
            </a:r>
            <a:r>
              <a:rPr lang="de-CH" sz="1200" dirty="0" err="1"/>
              <a:t>Thiamethoxam</a:t>
            </a:r>
            <a:r>
              <a:rPr lang="de-CH" sz="1200" dirty="0"/>
              <a:t> </a:t>
            </a:r>
            <a:r>
              <a:rPr lang="de-CH" sz="1200" dirty="0" err="1"/>
              <a:t>est</a:t>
            </a:r>
            <a:r>
              <a:rPr lang="de-CH" sz="1200" dirty="0"/>
              <a:t> </a:t>
            </a:r>
            <a:r>
              <a:rPr lang="de-CH" sz="1200" dirty="0" err="1"/>
              <a:t>autorisés</a:t>
            </a:r>
            <a:r>
              <a:rPr lang="de-CH" sz="1200" dirty="0"/>
              <a:t> </a:t>
            </a:r>
            <a:r>
              <a:rPr lang="de-CH" sz="1200" dirty="0" err="1"/>
              <a:t>seulement</a:t>
            </a:r>
            <a:r>
              <a:rPr lang="de-CH" sz="1200" dirty="0"/>
              <a:t> </a:t>
            </a:r>
            <a:r>
              <a:rPr lang="de-CH" sz="1200" dirty="0" err="1"/>
              <a:t>sous</a:t>
            </a:r>
            <a:r>
              <a:rPr lang="de-CH" sz="1200" dirty="0"/>
              <a:t> </a:t>
            </a:r>
            <a:r>
              <a:rPr lang="de-CH" sz="1200" dirty="0" err="1"/>
              <a:t>serres</a:t>
            </a:r>
            <a:r>
              <a:rPr lang="de-CH" sz="1200" dirty="0"/>
              <a:t>)</a:t>
            </a:r>
          </a:p>
          <a:p>
            <a:endParaRPr lang="de-CH" dirty="0"/>
          </a:p>
        </p:txBody>
      </p:sp>
      <p:sp>
        <p:nvSpPr>
          <p:cNvPr id="21" name="Textfeld 17">
            <a:extLst>
              <a:ext uri="{FF2B5EF4-FFF2-40B4-BE49-F238E27FC236}">
                <a16:creationId xmlns:a16="http://schemas.microsoft.com/office/drawing/2014/main" id="{1DD03034-14E8-EAD4-8760-D06ED3BE5A0C}"/>
              </a:ext>
            </a:extLst>
          </p:cNvPr>
          <p:cNvSpPr txBox="1"/>
          <p:nvPr/>
        </p:nvSpPr>
        <p:spPr>
          <a:xfrm>
            <a:off x="1312859" y="6005574"/>
            <a:ext cx="6480720" cy="369332"/>
          </a:xfrm>
          <a:prstGeom prst="rect">
            <a:avLst/>
          </a:prstGeom>
          <a:solidFill>
            <a:srgbClr val="FBE5D6"/>
          </a:solidFill>
        </p:spPr>
        <p:txBody>
          <a:bodyPr wrap="square">
            <a:spAutoFit/>
          </a:bodyPr>
          <a:lstStyle/>
          <a:p>
            <a:r>
              <a:rPr lang="de-CH" sz="1800" dirty="0" err="1"/>
              <a:t>Néonicotinoïde</a:t>
            </a:r>
            <a:r>
              <a:rPr lang="de-CH" sz="1800" dirty="0"/>
              <a:t>* et </a:t>
            </a:r>
            <a:r>
              <a:rPr lang="de-CH" sz="1800" dirty="0" err="1"/>
              <a:t>Pyréthroïde</a:t>
            </a:r>
            <a:r>
              <a:rPr lang="de-CH" sz="1800" dirty="0"/>
              <a:t>** </a:t>
            </a:r>
            <a:r>
              <a:rPr lang="de-CH" sz="1800" dirty="0" err="1"/>
              <a:t>agissant</a:t>
            </a:r>
            <a:r>
              <a:rPr lang="de-CH" sz="1800" dirty="0"/>
              <a:t> de </a:t>
            </a:r>
            <a:r>
              <a:rPr lang="de-CH" sz="1800" dirty="0" err="1"/>
              <a:t>manière</a:t>
            </a:r>
            <a:r>
              <a:rPr lang="de-CH" sz="1800" dirty="0"/>
              <a:t> </a:t>
            </a:r>
            <a:r>
              <a:rPr lang="de-CH" sz="1800" dirty="0" err="1"/>
              <a:t>systémique</a:t>
            </a:r>
            <a:r>
              <a:rPr lang="de-CH" sz="1800" dirty="0"/>
              <a:t> </a:t>
            </a:r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E61960D-054F-903A-9DC8-DAB821A2A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F32FA74-BCFD-AB66-FF17-1A91E85ADB34}"/>
              </a:ext>
            </a:extLst>
          </p:cNvPr>
          <p:cNvSpPr txBox="1"/>
          <p:nvPr/>
        </p:nvSpPr>
        <p:spPr>
          <a:xfrm>
            <a:off x="6942673" y="6354373"/>
            <a:ext cx="273630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200" dirty="0"/>
              <a:t>(</a:t>
            </a:r>
            <a:r>
              <a:rPr lang="de-CH" sz="1200" dirty="0" err="1"/>
              <a:t>Fluhr</a:t>
            </a:r>
            <a:r>
              <a:rPr lang="de-CH" sz="1200" dirty="0"/>
              <a:t> &amp; Adelmann 2020)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B06D9A2-2169-D5A8-2753-C924558EB6D1}"/>
              </a:ext>
            </a:extLst>
          </p:cNvPr>
          <p:cNvSpPr txBox="1"/>
          <p:nvPr/>
        </p:nvSpPr>
        <p:spPr>
          <a:xfrm>
            <a:off x="1487706" y="279102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06CC7BE6-BEA0-F194-FB21-88BFE71EEA56}"/>
              </a:ext>
            </a:extLst>
          </p:cNvPr>
          <p:cNvSpPr txBox="1"/>
          <p:nvPr/>
        </p:nvSpPr>
        <p:spPr>
          <a:xfrm>
            <a:off x="1487706" y="24216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54259EB-3D3A-AF79-4A12-F236D8FFE338}"/>
              </a:ext>
            </a:extLst>
          </p:cNvPr>
          <p:cNvSpPr txBox="1"/>
          <p:nvPr/>
        </p:nvSpPr>
        <p:spPr>
          <a:xfrm>
            <a:off x="1637747" y="422835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925CF36-75F8-6C15-641B-829BC7311E4B}"/>
              </a:ext>
            </a:extLst>
          </p:cNvPr>
          <p:cNvSpPr txBox="1"/>
          <p:nvPr/>
        </p:nvSpPr>
        <p:spPr>
          <a:xfrm>
            <a:off x="1507654" y="496701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9F75A66-5F2B-E964-C2A6-85F3C754E6CB}"/>
              </a:ext>
            </a:extLst>
          </p:cNvPr>
          <p:cNvSpPr txBox="1"/>
          <p:nvPr/>
        </p:nvSpPr>
        <p:spPr>
          <a:xfrm>
            <a:off x="1487706" y="535309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02A17A5-1B8F-CDB9-76C3-8851DBA62681}"/>
              </a:ext>
            </a:extLst>
          </p:cNvPr>
          <p:cNvSpPr txBox="1"/>
          <p:nvPr/>
        </p:nvSpPr>
        <p:spPr>
          <a:xfrm>
            <a:off x="1636626" y="389271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**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A687F82-3DBF-4AF2-A66B-3B45EA4402FB}"/>
              </a:ext>
            </a:extLst>
          </p:cNvPr>
          <p:cNvSpPr txBox="1"/>
          <p:nvPr/>
        </p:nvSpPr>
        <p:spPr>
          <a:xfrm>
            <a:off x="1562780" y="573917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**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7AD76D6-452B-1727-6A55-412490BF1DC8}"/>
              </a:ext>
            </a:extLst>
          </p:cNvPr>
          <p:cNvSpPr txBox="1"/>
          <p:nvPr/>
        </p:nvSpPr>
        <p:spPr>
          <a:xfrm>
            <a:off x="791462" y="2878525"/>
            <a:ext cx="7561076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de-CH" sz="2400" dirty="0" err="1"/>
              <a:t>Néonicotinoïde</a:t>
            </a:r>
            <a:r>
              <a:rPr lang="de-CH" sz="2400" dirty="0"/>
              <a:t>* et </a:t>
            </a:r>
            <a:r>
              <a:rPr lang="de-CH" sz="2400" dirty="0" err="1"/>
              <a:t>Pyréthroïde</a:t>
            </a:r>
            <a:r>
              <a:rPr lang="de-CH" sz="2400" dirty="0"/>
              <a:t>** </a:t>
            </a:r>
            <a:r>
              <a:rPr lang="de-CH" sz="2400" dirty="0" err="1"/>
              <a:t>agissant</a:t>
            </a:r>
            <a:r>
              <a:rPr lang="de-CH" sz="2400" dirty="0"/>
              <a:t> de </a:t>
            </a:r>
            <a:r>
              <a:rPr lang="de-CH" sz="2400" dirty="0" err="1"/>
              <a:t>manière</a:t>
            </a:r>
            <a:r>
              <a:rPr lang="de-CH" sz="2400" dirty="0"/>
              <a:t> </a:t>
            </a:r>
            <a:r>
              <a:rPr lang="de-CH" sz="2400" dirty="0" err="1"/>
              <a:t>systémique</a:t>
            </a:r>
            <a:r>
              <a:rPr lang="de-CH" sz="24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dirty="0" err="1"/>
              <a:t>Souvent</a:t>
            </a:r>
            <a:r>
              <a:rPr lang="de-CH" sz="2400" dirty="0"/>
              <a:t> </a:t>
            </a:r>
            <a:r>
              <a:rPr lang="de-CH" sz="2400" dirty="0" err="1"/>
              <a:t>beaucoup</a:t>
            </a:r>
            <a:r>
              <a:rPr lang="de-CH" sz="2400" dirty="0"/>
              <a:t> </a:t>
            </a:r>
            <a:r>
              <a:rPr lang="de-CH" sz="2400" dirty="0" err="1"/>
              <a:t>d’effets</a:t>
            </a:r>
            <a:r>
              <a:rPr lang="de-CH" sz="2400" dirty="0"/>
              <a:t> </a:t>
            </a:r>
            <a:r>
              <a:rPr lang="de-CH" sz="2400" dirty="0" err="1"/>
              <a:t>secondaires</a:t>
            </a:r>
            <a:r>
              <a:rPr lang="de-CH" sz="2400" dirty="0"/>
              <a:t> </a:t>
            </a:r>
            <a:r>
              <a:rPr lang="de-CH" sz="2400" dirty="0" err="1"/>
              <a:t>sur</a:t>
            </a:r>
            <a:r>
              <a:rPr lang="de-CH" sz="2400" dirty="0"/>
              <a:t> des </a:t>
            </a:r>
            <a:r>
              <a:rPr lang="de-CH" sz="2400" dirty="0" err="1"/>
              <a:t>organismes</a:t>
            </a:r>
            <a:r>
              <a:rPr lang="de-CH" sz="2400" dirty="0"/>
              <a:t> non </a:t>
            </a:r>
            <a:r>
              <a:rPr lang="de-CH" sz="2400" dirty="0" err="1"/>
              <a:t>ciblés</a:t>
            </a:r>
            <a:endParaRPr lang="de-CH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dirty="0" err="1"/>
              <a:t>S’accumulent</a:t>
            </a:r>
            <a:r>
              <a:rPr lang="de-CH" sz="2400" dirty="0"/>
              <a:t> </a:t>
            </a:r>
            <a:r>
              <a:rPr lang="de-CH" sz="2400" dirty="0" err="1"/>
              <a:t>dans</a:t>
            </a:r>
            <a:r>
              <a:rPr lang="de-CH" sz="2400" dirty="0"/>
              <a:t> </a:t>
            </a:r>
            <a:r>
              <a:rPr lang="de-CH" sz="2400" dirty="0" err="1"/>
              <a:t>les</a:t>
            </a:r>
            <a:r>
              <a:rPr lang="de-CH" sz="2400" dirty="0"/>
              <a:t> plantes </a:t>
            </a:r>
            <a:r>
              <a:rPr lang="de-CH" sz="2400" dirty="0" err="1"/>
              <a:t>sauvages</a:t>
            </a:r>
            <a:r>
              <a:rPr lang="de-CH" sz="2400" dirty="0"/>
              <a:t> (</a:t>
            </a:r>
            <a:r>
              <a:rPr lang="de-CH" sz="2400" dirty="0" err="1"/>
              <a:t>aussi</a:t>
            </a:r>
            <a:r>
              <a:rPr lang="de-CH" sz="2400" dirty="0"/>
              <a:t> </a:t>
            </a:r>
            <a:r>
              <a:rPr lang="de-CH" sz="2400" dirty="0" err="1"/>
              <a:t>dans</a:t>
            </a:r>
            <a:r>
              <a:rPr lang="de-CH" sz="2400" dirty="0"/>
              <a:t> </a:t>
            </a:r>
            <a:r>
              <a:rPr lang="de-CH" sz="2400" dirty="0" err="1"/>
              <a:t>les</a:t>
            </a:r>
            <a:r>
              <a:rPr lang="de-CH" sz="2400" dirty="0"/>
              <a:t> SPB) et </a:t>
            </a:r>
            <a:r>
              <a:rPr lang="de-CH" sz="2400" dirty="0" err="1"/>
              <a:t>empoisonnent</a:t>
            </a:r>
            <a:r>
              <a:rPr lang="de-CH" sz="2400" dirty="0"/>
              <a:t> </a:t>
            </a:r>
            <a:r>
              <a:rPr lang="de-CH" sz="2400" dirty="0" err="1"/>
              <a:t>les</a:t>
            </a:r>
            <a:r>
              <a:rPr lang="de-CH" sz="2400" dirty="0"/>
              <a:t> </a:t>
            </a:r>
            <a:r>
              <a:rPr lang="de-CH" sz="2400" dirty="0" err="1"/>
              <a:t>insectes</a:t>
            </a:r>
            <a:r>
              <a:rPr lang="de-CH" sz="2400" dirty="0"/>
              <a:t> via </a:t>
            </a:r>
            <a:r>
              <a:rPr lang="de-CH" sz="2400" dirty="0" err="1"/>
              <a:t>les</a:t>
            </a:r>
            <a:r>
              <a:rPr lang="de-CH" sz="2400" dirty="0"/>
              <a:t> </a:t>
            </a:r>
            <a:r>
              <a:rPr lang="de-CH" sz="2400" dirty="0" err="1"/>
              <a:t>fleurs</a:t>
            </a:r>
            <a:endParaRPr lang="de-CH" sz="2400" dirty="0"/>
          </a:p>
        </p:txBody>
      </p:sp>
    </p:spTree>
    <p:extLst>
      <p:ext uri="{BB962C8B-B14F-4D97-AF65-F5344CB8AC3E}">
        <p14:creationId xmlns:p14="http://schemas.microsoft.com/office/powerpoint/2010/main" val="2837725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F3FEC5-F20F-F73C-0AAC-6AA91AF5A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836A4E8-24B8-6F0F-1B90-95533D6FC017}"/>
              </a:ext>
            </a:extLst>
          </p:cNvPr>
          <p:cNvSpPr txBox="1"/>
          <p:nvPr/>
        </p:nvSpPr>
        <p:spPr>
          <a:xfrm>
            <a:off x="4780012" y="6215874"/>
            <a:ext cx="30861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200" dirty="0">
                <a:latin typeface="Lato-Bold"/>
              </a:rPr>
              <a:t>Source: Humann‐</a:t>
            </a:r>
            <a:r>
              <a:rPr lang="de-CH" sz="1200" dirty="0" err="1">
                <a:latin typeface="Lato-Bold"/>
              </a:rPr>
              <a:t>G</a:t>
            </a:r>
            <a:r>
              <a:rPr lang="de-CH" sz="1200" dirty="0" err="1">
                <a:latin typeface="Gill Sans MT" panose="020B0502020104020203" pitchFamily="34" charset="0"/>
              </a:rPr>
              <a:t>uill</a:t>
            </a:r>
            <a:r>
              <a:rPr lang="de-CH" sz="1200" dirty="0" err="1">
                <a:latin typeface="Lato-Bold"/>
              </a:rPr>
              <a:t>eminot</a:t>
            </a:r>
            <a:r>
              <a:rPr lang="de-CH" sz="1200" dirty="0">
                <a:latin typeface="Lato-Bold"/>
              </a:rPr>
              <a:t> et al. 2019</a:t>
            </a:r>
            <a:endParaRPr lang="de-CH" sz="12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728AE72-77F0-6167-9F12-6C61CFA7DF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84784"/>
            <a:ext cx="6947257" cy="464208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9D330A8-FA00-1006-65BB-BB070BC443AA}"/>
              </a:ext>
            </a:extLst>
          </p:cNvPr>
          <p:cNvSpPr txBox="1"/>
          <p:nvPr/>
        </p:nvSpPr>
        <p:spPr>
          <a:xfrm>
            <a:off x="628649" y="961790"/>
            <a:ext cx="73622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dirty="0" err="1"/>
              <a:t>Dérive</a:t>
            </a:r>
            <a:r>
              <a:rPr lang="de-CH" dirty="0"/>
              <a:t> de 5 </a:t>
            </a:r>
            <a:r>
              <a:rPr lang="de-CH" dirty="0" err="1"/>
              <a:t>néonicotinoïdes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SPB et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arables</a:t>
            </a:r>
            <a:r>
              <a:rPr lang="de-CH" dirty="0"/>
              <a:t> </a:t>
            </a:r>
            <a:r>
              <a:rPr lang="de-CH" dirty="0" err="1"/>
              <a:t>d’exploitations</a:t>
            </a:r>
            <a:r>
              <a:rPr lang="de-CH" dirty="0"/>
              <a:t> </a:t>
            </a:r>
            <a:r>
              <a:rPr lang="de-CH" dirty="0" err="1"/>
              <a:t>conventionelles</a:t>
            </a:r>
            <a:r>
              <a:rPr lang="de-CH" dirty="0"/>
              <a:t>, IP-Suisse et Bio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79197A6-B167-ED7E-C869-A212EB40A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 err="1"/>
              <a:t>Fomation</a:t>
            </a:r>
            <a:r>
              <a:rPr lang="de-CH" dirty="0"/>
              <a:t>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498971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9C646-6484-2C8F-0BCA-EAAF7968C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6A191A-475A-302B-35DD-F165AB59A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Principales causes du déclin de la biodiversité au niveau mondial</a:t>
            </a:r>
            <a:endParaRPr lang="de-CH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A79A6588-766C-47C8-E98C-21CD2FEB0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484784"/>
            <a:ext cx="6947257" cy="464208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2FC9AF7-C0BA-AD6A-AE36-31CB63764D11}"/>
              </a:ext>
            </a:extLst>
          </p:cNvPr>
          <p:cNvSpPr txBox="1"/>
          <p:nvPr/>
        </p:nvSpPr>
        <p:spPr>
          <a:xfrm>
            <a:off x="628650" y="961790"/>
            <a:ext cx="76157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dirty="0" err="1"/>
              <a:t>Dérive</a:t>
            </a:r>
            <a:r>
              <a:rPr lang="de-CH" dirty="0"/>
              <a:t> de 5 </a:t>
            </a:r>
            <a:r>
              <a:rPr lang="de-CH" dirty="0" err="1"/>
              <a:t>néonicotinoïdes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</a:t>
            </a:r>
            <a:r>
              <a:rPr lang="de-CH" dirty="0" err="1"/>
              <a:t>les</a:t>
            </a:r>
            <a:r>
              <a:rPr lang="de-CH" dirty="0"/>
              <a:t> SPB et </a:t>
            </a:r>
            <a:r>
              <a:rPr lang="de-CH" dirty="0" err="1"/>
              <a:t>les</a:t>
            </a:r>
            <a:r>
              <a:rPr lang="de-CH" dirty="0"/>
              <a:t> </a:t>
            </a:r>
            <a:r>
              <a:rPr lang="de-CH" dirty="0" err="1"/>
              <a:t>terres</a:t>
            </a:r>
            <a:r>
              <a:rPr lang="de-CH" dirty="0"/>
              <a:t> </a:t>
            </a:r>
            <a:r>
              <a:rPr lang="de-CH" dirty="0" err="1"/>
              <a:t>arables</a:t>
            </a:r>
            <a:r>
              <a:rPr lang="de-CH" dirty="0"/>
              <a:t> </a:t>
            </a:r>
            <a:r>
              <a:rPr lang="de-CH" dirty="0" err="1"/>
              <a:t>d’exploitations</a:t>
            </a:r>
            <a:r>
              <a:rPr lang="de-CH" dirty="0"/>
              <a:t> </a:t>
            </a:r>
            <a:r>
              <a:rPr lang="de-CH" dirty="0" err="1"/>
              <a:t>conventionelles</a:t>
            </a:r>
            <a:r>
              <a:rPr lang="de-CH" dirty="0"/>
              <a:t>, IP-Suisse et Bio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6539FE3-D27D-8556-E1C2-1EA1435529AC}"/>
              </a:ext>
            </a:extLst>
          </p:cNvPr>
          <p:cNvSpPr txBox="1"/>
          <p:nvPr/>
        </p:nvSpPr>
        <p:spPr>
          <a:xfrm>
            <a:off x="925381" y="2559673"/>
            <a:ext cx="7183710" cy="156966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dirty="0" err="1"/>
              <a:t>Présents</a:t>
            </a:r>
            <a:r>
              <a:rPr lang="de-CH" sz="2400" dirty="0"/>
              <a:t> </a:t>
            </a:r>
            <a:r>
              <a:rPr lang="de-CH" sz="2400" dirty="0" err="1"/>
              <a:t>dans</a:t>
            </a:r>
            <a:r>
              <a:rPr lang="de-CH" sz="2400" dirty="0"/>
              <a:t> 80 % des </a:t>
            </a:r>
            <a:r>
              <a:rPr lang="de-CH" sz="2400" dirty="0" err="1"/>
              <a:t>sols</a:t>
            </a:r>
            <a:r>
              <a:rPr lang="de-CH" sz="2400" dirty="0"/>
              <a:t> et des plantes des SPB et </a:t>
            </a:r>
            <a:r>
              <a:rPr lang="de-CH" sz="2400" dirty="0" err="1"/>
              <a:t>dans</a:t>
            </a:r>
            <a:r>
              <a:rPr lang="de-CH" sz="2400" dirty="0"/>
              <a:t> 93 % des </a:t>
            </a:r>
            <a:r>
              <a:rPr lang="de-CH" sz="2400" dirty="0" err="1"/>
              <a:t>sols</a:t>
            </a:r>
            <a:r>
              <a:rPr lang="de-CH" sz="2400" dirty="0"/>
              <a:t> et </a:t>
            </a:r>
            <a:r>
              <a:rPr lang="de-CH" sz="2400" dirty="0" err="1"/>
              <a:t>cultures</a:t>
            </a:r>
            <a:r>
              <a:rPr lang="de-CH" sz="2400" dirty="0"/>
              <a:t> </a:t>
            </a:r>
            <a:r>
              <a:rPr lang="de-CH" sz="2400" dirty="0" err="1"/>
              <a:t>bio</a:t>
            </a:r>
            <a:r>
              <a:rPr lang="de-CH" sz="2400" dirty="0"/>
              <a:t> !!!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CH" sz="2400" b="1" dirty="0" err="1">
                <a:sym typeface="Wingdings" panose="05000000000000000000" pitchFamily="2" charset="2"/>
              </a:rPr>
              <a:t>Dommages</a:t>
            </a:r>
            <a:r>
              <a:rPr lang="de-CH" sz="2400" b="1" dirty="0">
                <a:sym typeface="Wingdings" panose="05000000000000000000" pitchFamily="2" charset="2"/>
              </a:rPr>
              <a:t> </a:t>
            </a:r>
            <a:r>
              <a:rPr lang="de-CH" sz="2400" b="1" dirty="0" err="1">
                <a:sym typeface="Wingdings" panose="05000000000000000000" pitchFamily="2" charset="2"/>
              </a:rPr>
              <a:t>considérables</a:t>
            </a:r>
            <a:r>
              <a:rPr lang="de-CH" sz="2400" b="1" dirty="0">
                <a:sym typeface="Wingdings" panose="05000000000000000000" pitchFamily="2" charset="2"/>
              </a:rPr>
              <a:t> à la </a:t>
            </a:r>
            <a:r>
              <a:rPr lang="de-CH" sz="2400" b="1" dirty="0" err="1">
                <a:sym typeface="Wingdings" panose="05000000000000000000" pitchFamily="2" charset="2"/>
              </a:rPr>
              <a:t>faune</a:t>
            </a:r>
            <a:r>
              <a:rPr lang="de-CH" sz="2400" b="1" dirty="0">
                <a:sym typeface="Wingdings" panose="05000000000000000000" pitchFamily="2" charset="2"/>
              </a:rPr>
              <a:t> non </a:t>
            </a:r>
            <a:r>
              <a:rPr lang="de-CH" sz="2400" b="1" dirty="0" err="1">
                <a:sym typeface="Wingdings" panose="05000000000000000000" pitchFamily="2" charset="2"/>
              </a:rPr>
              <a:t>ciblée</a:t>
            </a:r>
            <a:r>
              <a:rPr lang="de-CH" sz="2400" b="1" dirty="0">
                <a:sym typeface="Wingdings" panose="05000000000000000000" pitchFamily="2" charset="2"/>
              </a:rPr>
              <a:t>, </a:t>
            </a:r>
            <a:r>
              <a:rPr lang="de-CH" sz="2400" b="1" dirty="0" err="1">
                <a:sym typeface="Wingdings" panose="05000000000000000000" pitchFamily="2" charset="2"/>
              </a:rPr>
              <a:t>auxiliaires</a:t>
            </a:r>
            <a:r>
              <a:rPr lang="de-CH" sz="2400" b="1" dirty="0">
                <a:sym typeface="Wingdings" panose="05000000000000000000" pitchFamily="2" charset="2"/>
              </a:rPr>
              <a:t> et </a:t>
            </a:r>
            <a:r>
              <a:rPr lang="de-CH" sz="2400" b="1" dirty="0" err="1">
                <a:sym typeface="Wingdings" panose="05000000000000000000" pitchFamily="2" charset="2"/>
              </a:rPr>
              <a:t>autres</a:t>
            </a:r>
            <a:r>
              <a:rPr lang="de-CH" sz="2400" b="1" dirty="0">
                <a:sym typeface="Wingdings" panose="05000000000000000000" pitchFamily="2" charset="2"/>
              </a:rPr>
              <a:t> </a:t>
            </a:r>
            <a:r>
              <a:rPr lang="de-CH" sz="2400" b="1" dirty="0" err="1">
                <a:sym typeface="Wingdings" panose="05000000000000000000" pitchFamily="2" charset="2"/>
              </a:rPr>
              <a:t>organismes</a:t>
            </a:r>
            <a:r>
              <a:rPr lang="de-CH" sz="2400" b="1" dirty="0">
                <a:sym typeface="Wingdings" panose="05000000000000000000" pitchFamily="2" charset="2"/>
              </a:rPr>
              <a:t> !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D5047CF3-E89F-DE87-BD12-6B41E1298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  <p:sp>
        <p:nvSpPr>
          <p:cNvPr id="6" name="Textfeld 4">
            <a:extLst>
              <a:ext uri="{FF2B5EF4-FFF2-40B4-BE49-F238E27FC236}">
                <a16:creationId xmlns:a16="http://schemas.microsoft.com/office/drawing/2014/main" id="{08DF8CC7-D451-DA16-A092-776053388B99}"/>
              </a:ext>
            </a:extLst>
          </p:cNvPr>
          <p:cNvSpPr txBox="1"/>
          <p:nvPr/>
        </p:nvSpPr>
        <p:spPr>
          <a:xfrm>
            <a:off x="4780012" y="6215874"/>
            <a:ext cx="30861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CH" sz="1200" dirty="0">
                <a:latin typeface="Lato-Bold"/>
              </a:rPr>
              <a:t>Source: Humann‐</a:t>
            </a:r>
            <a:r>
              <a:rPr lang="de-CH" sz="1200" dirty="0" err="1">
                <a:latin typeface="Lato-Bold"/>
              </a:rPr>
              <a:t>G</a:t>
            </a:r>
            <a:r>
              <a:rPr lang="de-CH" sz="1200" dirty="0" err="1">
                <a:latin typeface="Gill Sans MT" panose="020B0502020104020203" pitchFamily="34" charset="0"/>
              </a:rPr>
              <a:t>uill</a:t>
            </a:r>
            <a:r>
              <a:rPr lang="de-CH" sz="1200" dirty="0" err="1">
                <a:latin typeface="Lato-Bold"/>
              </a:rPr>
              <a:t>eminot</a:t>
            </a:r>
            <a:r>
              <a:rPr lang="de-CH" sz="1200" dirty="0">
                <a:latin typeface="Lato-Bold"/>
              </a:rPr>
              <a:t> et al. 2019</a:t>
            </a:r>
            <a:endParaRPr lang="de-CH" sz="1200" dirty="0"/>
          </a:p>
        </p:txBody>
      </p:sp>
    </p:spTree>
    <p:extLst>
      <p:ext uri="{BB962C8B-B14F-4D97-AF65-F5344CB8AC3E}">
        <p14:creationId xmlns:p14="http://schemas.microsoft.com/office/powerpoint/2010/main" val="41257688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" dirty="0"/>
              <a:t>Mitage (étalement urbain)</a:t>
            </a:r>
          </a:p>
          <a:p>
            <a:r>
              <a:rPr lang="fr" dirty="0"/>
              <a:t>Utilisation intensive du sol et de l'eau</a:t>
            </a:r>
          </a:p>
          <a:p>
            <a:r>
              <a:rPr lang="fr" dirty="0"/>
              <a:t>Propagation d'espèces exotiques envahissantes</a:t>
            </a:r>
          </a:p>
          <a:p>
            <a:r>
              <a:rPr lang="fr" dirty="0"/>
              <a:t>Apports élevés de pesticides et d'azote provenant de l'agriculture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Principales causes de la perte de la biodiversité identifiées pour la Suisse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619672" y="4425999"/>
            <a:ext cx="6220035" cy="83099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" sz="2400" b="1" dirty="0"/>
              <a:t>36% du territoire suisse utilisé par l’agriculture : grande responsabilité pour la biodiversité !</a:t>
            </a:r>
          </a:p>
        </p:txBody>
      </p:sp>
      <p:sp>
        <p:nvSpPr>
          <p:cNvPr id="5" name="Pfeil nach rechts 4"/>
          <p:cNvSpPr/>
          <p:nvPr/>
        </p:nvSpPr>
        <p:spPr>
          <a:xfrm>
            <a:off x="625128" y="4447524"/>
            <a:ext cx="792088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3D2F9DF6-0FA5-4801-9E47-680E28B39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5049470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394646" y="188640"/>
            <a:ext cx="8366125" cy="642939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759774" cy="642939"/>
          </a:xfrm>
        </p:spPr>
        <p:txBody>
          <a:bodyPr>
            <a:normAutofit fontScale="90000"/>
          </a:bodyPr>
          <a:lstStyle/>
          <a:p>
            <a:r>
              <a:rPr lang="fr" dirty="0"/>
              <a:t>Principales causes du recul de la biodiversité dans le paysage cultivé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27848A-A1CD-0242-8E98-D0FDDCCC5C82}"/>
              </a:ext>
            </a:extLst>
          </p:cNvPr>
          <p:cNvSpPr/>
          <p:nvPr/>
        </p:nvSpPr>
        <p:spPr>
          <a:xfrm>
            <a:off x="0" y="6237312"/>
            <a:ext cx="5004048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A706FC33-986B-8342-B95E-69A424A50AD8}"/>
              </a:ext>
            </a:extLst>
          </p:cNvPr>
          <p:cNvSpPr txBox="1">
            <a:spLocks/>
          </p:cNvSpPr>
          <p:nvPr/>
        </p:nvSpPr>
        <p:spPr>
          <a:xfrm>
            <a:off x="394646" y="1273600"/>
            <a:ext cx="8281810" cy="54677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Déficits en matière de </a:t>
            </a:r>
            <a:r>
              <a:rPr lang="fr" sz="2000" b="1" dirty="0"/>
              <a:t>qualité et quantité ainsi que répartition spatiale de milieux naturels et « semi-naturels »</a:t>
            </a:r>
            <a:endParaRPr lang="fr" sz="2000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b="1" dirty="0"/>
              <a:t>Pratiques agricoles </a:t>
            </a:r>
            <a:r>
              <a:rPr lang="fr" sz="2000" b="0" dirty="0"/>
              <a:t>nuisibles à la biodiversité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Entretien insuffisant ou abandon de surfaces (déprise)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Utilisation élevée de </a:t>
            </a:r>
            <a:r>
              <a:rPr lang="fr" sz="2000" b="1" dirty="0"/>
              <a:t>pesticides et d'engrais azotés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Agriculture </a:t>
            </a:r>
            <a:r>
              <a:rPr lang="fr" sz="2000" b="1" dirty="0"/>
              <a:t>non adaptée au site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Perte de surfaces pour la construction et infrastructures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Pression de la population sur les milieux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Subventions dommageables à la biodiversité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Gaspillage alimentaire</a:t>
            </a:r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8739EF0B-7D86-BFB5-BB68-B4C76FA47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76439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25875"/>
            <a:ext cx="7886700" cy="720000"/>
          </a:xfrm>
        </p:spPr>
        <p:txBody>
          <a:bodyPr/>
          <a:lstStyle/>
          <a:p>
            <a:r>
              <a:rPr lang="fr-CH" dirty="0"/>
              <a:t>Etat de la biodiversité dans le monde</a:t>
            </a:r>
            <a:endParaRPr lang="de-CH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C38B0343-96EC-1A4A-A060-381CC947EC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5857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8) Und jetzt?</a:t>
            </a:r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58726" y="1270765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B06CC51-9E9F-4269-E5AD-231B3756DD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09" y="980728"/>
            <a:ext cx="8981782" cy="5108598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E72A3960-351E-6099-B965-6C97503A7A6F}"/>
              </a:ext>
            </a:extLst>
          </p:cNvPr>
          <p:cNvSpPr txBox="1"/>
          <p:nvPr/>
        </p:nvSpPr>
        <p:spPr>
          <a:xfrm>
            <a:off x="5148064" y="1070224"/>
            <a:ext cx="380804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Source: https://de.wikipedia.org/wiki/Insektensterben#Internationale_Studien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B73C668-1BCF-5E56-8BD6-A54E4C75ADF9}"/>
              </a:ext>
            </a:extLst>
          </p:cNvPr>
          <p:cNvSpPr txBox="1"/>
          <p:nvPr/>
        </p:nvSpPr>
        <p:spPr>
          <a:xfrm>
            <a:off x="126483" y="941675"/>
            <a:ext cx="33123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CH" dirty="0"/>
              <a:t>La </a:t>
            </a:r>
            <a:r>
              <a:rPr lang="de-CH" dirty="0" err="1"/>
              <a:t>disparition</a:t>
            </a:r>
            <a:r>
              <a:rPr lang="de-CH" dirty="0"/>
              <a:t> des </a:t>
            </a:r>
            <a:r>
              <a:rPr lang="de-CH" dirty="0" err="1"/>
              <a:t>insectes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479951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56128-9BE2-101A-7991-0767978B1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60E858CB-E0B2-3F2A-A12D-B20DCA307622}"/>
              </a:ext>
            </a:extLst>
          </p:cNvPr>
          <p:cNvSpPr txBox="1">
            <a:spLocks/>
          </p:cNvSpPr>
          <p:nvPr/>
        </p:nvSpPr>
        <p:spPr>
          <a:xfrm>
            <a:off x="394646" y="188640"/>
            <a:ext cx="8366125" cy="642939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A510A0E-59C1-CDBB-8EEA-C5621F887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759774" cy="642939"/>
          </a:xfrm>
        </p:spPr>
        <p:txBody>
          <a:bodyPr>
            <a:normAutofit fontScale="90000"/>
          </a:bodyPr>
          <a:lstStyle/>
          <a:p>
            <a:r>
              <a:rPr lang="fr" dirty="0"/>
              <a:t>Principales causes du recul de la biodiversité dans le paysage cultivé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0AB5FA-D088-FD49-1A30-64EC943601BC}"/>
              </a:ext>
            </a:extLst>
          </p:cNvPr>
          <p:cNvSpPr/>
          <p:nvPr/>
        </p:nvSpPr>
        <p:spPr>
          <a:xfrm>
            <a:off x="0" y="6237312"/>
            <a:ext cx="5004048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C4FE592D-8E75-D609-B721-14A7E0446B8F}"/>
              </a:ext>
            </a:extLst>
          </p:cNvPr>
          <p:cNvSpPr txBox="1">
            <a:spLocks/>
          </p:cNvSpPr>
          <p:nvPr/>
        </p:nvSpPr>
        <p:spPr>
          <a:xfrm>
            <a:off x="394646" y="1273600"/>
            <a:ext cx="8281810" cy="54677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Déficits en matière de </a:t>
            </a:r>
            <a:r>
              <a:rPr lang="fr" sz="2000" b="1" dirty="0"/>
              <a:t>qualité et quantité ainsi que répartition spatiale de milieux naturels et « semi-naturels »</a:t>
            </a:r>
            <a:endParaRPr lang="fr" sz="2000" dirty="0"/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b="1" dirty="0"/>
              <a:t>Pratiques agricoles </a:t>
            </a:r>
            <a:r>
              <a:rPr lang="fr" sz="2000" b="0" dirty="0"/>
              <a:t>nuisibles à la biodiversité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Entretien insuffisant ou abandon de surfaces (déprise)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Utilisation élevée de </a:t>
            </a:r>
            <a:r>
              <a:rPr lang="fr" sz="2000" b="1" dirty="0"/>
              <a:t>pesticides et d'engrais azotés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Agriculture </a:t>
            </a:r>
            <a:r>
              <a:rPr lang="fr" sz="2000" b="1" dirty="0"/>
              <a:t>non adaptée au site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Perte de surfaces pour la construction et infrastructures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Pression de la population sur les milieux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Subventions dommageables à la biodiversité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fr" sz="2000" dirty="0"/>
              <a:t>Gaspillage alimentaire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EF0FFB6-02EA-96ED-E195-F15888A2EDE1}"/>
              </a:ext>
            </a:extLst>
          </p:cNvPr>
          <p:cNvSpPr/>
          <p:nvPr/>
        </p:nvSpPr>
        <p:spPr>
          <a:xfrm>
            <a:off x="391770" y="1303138"/>
            <a:ext cx="7780630" cy="226987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1EFAAC8-CDE5-D052-67BC-BA70EEA7BA0F}"/>
              </a:ext>
            </a:extLst>
          </p:cNvPr>
          <p:cNvSpPr txBox="1"/>
          <p:nvPr/>
        </p:nvSpPr>
        <p:spPr>
          <a:xfrm rot="19840389">
            <a:off x="744120" y="2730456"/>
            <a:ext cx="7196225" cy="954107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</a:rPr>
              <a:t>C'est là qu'un conseil en biodiversité compétent et ciblé peut faire la différence !</a:t>
            </a:r>
            <a:endParaRPr lang="de-CH" sz="2800" b="1" dirty="0">
              <a:solidFill>
                <a:srgbClr val="FF0000"/>
              </a:solidFill>
            </a:endParaRPr>
          </a:p>
        </p:txBody>
      </p:sp>
      <p:sp>
        <p:nvSpPr>
          <p:cNvPr id="12" name="Espace réservé du pied de page 11">
            <a:extLst>
              <a:ext uri="{FF2B5EF4-FFF2-40B4-BE49-F238E27FC236}">
                <a16:creationId xmlns:a16="http://schemas.microsoft.com/office/drawing/2014/main" id="{DBC469E7-BEA0-A788-0AF3-16BF3681A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58263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Espace réservé du pied de page 11">
            <a:extLst>
              <a:ext uri="{FF2B5EF4-FFF2-40B4-BE49-F238E27FC236}">
                <a16:creationId xmlns:a16="http://schemas.microsoft.com/office/drawing/2014/main" id="{C1B1BEE5-24AF-CA84-C203-760918967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 dirty="0"/>
              <a:t>Formation de </a:t>
            </a:r>
            <a:r>
              <a:rPr lang="de-CH" dirty="0" err="1"/>
              <a:t>conseiller-ère</a:t>
            </a:r>
            <a:r>
              <a:rPr lang="de-CH" dirty="0"/>
              <a:t> en </a:t>
            </a:r>
            <a:r>
              <a:rPr lang="de-CH" dirty="0" err="1"/>
              <a:t>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CAB2CC6-6221-ADB9-DFB9-BD09E0284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04048" y="6361474"/>
            <a:ext cx="28800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62E61B-9826-41C4-EBD3-D3F0F6221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0464"/>
            <a:ext cx="7886700" cy="720000"/>
          </a:xfrm>
        </p:spPr>
        <p:txBody>
          <a:bodyPr/>
          <a:lstStyle/>
          <a:p>
            <a:r>
              <a:rPr lang="fr-CH" dirty="0"/>
              <a:t>Etat de la biodiversité dans le monde</a:t>
            </a:r>
            <a:endParaRPr lang="de-CH" dirty="0"/>
          </a:p>
        </p:txBody>
      </p:sp>
      <p:sp>
        <p:nvSpPr>
          <p:cNvPr id="3" name="Inhaltsplatzhalter 6">
            <a:extLst>
              <a:ext uri="{FF2B5EF4-FFF2-40B4-BE49-F238E27FC236}">
                <a16:creationId xmlns:a16="http://schemas.microsoft.com/office/drawing/2014/main" id="{625901D3-E0E7-515D-489A-8560D5358D1F}"/>
              </a:ext>
            </a:extLst>
          </p:cNvPr>
          <p:cNvSpPr txBox="1">
            <a:spLocks/>
          </p:cNvSpPr>
          <p:nvPr/>
        </p:nvSpPr>
        <p:spPr>
          <a:xfrm>
            <a:off x="628650" y="1484119"/>
            <a:ext cx="7886700" cy="468052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CH" sz="2400" dirty="0"/>
              <a:t>Und die Biodiversität?</a:t>
            </a:r>
            <a:endParaRPr lang="de-CH" sz="2400" dirty="0">
              <a:solidFill>
                <a:srgbClr val="FF000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67763F-2358-1BC5-329C-43E1C1CD887E}"/>
              </a:ext>
            </a:extLst>
          </p:cNvPr>
          <p:cNvSpPr txBox="1"/>
          <p:nvPr/>
        </p:nvSpPr>
        <p:spPr>
          <a:xfrm>
            <a:off x="5004048" y="2100958"/>
            <a:ext cx="2938269" cy="33855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CH" sz="800" dirty="0" err="1">
                <a:latin typeface="Arial" panose="020B0604020202020204" pitchFamily="34" charset="0"/>
                <a:cs typeface="Arial" panose="020B0604020202020204" pitchFamily="34" charset="0"/>
              </a:rPr>
              <a:t>Nathani</a:t>
            </a:r>
            <a:r>
              <a:rPr lang="de-CH" sz="800" dirty="0">
                <a:latin typeface="Arial" panose="020B0604020202020204" pitchFamily="34" charset="0"/>
                <a:cs typeface="Arial" panose="020B0604020202020204" pitchFamily="34" charset="0"/>
              </a:rPr>
              <a:t> C. et al. (2022): Umwelt-Fussabdrücke der Schweiz: Zeitlicher Verlauf 2000-2018. BAFU,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FC11156-72B1-0141-2E5F-57D73D95CC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36" y="1437320"/>
            <a:ext cx="8538606" cy="474186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04CFB9E-826C-62FE-97E9-09426625586B}"/>
              </a:ext>
            </a:extLst>
          </p:cNvPr>
          <p:cNvSpPr txBox="1"/>
          <p:nvPr/>
        </p:nvSpPr>
        <p:spPr>
          <a:xfrm>
            <a:off x="3347864" y="1135516"/>
            <a:ext cx="524252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Etude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de Krefelder: Diminution de 75% de la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biomasse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insectes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volants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entre 1989 et 2015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dans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les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zones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1600" dirty="0" err="1">
                <a:latin typeface="Arial" panose="020B0604020202020204" pitchFamily="34" charset="0"/>
                <a:cs typeface="Arial" panose="020B0604020202020204" pitchFamily="34" charset="0"/>
              </a:rPr>
              <a:t>protégées</a:t>
            </a:r>
            <a:r>
              <a:rPr lang="de-CH" sz="16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917316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FADD80-9F1F-0BFB-5CB4-6D042C27D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60964FA0-E116-26AC-65FF-2326EC8255E6}"/>
              </a:ext>
            </a:extLst>
          </p:cNvPr>
          <p:cNvSpPr txBox="1"/>
          <p:nvPr/>
        </p:nvSpPr>
        <p:spPr>
          <a:xfrm flipH="1">
            <a:off x="114351" y="6193626"/>
            <a:ext cx="7200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100" dirty="0"/>
              <a:t>Sources : https://www.vogelwarte.ch/modx/fr/atlas/focus/le-declin-des-insectivores ; </a:t>
            </a:r>
            <a:r>
              <a:rPr lang="fr-CH" sz="1100" dirty="0" err="1"/>
              <a:t>FiBL</a:t>
            </a:r>
            <a:r>
              <a:rPr lang="fr-CH" sz="1100" dirty="0"/>
              <a:t>, AGRIDEA, </a:t>
            </a:r>
            <a:r>
              <a:rPr lang="fr-CH" sz="1100" dirty="0" err="1"/>
              <a:t>Vogelwarte</a:t>
            </a:r>
            <a:r>
              <a:rPr lang="fr-CH" sz="1100" dirty="0"/>
              <a:t> (https://</a:t>
            </a:r>
            <a:r>
              <a:rPr lang="fr-CH" sz="1100" dirty="0" err="1"/>
              <a:t>www.agrinatur.ch</a:t>
            </a:r>
            <a:r>
              <a:rPr lang="fr-CH" sz="1100" dirty="0"/>
              <a:t>/</a:t>
            </a:r>
            <a:r>
              <a:rPr lang="fr-CH" sz="1100" dirty="0" err="1"/>
              <a:t>fr</a:t>
            </a:r>
            <a:r>
              <a:rPr lang="fr-CH" sz="1100" dirty="0"/>
              <a:t>/outils/</a:t>
            </a:r>
            <a:r>
              <a:rPr lang="fr-CH" sz="1100" dirty="0" err="1"/>
              <a:t>materiel-denseignement</a:t>
            </a:r>
            <a:r>
              <a:rPr lang="fr-CH" sz="1100" dirty="0"/>
              <a:t>)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8896DF42-A13E-D640-6A83-B6B3CF411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7906" y="6132317"/>
            <a:ext cx="8037512" cy="93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–"/>
              <a:defRPr sz="22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Tahoma" pitchFamily="34" charset="0"/>
              <a:buChar char="□"/>
              <a:defRPr sz="20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#"/>
              <a:defRPr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»"/>
              <a:defRPr sz="9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»"/>
              <a:defRPr sz="9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»"/>
              <a:defRPr sz="9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»"/>
              <a:defRPr sz="9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charset="0"/>
              <a:buChar char="»"/>
              <a:defRPr sz="9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spcBef>
                <a:spcPct val="30000"/>
              </a:spcBef>
            </a:pPr>
            <a:endParaRPr lang="fr-CH" kern="0" dirty="0"/>
          </a:p>
        </p:txBody>
      </p:sp>
      <p:pic>
        <p:nvPicPr>
          <p:cNvPr id="14" name="Grafik 10" descr="Bildschirmausschnitt">
            <a:extLst>
              <a:ext uri="{FF2B5EF4-FFF2-40B4-BE49-F238E27FC236}">
                <a16:creationId xmlns:a16="http://schemas.microsoft.com/office/drawing/2014/main" id="{A6F49D03-B22B-C113-B764-7FDA91E34C4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422" y="1667959"/>
            <a:ext cx="8504968" cy="4567741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5FB7E92-F658-ED3D-B320-580CCA23D658}"/>
              </a:ext>
            </a:extLst>
          </p:cNvPr>
          <p:cNvSpPr txBox="1"/>
          <p:nvPr/>
        </p:nvSpPr>
        <p:spPr>
          <a:xfrm>
            <a:off x="2664532" y="1706215"/>
            <a:ext cx="380674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CH" sz="1800" dirty="0">
                <a:latin typeface="Avenir Light" panose="020B0402020203020204" pitchFamily="34" charset="77"/>
              </a:rPr>
              <a:t>Insectivores dans le paysage ouvert</a:t>
            </a:r>
          </a:p>
        </p:txBody>
      </p:sp>
      <p:sp>
        <p:nvSpPr>
          <p:cNvPr id="12" name="Inhaltsplatzhalter 5">
            <a:extLst>
              <a:ext uri="{FF2B5EF4-FFF2-40B4-BE49-F238E27FC236}">
                <a16:creationId xmlns:a16="http://schemas.microsoft.com/office/drawing/2014/main" id="{FE08CE36-DF68-A616-4F36-98478EA16F7E}"/>
              </a:ext>
            </a:extLst>
          </p:cNvPr>
          <p:cNvSpPr txBox="1">
            <a:spLocks/>
          </p:cNvSpPr>
          <p:nvPr/>
        </p:nvSpPr>
        <p:spPr>
          <a:xfrm>
            <a:off x="628650" y="1066656"/>
            <a:ext cx="8191822" cy="99419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/>
              <a:t>Fort recul de la biodiversité dans les paysages ouverts</a:t>
            </a:r>
          </a:p>
        </p:txBody>
      </p:sp>
      <p:sp>
        <p:nvSpPr>
          <p:cNvPr id="13" name="Titel 2">
            <a:extLst>
              <a:ext uri="{FF2B5EF4-FFF2-40B4-BE49-F238E27FC236}">
                <a16:creationId xmlns:a16="http://schemas.microsoft.com/office/drawing/2014/main" id="{CA116F4D-CAF4-0C48-D90E-04DBC826E64C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7886700" cy="5435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" dirty="0"/>
              <a:t>La biodiversité en chute libre…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670237B-47C1-3F93-5F2B-5C12575DEF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3473954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7F13C72-173D-7E49-BBD0-08B1D344C5C7}"/>
              </a:ext>
            </a:extLst>
          </p:cNvPr>
          <p:cNvSpPr/>
          <p:nvPr/>
        </p:nvSpPr>
        <p:spPr>
          <a:xfrm>
            <a:off x="0" y="6237312"/>
            <a:ext cx="5004048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396877" y="836712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CH" sz="2400" dirty="0">
              <a:latin typeface="Arial"/>
              <a:cs typeface="Arial"/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329589"/>
          </a:xfrm>
          <a:noFill/>
        </p:spPr>
        <p:txBody>
          <a:bodyPr>
            <a:normAutofit fontScale="90000"/>
          </a:bodyPr>
          <a:lstStyle/>
          <a:p>
            <a:r>
              <a:rPr lang="fr" dirty="0"/>
              <a:t>État de la biodiversité en Suisse</a:t>
            </a:r>
            <a:endParaRPr lang="de-CH" sz="1800" b="0" i="1" dirty="0"/>
          </a:p>
        </p:txBody>
      </p:sp>
      <p:sp>
        <p:nvSpPr>
          <p:cNvPr id="17" name="Inhaltsplatzhalter 5">
            <a:extLst>
              <a:ext uri="{FF2B5EF4-FFF2-40B4-BE49-F238E27FC236}">
                <a16:creationId xmlns:a16="http://schemas.microsoft.com/office/drawing/2014/main" id="{737519F3-1571-C247-81DA-54FBC5F221EF}"/>
              </a:ext>
            </a:extLst>
          </p:cNvPr>
          <p:cNvSpPr txBox="1">
            <a:spLocks/>
          </p:cNvSpPr>
          <p:nvPr/>
        </p:nvSpPr>
        <p:spPr>
          <a:xfrm>
            <a:off x="628650" y="764704"/>
            <a:ext cx="8191822" cy="267063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" dirty="0"/>
              <a:t>56’000 espèces connues en Suisse, dont la moitié sont des insectes</a:t>
            </a:r>
          </a:p>
          <a:p>
            <a:r>
              <a:rPr lang="fr" dirty="0"/>
              <a:t>Selon spécialistes, la Suisse compterait 30’000 espèces de plus (20’000 insectes, 9’000 champignons)</a:t>
            </a:r>
          </a:p>
          <a:p>
            <a:r>
              <a:rPr lang="fr" dirty="0"/>
              <a:t>10’000 des espèces connues et 167 milieux ont été évalués quant à leur risque d’extinction (Listes rouges) :</a:t>
            </a:r>
          </a:p>
          <a:p>
            <a:pPr lvl="1">
              <a:buFont typeface="Wingdings" pitchFamily="2" charset="2"/>
              <a:buChar char="Ø"/>
            </a:pPr>
            <a:r>
              <a:rPr lang="fr" dirty="0"/>
              <a:t>35% des espèces et 48% des milieux sont menacés (catégories </a:t>
            </a:r>
            <a:r>
              <a:rPr lang="fr" dirty="0" err="1"/>
              <a:t>CR</a:t>
            </a:r>
            <a:r>
              <a:rPr lang="fr" sz="1000" dirty="0" err="1"/>
              <a:t>Au</a:t>
            </a:r>
            <a:r>
              <a:rPr lang="fr" sz="1000" dirty="0"/>
              <a:t> bord de l’extinction</a:t>
            </a:r>
            <a:r>
              <a:rPr lang="fr" dirty="0"/>
              <a:t>, E</a:t>
            </a:r>
            <a:r>
              <a:rPr lang="fr-CH" dirty="0"/>
              <a:t>n</a:t>
            </a:r>
            <a:r>
              <a:rPr lang="fr" sz="900" dirty="0"/>
              <a:t>En danger</a:t>
            </a:r>
            <a:r>
              <a:rPr lang="fr" dirty="0"/>
              <a:t>, </a:t>
            </a:r>
            <a:r>
              <a:rPr lang="fr" dirty="0" err="1"/>
              <a:t>VU</a:t>
            </a:r>
            <a:r>
              <a:rPr lang="fr" sz="900" dirty="0" err="1"/>
              <a:t>Vulnérable</a:t>
            </a:r>
            <a:r>
              <a:rPr lang="fr" dirty="0"/>
              <a:t>)</a:t>
            </a:r>
          </a:p>
        </p:txBody>
      </p:sp>
      <p:sp>
        <p:nvSpPr>
          <p:cNvPr id="6" name="Rechteck 5"/>
          <p:cNvSpPr/>
          <p:nvPr/>
        </p:nvSpPr>
        <p:spPr>
          <a:xfrm>
            <a:off x="72284" y="6270657"/>
            <a:ext cx="522007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" sz="1000" dirty="0"/>
              <a:t>Sources : Espèces et milieux menacés en Suisse. Synthèse des listes rouges (OFEV, 2023) ; Biodiversité en Suisse. Etat et évolution (OFEV 2023) ; Liste rouge des milieux. Milieux </a:t>
            </a:r>
            <a:r>
              <a:rPr lang="fr" sz="1000" dirty="0" err="1"/>
              <a:t>meancés</a:t>
            </a:r>
            <a:r>
              <a:rPr lang="fr" sz="1000" dirty="0"/>
              <a:t> de Suisse (</a:t>
            </a:r>
            <a:r>
              <a:rPr lang="fr" sz="1000" dirty="0" err="1"/>
              <a:t>Delarze</a:t>
            </a:r>
            <a:r>
              <a:rPr lang="fr" sz="1000" dirty="0"/>
              <a:t> et al. 2016) ; Plan d’action Stratégie Biodiversité Suisse. Phase 2 (OFEV 2024)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5EAA27B-7CD4-A244-A20B-99FCDDC6DB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3632633"/>
            <a:ext cx="5849074" cy="2670638"/>
          </a:xfrm>
          <a:prstGeom prst="rect">
            <a:avLst/>
          </a:prstGeom>
        </p:spPr>
      </p:pic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FD29E5D-6700-C935-7677-F8762581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92793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244569"/>
          </a:xfrm>
        </p:spPr>
        <p:txBody>
          <a:bodyPr>
            <a:normAutofit fontScale="90000"/>
          </a:bodyPr>
          <a:lstStyle/>
          <a:p>
            <a:r>
              <a:rPr lang="fr" dirty="0"/>
              <a:t>Pertes de milieux naturels précieux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043608" y="5817417"/>
            <a:ext cx="74168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100" dirty="0"/>
              <a:t>Évolution de la superficie des zones alluviales, des marais ainsi que des prairies et pâturages secs depuis 1900.</a:t>
            </a:r>
          </a:p>
          <a:p>
            <a:r>
              <a:rPr lang="fr" sz="1100" dirty="0"/>
              <a:t>Source : Biodiversité en Suisse. Etat et évolution (OFEF 2017)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E1AA32-7002-C64E-B04E-C8FF41DA23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093"/>
          <a:stretch/>
        </p:blipFill>
        <p:spPr>
          <a:xfrm>
            <a:off x="899593" y="891085"/>
            <a:ext cx="5688632" cy="492633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649C1D3-3408-3AD0-7EEE-ADDE9DF4BBA6}"/>
              </a:ext>
            </a:extLst>
          </p:cNvPr>
          <p:cNvSpPr txBox="1"/>
          <p:nvPr/>
        </p:nvSpPr>
        <p:spPr>
          <a:xfrm>
            <a:off x="1331640" y="860797"/>
            <a:ext cx="2691506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CH" sz="1600" dirty="0"/>
              <a:t>Surface par </a:t>
            </a:r>
            <a:r>
              <a:rPr lang="de-CH" sz="1600" dirty="0" err="1"/>
              <a:t>rapport</a:t>
            </a:r>
            <a:r>
              <a:rPr lang="de-CH" sz="1600" dirty="0"/>
              <a:t> à 1900      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44C1A6C-4B3A-A131-B57B-75EE5F173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296864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43593"/>
          </a:xfrm>
        </p:spPr>
        <p:txBody>
          <a:bodyPr>
            <a:normAutofit/>
          </a:bodyPr>
          <a:lstStyle/>
          <a:p>
            <a:r>
              <a:rPr lang="fr" dirty="0"/>
              <a:t>11 millions d'arbres fruitiers haute-tige ont disparu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07CD144-7F5F-874D-BDB9-4390B34E22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843" y="908719"/>
            <a:ext cx="9144000" cy="5950541"/>
          </a:xfrm>
          <a:prstGeom prst="rect">
            <a:avLst/>
          </a:prstGeom>
        </p:spPr>
      </p:pic>
      <p:sp>
        <p:nvSpPr>
          <p:cNvPr id="9" name="Rechteck 5">
            <a:extLst>
              <a:ext uri="{FF2B5EF4-FFF2-40B4-BE49-F238E27FC236}">
                <a16:creationId xmlns:a16="http://schemas.microsoft.com/office/drawing/2014/main" id="{DA55A82A-8B6B-0342-AFF0-0327B0A01F64}"/>
              </a:ext>
            </a:extLst>
          </p:cNvPr>
          <p:cNvSpPr/>
          <p:nvPr/>
        </p:nvSpPr>
        <p:spPr>
          <a:xfrm rot="16200000">
            <a:off x="-1182778" y="5469705"/>
            <a:ext cx="25378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: </a:t>
            </a:r>
            <a:r>
              <a:rPr lang="fr" sz="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Lubis_map.geo.admin.ch</a:t>
            </a:r>
            <a:r>
              <a:rPr lang="fr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fr" sz="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swisstopo</a:t>
            </a:r>
            <a:endParaRPr lang="fr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54437F-52A5-2041-B07C-EDAC9714BB05}"/>
              </a:ext>
            </a:extLst>
          </p:cNvPr>
          <p:cNvSpPr txBox="1"/>
          <p:nvPr/>
        </p:nvSpPr>
        <p:spPr>
          <a:xfrm>
            <a:off x="6084168" y="6488668"/>
            <a:ext cx="2779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 de </a:t>
            </a:r>
            <a:r>
              <a:rPr lang="fr-CH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Winden</a:t>
            </a:r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TG, 1945</a:t>
            </a:r>
          </a:p>
        </p:txBody>
      </p:sp>
      <p:sp>
        <p:nvSpPr>
          <p:cNvPr id="7" name="Textfeld 4">
            <a:extLst>
              <a:ext uri="{FF2B5EF4-FFF2-40B4-BE49-F238E27FC236}">
                <a16:creationId xmlns:a16="http://schemas.microsoft.com/office/drawing/2014/main" id="{1A386B8D-456D-9F48-B615-B694E06B3BD5}"/>
              </a:ext>
            </a:extLst>
          </p:cNvPr>
          <p:cNvSpPr txBox="1"/>
          <p:nvPr/>
        </p:nvSpPr>
        <p:spPr>
          <a:xfrm>
            <a:off x="7291214" y="4831152"/>
            <a:ext cx="1224136" cy="262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100" dirty="0"/>
              <a:t>Source : </a:t>
            </a:r>
            <a:r>
              <a:rPr lang="fr" sz="1100" dirty="0" err="1"/>
              <a:t>Birdlife</a:t>
            </a:r>
            <a:endParaRPr lang="de-CH" sz="11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7FB73FA-6F96-711C-A2F5-DD85B7B21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1215240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AAE5E-463F-0FEE-75DC-43F330855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93E5C0E-B824-09E0-98F9-8EC0A0B12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43593"/>
          </a:xfrm>
        </p:spPr>
        <p:txBody>
          <a:bodyPr>
            <a:normAutofit/>
          </a:bodyPr>
          <a:lstStyle/>
          <a:p>
            <a:r>
              <a:rPr lang="fr" dirty="0"/>
              <a:t>11 millions d'arbres fruitiers haute-tige ont disparu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AA77DD1-7B21-AD53-833A-142329BBC9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843" y="908719"/>
            <a:ext cx="9144000" cy="5950541"/>
          </a:xfrm>
          <a:prstGeom prst="rect">
            <a:avLst/>
          </a:prstGeom>
        </p:spPr>
      </p:pic>
      <p:sp>
        <p:nvSpPr>
          <p:cNvPr id="9" name="Rechteck 5">
            <a:extLst>
              <a:ext uri="{FF2B5EF4-FFF2-40B4-BE49-F238E27FC236}">
                <a16:creationId xmlns:a16="http://schemas.microsoft.com/office/drawing/2014/main" id="{9ABEDB2E-2F95-EEAD-E20F-47E2A2CED361}"/>
              </a:ext>
            </a:extLst>
          </p:cNvPr>
          <p:cNvSpPr/>
          <p:nvPr/>
        </p:nvSpPr>
        <p:spPr>
          <a:xfrm rot="16200000">
            <a:off x="-1182778" y="5469705"/>
            <a:ext cx="25378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: </a:t>
            </a:r>
            <a:r>
              <a:rPr lang="fr" sz="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Lubis_map.geo.admin.ch</a:t>
            </a:r>
            <a:r>
              <a:rPr lang="fr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fr" sz="9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swisstopo</a:t>
            </a:r>
            <a:endParaRPr lang="fr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D834817-DDCC-BB94-2B3A-93D7F83CDFD7}"/>
              </a:ext>
            </a:extLst>
          </p:cNvPr>
          <p:cNvSpPr txBox="1"/>
          <p:nvPr/>
        </p:nvSpPr>
        <p:spPr>
          <a:xfrm>
            <a:off x="6084168" y="6488668"/>
            <a:ext cx="2779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Région de </a:t>
            </a:r>
            <a:r>
              <a:rPr lang="fr-CH" sz="1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Winden</a:t>
            </a:r>
            <a:r>
              <a:rPr lang="fr-CH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TG, 1945</a:t>
            </a:r>
          </a:p>
        </p:txBody>
      </p:sp>
      <p:pic>
        <p:nvPicPr>
          <p:cNvPr id="6" name="Inhaltsplatzhalter 3">
            <a:extLst>
              <a:ext uri="{FF2B5EF4-FFF2-40B4-BE49-F238E27FC236}">
                <a16:creationId xmlns:a16="http://schemas.microsoft.com/office/drawing/2014/main" id="{83F86457-9FF5-CDB2-76FA-D213B8B311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39552" y="1411509"/>
            <a:ext cx="7886700" cy="3665649"/>
          </a:xfrm>
          <a:prstGeom prst="rect">
            <a:avLst/>
          </a:prstGeom>
        </p:spPr>
      </p:pic>
      <p:sp>
        <p:nvSpPr>
          <p:cNvPr id="7" name="Textfeld 4">
            <a:extLst>
              <a:ext uri="{FF2B5EF4-FFF2-40B4-BE49-F238E27FC236}">
                <a16:creationId xmlns:a16="http://schemas.microsoft.com/office/drawing/2014/main" id="{1B298853-1948-725A-22A9-91CD0EFAFB4C}"/>
              </a:ext>
            </a:extLst>
          </p:cNvPr>
          <p:cNvSpPr txBox="1"/>
          <p:nvPr/>
        </p:nvSpPr>
        <p:spPr>
          <a:xfrm>
            <a:off x="7291214" y="4831152"/>
            <a:ext cx="1224136" cy="262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100" dirty="0"/>
              <a:t>Source : </a:t>
            </a:r>
            <a:r>
              <a:rPr lang="fr" sz="1100" dirty="0" err="1"/>
              <a:t>Birdlife</a:t>
            </a:r>
            <a:endParaRPr lang="de-CH" sz="11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3DD7041-B353-A012-38FE-0855B2216A40}"/>
              </a:ext>
            </a:extLst>
          </p:cNvPr>
          <p:cNvSpPr txBox="1"/>
          <p:nvPr/>
        </p:nvSpPr>
        <p:spPr>
          <a:xfrm>
            <a:off x="1835696" y="4725144"/>
            <a:ext cx="3888432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Nombre d’arbres fruitiers haute-tige (en </a:t>
            </a:r>
            <a:r>
              <a:rPr lang="fr-CH" sz="1400" dirty="0" err="1">
                <a:latin typeface="Arial" panose="020B0604020202020204" pitchFamily="34" charset="0"/>
                <a:cs typeface="Arial" panose="020B0604020202020204" pitchFamily="34" charset="0"/>
              </a:rPr>
              <a:t>Mio</a:t>
            </a:r>
            <a:r>
              <a:rPr lang="fr-CH" sz="1400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</a:p>
        </p:txBody>
      </p:sp>
      <p:sp>
        <p:nvSpPr>
          <p:cNvPr id="12" name="Espace réservé du pied de page 11">
            <a:extLst>
              <a:ext uri="{FF2B5EF4-FFF2-40B4-BE49-F238E27FC236}">
                <a16:creationId xmlns:a16="http://schemas.microsoft.com/office/drawing/2014/main" id="{6E4DE1AF-25F4-F2AA-8566-30E39D5CA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</p:txBody>
      </p:sp>
    </p:spTree>
    <p:extLst>
      <p:ext uri="{BB962C8B-B14F-4D97-AF65-F5344CB8AC3E}">
        <p14:creationId xmlns:p14="http://schemas.microsoft.com/office/powerpoint/2010/main" val="4112139533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purl.org/dc/terms/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26ccd4c-651f-4ccc-af87-3950eef9fdad"/>
    <ds:schemaRef ds:uri="http://schemas.microsoft.com/office/2006/metadata/properties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FADD081D-35F2-4777-A6DF-804987A4711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2327</Words>
  <Application>Microsoft Office PowerPoint</Application>
  <PresentationFormat>Bildschirmpräsentation (4:3)</PresentationFormat>
  <Paragraphs>261</Paragraphs>
  <Slides>31</Slides>
  <Notes>18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9" baseType="lpstr">
      <vt:lpstr>Arial</vt:lpstr>
      <vt:lpstr>Avenir Light</vt:lpstr>
      <vt:lpstr>Calibri</vt:lpstr>
      <vt:lpstr>Gill Sans MT</vt:lpstr>
      <vt:lpstr>Lato-Bold</vt:lpstr>
      <vt:lpstr>Tahoma</vt:lpstr>
      <vt:lpstr>Wingdings</vt:lpstr>
      <vt:lpstr>Benutzerdefiniertes Design</vt:lpstr>
      <vt:lpstr>Biodiversité et agriculture</vt:lpstr>
      <vt:lpstr>Etat de la biodiversité dans le monde</vt:lpstr>
      <vt:lpstr>Etat de la biodiversité dans le monde</vt:lpstr>
      <vt:lpstr>Etat de la biodiversité dans le monde</vt:lpstr>
      <vt:lpstr>PowerPoint-Präsentation</vt:lpstr>
      <vt:lpstr>État de la biodiversité en Suisse</vt:lpstr>
      <vt:lpstr>Pertes de milieux naturels précieux</vt:lpstr>
      <vt:lpstr>11 millions d'arbres fruitiers haute-tige ont disparu</vt:lpstr>
      <vt:lpstr>11 millions d'arbres fruitiers haute-tige ont disparu</vt:lpstr>
      <vt:lpstr>Moins de milieux diversifiés - moins d'espèces</vt:lpstr>
      <vt:lpstr>Degré de menace des oiseaux nicheurs par type de milieux</vt:lpstr>
      <vt:lpstr>Moins d’éléments de mise en réseau - moins d'espèces</vt:lpstr>
      <vt:lpstr>Moins d'éléments de mise en réseau – un flux génétique interrompu</vt:lpstr>
      <vt:lpstr>Et pour les plantes cultivées : quelle perte de diversité génétique ?</vt:lpstr>
      <vt:lpstr>Et pour les plantes cultivées : quelle perte de diversité génétique ?</vt:lpstr>
      <vt:lpstr>Qu’est-ce que ça signifie au bout du compte ?  Moins de diversité des espèces – moins de biodiversité fonctionnelle</vt:lpstr>
      <vt:lpstr>Petite parenthèse… la biodiversité dans le sol !</vt:lpstr>
      <vt:lpstr>Petite parenthèse… la biodiversité dans le sol !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du déclin de la biodiversité au niveau mondial</vt:lpstr>
      <vt:lpstr>Principales causes de la perte de la biodiversité identifiées pour la Suisse</vt:lpstr>
      <vt:lpstr>Principales causes du recul de la biodiversité dans le paysage cultivé</vt:lpstr>
      <vt:lpstr>Principales causes du recul de la biodiversité dans le paysage cultivé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700</cp:revision>
  <cp:lastPrinted>2025-02-18T13:37:37Z</cp:lastPrinted>
  <dcterms:created xsi:type="dcterms:W3CDTF">2017-09-25T14:16:51Z</dcterms:created>
  <dcterms:modified xsi:type="dcterms:W3CDTF">2026-06-01T12:08:26Z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