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97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98.xml" ContentType="application/vnd.openxmlformats-officedocument.presentationml.notesSlide+xml"/>
  <Override PartName="/ppt/charts/chart5.xml" ContentType="application/vnd.openxmlformats-officedocument.drawingml.chart+xml"/>
  <Override PartName="/ppt/notesSlides/notesSlide99.xml" ContentType="application/vnd.openxmlformats-officedocument.presentationml.notesSlide+xml"/>
  <Override PartName="/ppt/charts/chart6.xml" ContentType="application/vnd.openxmlformats-officedocument.drawingml.chart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howSpecialPlsOnTitleSld="0" saveSubsetFonts="1">
  <p:sldMasterIdLst>
    <p:sldMasterId id="2147483682" r:id="rId4"/>
  </p:sldMasterIdLst>
  <p:notesMasterIdLst>
    <p:notesMasterId r:id="rId115"/>
  </p:notesMasterIdLst>
  <p:handoutMasterIdLst>
    <p:handoutMasterId r:id="rId116"/>
  </p:handoutMasterIdLst>
  <p:sldIdLst>
    <p:sldId id="256" r:id="rId5"/>
    <p:sldId id="349" r:id="rId6"/>
    <p:sldId id="415" r:id="rId7"/>
    <p:sldId id="417" r:id="rId8"/>
    <p:sldId id="278" r:id="rId9"/>
    <p:sldId id="325" r:id="rId10"/>
    <p:sldId id="572" r:id="rId11"/>
    <p:sldId id="575" r:id="rId12"/>
    <p:sldId id="576" r:id="rId13"/>
    <p:sldId id="577" r:id="rId14"/>
    <p:sldId id="578" r:id="rId15"/>
    <p:sldId id="579" r:id="rId16"/>
    <p:sldId id="580" r:id="rId17"/>
    <p:sldId id="574" r:id="rId18"/>
    <p:sldId id="582" r:id="rId19"/>
    <p:sldId id="584" r:id="rId20"/>
    <p:sldId id="585" r:id="rId21"/>
    <p:sldId id="586" r:id="rId22"/>
    <p:sldId id="587" r:id="rId23"/>
    <p:sldId id="588" r:id="rId24"/>
    <p:sldId id="589" r:id="rId25"/>
    <p:sldId id="590" r:id="rId26"/>
    <p:sldId id="591" r:id="rId27"/>
    <p:sldId id="592" r:id="rId28"/>
    <p:sldId id="593" r:id="rId29"/>
    <p:sldId id="594" r:id="rId30"/>
    <p:sldId id="595" r:id="rId31"/>
    <p:sldId id="596" r:id="rId32"/>
    <p:sldId id="625" r:id="rId33"/>
    <p:sldId id="626" r:id="rId34"/>
    <p:sldId id="627" r:id="rId35"/>
    <p:sldId id="628" r:id="rId36"/>
    <p:sldId id="629" r:id="rId37"/>
    <p:sldId id="630" r:id="rId38"/>
    <p:sldId id="631" r:id="rId39"/>
    <p:sldId id="632" r:id="rId40"/>
    <p:sldId id="633" r:id="rId41"/>
    <p:sldId id="634" r:id="rId42"/>
    <p:sldId id="635" r:id="rId43"/>
    <p:sldId id="725" r:id="rId44"/>
    <p:sldId id="637" r:id="rId45"/>
    <p:sldId id="638" r:id="rId46"/>
    <p:sldId id="639" r:id="rId47"/>
    <p:sldId id="640" r:id="rId48"/>
    <p:sldId id="641" r:id="rId49"/>
    <p:sldId id="642" r:id="rId50"/>
    <p:sldId id="643" r:id="rId51"/>
    <p:sldId id="644" r:id="rId52"/>
    <p:sldId id="645" r:id="rId53"/>
    <p:sldId id="646" r:id="rId54"/>
    <p:sldId id="709" r:id="rId55"/>
    <p:sldId id="710" r:id="rId56"/>
    <p:sldId id="648" r:id="rId57"/>
    <p:sldId id="650" r:id="rId58"/>
    <p:sldId id="651" r:id="rId59"/>
    <p:sldId id="711" r:id="rId60"/>
    <p:sldId id="653" r:id="rId61"/>
    <p:sldId id="655" r:id="rId62"/>
    <p:sldId id="656" r:id="rId63"/>
    <p:sldId id="657" r:id="rId64"/>
    <p:sldId id="658" r:id="rId65"/>
    <p:sldId id="659" r:id="rId66"/>
    <p:sldId id="712" r:id="rId67"/>
    <p:sldId id="713" r:id="rId68"/>
    <p:sldId id="714" r:id="rId69"/>
    <p:sldId id="662" r:id="rId70"/>
    <p:sldId id="715" r:id="rId71"/>
    <p:sldId id="664" r:id="rId72"/>
    <p:sldId id="665" r:id="rId73"/>
    <p:sldId id="666" r:id="rId74"/>
    <p:sldId id="667" r:id="rId75"/>
    <p:sldId id="668" r:id="rId76"/>
    <p:sldId id="669" r:id="rId77"/>
    <p:sldId id="670" r:id="rId78"/>
    <p:sldId id="671" r:id="rId79"/>
    <p:sldId id="672" r:id="rId80"/>
    <p:sldId id="673" r:id="rId81"/>
    <p:sldId id="674" r:id="rId82"/>
    <p:sldId id="675" r:id="rId83"/>
    <p:sldId id="676" r:id="rId84"/>
    <p:sldId id="716" r:id="rId85"/>
    <p:sldId id="678" r:id="rId86"/>
    <p:sldId id="680" r:id="rId87"/>
    <p:sldId id="679" r:id="rId88"/>
    <p:sldId id="681" r:id="rId89"/>
    <p:sldId id="682" r:id="rId90"/>
    <p:sldId id="683" r:id="rId91"/>
    <p:sldId id="684" r:id="rId92"/>
    <p:sldId id="685" r:id="rId93"/>
    <p:sldId id="686" r:id="rId94"/>
    <p:sldId id="687" r:id="rId95"/>
    <p:sldId id="689" r:id="rId96"/>
    <p:sldId id="690" r:id="rId97"/>
    <p:sldId id="691" r:id="rId98"/>
    <p:sldId id="692" r:id="rId99"/>
    <p:sldId id="717" r:id="rId100"/>
    <p:sldId id="694" r:id="rId101"/>
    <p:sldId id="695" r:id="rId102"/>
    <p:sldId id="696" r:id="rId103"/>
    <p:sldId id="697" r:id="rId104"/>
    <p:sldId id="718" r:id="rId105"/>
    <p:sldId id="699" r:id="rId106"/>
    <p:sldId id="700" r:id="rId107"/>
    <p:sldId id="722" r:id="rId108"/>
    <p:sldId id="702" r:id="rId109"/>
    <p:sldId id="723" r:id="rId110"/>
    <p:sldId id="724" r:id="rId111"/>
    <p:sldId id="721" r:id="rId112"/>
    <p:sldId id="705" r:id="rId113"/>
    <p:sldId id="339" r:id="rId114"/>
  </p:sldIdLst>
  <p:sldSz cx="9144000" cy="6858000" type="screen4x3"/>
  <p:notesSz cx="6799263" cy="9929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gist Dominik" initials="DH" lastIdx="10" clrIdx="0"/>
  <p:cmAuthor id="1" name="Hagist Dominik" initials="DHA" lastIdx="4" clrIdx="1"/>
  <p:cmAuthor id="2" name="Weidmann Gilles" initials="WG" lastIdx="1" clrIdx="2">
    <p:extLst>
      <p:ext uri="{19B8F6BF-5375-455C-9EA6-DF929625EA0E}">
        <p15:presenceInfo xmlns:p15="http://schemas.microsoft.com/office/powerpoint/2012/main" userId="S-1-5-21-1635401191-1135830115-316617838-1041" providerId="AD"/>
      </p:ext>
    </p:extLst>
  </p:cmAuthor>
  <p:cmAuthor id="3" name="Graf Roman" initials="RG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B050"/>
    <a:srgbClr val="000000"/>
    <a:srgbClr val="F4B183"/>
    <a:srgbClr val="CCFFFF"/>
    <a:srgbClr val="FFD966"/>
    <a:srgbClr val="FFCCCC"/>
    <a:srgbClr val="FBE5D6"/>
    <a:srgbClr val="4472C4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DE7EB2-994C-477D-9B94-F5F6221BB9A7}" v="111" dt="2026-06-01T12:24:04.451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49" autoAdjust="0"/>
    <p:restoredTop sz="90579" autoAdjust="0"/>
  </p:normalViewPr>
  <p:slideViewPr>
    <p:cSldViewPr>
      <p:cViewPr varScale="1">
        <p:scale>
          <a:sx n="115" d="100"/>
          <a:sy n="115" d="100"/>
        </p:scale>
        <p:origin x="126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7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commentAuthors" Target="commentAuthors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microsoft.com/office/2015/10/relationships/revisionInfo" Target="revisionInfo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presProps" Target="presProps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viewProps" Target="viewProps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notesMaster" Target="notesMasters/notesMaster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tableStyles" Target="tableStyles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rbrügg Corinne" userId="9bf00a35-daaf-4b5d-a00c-eae22b493c7e" providerId="ADAL" clId="{F896CB6E-1FF8-4F8E-BB38-22186265DB2A}"/>
    <pc:docChg chg="custSel addSld delSld modSld">
      <pc:chgData name="Zurbrügg Corinne" userId="9bf00a35-daaf-4b5d-a00c-eae22b493c7e" providerId="ADAL" clId="{F896CB6E-1FF8-4F8E-BB38-22186265DB2A}" dt="2026-06-01T12:24:04.451" v="308"/>
      <pc:docMkLst>
        <pc:docMk/>
      </pc:docMkLst>
      <pc:sldChg chg="addSp delSp modSp mod">
        <pc:chgData name="Zurbrügg Corinne" userId="9bf00a35-daaf-4b5d-a00c-eae22b493c7e" providerId="ADAL" clId="{F896CB6E-1FF8-4F8E-BB38-22186265DB2A}" dt="2026-06-01T12:14:16.333" v="181"/>
        <pc:sldMkLst>
          <pc:docMk/>
          <pc:sldMk cId="2838748878" sldId="278"/>
        </pc:sldMkLst>
        <pc:spChg chg="add mod">
          <ac:chgData name="Zurbrügg Corinne" userId="9bf00a35-daaf-4b5d-a00c-eae22b493c7e" providerId="ADAL" clId="{F896CB6E-1FF8-4F8E-BB38-22186265DB2A}" dt="2026-06-01T12:14:16.333" v="181"/>
          <ac:spMkLst>
            <pc:docMk/>
            <pc:sldMk cId="2838748878" sldId="278"/>
            <ac:spMk id="3" creationId="{D8D191FA-1BD1-D75E-48CF-549C67DC8243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4:18.973" v="182"/>
        <pc:sldMkLst>
          <pc:docMk/>
          <pc:sldMk cId="2980122194" sldId="325"/>
        </pc:sldMkLst>
        <pc:spChg chg="add mod">
          <ac:chgData name="Zurbrügg Corinne" userId="9bf00a35-daaf-4b5d-a00c-eae22b493c7e" providerId="ADAL" clId="{F896CB6E-1FF8-4F8E-BB38-22186265DB2A}" dt="2026-06-01T12:14:18.973" v="182"/>
          <ac:spMkLst>
            <pc:docMk/>
            <pc:sldMk cId="2980122194" sldId="325"/>
            <ac:spMk id="4" creationId="{C4249912-AB54-2611-91B6-31E29630EA74}"/>
          </ac:spMkLst>
        </pc:spChg>
      </pc:sldChg>
      <pc:sldChg chg="addSp delSp modSp add mod">
        <pc:chgData name="Zurbrügg Corinne" userId="9bf00a35-daaf-4b5d-a00c-eae22b493c7e" providerId="ADAL" clId="{F896CB6E-1FF8-4F8E-BB38-22186265DB2A}" dt="2026-06-01T12:23:00.592" v="304"/>
        <pc:sldMkLst>
          <pc:docMk/>
          <pc:sldMk cId="266204402" sldId="339"/>
        </pc:sldMkLst>
        <pc:spChg chg="del">
          <ac:chgData name="Zurbrügg Corinne" userId="9bf00a35-daaf-4b5d-a00c-eae22b493c7e" providerId="ADAL" clId="{F896CB6E-1FF8-4F8E-BB38-22186265DB2A}" dt="2026-06-01T12:13:10.281" v="173" actId="478"/>
          <ac:spMkLst>
            <pc:docMk/>
            <pc:sldMk cId="266204402" sldId="339"/>
            <ac:spMk id="2" creationId="{00000000-0000-0000-0000-000000000000}"/>
          </ac:spMkLst>
        </pc:spChg>
        <pc:spChg chg="add mod">
          <ac:chgData name="Zurbrügg Corinne" userId="9bf00a35-daaf-4b5d-a00c-eae22b493c7e" providerId="ADAL" clId="{F896CB6E-1FF8-4F8E-BB38-22186265DB2A}" dt="2026-06-01T12:23:00.592" v="304"/>
          <ac:spMkLst>
            <pc:docMk/>
            <pc:sldMk cId="266204402" sldId="339"/>
            <ac:spMk id="5" creationId="{6AD563FE-AA6A-F136-6F19-2372844B5F30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4:01.707" v="178"/>
        <pc:sldMkLst>
          <pc:docMk/>
          <pc:sldMk cId="909637849" sldId="349"/>
        </pc:sldMkLst>
        <pc:spChg chg="add mod">
          <ac:chgData name="Zurbrügg Corinne" userId="9bf00a35-daaf-4b5d-a00c-eae22b493c7e" providerId="ADAL" clId="{F896CB6E-1FF8-4F8E-BB38-22186265DB2A}" dt="2026-06-01T12:14:01.707" v="178"/>
          <ac:spMkLst>
            <pc:docMk/>
            <pc:sldMk cId="909637849" sldId="349"/>
            <ac:spMk id="3" creationId="{7904A338-3ECC-7C9D-8EF1-9CDEC19F2655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4:06.745" v="179"/>
        <pc:sldMkLst>
          <pc:docMk/>
          <pc:sldMk cId="2525659539" sldId="415"/>
        </pc:sldMkLst>
        <pc:spChg chg="add mod">
          <ac:chgData name="Zurbrügg Corinne" userId="9bf00a35-daaf-4b5d-a00c-eae22b493c7e" providerId="ADAL" clId="{F896CB6E-1FF8-4F8E-BB38-22186265DB2A}" dt="2026-06-01T12:14:06.745" v="179"/>
          <ac:spMkLst>
            <pc:docMk/>
            <pc:sldMk cId="2525659539" sldId="415"/>
            <ac:spMk id="3" creationId="{87328B75-C361-2B21-12FB-D1F1756B1F48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4:13.872" v="180"/>
        <pc:sldMkLst>
          <pc:docMk/>
          <pc:sldMk cId="478043919" sldId="417"/>
        </pc:sldMkLst>
        <pc:spChg chg="add mod">
          <ac:chgData name="Zurbrügg Corinne" userId="9bf00a35-daaf-4b5d-a00c-eae22b493c7e" providerId="ADAL" clId="{F896CB6E-1FF8-4F8E-BB38-22186265DB2A}" dt="2026-06-01T12:14:13.872" v="180"/>
          <ac:spMkLst>
            <pc:docMk/>
            <pc:sldMk cId="478043919" sldId="417"/>
            <ac:spMk id="3" creationId="{4220C935-9CA6-2B05-6F2F-16AE4204FAD1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4:24.586" v="183"/>
        <pc:sldMkLst>
          <pc:docMk/>
          <pc:sldMk cId="3031932280" sldId="572"/>
        </pc:sldMkLst>
        <pc:spChg chg="add mod">
          <ac:chgData name="Zurbrügg Corinne" userId="9bf00a35-daaf-4b5d-a00c-eae22b493c7e" providerId="ADAL" clId="{F896CB6E-1FF8-4F8E-BB38-22186265DB2A}" dt="2026-06-01T12:14:24.586" v="183"/>
          <ac:spMkLst>
            <pc:docMk/>
            <pc:sldMk cId="3031932280" sldId="572"/>
            <ac:spMk id="3" creationId="{F359E34B-A70C-8C17-9328-338DE4AD41FD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15:00.838" v="192"/>
        <pc:sldMkLst>
          <pc:docMk/>
          <pc:sldMk cId="1189756078" sldId="574"/>
        </pc:sldMkLst>
        <pc:spChg chg="add mod">
          <ac:chgData name="Zurbrügg Corinne" userId="9bf00a35-daaf-4b5d-a00c-eae22b493c7e" providerId="ADAL" clId="{F896CB6E-1FF8-4F8E-BB38-22186265DB2A}" dt="2026-06-01T12:15:00.838" v="192"/>
          <ac:spMkLst>
            <pc:docMk/>
            <pc:sldMk cId="1189756078" sldId="574"/>
            <ac:spMk id="3" creationId="{511D8AB6-2C78-DF40-9732-7D2B479F6EF9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4:27.038" v="184"/>
        <pc:sldMkLst>
          <pc:docMk/>
          <pc:sldMk cId="214099870" sldId="575"/>
        </pc:sldMkLst>
        <pc:spChg chg="add mod">
          <ac:chgData name="Zurbrügg Corinne" userId="9bf00a35-daaf-4b5d-a00c-eae22b493c7e" providerId="ADAL" clId="{F896CB6E-1FF8-4F8E-BB38-22186265DB2A}" dt="2026-06-01T12:14:27.038" v="184"/>
          <ac:spMkLst>
            <pc:docMk/>
            <pc:sldMk cId="214099870" sldId="575"/>
            <ac:spMk id="4" creationId="{9FA33844-9278-3725-D9C9-924174802E1E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4:29.386" v="185"/>
        <pc:sldMkLst>
          <pc:docMk/>
          <pc:sldMk cId="474055007" sldId="576"/>
        </pc:sldMkLst>
        <pc:spChg chg="add mod">
          <ac:chgData name="Zurbrügg Corinne" userId="9bf00a35-daaf-4b5d-a00c-eae22b493c7e" providerId="ADAL" clId="{F896CB6E-1FF8-4F8E-BB38-22186265DB2A}" dt="2026-06-01T12:14:29.386" v="185"/>
          <ac:spMkLst>
            <pc:docMk/>
            <pc:sldMk cId="474055007" sldId="576"/>
            <ac:spMk id="2" creationId="{407BFB12-EC67-AC60-09C9-4D1B5AB52797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14:38.445" v="187" actId="20577"/>
        <pc:sldMkLst>
          <pc:docMk/>
          <pc:sldMk cId="4270849175" sldId="577"/>
        </pc:sldMkLst>
        <pc:spChg chg="add mod">
          <ac:chgData name="Zurbrügg Corinne" userId="9bf00a35-daaf-4b5d-a00c-eae22b493c7e" providerId="ADAL" clId="{F896CB6E-1FF8-4F8E-BB38-22186265DB2A}" dt="2026-06-01T12:14:32.038" v="186"/>
          <ac:spMkLst>
            <pc:docMk/>
            <pc:sldMk cId="4270849175" sldId="577"/>
            <ac:spMk id="2" creationId="{C40D1A3C-145C-ED9C-2130-31D6EA1BD932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4:43.615" v="188"/>
        <pc:sldMkLst>
          <pc:docMk/>
          <pc:sldMk cId="1662376513" sldId="578"/>
        </pc:sldMkLst>
        <pc:spChg chg="add mod">
          <ac:chgData name="Zurbrügg Corinne" userId="9bf00a35-daaf-4b5d-a00c-eae22b493c7e" providerId="ADAL" clId="{F896CB6E-1FF8-4F8E-BB38-22186265DB2A}" dt="2026-06-01T12:14:43.615" v="188"/>
          <ac:spMkLst>
            <pc:docMk/>
            <pc:sldMk cId="1662376513" sldId="578"/>
            <ac:spMk id="4" creationId="{FE3BC82D-7BD0-DD8D-E471-F124B1953AA4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4:46.556" v="189"/>
        <pc:sldMkLst>
          <pc:docMk/>
          <pc:sldMk cId="2409530523" sldId="579"/>
        </pc:sldMkLst>
        <pc:spChg chg="add mod">
          <ac:chgData name="Zurbrügg Corinne" userId="9bf00a35-daaf-4b5d-a00c-eae22b493c7e" providerId="ADAL" clId="{F896CB6E-1FF8-4F8E-BB38-22186265DB2A}" dt="2026-06-01T12:14:46.556" v="189"/>
          <ac:spMkLst>
            <pc:docMk/>
            <pc:sldMk cId="2409530523" sldId="579"/>
            <ac:spMk id="5" creationId="{4DFF6CD0-9D3B-8839-6B93-2F6588176300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14:54.468" v="191" actId="6549"/>
        <pc:sldMkLst>
          <pc:docMk/>
          <pc:sldMk cId="1708297732" sldId="580"/>
        </pc:sldMkLst>
        <pc:spChg chg="add mod">
          <ac:chgData name="Zurbrügg Corinne" userId="9bf00a35-daaf-4b5d-a00c-eae22b493c7e" providerId="ADAL" clId="{F896CB6E-1FF8-4F8E-BB38-22186265DB2A}" dt="2026-06-01T12:14:49.555" v="190"/>
          <ac:spMkLst>
            <pc:docMk/>
            <pc:sldMk cId="1708297732" sldId="580"/>
            <ac:spMk id="2" creationId="{12D518B7-8B03-3D63-1C5B-199282D661C9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5:05.344" v="193"/>
        <pc:sldMkLst>
          <pc:docMk/>
          <pc:sldMk cId="1374776199" sldId="582"/>
        </pc:sldMkLst>
        <pc:spChg chg="add mod">
          <ac:chgData name="Zurbrügg Corinne" userId="9bf00a35-daaf-4b5d-a00c-eae22b493c7e" providerId="ADAL" clId="{F896CB6E-1FF8-4F8E-BB38-22186265DB2A}" dt="2026-06-01T12:15:05.344" v="193"/>
          <ac:spMkLst>
            <pc:docMk/>
            <pc:sldMk cId="1374776199" sldId="582"/>
            <ac:spMk id="2" creationId="{BB8716A1-CDA8-3DF2-DE0F-5C386EDFDFEC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5:08.269" v="194"/>
        <pc:sldMkLst>
          <pc:docMk/>
          <pc:sldMk cId="1028874703" sldId="584"/>
        </pc:sldMkLst>
        <pc:spChg chg="add mod">
          <ac:chgData name="Zurbrügg Corinne" userId="9bf00a35-daaf-4b5d-a00c-eae22b493c7e" providerId="ADAL" clId="{F896CB6E-1FF8-4F8E-BB38-22186265DB2A}" dt="2026-06-01T12:15:08.269" v="194"/>
          <ac:spMkLst>
            <pc:docMk/>
            <pc:sldMk cId="1028874703" sldId="584"/>
            <ac:spMk id="3" creationId="{54450BB9-A00C-6DC5-57C7-5092110330B5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15:16.719" v="196" actId="20577"/>
        <pc:sldMkLst>
          <pc:docMk/>
          <pc:sldMk cId="1580318136" sldId="585"/>
        </pc:sldMkLst>
        <pc:spChg chg="add mod">
          <ac:chgData name="Zurbrügg Corinne" userId="9bf00a35-daaf-4b5d-a00c-eae22b493c7e" providerId="ADAL" clId="{F896CB6E-1FF8-4F8E-BB38-22186265DB2A}" dt="2026-06-01T12:15:11.287" v="195"/>
          <ac:spMkLst>
            <pc:docMk/>
            <pc:sldMk cId="1580318136" sldId="585"/>
            <ac:spMk id="3" creationId="{A56EB7E7-D519-7124-D71B-747B07D9FB74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15:26.922" v="197"/>
        <pc:sldMkLst>
          <pc:docMk/>
          <pc:sldMk cId="3278836355" sldId="586"/>
        </pc:sldMkLst>
        <pc:spChg chg="add mod">
          <ac:chgData name="Zurbrügg Corinne" userId="9bf00a35-daaf-4b5d-a00c-eae22b493c7e" providerId="ADAL" clId="{F896CB6E-1FF8-4F8E-BB38-22186265DB2A}" dt="2026-06-01T12:15:26.922" v="197"/>
          <ac:spMkLst>
            <pc:docMk/>
            <pc:sldMk cId="3278836355" sldId="586"/>
            <ac:spMk id="3" creationId="{B9AA6EAA-D512-1B3E-F5B3-5889885FD9CD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5:29.403" v="198"/>
        <pc:sldMkLst>
          <pc:docMk/>
          <pc:sldMk cId="1263831458" sldId="587"/>
        </pc:sldMkLst>
        <pc:spChg chg="add mod">
          <ac:chgData name="Zurbrügg Corinne" userId="9bf00a35-daaf-4b5d-a00c-eae22b493c7e" providerId="ADAL" clId="{F896CB6E-1FF8-4F8E-BB38-22186265DB2A}" dt="2026-06-01T12:15:29.403" v="198"/>
          <ac:spMkLst>
            <pc:docMk/>
            <pc:sldMk cId="1263831458" sldId="587"/>
            <ac:spMk id="3" creationId="{75DC6A38-E755-BD8E-52D3-3E626B6FFE9C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5:34.959" v="199"/>
        <pc:sldMkLst>
          <pc:docMk/>
          <pc:sldMk cId="1502132771" sldId="588"/>
        </pc:sldMkLst>
        <pc:spChg chg="add mod">
          <ac:chgData name="Zurbrügg Corinne" userId="9bf00a35-daaf-4b5d-a00c-eae22b493c7e" providerId="ADAL" clId="{F896CB6E-1FF8-4F8E-BB38-22186265DB2A}" dt="2026-06-01T12:15:34.959" v="199"/>
          <ac:spMkLst>
            <pc:docMk/>
            <pc:sldMk cId="1502132771" sldId="588"/>
            <ac:spMk id="4" creationId="{B154B434-C887-7CF0-1F7B-EC89E411AFD6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5:37.797" v="200"/>
        <pc:sldMkLst>
          <pc:docMk/>
          <pc:sldMk cId="4078000553" sldId="589"/>
        </pc:sldMkLst>
        <pc:spChg chg="add mod">
          <ac:chgData name="Zurbrügg Corinne" userId="9bf00a35-daaf-4b5d-a00c-eae22b493c7e" providerId="ADAL" clId="{F896CB6E-1FF8-4F8E-BB38-22186265DB2A}" dt="2026-06-01T12:15:37.797" v="200"/>
          <ac:spMkLst>
            <pc:docMk/>
            <pc:sldMk cId="4078000553" sldId="589"/>
            <ac:spMk id="2" creationId="{A6535165-BAE2-7238-BAFA-34845E627303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5:40.276" v="201"/>
        <pc:sldMkLst>
          <pc:docMk/>
          <pc:sldMk cId="160772009" sldId="590"/>
        </pc:sldMkLst>
        <pc:spChg chg="add mod">
          <ac:chgData name="Zurbrügg Corinne" userId="9bf00a35-daaf-4b5d-a00c-eae22b493c7e" providerId="ADAL" clId="{F896CB6E-1FF8-4F8E-BB38-22186265DB2A}" dt="2026-06-01T12:15:40.276" v="201"/>
          <ac:spMkLst>
            <pc:docMk/>
            <pc:sldMk cId="160772009" sldId="590"/>
            <ac:spMk id="4" creationId="{866CBB92-AE32-D8FC-6A34-7FD8143521CB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15:43.235" v="202"/>
        <pc:sldMkLst>
          <pc:docMk/>
          <pc:sldMk cId="2037466570" sldId="591"/>
        </pc:sldMkLst>
        <pc:spChg chg="add mod">
          <ac:chgData name="Zurbrügg Corinne" userId="9bf00a35-daaf-4b5d-a00c-eae22b493c7e" providerId="ADAL" clId="{F896CB6E-1FF8-4F8E-BB38-22186265DB2A}" dt="2026-06-01T12:15:43.235" v="202"/>
          <ac:spMkLst>
            <pc:docMk/>
            <pc:sldMk cId="2037466570" sldId="591"/>
            <ac:spMk id="3" creationId="{C2B2021E-56CA-DD28-7501-4B8D50511C88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5:49.916" v="203"/>
        <pc:sldMkLst>
          <pc:docMk/>
          <pc:sldMk cId="199277924" sldId="592"/>
        </pc:sldMkLst>
        <pc:spChg chg="add mod">
          <ac:chgData name="Zurbrügg Corinne" userId="9bf00a35-daaf-4b5d-a00c-eae22b493c7e" providerId="ADAL" clId="{F896CB6E-1FF8-4F8E-BB38-22186265DB2A}" dt="2026-06-01T12:15:49.916" v="203"/>
          <ac:spMkLst>
            <pc:docMk/>
            <pc:sldMk cId="199277924" sldId="592"/>
            <ac:spMk id="2" creationId="{037519F2-AA43-BE10-F173-91D06FAAB245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5:52.255" v="204"/>
        <pc:sldMkLst>
          <pc:docMk/>
          <pc:sldMk cId="1770281401" sldId="593"/>
        </pc:sldMkLst>
        <pc:spChg chg="add mod">
          <ac:chgData name="Zurbrügg Corinne" userId="9bf00a35-daaf-4b5d-a00c-eae22b493c7e" providerId="ADAL" clId="{F896CB6E-1FF8-4F8E-BB38-22186265DB2A}" dt="2026-06-01T12:15:52.255" v="204"/>
          <ac:spMkLst>
            <pc:docMk/>
            <pc:sldMk cId="1770281401" sldId="593"/>
            <ac:spMk id="3" creationId="{C30E8996-6AE5-594E-2452-5CDD544DDF89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5:55.756" v="205"/>
        <pc:sldMkLst>
          <pc:docMk/>
          <pc:sldMk cId="65602184" sldId="594"/>
        </pc:sldMkLst>
        <pc:spChg chg="add mod">
          <ac:chgData name="Zurbrügg Corinne" userId="9bf00a35-daaf-4b5d-a00c-eae22b493c7e" providerId="ADAL" clId="{F896CB6E-1FF8-4F8E-BB38-22186265DB2A}" dt="2026-06-01T12:15:55.756" v="205"/>
          <ac:spMkLst>
            <pc:docMk/>
            <pc:sldMk cId="65602184" sldId="594"/>
            <ac:spMk id="2" creationId="{F4081D39-E8C1-A9D2-5938-5BE47DBE965C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5:58.791" v="206"/>
        <pc:sldMkLst>
          <pc:docMk/>
          <pc:sldMk cId="2031257474" sldId="595"/>
        </pc:sldMkLst>
        <pc:spChg chg="add mod">
          <ac:chgData name="Zurbrügg Corinne" userId="9bf00a35-daaf-4b5d-a00c-eae22b493c7e" providerId="ADAL" clId="{F896CB6E-1FF8-4F8E-BB38-22186265DB2A}" dt="2026-06-01T12:15:58.791" v="206"/>
          <ac:spMkLst>
            <pc:docMk/>
            <pc:sldMk cId="2031257474" sldId="595"/>
            <ac:spMk id="2" creationId="{6EB48717-0037-3DE4-8E9B-15FE5C078849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16:05.325" v="208" actId="20577"/>
        <pc:sldMkLst>
          <pc:docMk/>
          <pc:sldMk cId="692216221" sldId="596"/>
        </pc:sldMkLst>
        <pc:spChg chg="add mod">
          <ac:chgData name="Zurbrügg Corinne" userId="9bf00a35-daaf-4b5d-a00c-eae22b493c7e" providerId="ADAL" clId="{F896CB6E-1FF8-4F8E-BB38-22186265DB2A}" dt="2026-06-01T12:16:01.557" v="207"/>
          <ac:spMkLst>
            <pc:docMk/>
            <pc:sldMk cId="692216221" sldId="596"/>
            <ac:spMk id="2" creationId="{4E930A8C-FEDA-0809-54C3-6C869675DDA7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6:10.814" v="209"/>
        <pc:sldMkLst>
          <pc:docMk/>
          <pc:sldMk cId="834609510" sldId="625"/>
        </pc:sldMkLst>
        <pc:spChg chg="add mod">
          <ac:chgData name="Zurbrügg Corinne" userId="9bf00a35-daaf-4b5d-a00c-eae22b493c7e" providerId="ADAL" clId="{F896CB6E-1FF8-4F8E-BB38-22186265DB2A}" dt="2026-06-01T12:16:10.814" v="209"/>
          <ac:spMkLst>
            <pc:docMk/>
            <pc:sldMk cId="834609510" sldId="625"/>
            <ac:spMk id="3" creationId="{F2D59E7C-31EF-88D7-C86F-DD2C4584189A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6:13.560" v="210"/>
        <pc:sldMkLst>
          <pc:docMk/>
          <pc:sldMk cId="1258284267" sldId="626"/>
        </pc:sldMkLst>
        <pc:spChg chg="add mod">
          <ac:chgData name="Zurbrügg Corinne" userId="9bf00a35-daaf-4b5d-a00c-eae22b493c7e" providerId="ADAL" clId="{F896CB6E-1FF8-4F8E-BB38-22186265DB2A}" dt="2026-06-01T12:16:13.560" v="210"/>
          <ac:spMkLst>
            <pc:docMk/>
            <pc:sldMk cId="1258284267" sldId="626"/>
            <ac:spMk id="2" creationId="{67667922-7BF0-44A0-22A5-4F462FB0F6A4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6:16.148" v="211"/>
        <pc:sldMkLst>
          <pc:docMk/>
          <pc:sldMk cId="183467552" sldId="627"/>
        </pc:sldMkLst>
        <pc:spChg chg="add mod">
          <ac:chgData name="Zurbrügg Corinne" userId="9bf00a35-daaf-4b5d-a00c-eae22b493c7e" providerId="ADAL" clId="{F896CB6E-1FF8-4F8E-BB38-22186265DB2A}" dt="2026-06-01T12:16:16.148" v="211"/>
          <ac:spMkLst>
            <pc:docMk/>
            <pc:sldMk cId="183467552" sldId="627"/>
            <ac:spMk id="4" creationId="{BE3E346D-6A04-4CF6-F403-73086F679EF0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6:20.349" v="212"/>
        <pc:sldMkLst>
          <pc:docMk/>
          <pc:sldMk cId="1054346324" sldId="628"/>
        </pc:sldMkLst>
        <pc:spChg chg="add mod">
          <ac:chgData name="Zurbrügg Corinne" userId="9bf00a35-daaf-4b5d-a00c-eae22b493c7e" providerId="ADAL" clId="{F896CB6E-1FF8-4F8E-BB38-22186265DB2A}" dt="2026-06-01T12:16:20.349" v="212"/>
          <ac:spMkLst>
            <pc:docMk/>
            <pc:sldMk cId="1054346324" sldId="628"/>
            <ac:spMk id="2" creationId="{26F4180B-6F61-BFF8-06B4-CDA256CFBA3D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6:29.521" v="214"/>
        <pc:sldMkLst>
          <pc:docMk/>
          <pc:sldMk cId="2028802197" sldId="629"/>
        </pc:sldMkLst>
        <pc:spChg chg="del">
          <ac:chgData name="Zurbrügg Corinne" userId="9bf00a35-daaf-4b5d-a00c-eae22b493c7e" providerId="ADAL" clId="{F896CB6E-1FF8-4F8E-BB38-22186265DB2A}" dt="2026-06-01T12:16:28.276" v="213" actId="478"/>
          <ac:spMkLst>
            <pc:docMk/>
            <pc:sldMk cId="2028802197" sldId="629"/>
            <ac:spMk id="2" creationId="{B696E48D-922C-09C9-822C-B3715F7DE0C9}"/>
          </ac:spMkLst>
        </pc:spChg>
        <pc:spChg chg="add mod">
          <ac:chgData name="Zurbrügg Corinne" userId="9bf00a35-daaf-4b5d-a00c-eae22b493c7e" providerId="ADAL" clId="{F896CB6E-1FF8-4F8E-BB38-22186265DB2A}" dt="2026-06-01T12:16:29.521" v="214"/>
          <ac:spMkLst>
            <pc:docMk/>
            <pc:sldMk cId="2028802197" sldId="629"/>
            <ac:spMk id="3" creationId="{37EDF0AA-92B4-5090-9949-93FC927EFE6B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6:33.167" v="215"/>
        <pc:sldMkLst>
          <pc:docMk/>
          <pc:sldMk cId="2095383585" sldId="630"/>
        </pc:sldMkLst>
        <pc:spChg chg="add mod">
          <ac:chgData name="Zurbrügg Corinne" userId="9bf00a35-daaf-4b5d-a00c-eae22b493c7e" providerId="ADAL" clId="{F896CB6E-1FF8-4F8E-BB38-22186265DB2A}" dt="2026-06-01T12:16:33.167" v="215"/>
          <ac:spMkLst>
            <pc:docMk/>
            <pc:sldMk cId="2095383585" sldId="630"/>
            <ac:spMk id="2" creationId="{63D23B5D-29AA-BB69-CE70-409614B58C53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6:35.886" v="216"/>
        <pc:sldMkLst>
          <pc:docMk/>
          <pc:sldMk cId="530029093" sldId="631"/>
        </pc:sldMkLst>
        <pc:spChg chg="add mod">
          <ac:chgData name="Zurbrügg Corinne" userId="9bf00a35-daaf-4b5d-a00c-eae22b493c7e" providerId="ADAL" clId="{F896CB6E-1FF8-4F8E-BB38-22186265DB2A}" dt="2026-06-01T12:16:35.886" v="216"/>
          <ac:spMkLst>
            <pc:docMk/>
            <pc:sldMk cId="530029093" sldId="631"/>
            <ac:spMk id="2" creationId="{A4EEB998-A16E-1578-2B2E-39B7E30A21D1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6:38.647" v="217"/>
        <pc:sldMkLst>
          <pc:docMk/>
          <pc:sldMk cId="1173506799" sldId="632"/>
        </pc:sldMkLst>
        <pc:spChg chg="add mod">
          <ac:chgData name="Zurbrügg Corinne" userId="9bf00a35-daaf-4b5d-a00c-eae22b493c7e" providerId="ADAL" clId="{F896CB6E-1FF8-4F8E-BB38-22186265DB2A}" dt="2026-06-01T12:16:38.647" v="217"/>
          <ac:spMkLst>
            <pc:docMk/>
            <pc:sldMk cId="1173506799" sldId="632"/>
            <ac:spMk id="2" creationId="{0DE7F991-3716-E1DC-3E97-964DFF641734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6:41.635" v="218"/>
        <pc:sldMkLst>
          <pc:docMk/>
          <pc:sldMk cId="1640929417" sldId="633"/>
        </pc:sldMkLst>
        <pc:spChg chg="add mod">
          <ac:chgData name="Zurbrügg Corinne" userId="9bf00a35-daaf-4b5d-a00c-eae22b493c7e" providerId="ADAL" clId="{F896CB6E-1FF8-4F8E-BB38-22186265DB2A}" dt="2026-06-01T12:16:41.635" v="218"/>
          <ac:spMkLst>
            <pc:docMk/>
            <pc:sldMk cId="1640929417" sldId="633"/>
            <ac:spMk id="2" creationId="{4FD66DBF-B431-1523-3D96-5EC4A438D082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24:04.451" v="308"/>
        <pc:sldMkLst>
          <pc:docMk/>
          <pc:sldMk cId="32957660" sldId="634"/>
        </pc:sldMkLst>
        <pc:spChg chg="add mod">
          <ac:chgData name="Zurbrügg Corinne" userId="9bf00a35-daaf-4b5d-a00c-eae22b493c7e" providerId="ADAL" clId="{F896CB6E-1FF8-4F8E-BB38-22186265DB2A}" dt="2026-06-01T12:24:04.451" v="308"/>
          <ac:spMkLst>
            <pc:docMk/>
            <pc:sldMk cId="32957660" sldId="634"/>
            <ac:spMk id="2" creationId="{CD0912AA-E856-760F-0487-EF99C0AA9E43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16:47.743" v="219"/>
        <pc:sldMkLst>
          <pc:docMk/>
          <pc:sldMk cId="238697675" sldId="635"/>
        </pc:sldMkLst>
        <pc:spChg chg="add mod">
          <ac:chgData name="Zurbrügg Corinne" userId="9bf00a35-daaf-4b5d-a00c-eae22b493c7e" providerId="ADAL" clId="{F896CB6E-1FF8-4F8E-BB38-22186265DB2A}" dt="2026-06-01T12:16:47.743" v="219"/>
          <ac:spMkLst>
            <pc:docMk/>
            <pc:sldMk cId="238697675" sldId="635"/>
            <ac:spMk id="2" creationId="{CE5D29DE-E176-719D-2B95-BB240D1DD3DD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6:52.728" v="221"/>
        <pc:sldMkLst>
          <pc:docMk/>
          <pc:sldMk cId="1098359113" sldId="637"/>
        </pc:sldMkLst>
        <pc:spChg chg="add mod">
          <ac:chgData name="Zurbrügg Corinne" userId="9bf00a35-daaf-4b5d-a00c-eae22b493c7e" providerId="ADAL" clId="{F896CB6E-1FF8-4F8E-BB38-22186265DB2A}" dt="2026-06-01T12:16:52.728" v="221"/>
          <ac:spMkLst>
            <pc:docMk/>
            <pc:sldMk cId="1098359113" sldId="637"/>
            <ac:spMk id="2" creationId="{E4DA68C6-BC35-8DD5-7D4D-8B766E91DC8B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6:55.746" v="222"/>
        <pc:sldMkLst>
          <pc:docMk/>
          <pc:sldMk cId="1212784152" sldId="638"/>
        </pc:sldMkLst>
        <pc:spChg chg="add mod">
          <ac:chgData name="Zurbrügg Corinne" userId="9bf00a35-daaf-4b5d-a00c-eae22b493c7e" providerId="ADAL" clId="{F896CB6E-1FF8-4F8E-BB38-22186265DB2A}" dt="2026-06-01T12:16:55.746" v="222"/>
          <ac:spMkLst>
            <pc:docMk/>
            <pc:sldMk cId="1212784152" sldId="638"/>
            <ac:spMk id="3" creationId="{EB470CC6-4A4E-95F1-82EB-A04BE98CF610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6:58.476" v="223"/>
        <pc:sldMkLst>
          <pc:docMk/>
          <pc:sldMk cId="254787439" sldId="639"/>
        </pc:sldMkLst>
        <pc:spChg chg="add mod">
          <ac:chgData name="Zurbrügg Corinne" userId="9bf00a35-daaf-4b5d-a00c-eae22b493c7e" providerId="ADAL" clId="{F896CB6E-1FF8-4F8E-BB38-22186265DB2A}" dt="2026-06-01T12:16:58.476" v="223"/>
          <ac:spMkLst>
            <pc:docMk/>
            <pc:sldMk cId="254787439" sldId="639"/>
            <ac:spMk id="2" creationId="{66EA4A0F-C95B-CF76-3BC1-F896E1E34C54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17:05.639" v="225" actId="20577"/>
        <pc:sldMkLst>
          <pc:docMk/>
          <pc:sldMk cId="1316332146" sldId="640"/>
        </pc:sldMkLst>
        <pc:spChg chg="add mod">
          <ac:chgData name="Zurbrügg Corinne" userId="9bf00a35-daaf-4b5d-a00c-eae22b493c7e" providerId="ADAL" clId="{F896CB6E-1FF8-4F8E-BB38-22186265DB2A}" dt="2026-06-01T12:17:02.077" v="224"/>
          <ac:spMkLst>
            <pc:docMk/>
            <pc:sldMk cId="1316332146" sldId="640"/>
            <ac:spMk id="2" creationId="{AC6FFB3E-E01E-8E6A-E791-8CF957B9DC6E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17:11.141" v="226"/>
        <pc:sldMkLst>
          <pc:docMk/>
          <pc:sldMk cId="3851109396" sldId="641"/>
        </pc:sldMkLst>
        <pc:spChg chg="add mod">
          <ac:chgData name="Zurbrügg Corinne" userId="9bf00a35-daaf-4b5d-a00c-eae22b493c7e" providerId="ADAL" clId="{F896CB6E-1FF8-4F8E-BB38-22186265DB2A}" dt="2026-06-01T12:17:11.141" v="226"/>
          <ac:spMkLst>
            <pc:docMk/>
            <pc:sldMk cId="3851109396" sldId="641"/>
            <ac:spMk id="2" creationId="{98F1B53B-CD75-0294-57F1-7FD9904E4D14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17:13.954" v="227"/>
        <pc:sldMkLst>
          <pc:docMk/>
          <pc:sldMk cId="4095242826" sldId="642"/>
        </pc:sldMkLst>
        <pc:spChg chg="add mod">
          <ac:chgData name="Zurbrügg Corinne" userId="9bf00a35-daaf-4b5d-a00c-eae22b493c7e" providerId="ADAL" clId="{F896CB6E-1FF8-4F8E-BB38-22186265DB2A}" dt="2026-06-01T12:17:13.954" v="227"/>
          <ac:spMkLst>
            <pc:docMk/>
            <pc:sldMk cId="4095242826" sldId="642"/>
            <ac:spMk id="2" creationId="{ACC16903-77C2-FF64-7DC6-095D7F079E60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17:17.246" v="228"/>
        <pc:sldMkLst>
          <pc:docMk/>
          <pc:sldMk cId="1438197528" sldId="643"/>
        </pc:sldMkLst>
        <pc:spChg chg="add mod">
          <ac:chgData name="Zurbrügg Corinne" userId="9bf00a35-daaf-4b5d-a00c-eae22b493c7e" providerId="ADAL" clId="{F896CB6E-1FF8-4F8E-BB38-22186265DB2A}" dt="2026-06-01T12:17:17.246" v="228"/>
          <ac:spMkLst>
            <pc:docMk/>
            <pc:sldMk cId="1438197528" sldId="643"/>
            <ac:spMk id="2" creationId="{4120B600-4F67-4508-3837-497499280E62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17:20.220" v="229"/>
        <pc:sldMkLst>
          <pc:docMk/>
          <pc:sldMk cId="4009721264" sldId="644"/>
        </pc:sldMkLst>
        <pc:spChg chg="add mod">
          <ac:chgData name="Zurbrügg Corinne" userId="9bf00a35-daaf-4b5d-a00c-eae22b493c7e" providerId="ADAL" clId="{F896CB6E-1FF8-4F8E-BB38-22186265DB2A}" dt="2026-06-01T12:17:20.220" v="229"/>
          <ac:spMkLst>
            <pc:docMk/>
            <pc:sldMk cId="4009721264" sldId="644"/>
            <ac:spMk id="2" creationId="{CC701502-F4C9-F878-3286-BA8460BC2B72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23:49.990" v="307"/>
        <pc:sldMkLst>
          <pc:docMk/>
          <pc:sldMk cId="1662511417" sldId="645"/>
        </pc:sldMkLst>
        <pc:spChg chg="del">
          <ac:chgData name="Zurbrügg Corinne" userId="9bf00a35-daaf-4b5d-a00c-eae22b493c7e" providerId="ADAL" clId="{F896CB6E-1FF8-4F8E-BB38-22186265DB2A}" dt="2026-06-01T12:23:45.437" v="305" actId="478"/>
          <ac:spMkLst>
            <pc:docMk/>
            <pc:sldMk cId="1662511417" sldId="645"/>
            <ac:spMk id="2" creationId="{6DCF7041-0DB7-EE5E-A8F0-414C4DFEC047}"/>
          </ac:spMkLst>
        </pc:spChg>
        <pc:spChg chg="add mod">
          <ac:chgData name="Zurbrügg Corinne" userId="9bf00a35-daaf-4b5d-a00c-eae22b493c7e" providerId="ADAL" clId="{F896CB6E-1FF8-4F8E-BB38-22186265DB2A}" dt="2026-06-01T12:23:49.990" v="307"/>
          <ac:spMkLst>
            <pc:docMk/>
            <pc:sldMk cId="1662511417" sldId="645"/>
            <ac:spMk id="3" creationId="{CDFB86C7-0A2B-C926-D4A9-4059AD631F63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17:26.493" v="230"/>
        <pc:sldMkLst>
          <pc:docMk/>
          <pc:sldMk cId="1831562684" sldId="646"/>
        </pc:sldMkLst>
        <pc:spChg chg="add mod">
          <ac:chgData name="Zurbrügg Corinne" userId="9bf00a35-daaf-4b5d-a00c-eae22b493c7e" providerId="ADAL" clId="{F896CB6E-1FF8-4F8E-BB38-22186265DB2A}" dt="2026-06-01T12:17:26.493" v="230"/>
          <ac:spMkLst>
            <pc:docMk/>
            <pc:sldMk cId="1831562684" sldId="646"/>
            <ac:spMk id="2" creationId="{1D5EBD3B-3F28-987F-C631-4758FF09D8E8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7:41.735" v="234"/>
        <pc:sldMkLst>
          <pc:docMk/>
          <pc:sldMk cId="2885137119" sldId="648"/>
        </pc:sldMkLst>
        <pc:spChg chg="add mod">
          <ac:chgData name="Zurbrügg Corinne" userId="9bf00a35-daaf-4b5d-a00c-eae22b493c7e" providerId="ADAL" clId="{F896CB6E-1FF8-4F8E-BB38-22186265DB2A}" dt="2026-06-01T12:17:41.735" v="234"/>
          <ac:spMkLst>
            <pc:docMk/>
            <pc:sldMk cId="2885137119" sldId="648"/>
            <ac:spMk id="4" creationId="{43F57992-009B-E14B-AA29-8E1491D18F61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7:47.089" v="235"/>
        <pc:sldMkLst>
          <pc:docMk/>
          <pc:sldMk cId="2714772815" sldId="650"/>
        </pc:sldMkLst>
        <pc:spChg chg="add mod">
          <ac:chgData name="Zurbrügg Corinne" userId="9bf00a35-daaf-4b5d-a00c-eae22b493c7e" providerId="ADAL" clId="{F896CB6E-1FF8-4F8E-BB38-22186265DB2A}" dt="2026-06-01T12:17:47.089" v="235"/>
          <ac:spMkLst>
            <pc:docMk/>
            <pc:sldMk cId="2714772815" sldId="650"/>
            <ac:spMk id="2" creationId="{10C2D15D-F4FE-0019-5913-0FC08D9B4C4D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7:49.447" v="236"/>
        <pc:sldMkLst>
          <pc:docMk/>
          <pc:sldMk cId="4173837003" sldId="651"/>
        </pc:sldMkLst>
        <pc:spChg chg="add mod">
          <ac:chgData name="Zurbrügg Corinne" userId="9bf00a35-daaf-4b5d-a00c-eae22b493c7e" providerId="ADAL" clId="{F896CB6E-1FF8-4F8E-BB38-22186265DB2A}" dt="2026-06-01T12:17:49.447" v="236"/>
          <ac:spMkLst>
            <pc:docMk/>
            <pc:sldMk cId="4173837003" sldId="651"/>
            <ac:spMk id="3" creationId="{AFF766D5-326E-BEE3-F5BF-5752F40E39F6}"/>
          </ac:spMkLst>
        </pc:spChg>
      </pc:sldChg>
      <pc:sldChg chg="addSp modSp">
        <pc:chgData name="Zurbrügg Corinne" userId="9bf00a35-daaf-4b5d-a00c-eae22b493c7e" providerId="ADAL" clId="{F896CB6E-1FF8-4F8E-BB38-22186265DB2A}" dt="2026-06-01T12:17:54.785" v="238"/>
        <pc:sldMkLst>
          <pc:docMk/>
          <pc:sldMk cId="433153795" sldId="653"/>
        </pc:sldMkLst>
        <pc:spChg chg="add mod">
          <ac:chgData name="Zurbrügg Corinne" userId="9bf00a35-daaf-4b5d-a00c-eae22b493c7e" providerId="ADAL" clId="{F896CB6E-1FF8-4F8E-BB38-22186265DB2A}" dt="2026-06-01T12:17:54.785" v="238"/>
          <ac:spMkLst>
            <pc:docMk/>
            <pc:sldMk cId="433153795" sldId="653"/>
            <ac:spMk id="5" creationId="{304181C5-E31B-7A79-0F96-4869AC532262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8:00.365" v="239"/>
        <pc:sldMkLst>
          <pc:docMk/>
          <pc:sldMk cId="1013961180" sldId="655"/>
        </pc:sldMkLst>
        <pc:spChg chg="add mod">
          <ac:chgData name="Zurbrügg Corinne" userId="9bf00a35-daaf-4b5d-a00c-eae22b493c7e" providerId="ADAL" clId="{F896CB6E-1FF8-4F8E-BB38-22186265DB2A}" dt="2026-06-01T12:18:00.365" v="239"/>
          <ac:spMkLst>
            <pc:docMk/>
            <pc:sldMk cId="1013961180" sldId="655"/>
            <ac:spMk id="3" creationId="{CE09A2AF-C764-C54F-332E-495BABEFA3CC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8:02.902" v="240"/>
        <pc:sldMkLst>
          <pc:docMk/>
          <pc:sldMk cId="2401408673" sldId="656"/>
        </pc:sldMkLst>
        <pc:spChg chg="add mod">
          <ac:chgData name="Zurbrügg Corinne" userId="9bf00a35-daaf-4b5d-a00c-eae22b493c7e" providerId="ADAL" clId="{F896CB6E-1FF8-4F8E-BB38-22186265DB2A}" dt="2026-06-01T12:18:02.902" v="240"/>
          <ac:spMkLst>
            <pc:docMk/>
            <pc:sldMk cId="2401408673" sldId="656"/>
            <ac:spMk id="3" creationId="{D20BEA5F-A84D-99C5-06F5-97319F8B3967}"/>
          </ac:spMkLst>
        </pc:spChg>
        <pc:spChg chg="del">
          <ac:chgData name="Zurbrügg Corinne" userId="9bf00a35-daaf-4b5d-a00c-eae22b493c7e" providerId="ADAL" clId="{F896CB6E-1FF8-4F8E-BB38-22186265DB2A}" dt="2026-06-01T12:09:20.470" v="118" actId="478"/>
          <ac:spMkLst>
            <pc:docMk/>
            <pc:sldMk cId="2401408673" sldId="656"/>
            <ac:spMk id="5" creationId="{593080ED-894A-E0A6-1473-A092D16DE032}"/>
          </ac:spMkLst>
        </pc:spChg>
        <pc:picChg chg="del">
          <ac:chgData name="Zurbrügg Corinne" userId="9bf00a35-daaf-4b5d-a00c-eae22b493c7e" providerId="ADAL" clId="{F896CB6E-1FF8-4F8E-BB38-22186265DB2A}" dt="2026-06-01T12:09:22.747" v="119" actId="478"/>
          <ac:picMkLst>
            <pc:docMk/>
            <pc:sldMk cId="2401408673" sldId="656"/>
            <ac:picMk id="10" creationId="{8A63F12F-79D3-2184-7B9E-3BA2C6EFB009}"/>
          </ac:picMkLst>
        </pc:picChg>
      </pc:sldChg>
      <pc:sldChg chg="addSp delSp modSp mod modNotesTx">
        <pc:chgData name="Zurbrügg Corinne" userId="9bf00a35-daaf-4b5d-a00c-eae22b493c7e" providerId="ADAL" clId="{F896CB6E-1FF8-4F8E-BB38-22186265DB2A}" dt="2026-06-01T12:18:09.804" v="242" actId="6549"/>
        <pc:sldMkLst>
          <pc:docMk/>
          <pc:sldMk cId="4074709592" sldId="657"/>
        </pc:sldMkLst>
        <pc:spChg chg="add mod">
          <ac:chgData name="Zurbrügg Corinne" userId="9bf00a35-daaf-4b5d-a00c-eae22b493c7e" providerId="ADAL" clId="{F896CB6E-1FF8-4F8E-BB38-22186265DB2A}" dt="2026-06-01T12:18:05.310" v="241"/>
          <ac:spMkLst>
            <pc:docMk/>
            <pc:sldMk cId="4074709592" sldId="657"/>
            <ac:spMk id="2" creationId="{254B5F97-2FB5-FD70-6E6A-D42B6E7F285E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18:13.607" v="243"/>
        <pc:sldMkLst>
          <pc:docMk/>
          <pc:sldMk cId="3669583425" sldId="658"/>
        </pc:sldMkLst>
        <pc:spChg chg="add mod">
          <ac:chgData name="Zurbrügg Corinne" userId="9bf00a35-daaf-4b5d-a00c-eae22b493c7e" providerId="ADAL" clId="{F896CB6E-1FF8-4F8E-BB38-22186265DB2A}" dt="2026-06-01T12:18:13.607" v="243"/>
          <ac:spMkLst>
            <pc:docMk/>
            <pc:sldMk cId="3669583425" sldId="658"/>
            <ac:spMk id="2" creationId="{6C393022-C780-000C-04A7-828B8A024E9A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18:18.462" v="244"/>
        <pc:sldMkLst>
          <pc:docMk/>
          <pc:sldMk cId="455733322" sldId="659"/>
        </pc:sldMkLst>
        <pc:spChg chg="add mod">
          <ac:chgData name="Zurbrügg Corinne" userId="9bf00a35-daaf-4b5d-a00c-eae22b493c7e" providerId="ADAL" clId="{F896CB6E-1FF8-4F8E-BB38-22186265DB2A}" dt="2026-06-01T12:18:18.462" v="244"/>
          <ac:spMkLst>
            <pc:docMk/>
            <pc:sldMk cId="455733322" sldId="659"/>
            <ac:spMk id="2" creationId="{2E170672-085B-A946-2E6B-770DE36C89B7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18:30.914" v="247"/>
        <pc:sldMkLst>
          <pc:docMk/>
          <pc:sldMk cId="3050969943" sldId="662"/>
        </pc:sldMkLst>
        <pc:spChg chg="add mod">
          <ac:chgData name="Zurbrügg Corinne" userId="9bf00a35-daaf-4b5d-a00c-eae22b493c7e" providerId="ADAL" clId="{F896CB6E-1FF8-4F8E-BB38-22186265DB2A}" dt="2026-06-01T12:18:30.914" v="247"/>
          <ac:spMkLst>
            <pc:docMk/>
            <pc:sldMk cId="3050969943" sldId="662"/>
            <ac:spMk id="2" creationId="{B18BAECD-6F95-5BA8-B548-70AE2C8E6B70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18:36.251" v="249"/>
        <pc:sldMkLst>
          <pc:docMk/>
          <pc:sldMk cId="1237750031" sldId="664"/>
        </pc:sldMkLst>
        <pc:spChg chg="add mod">
          <ac:chgData name="Zurbrügg Corinne" userId="9bf00a35-daaf-4b5d-a00c-eae22b493c7e" providerId="ADAL" clId="{F896CB6E-1FF8-4F8E-BB38-22186265DB2A}" dt="2026-06-01T12:18:36.251" v="249"/>
          <ac:spMkLst>
            <pc:docMk/>
            <pc:sldMk cId="1237750031" sldId="664"/>
            <ac:spMk id="4" creationId="{65E96FAB-AA1C-7440-0AFB-DE2DCD2BFA85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18:38.845" v="250"/>
        <pc:sldMkLst>
          <pc:docMk/>
          <pc:sldMk cId="4054233850" sldId="665"/>
        </pc:sldMkLst>
        <pc:spChg chg="add mod">
          <ac:chgData name="Zurbrügg Corinne" userId="9bf00a35-daaf-4b5d-a00c-eae22b493c7e" providerId="ADAL" clId="{F896CB6E-1FF8-4F8E-BB38-22186265DB2A}" dt="2026-06-01T12:18:38.845" v="250"/>
          <ac:spMkLst>
            <pc:docMk/>
            <pc:sldMk cId="4054233850" sldId="665"/>
            <ac:spMk id="4" creationId="{FF96D2DC-40A6-2101-34E1-2B58308F0B7C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18:41.534" v="251"/>
        <pc:sldMkLst>
          <pc:docMk/>
          <pc:sldMk cId="781417291" sldId="666"/>
        </pc:sldMkLst>
        <pc:spChg chg="add mod">
          <ac:chgData name="Zurbrügg Corinne" userId="9bf00a35-daaf-4b5d-a00c-eae22b493c7e" providerId="ADAL" clId="{F896CB6E-1FF8-4F8E-BB38-22186265DB2A}" dt="2026-06-01T12:18:41.534" v="251"/>
          <ac:spMkLst>
            <pc:docMk/>
            <pc:sldMk cId="781417291" sldId="666"/>
            <ac:spMk id="4" creationId="{E75DC0AF-8037-A98B-0132-5C669AD27E62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18:47.401" v="252"/>
        <pc:sldMkLst>
          <pc:docMk/>
          <pc:sldMk cId="2463080424" sldId="667"/>
        </pc:sldMkLst>
        <pc:spChg chg="add mod">
          <ac:chgData name="Zurbrügg Corinne" userId="9bf00a35-daaf-4b5d-a00c-eae22b493c7e" providerId="ADAL" clId="{F896CB6E-1FF8-4F8E-BB38-22186265DB2A}" dt="2026-06-01T12:18:47.401" v="252"/>
          <ac:spMkLst>
            <pc:docMk/>
            <pc:sldMk cId="2463080424" sldId="667"/>
            <ac:spMk id="4" creationId="{8F5BCF84-61FB-3627-CACB-1B07707F4FD4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18:49.794" v="253"/>
        <pc:sldMkLst>
          <pc:docMk/>
          <pc:sldMk cId="1618481331" sldId="668"/>
        </pc:sldMkLst>
        <pc:spChg chg="add mod">
          <ac:chgData name="Zurbrügg Corinne" userId="9bf00a35-daaf-4b5d-a00c-eae22b493c7e" providerId="ADAL" clId="{F896CB6E-1FF8-4F8E-BB38-22186265DB2A}" dt="2026-06-01T12:18:49.794" v="253"/>
          <ac:spMkLst>
            <pc:docMk/>
            <pc:sldMk cId="1618481331" sldId="668"/>
            <ac:spMk id="4" creationId="{7162CBF4-ADB9-6E26-1A51-3A1FAAB1A060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18:52.495" v="254"/>
        <pc:sldMkLst>
          <pc:docMk/>
          <pc:sldMk cId="663858609" sldId="669"/>
        </pc:sldMkLst>
        <pc:spChg chg="add mod">
          <ac:chgData name="Zurbrügg Corinne" userId="9bf00a35-daaf-4b5d-a00c-eae22b493c7e" providerId="ADAL" clId="{F896CB6E-1FF8-4F8E-BB38-22186265DB2A}" dt="2026-06-01T12:18:52.495" v="254"/>
          <ac:spMkLst>
            <pc:docMk/>
            <pc:sldMk cId="663858609" sldId="669"/>
            <ac:spMk id="4" creationId="{2BBD21EF-E895-DB72-2565-83C04A58DD69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20:32.740" v="269" actId="1076"/>
        <pc:sldMkLst>
          <pc:docMk/>
          <pc:sldMk cId="2274273208" sldId="670"/>
        </pc:sldMkLst>
        <pc:spChg chg="del">
          <ac:chgData name="Zurbrügg Corinne" userId="9bf00a35-daaf-4b5d-a00c-eae22b493c7e" providerId="ADAL" clId="{F896CB6E-1FF8-4F8E-BB38-22186265DB2A}" dt="2026-06-01T12:09:50.094" v="120" actId="478"/>
          <ac:spMkLst>
            <pc:docMk/>
            <pc:sldMk cId="2274273208" sldId="670"/>
            <ac:spMk id="2" creationId="{6016DE41-E183-5C03-6182-A51B5949AF2F}"/>
          </ac:spMkLst>
        </pc:spChg>
        <pc:spChg chg="add mod">
          <ac:chgData name="Zurbrügg Corinne" userId="9bf00a35-daaf-4b5d-a00c-eae22b493c7e" providerId="ADAL" clId="{F896CB6E-1FF8-4F8E-BB38-22186265DB2A}" dt="2026-06-01T12:18:55.210" v="255"/>
          <ac:spMkLst>
            <pc:docMk/>
            <pc:sldMk cId="2274273208" sldId="670"/>
            <ac:spMk id="4" creationId="{8E478B41-398B-3F45-6E2A-FD181AB3B75B}"/>
          </ac:spMkLst>
        </pc:spChg>
        <pc:spChg chg="del">
          <ac:chgData name="Zurbrügg Corinne" userId="9bf00a35-daaf-4b5d-a00c-eae22b493c7e" providerId="ADAL" clId="{F896CB6E-1FF8-4F8E-BB38-22186265DB2A}" dt="2026-06-01T12:19:58.949" v="258" actId="478"/>
          <ac:spMkLst>
            <pc:docMk/>
            <pc:sldMk cId="2274273208" sldId="670"/>
            <ac:spMk id="10" creationId="{06FA6C6A-8FDB-8092-8A46-6D52572BC563}"/>
          </ac:spMkLst>
        </pc:spChg>
        <pc:spChg chg="del">
          <ac:chgData name="Zurbrügg Corinne" userId="9bf00a35-daaf-4b5d-a00c-eae22b493c7e" providerId="ADAL" clId="{F896CB6E-1FF8-4F8E-BB38-22186265DB2A}" dt="2026-06-01T12:20:12.118" v="265" actId="478"/>
          <ac:spMkLst>
            <pc:docMk/>
            <pc:sldMk cId="2274273208" sldId="670"/>
            <ac:spMk id="20" creationId="{567F6DBD-CE85-EAB7-276A-783DE7123BF4}"/>
          </ac:spMkLst>
        </pc:spChg>
        <pc:spChg chg="del">
          <ac:chgData name="Zurbrügg Corinne" userId="9bf00a35-daaf-4b5d-a00c-eae22b493c7e" providerId="ADAL" clId="{F896CB6E-1FF8-4F8E-BB38-22186265DB2A}" dt="2026-06-01T12:20:23.832" v="268" actId="478"/>
          <ac:spMkLst>
            <pc:docMk/>
            <pc:sldMk cId="2274273208" sldId="670"/>
            <ac:spMk id="24" creationId="{C255D84C-7612-45F6-A175-8CAF857AE12F}"/>
          </ac:spMkLst>
        </pc:spChg>
        <pc:spChg chg="del">
          <ac:chgData name="Zurbrügg Corinne" userId="9bf00a35-daaf-4b5d-a00c-eae22b493c7e" providerId="ADAL" clId="{F896CB6E-1FF8-4F8E-BB38-22186265DB2A}" dt="2026-06-01T12:20:01.161" v="259" actId="478"/>
          <ac:spMkLst>
            <pc:docMk/>
            <pc:sldMk cId="2274273208" sldId="670"/>
            <ac:spMk id="25" creationId="{0254F5CA-7049-B79F-58BF-18AF8EB864CE}"/>
          </ac:spMkLst>
        </pc:spChg>
        <pc:spChg chg="del">
          <ac:chgData name="Zurbrügg Corinne" userId="9bf00a35-daaf-4b5d-a00c-eae22b493c7e" providerId="ADAL" clId="{F896CB6E-1FF8-4F8E-BB38-22186265DB2A}" dt="2026-06-01T12:20:04.599" v="261" actId="478"/>
          <ac:spMkLst>
            <pc:docMk/>
            <pc:sldMk cId="2274273208" sldId="670"/>
            <ac:spMk id="26" creationId="{5062D8BA-558D-1483-2CE8-97BBA326C636}"/>
          </ac:spMkLst>
        </pc:spChg>
        <pc:spChg chg="del">
          <ac:chgData name="Zurbrügg Corinne" userId="9bf00a35-daaf-4b5d-a00c-eae22b493c7e" providerId="ADAL" clId="{F896CB6E-1FF8-4F8E-BB38-22186265DB2A}" dt="2026-06-01T12:19:56.615" v="257" actId="478"/>
          <ac:spMkLst>
            <pc:docMk/>
            <pc:sldMk cId="2274273208" sldId="670"/>
            <ac:spMk id="29" creationId="{63A30465-54BD-B4FE-F4CC-BEDDAF77B2FB}"/>
          </ac:spMkLst>
        </pc:spChg>
        <pc:spChg chg="mod">
          <ac:chgData name="Zurbrügg Corinne" userId="9bf00a35-daaf-4b5d-a00c-eae22b493c7e" providerId="ADAL" clId="{F896CB6E-1FF8-4F8E-BB38-22186265DB2A}" dt="2026-06-01T12:20:32.740" v="269" actId="1076"/>
          <ac:spMkLst>
            <pc:docMk/>
            <pc:sldMk cId="2274273208" sldId="670"/>
            <ac:spMk id="30" creationId="{6C3E2F2D-196E-3B29-7C0A-31711A256D09}"/>
          </ac:spMkLst>
        </pc:spChg>
        <pc:grpChg chg="del">
          <ac:chgData name="Zurbrügg Corinne" userId="9bf00a35-daaf-4b5d-a00c-eae22b493c7e" providerId="ADAL" clId="{F896CB6E-1FF8-4F8E-BB38-22186265DB2A}" dt="2026-06-01T12:20:13.650" v="266" actId="478"/>
          <ac:grpSpMkLst>
            <pc:docMk/>
            <pc:sldMk cId="2274273208" sldId="670"/>
            <ac:grpSpMk id="8" creationId="{2A84CCD9-0391-2491-521C-6A1024DC5E99}"/>
          </ac:grpSpMkLst>
        </pc:grpChg>
        <pc:grpChg chg="del">
          <ac:chgData name="Zurbrügg Corinne" userId="9bf00a35-daaf-4b5d-a00c-eae22b493c7e" providerId="ADAL" clId="{F896CB6E-1FF8-4F8E-BB38-22186265DB2A}" dt="2026-06-01T12:20:02.786" v="260" actId="478"/>
          <ac:grpSpMkLst>
            <pc:docMk/>
            <pc:sldMk cId="2274273208" sldId="670"/>
            <ac:grpSpMk id="21" creationId="{CC7F443C-3808-F09E-638B-9F77D3422F0E}"/>
          </ac:grpSpMkLst>
        </pc:grpChg>
        <pc:picChg chg="del">
          <ac:chgData name="Zurbrügg Corinne" userId="9bf00a35-daaf-4b5d-a00c-eae22b493c7e" providerId="ADAL" clId="{F896CB6E-1FF8-4F8E-BB38-22186265DB2A}" dt="2026-06-01T12:20:07.420" v="262" actId="478"/>
          <ac:picMkLst>
            <pc:docMk/>
            <pc:sldMk cId="2274273208" sldId="670"/>
            <ac:picMk id="7" creationId="{2282C6A6-F158-5B47-7B53-73DA442AAEB8}"/>
          </ac:picMkLst>
        </pc:picChg>
        <pc:picChg chg="del">
          <ac:chgData name="Zurbrügg Corinne" userId="9bf00a35-daaf-4b5d-a00c-eae22b493c7e" providerId="ADAL" clId="{F896CB6E-1FF8-4F8E-BB38-22186265DB2A}" dt="2026-06-01T12:20:08.975" v="263" actId="478"/>
          <ac:picMkLst>
            <pc:docMk/>
            <pc:sldMk cId="2274273208" sldId="670"/>
            <ac:picMk id="27" creationId="{987F62A7-3657-00F3-9DB7-47C95A00B0C2}"/>
          </ac:picMkLst>
        </pc:picChg>
        <pc:picChg chg="del">
          <ac:chgData name="Zurbrügg Corinne" userId="9bf00a35-daaf-4b5d-a00c-eae22b493c7e" providerId="ADAL" clId="{F896CB6E-1FF8-4F8E-BB38-22186265DB2A}" dt="2026-06-01T12:20:10.747" v="264" actId="478"/>
          <ac:picMkLst>
            <pc:docMk/>
            <pc:sldMk cId="2274273208" sldId="670"/>
            <ac:picMk id="28" creationId="{FB11F712-5803-F9E0-3C2C-0E79E2FF47E7}"/>
          </ac:picMkLst>
        </pc:picChg>
      </pc:sldChg>
      <pc:sldChg chg="addSp delSp modSp mod modNotesTx">
        <pc:chgData name="Zurbrügg Corinne" userId="9bf00a35-daaf-4b5d-a00c-eae22b493c7e" providerId="ADAL" clId="{F896CB6E-1FF8-4F8E-BB38-22186265DB2A}" dt="2026-06-01T12:20:38.423" v="270"/>
        <pc:sldMkLst>
          <pc:docMk/>
          <pc:sldMk cId="3849173960" sldId="671"/>
        </pc:sldMkLst>
        <pc:spChg chg="add mod">
          <ac:chgData name="Zurbrügg Corinne" userId="9bf00a35-daaf-4b5d-a00c-eae22b493c7e" providerId="ADAL" clId="{F896CB6E-1FF8-4F8E-BB38-22186265DB2A}" dt="2026-06-01T12:20:38.423" v="270"/>
          <ac:spMkLst>
            <pc:docMk/>
            <pc:sldMk cId="3849173960" sldId="671"/>
            <ac:spMk id="4" creationId="{944F6AF0-B722-BD11-B4A1-DF9DEB48B9FB}"/>
          </ac:spMkLst>
        </pc:spChg>
        <pc:spChg chg="del">
          <ac:chgData name="Zurbrügg Corinne" userId="9bf00a35-daaf-4b5d-a00c-eae22b493c7e" providerId="ADAL" clId="{F896CB6E-1FF8-4F8E-BB38-22186265DB2A}" dt="2026-06-01T12:09:59.231" v="123" actId="478"/>
          <ac:spMkLst>
            <pc:docMk/>
            <pc:sldMk cId="3849173960" sldId="671"/>
            <ac:spMk id="9" creationId="{1E072CE1-EEEF-5E23-4580-5A7007FA2414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20:41.970" v="271"/>
        <pc:sldMkLst>
          <pc:docMk/>
          <pc:sldMk cId="1145684296" sldId="672"/>
        </pc:sldMkLst>
        <pc:spChg chg="add mod">
          <ac:chgData name="Zurbrügg Corinne" userId="9bf00a35-daaf-4b5d-a00c-eae22b493c7e" providerId="ADAL" clId="{F896CB6E-1FF8-4F8E-BB38-22186265DB2A}" dt="2026-06-01T12:20:41.970" v="271"/>
          <ac:spMkLst>
            <pc:docMk/>
            <pc:sldMk cId="1145684296" sldId="672"/>
            <ac:spMk id="4" creationId="{04DF646D-3941-B176-6236-4354099AA827}"/>
          </ac:spMkLst>
        </pc:spChg>
        <pc:spChg chg="del">
          <ac:chgData name="Zurbrügg Corinne" userId="9bf00a35-daaf-4b5d-a00c-eae22b493c7e" providerId="ADAL" clId="{F896CB6E-1FF8-4F8E-BB38-22186265DB2A}" dt="2026-06-01T12:10:02.449" v="124" actId="478"/>
          <ac:spMkLst>
            <pc:docMk/>
            <pc:sldMk cId="1145684296" sldId="672"/>
            <ac:spMk id="9" creationId="{87F994DA-86BE-C068-D4A0-BB8D3EEA6905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20:48.410" v="272"/>
        <pc:sldMkLst>
          <pc:docMk/>
          <pc:sldMk cId="1342636774" sldId="673"/>
        </pc:sldMkLst>
        <pc:spChg chg="del">
          <ac:chgData name="Zurbrügg Corinne" userId="9bf00a35-daaf-4b5d-a00c-eae22b493c7e" providerId="ADAL" clId="{F896CB6E-1FF8-4F8E-BB38-22186265DB2A}" dt="2026-06-01T12:10:12.155" v="126" actId="478"/>
          <ac:spMkLst>
            <pc:docMk/>
            <pc:sldMk cId="1342636774" sldId="673"/>
            <ac:spMk id="2" creationId="{DBB3369A-7C11-1B98-2286-EC59528D7DC8}"/>
          </ac:spMkLst>
        </pc:spChg>
        <pc:spChg chg="add mod">
          <ac:chgData name="Zurbrügg Corinne" userId="9bf00a35-daaf-4b5d-a00c-eae22b493c7e" providerId="ADAL" clId="{F896CB6E-1FF8-4F8E-BB38-22186265DB2A}" dt="2026-06-01T12:20:48.410" v="272"/>
          <ac:spMkLst>
            <pc:docMk/>
            <pc:sldMk cId="1342636774" sldId="673"/>
            <ac:spMk id="3" creationId="{65AB7471-A247-1C18-36FF-6927FDC1533D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20:50.973" v="273"/>
        <pc:sldMkLst>
          <pc:docMk/>
          <pc:sldMk cId="2669641331" sldId="674"/>
        </pc:sldMkLst>
        <pc:spChg chg="del">
          <ac:chgData name="Zurbrügg Corinne" userId="9bf00a35-daaf-4b5d-a00c-eae22b493c7e" providerId="ADAL" clId="{F896CB6E-1FF8-4F8E-BB38-22186265DB2A}" dt="2026-06-01T12:10:15.267" v="127" actId="478"/>
          <ac:spMkLst>
            <pc:docMk/>
            <pc:sldMk cId="2669641331" sldId="674"/>
            <ac:spMk id="2" creationId="{55DF0635-70FF-F0E2-AC24-84504DB563E3}"/>
          </ac:spMkLst>
        </pc:spChg>
        <pc:spChg chg="add mod">
          <ac:chgData name="Zurbrügg Corinne" userId="9bf00a35-daaf-4b5d-a00c-eae22b493c7e" providerId="ADAL" clId="{F896CB6E-1FF8-4F8E-BB38-22186265DB2A}" dt="2026-06-01T12:20:50.973" v="273"/>
          <ac:spMkLst>
            <pc:docMk/>
            <pc:sldMk cId="2669641331" sldId="674"/>
            <ac:spMk id="3" creationId="{C78AB261-496A-2178-2F08-5F2C6CB5EB51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20:53.680" v="274"/>
        <pc:sldMkLst>
          <pc:docMk/>
          <pc:sldMk cId="1283219540" sldId="675"/>
        </pc:sldMkLst>
        <pc:spChg chg="del">
          <ac:chgData name="Zurbrügg Corinne" userId="9bf00a35-daaf-4b5d-a00c-eae22b493c7e" providerId="ADAL" clId="{F896CB6E-1FF8-4F8E-BB38-22186265DB2A}" dt="2026-06-01T12:10:22.003" v="130" actId="478"/>
          <ac:spMkLst>
            <pc:docMk/>
            <pc:sldMk cId="1283219540" sldId="675"/>
            <ac:spMk id="2" creationId="{4FB9198C-7ED5-2CB4-0DB4-33EE4FE5B538}"/>
          </ac:spMkLst>
        </pc:spChg>
        <pc:spChg chg="add mod">
          <ac:chgData name="Zurbrügg Corinne" userId="9bf00a35-daaf-4b5d-a00c-eae22b493c7e" providerId="ADAL" clId="{F896CB6E-1FF8-4F8E-BB38-22186265DB2A}" dt="2026-06-01T12:20:53.680" v="274"/>
          <ac:spMkLst>
            <pc:docMk/>
            <pc:sldMk cId="1283219540" sldId="675"/>
            <ac:spMk id="3" creationId="{FC8E2A0C-3FAF-8F8E-9C75-1958E3BC6E9E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20:59.621" v="275"/>
        <pc:sldMkLst>
          <pc:docMk/>
          <pc:sldMk cId="817185285" sldId="676"/>
        </pc:sldMkLst>
        <pc:spChg chg="del">
          <ac:chgData name="Zurbrügg Corinne" userId="9bf00a35-daaf-4b5d-a00c-eae22b493c7e" providerId="ADAL" clId="{F896CB6E-1FF8-4F8E-BB38-22186265DB2A}" dt="2026-06-01T12:10:29.677" v="131" actId="478"/>
          <ac:spMkLst>
            <pc:docMk/>
            <pc:sldMk cId="817185285" sldId="676"/>
            <ac:spMk id="2" creationId="{25DD8410-A7EC-4DD2-C9E9-F292B23A9B26}"/>
          </ac:spMkLst>
        </pc:spChg>
        <pc:spChg chg="add mod">
          <ac:chgData name="Zurbrügg Corinne" userId="9bf00a35-daaf-4b5d-a00c-eae22b493c7e" providerId="ADAL" clId="{F896CB6E-1FF8-4F8E-BB38-22186265DB2A}" dt="2026-06-01T12:20:59.621" v="275"/>
          <ac:spMkLst>
            <pc:docMk/>
            <pc:sldMk cId="817185285" sldId="676"/>
            <ac:spMk id="4" creationId="{5915CBA2-AB65-9423-DE6A-48F36BF70065}"/>
          </ac:spMkLst>
        </pc:spChg>
      </pc:sldChg>
      <pc:sldChg chg="delSp mod modNotesTx">
        <pc:chgData name="Zurbrügg Corinne" userId="9bf00a35-daaf-4b5d-a00c-eae22b493c7e" providerId="ADAL" clId="{F896CB6E-1FF8-4F8E-BB38-22186265DB2A}" dt="2026-06-01T12:10:42.929" v="135" actId="6549"/>
        <pc:sldMkLst>
          <pc:docMk/>
          <pc:sldMk cId="663356959" sldId="678"/>
        </pc:sldMkLst>
        <pc:spChg chg="del">
          <ac:chgData name="Zurbrügg Corinne" userId="9bf00a35-daaf-4b5d-a00c-eae22b493c7e" providerId="ADAL" clId="{F896CB6E-1FF8-4F8E-BB38-22186265DB2A}" dt="2026-06-01T12:10:40.667" v="134" actId="478"/>
          <ac:spMkLst>
            <pc:docMk/>
            <pc:sldMk cId="663356959" sldId="678"/>
            <ac:spMk id="2" creationId="{52BE8B8B-C604-3CC4-1A66-807027231DE7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21:17.324" v="278"/>
        <pc:sldMkLst>
          <pc:docMk/>
          <pc:sldMk cId="677187462" sldId="679"/>
        </pc:sldMkLst>
        <pc:spChg chg="del">
          <ac:chgData name="Zurbrügg Corinne" userId="9bf00a35-daaf-4b5d-a00c-eae22b493c7e" providerId="ADAL" clId="{F896CB6E-1FF8-4F8E-BB38-22186265DB2A}" dt="2026-06-01T12:10:53.600" v="138" actId="478"/>
          <ac:spMkLst>
            <pc:docMk/>
            <pc:sldMk cId="677187462" sldId="679"/>
            <ac:spMk id="2" creationId="{86CD2951-CF65-0530-ECEC-54668C0DBC77}"/>
          </ac:spMkLst>
        </pc:spChg>
        <pc:spChg chg="add mod">
          <ac:chgData name="Zurbrügg Corinne" userId="9bf00a35-daaf-4b5d-a00c-eae22b493c7e" providerId="ADAL" clId="{F896CB6E-1FF8-4F8E-BB38-22186265DB2A}" dt="2026-06-01T12:21:17.324" v="278"/>
          <ac:spMkLst>
            <pc:docMk/>
            <pc:sldMk cId="677187462" sldId="679"/>
            <ac:spMk id="3" creationId="{3416E18F-B3A7-B34B-B8A5-220E50AD0AD2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21:09.429" v="277"/>
        <pc:sldMkLst>
          <pc:docMk/>
          <pc:sldMk cId="1714562614" sldId="680"/>
        </pc:sldMkLst>
        <pc:spChg chg="del">
          <ac:chgData name="Zurbrügg Corinne" userId="9bf00a35-daaf-4b5d-a00c-eae22b493c7e" providerId="ADAL" clId="{F896CB6E-1FF8-4F8E-BB38-22186265DB2A}" dt="2026-06-01T12:10:48.117" v="136" actId="478"/>
          <ac:spMkLst>
            <pc:docMk/>
            <pc:sldMk cId="1714562614" sldId="680"/>
            <ac:spMk id="2" creationId="{3A68EBCE-92D9-170C-9C7D-A05C760F502C}"/>
          </ac:spMkLst>
        </pc:spChg>
        <pc:spChg chg="add mod">
          <ac:chgData name="Zurbrügg Corinne" userId="9bf00a35-daaf-4b5d-a00c-eae22b493c7e" providerId="ADAL" clId="{F896CB6E-1FF8-4F8E-BB38-22186265DB2A}" dt="2026-06-01T12:21:09.429" v="277"/>
          <ac:spMkLst>
            <pc:docMk/>
            <pc:sldMk cId="1714562614" sldId="680"/>
            <ac:spMk id="3" creationId="{CE8698A3-462A-4641-8281-BB84E39309A9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21:19.929" v="279"/>
        <pc:sldMkLst>
          <pc:docMk/>
          <pc:sldMk cId="3313184921" sldId="681"/>
        </pc:sldMkLst>
        <pc:spChg chg="del">
          <ac:chgData name="Zurbrügg Corinne" userId="9bf00a35-daaf-4b5d-a00c-eae22b493c7e" providerId="ADAL" clId="{F896CB6E-1FF8-4F8E-BB38-22186265DB2A}" dt="2026-06-01T12:10:58.002" v="140" actId="478"/>
          <ac:spMkLst>
            <pc:docMk/>
            <pc:sldMk cId="3313184921" sldId="681"/>
            <ac:spMk id="2" creationId="{359B3770-4136-5687-0710-D14758FE910D}"/>
          </ac:spMkLst>
        </pc:spChg>
        <pc:spChg chg="add mod">
          <ac:chgData name="Zurbrügg Corinne" userId="9bf00a35-daaf-4b5d-a00c-eae22b493c7e" providerId="ADAL" clId="{F896CB6E-1FF8-4F8E-BB38-22186265DB2A}" dt="2026-06-01T12:21:19.929" v="279"/>
          <ac:spMkLst>
            <pc:docMk/>
            <pc:sldMk cId="3313184921" sldId="681"/>
            <ac:spMk id="4" creationId="{AC403677-A012-25BC-91F1-AEF62875E72D}"/>
          </ac:spMkLst>
        </pc:spChg>
        <pc:picChg chg="del">
          <ac:chgData name="Zurbrügg Corinne" userId="9bf00a35-daaf-4b5d-a00c-eae22b493c7e" providerId="ADAL" clId="{F896CB6E-1FF8-4F8E-BB38-22186265DB2A}" dt="2026-06-01T12:10:59.773" v="141" actId="478"/>
          <ac:picMkLst>
            <pc:docMk/>
            <pc:sldMk cId="3313184921" sldId="681"/>
            <ac:picMk id="14" creationId="{2F5CE237-2B65-E5F4-07D9-E70863F13630}"/>
          </ac:picMkLst>
        </pc:picChg>
      </pc:sldChg>
      <pc:sldChg chg="addSp delSp modSp mod modNotesTx">
        <pc:chgData name="Zurbrügg Corinne" userId="9bf00a35-daaf-4b5d-a00c-eae22b493c7e" providerId="ADAL" clId="{F896CB6E-1FF8-4F8E-BB38-22186265DB2A}" dt="2026-06-01T12:21:22.756" v="280"/>
        <pc:sldMkLst>
          <pc:docMk/>
          <pc:sldMk cId="2995492186" sldId="682"/>
        </pc:sldMkLst>
        <pc:spChg chg="add mod">
          <ac:chgData name="Zurbrügg Corinne" userId="9bf00a35-daaf-4b5d-a00c-eae22b493c7e" providerId="ADAL" clId="{F896CB6E-1FF8-4F8E-BB38-22186265DB2A}" dt="2026-06-01T12:21:22.756" v="280"/>
          <ac:spMkLst>
            <pc:docMk/>
            <pc:sldMk cId="2995492186" sldId="682"/>
            <ac:spMk id="4" creationId="{57009D12-BC3F-A48D-3BCA-FAC50A7F1136}"/>
          </ac:spMkLst>
        </pc:spChg>
        <pc:spChg chg="del">
          <ac:chgData name="Zurbrügg Corinne" userId="9bf00a35-daaf-4b5d-a00c-eae22b493c7e" providerId="ADAL" clId="{F896CB6E-1FF8-4F8E-BB38-22186265DB2A}" dt="2026-06-01T12:11:08.818" v="143" actId="478"/>
          <ac:spMkLst>
            <pc:docMk/>
            <pc:sldMk cId="2995492186" sldId="682"/>
            <ac:spMk id="9" creationId="{DC0DB904-870C-DB8F-D09F-FEF61CC0032C}"/>
          </ac:spMkLst>
        </pc:spChg>
        <pc:picChg chg="del">
          <ac:chgData name="Zurbrügg Corinne" userId="9bf00a35-daaf-4b5d-a00c-eae22b493c7e" providerId="ADAL" clId="{F896CB6E-1FF8-4F8E-BB38-22186265DB2A}" dt="2026-06-01T12:11:10.973" v="144" actId="478"/>
          <ac:picMkLst>
            <pc:docMk/>
            <pc:sldMk cId="2995492186" sldId="682"/>
            <ac:picMk id="30" creationId="{9B149A36-8ED4-CB60-12D3-02965B81CABC}"/>
          </ac:picMkLst>
        </pc:picChg>
      </pc:sldChg>
      <pc:sldChg chg="addSp delSp modSp mod modNotesTx">
        <pc:chgData name="Zurbrügg Corinne" userId="9bf00a35-daaf-4b5d-a00c-eae22b493c7e" providerId="ADAL" clId="{F896CB6E-1FF8-4F8E-BB38-22186265DB2A}" dt="2026-06-01T12:21:26.576" v="281"/>
        <pc:sldMkLst>
          <pc:docMk/>
          <pc:sldMk cId="3686823518" sldId="683"/>
        </pc:sldMkLst>
        <pc:spChg chg="add mod">
          <ac:chgData name="Zurbrügg Corinne" userId="9bf00a35-daaf-4b5d-a00c-eae22b493c7e" providerId="ADAL" clId="{F896CB6E-1FF8-4F8E-BB38-22186265DB2A}" dt="2026-06-01T12:21:26.576" v="281"/>
          <ac:spMkLst>
            <pc:docMk/>
            <pc:sldMk cId="3686823518" sldId="683"/>
            <ac:spMk id="4" creationId="{B109FF88-EBDB-1088-5C98-3B35786C37BC}"/>
          </ac:spMkLst>
        </pc:spChg>
        <pc:spChg chg="del">
          <ac:chgData name="Zurbrügg Corinne" userId="9bf00a35-daaf-4b5d-a00c-eae22b493c7e" providerId="ADAL" clId="{F896CB6E-1FF8-4F8E-BB38-22186265DB2A}" dt="2026-06-01T12:11:18.142" v="146" actId="478"/>
          <ac:spMkLst>
            <pc:docMk/>
            <pc:sldMk cId="3686823518" sldId="683"/>
            <ac:spMk id="9" creationId="{A349055D-23F1-6483-A5BC-95561BB2723A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21:38.517" v="282"/>
        <pc:sldMkLst>
          <pc:docMk/>
          <pc:sldMk cId="2960231935" sldId="684"/>
        </pc:sldMkLst>
        <pc:spChg chg="add mod">
          <ac:chgData name="Zurbrügg Corinne" userId="9bf00a35-daaf-4b5d-a00c-eae22b493c7e" providerId="ADAL" clId="{F896CB6E-1FF8-4F8E-BB38-22186265DB2A}" dt="2026-06-01T12:21:38.517" v="282"/>
          <ac:spMkLst>
            <pc:docMk/>
            <pc:sldMk cId="2960231935" sldId="684"/>
            <ac:spMk id="4" creationId="{A93120A5-6D4B-CF9B-9A54-DAA37E466BB9}"/>
          </ac:spMkLst>
        </pc:spChg>
        <pc:spChg chg="del">
          <ac:chgData name="Zurbrügg Corinne" userId="9bf00a35-daaf-4b5d-a00c-eae22b493c7e" providerId="ADAL" clId="{F896CB6E-1FF8-4F8E-BB38-22186265DB2A}" dt="2026-06-01T12:11:25.626" v="149" actId="478"/>
          <ac:spMkLst>
            <pc:docMk/>
            <pc:sldMk cId="2960231935" sldId="684"/>
            <ac:spMk id="9" creationId="{F08C92E3-CE16-69B6-3C65-D47F6D7731EE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21:42.054" v="283"/>
        <pc:sldMkLst>
          <pc:docMk/>
          <pc:sldMk cId="211378364" sldId="685"/>
        </pc:sldMkLst>
        <pc:spChg chg="add mod">
          <ac:chgData name="Zurbrügg Corinne" userId="9bf00a35-daaf-4b5d-a00c-eae22b493c7e" providerId="ADAL" clId="{F896CB6E-1FF8-4F8E-BB38-22186265DB2A}" dt="2026-06-01T12:21:42.054" v="283"/>
          <ac:spMkLst>
            <pc:docMk/>
            <pc:sldMk cId="211378364" sldId="685"/>
            <ac:spMk id="4" creationId="{671FD612-C591-FDEE-2610-B1AD741BD123}"/>
          </ac:spMkLst>
        </pc:spChg>
        <pc:spChg chg="del">
          <ac:chgData name="Zurbrügg Corinne" userId="9bf00a35-daaf-4b5d-a00c-eae22b493c7e" providerId="ADAL" clId="{F896CB6E-1FF8-4F8E-BB38-22186265DB2A}" dt="2026-06-01T12:11:31.116" v="150" actId="478"/>
          <ac:spMkLst>
            <pc:docMk/>
            <pc:sldMk cId="211378364" sldId="685"/>
            <ac:spMk id="9" creationId="{21CC9920-9F5C-3BC8-D1CF-7504AE1A3E33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21:44.537" v="284"/>
        <pc:sldMkLst>
          <pc:docMk/>
          <pc:sldMk cId="3379754690" sldId="686"/>
        </pc:sldMkLst>
        <pc:spChg chg="del">
          <ac:chgData name="Zurbrügg Corinne" userId="9bf00a35-daaf-4b5d-a00c-eae22b493c7e" providerId="ADAL" clId="{F896CB6E-1FF8-4F8E-BB38-22186265DB2A}" dt="2026-06-01T12:11:36.927" v="152" actId="478"/>
          <ac:spMkLst>
            <pc:docMk/>
            <pc:sldMk cId="3379754690" sldId="686"/>
            <ac:spMk id="3" creationId="{6AC0EDE9-6368-4E08-6B07-9BDB5F87EB0A}"/>
          </ac:spMkLst>
        </pc:spChg>
        <pc:spChg chg="add mod">
          <ac:chgData name="Zurbrügg Corinne" userId="9bf00a35-daaf-4b5d-a00c-eae22b493c7e" providerId="ADAL" clId="{F896CB6E-1FF8-4F8E-BB38-22186265DB2A}" dt="2026-06-01T12:21:44.537" v="284"/>
          <ac:spMkLst>
            <pc:docMk/>
            <pc:sldMk cId="3379754690" sldId="686"/>
            <ac:spMk id="4" creationId="{2B6BC9CE-C97C-E780-DCCD-E307ABDC543D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21:47.247" v="285"/>
        <pc:sldMkLst>
          <pc:docMk/>
          <pc:sldMk cId="3373872471" sldId="687"/>
        </pc:sldMkLst>
        <pc:spChg chg="del">
          <ac:chgData name="Zurbrügg Corinne" userId="9bf00a35-daaf-4b5d-a00c-eae22b493c7e" providerId="ADAL" clId="{F896CB6E-1FF8-4F8E-BB38-22186265DB2A}" dt="2026-06-01T12:11:45.060" v="153" actId="478"/>
          <ac:spMkLst>
            <pc:docMk/>
            <pc:sldMk cId="3373872471" sldId="687"/>
            <ac:spMk id="3" creationId="{6407EA80-B104-B5F1-D87F-6C6CF1FD62E5}"/>
          </ac:spMkLst>
        </pc:spChg>
        <pc:spChg chg="add mod">
          <ac:chgData name="Zurbrügg Corinne" userId="9bf00a35-daaf-4b5d-a00c-eae22b493c7e" providerId="ADAL" clId="{F896CB6E-1FF8-4F8E-BB38-22186265DB2A}" dt="2026-06-01T12:21:47.247" v="285"/>
          <ac:spMkLst>
            <pc:docMk/>
            <pc:sldMk cId="3373872471" sldId="687"/>
            <ac:spMk id="4" creationId="{B14A3C2B-21A3-AAC4-0B2B-88D7498B2B57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21:56.787" v="287"/>
        <pc:sldMkLst>
          <pc:docMk/>
          <pc:sldMk cId="3436516326" sldId="689"/>
        </pc:sldMkLst>
        <pc:spChg chg="del">
          <ac:chgData name="Zurbrügg Corinne" userId="9bf00a35-daaf-4b5d-a00c-eae22b493c7e" providerId="ADAL" clId="{F896CB6E-1FF8-4F8E-BB38-22186265DB2A}" dt="2026-06-01T12:11:49.964" v="155" actId="478"/>
          <ac:spMkLst>
            <pc:docMk/>
            <pc:sldMk cId="3436516326" sldId="689"/>
            <ac:spMk id="3" creationId="{E6C46F87-5EBE-1579-6370-EDA07EADD1A8}"/>
          </ac:spMkLst>
        </pc:spChg>
        <pc:spChg chg="add mod">
          <ac:chgData name="Zurbrügg Corinne" userId="9bf00a35-daaf-4b5d-a00c-eae22b493c7e" providerId="ADAL" clId="{F896CB6E-1FF8-4F8E-BB38-22186265DB2A}" dt="2026-06-01T12:21:56.787" v="287"/>
          <ac:spMkLst>
            <pc:docMk/>
            <pc:sldMk cId="3436516326" sldId="689"/>
            <ac:spMk id="4" creationId="{4D4AE9E6-5496-FE66-C169-F006788CC6A0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21:53.872" v="286"/>
        <pc:sldMkLst>
          <pc:docMk/>
          <pc:sldMk cId="3771778893" sldId="690"/>
        </pc:sldMkLst>
        <pc:spChg chg="add mod">
          <ac:chgData name="Zurbrügg Corinne" userId="9bf00a35-daaf-4b5d-a00c-eae22b493c7e" providerId="ADAL" clId="{F896CB6E-1FF8-4F8E-BB38-22186265DB2A}" dt="2026-06-01T12:21:53.872" v="286"/>
          <ac:spMkLst>
            <pc:docMk/>
            <pc:sldMk cId="3771778893" sldId="690"/>
            <ac:spMk id="3" creationId="{BB42FF25-5C33-EFD7-B3B3-EAAB527069FE}"/>
          </ac:spMkLst>
        </pc:spChg>
        <pc:spChg chg="del">
          <ac:chgData name="Zurbrügg Corinne" userId="9bf00a35-daaf-4b5d-a00c-eae22b493c7e" providerId="ADAL" clId="{F896CB6E-1FF8-4F8E-BB38-22186265DB2A}" dt="2026-06-01T12:11:55.509" v="157" actId="478"/>
          <ac:spMkLst>
            <pc:docMk/>
            <pc:sldMk cId="3771778893" sldId="690"/>
            <ac:spMk id="5" creationId="{631E21E2-0530-584E-2DA2-985F19FA6AD9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21:59.848" v="288"/>
        <pc:sldMkLst>
          <pc:docMk/>
          <pc:sldMk cId="3907920340" sldId="691"/>
        </pc:sldMkLst>
        <pc:spChg chg="del">
          <ac:chgData name="Zurbrügg Corinne" userId="9bf00a35-daaf-4b5d-a00c-eae22b493c7e" providerId="ADAL" clId="{F896CB6E-1FF8-4F8E-BB38-22186265DB2A}" dt="2026-06-01T12:12:00.685" v="159" actId="478"/>
          <ac:spMkLst>
            <pc:docMk/>
            <pc:sldMk cId="3907920340" sldId="691"/>
            <ac:spMk id="2" creationId="{47F190EF-2365-FCC8-964A-D9FB6C539FA8}"/>
          </ac:spMkLst>
        </pc:spChg>
        <pc:spChg chg="add mod">
          <ac:chgData name="Zurbrügg Corinne" userId="9bf00a35-daaf-4b5d-a00c-eae22b493c7e" providerId="ADAL" clId="{F896CB6E-1FF8-4F8E-BB38-22186265DB2A}" dt="2026-06-01T12:21:59.848" v="288"/>
          <ac:spMkLst>
            <pc:docMk/>
            <pc:sldMk cId="3907920340" sldId="691"/>
            <ac:spMk id="3" creationId="{FB6C83A5-E6AE-A44A-F83F-87A02D3EF4F9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22:02.888" v="289"/>
        <pc:sldMkLst>
          <pc:docMk/>
          <pc:sldMk cId="2306698646" sldId="692"/>
        </pc:sldMkLst>
        <pc:spChg chg="add mod">
          <ac:chgData name="Zurbrügg Corinne" userId="9bf00a35-daaf-4b5d-a00c-eae22b493c7e" providerId="ADAL" clId="{F896CB6E-1FF8-4F8E-BB38-22186265DB2A}" dt="2026-06-01T12:22:02.888" v="289"/>
          <ac:spMkLst>
            <pc:docMk/>
            <pc:sldMk cId="2306698646" sldId="692"/>
            <ac:spMk id="3" creationId="{DCF58BF9-CB6D-EA4B-6FE8-0DD22F141F05}"/>
          </ac:spMkLst>
        </pc:spChg>
        <pc:spChg chg="del">
          <ac:chgData name="Zurbrügg Corinne" userId="9bf00a35-daaf-4b5d-a00c-eae22b493c7e" providerId="ADAL" clId="{F896CB6E-1FF8-4F8E-BB38-22186265DB2A}" dt="2026-06-01T12:12:07.287" v="160" actId="478"/>
          <ac:spMkLst>
            <pc:docMk/>
            <pc:sldMk cId="2306698646" sldId="692"/>
            <ac:spMk id="7" creationId="{7C403F8C-FE3C-F3E0-D6CA-C94BC6C9139B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22:13.381" v="291"/>
        <pc:sldMkLst>
          <pc:docMk/>
          <pc:sldMk cId="3165002067" sldId="694"/>
        </pc:sldMkLst>
        <pc:spChg chg="add mod">
          <ac:chgData name="Zurbrügg Corinne" userId="9bf00a35-daaf-4b5d-a00c-eae22b493c7e" providerId="ADAL" clId="{F896CB6E-1FF8-4F8E-BB38-22186265DB2A}" dt="2026-06-01T12:22:13.381" v="291"/>
          <ac:spMkLst>
            <pc:docMk/>
            <pc:sldMk cId="3165002067" sldId="694"/>
            <ac:spMk id="2" creationId="{99A91A1E-17D6-04C7-E94B-FB8C680B0D3A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22:18.860" v="292"/>
        <pc:sldMkLst>
          <pc:docMk/>
          <pc:sldMk cId="4169533263" sldId="695"/>
        </pc:sldMkLst>
        <pc:spChg chg="add mod">
          <ac:chgData name="Zurbrügg Corinne" userId="9bf00a35-daaf-4b5d-a00c-eae22b493c7e" providerId="ADAL" clId="{F896CB6E-1FF8-4F8E-BB38-22186265DB2A}" dt="2026-06-01T12:22:18.860" v="292"/>
          <ac:spMkLst>
            <pc:docMk/>
            <pc:sldMk cId="4169533263" sldId="695"/>
            <ac:spMk id="3" creationId="{4A0080F9-D155-8F7B-0D84-6B1288A5ECC2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22:21.461" v="293"/>
        <pc:sldMkLst>
          <pc:docMk/>
          <pc:sldMk cId="2749091538" sldId="696"/>
        </pc:sldMkLst>
        <pc:spChg chg="add mod">
          <ac:chgData name="Zurbrügg Corinne" userId="9bf00a35-daaf-4b5d-a00c-eae22b493c7e" providerId="ADAL" clId="{F896CB6E-1FF8-4F8E-BB38-22186265DB2A}" dt="2026-06-01T12:22:21.461" v="293"/>
          <ac:spMkLst>
            <pc:docMk/>
            <pc:sldMk cId="2749091538" sldId="696"/>
            <ac:spMk id="2" creationId="{AF79698F-FE53-B485-70AA-1C14C530A321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22:24.261" v="294"/>
        <pc:sldMkLst>
          <pc:docMk/>
          <pc:sldMk cId="1496969406" sldId="697"/>
        </pc:sldMkLst>
        <pc:spChg chg="add mod">
          <ac:chgData name="Zurbrügg Corinne" userId="9bf00a35-daaf-4b5d-a00c-eae22b493c7e" providerId="ADAL" clId="{F896CB6E-1FF8-4F8E-BB38-22186265DB2A}" dt="2026-06-01T12:22:24.261" v="294"/>
          <ac:spMkLst>
            <pc:docMk/>
            <pc:sldMk cId="1496969406" sldId="697"/>
            <ac:spMk id="3" creationId="{8A8282E3-87A2-CFD6-110A-19D476AB975F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22:33.437" v="296"/>
        <pc:sldMkLst>
          <pc:docMk/>
          <pc:sldMk cId="3234093661" sldId="699"/>
        </pc:sldMkLst>
        <pc:spChg chg="add mod">
          <ac:chgData name="Zurbrügg Corinne" userId="9bf00a35-daaf-4b5d-a00c-eae22b493c7e" providerId="ADAL" clId="{F896CB6E-1FF8-4F8E-BB38-22186265DB2A}" dt="2026-06-01T12:22:33.437" v="296"/>
          <ac:spMkLst>
            <pc:docMk/>
            <pc:sldMk cId="3234093661" sldId="699"/>
            <ac:spMk id="2" creationId="{ABA5DA90-FD81-99FD-5545-CE503D0CABF9}"/>
          </ac:spMkLst>
        </pc:spChg>
        <pc:spChg chg="add del mod">
          <ac:chgData name="Zurbrügg Corinne" userId="9bf00a35-daaf-4b5d-a00c-eae22b493c7e" providerId="ADAL" clId="{F896CB6E-1FF8-4F8E-BB38-22186265DB2A}" dt="2026-06-01T12:12:36.708" v="165" actId="478"/>
          <ac:spMkLst>
            <pc:docMk/>
            <pc:sldMk cId="3234093661" sldId="699"/>
            <ac:spMk id="3" creationId="{02A53FB4-7412-917C-EFCC-F4021D037A37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22:36.070" v="297"/>
        <pc:sldMkLst>
          <pc:docMk/>
          <pc:sldMk cId="4102471353" sldId="700"/>
        </pc:sldMkLst>
        <pc:spChg chg="add mod">
          <ac:chgData name="Zurbrügg Corinne" userId="9bf00a35-daaf-4b5d-a00c-eae22b493c7e" providerId="ADAL" clId="{F896CB6E-1FF8-4F8E-BB38-22186265DB2A}" dt="2026-06-01T12:22:36.070" v="297"/>
          <ac:spMkLst>
            <pc:docMk/>
            <pc:sldMk cId="4102471353" sldId="700"/>
            <ac:spMk id="2" creationId="{F354E442-919B-D92B-8C63-58137434E886}"/>
          </ac:spMkLst>
        </pc:spChg>
        <pc:spChg chg="add del mod">
          <ac:chgData name="Zurbrügg Corinne" userId="9bf00a35-daaf-4b5d-a00c-eae22b493c7e" providerId="ADAL" clId="{F896CB6E-1FF8-4F8E-BB38-22186265DB2A}" dt="2026-06-01T12:12:39.525" v="166" actId="478"/>
          <ac:spMkLst>
            <pc:docMk/>
            <pc:sldMk cId="4102471353" sldId="700"/>
            <ac:spMk id="3" creationId="{448D3704-CAD5-A4FD-226F-4D0D0A1148B6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22:43.802" v="299"/>
        <pc:sldMkLst>
          <pc:docMk/>
          <pc:sldMk cId="894079897" sldId="702"/>
        </pc:sldMkLst>
        <pc:spChg chg="add del mod">
          <ac:chgData name="Zurbrügg Corinne" userId="9bf00a35-daaf-4b5d-a00c-eae22b493c7e" providerId="ADAL" clId="{F896CB6E-1FF8-4F8E-BB38-22186265DB2A}" dt="2026-06-01T12:12:49.564" v="168" actId="478"/>
          <ac:spMkLst>
            <pc:docMk/>
            <pc:sldMk cId="894079897" sldId="702"/>
            <ac:spMk id="3" creationId="{94D26B1E-6769-CF4B-A4E6-4FD5282CAB53}"/>
          </ac:spMkLst>
        </pc:spChg>
        <pc:spChg chg="add mod">
          <ac:chgData name="Zurbrügg Corinne" userId="9bf00a35-daaf-4b5d-a00c-eae22b493c7e" providerId="ADAL" clId="{F896CB6E-1FF8-4F8E-BB38-22186265DB2A}" dt="2026-06-01T12:22:43.802" v="299"/>
          <ac:spMkLst>
            <pc:docMk/>
            <pc:sldMk cId="894079897" sldId="702"/>
            <ac:spMk id="4" creationId="{C4FDEB6F-11FC-8CD4-F388-80337505BDEE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22:55.488" v="303"/>
        <pc:sldMkLst>
          <pc:docMk/>
          <pc:sldMk cId="1006870346" sldId="705"/>
        </pc:sldMkLst>
        <pc:spChg chg="add mod">
          <ac:chgData name="Zurbrügg Corinne" userId="9bf00a35-daaf-4b5d-a00c-eae22b493c7e" providerId="ADAL" clId="{F896CB6E-1FF8-4F8E-BB38-22186265DB2A}" dt="2026-06-01T12:22:55.488" v="303"/>
          <ac:spMkLst>
            <pc:docMk/>
            <pc:sldMk cId="1006870346" sldId="705"/>
            <ac:spMk id="6" creationId="{BFBFABC4-312C-04C1-3364-266367046161}"/>
          </ac:spMkLst>
        </pc:spChg>
        <pc:spChg chg="add del mod">
          <ac:chgData name="Zurbrügg Corinne" userId="9bf00a35-daaf-4b5d-a00c-eae22b493c7e" providerId="ADAL" clId="{F896CB6E-1FF8-4F8E-BB38-22186265DB2A}" dt="2026-06-01T12:13:05.576" v="172" actId="478"/>
          <ac:spMkLst>
            <pc:docMk/>
            <pc:sldMk cId="1006870346" sldId="705"/>
            <ac:spMk id="7" creationId="{F95441B6-7D85-EFC1-D0A3-6BB2EE918D84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7:35.123" v="232" actId="478"/>
        <pc:sldMkLst>
          <pc:docMk/>
          <pc:sldMk cId="2641591972" sldId="709"/>
        </pc:sldMkLst>
        <pc:spChg chg="del">
          <ac:chgData name="Zurbrügg Corinne" userId="9bf00a35-daaf-4b5d-a00c-eae22b493c7e" providerId="ADAL" clId="{F896CB6E-1FF8-4F8E-BB38-22186265DB2A}" dt="2026-06-01T12:17:35.123" v="232" actId="478"/>
          <ac:spMkLst>
            <pc:docMk/>
            <pc:sldMk cId="2641591972" sldId="709"/>
            <ac:spMk id="3" creationId="{7547F674-6200-1503-13BD-5332BC71C57F}"/>
          </ac:spMkLst>
        </pc:spChg>
        <pc:spChg chg="add mod">
          <ac:chgData name="Zurbrügg Corinne" userId="9bf00a35-daaf-4b5d-a00c-eae22b493c7e" providerId="ADAL" clId="{F896CB6E-1FF8-4F8E-BB38-22186265DB2A}" dt="2026-06-01T12:17:30.318" v="231"/>
          <ac:spMkLst>
            <pc:docMk/>
            <pc:sldMk cId="2641591972" sldId="709"/>
            <ac:spMk id="5" creationId="{4211E2E4-0052-26C7-BE60-FDC15C5838A9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7:38.728" v="233"/>
        <pc:sldMkLst>
          <pc:docMk/>
          <pc:sldMk cId="3350666031" sldId="710"/>
        </pc:sldMkLst>
        <pc:spChg chg="add mod">
          <ac:chgData name="Zurbrügg Corinne" userId="9bf00a35-daaf-4b5d-a00c-eae22b493c7e" providerId="ADAL" clId="{F896CB6E-1FF8-4F8E-BB38-22186265DB2A}" dt="2026-06-01T12:17:38.728" v="233"/>
          <ac:spMkLst>
            <pc:docMk/>
            <pc:sldMk cId="3350666031" sldId="710"/>
            <ac:spMk id="3" creationId="{C00A2676-F8C3-746A-6F9D-C62E46477924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7:52.329" v="237"/>
        <pc:sldMkLst>
          <pc:docMk/>
          <pc:sldMk cId="1943559359" sldId="711"/>
        </pc:sldMkLst>
        <pc:spChg chg="add mod">
          <ac:chgData name="Zurbrügg Corinne" userId="9bf00a35-daaf-4b5d-a00c-eae22b493c7e" providerId="ADAL" clId="{F896CB6E-1FF8-4F8E-BB38-22186265DB2A}" dt="2026-06-01T12:17:52.329" v="237"/>
          <ac:spMkLst>
            <pc:docMk/>
            <pc:sldMk cId="1943559359" sldId="711"/>
            <ac:spMk id="3" creationId="{6B3003A4-2EAD-5383-EA20-E52E6A6ED704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8:20.571" v="245"/>
        <pc:sldMkLst>
          <pc:docMk/>
          <pc:sldMk cId="1689565860" sldId="712"/>
        </pc:sldMkLst>
        <pc:spChg chg="add mod">
          <ac:chgData name="Zurbrügg Corinne" userId="9bf00a35-daaf-4b5d-a00c-eae22b493c7e" providerId="ADAL" clId="{F896CB6E-1FF8-4F8E-BB38-22186265DB2A}" dt="2026-06-01T12:18:20.571" v="245"/>
          <ac:spMkLst>
            <pc:docMk/>
            <pc:sldMk cId="1689565860" sldId="712"/>
            <ac:spMk id="3" creationId="{2F68E5C9-D3A2-7EA9-BFDB-E79A4220B7DA}"/>
          </ac:spMkLst>
        </pc:spChg>
      </pc:sldChg>
      <pc:sldChg chg="delSp mod">
        <pc:chgData name="Zurbrügg Corinne" userId="9bf00a35-daaf-4b5d-a00c-eae22b493c7e" providerId="ADAL" clId="{F896CB6E-1FF8-4F8E-BB38-22186265DB2A}" dt="2026-05-28T15:09:25.737" v="99" actId="478"/>
        <pc:sldMkLst>
          <pc:docMk/>
          <pc:sldMk cId="4157583397" sldId="713"/>
        </pc:sldMkLst>
      </pc:sldChg>
      <pc:sldChg chg="addSp delSp modSp mod">
        <pc:chgData name="Zurbrügg Corinne" userId="9bf00a35-daaf-4b5d-a00c-eae22b493c7e" providerId="ADAL" clId="{F896CB6E-1FF8-4F8E-BB38-22186265DB2A}" dt="2026-06-01T12:18:25.397" v="246"/>
        <pc:sldMkLst>
          <pc:docMk/>
          <pc:sldMk cId="1130009632" sldId="714"/>
        </pc:sldMkLst>
        <pc:spChg chg="add mod">
          <ac:chgData name="Zurbrügg Corinne" userId="9bf00a35-daaf-4b5d-a00c-eae22b493c7e" providerId="ADAL" clId="{F896CB6E-1FF8-4F8E-BB38-22186265DB2A}" dt="2026-06-01T12:18:25.397" v="246"/>
          <ac:spMkLst>
            <pc:docMk/>
            <pc:sldMk cId="1130009632" sldId="714"/>
            <ac:spMk id="3" creationId="{3AB3F8AD-D574-ED03-F9B5-BB3A0061165F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18:33.825" v="248"/>
        <pc:sldMkLst>
          <pc:docMk/>
          <pc:sldMk cId="555837610" sldId="715"/>
        </pc:sldMkLst>
        <pc:spChg chg="add mod">
          <ac:chgData name="Zurbrügg Corinne" userId="9bf00a35-daaf-4b5d-a00c-eae22b493c7e" providerId="ADAL" clId="{F896CB6E-1FF8-4F8E-BB38-22186265DB2A}" dt="2026-06-01T12:18:33.825" v="248"/>
          <ac:spMkLst>
            <pc:docMk/>
            <pc:sldMk cId="555837610" sldId="715"/>
            <ac:spMk id="2" creationId="{A18A2684-CE03-6C16-961E-7C1C47C9CDEB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21:02.280" v="276"/>
        <pc:sldMkLst>
          <pc:docMk/>
          <pc:sldMk cId="1122448545" sldId="716"/>
        </pc:sldMkLst>
        <pc:spChg chg="del">
          <ac:chgData name="Zurbrügg Corinne" userId="9bf00a35-daaf-4b5d-a00c-eae22b493c7e" providerId="ADAL" clId="{F896CB6E-1FF8-4F8E-BB38-22186265DB2A}" dt="2026-06-01T12:10:35.553" v="133" actId="478"/>
          <ac:spMkLst>
            <pc:docMk/>
            <pc:sldMk cId="1122448545" sldId="716"/>
            <ac:spMk id="3" creationId="{9914949A-1630-31E1-7D74-FCB16E095992}"/>
          </ac:spMkLst>
        </pc:spChg>
        <pc:spChg chg="add mod">
          <ac:chgData name="Zurbrügg Corinne" userId="9bf00a35-daaf-4b5d-a00c-eae22b493c7e" providerId="ADAL" clId="{F896CB6E-1FF8-4F8E-BB38-22186265DB2A}" dt="2026-06-01T12:21:02.280" v="276"/>
          <ac:spMkLst>
            <pc:docMk/>
            <pc:sldMk cId="1122448545" sldId="716"/>
            <ac:spMk id="4" creationId="{DB4F9486-0FC8-CC17-6EAD-78E9FF74F593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2:22:10.921" v="290"/>
        <pc:sldMkLst>
          <pc:docMk/>
          <pc:sldMk cId="1520799274" sldId="717"/>
        </pc:sldMkLst>
        <pc:spChg chg="add mod">
          <ac:chgData name="Zurbrügg Corinne" userId="9bf00a35-daaf-4b5d-a00c-eae22b493c7e" providerId="ADAL" clId="{F896CB6E-1FF8-4F8E-BB38-22186265DB2A}" dt="2026-06-01T12:22:10.921" v="290"/>
          <ac:spMkLst>
            <pc:docMk/>
            <pc:sldMk cId="1520799274" sldId="717"/>
            <ac:spMk id="3" creationId="{7BEB032E-1260-F78B-3241-A72A68491ADB}"/>
          </ac:spMkLst>
        </pc:spChg>
        <pc:spChg chg="del">
          <ac:chgData name="Zurbrügg Corinne" userId="9bf00a35-daaf-4b5d-a00c-eae22b493c7e" providerId="ADAL" clId="{F896CB6E-1FF8-4F8E-BB38-22186265DB2A}" dt="2026-06-01T12:12:13.628" v="162" actId="478"/>
          <ac:spMkLst>
            <pc:docMk/>
            <pc:sldMk cId="1520799274" sldId="717"/>
            <ac:spMk id="4" creationId="{04FE6DBA-9625-D173-5F2A-6818C22578C5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22:31.001" v="295"/>
        <pc:sldMkLst>
          <pc:docMk/>
          <pc:sldMk cId="2234024221" sldId="718"/>
        </pc:sldMkLst>
        <pc:spChg chg="add mod">
          <ac:chgData name="Zurbrügg Corinne" userId="9bf00a35-daaf-4b5d-a00c-eae22b493c7e" providerId="ADAL" clId="{F896CB6E-1FF8-4F8E-BB38-22186265DB2A}" dt="2026-06-01T12:22:31.001" v="295"/>
          <ac:spMkLst>
            <pc:docMk/>
            <pc:sldMk cId="2234024221" sldId="718"/>
            <ac:spMk id="3" creationId="{F4DC8D6A-CB3E-38A9-70BA-F286F7411488}"/>
          </ac:spMkLst>
        </pc:spChg>
        <pc:spChg chg="add del mod">
          <ac:chgData name="Zurbrügg Corinne" userId="9bf00a35-daaf-4b5d-a00c-eae22b493c7e" providerId="ADAL" clId="{F896CB6E-1FF8-4F8E-BB38-22186265DB2A}" dt="2026-06-01T12:12:31.806" v="164" actId="478"/>
          <ac:spMkLst>
            <pc:docMk/>
            <pc:sldMk cId="2234024221" sldId="718"/>
            <ac:spMk id="5" creationId="{4E7575F9-4735-2F6E-A21E-88296FB5778E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22:52.959" v="302"/>
        <pc:sldMkLst>
          <pc:docMk/>
          <pc:sldMk cId="3000582370" sldId="721"/>
        </pc:sldMkLst>
        <pc:spChg chg="add del mod">
          <ac:chgData name="Zurbrügg Corinne" userId="9bf00a35-daaf-4b5d-a00c-eae22b493c7e" providerId="ADAL" clId="{F896CB6E-1FF8-4F8E-BB38-22186265DB2A}" dt="2026-06-01T12:13:02.829" v="171" actId="478"/>
          <ac:spMkLst>
            <pc:docMk/>
            <pc:sldMk cId="3000582370" sldId="721"/>
            <ac:spMk id="2" creationId="{C11B266D-4B64-91B8-3985-7047C74806FD}"/>
          </ac:spMkLst>
        </pc:spChg>
        <pc:spChg chg="add mod">
          <ac:chgData name="Zurbrügg Corinne" userId="9bf00a35-daaf-4b5d-a00c-eae22b493c7e" providerId="ADAL" clId="{F896CB6E-1FF8-4F8E-BB38-22186265DB2A}" dt="2026-06-01T12:22:52.959" v="302"/>
          <ac:spMkLst>
            <pc:docMk/>
            <pc:sldMk cId="3000582370" sldId="721"/>
            <ac:spMk id="9" creationId="{54FD4E4D-FD9C-0CDE-86C4-9904CCB94644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22:41.201" v="298"/>
        <pc:sldMkLst>
          <pc:docMk/>
          <pc:sldMk cId="2755062278" sldId="722"/>
        </pc:sldMkLst>
        <pc:spChg chg="add mod">
          <ac:chgData name="Zurbrügg Corinne" userId="9bf00a35-daaf-4b5d-a00c-eae22b493c7e" providerId="ADAL" clId="{F896CB6E-1FF8-4F8E-BB38-22186265DB2A}" dt="2026-06-01T12:22:41.201" v="298"/>
          <ac:spMkLst>
            <pc:docMk/>
            <pc:sldMk cId="2755062278" sldId="722"/>
            <ac:spMk id="2" creationId="{62A39B83-BECD-964C-BDEC-02EA7D3203B3}"/>
          </ac:spMkLst>
        </pc:spChg>
        <pc:spChg chg="add del mod">
          <ac:chgData name="Zurbrügg Corinne" userId="9bf00a35-daaf-4b5d-a00c-eae22b493c7e" providerId="ADAL" clId="{F896CB6E-1FF8-4F8E-BB38-22186265DB2A}" dt="2026-06-01T12:12:42.753" v="167" actId="478"/>
          <ac:spMkLst>
            <pc:docMk/>
            <pc:sldMk cId="2755062278" sldId="722"/>
            <ac:spMk id="3" creationId="{D7BB52BB-2F59-B2E7-1AB7-32F00A49D7DF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22:46.358" v="300"/>
        <pc:sldMkLst>
          <pc:docMk/>
          <pc:sldMk cId="1569886742" sldId="723"/>
        </pc:sldMkLst>
        <pc:spChg chg="add del mod">
          <ac:chgData name="Zurbrügg Corinne" userId="9bf00a35-daaf-4b5d-a00c-eae22b493c7e" providerId="ADAL" clId="{F896CB6E-1FF8-4F8E-BB38-22186265DB2A}" dt="2026-06-01T12:12:52.648" v="169" actId="478"/>
          <ac:spMkLst>
            <pc:docMk/>
            <pc:sldMk cId="1569886742" sldId="723"/>
            <ac:spMk id="3" creationId="{4204E296-5C63-2A0D-856C-14D078F98317}"/>
          </ac:spMkLst>
        </pc:spChg>
        <pc:spChg chg="add mod">
          <ac:chgData name="Zurbrügg Corinne" userId="9bf00a35-daaf-4b5d-a00c-eae22b493c7e" providerId="ADAL" clId="{F896CB6E-1FF8-4F8E-BB38-22186265DB2A}" dt="2026-06-01T12:22:46.358" v="300"/>
          <ac:spMkLst>
            <pc:docMk/>
            <pc:sldMk cId="1569886742" sldId="723"/>
            <ac:spMk id="4" creationId="{DAFA9E84-5FCE-EC3F-E88F-D84DA68DB2C9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22:50.943" v="301"/>
        <pc:sldMkLst>
          <pc:docMk/>
          <pc:sldMk cId="3301164529" sldId="724"/>
        </pc:sldMkLst>
        <pc:spChg chg="add del mod">
          <ac:chgData name="Zurbrügg Corinne" userId="9bf00a35-daaf-4b5d-a00c-eae22b493c7e" providerId="ADAL" clId="{F896CB6E-1FF8-4F8E-BB38-22186265DB2A}" dt="2026-06-01T12:12:55.984" v="170" actId="478"/>
          <ac:spMkLst>
            <pc:docMk/>
            <pc:sldMk cId="3301164529" sldId="724"/>
            <ac:spMk id="3" creationId="{9063E1FE-3030-5EA7-1CEE-A47EC450CB66}"/>
          </ac:spMkLst>
        </pc:spChg>
        <pc:spChg chg="add mod">
          <ac:chgData name="Zurbrügg Corinne" userId="9bf00a35-daaf-4b5d-a00c-eae22b493c7e" providerId="ADAL" clId="{F896CB6E-1FF8-4F8E-BB38-22186265DB2A}" dt="2026-06-01T12:22:50.943" v="301"/>
          <ac:spMkLst>
            <pc:docMk/>
            <pc:sldMk cId="3301164529" sldId="724"/>
            <ac:spMk id="4" creationId="{D6B0450D-1BDA-E46D-2A33-E5632276F7F5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2:16:50.523" v="220"/>
        <pc:sldMkLst>
          <pc:docMk/>
          <pc:sldMk cId="2553743153" sldId="725"/>
        </pc:sldMkLst>
        <pc:spChg chg="add mod">
          <ac:chgData name="Zurbrügg Corinne" userId="9bf00a35-daaf-4b5d-a00c-eae22b493c7e" providerId="ADAL" clId="{F896CB6E-1FF8-4F8E-BB38-22186265DB2A}" dt="2026-06-01T12:16:50.523" v="220"/>
          <ac:spMkLst>
            <pc:docMk/>
            <pc:sldMk cId="2553743153" sldId="725"/>
            <ac:spMk id="2" creationId="{43BCCECE-3E09-00B9-69FC-DF2CD9B7F387}"/>
          </ac:spMkLst>
        </pc:spChg>
      </pc:sldChg>
      <pc:sldChg chg="add del">
        <pc:chgData name="Zurbrügg Corinne" userId="9bf00a35-daaf-4b5d-a00c-eae22b493c7e" providerId="ADAL" clId="{F896CB6E-1FF8-4F8E-BB38-22186265DB2A}" dt="2026-06-01T12:13:49.402" v="177"/>
        <pc:sldMkLst>
          <pc:docMk/>
          <pc:sldMk cId="557801652" sldId="726"/>
        </pc:sldMkLst>
      </pc:sldChg>
      <pc:sldChg chg="add del">
        <pc:chgData name="Zurbrügg Corinne" userId="9bf00a35-daaf-4b5d-a00c-eae22b493c7e" providerId="ADAL" clId="{F896CB6E-1FF8-4F8E-BB38-22186265DB2A}" dt="2026-06-01T12:13:43.233" v="175"/>
        <pc:sldMkLst>
          <pc:docMk/>
          <pc:sldMk cId="2994671331" sldId="726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fibl.ch\files\MVP-Vielfalt\TP6_Weiterbildung_Handbuch\Foliensammlung\Abbildungen\ab21_politik_direktzahlungen_datentabelle_grafik_biodiversitaet_entwicklung_bff_2000_2020(1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fibl.ch\files\MVP-Vielfalt\TP6_Weiterbildung_Handbuch\Foliensammlung\Abbildungen\ab21_politik_direktzahlungen_datentabelle_grafik_biodiversitaet_entwicklung_bff_2000_2020(1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kr\Downloads\34a_ab23_statdz2022_anhaenge_tab_biodiversitaet_alle_kt_alle_bff_datenreihe_d(2)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kr\Downloads\34a_ab23_statdz2022_anhaenge_tab_biodiversitaet_alle_kt_alle_bff_datenreihe_d(2)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eronique.chevillat\AppData\Local\Microsoft\Windows\Temporary%20Internet%20Files\Content.Outlook\44NO75I8\UZL%20Brutvogelarten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veronique.chevillat\AppData\Local\Microsoft\Windows\Temporary%20Internet%20Files\Content.Outlook\44NO75I8\UZL%20Brutvogelarte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302700162944858"/>
          <c:y val="3.7649868927753488E-2"/>
          <c:w val="0.83641748139095651"/>
          <c:h val="0.63198907955510986"/>
        </c:manualLayout>
      </c:layout>
      <c:lineChart>
        <c:grouping val="standard"/>
        <c:varyColors val="0"/>
        <c:ser>
          <c:idx val="0"/>
          <c:order val="0"/>
          <c:tx>
            <c:strRef>
              <c:f>'BFF QI 2000-2019'!$B$2</c:f>
              <c:strCache>
                <c:ptCount val="1"/>
                <c:pt idx="0">
                  <c:v>Prairies extensives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5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2015</c:v>
                </c:pt>
                <c:pt idx="4">
                  <c:v>2020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cat>
          <c:val>
            <c:numRef>
              <c:f>'BFF QI 2000-2019'!$B$3:$B$23</c:f>
              <c:numCache>
                <c:formatCode>#\ ##0</c:formatCode>
                <c:ptCount val="5"/>
                <c:pt idx="0">
                  <c:v>38702.139999999992</c:v>
                </c:pt>
                <c:pt idx="1">
                  <c:v>52218.77</c:v>
                </c:pt>
                <c:pt idx="2">
                  <c:v>62612.029999999992</c:v>
                </c:pt>
                <c:pt idx="3">
                  <c:v>80754.445699999997</c:v>
                </c:pt>
                <c:pt idx="4">
                  <c:v>85079.672900000005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val>
          <c:smooth val="0"/>
          <c:extLst xmlns:c16="http://schemas.microsoft.com/office/drawing/2014/chart" xmlns:c14="http://schemas.microsoft.com/office/drawing/2007/8/2/chart" xmlns:mc="http://schemas.openxmlformats.org/markup-compatibility/2006">
            <c:ext xmlns:c16="http://schemas.microsoft.com/office/drawing/2014/chart" uri="{C3380CC4-5D6E-409C-BE32-E72D297353CC}">
              <c16:uniqueId val="{00000000-E103-4679-816A-F7933119281D}"/>
            </c:ext>
          </c:extLst>
        </c:ser>
        <c:ser>
          <c:idx val="1"/>
          <c:order val="1"/>
          <c:tx>
            <c:strRef>
              <c:f>'BFF QI 2000-2019'!$C$2</c:f>
              <c:strCache>
                <c:ptCount val="1"/>
                <c:pt idx="0">
                  <c:v>Prairies peu intensives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5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2015</c:v>
                </c:pt>
                <c:pt idx="4">
                  <c:v>2020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cat>
          <c:val>
            <c:numRef>
              <c:f>'BFF QI 2000-2019'!$C$3:$C$23</c:f>
              <c:numCache>
                <c:formatCode>#\ ##0</c:formatCode>
                <c:ptCount val="5"/>
                <c:pt idx="0">
                  <c:v>40115.519999999982</c:v>
                </c:pt>
                <c:pt idx="1">
                  <c:v>32236.370000000014</c:v>
                </c:pt>
                <c:pt idx="2">
                  <c:v>24165.770000000011</c:v>
                </c:pt>
                <c:pt idx="3">
                  <c:v>19219.547900000001</c:v>
                </c:pt>
                <c:pt idx="4">
                  <c:v>15462.8765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val>
          <c:smooth val="0"/>
          <c:extLst xmlns:c16="http://schemas.microsoft.com/office/drawing/2014/chart" xmlns:c14="http://schemas.microsoft.com/office/drawing/2007/8/2/chart" xmlns:mc="http://schemas.openxmlformats.org/markup-compatibility/2006">
            <c:ext xmlns:c16="http://schemas.microsoft.com/office/drawing/2014/chart" uri="{C3380CC4-5D6E-409C-BE32-E72D297353CC}">
              <c16:uniqueId val="{00000001-E103-4679-816A-F7933119281D}"/>
            </c:ext>
          </c:extLst>
        </c:ser>
        <c:ser>
          <c:idx val="2"/>
          <c:order val="2"/>
          <c:tx>
            <c:strRef>
              <c:f>'BFF QI 2000-2019'!$D$2</c:f>
              <c:strCache>
                <c:ptCount val="1"/>
                <c:pt idx="0">
                  <c:v>Pâturages extensifs et pâturages boisés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5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2015</c:v>
                </c:pt>
                <c:pt idx="4">
                  <c:v>2020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cat>
          <c:val>
            <c:numRef>
              <c:f>'BFF QI 2000-2019'!$D$3:$D$23</c:f>
              <c:numCache>
                <c:formatCode>#\ ##0</c:formatCode>
                <c:ptCount val="5"/>
                <c:pt idx="0">
                  <c:v>14517.100000000002</c:v>
                </c:pt>
                <c:pt idx="1">
                  <c:v>17791.330000000002</c:v>
                </c:pt>
                <c:pt idx="2">
                  <c:v>24685.57</c:v>
                </c:pt>
                <c:pt idx="3">
                  <c:v>43338.691899999998</c:v>
                </c:pt>
                <c:pt idx="4">
                  <c:v>49934.553200000002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val>
          <c:smooth val="0"/>
          <c:extLst xmlns:c16="http://schemas.microsoft.com/office/drawing/2014/chart" xmlns:c14="http://schemas.microsoft.com/office/drawing/2007/8/2/chart" xmlns:mc="http://schemas.openxmlformats.org/markup-compatibility/2006">
            <c:ext xmlns:c16="http://schemas.microsoft.com/office/drawing/2014/chart" uri="{C3380CC4-5D6E-409C-BE32-E72D297353CC}">
              <c16:uniqueId val="{00000002-E103-4679-816A-F7933119281D}"/>
            </c:ext>
          </c:extLst>
        </c:ser>
        <c:ser>
          <c:idx val="3"/>
          <c:order val="3"/>
          <c:tx>
            <c:strRef>
              <c:f>'BFF QI 2000-2019'!$E$2</c:f>
              <c:strCache>
                <c:ptCount val="1"/>
                <c:pt idx="0">
                  <c:v>Prairies riveraines le long des cours d'eau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5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2015</c:v>
                </c:pt>
                <c:pt idx="4">
                  <c:v>2020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cat>
          <c:val>
            <c:numRef>
              <c:f>'BFF QI 2000-2019'!$E$3:$E$23</c:f>
              <c:numCache>
                <c:formatCode>General</c:formatCode>
                <c:ptCount val="5"/>
                <c:pt idx="3" formatCode="_ * #,##0_ ;_ * \-#,##0_ ;_ * &quot;-&quot;??_ ;_ @_ ">
                  <c:v>66.188900000000004</c:v>
                </c:pt>
                <c:pt idx="4" formatCode="_ * #,##0_ ;_ * \-#,##0_ ;_ * &quot;-&quot;??_ ;_ @_ ">
                  <c:v>122.15300000000001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val>
          <c:smooth val="0"/>
          <c:extLst xmlns:c16="http://schemas.microsoft.com/office/drawing/2014/chart" xmlns:c14="http://schemas.microsoft.com/office/drawing/2007/8/2/chart" xmlns:mc="http://schemas.openxmlformats.org/markup-compatibility/2006">
            <c:ext xmlns:c16="http://schemas.microsoft.com/office/drawing/2014/chart" uri="{C3380CC4-5D6E-409C-BE32-E72D297353CC}">
              <c16:uniqueId val="{00000003-E103-4679-816A-F7933119281D}"/>
            </c:ext>
          </c:extLst>
        </c:ser>
        <c:ser>
          <c:idx val="4"/>
          <c:order val="4"/>
          <c:tx>
            <c:strRef>
              <c:f>'BFF QI 2000-2019'!$F$2</c:f>
              <c:strCache>
                <c:ptCount val="1"/>
                <c:pt idx="0">
                  <c:v>Surfaces d'épandage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5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2015</c:v>
                </c:pt>
                <c:pt idx="4">
                  <c:v>2020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cat>
          <c:val>
            <c:numRef>
              <c:f>'BFF QI 2000-2019'!$F$3:$F$23</c:f>
              <c:numCache>
                <c:formatCode>#\ ##0</c:formatCode>
                <c:ptCount val="5"/>
                <c:pt idx="0">
                  <c:v>3714.34</c:v>
                </c:pt>
                <c:pt idx="1">
                  <c:v>6964.1299999999992</c:v>
                </c:pt>
                <c:pt idx="2">
                  <c:v>7412.9400000000014</c:v>
                </c:pt>
                <c:pt idx="3">
                  <c:v>7922.1356999999998</c:v>
                </c:pt>
                <c:pt idx="4">
                  <c:v>8122.6714000000002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val>
          <c:smooth val="0"/>
          <c:extLst xmlns:c16="http://schemas.microsoft.com/office/drawing/2014/chart" xmlns:c14="http://schemas.microsoft.com/office/drawing/2007/8/2/chart" xmlns:mc="http://schemas.openxmlformats.org/markup-compatibility/2006">
            <c:ext xmlns:c16="http://schemas.microsoft.com/office/drawing/2014/chart" uri="{C3380CC4-5D6E-409C-BE32-E72D297353CC}">
              <c16:uniqueId val="{00000004-E103-4679-816A-F7933119281D}"/>
            </c:ext>
          </c:extLst>
        </c:ser>
        <c:ser>
          <c:idx val="5"/>
          <c:order val="5"/>
          <c:tx>
            <c:strRef>
              <c:f>'BFF QI 2000-2019'!$G$2</c:f>
              <c:strCache>
                <c:ptCount val="1"/>
                <c:pt idx="0">
                  <c:v>BFF sur terres arables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5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2015</c:v>
                </c:pt>
                <c:pt idx="4">
                  <c:v>2020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cat>
          <c:val>
            <c:numRef>
              <c:f>'BFF QI 2000-2019'!$G$3:$G$23</c:f>
              <c:numCache>
                <c:formatCode>#\ ##0</c:formatCode>
                <c:ptCount val="5"/>
                <c:pt idx="0">
                  <c:v>2384.0100000000007</c:v>
                </c:pt>
                <c:pt idx="1">
                  <c:v>3265.3900000000017</c:v>
                </c:pt>
                <c:pt idx="2">
                  <c:v>2371.6099999999997</c:v>
                </c:pt>
                <c:pt idx="3">
                  <c:v>3248.6432999999993</c:v>
                </c:pt>
                <c:pt idx="4">
                  <c:v>3654.8153000000002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val>
          <c:smooth val="0"/>
          <c:extLst xmlns:c16="http://schemas.microsoft.com/office/drawing/2014/chart" xmlns:c14="http://schemas.microsoft.com/office/drawing/2007/8/2/chart" xmlns:mc="http://schemas.openxmlformats.org/markup-compatibility/2006">
            <c:ext xmlns:c16="http://schemas.microsoft.com/office/drawing/2014/chart" uri="{C3380CC4-5D6E-409C-BE32-E72D297353CC}">
              <c16:uniqueId val="{00000005-E103-4679-816A-F7933119281D}"/>
            </c:ext>
          </c:extLst>
        </c:ser>
        <c:ser>
          <c:idx val="6"/>
          <c:order val="6"/>
          <c:tx>
            <c:strRef>
              <c:f>'BFF QI 2000-2019'!$H$2</c:f>
              <c:strCache>
                <c:ptCount val="1"/>
                <c:pt idx="0">
                  <c:v>Des vignobles à la biodiversité naturelle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5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2015</c:v>
                </c:pt>
                <c:pt idx="4">
                  <c:v>2020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cat>
          <c:val>
            <c:numRef>
              <c:f>'BFF QI 2000-2019'!$H$3:$H$23</c:f>
              <c:numCache>
                <c:formatCode>_ * #,##0_ ;_ * \-#,##0_ ;_ * "-"??_ ;_ @_ </c:formatCode>
                <c:ptCount val="5"/>
                <c:pt idx="0">
                  <c:v>128.07000000000002</c:v>
                </c:pt>
                <c:pt idx="1">
                  <c:v>189.30999999999995</c:v>
                </c:pt>
                <c:pt idx="2">
                  <c:v>242.27</c:v>
                </c:pt>
                <c:pt idx="3" formatCode="#\ ##0">
                  <c:v>2317</c:v>
                </c:pt>
                <c:pt idx="4" formatCode="#\ ##0">
                  <c:v>3710.6891999999898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val>
          <c:smooth val="0"/>
          <c:extLst xmlns:c16="http://schemas.microsoft.com/office/drawing/2014/chart" xmlns:c14="http://schemas.microsoft.com/office/drawing/2007/8/2/chart" xmlns:mc="http://schemas.openxmlformats.org/markup-compatibility/2006">
            <c:ext xmlns:c16="http://schemas.microsoft.com/office/drawing/2014/chart" uri="{C3380CC4-5D6E-409C-BE32-E72D297353CC}">
              <c16:uniqueId val="{00000006-E103-4679-816A-F7933119281D}"/>
            </c:ext>
          </c:extLst>
        </c:ser>
        <c:ser>
          <c:idx val="7"/>
          <c:order val="7"/>
          <c:tx>
            <c:strRef>
              <c:f>'BFF QI 2000-2019'!$I$2</c:f>
              <c:strCache>
                <c:ptCount val="1"/>
                <c:pt idx="0">
                  <c:v>Haies, bosquets et berges boisées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5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2015</c:v>
                </c:pt>
                <c:pt idx="4">
                  <c:v>2020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cat>
          <c:val>
            <c:numRef>
              <c:f>'BFF QI 2000-2019'!$I$3:$I$23</c:f>
              <c:numCache>
                <c:formatCode>#\ ##0</c:formatCode>
                <c:ptCount val="5"/>
                <c:pt idx="0">
                  <c:v>2276.7799999999997</c:v>
                </c:pt>
                <c:pt idx="1">
                  <c:v>2456.8999999999996</c:v>
                </c:pt>
                <c:pt idx="2">
                  <c:v>2833.7000000000007</c:v>
                </c:pt>
                <c:pt idx="3">
                  <c:v>3807.3272999999999</c:v>
                </c:pt>
                <c:pt idx="4">
                  <c:v>4334.9237999999996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val>
          <c:smooth val="0"/>
          <c:extLst xmlns:c16="http://schemas.microsoft.com/office/drawing/2014/chart" xmlns:c14="http://schemas.microsoft.com/office/drawing/2007/8/2/chart" xmlns:mc="http://schemas.openxmlformats.org/markup-compatibility/2006">
            <c:ext xmlns:c16="http://schemas.microsoft.com/office/drawing/2014/chart" uri="{C3380CC4-5D6E-409C-BE32-E72D297353CC}">
              <c16:uniqueId val="{00000007-E103-4679-816A-F793311928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18487392"/>
        <c:axId val="418488048"/>
      </c:lineChart>
      <c:catAx>
        <c:axId val="418487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18488048"/>
        <c:crosses val="autoZero"/>
        <c:auto val="1"/>
        <c:lblAlgn val="ctr"/>
        <c:lblOffset val="100"/>
        <c:noMultiLvlLbl val="0"/>
      </c:catAx>
      <c:valAx>
        <c:axId val="418488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Surface (ha)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#\ 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18487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4502354953785788"/>
          <c:w val="0.98987346313372571"/>
          <c:h val="0.2476005965261973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302700162944858"/>
          <c:y val="3.7649868927753488E-2"/>
          <c:w val="0.83641748139095651"/>
          <c:h val="0.63198907955510986"/>
        </c:manualLayout>
      </c:layout>
      <c:lineChart>
        <c:grouping val="standard"/>
        <c:varyColors val="0"/>
        <c:ser>
          <c:idx val="0"/>
          <c:order val="0"/>
          <c:tx>
            <c:strRef>
              <c:f>'BFF QI 2000-2019'!$B$2</c:f>
              <c:strCache>
                <c:ptCount val="1"/>
                <c:pt idx="0">
                  <c:v>Prairies extensives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5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2015</c:v>
                </c:pt>
                <c:pt idx="4">
                  <c:v>2020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cat>
          <c:val>
            <c:numRef>
              <c:f>'BFF QI 2000-2019'!$B$3:$B$23</c:f>
              <c:numCache>
                <c:formatCode>#\ ##0</c:formatCode>
                <c:ptCount val="5"/>
                <c:pt idx="0">
                  <c:v>38702.139999999992</c:v>
                </c:pt>
                <c:pt idx="1">
                  <c:v>52218.77</c:v>
                </c:pt>
                <c:pt idx="2">
                  <c:v>62612.029999999992</c:v>
                </c:pt>
                <c:pt idx="3">
                  <c:v>80754.445699999997</c:v>
                </c:pt>
                <c:pt idx="4">
                  <c:v>85079.672900000005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val>
          <c:smooth val="0"/>
          <c:extLst xmlns:c16="http://schemas.microsoft.com/office/drawing/2014/chart" xmlns:c14="http://schemas.microsoft.com/office/drawing/2007/8/2/chart" xmlns:mc="http://schemas.openxmlformats.org/markup-compatibility/2006">
            <c:ext xmlns:c16="http://schemas.microsoft.com/office/drawing/2014/chart" uri="{C3380CC4-5D6E-409C-BE32-E72D297353CC}">
              <c16:uniqueId val="{00000000-E103-4679-816A-F7933119281D}"/>
            </c:ext>
          </c:extLst>
        </c:ser>
        <c:ser>
          <c:idx val="1"/>
          <c:order val="1"/>
          <c:tx>
            <c:strRef>
              <c:f>'BFF QI 2000-2019'!$C$2</c:f>
              <c:strCache>
                <c:ptCount val="1"/>
                <c:pt idx="0">
                  <c:v>Prairies peu intensives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5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2015</c:v>
                </c:pt>
                <c:pt idx="4">
                  <c:v>2020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cat>
          <c:val>
            <c:numRef>
              <c:f>'BFF QI 2000-2019'!$C$3:$C$23</c:f>
              <c:numCache>
                <c:formatCode>#\ ##0</c:formatCode>
                <c:ptCount val="5"/>
                <c:pt idx="0">
                  <c:v>40115.519999999982</c:v>
                </c:pt>
                <c:pt idx="1">
                  <c:v>32236.370000000014</c:v>
                </c:pt>
                <c:pt idx="2">
                  <c:v>24165.770000000011</c:v>
                </c:pt>
                <c:pt idx="3">
                  <c:v>19219.547900000001</c:v>
                </c:pt>
                <c:pt idx="4">
                  <c:v>15462.8765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val>
          <c:smooth val="0"/>
          <c:extLst xmlns:c16="http://schemas.microsoft.com/office/drawing/2014/chart" xmlns:c14="http://schemas.microsoft.com/office/drawing/2007/8/2/chart" xmlns:mc="http://schemas.openxmlformats.org/markup-compatibility/2006">
            <c:ext xmlns:c16="http://schemas.microsoft.com/office/drawing/2014/chart" uri="{C3380CC4-5D6E-409C-BE32-E72D297353CC}">
              <c16:uniqueId val="{00000001-E103-4679-816A-F7933119281D}"/>
            </c:ext>
          </c:extLst>
        </c:ser>
        <c:ser>
          <c:idx val="2"/>
          <c:order val="2"/>
          <c:tx>
            <c:strRef>
              <c:f>'BFF QI 2000-2019'!$D$2</c:f>
              <c:strCache>
                <c:ptCount val="1"/>
                <c:pt idx="0">
                  <c:v>Pâturages extensifs et pâturages boisés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5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2015</c:v>
                </c:pt>
                <c:pt idx="4">
                  <c:v>2020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cat>
          <c:val>
            <c:numRef>
              <c:f>'BFF QI 2000-2019'!$D$3:$D$23</c:f>
              <c:numCache>
                <c:formatCode>#\ ##0</c:formatCode>
                <c:ptCount val="5"/>
                <c:pt idx="0">
                  <c:v>14517.100000000002</c:v>
                </c:pt>
                <c:pt idx="1">
                  <c:v>17791.330000000002</c:v>
                </c:pt>
                <c:pt idx="2">
                  <c:v>24685.57</c:v>
                </c:pt>
                <c:pt idx="3">
                  <c:v>43338.691899999998</c:v>
                </c:pt>
                <c:pt idx="4">
                  <c:v>49934.553200000002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val>
          <c:smooth val="0"/>
          <c:extLst xmlns:c16="http://schemas.microsoft.com/office/drawing/2014/chart" xmlns:c14="http://schemas.microsoft.com/office/drawing/2007/8/2/chart" xmlns:mc="http://schemas.openxmlformats.org/markup-compatibility/2006">
            <c:ext xmlns:c16="http://schemas.microsoft.com/office/drawing/2014/chart" uri="{C3380CC4-5D6E-409C-BE32-E72D297353CC}">
              <c16:uniqueId val="{00000002-E103-4679-816A-F7933119281D}"/>
            </c:ext>
          </c:extLst>
        </c:ser>
        <c:ser>
          <c:idx val="3"/>
          <c:order val="3"/>
          <c:tx>
            <c:strRef>
              <c:f>'BFF QI 2000-2019'!$E$2</c:f>
              <c:strCache>
                <c:ptCount val="1"/>
                <c:pt idx="0">
                  <c:v>Prairies riveraines le long des cours d'eau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5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2015</c:v>
                </c:pt>
                <c:pt idx="4">
                  <c:v>2020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cat>
          <c:val>
            <c:numRef>
              <c:f>'BFF QI 2000-2019'!$E$3:$E$23</c:f>
              <c:numCache>
                <c:formatCode>General</c:formatCode>
                <c:ptCount val="5"/>
                <c:pt idx="3" formatCode="_ * #,##0_ ;_ * \-#,##0_ ;_ * &quot;-&quot;??_ ;_ @_ ">
                  <c:v>66.188900000000004</c:v>
                </c:pt>
                <c:pt idx="4" formatCode="_ * #,##0_ ;_ * \-#,##0_ ;_ * &quot;-&quot;??_ ;_ @_ ">
                  <c:v>122.15300000000001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val>
          <c:smooth val="0"/>
          <c:extLst xmlns:c16="http://schemas.microsoft.com/office/drawing/2014/chart" xmlns:c14="http://schemas.microsoft.com/office/drawing/2007/8/2/chart" xmlns:mc="http://schemas.openxmlformats.org/markup-compatibility/2006">
            <c:ext xmlns:c16="http://schemas.microsoft.com/office/drawing/2014/chart" uri="{C3380CC4-5D6E-409C-BE32-E72D297353CC}">
              <c16:uniqueId val="{00000003-E103-4679-816A-F7933119281D}"/>
            </c:ext>
          </c:extLst>
        </c:ser>
        <c:ser>
          <c:idx val="4"/>
          <c:order val="4"/>
          <c:tx>
            <c:strRef>
              <c:f>'BFF QI 2000-2019'!$F$2</c:f>
              <c:strCache>
                <c:ptCount val="1"/>
                <c:pt idx="0">
                  <c:v>Surfaces d'épandage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5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2015</c:v>
                </c:pt>
                <c:pt idx="4">
                  <c:v>2020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cat>
          <c:val>
            <c:numRef>
              <c:f>'BFF QI 2000-2019'!$F$3:$F$23</c:f>
              <c:numCache>
                <c:formatCode>#\ ##0</c:formatCode>
                <c:ptCount val="5"/>
                <c:pt idx="0">
                  <c:v>3714.34</c:v>
                </c:pt>
                <c:pt idx="1">
                  <c:v>6964.1299999999992</c:v>
                </c:pt>
                <c:pt idx="2">
                  <c:v>7412.9400000000014</c:v>
                </c:pt>
                <c:pt idx="3">
                  <c:v>7922.1356999999998</c:v>
                </c:pt>
                <c:pt idx="4">
                  <c:v>8122.6714000000002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val>
          <c:smooth val="0"/>
          <c:extLst xmlns:c16="http://schemas.microsoft.com/office/drawing/2014/chart" xmlns:c14="http://schemas.microsoft.com/office/drawing/2007/8/2/chart" xmlns:mc="http://schemas.openxmlformats.org/markup-compatibility/2006">
            <c:ext xmlns:c16="http://schemas.microsoft.com/office/drawing/2014/chart" uri="{C3380CC4-5D6E-409C-BE32-E72D297353CC}">
              <c16:uniqueId val="{00000004-E103-4679-816A-F7933119281D}"/>
            </c:ext>
          </c:extLst>
        </c:ser>
        <c:ser>
          <c:idx val="5"/>
          <c:order val="5"/>
          <c:tx>
            <c:strRef>
              <c:f>'BFF QI 2000-2019'!$G$2</c:f>
              <c:strCache>
                <c:ptCount val="1"/>
                <c:pt idx="0">
                  <c:v>BFF sur terres arables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5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2015</c:v>
                </c:pt>
                <c:pt idx="4">
                  <c:v>2020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cat>
          <c:val>
            <c:numRef>
              <c:f>'BFF QI 2000-2019'!$G$3:$G$23</c:f>
              <c:numCache>
                <c:formatCode>#\ ##0</c:formatCode>
                <c:ptCount val="5"/>
                <c:pt idx="0">
                  <c:v>2384.0100000000007</c:v>
                </c:pt>
                <c:pt idx="1">
                  <c:v>3265.3900000000017</c:v>
                </c:pt>
                <c:pt idx="2">
                  <c:v>2371.6099999999997</c:v>
                </c:pt>
                <c:pt idx="3">
                  <c:v>3248.6432999999993</c:v>
                </c:pt>
                <c:pt idx="4">
                  <c:v>3654.8153000000002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val>
          <c:smooth val="0"/>
          <c:extLst xmlns:c16="http://schemas.microsoft.com/office/drawing/2014/chart" xmlns:c14="http://schemas.microsoft.com/office/drawing/2007/8/2/chart" xmlns:mc="http://schemas.openxmlformats.org/markup-compatibility/2006">
            <c:ext xmlns:c16="http://schemas.microsoft.com/office/drawing/2014/chart" uri="{C3380CC4-5D6E-409C-BE32-E72D297353CC}">
              <c16:uniqueId val="{00000005-E103-4679-816A-F7933119281D}"/>
            </c:ext>
          </c:extLst>
        </c:ser>
        <c:ser>
          <c:idx val="6"/>
          <c:order val="6"/>
          <c:tx>
            <c:strRef>
              <c:f>'BFF QI 2000-2019'!$H$2</c:f>
              <c:strCache>
                <c:ptCount val="1"/>
                <c:pt idx="0">
                  <c:v>Des vignobles à la biodiversité naturelle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5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2015</c:v>
                </c:pt>
                <c:pt idx="4">
                  <c:v>2020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cat>
          <c:val>
            <c:numRef>
              <c:f>'BFF QI 2000-2019'!$H$3:$H$23</c:f>
              <c:numCache>
                <c:formatCode>_ * #,##0_ ;_ * \-#,##0_ ;_ * "-"??_ ;_ @_ </c:formatCode>
                <c:ptCount val="5"/>
                <c:pt idx="0">
                  <c:v>128.07000000000002</c:v>
                </c:pt>
                <c:pt idx="1">
                  <c:v>189.30999999999995</c:v>
                </c:pt>
                <c:pt idx="2">
                  <c:v>242.27</c:v>
                </c:pt>
                <c:pt idx="3" formatCode="#\ ##0">
                  <c:v>2317</c:v>
                </c:pt>
                <c:pt idx="4" formatCode="#\ ##0">
                  <c:v>3710.6891999999898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val>
          <c:smooth val="0"/>
          <c:extLst xmlns:c16="http://schemas.microsoft.com/office/drawing/2014/chart" xmlns:c14="http://schemas.microsoft.com/office/drawing/2007/8/2/chart" xmlns:mc="http://schemas.openxmlformats.org/markup-compatibility/2006">
            <c:ext xmlns:c16="http://schemas.microsoft.com/office/drawing/2014/chart" uri="{C3380CC4-5D6E-409C-BE32-E72D297353CC}">
              <c16:uniqueId val="{00000006-E103-4679-816A-F7933119281D}"/>
            </c:ext>
          </c:extLst>
        </c:ser>
        <c:ser>
          <c:idx val="7"/>
          <c:order val="7"/>
          <c:tx>
            <c:strRef>
              <c:f>'BFF QI 2000-2019'!$I$2</c:f>
              <c:strCache>
                <c:ptCount val="1"/>
                <c:pt idx="0">
                  <c:v>Haies, bosquets et berges boisées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5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2015</c:v>
                </c:pt>
                <c:pt idx="4">
                  <c:v>2020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cat>
          <c:val>
            <c:numRef>
              <c:f>'BFF QI 2000-2019'!$I$3:$I$23</c:f>
              <c:numCache>
                <c:formatCode>#\ ##0</c:formatCode>
                <c:ptCount val="5"/>
                <c:pt idx="0">
                  <c:v>2276.7799999999997</c:v>
                </c:pt>
                <c:pt idx="1">
                  <c:v>2456.8999999999996</c:v>
                </c:pt>
                <c:pt idx="2">
                  <c:v>2833.7000000000007</c:v>
                </c:pt>
                <c:pt idx="3">
                  <c:v>3807.3272999999999</c:v>
                </c:pt>
                <c:pt idx="4">
                  <c:v>4334.9237999999996</c:v>
                </c:pt>
              </c:numCache>
              <c:extLst xmlns:c16="http://schemas.microsoft.com/office/drawing/2014/chart" xmlns:c14="http://schemas.microsoft.com/office/drawing/2007/8/2/chart" xmlns:mc="http://schemas.openxmlformats.org/markup-compatibility/2006"/>
            </c:numRef>
          </c:val>
          <c:smooth val="0"/>
          <c:extLst xmlns:c16="http://schemas.microsoft.com/office/drawing/2014/chart" xmlns:c14="http://schemas.microsoft.com/office/drawing/2007/8/2/chart" xmlns:mc="http://schemas.openxmlformats.org/markup-compatibility/2006">
            <c:ext xmlns:c16="http://schemas.microsoft.com/office/drawing/2014/chart" uri="{C3380CC4-5D6E-409C-BE32-E72D297353CC}">
              <c16:uniqueId val="{00000007-E103-4679-816A-F793311928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18487392"/>
        <c:axId val="418488048"/>
      </c:lineChart>
      <c:catAx>
        <c:axId val="418487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18488048"/>
        <c:crosses val="autoZero"/>
        <c:auto val="1"/>
        <c:lblAlgn val="ctr"/>
        <c:lblOffset val="100"/>
        <c:noMultiLvlLbl val="0"/>
      </c:catAx>
      <c:valAx>
        <c:axId val="418488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Surface (ha)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#\ 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18487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4502354953785788"/>
          <c:w val="0.98987346313372571"/>
          <c:h val="0.2476005965261973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Tabelle1!$E$1</c:f>
              <c:strCache>
                <c:ptCount val="1"/>
                <c:pt idx="0">
                  <c:v>Part de QII dans les prairies ext.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Tabelle1!$A$2:$A$26</c:f>
              <c:strCache>
                <c:ptCount val="25"/>
                <c:pt idx="0">
                  <c:v>ZH</c:v>
                </c:pt>
                <c:pt idx="1">
                  <c:v>BE</c:v>
                </c:pt>
                <c:pt idx="2">
                  <c:v>LU</c:v>
                </c:pt>
                <c:pt idx="3">
                  <c:v>UR</c:v>
                </c:pt>
                <c:pt idx="4">
                  <c:v>SZ</c:v>
                </c:pt>
                <c:pt idx="5">
                  <c:v>OW</c:v>
                </c:pt>
                <c:pt idx="6">
                  <c:v>NW</c:v>
                </c:pt>
                <c:pt idx="7">
                  <c:v>GL</c:v>
                </c:pt>
                <c:pt idx="8">
                  <c:v>ZG</c:v>
                </c:pt>
                <c:pt idx="9">
                  <c:v>FR</c:v>
                </c:pt>
                <c:pt idx="10">
                  <c:v>SO</c:v>
                </c:pt>
                <c:pt idx="11">
                  <c:v>BL</c:v>
                </c:pt>
                <c:pt idx="12">
                  <c:v>SH</c:v>
                </c:pt>
                <c:pt idx="13">
                  <c:v>AR</c:v>
                </c:pt>
                <c:pt idx="14">
                  <c:v>AI</c:v>
                </c:pt>
                <c:pt idx="15">
                  <c:v>SG</c:v>
                </c:pt>
                <c:pt idx="16">
                  <c:v>GR</c:v>
                </c:pt>
                <c:pt idx="17">
                  <c:v>AG</c:v>
                </c:pt>
                <c:pt idx="18">
                  <c:v>TG</c:v>
                </c:pt>
                <c:pt idx="19">
                  <c:v>TI</c:v>
                </c:pt>
                <c:pt idx="20">
                  <c:v>VD</c:v>
                </c:pt>
                <c:pt idx="21">
                  <c:v>VS</c:v>
                </c:pt>
                <c:pt idx="22">
                  <c:v>NE</c:v>
                </c:pt>
                <c:pt idx="23">
                  <c:v>GE</c:v>
                </c:pt>
                <c:pt idx="24">
                  <c:v>JU</c:v>
                </c:pt>
              </c:strCache>
            </c:strRef>
          </c:cat>
          <c:val>
            <c:numRef>
              <c:f>Tabelle1!$E$2:$E$26</c:f>
              <c:numCache>
                <c:formatCode>0</c:formatCode>
                <c:ptCount val="25"/>
                <c:pt idx="0">
                  <c:v>38.59111791730475</c:v>
                </c:pt>
                <c:pt idx="1">
                  <c:v>40.01637879690292</c:v>
                </c:pt>
                <c:pt idx="2">
                  <c:v>42.088249555519639</c:v>
                </c:pt>
                <c:pt idx="3">
                  <c:v>75</c:v>
                </c:pt>
                <c:pt idx="4">
                  <c:v>71.464174454828665</c:v>
                </c:pt>
                <c:pt idx="5">
                  <c:v>72.430471584038699</c:v>
                </c:pt>
                <c:pt idx="6">
                  <c:v>78.571428571428569</c:v>
                </c:pt>
                <c:pt idx="7">
                  <c:v>73.010752688172047</c:v>
                </c:pt>
                <c:pt idx="8">
                  <c:v>45.616641901931651</c:v>
                </c:pt>
                <c:pt idx="9">
                  <c:v>25.577557755775576</c:v>
                </c:pt>
                <c:pt idx="10">
                  <c:v>42.538844913515099</c:v>
                </c:pt>
                <c:pt idx="11">
                  <c:v>63.1924882629108</c:v>
                </c:pt>
                <c:pt idx="12">
                  <c:v>65.659679408138103</c:v>
                </c:pt>
                <c:pt idx="13">
                  <c:v>43.939393939393938</c:v>
                </c:pt>
                <c:pt idx="14">
                  <c:v>40.711462450592883</c:v>
                </c:pt>
                <c:pt idx="15">
                  <c:v>35.848193872885233</c:v>
                </c:pt>
                <c:pt idx="16">
                  <c:v>75.363468146973304</c:v>
                </c:pt>
                <c:pt idx="17">
                  <c:v>55.232112762371685</c:v>
                </c:pt>
                <c:pt idx="18">
                  <c:v>22.978855721393035</c:v>
                </c:pt>
                <c:pt idx="19">
                  <c:v>47.689625108979946</c:v>
                </c:pt>
                <c:pt idx="20">
                  <c:v>35.582319925163702</c:v>
                </c:pt>
                <c:pt idx="21">
                  <c:v>48.634812286689417</c:v>
                </c:pt>
                <c:pt idx="22">
                  <c:v>33.506686478454682</c:v>
                </c:pt>
                <c:pt idx="23">
                  <c:v>18.100558659217878</c:v>
                </c:pt>
                <c:pt idx="24">
                  <c:v>43.134212567882081</c:v>
                </c:pt>
              </c:numCache>
            </c:numRef>
          </c:val>
      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      <c:ext xmlns:c16="http://schemas.microsoft.com/office/drawing/2014/chart" uri="{C3380CC4-5D6E-409C-BE32-E72D297353CC}">
              <c16:uniqueId val="{00000000-BD6F-4E43-BE95-4EFC40F8F8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32068000"/>
        <c:axId val="432072680"/>
      </c:barChart>
      <c:catAx>
        <c:axId val="432068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32072680"/>
        <c:crosses val="autoZero"/>
        <c:auto val="1"/>
        <c:lblAlgn val="ctr"/>
        <c:lblOffset val="100"/>
        <c:noMultiLvlLbl val="0"/>
      </c:catAx>
      <c:valAx>
        <c:axId val="432072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32068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Tabelle1!$E$1</c:f>
              <c:strCache>
                <c:ptCount val="1"/>
                <c:pt idx="0">
                  <c:v>Part de QII dans les prairies ext.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Tabelle1!$A$2:$A$26</c:f>
              <c:strCache>
                <c:ptCount val="25"/>
                <c:pt idx="0">
                  <c:v>ZH</c:v>
                </c:pt>
                <c:pt idx="1">
                  <c:v>BE</c:v>
                </c:pt>
                <c:pt idx="2">
                  <c:v>LU</c:v>
                </c:pt>
                <c:pt idx="3">
                  <c:v>UR</c:v>
                </c:pt>
                <c:pt idx="4">
                  <c:v>SZ</c:v>
                </c:pt>
                <c:pt idx="5">
                  <c:v>OW</c:v>
                </c:pt>
                <c:pt idx="6">
                  <c:v>NW</c:v>
                </c:pt>
                <c:pt idx="7">
                  <c:v>GL</c:v>
                </c:pt>
                <c:pt idx="8">
                  <c:v>ZG</c:v>
                </c:pt>
                <c:pt idx="9">
                  <c:v>FR</c:v>
                </c:pt>
                <c:pt idx="10">
                  <c:v>SO</c:v>
                </c:pt>
                <c:pt idx="11">
                  <c:v>BL</c:v>
                </c:pt>
                <c:pt idx="12">
                  <c:v>SH</c:v>
                </c:pt>
                <c:pt idx="13">
                  <c:v>AR</c:v>
                </c:pt>
                <c:pt idx="14">
                  <c:v>AI</c:v>
                </c:pt>
                <c:pt idx="15">
                  <c:v>SG</c:v>
                </c:pt>
                <c:pt idx="16">
                  <c:v>GR</c:v>
                </c:pt>
                <c:pt idx="17">
                  <c:v>AG</c:v>
                </c:pt>
                <c:pt idx="18">
                  <c:v>TG</c:v>
                </c:pt>
                <c:pt idx="19">
                  <c:v>TI</c:v>
                </c:pt>
                <c:pt idx="20">
                  <c:v>VD</c:v>
                </c:pt>
                <c:pt idx="21">
                  <c:v>VS</c:v>
                </c:pt>
                <c:pt idx="22">
                  <c:v>NE</c:v>
                </c:pt>
                <c:pt idx="23">
                  <c:v>GE</c:v>
                </c:pt>
                <c:pt idx="24">
                  <c:v>JU</c:v>
                </c:pt>
              </c:strCache>
            </c:strRef>
          </c:cat>
          <c:val>
            <c:numRef>
              <c:f>Tabelle1!$E$2:$E$26</c:f>
              <c:numCache>
                <c:formatCode>0</c:formatCode>
                <c:ptCount val="25"/>
                <c:pt idx="0">
                  <c:v>38.59111791730475</c:v>
                </c:pt>
                <c:pt idx="1">
                  <c:v>40.01637879690292</c:v>
                </c:pt>
                <c:pt idx="2">
                  <c:v>42.088249555519639</c:v>
                </c:pt>
                <c:pt idx="3">
                  <c:v>75</c:v>
                </c:pt>
                <c:pt idx="4">
                  <c:v>71.464174454828665</c:v>
                </c:pt>
                <c:pt idx="5">
                  <c:v>72.430471584038699</c:v>
                </c:pt>
                <c:pt idx="6">
                  <c:v>78.571428571428569</c:v>
                </c:pt>
                <c:pt idx="7">
                  <c:v>73.010752688172047</c:v>
                </c:pt>
                <c:pt idx="8">
                  <c:v>45.616641901931651</c:v>
                </c:pt>
                <c:pt idx="9">
                  <c:v>25.577557755775576</c:v>
                </c:pt>
                <c:pt idx="10">
                  <c:v>42.538844913515099</c:v>
                </c:pt>
                <c:pt idx="11">
                  <c:v>63.1924882629108</c:v>
                </c:pt>
                <c:pt idx="12">
                  <c:v>65.659679408138103</c:v>
                </c:pt>
                <c:pt idx="13">
                  <c:v>43.939393939393938</c:v>
                </c:pt>
                <c:pt idx="14">
                  <c:v>40.711462450592883</c:v>
                </c:pt>
                <c:pt idx="15">
                  <c:v>35.848193872885233</c:v>
                </c:pt>
                <c:pt idx="16">
                  <c:v>75.363468146973304</c:v>
                </c:pt>
                <c:pt idx="17">
                  <c:v>55.232112762371685</c:v>
                </c:pt>
                <c:pt idx="18">
                  <c:v>22.978855721393035</c:v>
                </c:pt>
                <c:pt idx="19">
                  <c:v>47.689625108979946</c:v>
                </c:pt>
                <c:pt idx="20">
                  <c:v>35.582319925163702</c:v>
                </c:pt>
                <c:pt idx="21">
                  <c:v>48.634812286689417</c:v>
                </c:pt>
                <c:pt idx="22">
                  <c:v>33.506686478454682</c:v>
                </c:pt>
                <c:pt idx="23">
                  <c:v>18.100558659217878</c:v>
                </c:pt>
                <c:pt idx="24">
                  <c:v>43.134212567882081</c:v>
                </c:pt>
              </c:numCache>
            </c:numRef>
          </c:val>
      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      <c:ext xmlns:c16="http://schemas.microsoft.com/office/drawing/2014/chart" uri="{C3380CC4-5D6E-409C-BE32-E72D297353CC}">
              <c16:uniqueId val="{00000000-BD6F-4E43-BE95-4EFC40F8F8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32068000"/>
        <c:axId val="432072680"/>
      </c:barChart>
      <c:catAx>
        <c:axId val="432068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32072680"/>
        <c:crosses val="autoZero"/>
        <c:auto val="1"/>
        <c:lblAlgn val="ctr"/>
        <c:lblOffset val="100"/>
        <c:noMultiLvlLbl val="0"/>
      </c:catAx>
      <c:valAx>
        <c:axId val="432072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32068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3="http://schemas.microsoft.com/office/drawing/2017/03/chart" xmlns:c16="http://schemas.microsoft.com/office/drawing/2014/chart" xmlns:c14="http://schemas.microsoft.com/office/drawing/2007/8/2/chart" xmlns:mc="http://schemas.openxmlformats.org/markup-compatibility/2006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665735558155632"/>
          <c:y val="4.455245038477116E-2"/>
          <c:w val="0.75589953866208492"/>
          <c:h val="0.85940975178831691"/>
        </c:manualLayout>
      </c:layout>
      <c:lineChart>
        <c:grouping val="standard"/>
        <c:varyColors val="0"/>
        <c:ser>
          <c:idx val="1"/>
          <c:order val="0"/>
          <c:tx>
            <c:strRef>
              <c:f>'[UZL Brutvogelarten.xlsx]Tabelle1'!$B$1</c:f>
              <c:strCache>
                <c:ptCount val="1"/>
                <c:pt idx="0">
                  <c:v>Espèces cibles "Objectifs environnementaux pour l'agriculture" (n=29)</c:v>
                </c:pt>
              </c:strCache>
            </c:strRef>
          </c:tx>
          <c:spPr>
            <a:ln w="31750">
              <a:solidFill>
                <a:srgbClr val="FF0000"/>
              </a:solidFill>
            </a:ln>
          </c:spPr>
          <c:marker>
            <c:symbol val="none"/>
          </c:marker>
          <c:cat>
            <c:numRef>
              <c:f>'[UZL Brutvogelarten.xlsx]Tabelle1'!$A$2:$A$29</c:f>
              <c:numCache>
                <c:formatCode>General</c:formatCode>
                <c:ptCount val="28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</c:numCache>
            </c:numRef>
          </c:cat>
          <c:val>
            <c:numRef>
              <c:f>'[UZL Brutvogelarten.xlsx]Tabelle1'!$B$2:$B$29</c:f>
              <c:numCache>
                <c:formatCode>General</c:formatCode>
                <c:ptCount val="28"/>
                <c:pt idx="0">
                  <c:v>100</c:v>
                </c:pt>
                <c:pt idx="1">
                  <c:v>80.948967100000004</c:v>
                </c:pt>
                <c:pt idx="2">
                  <c:v>85.156948299999996</c:v>
                </c:pt>
                <c:pt idx="3">
                  <c:v>86.1078172</c:v>
                </c:pt>
                <c:pt idx="4">
                  <c:v>86.727185399999996</c:v>
                </c:pt>
                <c:pt idx="5">
                  <c:v>70.924185199999997</c:v>
                </c:pt>
                <c:pt idx="6">
                  <c:v>81.988828900000001</c:v>
                </c:pt>
                <c:pt idx="7">
                  <c:v>72.570445599999999</c:v>
                </c:pt>
                <c:pt idx="8">
                  <c:v>60.9093388</c:v>
                </c:pt>
                <c:pt idx="9">
                  <c:v>75.910266699999994</c:v>
                </c:pt>
                <c:pt idx="10">
                  <c:v>77.936781499999995</c:v>
                </c:pt>
                <c:pt idx="11">
                  <c:v>73.563943399999999</c:v>
                </c:pt>
                <c:pt idx="12">
                  <c:v>64.604219599999993</c:v>
                </c:pt>
                <c:pt idx="13">
                  <c:v>60.3783587</c:v>
                </c:pt>
                <c:pt idx="14">
                  <c:v>73.711780000000005</c:v>
                </c:pt>
                <c:pt idx="15">
                  <c:v>59.501313000000003</c:v>
                </c:pt>
                <c:pt idx="16">
                  <c:v>60.612123400000002</c:v>
                </c:pt>
                <c:pt idx="17">
                  <c:v>62.593587399999997</c:v>
                </c:pt>
                <c:pt idx="18">
                  <c:v>50.054203600000001</c:v>
                </c:pt>
                <c:pt idx="19">
                  <c:v>47.314647899999997</c:v>
                </c:pt>
                <c:pt idx="20">
                  <c:v>44.365453299999999</c:v>
                </c:pt>
                <c:pt idx="21">
                  <c:v>55.298254900000003</c:v>
                </c:pt>
                <c:pt idx="22">
                  <c:v>52.409925800000003</c:v>
                </c:pt>
                <c:pt idx="23">
                  <c:v>56.217313900000001</c:v>
                </c:pt>
                <c:pt idx="24">
                  <c:v>53.237408100000003</c:v>
                </c:pt>
                <c:pt idx="25">
                  <c:v>45.623754699999999</c:v>
                </c:pt>
                <c:pt idx="26">
                  <c:v>44.293910599999997</c:v>
                </c:pt>
                <c:pt idx="27">
                  <c:v>44.7470158</c:v>
                </c:pt>
              </c:numCache>
            </c:numRef>
          </c:val>
          <c:smooth val="0"/>
          <c:extLst xmlns:c16="http://schemas.microsoft.com/office/drawing/2014/chart" xmlns:c14="http://schemas.microsoft.com/office/drawing/2007/8/2/chart" xmlns:mc="http://schemas.openxmlformats.org/markup-compatibility/2006">
            <c:ext xmlns:c16="http://schemas.microsoft.com/office/drawing/2014/chart" uri="{C3380CC4-5D6E-409C-BE32-E72D297353CC}">
              <c16:uniqueId val="{00000000-156B-4E0B-A48A-F5FEDA8CEA13}"/>
            </c:ext>
          </c:extLst>
        </c:ser>
        <c:ser>
          <c:idx val="0"/>
          <c:order val="1"/>
          <c:tx>
            <c:strRef>
              <c:f>'[UZL Brutvogelarten.xlsx]Tabelle1'!$B$2</c:f>
              <c:strCache>
                <c:ptCount val="1"/>
                <c:pt idx="0">
                  <c:v>100</c:v>
                </c:pt>
              </c:strCache>
            </c:strRef>
          </c:tx>
          <c:spPr>
            <a:ln w="31750"/>
          </c:spPr>
          <c:marker>
            <c:symbol val="none"/>
          </c:marker>
          <c:val>
            <c:numRef>
              <c:f>'[UZL Brutvogelarten.xlsx]Tabelle1'!$C$2:$C$29</c:f>
              <c:numCache>
                <c:formatCode>0.00</c:formatCode>
                <c:ptCount val="28"/>
                <c:pt idx="0">
                  <c:v>100</c:v>
                </c:pt>
                <c:pt idx="1">
                  <c:v>100.836599986306</c:v>
                </c:pt>
                <c:pt idx="2">
                  <c:v>105.323229409915</c:v>
                </c:pt>
                <c:pt idx="3">
                  <c:v>106.157490473929</c:v>
                </c:pt>
                <c:pt idx="4">
                  <c:v>107.95965748481299</c:v>
                </c:pt>
                <c:pt idx="5">
                  <c:v>111.26982657711901</c:v>
                </c:pt>
                <c:pt idx="6">
                  <c:v>109.910823225781</c:v>
                </c:pt>
                <c:pt idx="7">
                  <c:v>105.318827865432</c:v>
                </c:pt>
                <c:pt idx="8">
                  <c:v>98.746583758622805</c:v>
                </c:pt>
                <c:pt idx="9">
                  <c:v>97.556315930755005</c:v>
                </c:pt>
                <c:pt idx="10">
                  <c:v>101.99766471885199</c:v>
                </c:pt>
                <c:pt idx="11">
                  <c:v>97.455368681150901</c:v>
                </c:pt>
                <c:pt idx="12">
                  <c:v>93.583737501210706</c:v>
                </c:pt>
                <c:pt idx="13">
                  <c:v>96.123609123436395</c:v>
                </c:pt>
                <c:pt idx="14">
                  <c:v>101.23779245292199</c:v>
                </c:pt>
                <c:pt idx="15">
                  <c:v>109.09745074036699</c:v>
                </c:pt>
                <c:pt idx="16">
                  <c:v>104.22462718486899</c:v>
                </c:pt>
                <c:pt idx="17">
                  <c:v>105.270506442132</c:v>
                </c:pt>
                <c:pt idx="18">
                  <c:v>100.93315159666901</c:v>
                </c:pt>
                <c:pt idx="19">
                  <c:v>94.697395797049495</c:v>
                </c:pt>
                <c:pt idx="20">
                  <c:v>103.331430673311</c:v>
                </c:pt>
                <c:pt idx="21">
                  <c:v>100.929394283786</c:v>
                </c:pt>
                <c:pt idx="22">
                  <c:v>103.37623848717899</c:v>
                </c:pt>
                <c:pt idx="23">
                  <c:v>94.532147949129197</c:v>
                </c:pt>
                <c:pt idx="24">
                  <c:v>101.379169638775</c:v>
                </c:pt>
                <c:pt idx="25">
                  <c:v>102.929337645651</c:v>
                </c:pt>
                <c:pt idx="26">
                  <c:v>103.362573271839</c:v>
                </c:pt>
                <c:pt idx="27">
                  <c:v>101.974145275561</c:v>
                </c:pt>
              </c:numCache>
            </c:numRef>
          </c:val>
          <c:smooth val="0"/>
          <c:extLst xmlns:c16="http://schemas.microsoft.com/office/drawing/2014/chart" xmlns:c14="http://schemas.microsoft.com/office/drawing/2007/8/2/chart" xmlns:mc="http://schemas.openxmlformats.org/markup-compatibility/2006">
            <c:ext xmlns:c16="http://schemas.microsoft.com/office/drawing/2014/chart" uri="{C3380CC4-5D6E-409C-BE32-E72D297353CC}">
              <c16:uniqueId val="{00000001-156B-4E0B-A48A-F5FEDA8CEA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32269312"/>
        <c:axId val="232270848"/>
      </c:lineChart>
      <c:catAx>
        <c:axId val="2322693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32270848"/>
        <c:crosses val="autoZero"/>
        <c:auto val="1"/>
        <c:lblAlgn val="ctr"/>
        <c:lblOffset val="100"/>
        <c:tickLblSkip val="4"/>
        <c:noMultiLvlLbl val="0"/>
      </c:catAx>
      <c:valAx>
        <c:axId val="232270848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de-CH" sz="1000" b="0">
                    <a:latin typeface="Arial" panose="020B0604020202020204" pitchFamily="34" charset="0"/>
                    <a:cs typeface="Arial" panose="020B0604020202020204" pitchFamily="34" charset="0"/>
                  </a:rPr>
                  <a:t>Indice des stocks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32269312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665735558155632"/>
          <c:y val="4.455245038477116E-2"/>
          <c:w val="0.75589953866208492"/>
          <c:h val="0.85940975178831691"/>
        </c:manualLayout>
      </c:layout>
      <c:lineChart>
        <c:grouping val="standard"/>
        <c:varyColors val="0"/>
        <c:ser>
          <c:idx val="1"/>
          <c:order val="0"/>
          <c:tx>
            <c:strRef>
              <c:f>'[UZL Brutvogelarten.xlsx]Tabelle1'!$B$1</c:f>
              <c:strCache>
                <c:ptCount val="1"/>
                <c:pt idx="0">
                  <c:v>Espèces cibles "Objectifs environnementaux pour l'agriculture" (n=29)</c:v>
                </c:pt>
              </c:strCache>
            </c:strRef>
          </c:tx>
          <c:spPr>
            <a:ln w="31750">
              <a:solidFill>
                <a:srgbClr val="FF0000"/>
              </a:solidFill>
            </a:ln>
          </c:spPr>
          <c:marker>
            <c:symbol val="none"/>
          </c:marker>
          <c:cat>
            <c:numRef>
              <c:f>'[UZL Brutvogelarten.xlsx]Tabelle1'!$A$2:$A$29</c:f>
              <c:numCache>
                <c:formatCode>General</c:formatCode>
                <c:ptCount val="28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</c:numCache>
            </c:numRef>
          </c:cat>
          <c:val>
            <c:numRef>
              <c:f>'[UZL Brutvogelarten.xlsx]Tabelle1'!$B$2:$B$29</c:f>
              <c:numCache>
                <c:formatCode>General</c:formatCode>
                <c:ptCount val="28"/>
                <c:pt idx="0">
                  <c:v>100</c:v>
                </c:pt>
                <c:pt idx="1">
                  <c:v>80.948967100000004</c:v>
                </c:pt>
                <c:pt idx="2">
                  <c:v>85.156948299999996</c:v>
                </c:pt>
                <c:pt idx="3">
                  <c:v>86.1078172</c:v>
                </c:pt>
                <c:pt idx="4">
                  <c:v>86.727185399999996</c:v>
                </c:pt>
                <c:pt idx="5">
                  <c:v>70.924185199999997</c:v>
                </c:pt>
                <c:pt idx="6">
                  <c:v>81.988828900000001</c:v>
                </c:pt>
                <c:pt idx="7">
                  <c:v>72.570445599999999</c:v>
                </c:pt>
                <c:pt idx="8">
                  <c:v>60.9093388</c:v>
                </c:pt>
                <c:pt idx="9">
                  <c:v>75.910266699999994</c:v>
                </c:pt>
                <c:pt idx="10">
                  <c:v>77.936781499999995</c:v>
                </c:pt>
                <c:pt idx="11">
                  <c:v>73.563943399999999</c:v>
                </c:pt>
                <c:pt idx="12">
                  <c:v>64.604219599999993</c:v>
                </c:pt>
                <c:pt idx="13">
                  <c:v>60.3783587</c:v>
                </c:pt>
                <c:pt idx="14">
                  <c:v>73.711780000000005</c:v>
                </c:pt>
                <c:pt idx="15">
                  <c:v>59.501313000000003</c:v>
                </c:pt>
                <c:pt idx="16">
                  <c:v>60.612123400000002</c:v>
                </c:pt>
                <c:pt idx="17">
                  <c:v>62.593587399999997</c:v>
                </c:pt>
                <c:pt idx="18">
                  <c:v>50.054203600000001</c:v>
                </c:pt>
                <c:pt idx="19">
                  <c:v>47.314647899999997</c:v>
                </c:pt>
                <c:pt idx="20">
                  <c:v>44.365453299999999</c:v>
                </c:pt>
                <c:pt idx="21">
                  <c:v>55.298254900000003</c:v>
                </c:pt>
                <c:pt idx="22">
                  <c:v>52.409925800000003</c:v>
                </c:pt>
                <c:pt idx="23">
                  <c:v>56.217313900000001</c:v>
                </c:pt>
                <c:pt idx="24">
                  <c:v>53.237408100000003</c:v>
                </c:pt>
                <c:pt idx="25">
                  <c:v>45.623754699999999</c:v>
                </c:pt>
                <c:pt idx="26">
                  <c:v>44.293910599999997</c:v>
                </c:pt>
                <c:pt idx="27">
                  <c:v>44.7470158</c:v>
                </c:pt>
              </c:numCache>
            </c:numRef>
          </c:val>
          <c:smooth val="0"/>
          <c:extLst xmlns:c16="http://schemas.microsoft.com/office/drawing/2014/chart" xmlns:c14="http://schemas.microsoft.com/office/drawing/2007/8/2/chart" xmlns:mc="http://schemas.openxmlformats.org/markup-compatibility/2006">
            <c:ext xmlns:c16="http://schemas.microsoft.com/office/drawing/2014/chart" uri="{C3380CC4-5D6E-409C-BE32-E72D297353CC}">
              <c16:uniqueId val="{00000000-156B-4E0B-A48A-F5FEDA8CEA13}"/>
            </c:ext>
          </c:extLst>
        </c:ser>
        <c:ser>
          <c:idx val="0"/>
          <c:order val="1"/>
          <c:tx>
            <c:strRef>
              <c:f>'[UZL Brutvogelarten.xlsx]Tabelle1'!$B$2</c:f>
              <c:strCache>
                <c:ptCount val="1"/>
                <c:pt idx="0">
                  <c:v>100</c:v>
                </c:pt>
              </c:strCache>
            </c:strRef>
          </c:tx>
          <c:spPr>
            <a:ln w="31750"/>
          </c:spPr>
          <c:marker>
            <c:symbol val="none"/>
          </c:marker>
          <c:val>
            <c:numRef>
              <c:f>'[UZL Brutvogelarten.xlsx]Tabelle1'!$C$2:$C$29</c:f>
              <c:numCache>
                <c:formatCode>0.00</c:formatCode>
                <c:ptCount val="28"/>
                <c:pt idx="0">
                  <c:v>100</c:v>
                </c:pt>
                <c:pt idx="1">
                  <c:v>100.836599986306</c:v>
                </c:pt>
                <c:pt idx="2">
                  <c:v>105.323229409915</c:v>
                </c:pt>
                <c:pt idx="3">
                  <c:v>106.157490473929</c:v>
                </c:pt>
                <c:pt idx="4">
                  <c:v>107.95965748481299</c:v>
                </c:pt>
                <c:pt idx="5">
                  <c:v>111.26982657711901</c:v>
                </c:pt>
                <c:pt idx="6">
                  <c:v>109.910823225781</c:v>
                </c:pt>
                <c:pt idx="7">
                  <c:v>105.318827865432</c:v>
                </c:pt>
                <c:pt idx="8">
                  <c:v>98.746583758622805</c:v>
                </c:pt>
                <c:pt idx="9">
                  <c:v>97.556315930755005</c:v>
                </c:pt>
                <c:pt idx="10">
                  <c:v>101.99766471885199</c:v>
                </c:pt>
                <c:pt idx="11">
                  <c:v>97.455368681150901</c:v>
                </c:pt>
                <c:pt idx="12">
                  <c:v>93.583737501210706</c:v>
                </c:pt>
                <c:pt idx="13">
                  <c:v>96.123609123436395</c:v>
                </c:pt>
                <c:pt idx="14">
                  <c:v>101.23779245292199</c:v>
                </c:pt>
                <c:pt idx="15">
                  <c:v>109.09745074036699</c:v>
                </c:pt>
                <c:pt idx="16">
                  <c:v>104.22462718486899</c:v>
                </c:pt>
                <c:pt idx="17">
                  <c:v>105.270506442132</c:v>
                </c:pt>
                <c:pt idx="18">
                  <c:v>100.93315159666901</c:v>
                </c:pt>
                <c:pt idx="19">
                  <c:v>94.697395797049495</c:v>
                </c:pt>
                <c:pt idx="20">
                  <c:v>103.331430673311</c:v>
                </c:pt>
                <c:pt idx="21">
                  <c:v>100.929394283786</c:v>
                </c:pt>
                <c:pt idx="22">
                  <c:v>103.37623848717899</c:v>
                </c:pt>
                <c:pt idx="23">
                  <c:v>94.532147949129197</c:v>
                </c:pt>
                <c:pt idx="24">
                  <c:v>101.379169638775</c:v>
                </c:pt>
                <c:pt idx="25">
                  <c:v>102.929337645651</c:v>
                </c:pt>
                <c:pt idx="26">
                  <c:v>103.362573271839</c:v>
                </c:pt>
                <c:pt idx="27">
                  <c:v>101.974145275561</c:v>
                </c:pt>
              </c:numCache>
            </c:numRef>
          </c:val>
          <c:smooth val="0"/>
          <c:extLst xmlns:c16="http://schemas.microsoft.com/office/drawing/2014/chart" xmlns:c14="http://schemas.microsoft.com/office/drawing/2007/8/2/chart" xmlns:mc="http://schemas.openxmlformats.org/markup-compatibility/2006">
            <c:ext xmlns:c16="http://schemas.microsoft.com/office/drawing/2014/chart" uri="{C3380CC4-5D6E-409C-BE32-E72D297353CC}">
              <c16:uniqueId val="{00000001-156B-4E0B-A48A-F5FEDA8CEA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32269312"/>
        <c:axId val="232270848"/>
      </c:lineChart>
      <c:catAx>
        <c:axId val="2322693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32270848"/>
        <c:crosses val="autoZero"/>
        <c:auto val="1"/>
        <c:lblAlgn val="ctr"/>
        <c:lblOffset val="100"/>
        <c:tickLblSkip val="4"/>
        <c:noMultiLvlLbl val="0"/>
      </c:catAx>
      <c:valAx>
        <c:axId val="232270848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de-CH" sz="1000" b="0">
                    <a:latin typeface="Arial" panose="020B0604020202020204" pitchFamily="34" charset="0"/>
                    <a:cs typeface="Arial" panose="020B0604020202020204" pitchFamily="34" charset="0"/>
                  </a:rPr>
                  <a:t>Indice des stocks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de-DE"/>
          </a:p>
        </c:txPr>
        <c:crossAx val="232269312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1275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A611BA-16A1-463F-AD7B-A6D580B47B06}" type="datetimeFigureOut">
              <a:rPr lang="de-CH" smtClean="0"/>
              <a:t>01.06.2026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1275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E303C-135B-457D-9279-656E0B76B194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031898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B0CF8E-C138-4307-B66F-5CFD75F81BA9}" type="datetimeFigureOut">
              <a:rPr lang="de-CH" smtClean="0"/>
              <a:t>01.06.2026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5637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Modifier le format de la grille de texte</a:t>
            </a:r>
          </a:p>
          <a:p>
            <a:pPr lvl="1"/>
            <a:r>
              <a:rPr lang="de-DE"/>
              <a:t>Deuxième niveau</a:t>
            </a:r>
          </a:p>
          <a:p>
            <a:pPr lvl="2"/>
            <a:r>
              <a:rPr lang="de-DE"/>
              <a:t>Troisième niveau</a:t>
            </a:r>
          </a:p>
          <a:p>
            <a:pPr lvl="3"/>
            <a:r>
              <a:rPr lang="de-DE"/>
              <a:t>Quatrième niveau</a:t>
            </a:r>
          </a:p>
          <a:p>
            <a:pPr lvl="4"/>
            <a:r>
              <a:rPr lang="de-DE"/>
              <a:t>Cinquième niveau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76C48-313D-43E6-898F-7CCA8AB7B60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55700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100914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12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75858236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102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19525056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103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73402661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104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78093348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105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15172415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106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28336624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107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47299607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108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938143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13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854621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14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88282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15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441864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16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336242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17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139400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18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335503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19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146968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20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639448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21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564045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364687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22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953413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23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10701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baseline="0" dirty="0"/>
              <a:t>.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24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685860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25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062751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26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82795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27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62012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28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896784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29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388804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30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085810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31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702752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156987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32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0257577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33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454271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34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5033074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35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341140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36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2277576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37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8960982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38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7552375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39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1099340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40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3761692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41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85381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988525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42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2180398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43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0491061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44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5009335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45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6207567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46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7349140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47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6752233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48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8213017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49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6182164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50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7620813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51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539096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9302189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52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8122019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53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3961336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54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6642141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55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5618623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56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7641745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57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2221399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58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4669518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59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45189133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60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20094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61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991731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97675568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62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8477038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63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6813616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64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8577123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65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7632502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66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8280816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67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30890843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68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9603587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69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34634973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70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7641618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71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9980406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4703874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72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0910384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73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33973039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74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3337569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75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53263284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76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4987652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77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6573340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 </a:t>
            </a:r>
            <a:r>
              <a:rPr lang="en-US" dirty="0" err="1"/>
              <a:t>première </a:t>
            </a:r>
            <a:r>
              <a:rPr lang="en-US" dirty="0"/>
              <a:t>partie de la </a:t>
            </a:r>
            <a:r>
              <a:rPr lang="en-US" dirty="0" err="1"/>
              <a:t>biodiversité est </a:t>
            </a:r>
            <a:r>
              <a:rPr lang="en-US" dirty="0"/>
              <a:t>la </a:t>
            </a:r>
            <a:r>
              <a:rPr lang="en-US" dirty="0" err="1"/>
              <a:t>diversité </a:t>
            </a:r>
            <a:r>
              <a:rPr lang="en-US" dirty="0"/>
              <a:t>des </a:t>
            </a:r>
            <a:r>
              <a:rPr lang="en-US" dirty="0" err="1"/>
              <a:t>habitats</a:t>
            </a:r>
            <a:r>
              <a:rPr lang="en-US" dirty="0"/>
              <a:t>. Plus il y a d'habitats différents, plus la biodiversité est élevée.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78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24990322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79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7881494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80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59959796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81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211686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10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70184245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82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53555235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83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02485368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84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23700958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85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36512742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86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7086809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87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8424665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88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82397945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89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46187416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90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64188825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91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642234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11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64471725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92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93217938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93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55590871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94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71609518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95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75335728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96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92604387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97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5485624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98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33697599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99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33318325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100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29068722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t>101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05120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74196-DEBC-4EEA-9166-8CD3D9F2D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73448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D8FFF8B-9E37-441C-88B7-A3A375247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3347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BCC5AC-602F-4AA6-A728-53E97BBED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32000" y="6326798"/>
            <a:ext cx="2880000" cy="3600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/>
              <a:t>Formation de conseiller-ère en biodiversité</a:t>
            </a:r>
            <a:endParaRPr lang="de-CH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0206ACB-C6EC-9974-302A-DB211752ACF1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91440485-7CCA-71FF-7248-EAD9C17DBE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5485AC0-2B00-3C82-236D-23DEC554FD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C49D5878-BFB7-3E38-FC28-AC6679671F1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0" name="Foliennummernplatzhalter 5">
            <a:extLst>
              <a:ext uri="{FF2B5EF4-FFF2-40B4-BE49-F238E27FC236}">
                <a16:creationId xmlns:a16="http://schemas.microsoft.com/office/drawing/2014/main" id="{FF25DFE3-7751-AD8A-0ADC-B06C2E9EE5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72400" y="6326798"/>
            <a:ext cx="36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3D2B0-58C7-4711-8976-E7A128C2074B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29309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882545-4F47-4494-A735-4F3301B6F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405209"/>
            <a:ext cx="7886700" cy="46800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C9E06C-9E8C-424E-A15D-559585D3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60000" y="6355032"/>
            <a:ext cx="2880000" cy="3600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/>
              <a:t>Formation de conseiller-ère en biodiversité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E342788-ACCC-C064-F746-24B49F76C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BFA530B-50A3-CBC5-C875-39EADBFC4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5D6B4EC4-9399-9FE2-2107-D9A8765E3C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55350" y="6355032"/>
            <a:ext cx="36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3D2B0-58C7-4711-8976-E7A128C2074B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79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2"/>
          <p:cNvSpPr>
            <a:spLocks noGrp="1"/>
          </p:cNvSpPr>
          <p:nvPr>
            <p:ph idx="13" hasCustomPrompt="1"/>
          </p:nvPr>
        </p:nvSpPr>
        <p:spPr>
          <a:xfrm>
            <a:off x="3233405" y="1638002"/>
            <a:ext cx="2700337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8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4161" y="1638002"/>
            <a:ext cx="2598465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9" name="Inhaltsplatzhalter 2"/>
          <p:cNvSpPr>
            <a:spLocks noGrp="1"/>
          </p:cNvSpPr>
          <p:nvPr>
            <p:ph idx="15" hasCustomPrompt="1"/>
          </p:nvPr>
        </p:nvSpPr>
        <p:spPr>
          <a:xfrm>
            <a:off x="5917925" y="1638002"/>
            <a:ext cx="2614889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cxnSp>
        <p:nvCxnSpPr>
          <p:cNvPr id="21" name="Gerader Verbinder 20"/>
          <p:cNvCxnSpPr/>
          <p:nvPr userDrawn="1"/>
        </p:nvCxnSpPr>
        <p:spPr>
          <a:xfrm>
            <a:off x="3222625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 userDrawn="1"/>
        </p:nvCxnSpPr>
        <p:spPr>
          <a:xfrm>
            <a:off x="5933741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AB9EB27-EFDC-429F-9E2B-7D707308339C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E9393AB-CC19-4033-BCA9-5A0DB44770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C8CFD68-B5B5-4AB0-8D96-64ECCBB705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13" name="Grafik 1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FA7A1DF5-A270-433C-B2CB-0D802E4BBA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A0E29215-BBC2-44C1-8202-476A43BC9E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04650" y="6324235"/>
            <a:ext cx="288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/>
              <a:t>Formation de conseiller-ère en biodiversité</a:t>
            </a:r>
            <a:endParaRPr lang="de-CH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5B116523-80D4-47F9-897C-274987D70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650" y="3821840"/>
            <a:ext cx="6858000" cy="205543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967EBA40-B661-4A44-D38E-27239A17C062}"/>
              </a:ext>
            </a:extLst>
          </p:cNvPr>
          <p:cNvSpPr txBox="1">
            <a:spLocks/>
          </p:cNvSpPr>
          <p:nvPr userDrawn="1"/>
        </p:nvSpPr>
        <p:spPr>
          <a:xfrm>
            <a:off x="8124605" y="6324235"/>
            <a:ext cx="36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43D2B0-58C7-4711-8976-E7A128C2074B}" type="slidenum">
              <a:rPr lang="de-CH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CH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925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B86ED0-376A-4AEA-82F4-B139877F5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62909" y="6361474"/>
            <a:ext cx="2880000" cy="3600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/>
              <a:t>Formation de conseiller-ère en biodiversité</a:t>
            </a:r>
            <a:endParaRPr lang="de-CH" dirty="0"/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9445F8F2-C532-4C73-ABC8-308090C5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4784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2FA2A9F-58EF-650B-C097-763F1DB08C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40BEA56-F7D7-6744-8B3D-1C2BB2764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E8B6382-18F8-8B25-D42E-30AD2BA5D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55350" y="6355032"/>
            <a:ext cx="36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543D2B0-58C7-4711-8976-E7A128C2074B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5240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5534CF-F738-4602-97CA-A3EA8F177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5586B9E-B0B9-4592-A976-0EE3264A4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19F949-7998-450E-AEB6-1380D629C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60000" y="6355032"/>
            <a:ext cx="2880000" cy="3600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/>
              <a:t>Formation de conseiller-ère en biodiversité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FD9A61E-0FEC-49EF-031E-7BE54969E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D5873B5-7B2D-BAD1-3110-FC01476C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0D834A54-0B35-2F28-5176-5733F22CE9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55350" y="6355032"/>
            <a:ext cx="36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3D2B0-58C7-4711-8976-E7A128C2074B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9442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4F3ED9-9001-4FC0-893D-81CB3C0FD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268760"/>
            <a:ext cx="3868737" cy="720000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D045D8C-C343-4856-838C-D5A4E756F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650" y="2206761"/>
            <a:ext cx="3868737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E59AE9D-1027-4470-A376-5FA6F23D3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4841" y="1268760"/>
            <a:ext cx="3887788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F618B3-C884-4B99-A23A-FB5DF1D74D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4841" y="2206761"/>
            <a:ext cx="3887788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E3C2D70-C4EA-4261-9A75-AB97A962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60000" y="6355032"/>
            <a:ext cx="2880000" cy="3600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/>
              <a:t>Formation de conseiller-ère en biodiversité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BA4EA3E-61B6-12E1-75A9-FDFD4EEA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C4A5592-6CEB-3322-64EA-52A317192E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10" name="Foliennummernplatzhalter 5">
            <a:extLst>
              <a:ext uri="{FF2B5EF4-FFF2-40B4-BE49-F238E27FC236}">
                <a16:creationId xmlns:a16="http://schemas.microsoft.com/office/drawing/2014/main" id="{07E4CF00-A9CB-D9E9-01AB-465FD98D7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55350" y="6355032"/>
            <a:ext cx="36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3D2B0-58C7-4711-8976-E7A128C2074B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4957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289651-6F9C-47E3-94C8-CDA55E63C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60000" y="6356349"/>
            <a:ext cx="2880000" cy="3600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/>
              <a:t>Formation de conseiller-ère en biodiversité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59F735A-4595-D6BC-3088-BB6B976BF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FCDAF25-3FD9-E883-1F2D-05AD2695E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E7C796B-181D-1D7F-E0F1-AD7D290F3AD2}"/>
              </a:ext>
            </a:extLst>
          </p:cNvPr>
          <p:cNvSpPr txBox="1">
            <a:spLocks/>
          </p:cNvSpPr>
          <p:nvPr userDrawn="1"/>
        </p:nvSpPr>
        <p:spPr>
          <a:xfrm>
            <a:off x="8155350" y="6356349"/>
            <a:ext cx="36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43D2B0-58C7-4711-8976-E7A128C2074B}" type="slidenum">
              <a:rPr lang="de-CH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CH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76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79D429A-6DC4-47D6-BEC4-466AC1683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60000" y="6361474"/>
            <a:ext cx="2880000" cy="3600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/>
              <a:t>Formation de conseiller-ère en biodiversité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FCD5429-E64A-4B8D-B19D-A7CE9B53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322" y="1336361"/>
            <a:ext cx="7921625" cy="234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F436B8F-B756-4D14-A2DC-093901E87C1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6152" y="3933056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A0A34AFC-16B6-4D3A-815A-ABC5A267B057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94947" y="3927595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0B067D-F435-70CA-1A05-A3AB118943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7D6F867-1B5E-FF68-EE75-A27D893BD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9" name="Foliennummernplatzhalter 5">
            <a:extLst>
              <a:ext uri="{FF2B5EF4-FFF2-40B4-BE49-F238E27FC236}">
                <a16:creationId xmlns:a16="http://schemas.microsoft.com/office/drawing/2014/main" id="{4A125340-3873-44B1-4022-5F631BAE19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55350" y="6355032"/>
            <a:ext cx="36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3D2B0-58C7-4711-8976-E7A128C2074B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0628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5210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0" name="Inhaltsplatzhalter 2"/>
          <p:cNvSpPr>
            <a:spLocks noGrp="1"/>
          </p:cNvSpPr>
          <p:nvPr>
            <p:ph idx="15" hasCustomPrompt="1"/>
          </p:nvPr>
        </p:nvSpPr>
        <p:spPr>
          <a:xfrm>
            <a:off x="331152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602588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2" name="Inhaltsplatzhalter 2"/>
          <p:cNvSpPr>
            <a:spLocks noGrp="1"/>
          </p:cNvSpPr>
          <p:nvPr>
            <p:ph idx="17" hasCustomPrompt="1"/>
          </p:nvPr>
        </p:nvSpPr>
        <p:spPr>
          <a:xfrm>
            <a:off x="625210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3" name="Inhaltsplatzhalter 2"/>
          <p:cNvSpPr>
            <a:spLocks noGrp="1"/>
          </p:cNvSpPr>
          <p:nvPr>
            <p:ph idx="18" hasCustomPrompt="1"/>
          </p:nvPr>
        </p:nvSpPr>
        <p:spPr>
          <a:xfrm>
            <a:off x="331152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602588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EB4027F-5C62-4372-9BA7-8FFB8CB3907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4860000" y="6355032"/>
            <a:ext cx="2880000" cy="3600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/>
              <a:t>Formation de conseiller-ère en biodiversité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78E7E22-6273-9CF8-619D-FBC85AF55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31C54AE3-826F-BA09-B0D2-D67DA7DC0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8EBFC8C-E0ED-E0CB-5BF4-131F41D4B0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55350" y="6355032"/>
            <a:ext cx="36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3D2B0-58C7-4711-8976-E7A128C2074B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785848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8650" y="1415649"/>
            <a:ext cx="3852000" cy="450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4680000" y="1439592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4680000" y="3755649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719ED45-A6CA-4D5E-9435-BE39A5D0C9C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4572000" y="6356349"/>
            <a:ext cx="3086100" cy="365125"/>
          </a:xfrm>
        </p:spPr>
        <p:txBody>
          <a:bodyPr/>
          <a:lstStyle/>
          <a:p>
            <a:r>
              <a:rPr lang="de-CH"/>
              <a:t>Formation de conseiller-ère en biodiversité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10C857F-5B60-9B55-EDF7-BCF336D087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38429D4-37B9-EB56-5A07-FDBA2C82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CACC155B-D266-F6BD-D7F6-3E2F80159D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56376" y="6356350"/>
            <a:ext cx="558974" cy="32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3D2B0-58C7-4711-8976-E7A128C2074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676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E031E4-FFCB-488B-92D6-8AD7A41A9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12776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Modifier le format du texte maître</a:t>
            </a:r>
          </a:p>
          <a:p>
            <a:pPr lvl="1"/>
            <a:r>
              <a:rPr lang="de-DE" dirty="0"/>
              <a:t>Deuxième niveau</a:t>
            </a:r>
          </a:p>
          <a:p>
            <a:pPr lvl="2"/>
            <a:r>
              <a:rPr lang="de-DE" dirty="0"/>
              <a:t>Troisième niveau</a:t>
            </a:r>
          </a:p>
          <a:p>
            <a:pPr lvl="3"/>
            <a:r>
              <a:rPr lang="de-DE" dirty="0"/>
              <a:t>Quatrième niveau</a:t>
            </a:r>
          </a:p>
          <a:p>
            <a:pPr lvl="4"/>
            <a:r>
              <a:rPr lang="de-DE" dirty="0"/>
              <a:t>Cinquième niveau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1E80A5-7207-4BD0-968B-95B46A399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040" y="6355032"/>
            <a:ext cx="288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/>
              <a:t>Formation de conseiller-ère en biodiversité</a:t>
            </a:r>
            <a:endParaRPr lang="de-CH" dirty="0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1720A3F-C75D-1655-8F89-694E22C0D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Modifier le format du titre maître</a:t>
            </a:r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04F4E16-EB62-B0B7-5312-779EC320C9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55350" y="6355032"/>
            <a:ext cx="36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543D2B0-58C7-4711-8976-E7A128C2074B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5969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2" r:id="rId2"/>
    <p:sldLayoutId id="2147483684" r:id="rId3"/>
    <p:sldLayoutId id="2147483686" r:id="rId4"/>
    <p:sldLayoutId id="2147483687" r:id="rId5"/>
    <p:sldLayoutId id="2147483688" r:id="rId6"/>
    <p:sldLayoutId id="2147483689" r:id="rId7"/>
    <p:sldLayoutId id="2147483670" r:id="rId8"/>
    <p:sldLayoutId id="2147483671" r:id="rId9"/>
    <p:sldLayoutId id="2147483692" r:id="rId10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3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3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3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3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3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inatur.ch/" TargetMode="External"/><Relationship Id="rId3" Type="http://schemas.openxmlformats.org/officeDocument/2006/relationships/hyperlink" Target="http://www.agrofutura.ch/" TargetMode="External"/><Relationship Id="rId7" Type="http://schemas.openxmlformats.org/officeDocument/2006/relationships/hyperlink" Target="http://www.agridea.ch/" TargetMode="External"/><Relationship Id="rId2" Type="http://schemas.openxmlformats.org/officeDocument/2006/relationships/hyperlink" Target="mailto:info@agrofutura.ch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info@agridea.ch" TargetMode="External"/><Relationship Id="rId5" Type="http://schemas.openxmlformats.org/officeDocument/2006/relationships/hyperlink" Target="http://www.fibl.org/" TargetMode="External"/><Relationship Id="rId4" Type="http://schemas.openxmlformats.org/officeDocument/2006/relationships/hyperlink" Target="mailto:info.suisse@fibl.or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jpeg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microsoft.com/office/2007/relationships/hdphoto" Target="../media/hdphoto2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microsoft.com/office/2007/relationships/hdphoto" Target="../media/hdphoto2.wdp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3.jpeg"/><Relationship Id="rId4" Type="http://schemas.openxmlformats.org/officeDocument/2006/relationships/image" Target="../media/image40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3.jpeg"/><Relationship Id="rId4" Type="http://schemas.openxmlformats.org/officeDocument/2006/relationships/image" Target="../media/image40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0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0.jpe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39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0.jpe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39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0.jpeg"/><Relationship Id="rId9" Type="http://schemas.openxmlformats.org/officeDocument/2006/relationships/image" Target="../media/image47.sv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39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0.jpeg"/><Relationship Id="rId9" Type="http://schemas.openxmlformats.org/officeDocument/2006/relationships/image" Target="../media/image47.sv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39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0.jpe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g"/><Relationship Id="rId3" Type="http://schemas.openxmlformats.org/officeDocument/2006/relationships/image" Target="../media/image39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0.jpeg"/><Relationship Id="rId9" Type="http://schemas.openxmlformats.org/officeDocument/2006/relationships/image" Target="../media/image46.sv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9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2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39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0.jpe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39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0.jpe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39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0.jpeg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39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3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3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3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3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3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3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3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3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766177-6746-4E98-8AB1-E45C4D4C0F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3568" y="2625576"/>
            <a:ext cx="8136904" cy="238760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dirty="0" err="1"/>
              <a:t>Promouvoir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la </a:t>
            </a:r>
            <a:r>
              <a:rPr lang="en-US" dirty="0" err="1"/>
              <a:t>biodiversité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de </a:t>
            </a:r>
            <a:r>
              <a:rPr lang="en-US" dirty="0" err="1"/>
              <a:t>manière</a:t>
            </a:r>
            <a:r>
              <a:rPr lang="en-US" dirty="0"/>
              <a:t> </a:t>
            </a:r>
            <a:r>
              <a:rPr lang="en-US" dirty="0" err="1"/>
              <a:t>ciblée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922E1BA-8F30-4B67-9D86-3D005733F6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365526"/>
            <a:ext cx="6858000" cy="1655762"/>
          </a:xfrm>
        </p:spPr>
        <p:txBody>
          <a:bodyPr>
            <a:normAutofit/>
          </a:bodyPr>
          <a:lstStyle/>
          <a:p>
            <a:endParaRPr lang="de-CH" dirty="0"/>
          </a:p>
          <a:p>
            <a:r>
              <a:rPr lang="de-CH" dirty="0" err="1"/>
              <a:t>Quels</a:t>
            </a:r>
            <a:r>
              <a:rPr lang="de-CH" dirty="0"/>
              <a:t> </a:t>
            </a:r>
            <a:r>
              <a:rPr lang="de-CH" dirty="0" err="1"/>
              <a:t>sont</a:t>
            </a:r>
            <a:r>
              <a:rPr lang="de-CH" dirty="0"/>
              <a:t> les </a:t>
            </a:r>
            <a:r>
              <a:rPr lang="de-CH" dirty="0" err="1"/>
              <a:t>objectifs</a:t>
            </a:r>
            <a:r>
              <a:rPr lang="de-CH" dirty="0"/>
              <a:t> ?</a:t>
            </a:r>
          </a:p>
          <a:p>
            <a:r>
              <a:rPr lang="de-CH" dirty="0" err="1"/>
              <a:t>Théorie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649893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id="{D2E5A69D-50F9-AD61-5BD3-E0AEBDA9F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1)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des </a:t>
            </a:r>
            <a:r>
              <a:rPr lang="en-US" dirty="0" err="1"/>
              <a:t>espèces</a:t>
            </a:r>
            <a:endParaRPr lang="de-CH" dirty="0"/>
          </a:p>
        </p:txBody>
      </p:sp>
      <p:pic>
        <p:nvPicPr>
          <p:cNvPr id="3" name="Grafik 2" descr="Ein Bild, das draußen, Pflanze, Himmel, Staude enthält.&#10;&#10;Automatisch generierte Beschreibung">
            <a:extLst>
              <a:ext uri="{FF2B5EF4-FFF2-40B4-BE49-F238E27FC236}">
                <a16:creationId xmlns:a16="http://schemas.microsoft.com/office/drawing/2014/main" id="{9176F243-CA0B-5E01-7AB7-90A893E5CA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9"/>
          <a:stretch/>
        </p:blipFill>
        <p:spPr>
          <a:xfrm>
            <a:off x="4067944" y="2204864"/>
            <a:ext cx="4671101" cy="3924364"/>
          </a:xfrm>
          <a:prstGeom prst="rect">
            <a:avLst/>
          </a:prstGeom>
        </p:spPr>
      </p:pic>
      <p:sp>
        <p:nvSpPr>
          <p:cNvPr id="4" name="TextBox 11">
            <a:extLst>
              <a:ext uri="{FF2B5EF4-FFF2-40B4-BE49-F238E27FC236}">
                <a16:creationId xmlns:a16="http://schemas.microsoft.com/office/drawing/2014/main" id="{143F1297-A95A-4F72-D00C-BDC3CA241D03}"/>
              </a:ext>
            </a:extLst>
          </p:cNvPr>
          <p:cNvSpPr txBox="1"/>
          <p:nvPr/>
        </p:nvSpPr>
        <p:spPr>
          <a:xfrm>
            <a:off x="628650" y="3421484"/>
            <a:ext cx="5308756" cy="2308324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Exemple : l’aiguille </a:t>
            </a:r>
            <a:r>
              <a:rPr lang="fr-FR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métalisée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fr-FR" sz="2400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Agapanthia</a:t>
            </a:r>
            <a:r>
              <a:rPr lang="fr-FR" sz="24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intermedia</a:t>
            </a:r>
            <a:r>
              <a:rPr lang="fr-FR" sz="24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aime les prairies chaudes et sèches où l'on trouve la </a:t>
            </a:r>
            <a:r>
              <a:rPr lang="fr-FR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knautie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fr-FR" sz="2400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Knautia</a:t>
            </a:r>
            <a:r>
              <a:rPr lang="fr-FR" sz="24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arvensis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 La </a:t>
            </a:r>
            <a:r>
              <a:rPr lang="fr-FR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knautie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doit rester jusqu'au printemps suivant.</a:t>
            </a: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1" name="Grafik 10" descr="Ein Bild, das Käfer, Wirbellose, Insekt, Schädling enthält.&#10;&#10;Automatisch generierte Beschreibung">
            <a:extLst>
              <a:ext uri="{FF2B5EF4-FFF2-40B4-BE49-F238E27FC236}">
                <a16:creationId xmlns:a16="http://schemas.microsoft.com/office/drawing/2014/main" id="{81E001E3-EDEF-7716-3088-DB6D501CB1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281009"/>
            <a:ext cx="3207643" cy="1648929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380322B4-B9F0-93C0-5620-A3603FFA99F4}"/>
              </a:ext>
            </a:extLst>
          </p:cNvPr>
          <p:cNvSpPr txBox="1"/>
          <p:nvPr/>
        </p:nvSpPr>
        <p:spPr>
          <a:xfrm>
            <a:off x="1008379" y="2539222"/>
            <a:ext cx="2788798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de-CH" sz="800" dirty="0"/>
              <a:t>Source: Von </a:t>
            </a:r>
            <a:r>
              <a:rPr lang="de-CH" sz="800" dirty="0" err="1"/>
              <a:t>Siga</a:t>
            </a:r>
            <a:r>
              <a:rPr lang="de-CH" sz="800" dirty="0"/>
              <a:t> - Eigenes Werk, CC BY-SA 3.0, https://commons.wikimedia.org/w/index.php?curid=6861749</a:t>
            </a:r>
          </a:p>
        </p:txBody>
      </p:sp>
      <p:sp>
        <p:nvSpPr>
          <p:cNvPr id="12" name="Pfeil: nach unten 11">
            <a:extLst>
              <a:ext uri="{FF2B5EF4-FFF2-40B4-BE49-F238E27FC236}">
                <a16:creationId xmlns:a16="http://schemas.microsoft.com/office/drawing/2014/main" id="{3E4F85BD-2779-04D6-8E57-4CA689741074}"/>
              </a:ext>
            </a:extLst>
          </p:cNvPr>
          <p:cNvSpPr/>
          <p:nvPr/>
        </p:nvSpPr>
        <p:spPr>
          <a:xfrm>
            <a:off x="4378016" y="1469581"/>
            <a:ext cx="288032" cy="864096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3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C40D1A3C-145C-ED9C-2130-31D6EA1BD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4270849175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83430" y="1293127"/>
            <a:ext cx="54567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Evolution des espèces d'oiseaux nicheurs UZL </a:t>
            </a:r>
            <a:b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dans les terres cultivées suisses (47 espèces d'oiseaux UZL au total)</a:t>
            </a:r>
            <a:endParaRPr lang="de-CH" sz="20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6" name="Diagramm 5">
            <a:extLst>
              <a:ext uri="{FF2B5EF4-FFF2-40B4-BE49-F238E27FC236}">
                <a16:creationId xmlns:a16="http://schemas.microsoft.com/office/drawing/2014/main" id="{4312754F-3798-5ED6-1511-18AC8F0FE4F1}"/>
              </a:ext>
            </a:extLst>
          </p:cNvPr>
          <p:cNvGraphicFramePr>
            <a:graphicFrameLocks/>
          </p:cNvGraphicFramePr>
          <p:nvPr/>
        </p:nvGraphicFramePr>
        <p:xfrm>
          <a:off x="1185732" y="2481457"/>
          <a:ext cx="6149649" cy="3818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hteck 7">
            <a:extLst>
              <a:ext uri="{FF2B5EF4-FFF2-40B4-BE49-F238E27FC236}">
                <a16:creationId xmlns:a16="http://schemas.microsoft.com/office/drawing/2014/main" id="{EFF79639-02F1-BA6A-AD0F-40A744B0F442}"/>
              </a:ext>
            </a:extLst>
          </p:cNvPr>
          <p:cNvSpPr/>
          <p:nvPr/>
        </p:nvSpPr>
        <p:spPr>
          <a:xfrm>
            <a:off x="3059832" y="4437112"/>
            <a:ext cx="1338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CH" dirty="0">
                <a:solidFill>
                  <a:srgbClr val="FF0000"/>
                </a:solidFill>
              </a:rPr>
              <a:t>29 espèces cibles</a:t>
            </a:r>
            <a:endParaRPr lang="de-CH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2557871-0063-DE26-1DF7-DCDCC2CB77C0}"/>
              </a:ext>
            </a:extLst>
          </p:cNvPr>
          <p:cNvSpPr txBox="1"/>
          <p:nvPr/>
        </p:nvSpPr>
        <p:spPr>
          <a:xfrm>
            <a:off x="3160030" y="2675443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>
                <a:solidFill>
                  <a:schemeClr val="accent1"/>
                </a:solidFill>
              </a:rPr>
              <a:t>18 espèces phares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26DEE54E-BEF1-8D04-89CE-9CECC5E4BD79}"/>
              </a:ext>
            </a:extLst>
          </p:cNvPr>
          <p:cNvSpPr/>
          <p:nvPr/>
        </p:nvSpPr>
        <p:spPr bwMode="auto">
          <a:xfrm>
            <a:off x="6764282" y="5794174"/>
            <a:ext cx="1606299" cy="36004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de-CH" sz="1200" dirty="0"/>
              <a:t>Source : Station ornithologique suisse 2018</a:t>
            </a: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96DBC577-E11C-A6FC-0181-377305511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>
            <a:normAutofit/>
          </a:bodyPr>
          <a:lstStyle/>
          <a:p>
            <a:r>
              <a:rPr lang="de-CH" dirty="0"/>
              <a:t>5) </a:t>
            </a:r>
            <a:r>
              <a:rPr lang="de-CH" dirty="0" err="1"/>
              <a:t>Déficits</a:t>
            </a:r>
            <a:r>
              <a:rPr lang="de-CH" dirty="0"/>
              <a:t> </a:t>
            </a:r>
            <a:r>
              <a:rPr lang="de-CH" dirty="0" err="1"/>
              <a:t>actuels</a:t>
            </a:r>
            <a:r>
              <a:rPr lang="de-CH" dirty="0"/>
              <a:t> et </a:t>
            </a:r>
            <a:r>
              <a:rPr lang="de-CH" dirty="0" err="1"/>
              <a:t>solutions</a:t>
            </a:r>
            <a:endParaRPr lang="de-CH" dirty="0"/>
          </a:p>
        </p:txBody>
      </p:sp>
      <p:sp>
        <p:nvSpPr>
          <p:cNvPr id="2" name="TextBox 11">
            <a:extLst>
              <a:ext uri="{FF2B5EF4-FFF2-40B4-BE49-F238E27FC236}">
                <a16:creationId xmlns:a16="http://schemas.microsoft.com/office/drawing/2014/main" id="{2F182D09-EA8B-C04E-AC97-A7110D748740}"/>
              </a:ext>
            </a:extLst>
          </p:cNvPr>
          <p:cNvSpPr txBox="1"/>
          <p:nvPr/>
        </p:nvSpPr>
        <p:spPr>
          <a:xfrm rot="20055284">
            <a:off x="1487866" y="3158590"/>
            <a:ext cx="6657832" cy="1938992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Déficit actuel : les espèces cibles ne sont pas suffisamment encouragées concrètement et spécifiquement 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Elles</a:t>
            </a: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 </a:t>
            </a:r>
            <a:r>
              <a:rPr lang="de-CH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trouvent</a:t>
            </a: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plus les </a:t>
            </a:r>
            <a:r>
              <a:rPr lang="de-CH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conditions</a:t>
            </a: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nécessaire</a:t>
            </a: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à </a:t>
            </a:r>
            <a:r>
              <a:rPr lang="de-CH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leur</a:t>
            </a: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survie</a:t>
            </a: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CH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leur</a:t>
            </a: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de-CH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zone</a:t>
            </a: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de-CH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confort</a:t>
            </a: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  <a:endParaRPr kumimoji="0" lang="de-CH" sz="2400" b="0" i="0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8A8282E3-87A2-CFD6-110A-19D476AB9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496969406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906" y="539308"/>
            <a:ext cx="7886700" cy="720000"/>
          </a:xfrm>
        </p:spPr>
        <p:txBody>
          <a:bodyPr>
            <a:normAutofit/>
          </a:bodyPr>
          <a:lstStyle/>
          <a:p>
            <a:r>
              <a:rPr lang="de-CH" dirty="0"/>
              <a:t>5) </a:t>
            </a:r>
            <a:r>
              <a:rPr lang="de-CH" dirty="0" err="1"/>
              <a:t>Déficits</a:t>
            </a:r>
            <a:r>
              <a:rPr lang="de-CH" dirty="0"/>
              <a:t> </a:t>
            </a:r>
            <a:r>
              <a:rPr lang="de-CH" dirty="0" err="1"/>
              <a:t>actuels</a:t>
            </a:r>
            <a:r>
              <a:rPr lang="de-CH" dirty="0"/>
              <a:t> et </a:t>
            </a:r>
            <a:r>
              <a:rPr lang="de-CH" dirty="0" err="1"/>
              <a:t>solutions</a:t>
            </a:r>
            <a:endParaRPr lang="de-CH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2348880"/>
            <a:ext cx="34563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Et les petites populations ?</a:t>
            </a:r>
          </a:p>
          <a:p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En Suisse, par exemple, la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majorité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des populations d'espèces végétales de la Liste rouge est inférieure à 5’000-10’000 individus.</a:t>
            </a:r>
          </a:p>
        </p:txBody>
      </p:sp>
      <p:pic>
        <p:nvPicPr>
          <p:cNvPr id="4" name="Grafik 3" descr="Ein Bild, das Baum, Gras, draußen, Feld enthält.&#10;&#10;Automatisch generierte Beschreibung">
            <a:extLst>
              <a:ext uri="{FF2B5EF4-FFF2-40B4-BE49-F238E27FC236}">
                <a16:creationId xmlns:a16="http://schemas.microsoft.com/office/drawing/2014/main" id="{75D92B6C-0BED-90AE-3373-D142DE5334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11402" y="2348880"/>
            <a:ext cx="4824560" cy="3420000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E1EBB8E8-0317-70DA-A58E-F230009A6B23}"/>
              </a:ext>
            </a:extLst>
          </p:cNvPr>
          <p:cNvSpPr txBox="1"/>
          <p:nvPr/>
        </p:nvSpPr>
        <p:spPr>
          <a:xfrm>
            <a:off x="463906" y="5214882"/>
            <a:ext cx="3007246" cy="55399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" dirty="0"/>
              <a:t>Source : </a:t>
            </a:r>
            <a:r>
              <a:rPr lang="de-CH" sz="600" b="0" i="0" u="none" strike="noStrike" baseline="0" dirty="0">
                <a:latin typeface="Verdana" panose="020B0604030504040204" pitchFamily="34" charset="0"/>
              </a:rPr>
              <a:t>Hoeck P.E.A., Tobler U., Holderegger R., Bollmann K., Keller L.F. (2016) : </a:t>
            </a:r>
            <a:r>
              <a:rPr lang="de-CH" sz="600" b="0" i="0" u="none" strike="noStrike" baseline="0" dirty="0" err="1">
                <a:latin typeface="Verdana" panose="020B0604030504040204" pitchFamily="34" charset="0"/>
              </a:rPr>
              <a:t>Ocologie des populations</a:t>
            </a:r>
            <a:r>
              <a:rPr lang="de-CH" sz="600" b="0" i="0" u="none" strike="noStrike" baseline="0" dirty="0">
                <a:latin typeface="Verdana" panose="020B0604030504040204" pitchFamily="34" charset="0"/>
              </a:rPr>
              <a:t>.</a:t>
            </a:r>
          </a:p>
          <a:p>
            <a:pPr algn="l"/>
            <a:r>
              <a:rPr lang="de-CH" sz="600" b="0" i="0" u="none" strike="noStrike" baseline="0" dirty="0">
                <a:latin typeface="Verdana" panose="020B0604030504040204" pitchFamily="34" charset="0"/>
              </a:rPr>
              <a:t>Rapport technique servant de base </a:t>
            </a:r>
            <a:r>
              <a:rPr lang="de-CH" sz="600" b="0" i="0" u="none" strike="noStrike" baseline="0" dirty="0" err="1">
                <a:latin typeface="Verdana" panose="020B0604030504040204" pitchFamily="34" charset="0"/>
              </a:rPr>
              <a:t>à </a:t>
            </a:r>
            <a:r>
              <a:rPr lang="de-CH" sz="600" b="0" i="0" u="none" strike="noStrike" baseline="0" dirty="0">
                <a:latin typeface="Verdana" panose="020B0604030504040204" pitchFamily="34" charset="0"/>
              </a:rPr>
              <a:t>l'élaboration du concept global de protection de la nature du canton </a:t>
            </a:r>
            <a:r>
              <a:rPr lang="de-CH" sz="600" b="0" i="0" u="none" strike="noStrike" baseline="0" dirty="0" err="1">
                <a:latin typeface="Verdana" panose="020B0604030504040204" pitchFamily="34" charset="0"/>
              </a:rPr>
              <a:t>de Zurich.</a:t>
            </a:r>
            <a:endParaRPr lang="de-CH" sz="600" b="0" i="0" u="none" strike="noStrike" baseline="0" dirty="0">
              <a:latin typeface="Verdana" panose="020B0604030504040204" pitchFamily="34" charset="0"/>
            </a:endParaRPr>
          </a:p>
          <a:p>
            <a:pPr algn="l"/>
            <a:r>
              <a:rPr lang="de-CH" sz="600" b="0" i="0" u="none" strike="noStrike" baseline="0" dirty="0">
                <a:latin typeface="Verdana" panose="020B0604030504040204" pitchFamily="34" charset="0"/>
              </a:rPr>
              <a:t>sur mandat du service de protection de la nature, Office </a:t>
            </a:r>
            <a:r>
              <a:rPr lang="de-CH" sz="600" b="0" i="0" u="none" strike="noStrike" baseline="0" dirty="0" err="1">
                <a:latin typeface="Verdana" panose="020B0604030504040204" pitchFamily="34" charset="0"/>
              </a:rPr>
              <a:t>du </a:t>
            </a:r>
            <a:r>
              <a:rPr lang="de-CH" sz="600" b="0" i="0" u="none" strike="noStrike" baseline="0" dirty="0">
                <a:latin typeface="Verdana" panose="020B0604030504040204" pitchFamily="34" charset="0"/>
              </a:rPr>
              <a:t>paysage et de la nature.</a:t>
            </a:r>
            <a:endParaRPr lang="de-CH" sz="600" dirty="0"/>
          </a:p>
        </p:txBody>
      </p:sp>
      <p:sp>
        <p:nvSpPr>
          <p:cNvPr id="12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F4DC8D6A-CB3E-38A9-70BA-F286F7411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234024221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67544" y="2348880"/>
            <a:ext cx="345638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espèces disparaissent avec le temps des petits </a:t>
            </a:r>
            <a:r>
              <a:rPr lang="de-CH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îlots</a:t>
            </a:r>
            <a:r>
              <a:rPr lang="de-CH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de-CH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même si ceux-ci sont entretenus et gérés de manière optimale.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Tout simplement parce que la diversité génétique des populations est trop faible.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-&gt; </a:t>
            </a:r>
            <a:r>
              <a:rPr kumimoji="0" lang="de-CH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dette</a:t>
            </a:r>
            <a:r>
              <a:rPr kumimoji="0" lang="de-CH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d'extinction.</a:t>
            </a:r>
          </a:p>
        </p:txBody>
      </p:sp>
      <p:pic>
        <p:nvPicPr>
          <p:cNvPr id="4" name="Grafik 3" descr="Ein Bild, das Baum, Gras, draußen, Feld enthält.&#10;&#10;Automatisch generierte Beschreibung">
            <a:extLst>
              <a:ext uri="{FF2B5EF4-FFF2-40B4-BE49-F238E27FC236}">
                <a16:creationId xmlns:a16="http://schemas.microsoft.com/office/drawing/2014/main" id="{75D92B6C-0BED-90AE-3373-D142DE5334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112"/>
          <a:stretch/>
        </p:blipFill>
        <p:spPr>
          <a:xfrm>
            <a:off x="4011402" y="2348880"/>
            <a:ext cx="4824560" cy="3420000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BFC1851A-E9BE-273E-563F-DD2BABF68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>
            <a:normAutofit/>
          </a:bodyPr>
          <a:lstStyle/>
          <a:p>
            <a:r>
              <a:rPr lang="de-CH" dirty="0"/>
              <a:t>5) </a:t>
            </a:r>
            <a:r>
              <a:rPr lang="de-CH" dirty="0" err="1"/>
              <a:t>Déficits</a:t>
            </a:r>
            <a:r>
              <a:rPr lang="de-CH" dirty="0"/>
              <a:t> </a:t>
            </a:r>
            <a:r>
              <a:rPr lang="de-CH" dirty="0" err="1"/>
              <a:t>actuels</a:t>
            </a:r>
            <a:r>
              <a:rPr lang="de-CH" dirty="0"/>
              <a:t> et </a:t>
            </a:r>
            <a:r>
              <a:rPr lang="de-CH" dirty="0" err="1"/>
              <a:t>solutions</a:t>
            </a:r>
            <a:endParaRPr lang="de-CH" dirty="0"/>
          </a:p>
        </p:txBody>
      </p:sp>
      <p:pic>
        <p:nvPicPr>
          <p:cNvPr id="13" name="Grafik 12" descr="Ein Bild, das Gras, draußen, Pflanze enthält.&#10;&#10;Automatisch generierte Beschreibung">
            <a:extLst>
              <a:ext uri="{FF2B5EF4-FFF2-40B4-BE49-F238E27FC236}">
                <a16:creationId xmlns:a16="http://schemas.microsoft.com/office/drawing/2014/main" id="{77D7C872-2774-7B05-5CE4-67F57872003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138" t="44082" r="14791" b="18783"/>
          <a:stretch/>
        </p:blipFill>
        <p:spPr>
          <a:xfrm>
            <a:off x="7335381" y="4058880"/>
            <a:ext cx="1368152" cy="1584176"/>
          </a:xfrm>
          <a:prstGeom prst="rect">
            <a:avLst/>
          </a:prstGeom>
        </p:spPr>
      </p:pic>
      <p:sp>
        <p:nvSpPr>
          <p:cNvPr id="10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BA5DA90-FD81-99FD-5545-CE503D0CA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234093661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67544" y="2348880"/>
            <a:ext cx="34563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/>
              <a:t>Entre 2010 et 2017, 400 </a:t>
            </a:r>
            <a:r>
              <a:rPr lang="de-CH" dirty="0" err="1"/>
              <a:t>bénévoles</a:t>
            </a:r>
            <a:r>
              <a:rPr lang="de-CH" dirty="0"/>
              <a:t> </a:t>
            </a:r>
            <a:r>
              <a:rPr lang="de-CH" dirty="0" err="1"/>
              <a:t>ont</a:t>
            </a:r>
            <a:r>
              <a:rPr lang="de-CH" dirty="0"/>
              <a:t> </a:t>
            </a:r>
            <a:r>
              <a:rPr lang="de-CH" dirty="0" err="1"/>
              <a:t>visité</a:t>
            </a:r>
            <a:r>
              <a:rPr lang="de-CH" dirty="0"/>
              <a:t> plus de 8000 </a:t>
            </a:r>
            <a:r>
              <a:rPr lang="de-CH" dirty="0" err="1"/>
              <a:t>sites</a:t>
            </a:r>
            <a:r>
              <a:rPr lang="de-CH" dirty="0"/>
              <a:t> </a:t>
            </a:r>
            <a:r>
              <a:rPr lang="de-CH" dirty="0" err="1"/>
              <a:t>connus</a:t>
            </a:r>
            <a:r>
              <a:rPr lang="de-CH" dirty="0"/>
              <a:t> (</a:t>
            </a:r>
            <a:r>
              <a:rPr lang="de-CH" dirty="0" err="1"/>
              <a:t>il</a:t>
            </a:r>
            <a:r>
              <a:rPr lang="de-CH" dirty="0"/>
              <a:t> y a 10-50 ans) à la </a:t>
            </a:r>
            <a:r>
              <a:rPr lang="de-CH" dirty="0" err="1"/>
              <a:t>recherche</a:t>
            </a:r>
            <a:r>
              <a:rPr lang="de-CH" dirty="0"/>
              <a:t> de </a:t>
            </a:r>
            <a:r>
              <a:rPr lang="de-CH" dirty="0" err="1"/>
              <a:t>plantes</a:t>
            </a:r>
            <a:r>
              <a:rPr lang="de-CH" dirty="0"/>
              <a:t> rares et </a:t>
            </a:r>
            <a:r>
              <a:rPr lang="de-CH" dirty="0" err="1"/>
              <a:t>menacées</a:t>
            </a:r>
            <a:r>
              <a:rPr lang="de-CH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/>
              <a:t>27% des </a:t>
            </a:r>
            <a:r>
              <a:rPr lang="de-CH" dirty="0" err="1"/>
              <a:t>populations</a:t>
            </a:r>
            <a:r>
              <a:rPr lang="de-CH" dirty="0"/>
              <a:t> </a:t>
            </a:r>
            <a:r>
              <a:rPr lang="de-CH" dirty="0" err="1"/>
              <a:t>ont</a:t>
            </a:r>
            <a:r>
              <a:rPr lang="de-CH" dirty="0"/>
              <a:t> </a:t>
            </a:r>
            <a:r>
              <a:rPr lang="de-CH" dirty="0" err="1"/>
              <a:t>disparu</a:t>
            </a:r>
            <a:endParaRPr lang="de-CH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/>
              <a:t>40% des </a:t>
            </a:r>
            <a:r>
              <a:rPr lang="de-CH" dirty="0" err="1"/>
              <a:t>populations</a:t>
            </a:r>
            <a:r>
              <a:rPr lang="de-CH" dirty="0"/>
              <a:t> de </a:t>
            </a:r>
            <a:r>
              <a:rPr lang="de-CH" dirty="0" err="1"/>
              <a:t>plantes</a:t>
            </a:r>
            <a:r>
              <a:rPr lang="de-CH" dirty="0"/>
              <a:t> </a:t>
            </a:r>
            <a:r>
              <a:rPr lang="de-CH" dirty="0" err="1"/>
              <a:t>très</a:t>
            </a:r>
            <a:r>
              <a:rPr lang="de-CH" dirty="0"/>
              <a:t> </a:t>
            </a:r>
            <a:r>
              <a:rPr lang="de-CH" dirty="0" err="1"/>
              <a:t>menacées</a:t>
            </a:r>
            <a:r>
              <a:rPr lang="de-CH" dirty="0"/>
              <a:t> </a:t>
            </a:r>
            <a:r>
              <a:rPr lang="de-CH" dirty="0" err="1"/>
              <a:t>ont</a:t>
            </a:r>
            <a:r>
              <a:rPr lang="de-CH" dirty="0"/>
              <a:t> </a:t>
            </a:r>
            <a:r>
              <a:rPr lang="de-CH" dirty="0" err="1"/>
              <a:t>disparu</a:t>
            </a:r>
            <a:r>
              <a:rPr lang="de-CH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 err="1"/>
              <a:t>C’est</a:t>
            </a:r>
            <a:r>
              <a:rPr lang="de-CH" dirty="0"/>
              <a:t> </a:t>
            </a:r>
            <a:r>
              <a:rPr lang="de-CH" dirty="0" err="1"/>
              <a:t>dans</a:t>
            </a:r>
            <a:r>
              <a:rPr lang="de-CH" dirty="0"/>
              <a:t> les </a:t>
            </a:r>
            <a:r>
              <a:rPr lang="de-CH" dirty="0" err="1"/>
              <a:t>zones</a:t>
            </a:r>
            <a:r>
              <a:rPr lang="de-CH" dirty="0"/>
              <a:t> </a:t>
            </a:r>
            <a:r>
              <a:rPr lang="de-CH" dirty="0" err="1"/>
              <a:t>cultivées</a:t>
            </a:r>
            <a:r>
              <a:rPr lang="de-CH" dirty="0"/>
              <a:t> </a:t>
            </a:r>
            <a:r>
              <a:rPr lang="de-CH" dirty="0" err="1"/>
              <a:t>que</a:t>
            </a:r>
            <a:r>
              <a:rPr lang="de-CH" dirty="0"/>
              <a:t> le plus </a:t>
            </a:r>
            <a:r>
              <a:rPr lang="de-CH" dirty="0" err="1"/>
              <a:t>grand</a:t>
            </a:r>
            <a:r>
              <a:rPr lang="de-CH" dirty="0"/>
              <a:t> </a:t>
            </a:r>
            <a:r>
              <a:rPr lang="de-CH" dirty="0" err="1"/>
              <a:t>nombre</a:t>
            </a:r>
            <a:r>
              <a:rPr lang="de-CH" dirty="0"/>
              <a:t> de </a:t>
            </a:r>
            <a:r>
              <a:rPr lang="de-CH" dirty="0" err="1"/>
              <a:t>populations</a:t>
            </a:r>
            <a:r>
              <a:rPr lang="de-CH" dirty="0"/>
              <a:t> a </a:t>
            </a:r>
            <a:r>
              <a:rPr lang="de-CH" dirty="0" err="1"/>
              <a:t>disparu</a:t>
            </a:r>
            <a:r>
              <a:rPr lang="de-CH" dirty="0"/>
              <a:t>.</a:t>
            </a:r>
          </a:p>
        </p:txBody>
      </p:sp>
      <p:pic>
        <p:nvPicPr>
          <p:cNvPr id="4" name="Grafik 3" descr="Ein Bild, das Baum, Gras, draußen, Feld enthält.&#10;&#10;Automatisch generierte Beschreibung">
            <a:extLst>
              <a:ext uri="{FF2B5EF4-FFF2-40B4-BE49-F238E27FC236}">
                <a16:creationId xmlns:a16="http://schemas.microsoft.com/office/drawing/2014/main" id="{75D92B6C-0BED-90AE-3373-D142DE5334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112"/>
          <a:stretch/>
        </p:blipFill>
        <p:spPr>
          <a:xfrm>
            <a:off x="4011402" y="2348880"/>
            <a:ext cx="4824560" cy="3420000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BFC1851A-E9BE-273E-563F-DD2BABF68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>
            <a:normAutofit/>
          </a:bodyPr>
          <a:lstStyle/>
          <a:p>
            <a:r>
              <a:rPr lang="de-CH" dirty="0"/>
              <a:t>5) </a:t>
            </a:r>
            <a:r>
              <a:rPr lang="de-CH" dirty="0" err="1"/>
              <a:t>Déficits</a:t>
            </a:r>
            <a:r>
              <a:rPr lang="de-CH" dirty="0"/>
              <a:t> </a:t>
            </a:r>
            <a:r>
              <a:rPr lang="de-CH" dirty="0" err="1"/>
              <a:t>actuels</a:t>
            </a:r>
            <a:r>
              <a:rPr lang="de-CH" dirty="0"/>
              <a:t> et </a:t>
            </a:r>
            <a:r>
              <a:rPr lang="de-CH" dirty="0" err="1"/>
              <a:t>solutions</a:t>
            </a:r>
            <a:endParaRPr lang="de-CH" dirty="0"/>
          </a:p>
        </p:txBody>
      </p:sp>
      <p:pic>
        <p:nvPicPr>
          <p:cNvPr id="13" name="Grafik 12" descr="Ein Bild, das Gras, draußen, Pflanze enthält.&#10;&#10;Automatisch generierte Beschreibung">
            <a:extLst>
              <a:ext uri="{FF2B5EF4-FFF2-40B4-BE49-F238E27FC236}">
                <a16:creationId xmlns:a16="http://schemas.microsoft.com/office/drawing/2014/main" id="{77D7C872-2774-7B05-5CE4-67F57872003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138" t="44082" r="14791" b="18783"/>
          <a:stretch/>
        </p:blipFill>
        <p:spPr>
          <a:xfrm>
            <a:off x="7335381" y="4058880"/>
            <a:ext cx="1368152" cy="1584176"/>
          </a:xfrm>
          <a:prstGeom prst="rect">
            <a:avLst/>
          </a:prstGeom>
        </p:spPr>
      </p:pic>
      <p:sp>
        <p:nvSpPr>
          <p:cNvPr id="10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354E442-919B-D92B-8C63-58137434E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4102471353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67544" y="2348880"/>
            <a:ext cx="34563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/>
              <a:t>Entre 2010 et 2017, 400 </a:t>
            </a:r>
            <a:r>
              <a:rPr lang="de-CH" dirty="0" err="1"/>
              <a:t>bénévoles</a:t>
            </a:r>
            <a:r>
              <a:rPr lang="de-CH" dirty="0"/>
              <a:t> </a:t>
            </a:r>
            <a:r>
              <a:rPr lang="de-CH" dirty="0" err="1"/>
              <a:t>ont</a:t>
            </a:r>
            <a:r>
              <a:rPr lang="de-CH" dirty="0"/>
              <a:t> </a:t>
            </a:r>
            <a:r>
              <a:rPr lang="de-CH" dirty="0" err="1"/>
              <a:t>visité</a:t>
            </a:r>
            <a:r>
              <a:rPr lang="de-CH" dirty="0"/>
              <a:t> plus de 8000 </a:t>
            </a:r>
            <a:r>
              <a:rPr lang="de-CH" dirty="0" err="1"/>
              <a:t>sites</a:t>
            </a:r>
            <a:r>
              <a:rPr lang="de-CH" dirty="0"/>
              <a:t> </a:t>
            </a:r>
            <a:r>
              <a:rPr lang="de-CH" dirty="0" err="1"/>
              <a:t>connus</a:t>
            </a:r>
            <a:r>
              <a:rPr lang="de-CH" dirty="0"/>
              <a:t> (</a:t>
            </a:r>
            <a:r>
              <a:rPr lang="de-CH" dirty="0" err="1"/>
              <a:t>il</a:t>
            </a:r>
            <a:r>
              <a:rPr lang="de-CH" dirty="0"/>
              <a:t> y a 10-50 ans) à la </a:t>
            </a:r>
            <a:r>
              <a:rPr lang="de-CH" dirty="0" err="1"/>
              <a:t>recherche</a:t>
            </a:r>
            <a:r>
              <a:rPr lang="de-CH" dirty="0"/>
              <a:t> de </a:t>
            </a:r>
            <a:r>
              <a:rPr lang="de-CH" dirty="0" err="1"/>
              <a:t>plantes</a:t>
            </a:r>
            <a:r>
              <a:rPr lang="de-CH" dirty="0"/>
              <a:t> rares et </a:t>
            </a:r>
            <a:r>
              <a:rPr lang="de-CH" dirty="0" err="1"/>
              <a:t>menacées</a:t>
            </a:r>
            <a:r>
              <a:rPr lang="de-CH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/>
              <a:t>27% des </a:t>
            </a:r>
            <a:r>
              <a:rPr lang="de-CH" dirty="0" err="1"/>
              <a:t>populations</a:t>
            </a:r>
            <a:r>
              <a:rPr lang="de-CH" dirty="0"/>
              <a:t> </a:t>
            </a:r>
            <a:r>
              <a:rPr lang="de-CH" dirty="0" err="1"/>
              <a:t>ont</a:t>
            </a:r>
            <a:r>
              <a:rPr lang="de-CH" dirty="0"/>
              <a:t> </a:t>
            </a:r>
            <a:r>
              <a:rPr lang="de-CH" dirty="0" err="1"/>
              <a:t>disparu</a:t>
            </a:r>
            <a:endParaRPr lang="de-CH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/>
              <a:t>40% des </a:t>
            </a:r>
            <a:r>
              <a:rPr lang="de-CH" dirty="0" err="1"/>
              <a:t>populations</a:t>
            </a:r>
            <a:r>
              <a:rPr lang="de-CH" dirty="0"/>
              <a:t> de </a:t>
            </a:r>
            <a:r>
              <a:rPr lang="de-CH" dirty="0" err="1"/>
              <a:t>plantes</a:t>
            </a:r>
            <a:r>
              <a:rPr lang="de-CH" dirty="0"/>
              <a:t> </a:t>
            </a:r>
            <a:r>
              <a:rPr lang="de-CH" dirty="0" err="1"/>
              <a:t>très</a:t>
            </a:r>
            <a:r>
              <a:rPr lang="de-CH" dirty="0"/>
              <a:t> </a:t>
            </a:r>
            <a:r>
              <a:rPr lang="de-CH" dirty="0" err="1"/>
              <a:t>menacées</a:t>
            </a:r>
            <a:r>
              <a:rPr lang="de-CH" dirty="0"/>
              <a:t> </a:t>
            </a:r>
            <a:r>
              <a:rPr lang="de-CH" dirty="0" err="1"/>
              <a:t>ont</a:t>
            </a:r>
            <a:r>
              <a:rPr lang="de-CH" dirty="0"/>
              <a:t> </a:t>
            </a:r>
            <a:r>
              <a:rPr lang="de-CH" dirty="0" err="1"/>
              <a:t>disparu</a:t>
            </a:r>
            <a:r>
              <a:rPr lang="de-CH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 err="1"/>
              <a:t>C’est</a:t>
            </a:r>
            <a:r>
              <a:rPr lang="de-CH" dirty="0"/>
              <a:t> </a:t>
            </a:r>
            <a:r>
              <a:rPr lang="de-CH" dirty="0" err="1"/>
              <a:t>dans</a:t>
            </a:r>
            <a:r>
              <a:rPr lang="de-CH" dirty="0"/>
              <a:t> les </a:t>
            </a:r>
            <a:r>
              <a:rPr lang="de-CH" dirty="0" err="1"/>
              <a:t>zones</a:t>
            </a:r>
            <a:r>
              <a:rPr lang="de-CH" dirty="0"/>
              <a:t> </a:t>
            </a:r>
            <a:r>
              <a:rPr lang="de-CH" dirty="0" err="1"/>
              <a:t>cultivées</a:t>
            </a:r>
            <a:r>
              <a:rPr lang="de-CH" dirty="0"/>
              <a:t> </a:t>
            </a:r>
            <a:r>
              <a:rPr lang="de-CH" dirty="0" err="1"/>
              <a:t>que</a:t>
            </a:r>
            <a:r>
              <a:rPr lang="de-CH" dirty="0"/>
              <a:t> le plus </a:t>
            </a:r>
            <a:r>
              <a:rPr lang="de-CH" dirty="0" err="1"/>
              <a:t>grand</a:t>
            </a:r>
            <a:r>
              <a:rPr lang="de-CH" dirty="0"/>
              <a:t> </a:t>
            </a:r>
            <a:r>
              <a:rPr lang="de-CH" dirty="0" err="1"/>
              <a:t>nombre</a:t>
            </a:r>
            <a:r>
              <a:rPr lang="de-CH" dirty="0"/>
              <a:t> de </a:t>
            </a:r>
            <a:r>
              <a:rPr lang="de-CH" dirty="0" err="1"/>
              <a:t>populations</a:t>
            </a:r>
            <a:r>
              <a:rPr lang="de-CH" dirty="0"/>
              <a:t> a </a:t>
            </a:r>
            <a:r>
              <a:rPr lang="de-CH" dirty="0" err="1"/>
              <a:t>disparu</a:t>
            </a:r>
            <a:r>
              <a:rPr lang="de-CH" dirty="0"/>
              <a:t>.</a:t>
            </a:r>
          </a:p>
        </p:txBody>
      </p:sp>
      <p:pic>
        <p:nvPicPr>
          <p:cNvPr id="4" name="Grafik 3" descr="Ein Bild, das Baum, Gras, draußen, Feld enthält.&#10;&#10;Automatisch generierte Beschreibung">
            <a:extLst>
              <a:ext uri="{FF2B5EF4-FFF2-40B4-BE49-F238E27FC236}">
                <a16:creationId xmlns:a16="http://schemas.microsoft.com/office/drawing/2014/main" id="{75D92B6C-0BED-90AE-3373-D142DE5334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112"/>
          <a:stretch/>
        </p:blipFill>
        <p:spPr>
          <a:xfrm>
            <a:off x="4011402" y="2348880"/>
            <a:ext cx="4824560" cy="3420000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BFC1851A-E9BE-273E-563F-DD2BABF68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>
            <a:normAutofit/>
          </a:bodyPr>
          <a:lstStyle/>
          <a:p>
            <a:r>
              <a:rPr lang="de-CH" dirty="0"/>
              <a:t>5) </a:t>
            </a:r>
            <a:r>
              <a:rPr lang="de-CH" dirty="0" err="1"/>
              <a:t>Déficits</a:t>
            </a:r>
            <a:r>
              <a:rPr lang="de-CH" dirty="0"/>
              <a:t> </a:t>
            </a:r>
            <a:r>
              <a:rPr lang="de-CH" dirty="0" err="1"/>
              <a:t>actuels</a:t>
            </a:r>
            <a:r>
              <a:rPr lang="de-CH" dirty="0"/>
              <a:t> et </a:t>
            </a:r>
            <a:r>
              <a:rPr lang="de-CH" dirty="0" err="1"/>
              <a:t>solutions</a:t>
            </a:r>
            <a:endParaRPr lang="de-CH" dirty="0"/>
          </a:p>
        </p:txBody>
      </p:sp>
      <p:pic>
        <p:nvPicPr>
          <p:cNvPr id="13" name="Grafik 12" descr="Ein Bild, das Gras, draußen, Pflanze enthält.&#10;&#10;Automatisch generierte Beschreibung">
            <a:extLst>
              <a:ext uri="{FF2B5EF4-FFF2-40B4-BE49-F238E27FC236}">
                <a16:creationId xmlns:a16="http://schemas.microsoft.com/office/drawing/2014/main" id="{77D7C872-2774-7B05-5CE4-67F57872003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138" t="44082" r="14791" b="18783"/>
          <a:stretch/>
        </p:blipFill>
        <p:spPr>
          <a:xfrm>
            <a:off x="7335381" y="4058880"/>
            <a:ext cx="1368152" cy="1584176"/>
          </a:xfrm>
          <a:prstGeom prst="rect">
            <a:avLst/>
          </a:prstGeom>
        </p:spPr>
      </p:pic>
      <p:sp>
        <p:nvSpPr>
          <p:cNvPr id="10" name="TextBox 11">
            <a:extLst>
              <a:ext uri="{FF2B5EF4-FFF2-40B4-BE49-F238E27FC236}">
                <a16:creationId xmlns:a16="http://schemas.microsoft.com/office/drawing/2014/main" id="{E488F2F6-DC39-CF10-71FF-DE04CD81E3D6}"/>
              </a:ext>
            </a:extLst>
          </p:cNvPr>
          <p:cNvSpPr txBox="1"/>
          <p:nvPr/>
        </p:nvSpPr>
        <p:spPr>
          <a:xfrm rot="20055284">
            <a:off x="3256065" y="3572521"/>
            <a:ext cx="5665703" cy="1569660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</a:t>
            </a:r>
            <a:r>
              <a:rPr lang="de-CH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sont trop petits.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Les </a:t>
            </a:r>
            <a:r>
              <a:rPr kumimoji="0" lang="de-CH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milieux</a:t>
            </a: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sont trop isolés les uns des autres, c'est-à-dire qu'ils ne sont pas suffisamment reliés entre eux !</a:t>
            </a:r>
          </a:p>
        </p:txBody>
      </p:sp>
      <p:sp>
        <p:nvSpPr>
          <p:cNvPr id="12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2A39B83-BECD-964C-BDEC-02EA7D320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755062278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>
            <a:normAutofit/>
          </a:bodyPr>
          <a:lstStyle/>
          <a:p>
            <a:r>
              <a:rPr lang="de-CH" dirty="0"/>
              <a:t>5) </a:t>
            </a:r>
            <a:r>
              <a:rPr lang="de-CH" dirty="0" err="1"/>
              <a:t>Déficits</a:t>
            </a:r>
            <a:r>
              <a:rPr lang="de-CH" dirty="0"/>
              <a:t> </a:t>
            </a:r>
            <a:r>
              <a:rPr lang="de-CH" dirty="0" err="1"/>
              <a:t>actuels</a:t>
            </a:r>
            <a:r>
              <a:rPr lang="de-CH" dirty="0"/>
              <a:t> et </a:t>
            </a:r>
            <a:r>
              <a:rPr lang="de-CH" dirty="0" err="1"/>
              <a:t>solutions</a:t>
            </a:r>
            <a:endParaRPr lang="de-CH" dirty="0"/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9278DD8F-ABC6-9885-9D41-8EDB2232502D}"/>
              </a:ext>
            </a:extLst>
          </p:cNvPr>
          <p:cNvSpPr txBox="1"/>
          <p:nvPr/>
        </p:nvSpPr>
        <p:spPr>
          <a:xfrm>
            <a:off x="623037" y="2204864"/>
            <a:ext cx="7525524" cy="4154984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Pourquoi la biodiversité diminue-t-elle ? Conclusion :</a:t>
            </a:r>
          </a:p>
          <a:p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Bien que la Confédération dépense 443 millions de francs par an pour la promotion de la biodiversité dans l'agriculture, la biodiversité diminue. Parce que...</a:t>
            </a:r>
          </a:p>
          <a:p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...de nombreuses SPB ne sont pas ou pas suffisamment riches en espèces.</a:t>
            </a:r>
          </a:p>
          <a:p>
            <a:pPr marL="342900" indent="-342900">
              <a:buFontTx/>
              <a:buChar char="-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...les espèces cibles ne sont pas suffisamment encouragées.</a:t>
            </a:r>
          </a:p>
          <a:p>
            <a:pPr marL="342900" indent="-342900">
              <a:buFontTx/>
              <a:buChar char="-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...la diversité des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n'est pas suffisamment encouragée.</a:t>
            </a:r>
          </a:p>
          <a:p>
            <a:pPr marL="342900" indent="-342900">
              <a:buFontTx/>
              <a:buChar char="-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...les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sont trop petits et insuffisamment reliés entre eux pour pouvoir abriter des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populations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capables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survivre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à long terme.</a:t>
            </a:r>
          </a:p>
        </p:txBody>
      </p:sp>
      <p:sp>
        <p:nvSpPr>
          <p:cNvPr id="7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C4FDEB6F-11FC-8CD4-F388-80337505B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894079897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>
            <a:normAutofit/>
          </a:bodyPr>
          <a:lstStyle/>
          <a:p>
            <a:r>
              <a:rPr lang="de-CH" dirty="0"/>
              <a:t>5) </a:t>
            </a:r>
            <a:r>
              <a:rPr lang="de-CH" dirty="0" err="1"/>
              <a:t>Déficits</a:t>
            </a:r>
            <a:r>
              <a:rPr lang="de-CH" dirty="0"/>
              <a:t> </a:t>
            </a:r>
            <a:r>
              <a:rPr lang="de-CH" dirty="0" err="1"/>
              <a:t>actuels</a:t>
            </a:r>
            <a:r>
              <a:rPr lang="de-CH" dirty="0"/>
              <a:t> et </a:t>
            </a:r>
            <a:r>
              <a:rPr lang="de-CH" dirty="0" err="1"/>
              <a:t>solutions</a:t>
            </a:r>
            <a:endParaRPr lang="de-CH" dirty="0"/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9278DD8F-ABC6-9885-9D41-8EDB2232502D}"/>
              </a:ext>
            </a:extLst>
          </p:cNvPr>
          <p:cNvSpPr txBox="1"/>
          <p:nvPr/>
        </p:nvSpPr>
        <p:spPr>
          <a:xfrm>
            <a:off x="623037" y="2204864"/>
            <a:ext cx="7525524" cy="4154984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Pourquoi la biodiversité diminue-t-elle ? Conclusion :</a:t>
            </a:r>
          </a:p>
          <a:p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Bien que la Confédération dépense 443 millions de francs par an pour la promotion de la biodiversité dans l'agriculture, la biodiversité diminue. Parce que...</a:t>
            </a:r>
          </a:p>
          <a:p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...de nombreuses SPB ne sont pas ou pas suffisamment riches en espèces.</a:t>
            </a:r>
          </a:p>
          <a:p>
            <a:pPr marL="342900" indent="-342900">
              <a:buFontTx/>
              <a:buChar char="-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...les espèces cibles ne sont pas suffisamment encouragées.</a:t>
            </a:r>
          </a:p>
          <a:p>
            <a:pPr marL="342900" indent="-342900">
              <a:buFontTx/>
              <a:buChar char="-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...la diversité des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n'est pas suffisamment encouragée.</a:t>
            </a:r>
          </a:p>
          <a:p>
            <a:pPr marL="342900" indent="-342900">
              <a:buFontTx/>
              <a:buChar char="-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...les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sont trop petits et insuffisamment reliés entre eux pour pouvoir abriter des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populations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capables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survivre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à long terme.</a:t>
            </a:r>
          </a:p>
        </p:txBody>
      </p:sp>
      <p:sp>
        <p:nvSpPr>
          <p:cNvPr id="8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0BC28A88-E6B3-C8A7-970A-F8E4EB29EA95}"/>
              </a:ext>
            </a:extLst>
          </p:cNvPr>
          <p:cNvSpPr txBox="1"/>
          <p:nvPr/>
        </p:nvSpPr>
        <p:spPr>
          <a:xfrm rot="20055284">
            <a:off x="1292295" y="2291137"/>
            <a:ext cx="7248283" cy="2677656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C'est sur ces points que nous pouvons agir 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 l'on veut vraiment préserver et promouvoir la biodiversité, il faut le faire </a:t>
            </a:r>
            <a:r>
              <a:rPr lang="de-CH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correctement</a:t>
            </a: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et </a:t>
            </a:r>
            <a:r>
              <a:rPr lang="de-CH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</a:t>
            </a: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seulement</a:t>
            </a: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</a:t>
            </a: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peu</a:t>
            </a: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faut </a:t>
            </a:r>
            <a:r>
              <a:rPr lang="de-CH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avoir</a:t>
            </a: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les objectifs en tête et s'efforcer de les atteindre.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-&gt; Conseil en </a:t>
            </a:r>
            <a:r>
              <a:rPr kumimoji="0" lang="de-CH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biodiversité</a:t>
            </a:r>
            <a:r>
              <a:rPr kumimoji="0" lang="de-C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de-CH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ciblé</a:t>
            </a:r>
            <a:r>
              <a:rPr kumimoji="0" lang="de-C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sur les objectifs !</a:t>
            </a: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DAFA9E84-5FCE-EC3F-E88F-D84DA68DB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569886742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>
            <a:normAutofit/>
          </a:bodyPr>
          <a:lstStyle/>
          <a:p>
            <a:r>
              <a:rPr lang="de-CH" dirty="0"/>
              <a:t>5) </a:t>
            </a:r>
            <a:r>
              <a:rPr lang="de-CH" dirty="0" err="1"/>
              <a:t>Déficits</a:t>
            </a:r>
            <a:r>
              <a:rPr lang="de-CH" dirty="0"/>
              <a:t> </a:t>
            </a:r>
            <a:r>
              <a:rPr lang="de-CH" dirty="0" err="1"/>
              <a:t>actuels</a:t>
            </a:r>
            <a:r>
              <a:rPr lang="de-CH" dirty="0"/>
              <a:t> et </a:t>
            </a:r>
            <a:r>
              <a:rPr lang="de-CH" dirty="0" err="1"/>
              <a:t>solutions</a:t>
            </a:r>
            <a:endParaRPr lang="de-CH" dirty="0"/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9278DD8F-ABC6-9885-9D41-8EDB2232502D}"/>
              </a:ext>
            </a:extLst>
          </p:cNvPr>
          <p:cNvSpPr txBox="1"/>
          <p:nvPr/>
        </p:nvSpPr>
        <p:spPr>
          <a:xfrm>
            <a:off x="623037" y="2204864"/>
            <a:ext cx="7525524" cy="4154984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Pourquoi la biodiversité diminue-t-elle ? Conclusion :</a:t>
            </a:r>
          </a:p>
          <a:p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Bien que la Confédération dépense 443 millions de francs par an pour la promotion de la biodiversité dans l'agriculture, la biodiversité diminue. Parce que...</a:t>
            </a:r>
          </a:p>
          <a:p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...de nombreuses SPB ne sont pas ou pas suffisamment riches en espèces.</a:t>
            </a:r>
          </a:p>
          <a:p>
            <a:pPr marL="342900" indent="-342900">
              <a:buFontTx/>
              <a:buChar char="-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...les espèces cibles ne sont pas suffisamment encouragées.</a:t>
            </a:r>
          </a:p>
          <a:p>
            <a:pPr marL="342900" indent="-342900">
              <a:buFontTx/>
              <a:buChar char="-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...la diversité des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n'est pas suffisamment encouragée.</a:t>
            </a:r>
          </a:p>
          <a:p>
            <a:pPr marL="342900" indent="-342900">
              <a:buFontTx/>
              <a:buChar char="-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...les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sont trop petits et insuffisamment reliés entre eux pour pouvoir abriter des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populations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capables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survivre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à long terme.</a:t>
            </a:r>
          </a:p>
        </p:txBody>
      </p:sp>
      <p:sp>
        <p:nvSpPr>
          <p:cNvPr id="7" name="Denkblase: wolkenförmig 6">
            <a:extLst>
              <a:ext uri="{FF2B5EF4-FFF2-40B4-BE49-F238E27FC236}">
                <a16:creationId xmlns:a16="http://schemas.microsoft.com/office/drawing/2014/main" id="{A08F828D-5AB1-DDE2-5DED-EB334245F339}"/>
              </a:ext>
            </a:extLst>
          </p:cNvPr>
          <p:cNvSpPr/>
          <p:nvPr/>
        </p:nvSpPr>
        <p:spPr>
          <a:xfrm>
            <a:off x="1916249" y="2067068"/>
            <a:ext cx="6175598" cy="1944217"/>
          </a:xfrm>
          <a:prstGeom prst="cloud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de-CH" sz="14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Rapport Evaluation des contributions à la biodiversité (OFAG, 2019) :</a:t>
            </a:r>
          </a:p>
          <a:p>
            <a:pPr marL="0" indent="0">
              <a:buNone/>
            </a:pPr>
            <a:r>
              <a:rPr lang="de-CH" sz="14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de-CH" sz="14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</a:t>
            </a:r>
            <a:r>
              <a:rPr lang="de-CH" sz="14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conseil compétent aux exploitants est essentiel pour l'efficacité de la promotion de la biodiversité en général et des contributions à la biodiversité en </a:t>
            </a:r>
            <a:r>
              <a:rPr lang="de-CH" sz="1400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particulier</a:t>
            </a:r>
            <a:r>
              <a:rPr lang="de-CH" sz="14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.» </a:t>
            </a:r>
            <a:endParaRPr lang="de-CH" dirty="0">
              <a:solidFill>
                <a:srgbClr val="FF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D6B0450D-1BDA-E46D-2A33-E5632276F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301164529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CC87A89-0FD3-147E-EB56-1CF8010B85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2669" y="1952836"/>
            <a:ext cx="8047806" cy="4104456"/>
          </a:xfrm>
          <a:solidFill>
            <a:srgbClr val="FFC000"/>
          </a:solidFill>
          <a:ln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de-CH" dirty="0"/>
              <a:t>Pour préserver la biodiversité, les objectifs suivants doivent être remplis en ce qui concerne l'agriculture (</a:t>
            </a:r>
            <a:r>
              <a:rPr lang="de-CH" b="1" dirty="0"/>
              <a:t>résumé sommaire des objectifs de la GBF, de la </a:t>
            </a:r>
            <a:r>
              <a:rPr lang="de-CH" b="1" dirty="0" err="1"/>
              <a:t>stratégie</a:t>
            </a:r>
            <a:r>
              <a:rPr lang="de-CH" b="1" dirty="0"/>
              <a:t> </a:t>
            </a:r>
            <a:r>
              <a:rPr lang="de-CH" b="1" dirty="0" err="1"/>
              <a:t>biodiversité</a:t>
            </a:r>
            <a:r>
              <a:rPr lang="de-CH" b="1" dirty="0"/>
              <a:t> </a:t>
            </a:r>
            <a:r>
              <a:rPr lang="de-CH" b="1" dirty="0" err="1"/>
              <a:t>suisse</a:t>
            </a:r>
            <a:r>
              <a:rPr lang="de-CH" b="1" dirty="0"/>
              <a:t> et des objectifs environnementaux pour l'agriculture</a:t>
            </a:r>
            <a:r>
              <a:rPr lang="de-CH" dirty="0"/>
              <a:t>) :</a:t>
            </a:r>
          </a:p>
          <a:p>
            <a:pPr>
              <a:spcBef>
                <a:spcPts val="1800"/>
              </a:spcBef>
            </a:pPr>
            <a:r>
              <a:rPr lang="de-CH" dirty="0"/>
              <a:t>Pas de subventions nuisibles à la biodiversité. </a:t>
            </a:r>
            <a:r>
              <a:rPr lang="de-CH" sz="2000" dirty="0">
                <a:solidFill>
                  <a:srgbClr val="FF0000"/>
                </a:solidFill>
              </a:rPr>
              <a:t>-&gt;</a:t>
            </a:r>
            <a:r>
              <a:rPr lang="de-CH" sz="2000" dirty="0" err="1">
                <a:solidFill>
                  <a:srgbClr val="FF0000"/>
                </a:solidFill>
              </a:rPr>
              <a:t>Confédération</a:t>
            </a:r>
            <a:endParaRPr lang="de-CH" dirty="0"/>
          </a:p>
          <a:p>
            <a:pPr>
              <a:spcBef>
                <a:spcPts val="600"/>
              </a:spcBef>
            </a:pPr>
            <a:r>
              <a:rPr lang="de-CH" dirty="0"/>
              <a:t>Bonne infrastructure écologique (30% des zones terrestres et intérieures protégées et mises en réseau, 30% des écosystèmes dégradés restaurés). </a:t>
            </a:r>
            <a:r>
              <a:rPr lang="de-CH" sz="2000" dirty="0">
                <a:solidFill>
                  <a:srgbClr val="FF0000"/>
                </a:solidFill>
              </a:rPr>
              <a:t>-&gt; Cantons</a:t>
            </a:r>
            <a:endParaRPr lang="de-CH" dirty="0"/>
          </a:p>
          <a:p>
            <a:pPr>
              <a:spcBef>
                <a:spcPts val="1800"/>
              </a:spcBef>
            </a:pPr>
            <a:r>
              <a:rPr lang="de-CH" dirty="0"/>
              <a:t>Faire des choix de consommation durables, réduire de moitié le </a:t>
            </a:r>
            <a:r>
              <a:rPr lang="de-CH" dirty="0" err="1"/>
              <a:t>gaspillage</a:t>
            </a:r>
            <a:r>
              <a:rPr lang="de-CH" dirty="0"/>
              <a:t> </a:t>
            </a:r>
            <a:r>
              <a:rPr lang="de-CH" dirty="0" err="1"/>
              <a:t>alimentaire</a:t>
            </a:r>
            <a:r>
              <a:rPr lang="de-CH" dirty="0"/>
              <a:t>, générer moins de </a:t>
            </a:r>
            <a:r>
              <a:rPr lang="de-CH" dirty="0" err="1"/>
              <a:t>déchets</a:t>
            </a:r>
            <a:r>
              <a:rPr lang="de-CH" dirty="0"/>
              <a:t>.</a:t>
            </a:r>
            <a:r>
              <a:rPr lang="de-CH" dirty="0">
                <a:solidFill>
                  <a:srgbClr val="00B0F0"/>
                </a:solidFill>
              </a:rPr>
              <a:t> -&gt;Société (c'est-à-dire nous tous)</a:t>
            </a:r>
          </a:p>
          <a:p>
            <a:pPr>
              <a:spcBef>
                <a:spcPts val="1800"/>
              </a:spcBef>
            </a:pPr>
            <a:r>
              <a:rPr lang="de-CH" dirty="0"/>
              <a:t>Agriculture durable adaptée au </a:t>
            </a:r>
            <a:r>
              <a:rPr lang="de-CH" dirty="0" err="1"/>
              <a:t>site</a:t>
            </a:r>
            <a:r>
              <a:rPr lang="de-CH" dirty="0"/>
              <a:t>, qui ne nuit pas à la </a:t>
            </a:r>
            <a:r>
              <a:rPr lang="de-CH" dirty="0" err="1"/>
              <a:t>biodiversité</a:t>
            </a:r>
            <a:r>
              <a:rPr lang="de-CH" dirty="0"/>
              <a:t>, </a:t>
            </a:r>
            <a:r>
              <a:rPr lang="de-CH" dirty="0" err="1"/>
              <a:t>y.c</a:t>
            </a:r>
            <a:r>
              <a:rPr lang="de-CH" dirty="0"/>
              <a:t>. </a:t>
            </a:r>
            <a:r>
              <a:rPr lang="de-CH" dirty="0" err="1"/>
              <a:t>réduction</a:t>
            </a:r>
            <a:r>
              <a:rPr lang="de-CH" dirty="0"/>
              <a:t> de la </a:t>
            </a:r>
            <a:r>
              <a:rPr lang="de-CH" dirty="0" err="1"/>
              <a:t>pollution</a:t>
            </a:r>
            <a:r>
              <a:rPr lang="de-CH" dirty="0"/>
              <a:t> </a:t>
            </a:r>
            <a:r>
              <a:rPr lang="de-CH" dirty="0" err="1"/>
              <a:t>environnementale</a:t>
            </a:r>
            <a:r>
              <a:rPr lang="de-CH" dirty="0"/>
              <a:t> (surtout les </a:t>
            </a:r>
            <a:r>
              <a:rPr lang="de-CH" dirty="0" err="1"/>
              <a:t>excédents</a:t>
            </a:r>
            <a:r>
              <a:rPr lang="de-CH" dirty="0"/>
              <a:t> </a:t>
            </a:r>
            <a:r>
              <a:rPr lang="de-CH" dirty="0" err="1"/>
              <a:t>d’éléments</a:t>
            </a:r>
            <a:r>
              <a:rPr lang="de-CH" dirty="0"/>
              <a:t> </a:t>
            </a:r>
            <a:r>
              <a:rPr lang="de-CH" dirty="0" err="1"/>
              <a:t>nutritifs</a:t>
            </a:r>
            <a:r>
              <a:rPr lang="de-CH" dirty="0"/>
              <a:t> (en particulier les émissions d'azote !), les produits phytosanitaires et le plastique). </a:t>
            </a:r>
            <a:r>
              <a:rPr lang="de-CH" sz="2000" dirty="0">
                <a:solidFill>
                  <a:srgbClr val="00B050"/>
                </a:solidFill>
              </a:rPr>
              <a:t>-&gt; Exploitations </a:t>
            </a:r>
            <a:r>
              <a:rPr lang="de-CH" sz="2000" dirty="0" err="1">
                <a:solidFill>
                  <a:srgbClr val="00B050"/>
                </a:solidFill>
              </a:rPr>
              <a:t>agricoles</a:t>
            </a:r>
            <a:endParaRPr lang="de-CH" dirty="0"/>
          </a:p>
          <a:p>
            <a:pPr>
              <a:spcBef>
                <a:spcPts val="600"/>
              </a:spcBef>
            </a:pPr>
            <a:r>
              <a:rPr lang="de-CH" dirty="0"/>
              <a:t>Conservation et promotion des espèces indigènes avec leur variabilité génétique et </a:t>
            </a:r>
            <a:r>
              <a:rPr lang="de-CH" dirty="0" err="1"/>
              <a:t>leurs</a:t>
            </a:r>
            <a:r>
              <a:rPr lang="de-CH" dirty="0"/>
              <a:t> </a:t>
            </a:r>
            <a:r>
              <a:rPr lang="de-CH" dirty="0" err="1"/>
              <a:t>milieux</a:t>
            </a:r>
            <a:r>
              <a:rPr lang="de-CH" dirty="0"/>
              <a:t> (y </a:t>
            </a:r>
            <a:r>
              <a:rPr lang="de-CH" dirty="0" err="1"/>
              <a:t>compris</a:t>
            </a:r>
            <a:r>
              <a:rPr lang="de-CH" dirty="0"/>
              <a:t> </a:t>
            </a:r>
            <a:r>
              <a:rPr lang="de-CH" dirty="0" err="1"/>
              <a:t>dans</a:t>
            </a:r>
            <a:r>
              <a:rPr lang="de-CH" dirty="0"/>
              <a:t> les </a:t>
            </a:r>
            <a:r>
              <a:rPr lang="de-CH" dirty="0" err="1"/>
              <a:t>espaces</a:t>
            </a:r>
            <a:r>
              <a:rPr lang="de-CH" dirty="0"/>
              <a:t> </a:t>
            </a:r>
            <a:r>
              <a:rPr lang="de-CH" dirty="0" err="1"/>
              <a:t>réservés</a:t>
            </a:r>
            <a:r>
              <a:rPr lang="de-CH" dirty="0"/>
              <a:t> </a:t>
            </a:r>
            <a:r>
              <a:rPr lang="de-CH" dirty="0" err="1"/>
              <a:t>aux</a:t>
            </a:r>
            <a:r>
              <a:rPr lang="de-CH" dirty="0"/>
              <a:t> </a:t>
            </a:r>
            <a:r>
              <a:rPr lang="de-CH" dirty="0" err="1"/>
              <a:t>eaux</a:t>
            </a:r>
            <a:r>
              <a:rPr lang="de-CH" dirty="0"/>
              <a:t> et les </a:t>
            </a:r>
            <a:r>
              <a:rPr lang="de-CH" dirty="0" err="1"/>
              <a:t>zones</a:t>
            </a:r>
            <a:r>
              <a:rPr lang="de-CH" dirty="0"/>
              <a:t> </a:t>
            </a:r>
            <a:r>
              <a:rPr lang="de-CH" dirty="0" err="1"/>
              <a:t>cultivées</a:t>
            </a:r>
            <a:r>
              <a:rPr lang="de-CH" dirty="0"/>
              <a:t>) ainsi </a:t>
            </a:r>
            <a:r>
              <a:rPr lang="de-CH" dirty="0" err="1"/>
              <a:t>que</a:t>
            </a:r>
            <a:r>
              <a:rPr lang="de-CH" dirty="0"/>
              <a:t> la </a:t>
            </a:r>
            <a:r>
              <a:rPr lang="de-CH" dirty="0" err="1"/>
              <a:t>conservation</a:t>
            </a:r>
            <a:r>
              <a:rPr lang="de-CH" dirty="0"/>
              <a:t> et promotion de la biodiversité fonctionnelle. </a:t>
            </a:r>
            <a:r>
              <a:rPr lang="de-CH" sz="2000" dirty="0">
                <a:solidFill>
                  <a:srgbClr val="00B050"/>
                </a:solidFill>
              </a:rPr>
              <a:t>-&gt; Exploitations </a:t>
            </a:r>
            <a:r>
              <a:rPr lang="de-CH" sz="2000" dirty="0" err="1">
                <a:solidFill>
                  <a:srgbClr val="00B050"/>
                </a:solidFill>
              </a:rPr>
              <a:t>agricoles</a:t>
            </a:r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37E4E4ED-B1C9-9E8C-4E64-FB4F747739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638" y="440708"/>
            <a:ext cx="7886700" cy="720000"/>
          </a:xfrm>
        </p:spPr>
        <p:txBody>
          <a:bodyPr>
            <a:normAutofit/>
          </a:bodyPr>
          <a:lstStyle/>
          <a:p>
            <a:r>
              <a:rPr lang="de-CH" dirty="0"/>
              <a:t>5) </a:t>
            </a:r>
            <a:r>
              <a:rPr lang="de-CH" dirty="0" err="1"/>
              <a:t>Déficits</a:t>
            </a:r>
            <a:r>
              <a:rPr lang="de-CH" dirty="0"/>
              <a:t> </a:t>
            </a:r>
            <a:r>
              <a:rPr lang="de-CH" dirty="0" err="1"/>
              <a:t>actuels</a:t>
            </a:r>
            <a:r>
              <a:rPr lang="de-CH" dirty="0"/>
              <a:t> et </a:t>
            </a:r>
            <a:r>
              <a:rPr lang="de-CH" dirty="0" err="1"/>
              <a:t>solutions</a:t>
            </a:r>
            <a:endParaRPr lang="de-CH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4A26B950-3412-4F0E-F7D1-69E18B0DC2AE}"/>
              </a:ext>
            </a:extLst>
          </p:cNvPr>
          <p:cNvSpPr txBox="1"/>
          <p:nvPr/>
        </p:nvSpPr>
        <p:spPr>
          <a:xfrm>
            <a:off x="619574" y="1126485"/>
            <a:ext cx="7886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/>
              <a:t>Que faudrait-il faire selon les accords internationaux, la Stratégie Biodiversité Suisse et les objectifs </a:t>
            </a:r>
            <a:r>
              <a:rPr lang="de-CH" dirty="0" err="1"/>
              <a:t>environnementaux</a:t>
            </a:r>
            <a:r>
              <a:rPr lang="de-CH" dirty="0"/>
              <a:t> </a:t>
            </a:r>
            <a:r>
              <a:rPr lang="de-CH" dirty="0" err="1"/>
              <a:t>pour</a:t>
            </a:r>
            <a:r>
              <a:rPr lang="de-CH" dirty="0"/>
              <a:t> l'agriculture ?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27D941D0-CDF5-AAB6-C252-4BAC34BA4B29}"/>
              </a:ext>
            </a:extLst>
          </p:cNvPr>
          <p:cNvSpPr/>
          <p:nvPr/>
        </p:nvSpPr>
        <p:spPr>
          <a:xfrm>
            <a:off x="637726" y="2751791"/>
            <a:ext cx="7901388" cy="89323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E218B896-1993-20C9-60B2-EA0EC35035C5}"/>
              </a:ext>
            </a:extLst>
          </p:cNvPr>
          <p:cNvSpPr/>
          <p:nvPr/>
        </p:nvSpPr>
        <p:spPr>
          <a:xfrm>
            <a:off x="637726" y="4437112"/>
            <a:ext cx="7901388" cy="1512168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44E3744C-84C9-B3A1-1672-A3C2AC0E7475}"/>
              </a:ext>
            </a:extLst>
          </p:cNvPr>
          <p:cNvSpPr/>
          <p:nvPr/>
        </p:nvSpPr>
        <p:spPr>
          <a:xfrm>
            <a:off x="637726" y="3717032"/>
            <a:ext cx="7901388" cy="576064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ußzeilenplatzhalter 1">
            <a:extLst>
              <a:ext uri="{FF2B5EF4-FFF2-40B4-BE49-F238E27FC236}">
                <a16:creationId xmlns:a16="http://schemas.microsoft.com/office/drawing/2014/main" id="{54FD4E4D-FD9C-0CDE-86C4-9904CCB94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000582370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B6EBE20F-7E58-ABF0-F8DF-AA9A6D5826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Promouvoir</a:t>
            </a:r>
            <a:r>
              <a:rPr lang="en-US" dirty="0"/>
              <a:t> la </a:t>
            </a:r>
            <a:r>
              <a:rPr lang="en-US" dirty="0" err="1"/>
              <a:t>biodiversité</a:t>
            </a:r>
            <a:r>
              <a:rPr lang="en-US" dirty="0"/>
              <a:t> de </a:t>
            </a:r>
            <a:r>
              <a:rPr lang="en-US" dirty="0" err="1"/>
              <a:t>manière</a:t>
            </a:r>
            <a:r>
              <a:rPr lang="en-US" dirty="0"/>
              <a:t> </a:t>
            </a:r>
            <a:r>
              <a:rPr lang="en-US" dirty="0" err="1"/>
              <a:t>ciblée</a:t>
            </a:r>
            <a:r>
              <a:rPr lang="en-US" dirty="0"/>
              <a:t> : </a:t>
            </a:r>
            <a:br>
              <a:rPr lang="en-US" dirty="0"/>
            </a:br>
            <a:r>
              <a:rPr lang="de-CH" dirty="0" err="1"/>
              <a:t>Quels</a:t>
            </a:r>
            <a:r>
              <a:rPr lang="de-CH" dirty="0"/>
              <a:t> </a:t>
            </a:r>
            <a:r>
              <a:rPr lang="de-CH" dirty="0" err="1"/>
              <a:t>sont</a:t>
            </a:r>
            <a:r>
              <a:rPr lang="de-CH" dirty="0"/>
              <a:t> les </a:t>
            </a:r>
            <a:r>
              <a:rPr lang="de-CH" dirty="0" err="1"/>
              <a:t>objectifs</a:t>
            </a:r>
            <a:r>
              <a:rPr lang="de-CH" dirty="0"/>
              <a:t> </a:t>
            </a:r>
            <a:r>
              <a:rPr lang="en-US" dirty="0"/>
              <a:t>?</a:t>
            </a:r>
            <a:endParaRPr lang="de-CH" dirty="0"/>
          </a:p>
        </p:txBody>
      </p:sp>
      <p:pic>
        <p:nvPicPr>
          <p:cNvPr id="2" name="Picture 4" descr="C:\Users\Win7\Desktop\Jole\Fotos\2022\Jan-Mai\IMG_20220524_140021.jpg">
            <a:extLst>
              <a:ext uri="{FF2B5EF4-FFF2-40B4-BE49-F238E27FC236}">
                <a16:creationId xmlns:a16="http://schemas.microsoft.com/office/drawing/2014/main" id="{5A8C4D2D-D8C0-F9F7-FE77-D717F6F771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1619" y="1101151"/>
            <a:ext cx="6840761" cy="5136489"/>
          </a:xfrm>
          <a:prstGeom prst="rect">
            <a:avLst/>
          </a:prstGeom>
          <a:noFill/>
        </p:spPr>
      </p:pic>
      <p:sp>
        <p:nvSpPr>
          <p:cNvPr id="9" name="Sprechblase: oval 8">
            <a:extLst>
              <a:ext uri="{FF2B5EF4-FFF2-40B4-BE49-F238E27FC236}">
                <a16:creationId xmlns:a16="http://schemas.microsoft.com/office/drawing/2014/main" id="{BC564550-05E1-4840-4294-E1C7D798FC5B}"/>
              </a:ext>
            </a:extLst>
          </p:cNvPr>
          <p:cNvSpPr/>
          <p:nvPr/>
        </p:nvSpPr>
        <p:spPr>
          <a:xfrm>
            <a:off x="3923928" y="692696"/>
            <a:ext cx="4968552" cy="2395587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CH" sz="1400" dirty="0">
                <a:solidFill>
                  <a:schemeClr val="tx1"/>
                </a:solidFill>
              </a:rPr>
              <a:t>Par région ou espace paysager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sz="1400" dirty="0">
                <a:solidFill>
                  <a:schemeClr val="tx1"/>
                </a:solidFill>
              </a:rPr>
              <a:t>Le plus grand nombre possible de </a:t>
            </a:r>
            <a:r>
              <a:rPr lang="de-CH" sz="1400" dirty="0" err="1">
                <a:solidFill>
                  <a:schemeClr val="tx1"/>
                </a:solidFill>
              </a:rPr>
              <a:t>types</a:t>
            </a:r>
            <a:r>
              <a:rPr lang="de-CH" sz="1400" dirty="0">
                <a:solidFill>
                  <a:schemeClr val="tx1"/>
                </a:solidFill>
              </a:rPr>
              <a:t> de </a:t>
            </a:r>
            <a:r>
              <a:rPr lang="de-CH" sz="1400" dirty="0" err="1">
                <a:solidFill>
                  <a:schemeClr val="tx1"/>
                </a:solidFill>
              </a:rPr>
              <a:t>milieux</a:t>
            </a:r>
            <a:r>
              <a:rPr lang="de-CH" sz="1400" dirty="0">
                <a:solidFill>
                  <a:schemeClr val="tx1"/>
                </a:solidFill>
              </a:rPr>
              <a:t> </a:t>
            </a:r>
            <a:r>
              <a:rPr lang="de-CH" sz="1400" dirty="0" err="1">
                <a:solidFill>
                  <a:schemeClr val="tx1"/>
                </a:solidFill>
              </a:rPr>
              <a:t>différents</a:t>
            </a:r>
            <a:r>
              <a:rPr lang="de-CH" sz="1400" dirty="0">
                <a:solidFill>
                  <a:schemeClr val="tx1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sz="1400" dirty="0">
                <a:solidFill>
                  <a:schemeClr val="tx1"/>
                </a:solidFill>
              </a:rPr>
              <a:t>Le plus grand nombre possible de </a:t>
            </a:r>
            <a:r>
              <a:rPr lang="de-CH" sz="1400" dirty="0" err="1">
                <a:solidFill>
                  <a:schemeClr val="tx1"/>
                </a:solidFill>
              </a:rPr>
              <a:t>types</a:t>
            </a:r>
            <a:r>
              <a:rPr lang="de-CH" sz="1400" dirty="0">
                <a:solidFill>
                  <a:schemeClr val="tx1"/>
                </a:solidFill>
              </a:rPr>
              <a:t> de </a:t>
            </a:r>
            <a:r>
              <a:rPr lang="de-CH" sz="1400" dirty="0" err="1">
                <a:solidFill>
                  <a:schemeClr val="tx1"/>
                </a:solidFill>
              </a:rPr>
              <a:t>milieux</a:t>
            </a:r>
            <a:r>
              <a:rPr lang="de-CH" sz="1400" dirty="0">
                <a:solidFill>
                  <a:schemeClr val="tx1"/>
                </a:solidFill>
              </a:rPr>
              <a:t> rares.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sz="1400" dirty="0">
                <a:solidFill>
                  <a:schemeClr val="tx1"/>
                </a:solidFill>
              </a:rPr>
              <a:t>Favoriser concrètement les bons </a:t>
            </a:r>
            <a:r>
              <a:rPr lang="de-CH" sz="1400" dirty="0" err="1">
                <a:solidFill>
                  <a:schemeClr val="tx1"/>
                </a:solidFill>
              </a:rPr>
              <a:t>types</a:t>
            </a:r>
            <a:r>
              <a:rPr lang="de-CH" sz="1400" dirty="0">
                <a:solidFill>
                  <a:schemeClr val="tx1"/>
                </a:solidFill>
              </a:rPr>
              <a:t> de </a:t>
            </a:r>
            <a:r>
              <a:rPr lang="de-CH" sz="1400" dirty="0" err="1">
                <a:solidFill>
                  <a:schemeClr val="tx1"/>
                </a:solidFill>
              </a:rPr>
              <a:t>milieux</a:t>
            </a:r>
            <a:r>
              <a:rPr lang="de-CH" sz="1400" dirty="0">
                <a:solidFill>
                  <a:schemeClr val="tx1"/>
                </a:solidFill>
              </a:rPr>
              <a:t> au bon endroit et en créer de nouveaux, de la </a:t>
            </a:r>
            <a:r>
              <a:rPr lang="de-CH" sz="1400" dirty="0" err="1">
                <a:solidFill>
                  <a:schemeClr val="tx1"/>
                </a:solidFill>
              </a:rPr>
              <a:t>surface</a:t>
            </a:r>
            <a:r>
              <a:rPr lang="de-CH" sz="1400" dirty="0">
                <a:solidFill>
                  <a:schemeClr val="tx1"/>
                </a:solidFill>
              </a:rPr>
              <a:t> nécessaire.</a:t>
            </a:r>
          </a:p>
        </p:txBody>
      </p:sp>
      <p:sp>
        <p:nvSpPr>
          <p:cNvPr id="4" name="Sprechblase: oval 3">
            <a:extLst>
              <a:ext uri="{FF2B5EF4-FFF2-40B4-BE49-F238E27FC236}">
                <a16:creationId xmlns:a16="http://schemas.microsoft.com/office/drawing/2014/main" id="{AC26F31C-3683-0217-7284-59DD77DAF60D}"/>
              </a:ext>
            </a:extLst>
          </p:cNvPr>
          <p:cNvSpPr/>
          <p:nvPr/>
        </p:nvSpPr>
        <p:spPr>
          <a:xfrm>
            <a:off x="497030" y="2564904"/>
            <a:ext cx="4896544" cy="2975921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CH" sz="1400" dirty="0">
                <a:solidFill>
                  <a:sysClr val="windowText" lastClr="000000"/>
                </a:solidFill>
              </a:rPr>
              <a:t>Par type de </a:t>
            </a:r>
            <a:r>
              <a:rPr lang="de-CH" sz="1400" dirty="0" err="1">
                <a:solidFill>
                  <a:sysClr val="windowText" lastClr="000000"/>
                </a:solidFill>
              </a:rPr>
              <a:t>milieux</a:t>
            </a:r>
            <a:r>
              <a:rPr lang="de-CH" sz="1400" dirty="0">
                <a:solidFill>
                  <a:sysClr val="windowText" lastClr="000000"/>
                </a:solidFill>
              </a:rPr>
              <a:t>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sz="1400" dirty="0">
                <a:solidFill>
                  <a:sysClr val="windowText" lastClr="000000"/>
                </a:solidFill>
              </a:rPr>
              <a:t>Une surface aussi grande que possible.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sz="1400" dirty="0">
                <a:solidFill>
                  <a:sysClr val="windowText" lastClr="000000"/>
                </a:solidFill>
              </a:rPr>
              <a:t>Une interconnexion aussi bonne que </a:t>
            </a:r>
            <a:r>
              <a:rPr lang="de-CH" sz="1400" dirty="0" err="1">
                <a:solidFill>
                  <a:sysClr val="windowText" lastClr="000000"/>
                </a:solidFill>
              </a:rPr>
              <a:t>possible</a:t>
            </a:r>
            <a:r>
              <a:rPr lang="de-CH" sz="1400" dirty="0">
                <a:solidFill>
                  <a:sysClr val="windowText" lastClr="000000"/>
                </a:solidFill>
              </a:rPr>
              <a:t> entre les mêmes </a:t>
            </a:r>
            <a:r>
              <a:rPr lang="de-CH" sz="1400" dirty="0" err="1">
                <a:solidFill>
                  <a:sysClr val="windowText" lastClr="000000"/>
                </a:solidFill>
              </a:rPr>
              <a:t>types</a:t>
            </a:r>
            <a:r>
              <a:rPr lang="de-CH" sz="1400" dirty="0">
                <a:solidFill>
                  <a:sysClr val="windowText" lastClr="000000"/>
                </a:solidFill>
              </a:rPr>
              <a:t> </a:t>
            </a:r>
            <a:r>
              <a:rPr lang="de-CH" sz="1400" dirty="0">
                <a:solidFill>
                  <a:schemeClr val="tx1"/>
                </a:solidFill>
              </a:rPr>
              <a:t>de </a:t>
            </a:r>
            <a:r>
              <a:rPr lang="de-CH" sz="1400" dirty="0" err="1">
                <a:solidFill>
                  <a:schemeClr val="tx1"/>
                </a:solidFill>
              </a:rPr>
              <a:t>milieux</a:t>
            </a:r>
            <a:r>
              <a:rPr lang="de-CH" sz="1400" dirty="0">
                <a:solidFill>
                  <a:sysClr val="windowText" lastClr="000000"/>
                </a:solidFill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sz="1400" dirty="0">
                <a:solidFill>
                  <a:sysClr val="windowText" lastClr="000000"/>
                </a:solidFill>
              </a:rPr>
              <a:t>Le plus </a:t>
            </a:r>
            <a:r>
              <a:rPr lang="de-CH" sz="1400" dirty="0" err="1">
                <a:solidFill>
                  <a:sysClr val="windowText" lastClr="000000"/>
                </a:solidFill>
              </a:rPr>
              <a:t>grand</a:t>
            </a:r>
            <a:r>
              <a:rPr lang="de-CH" sz="1400" dirty="0">
                <a:solidFill>
                  <a:sysClr val="windowText" lastClr="000000"/>
                </a:solidFill>
              </a:rPr>
              <a:t> </a:t>
            </a:r>
            <a:r>
              <a:rPr lang="de-CH" sz="1400" dirty="0" err="1">
                <a:solidFill>
                  <a:sysClr val="windowText" lastClr="000000"/>
                </a:solidFill>
              </a:rPr>
              <a:t>nombre</a:t>
            </a:r>
            <a:r>
              <a:rPr lang="de-CH" sz="1400" dirty="0">
                <a:solidFill>
                  <a:sysClr val="windowText" lastClr="000000"/>
                </a:solidFill>
              </a:rPr>
              <a:t> </a:t>
            </a:r>
            <a:r>
              <a:rPr lang="de-CH" sz="1400" dirty="0" err="1">
                <a:solidFill>
                  <a:sysClr val="windowText" lastClr="000000"/>
                </a:solidFill>
              </a:rPr>
              <a:t>possible</a:t>
            </a:r>
            <a:r>
              <a:rPr lang="de-CH" sz="1400" dirty="0">
                <a:solidFill>
                  <a:sysClr val="windowText" lastClr="000000"/>
                </a:solidFill>
              </a:rPr>
              <a:t> </a:t>
            </a:r>
            <a:r>
              <a:rPr lang="de-CH" sz="1400" dirty="0" err="1">
                <a:solidFill>
                  <a:sysClr val="windowText" lastClr="000000"/>
                </a:solidFill>
              </a:rPr>
              <a:t>d'espèces</a:t>
            </a:r>
            <a:r>
              <a:rPr lang="de-CH" sz="1400" dirty="0">
                <a:solidFill>
                  <a:sysClr val="windowText" lastClr="000000"/>
                </a:solidFill>
              </a:rPr>
              <a:t> </a:t>
            </a:r>
            <a:r>
              <a:rPr lang="de-CH" sz="1400" dirty="0" err="1">
                <a:solidFill>
                  <a:sysClr val="windowText" lastClr="000000"/>
                </a:solidFill>
              </a:rPr>
              <a:t>différentes</a:t>
            </a:r>
            <a:r>
              <a:rPr lang="de-CH" sz="1400" dirty="0">
                <a:solidFill>
                  <a:sysClr val="windowText" lastClr="000000"/>
                </a:solidFill>
              </a:rPr>
              <a:t> (</a:t>
            </a:r>
            <a:r>
              <a:rPr lang="de-CH" sz="1400" dirty="0" err="1">
                <a:solidFill>
                  <a:sysClr val="windowText" lastClr="000000"/>
                </a:solidFill>
              </a:rPr>
              <a:t>s’aider</a:t>
            </a:r>
            <a:r>
              <a:rPr lang="de-CH" sz="1400" dirty="0">
                <a:solidFill>
                  <a:sysClr val="windowText" lastClr="000000"/>
                </a:solidFill>
              </a:rPr>
              <a:t> des </a:t>
            </a:r>
            <a:r>
              <a:rPr lang="de-CH" sz="1400" dirty="0" err="1">
                <a:solidFill>
                  <a:sysClr val="windowText" lastClr="000000"/>
                </a:solidFill>
              </a:rPr>
              <a:t>espèces</a:t>
            </a:r>
            <a:r>
              <a:rPr lang="de-CH" sz="1400" dirty="0">
                <a:solidFill>
                  <a:sysClr val="windowText" lastClr="000000"/>
                </a:solidFill>
              </a:rPr>
              <a:t> </a:t>
            </a:r>
            <a:r>
              <a:rPr lang="de-CH" sz="1400" dirty="0" err="1">
                <a:solidFill>
                  <a:sysClr val="windowText" lastClr="000000"/>
                </a:solidFill>
              </a:rPr>
              <a:t>caractéristiques</a:t>
            </a:r>
            <a:r>
              <a:rPr lang="de-CH" sz="1400" dirty="0">
                <a:solidFill>
                  <a:sysClr val="windowText" lastClr="000000"/>
                </a:solidFill>
              </a:rPr>
              <a:t>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sz="1400" dirty="0" err="1">
                <a:solidFill>
                  <a:sysClr val="windowText" lastClr="000000"/>
                </a:solidFill>
              </a:rPr>
              <a:t>Favoriser</a:t>
            </a:r>
            <a:r>
              <a:rPr lang="de-CH" sz="1400" dirty="0">
                <a:solidFill>
                  <a:sysClr val="windowText" lastClr="000000"/>
                </a:solidFill>
              </a:rPr>
              <a:t> le plus grand nombre possible d'espèces rares (promouvoir concrètement les espèces cibles).</a:t>
            </a:r>
          </a:p>
        </p:txBody>
      </p:sp>
      <p:sp>
        <p:nvSpPr>
          <p:cNvPr id="3" name="Inhaltsplatzhalter 3">
            <a:extLst>
              <a:ext uri="{FF2B5EF4-FFF2-40B4-BE49-F238E27FC236}">
                <a16:creationId xmlns:a16="http://schemas.microsoft.com/office/drawing/2014/main" id="{11C12CAB-BF9C-5EC3-834B-2C3A47B742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69210" y="3294809"/>
            <a:ext cx="3223270" cy="2736305"/>
          </a:xfrm>
          <a:solidFill>
            <a:srgbClr val="FFC000"/>
          </a:solidFill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de-CH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Définition des priorités :</a:t>
            </a:r>
          </a:p>
          <a:p>
            <a:pPr marL="457200" indent="-457200">
              <a:lnSpc>
                <a:spcPct val="110000"/>
              </a:lnSpc>
              <a:buAutoNum type="arabicPeriod"/>
            </a:pPr>
            <a:r>
              <a:rPr lang="de-CH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Sauvegarder l'existant</a:t>
            </a:r>
          </a:p>
          <a:p>
            <a:pPr marL="457200" indent="-457200">
              <a:lnSpc>
                <a:spcPct val="110000"/>
              </a:lnSpc>
              <a:buAutoNum type="arabicPeriod"/>
            </a:pPr>
            <a:r>
              <a:rPr lang="de-CH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Revaloriser l'existant</a:t>
            </a:r>
          </a:p>
          <a:p>
            <a:pPr marL="457200" indent="-457200">
              <a:lnSpc>
                <a:spcPct val="110000"/>
              </a:lnSpc>
              <a:buAutoNum type="arabicPeriod"/>
            </a:pPr>
            <a:r>
              <a:rPr lang="de-CH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Agrandir l'existant</a:t>
            </a:r>
          </a:p>
          <a:p>
            <a:pPr marL="457200" indent="-457200">
              <a:lnSpc>
                <a:spcPct val="110000"/>
              </a:lnSpc>
              <a:buAutoNum type="arabicPeriod"/>
            </a:pPr>
            <a:r>
              <a:rPr lang="de-CH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Restaurer ce qui a été détruit (sauvegarder les populations résiduelles)</a:t>
            </a:r>
          </a:p>
          <a:p>
            <a:pPr marL="457200" indent="-457200">
              <a:lnSpc>
                <a:spcPct val="110000"/>
              </a:lnSpc>
              <a:buAutoNum type="arabicPeriod"/>
            </a:pPr>
            <a:r>
              <a:rPr lang="de-CH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Créer du nouveau et mettre en réseau l'existant.</a:t>
            </a:r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BFBFABC4-312C-04C1-3364-266367046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0068703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id="{D2E5A69D-50F9-AD61-5BD3-E0AEBDA9F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1)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des </a:t>
            </a:r>
            <a:r>
              <a:rPr lang="en-US" dirty="0" err="1"/>
              <a:t>espèces</a:t>
            </a:r>
            <a:endParaRPr lang="de-CH" dirty="0"/>
          </a:p>
        </p:txBody>
      </p:sp>
      <p:pic>
        <p:nvPicPr>
          <p:cNvPr id="3" name="Grafik 2" descr="Ein Bild, das draußen, Pflanze, Himmel, Staude enthält.&#10;&#10;Automatisch generierte Beschreibung">
            <a:extLst>
              <a:ext uri="{FF2B5EF4-FFF2-40B4-BE49-F238E27FC236}">
                <a16:creationId xmlns:a16="http://schemas.microsoft.com/office/drawing/2014/main" id="{9176F243-CA0B-5E01-7AB7-90A893E5CA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9"/>
          <a:stretch/>
        </p:blipFill>
        <p:spPr>
          <a:xfrm>
            <a:off x="4067944" y="2204864"/>
            <a:ext cx="4671101" cy="3924364"/>
          </a:xfrm>
          <a:prstGeom prst="rect">
            <a:avLst/>
          </a:prstGeom>
        </p:spPr>
      </p:pic>
      <p:sp>
        <p:nvSpPr>
          <p:cNvPr id="2" name="TextBox 6">
            <a:extLst>
              <a:ext uri="{FF2B5EF4-FFF2-40B4-BE49-F238E27FC236}">
                <a16:creationId xmlns:a16="http://schemas.microsoft.com/office/drawing/2014/main" id="{6EC0DA9A-F19C-F407-8C14-29746ACABF0A}"/>
              </a:ext>
            </a:extLst>
          </p:cNvPr>
          <p:cNvSpPr txBox="1"/>
          <p:nvPr/>
        </p:nvSpPr>
        <p:spPr>
          <a:xfrm>
            <a:off x="500389" y="2069254"/>
            <a:ext cx="5877457" cy="31393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200" dirty="0">
                <a:latin typeface="Arial" panose="020B0604020202020204" pitchFamily="34" charset="0"/>
                <a:cs typeface="Arial" panose="020B0604020202020204" pitchFamily="34" charset="0"/>
              </a:rPr>
              <a:t>Espèces ayant une </a:t>
            </a:r>
            <a:r>
              <a:rPr lang="fr-FR" sz="2200" b="1" dirty="0">
                <a:latin typeface="Arial" panose="020B0604020202020204" pitchFamily="34" charset="0"/>
                <a:cs typeface="Arial" panose="020B0604020202020204" pitchFamily="34" charset="0"/>
              </a:rPr>
              <a:t>grande marge </a:t>
            </a:r>
            <a:r>
              <a:rPr lang="fr-FR" sz="2200" dirty="0">
                <a:latin typeface="Arial" panose="020B0604020202020204" pitchFamily="34" charset="0"/>
                <a:cs typeface="Arial" panose="020B0604020202020204" pitchFamily="34" charset="0"/>
              </a:rPr>
              <a:t>de tolérance par rapport à leur zone de confort : -&gt; elles apparaissent aussi dans des conditions légèrement différentes. </a:t>
            </a:r>
          </a:p>
          <a:p>
            <a:endParaRPr lang="fr-FR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200" dirty="0">
                <a:latin typeface="Arial" panose="020B0604020202020204" pitchFamily="34" charset="0"/>
                <a:cs typeface="Arial" panose="020B0604020202020204" pitchFamily="34" charset="0"/>
              </a:rPr>
              <a:t>Espèces ayant une </a:t>
            </a:r>
            <a:r>
              <a:rPr lang="fr-FR" sz="2200" b="1" dirty="0">
                <a:latin typeface="Arial" panose="020B0604020202020204" pitchFamily="34" charset="0"/>
                <a:cs typeface="Arial" panose="020B0604020202020204" pitchFamily="34" charset="0"/>
              </a:rPr>
              <a:t>faible marge </a:t>
            </a:r>
            <a:r>
              <a:rPr lang="fr-FR" sz="2200" dirty="0">
                <a:latin typeface="Arial" panose="020B0604020202020204" pitchFamily="34" charset="0"/>
                <a:cs typeface="Arial" panose="020B0604020202020204" pitchFamily="34" charset="0"/>
              </a:rPr>
              <a:t>de tolérance par rapport à leur zone de confort :</a:t>
            </a:r>
          </a:p>
          <a:p>
            <a:r>
              <a:rPr lang="fr-FR" sz="2200" dirty="0">
                <a:latin typeface="Arial" panose="020B0604020202020204" pitchFamily="34" charset="0"/>
                <a:cs typeface="Arial" panose="020B0604020202020204" pitchFamily="34" charset="0"/>
              </a:rPr>
              <a:t> -&gt; elles ne sont présentes que lorsque toutes les conditions sont remplies !</a:t>
            </a:r>
            <a:endParaRPr lang="de-CH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FE3BC82D-7BD0-DD8D-E471-F124B1953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66237651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814293"/>
          </a:xfr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Institutions éditrices :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Agrofutura,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2"/>
              </a:rPr>
              <a:t> info@agrofutura.ch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3"/>
              </a:rPr>
              <a:t> www.agrofutura.ch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Institut de recherche de l'agriculture biologique FiBL,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4"/>
              </a:rPr>
              <a:t> info.suisse@fibl.org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5"/>
              </a:rPr>
              <a:t> www.fibl.org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dirty="0">
                <a:solidFill>
                  <a:prstClr val="black"/>
                </a:solidFill>
                <a:ea typeface="+mn-ea"/>
              </a:rPr>
              <a:t>AGRIDEA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6"/>
              </a:rPr>
              <a:t> info@agridea.ch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7"/>
              </a:rPr>
              <a:t> www.agridea.ch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 :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Regula Benz, Nicolas Bezençon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Marie-Eve Cardinal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Véronique Chevillat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Pascale Cornuz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 </a:t>
            </a:r>
            <a:r>
              <a:rPr lang="fr-CH" sz="1200" dirty="0">
                <a:solidFill>
                  <a:prstClr val="black"/>
                </a:solidFill>
              </a:rPr>
              <a:t> ,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Jérôme Duplain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Vera Hofer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Andreas Hofmann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Jolanda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Krummenacher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Pascal Olivier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Martina Rösch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Theres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Rutz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Daniel Schaffner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Johanna Schoop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 </a:t>
            </a:r>
            <a:r>
              <a:rPr lang="fr-CH" sz="1200" dirty="0">
                <a:solidFill>
                  <a:prstClr val="black"/>
                </a:solidFill>
              </a:rPr>
              <a:t> ,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Hubert Schürmann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Bea Vonlanthen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Irene Weyermann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, Corinne Zurbrügg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AGRIDEA,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Agrofutura,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 3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BioSuisse,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FiBL,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Station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Ornithologique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Suisse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sz="1200" b="1" dirty="0">
              <a:solidFill>
                <a:prstClr val="black"/>
              </a:solidFill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b="1" dirty="0">
                <a:solidFill>
                  <a:prstClr val="black"/>
                </a:solidFill>
                <a:ea typeface="+mn-ea"/>
              </a:rPr>
              <a:t>Traduction </a:t>
            </a: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Regula Benz, Pascale Cornuz (FiBL)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Référence recommandée :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Krummenacher J.,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Chevillat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V., Zurbrügg C. (2025).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Matériel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pédagogique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pour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la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formation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de conseil en biodiversité à l'échelle de l'exploitation d'Agrofutura, FiBL et AGRIDEA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La série de transparents a été réalisée avec le soutien financier de l'Office fédéral de l'agriculture, de l'Office fédéral de l'environnement, des cantons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pilotes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de Berne, Fribourg, Lucerne, Saint-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Gall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Thurgovie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Vaud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et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Zurich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(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offices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en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charge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de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l’agriculture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ou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de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l'environnement)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et de la Fondation Leopold Bachmann. Nous tenons à remercier chaleureusement tous les bailleurs de fonds.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Le jeu de transparents peut être téléchargé gratuitement sur </a:t>
            </a:r>
            <a:r>
              <a:rPr lang="de-CH" sz="1200" u="sng" dirty="0">
                <a:solidFill>
                  <a:prstClr val="black"/>
                </a:solidFill>
                <a:ea typeface="+mn-ea"/>
                <a:hlinkClick r:id="rId8"/>
              </a:rPr>
              <a:t>agrinatur.ch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Toutes les informations contenues dans le dossier sont basées sur les connaissances et l'expérience des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Malgré le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plus grand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soin apporté à leur rédaction, des inexactitudes et des erreurs d'application ne peuvent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être exclues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Par conséquent,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et les éditeurs déclinent toute responsabilité pour d'éventuelles inexactitudes dans le contenu ou pour des dommages résultant du suivi des recommandations.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2025 ©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Agrofutura AG,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FiBL, Agridea,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Copyright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les photos ne peuvent être utilisées qu'à des fins de formation initiale et continue sur le thème de la biodiversité dans l'exploitation agricole. Tous les droits sont réservés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aux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e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s.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Mentions légales</a:t>
            </a:r>
            <a:endParaRPr lang="de-CH" dirty="0"/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6AD563FE-AA6A-F136-6F19-2372844B5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662044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id="{D2E5A69D-50F9-AD61-5BD3-E0AEBDA9F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1)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des </a:t>
            </a:r>
            <a:r>
              <a:rPr lang="en-US" dirty="0" err="1"/>
              <a:t>espèces</a:t>
            </a:r>
            <a:endParaRPr lang="de-CH" dirty="0"/>
          </a:p>
        </p:txBody>
      </p:sp>
      <p:pic>
        <p:nvPicPr>
          <p:cNvPr id="3" name="Grafik 2" descr="Ein Bild, das draußen, Pflanze, Himmel, Staude enthält.&#10;&#10;Automatisch generierte Beschreibung">
            <a:extLst>
              <a:ext uri="{FF2B5EF4-FFF2-40B4-BE49-F238E27FC236}">
                <a16:creationId xmlns:a16="http://schemas.microsoft.com/office/drawing/2014/main" id="{9176F243-CA0B-5E01-7AB7-90A893E5CA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9"/>
          <a:stretch/>
        </p:blipFill>
        <p:spPr>
          <a:xfrm>
            <a:off x="4067944" y="2204864"/>
            <a:ext cx="4671101" cy="3924364"/>
          </a:xfrm>
          <a:prstGeom prst="rect">
            <a:avLst/>
          </a:prstGeom>
        </p:spPr>
      </p:pic>
      <p:sp>
        <p:nvSpPr>
          <p:cNvPr id="4" name="TextBox 11">
            <a:extLst>
              <a:ext uri="{FF2B5EF4-FFF2-40B4-BE49-F238E27FC236}">
                <a16:creationId xmlns:a16="http://schemas.microsoft.com/office/drawing/2014/main" id="{143F1297-A95A-4F72-D00C-BDC3CA241D03}"/>
              </a:ext>
            </a:extLst>
          </p:cNvPr>
          <p:cNvSpPr txBox="1"/>
          <p:nvPr/>
        </p:nvSpPr>
        <p:spPr>
          <a:xfrm>
            <a:off x="628650" y="3421484"/>
            <a:ext cx="5308756" cy="1938992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Exemple : </a:t>
            </a:r>
          </a:p>
          <a:p>
            <a:pPr marL="342900" lvl="0" indent="-342900">
              <a:buFont typeface="Wingdings" panose="05000000000000000000" pitchFamily="2" charset="2"/>
              <a:buChar char="Ø"/>
              <a:defRPr/>
            </a:pP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Fromental est assez fréquent en Suisse. </a:t>
            </a:r>
          </a:p>
          <a:p>
            <a:pPr marL="342900" lvl="0" indent="-342900">
              <a:buFont typeface="Wingdings" panose="05000000000000000000" pitchFamily="2" charset="2"/>
              <a:buChar char="Ø"/>
              <a:defRPr/>
            </a:pP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L‘aiguille métallisée est potentiellement menacée.</a:t>
            </a: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F6360E5E-2428-89A8-49DD-4F04D863B5BA}"/>
              </a:ext>
            </a:extLst>
          </p:cNvPr>
          <p:cNvGrpSpPr/>
          <p:nvPr/>
        </p:nvGrpSpPr>
        <p:grpSpPr>
          <a:xfrm>
            <a:off x="628650" y="1281009"/>
            <a:ext cx="3207643" cy="1648929"/>
            <a:chOff x="628650" y="1281009"/>
            <a:chExt cx="3207643" cy="1648929"/>
          </a:xfrm>
        </p:grpSpPr>
        <p:pic>
          <p:nvPicPr>
            <p:cNvPr id="11" name="Grafik 10" descr="Ein Bild, das Käfer, Wirbellose, Insekt, Schädling enthält.&#10;&#10;Automatisch generierte Beschreibung">
              <a:extLst>
                <a:ext uri="{FF2B5EF4-FFF2-40B4-BE49-F238E27FC236}">
                  <a16:creationId xmlns:a16="http://schemas.microsoft.com/office/drawing/2014/main" id="{81E001E3-EDEF-7716-3088-DB6D501CB1A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281009"/>
              <a:ext cx="3207643" cy="1648929"/>
            </a:xfrm>
            <a:prstGeom prst="rect">
              <a:avLst/>
            </a:prstGeom>
          </p:spPr>
        </p:pic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380322B4-B9F0-93C0-5620-A3603FFA99F4}"/>
                </a:ext>
              </a:extLst>
            </p:cNvPr>
            <p:cNvSpPr txBox="1"/>
            <p:nvPr/>
          </p:nvSpPr>
          <p:spPr>
            <a:xfrm>
              <a:off x="1008379" y="2539222"/>
              <a:ext cx="2788798" cy="33855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r>
                <a:rPr lang="de-CH" sz="800" dirty="0"/>
                <a:t>Source: Von </a:t>
              </a:r>
              <a:r>
                <a:rPr lang="de-CH" sz="800" dirty="0" err="1"/>
                <a:t>Siga</a:t>
              </a:r>
              <a:r>
                <a:rPr lang="de-CH" sz="800" dirty="0"/>
                <a:t> - Eigenes Werk, CC BY-SA 3.0, https://commons.wikimedia.org/w/index.php?curid=6861749</a:t>
              </a:r>
            </a:p>
          </p:txBody>
        </p:sp>
      </p:grpSp>
      <p:sp>
        <p:nvSpPr>
          <p:cNvPr id="12" name="Pfeil: nach unten 11">
            <a:extLst>
              <a:ext uri="{FF2B5EF4-FFF2-40B4-BE49-F238E27FC236}">
                <a16:creationId xmlns:a16="http://schemas.microsoft.com/office/drawing/2014/main" id="{3E4F85BD-2779-04D6-8E57-4CA689741074}"/>
              </a:ext>
            </a:extLst>
          </p:cNvPr>
          <p:cNvSpPr/>
          <p:nvPr/>
        </p:nvSpPr>
        <p:spPr>
          <a:xfrm>
            <a:off x="4378016" y="1469581"/>
            <a:ext cx="288032" cy="864096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3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4DFF6CD0-9D3B-8839-6B93-2F6588176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4095305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06664" y="2276872"/>
            <a:ext cx="2941200" cy="374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200" dirty="0">
                <a:latin typeface="Arial" panose="020B0604020202020204" pitchFamily="34" charset="0"/>
                <a:cs typeface="Arial" panose="020B0604020202020204" pitchFamily="34" charset="0"/>
              </a:rPr>
              <a:t>Il y a des espèces </a:t>
            </a:r>
            <a:r>
              <a:rPr lang="fr-FR" sz="2200" b="1" dirty="0">
                <a:latin typeface="Arial" panose="020B0604020202020204" pitchFamily="34" charset="0"/>
                <a:cs typeface="Arial" panose="020B0604020202020204" pitchFamily="34" charset="0"/>
              </a:rPr>
              <a:t>communes</a:t>
            </a:r>
            <a:r>
              <a:rPr lang="fr-FR" sz="2200" dirty="0">
                <a:latin typeface="Arial" panose="020B0604020202020204" pitchFamily="34" charset="0"/>
                <a:cs typeface="Arial" panose="020B0604020202020204" pitchFamily="34" charset="0"/>
              </a:rPr>
              <a:t> (elles trouvent souvent leur zone de confort) et des espèces </a:t>
            </a:r>
            <a:r>
              <a:rPr lang="fr-FR" sz="2200" b="1" dirty="0">
                <a:latin typeface="Arial" panose="020B0604020202020204" pitchFamily="34" charset="0"/>
                <a:cs typeface="Arial" panose="020B0604020202020204" pitchFamily="34" charset="0"/>
              </a:rPr>
              <a:t>très rares et menacées </a:t>
            </a:r>
            <a:r>
              <a:rPr lang="fr-FR" sz="2200" dirty="0">
                <a:latin typeface="Arial" panose="020B0604020202020204" pitchFamily="34" charset="0"/>
                <a:cs typeface="Arial" panose="020B0604020202020204" pitchFamily="34" charset="0"/>
              </a:rPr>
              <a:t>(elles trouvent très rarement leur zone de confort).</a:t>
            </a:r>
            <a:endParaRPr lang="de-CH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17386D66-1761-0B75-D09D-BF88152F7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1)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des </a:t>
            </a:r>
            <a:r>
              <a:rPr lang="en-US" dirty="0" err="1"/>
              <a:t>espèces</a:t>
            </a:r>
            <a:endParaRPr lang="de-CH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89"/>
          <a:stretch/>
        </p:blipFill>
        <p:spPr>
          <a:xfrm>
            <a:off x="3599828" y="2276872"/>
            <a:ext cx="4716588" cy="3951358"/>
          </a:xfrm>
          <a:prstGeom prst="rect">
            <a:avLst/>
          </a:prstGeom>
        </p:spPr>
      </p:pic>
      <p:sp>
        <p:nvSpPr>
          <p:cNvPr id="8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7162009" y="6189627"/>
            <a:ext cx="113845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CH" sz="1000" dirty="0">
                <a:latin typeface="Arial, Helvetica, sans-serif"/>
              </a:rPr>
              <a:t>(</a:t>
            </a:r>
            <a:r>
              <a:rPr lang="de-CH" sz="1000" dirty="0" err="1">
                <a:latin typeface="Arial, Helvetica, sans-serif"/>
              </a:rPr>
              <a:t>sources</a:t>
            </a:r>
            <a:r>
              <a:rPr lang="de-CH" sz="1000" dirty="0">
                <a:latin typeface="Arial, Helvetica, sans-serif"/>
              </a:rPr>
              <a:t> : UICN)</a:t>
            </a:r>
            <a:endParaRPr lang="de-CH" sz="1000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12D518B7-8B03-3D63-1C5B-199282D66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7082977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des </a:t>
            </a:r>
            <a:r>
              <a:rPr lang="en-US" dirty="0" err="1"/>
              <a:t>espèces</a:t>
            </a:r>
            <a:endParaRPr lang="de-CH" dirty="0"/>
          </a:p>
        </p:txBody>
      </p:sp>
      <p:sp>
        <p:nvSpPr>
          <p:cNvPr id="7" name="TextBox 6"/>
          <p:cNvSpPr txBox="1"/>
          <p:nvPr/>
        </p:nvSpPr>
        <p:spPr>
          <a:xfrm>
            <a:off x="385916" y="2070850"/>
            <a:ext cx="2765686" cy="2898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200" dirty="0">
                <a:latin typeface="Arial" panose="020B0604020202020204" pitchFamily="34" charset="0"/>
                <a:cs typeface="Arial" panose="020B0604020202020204" pitchFamily="34" charset="0"/>
              </a:rPr>
              <a:t>Les listes rouges sont des expertises scientifiques reconnues qui présentent le degré de menace des espèces.</a:t>
            </a:r>
            <a:endParaRPr lang="de-CH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7900" y="2552630"/>
            <a:ext cx="2457450" cy="3476625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389" y="1695450"/>
            <a:ext cx="3071763" cy="4333805"/>
          </a:xfrm>
          <a:prstGeom prst="rect">
            <a:avLst/>
          </a:prstGeom>
        </p:spPr>
      </p:pic>
      <p:sp>
        <p:nvSpPr>
          <p:cNvPr id="10" name="TextBox 6">
            <a:extLst>
              <a:ext uri="{FF2B5EF4-FFF2-40B4-BE49-F238E27FC236}">
                <a16:creationId xmlns:a16="http://schemas.microsoft.com/office/drawing/2014/main" id="{692F221E-DBBC-E123-60EF-52897A42CD05}"/>
              </a:ext>
            </a:extLst>
          </p:cNvPr>
          <p:cNvSpPr txBox="1"/>
          <p:nvPr/>
        </p:nvSpPr>
        <p:spPr>
          <a:xfrm>
            <a:off x="457239" y="4918724"/>
            <a:ext cx="6707049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FontTx/>
              <a:buChar char="-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VU (vulnerable -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vulnérable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342900" indent="-342900">
              <a:lnSpc>
                <a:spcPct val="120000"/>
              </a:lnSpc>
              <a:buFontTx/>
              <a:buChar char="-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EN (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endangered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– en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danger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)</a:t>
            </a:r>
          </a:p>
          <a:p>
            <a:pPr marL="342900" indent="-342900">
              <a:lnSpc>
                <a:spcPct val="120000"/>
              </a:lnSpc>
              <a:buFontTx/>
              <a:buChar char="-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CR (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critically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endangered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– en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danger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critique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2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511D8AB6-2C78-DF40-9732-7D2B479F6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1897560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id="{D2E5A69D-50F9-AD61-5BD3-E0AEBDA9F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1)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des </a:t>
            </a:r>
            <a:r>
              <a:rPr lang="en-US" dirty="0" err="1"/>
              <a:t>espèces</a:t>
            </a:r>
            <a:endParaRPr lang="de-CH" dirty="0"/>
          </a:p>
        </p:txBody>
      </p:sp>
      <p:pic>
        <p:nvPicPr>
          <p:cNvPr id="3" name="Grafik 2" descr="Ein Bild, das draußen, Pflanze, Himmel, Staude enthält.&#10;&#10;Automatisch generierte Beschreibung">
            <a:extLst>
              <a:ext uri="{FF2B5EF4-FFF2-40B4-BE49-F238E27FC236}">
                <a16:creationId xmlns:a16="http://schemas.microsoft.com/office/drawing/2014/main" id="{9176F243-CA0B-5E01-7AB7-90A893E5CA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9"/>
          <a:stretch/>
        </p:blipFill>
        <p:spPr>
          <a:xfrm>
            <a:off x="4067944" y="2204864"/>
            <a:ext cx="4671101" cy="3924364"/>
          </a:xfrm>
          <a:prstGeom prst="rect">
            <a:avLst/>
          </a:prstGeom>
        </p:spPr>
      </p:pic>
      <p:sp>
        <p:nvSpPr>
          <p:cNvPr id="4" name="TextBox 6">
            <a:extLst>
              <a:ext uri="{FF2B5EF4-FFF2-40B4-BE49-F238E27FC236}">
                <a16:creationId xmlns:a16="http://schemas.microsoft.com/office/drawing/2014/main" id="{9B5F256D-649B-583D-E837-DFE7FCA1E7D6}"/>
              </a:ext>
            </a:extLst>
          </p:cNvPr>
          <p:cNvSpPr txBox="1"/>
          <p:nvPr/>
        </p:nvSpPr>
        <p:spPr>
          <a:xfrm>
            <a:off x="628650" y="1980524"/>
            <a:ext cx="4951462" cy="347787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Diversité des espèces, conclusion : </a:t>
            </a:r>
          </a:p>
          <a:p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Pour préserver et promouvoir la biodiversité...</a:t>
            </a:r>
          </a:p>
          <a:p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...la diversité des espèces doit être la plus grande possible</a:t>
            </a:r>
          </a:p>
          <a:p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....les espèces devenues rares doivent redevenir plus fréquentes</a:t>
            </a:r>
          </a:p>
          <a:p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....nous devons veiller à ce que les espèces disposent des conditions nécessaires ("zone de confort").</a:t>
            </a:r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BB8716A1-CDA8-3DF2-DE0F-5C386EDFD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3747761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777" y="476712"/>
            <a:ext cx="7886700" cy="720000"/>
          </a:xfrm>
        </p:spPr>
        <p:txBody>
          <a:bodyPr/>
          <a:lstStyle/>
          <a:p>
            <a:r>
              <a:rPr lang="en-US" dirty="0"/>
              <a:t>2)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des </a:t>
            </a:r>
            <a:r>
              <a:rPr lang="en-US" dirty="0" err="1"/>
              <a:t>milieux</a:t>
            </a:r>
            <a:endParaRPr lang="de-CH" dirty="0"/>
          </a:p>
        </p:txBody>
      </p:sp>
      <p:sp>
        <p:nvSpPr>
          <p:cNvPr id="7" name="TextBox 6"/>
          <p:cNvSpPr txBox="1"/>
          <p:nvPr/>
        </p:nvSpPr>
        <p:spPr>
          <a:xfrm>
            <a:off x="668777" y="2924944"/>
            <a:ext cx="31886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Qu'est-ce que la biodiversité ?</a:t>
            </a:r>
          </a:p>
        </p:txBody>
      </p:sp>
      <p:pic>
        <p:nvPicPr>
          <p:cNvPr id="8" name="Picture 2" descr="C:\Users\Win7\Desktop\Jole\Fotos\2022\Jan-Mai\IMG_20220520_0952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4174" y="1988840"/>
            <a:ext cx="3960000" cy="3960000"/>
          </a:xfrm>
          <a:prstGeom prst="rect">
            <a:avLst/>
          </a:prstGeom>
          <a:noFill/>
        </p:spPr>
      </p:pic>
      <p:sp>
        <p:nvSpPr>
          <p:cNvPr id="9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54450BB9-A00C-6DC5-57C7-509211033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0288747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724" y="449361"/>
            <a:ext cx="7886700" cy="720000"/>
          </a:xfrm>
        </p:spPr>
        <p:txBody>
          <a:bodyPr/>
          <a:lstStyle/>
          <a:p>
            <a:r>
              <a:rPr lang="en-US" dirty="0"/>
              <a:t>2)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des </a:t>
            </a:r>
            <a:r>
              <a:rPr lang="en-US" dirty="0" err="1"/>
              <a:t>milieux</a:t>
            </a:r>
            <a:endParaRPr lang="de-CH" dirty="0"/>
          </a:p>
        </p:txBody>
      </p:sp>
      <p:sp>
        <p:nvSpPr>
          <p:cNvPr id="7" name="TextBox 6"/>
          <p:cNvSpPr txBox="1"/>
          <p:nvPr/>
        </p:nvSpPr>
        <p:spPr>
          <a:xfrm>
            <a:off x="395536" y="2924944"/>
            <a:ext cx="37444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400" dirty="0">
                <a:latin typeface="Arial" panose="020B0604020202020204" pitchFamily="34" charset="0"/>
                <a:cs typeface="Arial" panose="020B0604020202020204" pitchFamily="34" charset="0"/>
              </a:rPr>
              <a:t>Qu'est-ce </a:t>
            </a:r>
            <a:r>
              <a:rPr lang="de-CH" sz="2400" dirty="0" err="1">
                <a:latin typeface="Arial" panose="020B0604020202020204" pitchFamily="34" charset="0"/>
                <a:cs typeface="Arial" panose="020B0604020202020204" pitchFamily="34" charset="0"/>
              </a:rPr>
              <a:t>qu'un</a:t>
            </a:r>
            <a:r>
              <a:rPr lang="de-CH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milieu</a:t>
            </a:r>
            <a:r>
              <a:rPr lang="de-CH" sz="2400" dirty="0"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</a:p>
          <a:p>
            <a:pPr>
              <a:lnSpc>
                <a:spcPct val="120000"/>
              </a:lnSpc>
            </a:pPr>
            <a:endParaRPr lang="de-CH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CH" sz="2400" dirty="0">
                <a:latin typeface="Arial" panose="020B0604020202020204" pitchFamily="34" charset="0"/>
                <a:cs typeface="Arial" panose="020B0604020202020204" pitchFamily="34" charset="0"/>
              </a:rPr>
              <a:t>Milieu ≈</a:t>
            </a:r>
          </a:p>
          <a:p>
            <a:pPr>
              <a:lnSpc>
                <a:spcPct val="120000"/>
              </a:lnSpc>
            </a:pPr>
            <a:r>
              <a:rPr lang="de-CH" sz="2400" dirty="0">
                <a:latin typeface="Arial" panose="020B0604020202020204" pitchFamily="34" charset="0"/>
                <a:cs typeface="Arial" panose="020B0604020202020204" pitchFamily="34" charset="0"/>
              </a:rPr>
              <a:t>Habitat ≈ Biotope  </a:t>
            </a:r>
          </a:p>
          <a:p>
            <a:pPr>
              <a:lnSpc>
                <a:spcPct val="120000"/>
              </a:lnSpc>
            </a:pPr>
            <a:endParaRPr lang="de-CH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4" descr="C:\Users\Win7\Desktop\Jole\Fotos\2022\Jan-Mai\IMG_20220524_140021.jpg">
            <a:extLst>
              <a:ext uri="{FF2B5EF4-FFF2-40B4-BE49-F238E27FC236}">
                <a16:creationId xmlns:a16="http://schemas.microsoft.com/office/drawing/2014/main" id="{D3A806F7-7F17-7DCD-D880-49249AD256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7806" y="2276872"/>
            <a:ext cx="4794470" cy="3600000"/>
          </a:xfrm>
          <a:prstGeom prst="rect">
            <a:avLst/>
          </a:prstGeom>
          <a:noFill/>
        </p:spPr>
      </p:pic>
      <p:sp>
        <p:nvSpPr>
          <p:cNvPr id="10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A56EB7E7-D519-7124-D71B-747B07D9F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5803181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449361"/>
            <a:ext cx="7886700" cy="720000"/>
          </a:xfrm>
        </p:spPr>
        <p:txBody>
          <a:bodyPr/>
          <a:lstStyle/>
          <a:p>
            <a:r>
              <a:rPr lang="en-US" dirty="0"/>
              <a:t>2)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des </a:t>
            </a:r>
            <a:r>
              <a:rPr lang="en-US" dirty="0" err="1"/>
              <a:t>milieux</a:t>
            </a:r>
            <a:endParaRPr lang="de-CH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2316035"/>
            <a:ext cx="331236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Qu'est-ce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qu'un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milieu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</a:p>
          <a:p>
            <a:endParaRPr lang="de-CH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200" dirty="0">
                <a:latin typeface="Arial" panose="020B0604020202020204" pitchFamily="34" charset="0"/>
                <a:cs typeface="Arial" panose="020B0604020202020204" pitchFamily="34" charset="0"/>
              </a:rPr>
              <a:t>Eléments répétitifs du paysage avec une communauté d'espèces caractéristiques.</a:t>
            </a:r>
            <a:endParaRPr lang="de-CH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4" descr="C:\Users\Win7\Desktop\Jole\Fotos\2022\Jan-Mai\IMG_20220524_140021.jpg">
            <a:extLst>
              <a:ext uri="{FF2B5EF4-FFF2-40B4-BE49-F238E27FC236}">
                <a16:creationId xmlns:a16="http://schemas.microsoft.com/office/drawing/2014/main" id="{D3A806F7-7F17-7DCD-D880-49249AD256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7806" y="2276872"/>
            <a:ext cx="4794470" cy="3600000"/>
          </a:xfrm>
          <a:prstGeom prst="rect">
            <a:avLst/>
          </a:prstGeom>
          <a:noFill/>
        </p:spPr>
      </p:pic>
      <p:sp>
        <p:nvSpPr>
          <p:cNvPr id="9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B9AA6EAA-D512-1B3E-F5B3-5889885FD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2788363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935" y="463293"/>
            <a:ext cx="7886700" cy="720000"/>
          </a:xfrm>
        </p:spPr>
        <p:txBody>
          <a:bodyPr/>
          <a:lstStyle/>
          <a:p>
            <a:r>
              <a:rPr lang="en-US" dirty="0"/>
              <a:t>2)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des </a:t>
            </a:r>
            <a:r>
              <a:rPr lang="en-US" dirty="0" err="1"/>
              <a:t>milieux</a:t>
            </a:r>
            <a:endParaRPr lang="de-CH" dirty="0"/>
          </a:p>
        </p:txBody>
      </p:sp>
      <p:sp>
        <p:nvSpPr>
          <p:cNvPr id="7" name="TextBox 6"/>
          <p:cNvSpPr txBox="1"/>
          <p:nvPr/>
        </p:nvSpPr>
        <p:spPr>
          <a:xfrm>
            <a:off x="397934" y="2307549"/>
            <a:ext cx="34498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Qu'est-ce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qu'un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milieu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</a:p>
          <a:p>
            <a:endParaRPr lang="de-CH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CH" sz="2200" b="1" dirty="0">
                <a:latin typeface="Arial" panose="020B0604020202020204" pitchFamily="34" charset="0"/>
                <a:cs typeface="Arial" panose="020B0604020202020204" pitchFamily="34" charset="0"/>
              </a:rPr>
              <a:t>Grands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forêts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, prairies, haies.</a:t>
            </a:r>
          </a:p>
          <a:p>
            <a:r>
              <a:rPr lang="de-CH" sz="2200" b="1" dirty="0" err="1">
                <a:latin typeface="Arial" panose="020B0604020202020204" pitchFamily="34" charset="0"/>
                <a:cs typeface="Arial" panose="020B0604020202020204" pitchFamily="34" charset="0"/>
              </a:rPr>
              <a:t>Types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: type de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forêt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, type de prairie, type de haie.</a:t>
            </a:r>
          </a:p>
        </p:txBody>
      </p:sp>
      <p:pic>
        <p:nvPicPr>
          <p:cNvPr id="8" name="Picture 4" descr="C:\Users\Win7\Desktop\Jole\Fotos\2022\Jan-Mai\IMG_20220524_140021.jpg">
            <a:extLst>
              <a:ext uri="{FF2B5EF4-FFF2-40B4-BE49-F238E27FC236}">
                <a16:creationId xmlns:a16="http://schemas.microsoft.com/office/drawing/2014/main" id="{D3A806F7-7F17-7DCD-D880-49249AD256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7806" y="2276872"/>
            <a:ext cx="4794470" cy="3600000"/>
          </a:xfrm>
          <a:prstGeom prst="rect">
            <a:avLst/>
          </a:prstGeom>
          <a:noFill/>
        </p:spPr>
      </p:pic>
      <p:sp>
        <p:nvSpPr>
          <p:cNvPr id="9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75DC6A38-E755-BD8E-52D3-3E626B6FF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263831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977" y="476672"/>
            <a:ext cx="7886700" cy="720000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Promouvoir</a:t>
            </a:r>
            <a:r>
              <a:rPr lang="en-US" dirty="0"/>
              <a:t> la </a:t>
            </a:r>
            <a:r>
              <a:rPr lang="en-US" dirty="0" err="1"/>
              <a:t>biodiversité</a:t>
            </a:r>
            <a:r>
              <a:rPr lang="en-US" dirty="0"/>
              <a:t> de </a:t>
            </a:r>
            <a:r>
              <a:rPr lang="en-US" dirty="0" err="1"/>
              <a:t>manière</a:t>
            </a:r>
            <a:r>
              <a:rPr lang="en-US" dirty="0"/>
              <a:t> </a:t>
            </a:r>
            <a:r>
              <a:rPr lang="en-US" dirty="0" err="1"/>
              <a:t>ciblée</a:t>
            </a:r>
            <a:r>
              <a:rPr lang="en-US" dirty="0"/>
              <a:t> : </a:t>
            </a:r>
            <a:br>
              <a:rPr lang="en-US" dirty="0"/>
            </a:br>
            <a:r>
              <a:rPr lang="de-CH" dirty="0" err="1"/>
              <a:t>Quels</a:t>
            </a:r>
            <a:r>
              <a:rPr lang="de-CH" dirty="0"/>
              <a:t> </a:t>
            </a:r>
            <a:r>
              <a:rPr lang="de-CH" dirty="0" err="1"/>
              <a:t>sont</a:t>
            </a:r>
            <a:r>
              <a:rPr lang="de-CH" dirty="0"/>
              <a:t> les </a:t>
            </a:r>
            <a:r>
              <a:rPr lang="de-CH" dirty="0" err="1"/>
              <a:t>objectifs</a:t>
            </a:r>
            <a:r>
              <a:rPr lang="de-CH" dirty="0"/>
              <a:t> </a:t>
            </a:r>
            <a:r>
              <a:rPr lang="en-US" dirty="0"/>
              <a:t>?</a:t>
            </a:r>
            <a:endParaRPr lang="de-CH" dirty="0"/>
          </a:p>
        </p:txBody>
      </p:sp>
      <p:sp>
        <p:nvSpPr>
          <p:cNvPr id="7" name="TextBox 6"/>
          <p:cNvSpPr txBox="1"/>
          <p:nvPr/>
        </p:nvSpPr>
        <p:spPr>
          <a:xfrm>
            <a:off x="524314" y="1844824"/>
            <a:ext cx="4695758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Contenu :</a:t>
            </a:r>
          </a:p>
          <a:p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Objectifs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Objectifs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Objectifs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génétique</a:t>
            </a: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Objectifs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fonctionnelle</a:t>
            </a:r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Déficits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actuels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solutions</a:t>
            </a:r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Grafik 4" descr="Ein Bild, das Gras, Himmel, Natur, draußen enthält.&#10;&#10;Automatisch generierte Beschreibung">
            <a:extLst>
              <a:ext uri="{FF2B5EF4-FFF2-40B4-BE49-F238E27FC236}">
                <a16:creationId xmlns:a16="http://schemas.microsoft.com/office/drawing/2014/main" id="{F8D202E9-3F1B-92E3-C138-028FEA49EE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0072" y="1844824"/>
            <a:ext cx="3429000" cy="3429000"/>
          </a:xfrm>
          <a:prstGeom prst="rect">
            <a:avLst/>
          </a:prstGeom>
        </p:spPr>
      </p:pic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7904A338-3ECC-7C9D-8EF1-9CDEC19F2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9096378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id="{D2E5A69D-50F9-AD61-5BD3-E0AEBDA9F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2)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des </a:t>
            </a:r>
            <a:r>
              <a:rPr lang="en-US" dirty="0" err="1"/>
              <a:t>milieux</a:t>
            </a:r>
            <a:endParaRPr lang="de-CH" dirty="0"/>
          </a:p>
        </p:txBody>
      </p:sp>
      <p:pic>
        <p:nvPicPr>
          <p:cNvPr id="3" name="Grafik 2" descr="Ein Bild, das draußen, Pflanze, Himmel, Staude enthält.&#10;&#10;Automatisch generierte Beschreibung">
            <a:extLst>
              <a:ext uri="{FF2B5EF4-FFF2-40B4-BE49-F238E27FC236}">
                <a16:creationId xmlns:a16="http://schemas.microsoft.com/office/drawing/2014/main" id="{9176F243-CA0B-5E01-7AB7-90A893E5CA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9"/>
          <a:stretch/>
        </p:blipFill>
        <p:spPr>
          <a:xfrm>
            <a:off x="4067944" y="2204864"/>
            <a:ext cx="4671101" cy="3924364"/>
          </a:xfrm>
          <a:prstGeom prst="rect">
            <a:avLst/>
          </a:prstGeom>
        </p:spPr>
      </p:pic>
      <p:sp>
        <p:nvSpPr>
          <p:cNvPr id="2" name="TextBox 6">
            <a:extLst>
              <a:ext uri="{FF2B5EF4-FFF2-40B4-BE49-F238E27FC236}">
                <a16:creationId xmlns:a16="http://schemas.microsoft.com/office/drawing/2014/main" id="{6EC0DA9A-F19C-F407-8C14-29746ACABF0A}"/>
              </a:ext>
            </a:extLst>
          </p:cNvPr>
          <p:cNvSpPr txBox="1"/>
          <p:nvPr/>
        </p:nvSpPr>
        <p:spPr>
          <a:xfrm>
            <a:off x="445770" y="2204864"/>
            <a:ext cx="362217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00" dirty="0">
                <a:latin typeface="Arial" panose="020B0604020202020204" pitchFamily="34" charset="0"/>
                <a:cs typeface="Arial" panose="020B0604020202020204" pitchFamily="34" charset="0"/>
              </a:rPr>
              <a:t>Un club partageant les mêmes valeurs !</a:t>
            </a:r>
          </a:p>
          <a:p>
            <a:endParaRPr lang="fr-FR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200" dirty="0">
                <a:latin typeface="Arial" panose="020B0604020202020204" pitchFamily="34" charset="0"/>
                <a:cs typeface="Arial" panose="020B0604020202020204" pitchFamily="34" charset="0"/>
              </a:rPr>
              <a:t>Toutes les espèces ayant la même "zone de confort" se retrouvent ensemble au même endroit. Elles forment ensemble une communauté de vie.</a:t>
            </a:r>
          </a:p>
          <a:p>
            <a:r>
              <a:rPr lang="fr-FR" sz="2200" b="1" dirty="0">
                <a:latin typeface="Arial" panose="020B0604020202020204" pitchFamily="34" charset="0"/>
                <a:cs typeface="Arial" panose="020B0604020202020204" pitchFamily="34" charset="0"/>
              </a:rPr>
              <a:t>-&gt;Type de milieu.</a:t>
            </a:r>
            <a:endParaRPr lang="de-CH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B154B434-C887-7CF0-1F7B-EC89E411A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5021327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id="{D2E5A69D-50F9-AD61-5BD3-E0AEBDA9F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2)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des </a:t>
            </a:r>
            <a:r>
              <a:rPr lang="en-US" dirty="0" err="1"/>
              <a:t>milieux</a:t>
            </a:r>
            <a:endParaRPr lang="de-CH" dirty="0"/>
          </a:p>
        </p:txBody>
      </p:sp>
      <p:pic>
        <p:nvPicPr>
          <p:cNvPr id="3" name="Grafik 2" descr="Ein Bild, das draußen, Pflanze, Himmel, Staude enthält.&#10;&#10;Automatisch generierte Beschreibung">
            <a:extLst>
              <a:ext uri="{FF2B5EF4-FFF2-40B4-BE49-F238E27FC236}">
                <a16:creationId xmlns:a16="http://schemas.microsoft.com/office/drawing/2014/main" id="{9176F243-CA0B-5E01-7AB7-90A893E5CA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9"/>
          <a:stretch/>
        </p:blipFill>
        <p:spPr>
          <a:xfrm>
            <a:off x="4067944" y="2204864"/>
            <a:ext cx="4671101" cy="3924364"/>
          </a:xfrm>
          <a:prstGeom prst="rect">
            <a:avLst/>
          </a:prstGeom>
        </p:spPr>
      </p:pic>
      <p:sp>
        <p:nvSpPr>
          <p:cNvPr id="4" name="TextBox 6">
            <a:extLst>
              <a:ext uri="{FF2B5EF4-FFF2-40B4-BE49-F238E27FC236}">
                <a16:creationId xmlns:a16="http://schemas.microsoft.com/office/drawing/2014/main" id="{EBD4F50C-70DC-C41A-C951-6AECDE017303}"/>
              </a:ext>
            </a:extLst>
          </p:cNvPr>
          <p:cNvSpPr txBox="1"/>
          <p:nvPr/>
        </p:nvSpPr>
        <p:spPr>
          <a:xfrm>
            <a:off x="628650" y="2208477"/>
            <a:ext cx="3223270" cy="374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200" dirty="0">
                <a:latin typeface="Arial" panose="020B0604020202020204" pitchFamily="34" charset="0"/>
                <a:cs typeface="Arial" panose="020B0604020202020204" pitchFamily="34" charset="0"/>
              </a:rPr>
              <a:t>Le moyen le plus simple de reconnaître les types de milieux est de se baser sur la couverture végétale (différentes communautés de plantes pouvant être distinguées les unes des autres).</a:t>
            </a:r>
            <a:endParaRPr lang="de-CH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Grafik 6" descr="Ein Bild, das draußen, Wolke, Feld, Himmel enthält.&#10;&#10;Automatisch generierte Beschreibung">
            <a:extLst>
              <a:ext uri="{FF2B5EF4-FFF2-40B4-BE49-F238E27FC236}">
                <a16:creationId xmlns:a16="http://schemas.microsoft.com/office/drawing/2014/main" id="{7B31878D-0B35-BD0F-E19E-FAE2B96B93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13"/>
          <a:stretch/>
        </p:blipFill>
        <p:spPr>
          <a:xfrm>
            <a:off x="6372200" y="2209800"/>
            <a:ext cx="2366846" cy="3919428"/>
          </a:xfrm>
          <a:prstGeom prst="rect">
            <a:avLst/>
          </a:prstGeom>
        </p:spPr>
      </p:pic>
      <p:sp>
        <p:nvSpPr>
          <p:cNvPr id="11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6535165-BAE2-7238-BAFA-34845E627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40780005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id="{D2E5A69D-50F9-AD61-5BD3-E0AEBDA9F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2)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des </a:t>
            </a:r>
            <a:r>
              <a:rPr lang="en-US" dirty="0" err="1"/>
              <a:t>milieux</a:t>
            </a:r>
            <a:endParaRPr lang="de-CH" dirty="0"/>
          </a:p>
        </p:txBody>
      </p:sp>
      <p:pic>
        <p:nvPicPr>
          <p:cNvPr id="3" name="Grafik 2" descr="Ein Bild, das draußen, Pflanze, Himmel, Staude enthält.&#10;&#10;Automatisch generierte Beschreibung">
            <a:extLst>
              <a:ext uri="{FF2B5EF4-FFF2-40B4-BE49-F238E27FC236}">
                <a16:creationId xmlns:a16="http://schemas.microsoft.com/office/drawing/2014/main" id="{9176F243-CA0B-5E01-7AB7-90A893E5CA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9"/>
          <a:stretch/>
        </p:blipFill>
        <p:spPr>
          <a:xfrm>
            <a:off x="4067944" y="2204864"/>
            <a:ext cx="4671101" cy="3924364"/>
          </a:xfrm>
          <a:prstGeom prst="rect">
            <a:avLst/>
          </a:prstGeom>
        </p:spPr>
      </p:pic>
      <p:sp>
        <p:nvSpPr>
          <p:cNvPr id="2" name="TextBox 6">
            <a:extLst>
              <a:ext uri="{FF2B5EF4-FFF2-40B4-BE49-F238E27FC236}">
                <a16:creationId xmlns:a16="http://schemas.microsoft.com/office/drawing/2014/main" id="{291DF9CA-C599-AB5F-53FB-C8DD6F277F69}"/>
              </a:ext>
            </a:extLst>
          </p:cNvPr>
          <p:cNvSpPr txBox="1"/>
          <p:nvPr/>
        </p:nvSpPr>
        <p:spPr>
          <a:xfrm>
            <a:off x="628649" y="3284984"/>
            <a:ext cx="3207643" cy="2643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Mais on trouve également des espèces animales, des espèces de mousses, des espèces de champignons, etc. dans leurs types de milieux respectifs.</a:t>
            </a:r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8326E120-6A6A-4A9A-487C-E727ED6D2F12}"/>
              </a:ext>
            </a:extLst>
          </p:cNvPr>
          <p:cNvGrpSpPr/>
          <p:nvPr/>
        </p:nvGrpSpPr>
        <p:grpSpPr>
          <a:xfrm>
            <a:off x="628650" y="1281009"/>
            <a:ext cx="3207643" cy="1648929"/>
            <a:chOff x="628650" y="1281009"/>
            <a:chExt cx="3207643" cy="1648929"/>
          </a:xfrm>
        </p:grpSpPr>
        <p:pic>
          <p:nvPicPr>
            <p:cNvPr id="7" name="Grafik 6" descr="Ein Bild, das Käfer, Wirbellose, Insekt, Schädling enthält.&#10;&#10;Automatisch generierte Beschreibung">
              <a:extLst>
                <a:ext uri="{FF2B5EF4-FFF2-40B4-BE49-F238E27FC236}">
                  <a16:creationId xmlns:a16="http://schemas.microsoft.com/office/drawing/2014/main" id="{4DDF037D-E281-FF52-7819-F15FE1D788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650" y="1281009"/>
              <a:ext cx="3207643" cy="1648929"/>
            </a:xfrm>
            <a:prstGeom prst="rect">
              <a:avLst/>
            </a:prstGeom>
          </p:spPr>
        </p:pic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3FC0C252-8E5D-BB2B-C0CE-30CC4060C2B7}"/>
                </a:ext>
              </a:extLst>
            </p:cNvPr>
            <p:cNvSpPr txBox="1"/>
            <p:nvPr/>
          </p:nvSpPr>
          <p:spPr>
            <a:xfrm>
              <a:off x="1008379" y="2539222"/>
              <a:ext cx="2788798" cy="33855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r>
                <a:rPr lang="de-CH" sz="800" dirty="0"/>
                <a:t>Source: Von </a:t>
              </a:r>
              <a:r>
                <a:rPr lang="de-CH" sz="800" dirty="0" err="1"/>
                <a:t>Siga</a:t>
              </a:r>
              <a:r>
                <a:rPr lang="de-CH" sz="800" dirty="0"/>
                <a:t> - Eigenes Werk, CC BY-SA 3.0, https://commons.wikimedia.org/w/index.php?curid=6861749</a:t>
              </a:r>
            </a:p>
          </p:txBody>
        </p:sp>
      </p:grpSp>
      <p:sp>
        <p:nvSpPr>
          <p:cNvPr id="12" name="Pfeil: nach unten 11">
            <a:extLst>
              <a:ext uri="{FF2B5EF4-FFF2-40B4-BE49-F238E27FC236}">
                <a16:creationId xmlns:a16="http://schemas.microsoft.com/office/drawing/2014/main" id="{FC7A483B-A8C3-650A-8048-8F22117A5E0A}"/>
              </a:ext>
            </a:extLst>
          </p:cNvPr>
          <p:cNvSpPr/>
          <p:nvPr/>
        </p:nvSpPr>
        <p:spPr>
          <a:xfrm>
            <a:off x="4378016" y="1469581"/>
            <a:ext cx="288032" cy="864096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3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866CBB92-AE32-D8FC-6A34-7FD814352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607720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719" y="492876"/>
            <a:ext cx="7886700" cy="720000"/>
          </a:xfrm>
        </p:spPr>
        <p:txBody>
          <a:bodyPr/>
          <a:lstStyle/>
          <a:p>
            <a:r>
              <a:rPr lang="en-US" dirty="0"/>
              <a:t>2)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des </a:t>
            </a:r>
            <a:r>
              <a:rPr lang="en-US" dirty="0" err="1"/>
              <a:t>milieux</a:t>
            </a:r>
            <a:endParaRPr lang="de-CH" dirty="0"/>
          </a:p>
        </p:txBody>
      </p:sp>
      <p:sp>
        <p:nvSpPr>
          <p:cNvPr id="7" name="TextBox 6"/>
          <p:cNvSpPr txBox="1"/>
          <p:nvPr/>
        </p:nvSpPr>
        <p:spPr>
          <a:xfrm>
            <a:off x="410935" y="2206365"/>
            <a:ext cx="299558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Diversité des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Il existe des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types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fréquents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, des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b="1" dirty="0">
                <a:latin typeface="Arial" panose="020B0604020202020204" pitchFamily="34" charset="0"/>
                <a:cs typeface="Arial" panose="020B0604020202020204" pitchFamily="34" charset="0"/>
              </a:rPr>
              <a:t>très rares 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et</a:t>
            </a:r>
            <a:b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des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types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b="1" dirty="0">
                <a:latin typeface="Arial" panose="020B0604020202020204" pitchFamily="34" charset="0"/>
                <a:cs typeface="Arial" panose="020B0604020202020204" pitchFamily="34" charset="0"/>
              </a:rPr>
              <a:t>menacés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006" y="2069255"/>
            <a:ext cx="2634461" cy="3723082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375" y="2653471"/>
            <a:ext cx="2466975" cy="3467100"/>
          </a:xfrm>
          <a:prstGeom prst="rect">
            <a:avLst/>
          </a:prstGeom>
        </p:spPr>
      </p:pic>
      <p:sp>
        <p:nvSpPr>
          <p:cNvPr id="9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C2B2021E-56CA-DD28-7501-4B8D50511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0374665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Gras, draußen, Himmel, Baum enthält.&#10;&#10;Automatisch generierte Beschreibung">
            <a:extLst>
              <a:ext uri="{FF2B5EF4-FFF2-40B4-BE49-F238E27FC236}">
                <a16:creationId xmlns:a16="http://schemas.microsoft.com/office/drawing/2014/main" id="{8ADC9834-B6DD-114D-E591-F514771922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072" y="2322896"/>
            <a:ext cx="5088000" cy="3816000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65EB5461-CC44-3470-2B54-39BB71EFE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724" y="449361"/>
            <a:ext cx="7886700" cy="720000"/>
          </a:xfrm>
        </p:spPr>
        <p:txBody>
          <a:bodyPr>
            <a:normAutofit/>
          </a:bodyPr>
          <a:lstStyle/>
          <a:p>
            <a:r>
              <a:rPr lang="en-US" dirty="0"/>
              <a:t>2)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des </a:t>
            </a:r>
            <a:r>
              <a:rPr lang="en-US" dirty="0" err="1"/>
              <a:t>milieux</a:t>
            </a:r>
            <a:endParaRPr lang="de-CH" dirty="0"/>
          </a:p>
        </p:txBody>
      </p:sp>
      <p:pic>
        <p:nvPicPr>
          <p:cNvPr id="13" name="Grafik 12" descr="Ein Bild, das draußen, Himmel, Baum, Feld enthält.&#10;&#10;Automatisch generierte Beschreibung">
            <a:extLst>
              <a:ext uri="{FF2B5EF4-FFF2-40B4-BE49-F238E27FC236}">
                <a16:creationId xmlns:a16="http://schemas.microsoft.com/office/drawing/2014/main" id="{52B099BD-1118-6905-2448-9CE367B1BFA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58"/>
          <a:stretch/>
        </p:blipFill>
        <p:spPr>
          <a:xfrm>
            <a:off x="431744" y="2322896"/>
            <a:ext cx="3996240" cy="3816000"/>
          </a:xfrm>
          <a:prstGeom prst="rect">
            <a:avLst/>
          </a:prstGeom>
        </p:spPr>
      </p:pic>
      <p:sp>
        <p:nvSpPr>
          <p:cNvPr id="8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037519F2-AA43-BE10-F173-91D06FAAB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992779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449361"/>
            <a:ext cx="7886700" cy="720000"/>
          </a:xfrm>
        </p:spPr>
        <p:txBody>
          <a:bodyPr/>
          <a:lstStyle/>
          <a:p>
            <a:r>
              <a:rPr lang="en-US" dirty="0"/>
              <a:t>2)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des </a:t>
            </a:r>
            <a:r>
              <a:rPr lang="en-US" dirty="0" err="1"/>
              <a:t>milieux</a:t>
            </a:r>
            <a:endParaRPr lang="de-CH" dirty="0"/>
          </a:p>
        </p:txBody>
      </p:sp>
      <p:sp>
        <p:nvSpPr>
          <p:cNvPr id="7" name="TextBox 6"/>
          <p:cNvSpPr txBox="1"/>
          <p:nvPr/>
        </p:nvSpPr>
        <p:spPr>
          <a:xfrm>
            <a:off x="529734" y="2204864"/>
            <a:ext cx="326249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Et les structures ?</a:t>
            </a:r>
          </a:p>
          <a:p>
            <a:pPr>
              <a:lnSpc>
                <a:spcPct val="120000"/>
              </a:lnSpc>
            </a:pPr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Des structures adaptées (ici des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zones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sol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ouvert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, des pierres, des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groupes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buissons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) créent des mini-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supplémentaires dans un type de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milieu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par ailleurs plutôt homogène.</a:t>
            </a:r>
          </a:p>
        </p:txBody>
      </p:sp>
      <p:pic>
        <p:nvPicPr>
          <p:cNvPr id="8" name="Grafik 7" descr="Ein Bild, das Gras, draußen, Himmel, Baum enthält.&#10;&#10;Automatisch generierte Beschreibung">
            <a:extLst>
              <a:ext uri="{FF2B5EF4-FFF2-40B4-BE49-F238E27FC236}">
                <a16:creationId xmlns:a16="http://schemas.microsoft.com/office/drawing/2014/main" id="{8ADC9834-B6DD-114D-E591-F514771922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072" y="2322896"/>
            <a:ext cx="5088000" cy="3816000"/>
          </a:xfrm>
          <a:prstGeom prst="rect">
            <a:avLst/>
          </a:prstGeom>
        </p:spPr>
      </p:pic>
      <p:sp>
        <p:nvSpPr>
          <p:cNvPr id="9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C30E8996-6AE5-594E-2452-5CDD544DD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7702814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>
            <a:extLst>
              <a:ext uri="{FF2B5EF4-FFF2-40B4-BE49-F238E27FC236}">
                <a16:creationId xmlns:a16="http://schemas.microsoft.com/office/drawing/2014/main" id="{65EB5461-CC44-3470-2B54-39BB71EFE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724" y="449361"/>
            <a:ext cx="7886700" cy="720000"/>
          </a:xfrm>
        </p:spPr>
        <p:txBody>
          <a:bodyPr>
            <a:normAutofit/>
          </a:bodyPr>
          <a:lstStyle/>
          <a:p>
            <a:r>
              <a:rPr lang="en-US" dirty="0"/>
              <a:t>2)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des </a:t>
            </a:r>
            <a:r>
              <a:rPr lang="en-US" dirty="0" err="1"/>
              <a:t>milieux</a:t>
            </a:r>
            <a:endParaRPr lang="de-CH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F33BE14-DEC1-F1E5-235E-93E3020CB7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1474" y="980728"/>
            <a:ext cx="6701051" cy="5226057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60FF3C24-3B15-116B-0A4C-E452AA7EE2D2}"/>
              </a:ext>
            </a:extLst>
          </p:cNvPr>
          <p:cNvSpPr txBox="1"/>
          <p:nvPr/>
        </p:nvSpPr>
        <p:spPr>
          <a:xfrm>
            <a:off x="3707904" y="6109732"/>
            <a:ext cx="5184577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de-CH" sz="800" dirty="0"/>
              <a:t>Source: </a:t>
            </a:r>
            <a:r>
              <a:rPr lang="de-CH" sz="800" b="0" i="0" u="none" strike="noStrike" baseline="0" dirty="0"/>
              <a:t>Guntern, J., Pauli, D., Klaus, G. (2020): Biodiversitätsfördernde Strukturen im Landwirtschaftsgebiet. Bedeutung, Entwicklung und Stossrichtungen für die Förderung. Hrsg.: Forum Biodiversität Schweiz (SCNAT), Bern. 90 S.</a:t>
            </a:r>
            <a:endParaRPr lang="de-CH" sz="800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4081D39-E8C1-A9D2-5938-5BE47DBE9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656021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>
            <a:extLst>
              <a:ext uri="{FF2B5EF4-FFF2-40B4-BE49-F238E27FC236}">
                <a16:creationId xmlns:a16="http://schemas.microsoft.com/office/drawing/2014/main" id="{65EB5461-CC44-3470-2B54-39BB71EFE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724" y="449361"/>
            <a:ext cx="7886700" cy="720000"/>
          </a:xfrm>
        </p:spPr>
        <p:txBody>
          <a:bodyPr>
            <a:normAutofit/>
          </a:bodyPr>
          <a:lstStyle/>
          <a:p>
            <a:r>
              <a:rPr lang="en-US" dirty="0"/>
              <a:t>2)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des </a:t>
            </a:r>
            <a:r>
              <a:rPr lang="en-US" dirty="0" err="1"/>
              <a:t>milieux</a:t>
            </a:r>
            <a:endParaRPr lang="de-CH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F33BE14-DEC1-F1E5-235E-93E3020CB7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7599"/>
          <a:stretch/>
        </p:blipFill>
        <p:spPr>
          <a:xfrm>
            <a:off x="1221474" y="980729"/>
            <a:ext cx="6701051" cy="648072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24E4FE8A-D152-A27F-15CA-BEA0A7AC3B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1474" y="1700730"/>
            <a:ext cx="6658529" cy="417654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1E0E18F5-B707-1ED4-C881-1366853E07DC}"/>
              </a:ext>
            </a:extLst>
          </p:cNvPr>
          <p:cNvSpPr txBox="1"/>
          <p:nvPr/>
        </p:nvSpPr>
        <p:spPr>
          <a:xfrm>
            <a:off x="3707904" y="5947099"/>
            <a:ext cx="5184577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de-CH" sz="800" dirty="0"/>
              <a:t>Source: </a:t>
            </a:r>
            <a:r>
              <a:rPr lang="de-CH" sz="800" b="0" i="0" u="none" strike="noStrike" baseline="0" dirty="0"/>
              <a:t>Guntern, J., Pauli, D., Klaus, G. (2020): Biodiversitätsfördernde Strukturen im Landwirtschaftsgebiet. Bedeutung, Entwicklung und Stossrichtungen für die Förderung. Hrsg.: Forum Biodiversität Schweiz (SCNAT), Bern. 90 S.</a:t>
            </a:r>
            <a:endParaRPr lang="de-CH" sz="800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EB48717-0037-3DE4-8E9B-15FE5C078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0312574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Users\Win7\Desktop\Jole\Fotos\2022\Jan-Mai\IMG_20220524_1400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274560"/>
            <a:ext cx="4669115" cy="350587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01724" y="1965239"/>
            <a:ext cx="5959575" cy="3785652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Diversité des milieux, conclusion : </a:t>
            </a:r>
          </a:p>
          <a:p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Pour préserver et promouvoir la biodiversité...</a:t>
            </a:r>
          </a:p>
          <a:p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...la diversité des types de milieux doit être la plus grande possible,</a:t>
            </a:r>
          </a:p>
          <a:p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....les milieux doivent être enrichis de structures adaptées,</a:t>
            </a:r>
          </a:p>
          <a:p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....les types de milieux devenus rares doivent redevenir plus fréquents. Pour cela, les conditions environnementales spécifiques à ces types de milieux doivent être réunies ou éventuellement même créées.</a:t>
            </a:r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B23EAE96-4F2A-0493-4D12-A1B3415E29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724" y="449361"/>
            <a:ext cx="7886700" cy="720000"/>
          </a:xfrm>
        </p:spPr>
        <p:txBody>
          <a:bodyPr>
            <a:normAutofit/>
          </a:bodyPr>
          <a:lstStyle/>
          <a:p>
            <a:r>
              <a:rPr lang="en-US" dirty="0"/>
              <a:t>2)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des </a:t>
            </a:r>
            <a:r>
              <a:rPr lang="en-US" dirty="0" err="1"/>
              <a:t>milieux</a:t>
            </a:r>
            <a:endParaRPr lang="de-CH" dirty="0"/>
          </a:p>
        </p:txBody>
      </p:sp>
      <p:sp>
        <p:nvSpPr>
          <p:cNvPr id="8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4E930A8C-FEDA-0809-54C3-6C869675D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6922162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in7\Desktop\Jole\Fotos\2022\Jan-Mai\IMG_20220520_09522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4174" y="1988840"/>
            <a:ext cx="3960000" cy="3960000"/>
          </a:xfrm>
          <a:prstGeom prst="rect">
            <a:avLst/>
          </a:prstGeom>
          <a:noFill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sp>
        <p:nvSpPr>
          <p:cNvPr id="7" name="TextBox 6"/>
          <p:cNvSpPr txBox="1"/>
          <p:nvPr/>
        </p:nvSpPr>
        <p:spPr>
          <a:xfrm>
            <a:off x="628650" y="2924944"/>
            <a:ext cx="35667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Qu'est-ce que la biodiversité ?</a:t>
            </a:r>
          </a:p>
        </p:txBody>
      </p:sp>
      <p:sp>
        <p:nvSpPr>
          <p:cNvPr id="8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F2D59E7C-31EF-88D7-C86F-DD2C45841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834609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969" y="467613"/>
            <a:ext cx="7886700" cy="720000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Promouvoir</a:t>
            </a:r>
            <a:r>
              <a:rPr lang="en-US" dirty="0"/>
              <a:t> la </a:t>
            </a:r>
            <a:r>
              <a:rPr lang="en-US" dirty="0" err="1"/>
              <a:t>biodiversité</a:t>
            </a:r>
            <a:r>
              <a:rPr lang="en-US" dirty="0"/>
              <a:t> de </a:t>
            </a:r>
            <a:r>
              <a:rPr lang="en-US" dirty="0" err="1"/>
              <a:t>manière</a:t>
            </a:r>
            <a:r>
              <a:rPr lang="en-US" dirty="0"/>
              <a:t> </a:t>
            </a:r>
            <a:r>
              <a:rPr lang="en-US" dirty="0" err="1"/>
              <a:t>ciblée</a:t>
            </a:r>
            <a:r>
              <a:rPr lang="en-US" dirty="0"/>
              <a:t> : </a:t>
            </a:r>
            <a:br>
              <a:rPr lang="en-US" dirty="0"/>
            </a:br>
            <a:r>
              <a:rPr lang="de-CH" dirty="0" err="1"/>
              <a:t>Quels</a:t>
            </a:r>
            <a:r>
              <a:rPr lang="de-CH" dirty="0"/>
              <a:t> </a:t>
            </a:r>
            <a:r>
              <a:rPr lang="de-CH" dirty="0" err="1"/>
              <a:t>sont</a:t>
            </a:r>
            <a:r>
              <a:rPr lang="de-CH" dirty="0"/>
              <a:t> les </a:t>
            </a:r>
            <a:r>
              <a:rPr lang="de-CH" dirty="0" err="1"/>
              <a:t>objectifs</a:t>
            </a:r>
            <a:r>
              <a:rPr lang="de-CH" dirty="0"/>
              <a:t> </a:t>
            </a:r>
            <a:r>
              <a:rPr lang="en-US" dirty="0"/>
              <a:t>?</a:t>
            </a:r>
            <a:endParaRPr lang="de-CH" dirty="0"/>
          </a:p>
        </p:txBody>
      </p:sp>
      <p:sp>
        <p:nvSpPr>
          <p:cNvPr id="7" name="TextBox 6"/>
          <p:cNvSpPr txBox="1"/>
          <p:nvPr/>
        </p:nvSpPr>
        <p:spPr>
          <a:xfrm>
            <a:off x="413333" y="1642357"/>
            <a:ext cx="415803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Conseil en biodiversité ciblé sur l'ensemble de l'exploitation :</a:t>
            </a:r>
          </a:p>
          <a:p>
            <a:pPr>
              <a:lnSpc>
                <a:spcPct val="120000"/>
              </a:lnSpc>
            </a:pPr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CH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Focalisation </a:t>
            </a:r>
            <a:r>
              <a:rPr lang="de-CH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</a:t>
            </a:r>
            <a:r>
              <a:rPr lang="de-CH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les </a:t>
            </a:r>
            <a:r>
              <a:rPr lang="de-CH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objectifs</a:t>
            </a:r>
            <a:r>
              <a:rPr lang="de-CH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!</a:t>
            </a:r>
          </a:p>
          <a:p>
            <a:pPr>
              <a:lnSpc>
                <a:spcPct val="120000"/>
              </a:lnSpc>
            </a:pPr>
            <a:r>
              <a:rPr lang="de-CH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Focalisation sur l'ensemble de </a:t>
            </a:r>
            <a:r>
              <a:rPr lang="de-CH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l'exploitation</a:t>
            </a:r>
            <a:r>
              <a:rPr lang="de-CH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!</a:t>
            </a:r>
          </a:p>
          <a:p>
            <a:pPr>
              <a:lnSpc>
                <a:spcPct val="120000"/>
              </a:lnSpc>
            </a:pPr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Aujourd'hui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souvent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seules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certaines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SPB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sont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examinées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, les conseils ne portent souvent que sur les mesures (ce qui est autorisé et ce qui ne l'est pas).</a:t>
            </a:r>
          </a:p>
        </p:txBody>
      </p:sp>
      <p:pic>
        <p:nvPicPr>
          <p:cNvPr id="4" name="Grafik 3" descr="Ein Bild, das Gras, draußen, Himmel, Feld enthält.&#10;&#10;Automatisch generierte Beschreibung">
            <a:extLst>
              <a:ext uri="{FF2B5EF4-FFF2-40B4-BE49-F238E27FC236}">
                <a16:creationId xmlns:a16="http://schemas.microsoft.com/office/drawing/2014/main" id="{B2AF07F3-4263-B9B3-DE64-B7B1C368E9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6016" y="1700770"/>
            <a:ext cx="4262883" cy="4431983"/>
          </a:xfrm>
          <a:prstGeom prst="rect">
            <a:avLst/>
          </a:prstGeom>
        </p:spPr>
      </p:pic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87328B75-C361-2B21-12FB-D1F1756B1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5256595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61662" y="2572486"/>
            <a:ext cx="3618009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Qu'est-ce qu'une population ?</a:t>
            </a:r>
          </a:p>
          <a:p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Ensemble des individus d'une même espèce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qui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peuvent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se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reproduire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échanger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des gènes.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Ensemble des individus d'une espèce présents sur un territoire donné.</a:t>
            </a:r>
          </a:p>
        </p:txBody>
      </p:sp>
      <p:pic>
        <p:nvPicPr>
          <p:cNvPr id="5" name="Grafik 4" descr="Ein Bild, das Baum, Gras, draußen, Feld enthält.&#10;&#10;Automatisch generierte Beschreibung">
            <a:extLst>
              <a:ext uri="{FF2B5EF4-FFF2-40B4-BE49-F238E27FC236}">
                <a16:creationId xmlns:a16="http://schemas.microsoft.com/office/drawing/2014/main" id="{13A44003-BE46-374B-4F54-1A7A7C0757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9112"/>
          <a:stretch/>
        </p:blipFill>
        <p:spPr>
          <a:xfrm>
            <a:off x="4211960" y="2620894"/>
            <a:ext cx="4509120" cy="3196394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id="{193B0BC7-9964-4E1A-400F-04F593E0C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sp>
        <p:nvSpPr>
          <p:cNvPr id="11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7667922-7BF0-44A0-22A5-4F462FB0F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2582842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Baum, Gras, draußen, Feld enthält.&#10;&#10;Automatisch generierte Beschreibung">
            <a:extLst>
              <a:ext uri="{FF2B5EF4-FFF2-40B4-BE49-F238E27FC236}">
                <a16:creationId xmlns:a16="http://schemas.microsoft.com/office/drawing/2014/main" id="{13A44003-BE46-374B-4F54-1A7A7C0757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9112"/>
          <a:stretch/>
        </p:blipFill>
        <p:spPr>
          <a:xfrm>
            <a:off x="4211960" y="2620894"/>
            <a:ext cx="4509120" cy="3196394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id="{193B0BC7-9964-4E1A-400F-04F593E0C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29878C0-AF4C-4C50-024F-49C63A45235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4615" y="2348880"/>
            <a:ext cx="4687259" cy="3587709"/>
          </a:xfrm>
          <a:prstGeom prst="rect">
            <a:avLst/>
          </a:prstGeom>
        </p:spPr>
      </p:pic>
      <p:sp>
        <p:nvSpPr>
          <p:cNvPr id="2" name="Ellipse 1">
            <a:extLst>
              <a:ext uri="{FF2B5EF4-FFF2-40B4-BE49-F238E27FC236}">
                <a16:creationId xmlns:a16="http://schemas.microsoft.com/office/drawing/2014/main" id="{4B423CC3-9B63-0023-5F16-BC50D849F435}"/>
              </a:ext>
            </a:extLst>
          </p:cNvPr>
          <p:cNvSpPr/>
          <p:nvPr/>
        </p:nvSpPr>
        <p:spPr>
          <a:xfrm>
            <a:off x="4355976" y="2620894"/>
            <a:ext cx="504056" cy="37605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" name="Pfeil: nach unten 5">
            <a:extLst>
              <a:ext uri="{FF2B5EF4-FFF2-40B4-BE49-F238E27FC236}">
                <a16:creationId xmlns:a16="http://schemas.microsoft.com/office/drawing/2014/main" id="{EBBBA5DA-6D86-6815-D286-333D884E47D2}"/>
              </a:ext>
            </a:extLst>
          </p:cNvPr>
          <p:cNvSpPr/>
          <p:nvPr/>
        </p:nvSpPr>
        <p:spPr>
          <a:xfrm>
            <a:off x="4427984" y="1661905"/>
            <a:ext cx="288032" cy="864096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1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436606" y="2572486"/>
            <a:ext cx="3618009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Qu'est-ce qu'une population ?</a:t>
            </a:r>
          </a:p>
          <a:p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Ensemble des individus d'une même espèce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qui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peuvent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se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reproduire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échanger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des gènes.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Ensemble des individus d'une espèce présents sur un territoire donné.</a:t>
            </a: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BE3E346D-6A04-4CF6-F403-73086F679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834675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28650" y="2420888"/>
            <a:ext cx="329527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Qu'est-ce que la diversité génétique ?</a:t>
            </a:r>
          </a:p>
          <a:p>
            <a:pPr>
              <a:lnSpc>
                <a:spcPct val="120000"/>
              </a:lnSpc>
            </a:pPr>
            <a:endParaRPr lang="de-CH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Présence de différences dans le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matériel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génétique chez des individus de la même espèce au sein d'une population.</a:t>
            </a:r>
          </a:p>
        </p:txBody>
      </p:sp>
      <p:pic>
        <p:nvPicPr>
          <p:cNvPr id="5" name="Grafik 4" descr="Ein Bild, das Baum, Gras, draußen, Feld enthält.&#10;&#10;Automatisch generierte Beschreibung">
            <a:extLst>
              <a:ext uri="{FF2B5EF4-FFF2-40B4-BE49-F238E27FC236}">
                <a16:creationId xmlns:a16="http://schemas.microsoft.com/office/drawing/2014/main" id="{E4611597-CEEB-76AC-B9AF-30506199EE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112"/>
          <a:stretch/>
        </p:blipFill>
        <p:spPr>
          <a:xfrm>
            <a:off x="4006230" y="2420888"/>
            <a:ext cx="4509120" cy="3196394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48A405E6-4AC0-421C-D95F-28FB86DAB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sp>
        <p:nvSpPr>
          <p:cNvPr id="10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6F4180B-6F61-BFF8-06B4-CDA256CFB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0543463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28650" y="2420888"/>
            <a:ext cx="3151262" cy="3896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A quoi sert la diversité génétique au sein d'une population ?</a:t>
            </a:r>
          </a:p>
          <a:p>
            <a:pPr marL="342900" indent="-342900">
              <a:lnSpc>
                <a:spcPct val="120000"/>
              </a:lnSpc>
              <a:buFontTx/>
              <a:buChar char="-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Éviter la consanguinité</a:t>
            </a:r>
          </a:p>
          <a:p>
            <a:pPr marL="342900" indent="-342900">
              <a:lnSpc>
                <a:spcPct val="120000"/>
              </a:lnSpc>
              <a:buFontTx/>
              <a:buChar char="-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Résistance aux maladies</a:t>
            </a:r>
          </a:p>
          <a:p>
            <a:pPr marL="342900" indent="-342900">
              <a:lnSpc>
                <a:spcPct val="120000"/>
              </a:lnSpc>
              <a:buFontTx/>
              <a:buChar char="-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Faire face aux changements à court terme des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conditions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environnementales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5" name="Grafik 4" descr="Ein Bild, das Baum, Gras, draußen, Feld enthält.&#10;&#10;Automatisch generierte Beschreibung">
            <a:extLst>
              <a:ext uri="{FF2B5EF4-FFF2-40B4-BE49-F238E27FC236}">
                <a16:creationId xmlns:a16="http://schemas.microsoft.com/office/drawing/2014/main" id="{E4611597-CEEB-76AC-B9AF-30506199EE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112"/>
          <a:stretch/>
        </p:blipFill>
        <p:spPr>
          <a:xfrm>
            <a:off x="4006230" y="2420888"/>
            <a:ext cx="4509120" cy="3196394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48A405E6-4AC0-421C-D95F-28FB86DAB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sp>
        <p:nvSpPr>
          <p:cNvPr id="10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37EDF0AA-92B4-5090-9949-93FC927EFE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0288021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8484" y="2150221"/>
            <a:ext cx="388347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000" b="1" dirty="0">
                <a:latin typeface="Arial" panose="020B0604020202020204" pitchFamily="34" charset="0"/>
                <a:cs typeface="Arial" panose="020B0604020202020204" pitchFamily="34" charset="0"/>
              </a:rPr>
              <a:t>Dépression de consanguinité :</a:t>
            </a:r>
          </a:p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L'accouplement d'individus héréditairement similaires favorise l'apparition de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gènes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défavorables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maladies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héréditaires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plus fréquentes, 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diminution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de la vitalité de la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population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48A405E6-4AC0-421C-D95F-28FB86DAB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pic>
        <p:nvPicPr>
          <p:cNvPr id="4" name="Grafik 3" descr="Ein Bild, das Zeichnung, Kinderkunst, Text, Origami enthält.&#10;&#10;Automatisch generierte Beschreibung">
            <a:extLst>
              <a:ext uri="{FF2B5EF4-FFF2-40B4-BE49-F238E27FC236}">
                <a16:creationId xmlns:a16="http://schemas.microsoft.com/office/drawing/2014/main" id="{F58BA920-D242-18CE-06EF-768AC7756D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3276" y="2579221"/>
            <a:ext cx="4578085" cy="3433564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D1538BA4-CE95-A005-20A6-547B36EBB6D7}"/>
              </a:ext>
            </a:extLst>
          </p:cNvPr>
          <p:cNvSpPr txBox="1"/>
          <p:nvPr/>
        </p:nvSpPr>
        <p:spPr>
          <a:xfrm>
            <a:off x="5713149" y="5983123"/>
            <a:ext cx="2788798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de-CH" sz="800" dirty="0"/>
              <a:t>Source : https://das-maeuseasyl.de/gesundheit/gesunderhaltung/inzucht/</a:t>
            </a:r>
          </a:p>
        </p:txBody>
      </p:sp>
      <p:sp>
        <p:nvSpPr>
          <p:cNvPr id="10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3D23B5D-29AA-BB69-CE70-409614B58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0953835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9512" y="1916832"/>
            <a:ext cx="3744416" cy="293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200" b="1" dirty="0">
                <a:latin typeface="Arial" panose="020B0604020202020204" pitchFamily="34" charset="0"/>
                <a:cs typeface="Arial" panose="020B0604020202020204" pitchFamily="34" charset="0"/>
              </a:rPr>
              <a:t>Résistance aux maladies :</a:t>
            </a:r>
          </a:p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Les chances d'avoir des individus résistants dans la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une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population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sont plus grandes si la population est génétiquement plus diversifiée.</a:t>
            </a:r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48A405E6-4AC0-421C-D95F-28FB86DAB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0FC0AF97-48F4-7C12-4FDC-697AAEA9D3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198" t="28696" r="37809" b="27208"/>
          <a:stretch/>
        </p:blipFill>
        <p:spPr>
          <a:xfrm>
            <a:off x="3618806" y="2420888"/>
            <a:ext cx="4896544" cy="4049510"/>
          </a:xfrm>
          <a:prstGeom prst="rect">
            <a:avLst/>
          </a:prstGeom>
        </p:spPr>
      </p:pic>
      <p:sp>
        <p:nvSpPr>
          <p:cNvPr id="10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4EEB998-A16E-1578-2B2E-39B7E30A2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5300290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>
            <a:extLst>
              <a:ext uri="{FF2B5EF4-FFF2-40B4-BE49-F238E27FC236}">
                <a16:creationId xmlns:a16="http://schemas.microsoft.com/office/drawing/2014/main" id="{48A405E6-4AC0-421C-D95F-28FB86DAB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0BB7CC2B-F7BA-0D42-D183-7E1E70AB50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675" t="25201" r="21550" b="27601"/>
          <a:stretch/>
        </p:blipFill>
        <p:spPr>
          <a:xfrm>
            <a:off x="3925778" y="3170113"/>
            <a:ext cx="4910184" cy="2847914"/>
          </a:xfrm>
          <a:prstGeom prst="rect">
            <a:avLst/>
          </a:prstGeom>
        </p:spPr>
      </p:pic>
      <p:sp>
        <p:nvSpPr>
          <p:cNvPr id="4" name="TextBox 6">
            <a:extLst>
              <a:ext uri="{FF2B5EF4-FFF2-40B4-BE49-F238E27FC236}">
                <a16:creationId xmlns:a16="http://schemas.microsoft.com/office/drawing/2014/main" id="{BB28C311-62DD-7173-E256-060C4755CB78}"/>
              </a:ext>
            </a:extLst>
          </p:cNvPr>
          <p:cNvSpPr txBox="1"/>
          <p:nvPr/>
        </p:nvSpPr>
        <p:spPr>
          <a:xfrm>
            <a:off x="628650" y="2420888"/>
            <a:ext cx="32971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000" b="1" dirty="0">
                <a:latin typeface="Arial" panose="020B0604020202020204" pitchFamily="34" charset="0"/>
                <a:cs typeface="Arial" panose="020B0604020202020204" pitchFamily="34" charset="0"/>
              </a:rPr>
              <a:t>Absorber les changements à court terme des </a:t>
            </a:r>
            <a:r>
              <a:rPr lang="de-CH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conditions</a:t>
            </a:r>
            <a:r>
              <a:rPr lang="de-CH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environnementales</a:t>
            </a:r>
            <a:r>
              <a:rPr lang="de-CH" sz="2000" b="1" dirty="0"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</a:p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Les populations génétiquement diversifiées ont tendance à survivre à des événements extrêmes de courte durée.</a:t>
            </a:r>
          </a:p>
        </p:txBody>
      </p:sp>
      <p:sp>
        <p:nvSpPr>
          <p:cNvPr id="10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0DE7F991-3716-E1DC-3E97-964DFF641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1735067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66936" y="2276872"/>
            <a:ext cx="3439294" cy="3896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A quoi sert la diversité génétique au sein d'une population ?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Capacité d'adaptation si les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conditions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environmentales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changent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à long terme (par exemple en raison d'un changement climatique).</a:t>
            </a:r>
          </a:p>
        </p:txBody>
      </p:sp>
      <p:pic>
        <p:nvPicPr>
          <p:cNvPr id="5" name="Grafik 4" descr="Ein Bild, das Baum, Gras, draußen, Feld enthält.&#10;&#10;Automatisch generierte Beschreibung">
            <a:extLst>
              <a:ext uri="{FF2B5EF4-FFF2-40B4-BE49-F238E27FC236}">
                <a16:creationId xmlns:a16="http://schemas.microsoft.com/office/drawing/2014/main" id="{E4611597-CEEB-76AC-B9AF-30506199EE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112"/>
          <a:stretch/>
        </p:blipFill>
        <p:spPr>
          <a:xfrm>
            <a:off x="4006230" y="2420888"/>
            <a:ext cx="4509120" cy="3196394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48A405E6-4AC0-421C-D95F-28FB86DAB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sp>
        <p:nvSpPr>
          <p:cNvPr id="10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4FD66DBF-B431-1523-3D96-5EC4A438D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6409294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28650" y="2420888"/>
            <a:ext cx="3439294" cy="3123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A quoi sert la diversité génétique au sein d'une population ?</a:t>
            </a:r>
          </a:p>
          <a:p>
            <a:pPr marL="342900" indent="-342900">
              <a:lnSpc>
                <a:spcPct val="120000"/>
              </a:lnSpc>
              <a:buFontTx/>
              <a:buChar char="-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Capacité d'adaptation si les conditions de vie changent à long terme (par exemple en raison d'un changement climatique).</a:t>
            </a:r>
          </a:p>
        </p:txBody>
      </p:sp>
      <p:pic>
        <p:nvPicPr>
          <p:cNvPr id="5" name="Grafik 4" descr="Ein Bild, das Baum, Gras, draußen, Feld enthält.&#10;&#10;Automatisch generierte Beschreibung">
            <a:extLst>
              <a:ext uri="{FF2B5EF4-FFF2-40B4-BE49-F238E27FC236}">
                <a16:creationId xmlns:a16="http://schemas.microsoft.com/office/drawing/2014/main" id="{E4611597-CEEB-76AC-B9AF-30506199EE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112"/>
          <a:stretch/>
        </p:blipFill>
        <p:spPr>
          <a:xfrm>
            <a:off x="4006230" y="2420888"/>
            <a:ext cx="4509120" cy="3196394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48A405E6-4AC0-421C-D95F-28FB86DAB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sp>
        <p:nvSpPr>
          <p:cNvPr id="3" name="TextBox 11">
            <a:extLst>
              <a:ext uri="{FF2B5EF4-FFF2-40B4-BE49-F238E27FC236}">
                <a16:creationId xmlns:a16="http://schemas.microsoft.com/office/drawing/2014/main" id="{8070A075-A565-CE0D-C16D-23AF3C87E792}"/>
              </a:ext>
            </a:extLst>
          </p:cNvPr>
          <p:cNvSpPr txBox="1"/>
          <p:nvPr/>
        </p:nvSpPr>
        <p:spPr>
          <a:xfrm rot="20625474">
            <a:off x="1735087" y="3197571"/>
            <a:ext cx="5911498" cy="1569660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Sans diversité génétique, pas d'évolution : </a:t>
            </a:r>
            <a:r>
              <a:rPr kumimoji="0" lang="de-CH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car</a:t>
            </a: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sélection naturelle </a:t>
            </a:r>
            <a:r>
              <a:rPr lang="de-CH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n'a</a:t>
            </a: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</a:t>
            </a: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de-CH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réservoir</a:t>
            </a: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de-CH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gènes</a:t>
            </a: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dans lequel puiser pour choisir les meilleurs...</a:t>
            </a: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CD0912AA-E856-760F-0487-EF99C0AA9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29576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28650" y="2420888"/>
            <a:ext cx="3151262" cy="374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Les populations locales peuvent être génétiquement différentes des autres populations (adaptées aux conditions environnementales locales).</a:t>
            </a:r>
          </a:p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-&gt; </a:t>
            </a:r>
            <a:r>
              <a:rPr lang="de-CH" sz="2200" b="1" dirty="0">
                <a:latin typeface="Arial" panose="020B0604020202020204" pitchFamily="34" charset="0"/>
                <a:cs typeface="Arial" panose="020B0604020202020204" pitchFamily="34" charset="0"/>
              </a:rPr>
              <a:t>écotypes</a:t>
            </a: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48A405E6-4AC0-421C-D95F-28FB86DAB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pic>
        <p:nvPicPr>
          <p:cNvPr id="4" name="Grafik 3" descr="Ein Bild, das draußen, Himmel, Straße, Verkehrsweg enthält.&#10;&#10;Automatisch generierte Beschreibung">
            <a:extLst>
              <a:ext uri="{FF2B5EF4-FFF2-40B4-BE49-F238E27FC236}">
                <a16:creationId xmlns:a16="http://schemas.microsoft.com/office/drawing/2014/main" id="{717F50B0-8192-665A-A4DE-A2B4BAADF1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878"/>
          <a:stretch/>
        </p:blipFill>
        <p:spPr>
          <a:xfrm>
            <a:off x="3729773" y="2425824"/>
            <a:ext cx="5128058" cy="2952750"/>
          </a:xfrm>
          <a:prstGeom prst="rect">
            <a:avLst/>
          </a:prstGeom>
        </p:spPr>
      </p:pic>
      <p:sp>
        <p:nvSpPr>
          <p:cNvPr id="6" name="TextBox 6">
            <a:extLst>
              <a:ext uri="{FF2B5EF4-FFF2-40B4-BE49-F238E27FC236}">
                <a16:creationId xmlns:a16="http://schemas.microsoft.com/office/drawing/2014/main" id="{C4D9FC6D-CCBF-B8AC-4590-7F66301E9CF9}"/>
              </a:ext>
            </a:extLst>
          </p:cNvPr>
          <p:cNvSpPr txBox="1"/>
          <p:nvPr/>
        </p:nvSpPr>
        <p:spPr>
          <a:xfrm>
            <a:off x="3729772" y="4941168"/>
            <a:ext cx="5128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endParaRPr lang="de-CH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Ex.: l'expérience du bouleau de </a:t>
            </a:r>
            <a:r>
              <a:rPr lang="de-CH" dirty="0" err="1">
                <a:latin typeface="Arial" panose="020B0604020202020204" pitchFamily="34" charset="0"/>
                <a:cs typeface="Arial" panose="020B0604020202020204" pitchFamily="34" charset="0"/>
              </a:rPr>
              <a:t>Göte</a:t>
            </a:r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dirty="0" err="1">
                <a:latin typeface="Arial" panose="020B0604020202020204" pitchFamily="34" charset="0"/>
                <a:cs typeface="Arial" panose="020B0604020202020204" pitchFamily="34" charset="0"/>
              </a:rPr>
              <a:t>Turesson</a:t>
            </a:r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0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CE5D29DE-E176-719D-2B95-BB240D1DD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386976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977" y="476672"/>
            <a:ext cx="7886700" cy="720000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Promouvoir</a:t>
            </a:r>
            <a:r>
              <a:rPr lang="en-US" dirty="0"/>
              <a:t> la </a:t>
            </a:r>
            <a:r>
              <a:rPr lang="en-US" dirty="0" err="1"/>
              <a:t>biodiversité</a:t>
            </a:r>
            <a:r>
              <a:rPr lang="en-US" dirty="0"/>
              <a:t> de </a:t>
            </a:r>
            <a:r>
              <a:rPr lang="en-US" dirty="0" err="1"/>
              <a:t>manière</a:t>
            </a:r>
            <a:r>
              <a:rPr lang="en-US" dirty="0"/>
              <a:t> </a:t>
            </a:r>
            <a:r>
              <a:rPr lang="en-US" dirty="0" err="1"/>
              <a:t>ciblée</a:t>
            </a:r>
            <a:r>
              <a:rPr lang="en-US" dirty="0"/>
              <a:t> : </a:t>
            </a:r>
            <a:br>
              <a:rPr lang="en-US" dirty="0"/>
            </a:br>
            <a:r>
              <a:rPr lang="de-CH" dirty="0" err="1"/>
              <a:t>Quels</a:t>
            </a:r>
            <a:r>
              <a:rPr lang="de-CH" dirty="0"/>
              <a:t> </a:t>
            </a:r>
            <a:r>
              <a:rPr lang="de-CH" dirty="0" err="1"/>
              <a:t>sont</a:t>
            </a:r>
            <a:r>
              <a:rPr lang="de-CH" dirty="0"/>
              <a:t> les </a:t>
            </a:r>
            <a:r>
              <a:rPr lang="de-CH" dirty="0" err="1"/>
              <a:t>objectifs</a:t>
            </a:r>
            <a:r>
              <a:rPr lang="de-CH" dirty="0"/>
              <a:t> </a:t>
            </a:r>
            <a:r>
              <a:rPr lang="en-US" dirty="0"/>
              <a:t>?</a:t>
            </a:r>
            <a:endParaRPr lang="de-CH" dirty="0"/>
          </a:p>
        </p:txBody>
      </p:sp>
      <p:sp>
        <p:nvSpPr>
          <p:cNvPr id="7" name="TextBox 6"/>
          <p:cNvSpPr txBox="1"/>
          <p:nvPr/>
        </p:nvSpPr>
        <p:spPr>
          <a:xfrm>
            <a:off x="485977" y="1844824"/>
            <a:ext cx="408602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But de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cette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présentation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</a:p>
          <a:p>
            <a:pPr>
              <a:lnSpc>
                <a:spcPct val="120000"/>
              </a:lnSpc>
            </a:pPr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CH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  <a:r>
              <a:rPr lang="de-CH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garder</a:t>
            </a:r>
            <a:r>
              <a:rPr lang="de-CH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 </a:t>
            </a:r>
            <a:r>
              <a:rPr lang="de-CH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tête</a:t>
            </a:r>
            <a:r>
              <a:rPr lang="de-CH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les </a:t>
            </a:r>
            <a:r>
              <a:rPr lang="de-CH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objectifs</a:t>
            </a:r>
            <a:r>
              <a:rPr lang="de-CH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de-CH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</a:t>
            </a:r>
            <a:r>
              <a:rPr lang="de-CH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!</a:t>
            </a:r>
          </a:p>
          <a:p>
            <a:pPr>
              <a:lnSpc>
                <a:spcPct val="120000"/>
              </a:lnSpc>
            </a:pPr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Et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le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conseil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essayer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travailler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avec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l'agriculteur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dans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le sens des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objectifs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" name="Grafik 5" descr="Ein Bild, das Gras, Pflanze, Blume enthält.&#10;&#10;Automatisch generierte Beschreibung">
            <a:extLst>
              <a:ext uri="{FF2B5EF4-FFF2-40B4-BE49-F238E27FC236}">
                <a16:creationId xmlns:a16="http://schemas.microsoft.com/office/drawing/2014/main" id="{8363786A-5725-8B83-2117-5D1681295E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299" y="1358161"/>
            <a:ext cx="3741220" cy="4500000"/>
          </a:xfrm>
          <a:prstGeom prst="rect">
            <a:avLst/>
          </a:prstGeom>
        </p:spPr>
      </p:pic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4220C935-9CA6-2B05-6F2F-16AE4204F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4780439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28650" y="2420888"/>
            <a:ext cx="3151262" cy="374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Les populations locales peuvent être génétiquement différentes des autres populations (adaptées aux conditions environnementales locales).</a:t>
            </a:r>
          </a:p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-&gt; </a:t>
            </a:r>
            <a:r>
              <a:rPr lang="de-CH" sz="2200" b="1" dirty="0">
                <a:latin typeface="Arial" panose="020B0604020202020204" pitchFamily="34" charset="0"/>
                <a:cs typeface="Arial" panose="020B0604020202020204" pitchFamily="34" charset="0"/>
              </a:rPr>
              <a:t>écotypes</a:t>
            </a: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48A405E6-4AC0-421C-D95F-28FB86DAB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pic>
        <p:nvPicPr>
          <p:cNvPr id="4" name="Grafik 3" descr="Ein Bild, das draußen, Himmel, Straße, Verkehrsweg enthält.&#10;&#10;Automatisch generierte Beschreibung">
            <a:extLst>
              <a:ext uri="{FF2B5EF4-FFF2-40B4-BE49-F238E27FC236}">
                <a16:creationId xmlns:a16="http://schemas.microsoft.com/office/drawing/2014/main" id="{717F50B0-8192-665A-A4DE-A2B4BAADF1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878"/>
          <a:stretch/>
        </p:blipFill>
        <p:spPr>
          <a:xfrm>
            <a:off x="3729773" y="2425824"/>
            <a:ext cx="5128058" cy="2952750"/>
          </a:xfrm>
          <a:prstGeom prst="rect">
            <a:avLst/>
          </a:prstGeom>
        </p:spPr>
      </p:pic>
      <p:sp>
        <p:nvSpPr>
          <p:cNvPr id="6" name="TextBox 6">
            <a:extLst>
              <a:ext uri="{FF2B5EF4-FFF2-40B4-BE49-F238E27FC236}">
                <a16:creationId xmlns:a16="http://schemas.microsoft.com/office/drawing/2014/main" id="{C4D9FC6D-CCBF-B8AC-4590-7F66301E9CF9}"/>
              </a:ext>
            </a:extLst>
          </p:cNvPr>
          <p:cNvSpPr txBox="1"/>
          <p:nvPr/>
        </p:nvSpPr>
        <p:spPr>
          <a:xfrm>
            <a:off x="3729772" y="4941168"/>
            <a:ext cx="5128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endParaRPr lang="de-CH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Ex.: l'expérience du bouleau de </a:t>
            </a:r>
            <a:r>
              <a:rPr lang="de-CH" dirty="0" err="1">
                <a:latin typeface="Arial" panose="020B0604020202020204" pitchFamily="34" charset="0"/>
                <a:cs typeface="Arial" panose="020B0604020202020204" pitchFamily="34" charset="0"/>
              </a:rPr>
              <a:t>Göte</a:t>
            </a:r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dirty="0" err="1">
                <a:latin typeface="Arial" panose="020B0604020202020204" pitchFamily="34" charset="0"/>
                <a:cs typeface="Arial" panose="020B0604020202020204" pitchFamily="34" charset="0"/>
              </a:rPr>
              <a:t>Turesson</a:t>
            </a:r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0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6152AF-1AF2-F9F8-2E8A-96DDAA7607ED}"/>
              </a:ext>
            </a:extLst>
          </p:cNvPr>
          <p:cNvSpPr txBox="1"/>
          <p:nvPr/>
        </p:nvSpPr>
        <p:spPr>
          <a:xfrm rot="20625474">
            <a:off x="1661109" y="3103928"/>
            <a:ext cx="5565828" cy="1938992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de-CH" sz="2400" b="1" dirty="0" err="1"/>
              <a:t>Dépression</a:t>
            </a:r>
            <a:r>
              <a:rPr lang="de-CH" sz="2400" b="1" dirty="0"/>
              <a:t> </a:t>
            </a:r>
            <a:r>
              <a:rPr lang="de-CH" sz="2400" b="1" dirty="0" err="1"/>
              <a:t>d‘admixture</a:t>
            </a:r>
            <a:r>
              <a:rPr lang="de-CH" sz="2400" b="1" dirty="0"/>
              <a:t> </a:t>
            </a:r>
            <a:r>
              <a:rPr lang="de-CH" sz="2400" dirty="0"/>
              <a:t>: lorsque les croisements entre deux populations génétiquement éloignées entraînent une baisse de la condition physique des populations.</a:t>
            </a: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43BCCECE-3E09-00B9-69FC-DF2CD9B7F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55374315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Baum, Gras, draußen, Feld enthält.&#10;&#10;Automatisch generierte Beschreibung">
            <a:extLst>
              <a:ext uri="{FF2B5EF4-FFF2-40B4-BE49-F238E27FC236}">
                <a16:creationId xmlns:a16="http://schemas.microsoft.com/office/drawing/2014/main" id="{29B2D832-4BF7-BF48-3C91-3BE4E9F57B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112"/>
          <a:stretch/>
        </p:blipFill>
        <p:spPr>
          <a:xfrm>
            <a:off x="4006230" y="2083249"/>
            <a:ext cx="4509120" cy="3196394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86CB9367-1A9C-1F97-B853-94ADBED96CEE}"/>
              </a:ext>
            </a:extLst>
          </p:cNvPr>
          <p:cNvSpPr txBox="1"/>
          <p:nvPr/>
        </p:nvSpPr>
        <p:spPr>
          <a:xfrm>
            <a:off x="628650" y="1916832"/>
            <a:ext cx="6175598" cy="3970318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Diversité des gènes, première conclusion :</a:t>
            </a:r>
          </a:p>
          <a:p>
            <a:pPr>
              <a:lnSpc>
                <a:spcPct val="120000"/>
              </a:lnSpc>
            </a:pPr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La diversité génétique est "l'assurance" de la pérennité d'une population à long terme. Une diversité génétique suffisamment grande est donc décisive !</a:t>
            </a:r>
          </a:p>
          <a:p>
            <a:pPr>
              <a:lnSpc>
                <a:spcPct val="120000"/>
              </a:lnSpc>
            </a:pPr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Afin de préserver et de promouvoir la biodiversité,...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...les populations doivent être suffisamment diversifiées génétiquement pour survivre à long terme.</a:t>
            </a:r>
            <a:endParaRPr lang="de-CH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D59F79BF-4CFB-76B4-C549-5FD33E86B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sp>
        <p:nvSpPr>
          <p:cNvPr id="11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E4DA68C6-BC35-8DD5-7D4D-8B766E91D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09835911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28650" y="2348880"/>
            <a:ext cx="322327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question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est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</a:p>
          <a:p>
            <a:endParaRPr lang="de-CH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Que faut-il pour qu'une population soit suffisamment diversifiée génétiquement pour survivre à long terme ?</a:t>
            </a:r>
          </a:p>
        </p:txBody>
      </p:sp>
      <p:pic>
        <p:nvPicPr>
          <p:cNvPr id="5" name="Grafik 4" descr="Ein Bild, das Baum, Gras, draußen, Feld enthält.&#10;&#10;Automatisch generierte Beschreibung">
            <a:extLst>
              <a:ext uri="{FF2B5EF4-FFF2-40B4-BE49-F238E27FC236}">
                <a16:creationId xmlns:a16="http://schemas.microsoft.com/office/drawing/2014/main" id="{E4611597-CEEB-76AC-B9AF-30506199EE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112"/>
          <a:stretch/>
        </p:blipFill>
        <p:spPr>
          <a:xfrm>
            <a:off x="4006230" y="2348880"/>
            <a:ext cx="4509120" cy="319639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sp>
        <p:nvSpPr>
          <p:cNvPr id="12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EB470CC6-4A4E-95F1-82EB-A04BE98CF6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21278415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28650" y="2348880"/>
            <a:ext cx="322327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manière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générale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</a:p>
          <a:p>
            <a:endParaRPr lang="de-CH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Plus une population est grande (plus il y a d'individus), plus sa diversité génétique est grande.</a:t>
            </a:r>
          </a:p>
        </p:txBody>
      </p:sp>
      <p:pic>
        <p:nvPicPr>
          <p:cNvPr id="5" name="Grafik 4" descr="Ein Bild, das Baum, Gras, draußen, Feld enthält.&#10;&#10;Automatisch generierte Beschreibung">
            <a:extLst>
              <a:ext uri="{FF2B5EF4-FFF2-40B4-BE49-F238E27FC236}">
                <a16:creationId xmlns:a16="http://schemas.microsoft.com/office/drawing/2014/main" id="{E4611597-CEEB-76AC-B9AF-30506199EE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112"/>
          <a:stretch/>
        </p:blipFill>
        <p:spPr>
          <a:xfrm>
            <a:off x="4006230" y="2348880"/>
            <a:ext cx="4509120" cy="3196394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id="{07609F6B-A955-AC36-B7E7-715D3E065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sp>
        <p:nvSpPr>
          <p:cNvPr id="11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6EA4A0F-C95B-CF76-3BC1-F896E1E34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5478743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>
            <a:extLst>
              <a:ext uri="{FF2B5EF4-FFF2-40B4-BE49-F238E27FC236}">
                <a16:creationId xmlns:a16="http://schemas.microsoft.com/office/drawing/2014/main" id="{D86BBEC1-C640-F737-1735-4B5A014C08FE}"/>
              </a:ext>
            </a:extLst>
          </p:cNvPr>
          <p:cNvSpPr/>
          <p:nvPr/>
        </p:nvSpPr>
        <p:spPr>
          <a:xfrm>
            <a:off x="6660232" y="3284984"/>
            <a:ext cx="216024" cy="1440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F00B1BE2-D5FE-2FEC-3639-E3D31D729ED2}"/>
              </a:ext>
            </a:extLst>
          </p:cNvPr>
          <p:cNvCxnSpPr/>
          <p:nvPr/>
        </p:nvCxnSpPr>
        <p:spPr>
          <a:xfrm flipH="1">
            <a:off x="6876256" y="2926365"/>
            <a:ext cx="617756" cy="35861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6">
            <a:extLst>
              <a:ext uri="{FF2B5EF4-FFF2-40B4-BE49-F238E27FC236}">
                <a16:creationId xmlns:a16="http://schemas.microsoft.com/office/drawing/2014/main" id="{E56EBE98-7403-3253-F2FE-1FA10C125165}"/>
              </a:ext>
            </a:extLst>
          </p:cNvPr>
          <p:cNvSpPr txBox="1"/>
          <p:nvPr/>
        </p:nvSpPr>
        <p:spPr>
          <a:xfrm>
            <a:off x="352521" y="2028616"/>
            <a:ext cx="3427391" cy="3237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Détour sur une île :</a:t>
            </a:r>
          </a:p>
          <a:p>
            <a:endParaRPr lang="de-CH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Quel est le degré de diversité génétique nécessaire pour que la population puisse survivre à long terme sur l'île (c'est-à-dire ne pas s'éteindre) ?</a:t>
            </a:r>
          </a:p>
        </p:txBody>
      </p:sp>
      <p:pic>
        <p:nvPicPr>
          <p:cNvPr id="10" name="Grafik 9" descr="Ein Bild, das Wasser, Himmel, draußen, Natur enthält.&#10;&#10;Automatisch generierte Beschreibung">
            <a:extLst>
              <a:ext uri="{FF2B5EF4-FFF2-40B4-BE49-F238E27FC236}">
                <a16:creationId xmlns:a16="http://schemas.microsoft.com/office/drawing/2014/main" id="{40DD8D99-2094-9205-1074-C14181806D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9912" y="2420888"/>
            <a:ext cx="4824536" cy="3221383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9D7814CA-C68A-41CA-BA79-E47CC99B5387}"/>
              </a:ext>
            </a:extLst>
          </p:cNvPr>
          <p:cNvSpPr txBox="1"/>
          <p:nvPr/>
        </p:nvSpPr>
        <p:spPr>
          <a:xfrm>
            <a:off x="7494012" y="5373216"/>
            <a:ext cx="1008173" cy="1846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600" dirty="0"/>
              <a:t>Source : www.pixabay.com</a:t>
            </a:r>
            <a:endParaRPr lang="de-CH" sz="600" dirty="0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CDA72673-C119-2254-DFD8-21E62B1A8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sp>
        <p:nvSpPr>
          <p:cNvPr id="13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C6FFB3E-E01E-8E6A-E791-8CF957B9D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31633214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>
            <a:extLst>
              <a:ext uri="{FF2B5EF4-FFF2-40B4-BE49-F238E27FC236}">
                <a16:creationId xmlns:a16="http://schemas.microsoft.com/office/drawing/2014/main" id="{D86BBEC1-C640-F737-1735-4B5A014C08FE}"/>
              </a:ext>
            </a:extLst>
          </p:cNvPr>
          <p:cNvSpPr/>
          <p:nvPr/>
        </p:nvSpPr>
        <p:spPr>
          <a:xfrm>
            <a:off x="6660232" y="3284984"/>
            <a:ext cx="216024" cy="1440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F00B1BE2-D5FE-2FEC-3639-E3D31D729ED2}"/>
              </a:ext>
            </a:extLst>
          </p:cNvPr>
          <p:cNvCxnSpPr/>
          <p:nvPr/>
        </p:nvCxnSpPr>
        <p:spPr>
          <a:xfrm flipH="1">
            <a:off x="6876256" y="2926365"/>
            <a:ext cx="617756" cy="35861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6">
            <a:extLst>
              <a:ext uri="{FF2B5EF4-FFF2-40B4-BE49-F238E27FC236}">
                <a16:creationId xmlns:a16="http://schemas.microsoft.com/office/drawing/2014/main" id="{E56EBE98-7403-3253-F2FE-1FA10C125165}"/>
              </a:ext>
            </a:extLst>
          </p:cNvPr>
          <p:cNvSpPr txBox="1"/>
          <p:nvPr/>
        </p:nvSpPr>
        <p:spPr>
          <a:xfrm>
            <a:off x="577944" y="2069255"/>
            <a:ext cx="3433481" cy="382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Détour sur une île :</a:t>
            </a:r>
          </a:p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Quelle doit être la taille d'une population pour que sa diversité génétique soit suffisamment grande pour que la population puisse survivre à long terme sur l'île (c.-à-d. ne pas s'éteindre) ?</a:t>
            </a:r>
          </a:p>
        </p:txBody>
      </p:sp>
      <p:pic>
        <p:nvPicPr>
          <p:cNvPr id="10" name="Grafik 9" descr="Ein Bild, das Wasser, Himmel, draußen, Natur enthält.&#10;&#10;Automatisch generierte Beschreibung">
            <a:extLst>
              <a:ext uri="{FF2B5EF4-FFF2-40B4-BE49-F238E27FC236}">
                <a16:creationId xmlns:a16="http://schemas.microsoft.com/office/drawing/2014/main" id="{40DD8D99-2094-9205-1074-C14181806D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1426" y="2492896"/>
            <a:ext cx="4824536" cy="3221383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9D7814CA-C68A-41CA-BA79-E47CC99B5387}"/>
              </a:ext>
            </a:extLst>
          </p:cNvPr>
          <p:cNvSpPr txBox="1"/>
          <p:nvPr/>
        </p:nvSpPr>
        <p:spPr>
          <a:xfrm>
            <a:off x="7494012" y="5373216"/>
            <a:ext cx="1008173" cy="1846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600" dirty="0"/>
              <a:t>Source : www.pixabay.com</a:t>
            </a:r>
            <a:endParaRPr lang="de-CH" sz="600" dirty="0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CE533978-4C83-0A56-913E-5C3336689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sp>
        <p:nvSpPr>
          <p:cNvPr id="13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98F1B53B-CD75-0294-57F1-7FD9904E4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85110939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>
            <a:extLst>
              <a:ext uri="{FF2B5EF4-FFF2-40B4-BE49-F238E27FC236}">
                <a16:creationId xmlns:a16="http://schemas.microsoft.com/office/drawing/2014/main" id="{D86BBEC1-C640-F737-1735-4B5A014C08FE}"/>
              </a:ext>
            </a:extLst>
          </p:cNvPr>
          <p:cNvSpPr/>
          <p:nvPr/>
        </p:nvSpPr>
        <p:spPr>
          <a:xfrm>
            <a:off x="6660232" y="3284984"/>
            <a:ext cx="216024" cy="1440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F00B1BE2-D5FE-2FEC-3639-E3D31D729ED2}"/>
              </a:ext>
            </a:extLst>
          </p:cNvPr>
          <p:cNvCxnSpPr/>
          <p:nvPr/>
        </p:nvCxnSpPr>
        <p:spPr>
          <a:xfrm flipH="1">
            <a:off x="6876256" y="2926365"/>
            <a:ext cx="617756" cy="35861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6">
            <a:extLst>
              <a:ext uri="{FF2B5EF4-FFF2-40B4-BE49-F238E27FC236}">
                <a16:creationId xmlns:a16="http://schemas.microsoft.com/office/drawing/2014/main" id="{E56EBE98-7403-3253-F2FE-1FA10C125165}"/>
              </a:ext>
            </a:extLst>
          </p:cNvPr>
          <p:cNvSpPr txBox="1"/>
          <p:nvPr/>
        </p:nvSpPr>
        <p:spPr>
          <a:xfrm>
            <a:off x="539552" y="2420888"/>
            <a:ext cx="3096344" cy="1569660"/>
          </a:xfrm>
          <a:prstGeom prst="rect">
            <a:avLst/>
          </a:prstGeom>
          <a:solidFill>
            <a:srgbClr val="FFC0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La plus petite taille de population viable à long terme est de l'ordre de 5'000 à 10'000 individus !</a:t>
            </a:r>
          </a:p>
        </p:txBody>
      </p:sp>
      <p:pic>
        <p:nvPicPr>
          <p:cNvPr id="10" name="Grafik 9" descr="Ein Bild, das Wasser, Himmel, draußen, Natur enthält.&#10;&#10;Automatisch generierte Beschreibung">
            <a:extLst>
              <a:ext uri="{FF2B5EF4-FFF2-40B4-BE49-F238E27FC236}">
                <a16:creationId xmlns:a16="http://schemas.microsoft.com/office/drawing/2014/main" id="{40DD8D99-2094-9205-1074-C14181806D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9912" y="2420888"/>
            <a:ext cx="4824536" cy="3221383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9D7814CA-C68A-41CA-BA79-E47CC99B5387}"/>
              </a:ext>
            </a:extLst>
          </p:cNvPr>
          <p:cNvSpPr txBox="1"/>
          <p:nvPr/>
        </p:nvSpPr>
        <p:spPr>
          <a:xfrm>
            <a:off x="7308304" y="5373216"/>
            <a:ext cx="1193881" cy="1846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600" dirty="0"/>
              <a:t>Source : www.pixabay.com</a:t>
            </a:r>
            <a:endParaRPr lang="de-CH" sz="600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B6F7DDA-A4ED-753D-90F0-545B0B67B3F4}"/>
              </a:ext>
            </a:extLst>
          </p:cNvPr>
          <p:cNvSpPr txBox="1"/>
          <p:nvPr/>
        </p:nvSpPr>
        <p:spPr>
          <a:xfrm>
            <a:off x="539552" y="4149080"/>
            <a:ext cx="3096344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" dirty="0"/>
              <a:t>Source : </a:t>
            </a:r>
            <a:r>
              <a:rPr lang="de-CH" sz="600" b="0" i="0" u="none" strike="noStrike" baseline="0" dirty="0">
                <a:latin typeface="Verdana" panose="020B0604030504040204" pitchFamily="34" charset="0"/>
              </a:rPr>
              <a:t>Hoeck P.E.A., Tobler U., Holderegger R., Bollmann K., Keller L.F. (2016) : </a:t>
            </a:r>
            <a:r>
              <a:rPr lang="de-CH" sz="600" b="0" i="0" u="none" strike="noStrike" baseline="0" dirty="0" err="1">
                <a:latin typeface="Verdana" panose="020B0604030504040204" pitchFamily="34" charset="0"/>
              </a:rPr>
              <a:t>Ocologie des populations</a:t>
            </a:r>
            <a:r>
              <a:rPr lang="de-CH" sz="600" b="0" i="0" u="none" strike="noStrike" baseline="0" dirty="0">
                <a:latin typeface="Verdana" panose="020B0604030504040204" pitchFamily="34" charset="0"/>
              </a:rPr>
              <a:t>.</a:t>
            </a:r>
          </a:p>
          <a:p>
            <a:pPr algn="l"/>
            <a:r>
              <a:rPr lang="de-CH" sz="600" b="0" i="0" u="none" strike="noStrike" baseline="0" dirty="0">
                <a:latin typeface="Verdana" panose="020B0604030504040204" pitchFamily="34" charset="0"/>
              </a:rPr>
              <a:t>Rapport technique servant de base </a:t>
            </a:r>
            <a:r>
              <a:rPr lang="de-CH" sz="600" b="0" i="0" u="none" strike="noStrike" baseline="0" dirty="0" err="1">
                <a:latin typeface="Verdana" panose="020B0604030504040204" pitchFamily="34" charset="0"/>
              </a:rPr>
              <a:t>à </a:t>
            </a:r>
            <a:r>
              <a:rPr lang="de-CH" sz="600" b="0" i="0" u="none" strike="noStrike" baseline="0" dirty="0">
                <a:latin typeface="Verdana" panose="020B0604030504040204" pitchFamily="34" charset="0"/>
              </a:rPr>
              <a:t>l'élaboration du concept global de protection de la nature du canton </a:t>
            </a:r>
            <a:r>
              <a:rPr lang="de-CH" sz="600" b="0" i="0" u="none" strike="noStrike" baseline="0" dirty="0" err="1">
                <a:latin typeface="Verdana" panose="020B0604030504040204" pitchFamily="34" charset="0"/>
              </a:rPr>
              <a:t>de Zurich.</a:t>
            </a:r>
            <a:endParaRPr lang="de-CH" sz="600" b="0" i="0" u="none" strike="noStrike" baseline="0" dirty="0">
              <a:latin typeface="Verdana" panose="020B0604030504040204" pitchFamily="34" charset="0"/>
            </a:endParaRPr>
          </a:p>
          <a:p>
            <a:pPr algn="l"/>
            <a:r>
              <a:rPr lang="de-CH" sz="600" b="0" i="0" u="none" strike="noStrike" baseline="0" dirty="0">
                <a:latin typeface="Verdana" panose="020B0604030504040204" pitchFamily="34" charset="0"/>
              </a:rPr>
              <a:t>sur mandat du service de protection de la nature, Office </a:t>
            </a:r>
            <a:r>
              <a:rPr lang="de-CH" sz="600" b="0" i="0" u="none" strike="noStrike" baseline="0" dirty="0" err="1">
                <a:latin typeface="Verdana" panose="020B0604030504040204" pitchFamily="34" charset="0"/>
              </a:rPr>
              <a:t>du </a:t>
            </a:r>
            <a:r>
              <a:rPr lang="de-CH" sz="600" b="0" i="0" u="none" strike="noStrike" baseline="0" dirty="0">
                <a:latin typeface="Verdana" panose="020B0604030504040204" pitchFamily="34" charset="0"/>
              </a:rPr>
              <a:t>paysage et de la nature.</a:t>
            </a:r>
            <a:endParaRPr lang="de-CH" sz="600" dirty="0"/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40B06693-3FE3-E8F0-F510-43E3D0C74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sp>
        <p:nvSpPr>
          <p:cNvPr id="15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CC16903-77C2-FF64-7DC6-095D7F079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409524282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>
            <a:extLst>
              <a:ext uri="{FF2B5EF4-FFF2-40B4-BE49-F238E27FC236}">
                <a16:creationId xmlns:a16="http://schemas.microsoft.com/office/drawing/2014/main" id="{D86BBEC1-C640-F737-1735-4B5A014C08FE}"/>
              </a:ext>
            </a:extLst>
          </p:cNvPr>
          <p:cNvSpPr/>
          <p:nvPr/>
        </p:nvSpPr>
        <p:spPr>
          <a:xfrm>
            <a:off x="6660232" y="3284984"/>
            <a:ext cx="216024" cy="1440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F00B1BE2-D5FE-2FEC-3639-E3D31D729ED2}"/>
              </a:ext>
            </a:extLst>
          </p:cNvPr>
          <p:cNvCxnSpPr/>
          <p:nvPr/>
        </p:nvCxnSpPr>
        <p:spPr>
          <a:xfrm flipH="1">
            <a:off x="6876256" y="2926365"/>
            <a:ext cx="617756" cy="35861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6">
            <a:extLst>
              <a:ext uri="{FF2B5EF4-FFF2-40B4-BE49-F238E27FC236}">
                <a16:creationId xmlns:a16="http://schemas.microsoft.com/office/drawing/2014/main" id="{E56EBE98-7403-3253-F2FE-1FA10C125165}"/>
              </a:ext>
            </a:extLst>
          </p:cNvPr>
          <p:cNvSpPr txBox="1"/>
          <p:nvPr/>
        </p:nvSpPr>
        <p:spPr>
          <a:xfrm>
            <a:off x="512058" y="2276872"/>
            <a:ext cx="3511372" cy="350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Principe de base :</a:t>
            </a:r>
          </a:p>
          <a:p>
            <a:endParaRPr lang="de-CH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Les grandes îles peuvent abriter de grandes populations.</a:t>
            </a:r>
          </a:p>
          <a:p>
            <a:endParaRPr lang="de-CH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Les petites îles ne peuvent pas abriter des populations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aussi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grandes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0" name="Grafik 9" descr="Ein Bild, das Wasser, Himmel, draußen, Natur enthält.&#10;&#10;Automatisch generierte Beschreibung">
            <a:extLst>
              <a:ext uri="{FF2B5EF4-FFF2-40B4-BE49-F238E27FC236}">
                <a16:creationId xmlns:a16="http://schemas.microsoft.com/office/drawing/2014/main" id="{40DD8D99-2094-9205-1074-C14181806D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890" y="2414363"/>
            <a:ext cx="4824536" cy="3221383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9D7814CA-C68A-41CA-BA79-E47CC99B5387}"/>
              </a:ext>
            </a:extLst>
          </p:cNvPr>
          <p:cNvSpPr txBox="1"/>
          <p:nvPr/>
        </p:nvSpPr>
        <p:spPr>
          <a:xfrm>
            <a:off x="7651263" y="5416632"/>
            <a:ext cx="1008173" cy="1846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600" dirty="0"/>
              <a:t>Source : www.pixabay.com</a:t>
            </a:r>
            <a:endParaRPr lang="de-CH" sz="600" dirty="0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4D2A99CE-E1AC-DA8C-9E09-6C9B64C57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sp>
        <p:nvSpPr>
          <p:cNvPr id="13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4120B600-4F67-4508-3837-497499280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43819752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>
            <a:extLst>
              <a:ext uri="{FF2B5EF4-FFF2-40B4-BE49-F238E27FC236}">
                <a16:creationId xmlns:a16="http://schemas.microsoft.com/office/drawing/2014/main" id="{D86BBEC1-C640-F737-1735-4B5A014C08FE}"/>
              </a:ext>
            </a:extLst>
          </p:cNvPr>
          <p:cNvSpPr/>
          <p:nvPr/>
        </p:nvSpPr>
        <p:spPr>
          <a:xfrm>
            <a:off x="6660232" y="3284984"/>
            <a:ext cx="216024" cy="1440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F00B1BE2-D5FE-2FEC-3639-E3D31D729ED2}"/>
              </a:ext>
            </a:extLst>
          </p:cNvPr>
          <p:cNvCxnSpPr/>
          <p:nvPr/>
        </p:nvCxnSpPr>
        <p:spPr>
          <a:xfrm flipH="1">
            <a:off x="6876256" y="2926365"/>
            <a:ext cx="617756" cy="35861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6">
            <a:extLst>
              <a:ext uri="{FF2B5EF4-FFF2-40B4-BE49-F238E27FC236}">
                <a16:creationId xmlns:a16="http://schemas.microsoft.com/office/drawing/2014/main" id="{E56EBE98-7403-3253-F2FE-1FA10C125165}"/>
              </a:ext>
            </a:extLst>
          </p:cNvPr>
          <p:cNvSpPr txBox="1"/>
          <p:nvPr/>
        </p:nvSpPr>
        <p:spPr>
          <a:xfrm>
            <a:off x="512058" y="2276872"/>
            <a:ext cx="35113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400" dirty="0">
                <a:latin typeface="Arial" panose="020B0604020202020204" pitchFamily="34" charset="0"/>
                <a:cs typeface="Arial" panose="020B0604020202020204" pitchFamily="34" charset="0"/>
              </a:rPr>
              <a:t>Chaque type de </a:t>
            </a:r>
            <a:r>
              <a:rPr lang="de-CH" sz="24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400" dirty="0">
                <a:latin typeface="Arial" panose="020B0604020202020204" pitchFamily="34" charset="0"/>
                <a:cs typeface="Arial" panose="020B0604020202020204" pitchFamily="34" charset="0"/>
              </a:rPr>
              <a:t> dans le paysage peut être considéré comme une île dans l'océan des autres </a:t>
            </a:r>
            <a:r>
              <a:rPr lang="de-CH" sz="2400" dirty="0" err="1">
                <a:latin typeface="Arial" panose="020B0604020202020204" pitchFamily="34" charset="0"/>
                <a:cs typeface="Arial" panose="020B0604020202020204" pitchFamily="34" charset="0"/>
              </a:rPr>
              <a:t>types</a:t>
            </a:r>
            <a:r>
              <a:rPr lang="de-CH" sz="24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de-CH" sz="24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0" name="Grafik 9" descr="Ein Bild, das Wasser, Himmel, draußen, Natur enthält.&#10;&#10;Automatisch generierte Beschreibung">
            <a:extLst>
              <a:ext uri="{FF2B5EF4-FFF2-40B4-BE49-F238E27FC236}">
                <a16:creationId xmlns:a16="http://schemas.microsoft.com/office/drawing/2014/main" id="{40DD8D99-2094-9205-1074-C14181806D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9890" y="2414363"/>
            <a:ext cx="4824536" cy="3221383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9D7814CA-C68A-41CA-BA79-E47CC99B5387}"/>
              </a:ext>
            </a:extLst>
          </p:cNvPr>
          <p:cNvSpPr txBox="1"/>
          <p:nvPr/>
        </p:nvSpPr>
        <p:spPr>
          <a:xfrm>
            <a:off x="7651263" y="5416632"/>
            <a:ext cx="1008173" cy="1846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600" dirty="0"/>
              <a:t>Source : www.pixabay.com</a:t>
            </a:r>
            <a:endParaRPr lang="de-CH" sz="600" dirty="0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4D2A99CE-E1AC-DA8C-9E09-6C9B64C57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sp>
        <p:nvSpPr>
          <p:cNvPr id="13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CC701502-F4C9-F878-3286-BA8460BC2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400972126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>
            <a:extLst>
              <a:ext uri="{FF2B5EF4-FFF2-40B4-BE49-F238E27FC236}">
                <a16:creationId xmlns:a16="http://schemas.microsoft.com/office/drawing/2014/main" id="{D86BBEC1-C640-F737-1735-4B5A014C08FE}"/>
              </a:ext>
            </a:extLst>
          </p:cNvPr>
          <p:cNvSpPr/>
          <p:nvPr/>
        </p:nvSpPr>
        <p:spPr>
          <a:xfrm>
            <a:off x="6660232" y="3284984"/>
            <a:ext cx="216024" cy="1440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F00B1BE2-D5FE-2FEC-3639-E3D31D729ED2}"/>
              </a:ext>
            </a:extLst>
          </p:cNvPr>
          <p:cNvCxnSpPr/>
          <p:nvPr/>
        </p:nvCxnSpPr>
        <p:spPr>
          <a:xfrm flipH="1">
            <a:off x="6876256" y="2926365"/>
            <a:ext cx="617756" cy="35861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6">
            <a:extLst>
              <a:ext uri="{FF2B5EF4-FFF2-40B4-BE49-F238E27FC236}">
                <a16:creationId xmlns:a16="http://schemas.microsoft.com/office/drawing/2014/main" id="{E56EBE98-7403-3253-F2FE-1FA10C125165}"/>
              </a:ext>
            </a:extLst>
          </p:cNvPr>
          <p:cNvSpPr txBox="1"/>
          <p:nvPr/>
        </p:nvSpPr>
        <p:spPr>
          <a:xfrm>
            <a:off x="564855" y="2240291"/>
            <a:ext cx="35103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Chaque espèce a besoin d'une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surface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minimale de son type de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pour que la population de l'espèce soit suffisamment importante pour pouvoir survivre à long terme.</a:t>
            </a:r>
          </a:p>
        </p:txBody>
      </p:sp>
      <p:pic>
        <p:nvPicPr>
          <p:cNvPr id="10" name="Grafik 9" descr="Ein Bild, das Wasser, Himmel, draußen, Natur enthält.&#10;&#10;Automatisch generierte Beschreibung">
            <a:extLst>
              <a:ext uri="{FF2B5EF4-FFF2-40B4-BE49-F238E27FC236}">
                <a16:creationId xmlns:a16="http://schemas.microsoft.com/office/drawing/2014/main" id="{40DD8D99-2094-9205-1074-C14181806D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1426" y="2373998"/>
            <a:ext cx="4824536" cy="3221383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9D7814CA-C68A-41CA-BA79-E47CC99B5387}"/>
              </a:ext>
            </a:extLst>
          </p:cNvPr>
          <p:cNvSpPr txBox="1"/>
          <p:nvPr/>
        </p:nvSpPr>
        <p:spPr>
          <a:xfrm>
            <a:off x="7740352" y="5417367"/>
            <a:ext cx="1008173" cy="1846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600" dirty="0"/>
              <a:t>Source : www.pixabay.com</a:t>
            </a:r>
            <a:endParaRPr lang="de-CH" sz="600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48D9BF8-F924-83E5-8B4E-6B40F8A9EECD}"/>
              </a:ext>
            </a:extLst>
          </p:cNvPr>
          <p:cNvSpPr txBox="1"/>
          <p:nvPr/>
        </p:nvSpPr>
        <p:spPr>
          <a:xfrm>
            <a:off x="628650" y="4843814"/>
            <a:ext cx="5095479" cy="1089529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1800" dirty="0">
                <a:latin typeface="Arial" panose="020B0604020202020204" pitchFamily="34" charset="0"/>
                <a:cs typeface="Arial" panose="020B0604020202020204" pitchFamily="34" charset="0"/>
              </a:rPr>
              <a:t>Si les </a:t>
            </a:r>
            <a:r>
              <a:rPr lang="de-CH" sz="1800" dirty="0" err="1">
                <a:latin typeface="Arial" panose="020B0604020202020204" pitchFamily="34" charset="0"/>
                <a:cs typeface="Arial" panose="020B0604020202020204" pitchFamily="34" charset="0"/>
              </a:rPr>
              <a:t>îlots</a:t>
            </a:r>
            <a:r>
              <a:rPr lang="de-CH" sz="18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de-CH" sz="18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1800" dirty="0">
                <a:latin typeface="Arial" panose="020B0604020202020204" pitchFamily="34" charset="0"/>
                <a:cs typeface="Arial" panose="020B0604020202020204" pitchFamily="34" charset="0"/>
              </a:rPr>
              <a:t> n'atteignent pas une certaine taille, ils ne sont pas en mesure d'abriter des populations viables à long terme. </a:t>
            </a:r>
            <a:endParaRPr lang="de-CH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70A7A7E2-C265-F4A4-B70B-D01192BCE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sp>
        <p:nvSpPr>
          <p:cNvPr id="15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CDFB86C7-0A2B-C926-D4A9-4059AD631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662511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 err="1"/>
              <a:t>Promouvoir la biodiversité de manière ciblée</a:t>
            </a:r>
            <a:endParaRPr lang="de-CH" dirty="0"/>
          </a:p>
        </p:txBody>
      </p:sp>
      <p:sp>
        <p:nvSpPr>
          <p:cNvPr id="7" name="TextBox 6"/>
          <p:cNvSpPr txBox="1"/>
          <p:nvPr/>
        </p:nvSpPr>
        <p:spPr>
          <a:xfrm>
            <a:off x="628650" y="2924944"/>
            <a:ext cx="35667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Qu'est-ce que la biodiversité ?</a:t>
            </a:r>
          </a:p>
        </p:txBody>
      </p:sp>
      <p:pic>
        <p:nvPicPr>
          <p:cNvPr id="6" name="Picture 2" descr="C:\Users\Win7\Desktop\Jole\Fotos\2022\Jan-Mai\IMG_20220520_0952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4174" y="1988840"/>
            <a:ext cx="3960000" cy="3960000"/>
          </a:xfrm>
          <a:prstGeom prst="rect">
            <a:avLst/>
          </a:prstGeom>
          <a:noFill/>
        </p:spPr>
      </p:pic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D8D191FA-1BD1-D75E-48CF-549C67DC8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83874887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6">
            <a:extLst>
              <a:ext uri="{FF2B5EF4-FFF2-40B4-BE49-F238E27FC236}">
                <a16:creationId xmlns:a16="http://schemas.microsoft.com/office/drawing/2014/main" id="{58C10266-1CEC-4CE4-6B03-1866FE909C1A}"/>
              </a:ext>
            </a:extLst>
          </p:cNvPr>
          <p:cNvSpPr txBox="1"/>
          <p:nvPr/>
        </p:nvSpPr>
        <p:spPr>
          <a:xfrm>
            <a:off x="406939" y="2327104"/>
            <a:ext cx="26884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Relation entre la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taille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du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milieu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et la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probabilité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survie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, à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l'exemple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du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damier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de la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succise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E3210831-D829-7EE3-14A5-912A0748C8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045" t="30400" r="35208" b="13600"/>
          <a:stretch/>
        </p:blipFill>
        <p:spPr>
          <a:xfrm>
            <a:off x="3095438" y="2327104"/>
            <a:ext cx="5615632" cy="3783975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7C2B6A12-E736-55FB-8398-1466A0C8DCCC}"/>
              </a:ext>
            </a:extLst>
          </p:cNvPr>
          <p:cNvSpPr txBox="1"/>
          <p:nvPr/>
        </p:nvSpPr>
        <p:spPr>
          <a:xfrm>
            <a:off x="5372653" y="5686006"/>
            <a:ext cx="2943763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" dirty="0"/>
              <a:t>Source : </a:t>
            </a:r>
            <a:r>
              <a:rPr lang="de-CH" sz="600" b="0" i="0" u="none" strike="noStrike" baseline="0" dirty="0">
                <a:latin typeface="Verdana" panose="020B0604030504040204" pitchFamily="34" charset="0"/>
              </a:rPr>
              <a:t>Hoeck P.E.A., Tobler U., Holderegger R., Bollmann K., Keller L.F. (2016) : </a:t>
            </a:r>
            <a:r>
              <a:rPr lang="de-CH" sz="600" dirty="0" err="1">
                <a:latin typeface="Verdana" panose="020B0604030504040204" pitchFamily="34" charset="0"/>
              </a:rPr>
              <a:t>E</a:t>
            </a:r>
            <a:r>
              <a:rPr lang="de-CH" sz="600" b="0" i="0" u="none" strike="noStrike" baseline="0" dirty="0" err="1">
                <a:latin typeface="Verdana" panose="020B0604030504040204" pitchFamily="34" charset="0"/>
              </a:rPr>
              <a:t>cologie</a:t>
            </a:r>
            <a:r>
              <a:rPr lang="de-CH" sz="600" b="0" i="0" u="none" strike="noStrike" baseline="0" dirty="0">
                <a:latin typeface="Verdana" panose="020B0604030504040204" pitchFamily="34" charset="0"/>
              </a:rPr>
              <a:t> des </a:t>
            </a:r>
            <a:r>
              <a:rPr lang="de-CH" sz="600" b="0" i="0" u="none" strike="noStrike" baseline="0" dirty="0" err="1">
                <a:latin typeface="Verdana" panose="020B0604030504040204" pitchFamily="34" charset="0"/>
              </a:rPr>
              <a:t>populations</a:t>
            </a:r>
            <a:r>
              <a:rPr lang="de-CH" sz="600" b="0" i="0" u="none" strike="noStrike" baseline="0" dirty="0">
                <a:latin typeface="Verdana" panose="020B0604030504040204" pitchFamily="34" charset="0"/>
              </a:rPr>
              <a:t>.</a:t>
            </a:r>
          </a:p>
          <a:p>
            <a:pPr algn="l"/>
            <a:r>
              <a:rPr lang="de-CH" sz="600" b="0" i="0" u="none" strike="noStrike" baseline="0" dirty="0">
                <a:latin typeface="Verdana" panose="020B0604030504040204" pitchFamily="34" charset="0"/>
              </a:rPr>
              <a:t>Rapport technique servant de base </a:t>
            </a:r>
            <a:r>
              <a:rPr lang="de-CH" sz="600" b="0" i="0" u="none" strike="noStrike" baseline="0" dirty="0" err="1">
                <a:latin typeface="Verdana" panose="020B0604030504040204" pitchFamily="34" charset="0"/>
              </a:rPr>
              <a:t>à </a:t>
            </a:r>
            <a:r>
              <a:rPr lang="de-CH" sz="600" b="0" i="0" u="none" strike="noStrike" baseline="0" dirty="0">
                <a:latin typeface="Verdana" panose="020B0604030504040204" pitchFamily="34" charset="0"/>
              </a:rPr>
              <a:t>l'élaboration du concept global de protection de la nature du canton </a:t>
            </a:r>
            <a:r>
              <a:rPr lang="de-CH" sz="600" b="0" i="0" u="none" strike="noStrike" baseline="0" dirty="0" err="1">
                <a:latin typeface="Verdana" panose="020B0604030504040204" pitchFamily="34" charset="0"/>
              </a:rPr>
              <a:t>de Zurich.</a:t>
            </a:r>
            <a:endParaRPr lang="de-CH" sz="600" b="0" i="0" u="none" strike="noStrike" baseline="0" dirty="0">
              <a:latin typeface="Verdana" panose="020B0604030504040204" pitchFamily="34" charset="0"/>
            </a:endParaRPr>
          </a:p>
          <a:p>
            <a:pPr algn="l"/>
            <a:r>
              <a:rPr lang="de-CH" sz="600" b="0" i="0" u="none" strike="noStrike" baseline="0" dirty="0">
                <a:latin typeface="Verdana" panose="020B0604030504040204" pitchFamily="34" charset="0"/>
              </a:rPr>
              <a:t>sur mandat du service de protection de la nature, Office </a:t>
            </a:r>
            <a:r>
              <a:rPr lang="de-CH" sz="600" b="0" i="0" u="none" strike="noStrike" baseline="0" dirty="0" err="1">
                <a:latin typeface="Verdana" panose="020B0604030504040204" pitchFamily="34" charset="0"/>
              </a:rPr>
              <a:t>du </a:t>
            </a:r>
            <a:r>
              <a:rPr lang="de-CH" sz="600" b="0" i="0" u="none" strike="noStrike" baseline="0" dirty="0">
                <a:latin typeface="Verdana" panose="020B0604030504040204" pitchFamily="34" charset="0"/>
              </a:rPr>
              <a:t>paysage et de la nature.</a:t>
            </a:r>
            <a:endParaRPr lang="de-CH" sz="600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5951A896-E3DC-E723-FB64-075CDEDF5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sp>
        <p:nvSpPr>
          <p:cNvPr id="9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1D5EBD3B-3F28-987F-C631-4758FF09D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83156268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368731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pic>
        <p:nvPicPr>
          <p:cNvPr id="4" name="Grafik 3" descr="Ein Bild, das Baum, Gras, draußen, Feld enthält.&#10;&#10;Automatisch generierte Beschreibung">
            <a:extLst>
              <a:ext uri="{FF2B5EF4-FFF2-40B4-BE49-F238E27FC236}">
                <a16:creationId xmlns:a16="http://schemas.microsoft.com/office/drawing/2014/main" id="{29B2D832-4BF7-BF48-3C91-3BE4E9F57B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11402" y="2348880"/>
            <a:ext cx="4824560" cy="3420000"/>
          </a:xfrm>
          <a:prstGeom prst="rect">
            <a:avLst/>
          </a:prstGeom>
        </p:spPr>
      </p:pic>
      <p:pic>
        <p:nvPicPr>
          <p:cNvPr id="9" name="Grafik 8" descr="Ein Bild, das Gras, draußen, Pflanze enthält.&#10;&#10;Automatisch generierte Beschreibung">
            <a:extLst>
              <a:ext uri="{FF2B5EF4-FFF2-40B4-BE49-F238E27FC236}">
                <a16:creationId xmlns:a16="http://schemas.microsoft.com/office/drawing/2014/main" id="{28D902E9-F2A3-E48B-3B04-5A6AFB0C22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35381" y="4058880"/>
            <a:ext cx="1368152" cy="1584176"/>
          </a:xfrm>
          <a:prstGeom prst="rect">
            <a:avLst/>
          </a:prstGeom>
        </p:spPr>
      </p:pic>
      <p:sp>
        <p:nvSpPr>
          <p:cNvPr id="12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7441" y="2124981"/>
            <a:ext cx="4110260" cy="26776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000" b="1" dirty="0">
                <a:latin typeface="Arial" panose="020B0604020202020204" pitchFamily="34" charset="0"/>
                <a:cs typeface="Arial" panose="020B0604020202020204" pitchFamily="34" charset="0"/>
              </a:rPr>
              <a:t>Quelle est la taille suffisante ?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Surface minimale pour une population viable d'une espèce d'un type de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</a:p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endParaRPr lang="de-CH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de-CH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Différente</a:t>
            </a:r>
            <a:r>
              <a:rPr lang="de-CH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pour </a:t>
            </a:r>
            <a:r>
              <a:rPr lang="de-CH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chaque</a:t>
            </a:r>
            <a:r>
              <a:rPr lang="de-CH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</a:t>
            </a:r>
            <a:r>
              <a:rPr lang="de-CH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!     </a:t>
            </a:r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4211E2E4-0052-26C7-BE60-FDC15C5838A9}"/>
              </a:ext>
            </a:extLst>
          </p:cNvPr>
          <p:cNvSpPr txBox="1">
            <a:spLocks/>
          </p:cNvSpPr>
          <p:nvPr/>
        </p:nvSpPr>
        <p:spPr>
          <a:xfrm>
            <a:off x="5429250" y="6400980"/>
            <a:ext cx="30861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/>
              <a:t>Formation de conseiller-ère en biodiversité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64159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818" y="391967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sp>
        <p:nvSpPr>
          <p:cNvPr id="7" name="TextBox 6"/>
          <p:cNvSpPr txBox="1"/>
          <p:nvPr/>
        </p:nvSpPr>
        <p:spPr>
          <a:xfrm>
            <a:off x="452818" y="1523790"/>
            <a:ext cx="35585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Quelle est la taille suffisante ?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Surface minimale pour les populations viables </a:t>
            </a:r>
            <a:r>
              <a:rPr lang="de-CH" sz="2000" b="1" dirty="0">
                <a:latin typeface="Arial" panose="020B0604020202020204" pitchFamily="34" charset="0"/>
                <a:cs typeface="Arial" panose="020B0604020202020204" pitchFamily="34" charset="0"/>
              </a:rPr>
              <a:t>de toutes les espèces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d'un type de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</a:p>
        </p:txBody>
      </p:sp>
      <p:pic>
        <p:nvPicPr>
          <p:cNvPr id="4" name="Grafik 3" descr="Ein Bild, das Baum, Gras, draußen, Feld enthält.&#10;&#10;Automatisch generierte Beschreibung">
            <a:extLst>
              <a:ext uri="{FF2B5EF4-FFF2-40B4-BE49-F238E27FC236}">
                <a16:creationId xmlns:a16="http://schemas.microsoft.com/office/drawing/2014/main" id="{29B2D832-4BF7-BF48-3C91-3BE4E9F57B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95391" y="2204177"/>
            <a:ext cx="4824560" cy="3420000"/>
          </a:xfrm>
          <a:prstGeom prst="rect">
            <a:avLst/>
          </a:prstGeom>
        </p:spPr>
      </p:pic>
      <p:pic>
        <p:nvPicPr>
          <p:cNvPr id="9" name="Grafik 8" descr="Ein Bild, das Gras, draußen, Pflanze enthält.&#10;&#10;Automatisch generierte Beschreibung">
            <a:extLst>
              <a:ext uri="{FF2B5EF4-FFF2-40B4-BE49-F238E27FC236}">
                <a16:creationId xmlns:a16="http://schemas.microsoft.com/office/drawing/2014/main" id="{28D902E9-F2A3-E48B-3B04-5A6AFB0C22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67810" y="3692542"/>
            <a:ext cx="1368152" cy="1584176"/>
          </a:xfrm>
          <a:prstGeom prst="rect">
            <a:avLst/>
          </a:prstGeom>
        </p:spPr>
      </p:pic>
      <p:sp>
        <p:nvSpPr>
          <p:cNvPr id="6" name="TextBox 6">
            <a:extLst>
              <a:ext uri="{FF2B5EF4-FFF2-40B4-BE49-F238E27FC236}">
                <a16:creationId xmlns:a16="http://schemas.microsoft.com/office/drawing/2014/main" id="{B774C4CE-A8CD-4F71-1BEA-9C2A60595D1D}"/>
              </a:ext>
            </a:extLst>
          </p:cNvPr>
          <p:cNvSpPr txBox="1"/>
          <p:nvPr/>
        </p:nvSpPr>
        <p:spPr>
          <a:xfrm>
            <a:off x="422013" y="3696983"/>
            <a:ext cx="7917505" cy="208672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Les </a:t>
            </a:r>
            <a:r>
              <a:rPr lang="de-CH" dirty="0" err="1">
                <a:latin typeface="Arial" panose="020B0604020202020204" pitchFamily="34" charset="0"/>
                <a:cs typeface="Arial" panose="020B0604020202020204" pitchFamily="34" charset="0"/>
              </a:rPr>
              <a:t>experts</a:t>
            </a:r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dirty="0" err="1">
                <a:latin typeface="Arial" panose="020B0604020202020204" pitchFamily="34" charset="0"/>
                <a:cs typeface="Arial" panose="020B0604020202020204" pitchFamily="34" charset="0"/>
              </a:rPr>
              <a:t>estiment</a:t>
            </a:r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PPS : au moins 10 ha.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Prairies QII : au moins 5-10 ha.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Marais : au moins 5-10 ha.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Terres arables : au moins 10% des terres arables, et 20% des terres arables cultivées avec des méthodes à faibles intrants.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9F44D52-8C53-F48D-5F44-6C980E6F69F5}"/>
              </a:ext>
            </a:extLst>
          </p:cNvPr>
          <p:cNvSpPr txBox="1"/>
          <p:nvPr/>
        </p:nvSpPr>
        <p:spPr>
          <a:xfrm>
            <a:off x="5004048" y="5759099"/>
            <a:ext cx="300724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" dirty="0"/>
              <a:t>Source : </a:t>
            </a:r>
            <a:r>
              <a:rPr lang="de-CH" sz="600" b="0" i="0" u="none" strike="noStrike" baseline="0" dirty="0" err="1">
                <a:latin typeface="Verdana" panose="020B0604030504040204" pitchFamily="34" charset="0"/>
              </a:rPr>
              <a:t>Guntern </a:t>
            </a:r>
            <a:r>
              <a:rPr lang="de-CH" sz="600" b="0" i="0" u="none" strike="noStrike" baseline="0" dirty="0">
                <a:latin typeface="Verdana" panose="020B0604030504040204" pitchFamily="34" charset="0"/>
              </a:rPr>
              <a:t>J., Lachat T., Pauli D. </a:t>
            </a:r>
            <a:r>
              <a:rPr lang="de-CH" sz="600" dirty="0">
                <a:latin typeface="Verdana" panose="020B0604030504040204" pitchFamily="34" charset="0"/>
              </a:rPr>
              <a:t>Fischer M. (2013) : Besoins en surface pour la conservation de la biodiversité et des services écosystémiques en Suisse. Forum Biodiversité Suisse de l'Académie suisse des sciences naturelles (SCNAT), Berne.</a:t>
            </a:r>
            <a:endParaRPr lang="de-CH" sz="600" dirty="0"/>
          </a:p>
        </p:txBody>
      </p:sp>
      <p:sp>
        <p:nvSpPr>
          <p:cNvPr id="14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C00A2676-F8C3-746A-6F9D-C62E46477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35066603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Baum, Gras, draußen, Feld enthält.&#10;&#10;Automatisch generierte Beschreibung">
            <a:extLst>
              <a:ext uri="{FF2B5EF4-FFF2-40B4-BE49-F238E27FC236}">
                <a16:creationId xmlns:a16="http://schemas.microsoft.com/office/drawing/2014/main" id="{13A44003-BE46-374B-4F54-1A7A7C0757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9112"/>
          <a:stretch/>
        </p:blipFill>
        <p:spPr>
          <a:xfrm>
            <a:off x="4211960" y="2620894"/>
            <a:ext cx="4509120" cy="3196394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id="{193B0BC7-9964-4E1A-400F-04F593E0C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29878C0-AF4C-4C50-024F-49C63A45235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4615" y="2348880"/>
            <a:ext cx="4687259" cy="3587709"/>
          </a:xfrm>
          <a:prstGeom prst="rect">
            <a:avLst/>
          </a:prstGeom>
        </p:spPr>
      </p:pic>
      <p:sp>
        <p:nvSpPr>
          <p:cNvPr id="2" name="Ellipse 1">
            <a:extLst>
              <a:ext uri="{FF2B5EF4-FFF2-40B4-BE49-F238E27FC236}">
                <a16:creationId xmlns:a16="http://schemas.microsoft.com/office/drawing/2014/main" id="{4B423CC3-9B63-0023-5F16-BC50D849F435}"/>
              </a:ext>
            </a:extLst>
          </p:cNvPr>
          <p:cNvSpPr/>
          <p:nvPr/>
        </p:nvSpPr>
        <p:spPr>
          <a:xfrm>
            <a:off x="4355976" y="2620894"/>
            <a:ext cx="504056" cy="37605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" name="Pfeil: nach unten 5">
            <a:extLst>
              <a:ext uri="{FF2B5EF4-FFF2-40B4-BE49-F238E27FC236}">
                <a16:creationId xmlns:a16="http://schemas.microsoft.com/office/drawing/2014/main" id="{EBBBA5DA-6D86-6815-D286-333D884E47D2}"/>
              </a:ext>
            </a:extLst>
          </p:cNvPr>
          <p:cNvSpPr/>
          <p:nvPr/>
        </p:nvSpPr>
        <p:spPr>
          <a:xfrm>
            <a:off x="4427984" y="1661905"/>
            <a:ext cx="288032" cy="864096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2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617588" y="3068292"/>
            <a:ext cx="4110260" cy="26776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000" b="1" dirty="0">
                <a:latin typeface="Arial" panose="020B0604020202020204" pitchFamily="34" charset="0"/>
                <a:cs typeface="Arial" panose="020B0604020202020204" pitchFamily="34" charset="0"/>
              </a:rPr>
              <a:t>Quelle est la taille suffisante ?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Surface minimale pour une population viable d'une espèce d'un type de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</a:p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endParaRPr lang="de-CH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de-CH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Différente</a:t>
            </a:r>
            <a:r>
              <a:rPr lang="de-CH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pour </a:t>
            </a:r>
            <a:r>
              <a:rPr lang="de-CH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chaque</a:t>
            </a:r>
            <a:r>
              <a:rPr lang="de-CH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</a:t>
            </a:r>
            <a:r>
              <a:rPr lang="de-CH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!    </a:t>
            </a: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43F57992-009B-E14B-AA29-8E1491D18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88513711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Baum, Gras, draußen, Feld enthält.&#10;&#10;Automatisch generierte Beschreibung">
            <a:extLst>
              <a:ext uri="{FF2B5EF4-FFF2-40B4-BE49-F238E27FC236}">
                <a16:creationId xmlns:a16="http://schemas.microsoft.com/office/drawing/2014/main" id="{29B2D832-4BF7-BF48-3C91-3BE4E9F57B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112"/>
          <a:stretch/>
        </p:blipFill>
        <p:spPr>
          <a:xfrm>
            <a:off x="4095391" y="2204177"/>
            <a:ext cx="4824560" cy="3420000"/>
          </a:xfrm>
          <a:prstGeom prst="rect">
            <a:avLst/>
          </a:prstGeom>
        </p:spPr>
      </p:pic>
      <p:pic>
        <p:nvPicPr>
          <p:cNvPr id="9" name="Grafik 8" descr="Ein Bild, das Gras, draußen, Pflanze enthält.&#10;&#10;Automatisch generierte Beschreibung">
            <a:extLst>
              <a:ext uri="{FF2B5EF4-FFF2-40B4-BE49-F238E27FC236}">
                <a16:creationId xmlns:a16="http://schemas.microsoft.com/office/drawing/2014/main" id="{28D902E9-F2A3-E48B-3B04-5A6AFB0C22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138" t="44082" r="14791" b="18783"/>
          <a:stretch/>
        </p:blipFill>
        <p:spPr>
          <a:xfrm>
            <a:off x="7467810" y="3692542"/>
            <a:ext cx="1368152" cy="1584176"/>
          </a:xfrm>
          <a:prstGeom prst="rect">
            <a:avLst/>
          </a:prstGeom>
        </p:spPr>
      </p:pic>
      <p:sp>
        <p:nvSpPr>
          <p:cNvPr id="6" name="TextBox 6">
            <a:extLst>
              <a:ext uri="{FF2B5EF4-FFF2-40B4-BE49-F238E27FC236}">
                <a16:creationId xmlns:a16="http://schemas.microsoft.com/office/drawing/2014/main" id="{B774C4CE-A8CD-4F71-1BEA-9C2A60595D1D}"/>
              </a:ext>
            </a:extLst>
          </p:cNvPr>
          <p:cNvSpPr txBox="1"/>
          <p:nvPr/>
        </p:nvSpPr>
        <p:spPr>
          <a:xfrm>
            <a:off x="502980" y="3577027"/>
            <a:ext cx="8414183" cy="2677656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Cela ne signifie pas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chaque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surface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doit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atteindre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cette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taille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. Les surfaces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peuvent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être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reliées entre elles, de sorte qu'il existe des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associations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</a:p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Lorsque </a:t>
            </a:r>
            <a:r>
              <a:rPr lang="de-CH" sz="2000" b="1" dirty="0">
                <a:latin typeface="Arial" panose="020B0604020202020204" pitchFamily="34" charset="0"/>
                <a:cs typeface="Arial" panose="020B0604020202020204" pitchFamily="34" charset="0"/>
              </a:rPr>
              <a:t>des </a:t>
            </a:r>
            <a:r>
              <a:rPr lang="de-CH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types</a:t>
            </a:r>
            <a:r>
              <a:rPr lang="de-CH" sz="2000" b="1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de-CH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000" b="1" dirty="0">
                <a:latin typeface="Arial" panose="020B0604020202020204" pitchFamily="34" charset="0"/>
                <a:cs typeface="Arial" panose="020B0604020202020204" pitchFamily="34" charset="0"/>
              </a:rPr>
              <a:t> identiques sont reliés entre eux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, de sorte que les espèces des différentes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surfaces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puissent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échanger entre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elles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par le biais de la mise en réseau (flux génétique), les populations sont connectées.</a:t>
            </a: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1E42A552-D487-878E-5B6C-FABB9D0CB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sp>
        <p:nvSpPr>
          <p:cNvPr id="10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452818" y="1523790"/>
            <a:ext cx="35585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Quelle est la taille suffisante ?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Surface minimale pour les populations viables </a:t>
            </a:r>
            <a:r>
              <a:rPr lang="de-CH" sz="2000" b="1" dirty="0">
                <a:latin typeface="Arial" panose="020B0604020202020204" pitchFamily="34" charset="0"/>
                <a:cs typeface="Arial" panose="020B0604020202020204" pitchFamily="34" charset="0"/>
              </a:rPr>
              <a:t>de toutes les espèces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d'un type de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10C2D15D-F4FE-0019-5913-0FC08D9B4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71477281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">
            <a:extLst>
              <a:ext uri="{FF2B5EF4-FFF2-40B4-BE49-F238E27FC236}">
                <a16:creationId xmlns:a16="http://schemas.microsoft.com/office/drawing/2014/main" id="{1E42A552-D487-878E-5B6C-FABB9D0CB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E0E6503-9F71-0E92-2D91-089DCB87E821}"/>
              </a:ext>
            </a:extLst>
          </p:cNvPr>
          <p:cNvGrpSpPr/>
          <p:nvPr/>
        </p:nvGrpSpPr>
        <p:grpSpPr>
          <a:xfrm>
            <a:off x="755577" y="1556793"/>
            <a:ext cx="7759773" cy="4584264"/>
            <a:chOff x="899590" y="957214"/>
            <a:chExt cx="7868051" cy="5424114"/>
          </a:xfrm>
        </p:grpSpPr>
        <p:sp>
          <p:nvSpPr>
            <p:cNvPr id="5" name="Textfeld 8">
              <a:extLst>
                <a:ext uri="{FF2B5EF4-FFF2-40B4-BE49-F238E27FC236}">
                  <a16:creationId xmlns:a16="http://schemas.microsoft.com/office/drawing/2014/main" id="{912D06EB-8563-8A7B-0148-CC878A7357EE}"/>
                </a:ext>
              </a:extLst>
            </p:cNvPr>
            <p:cNvSpPr txBox="1"/>
            <p:nvPr/>
          </p:nvSpPr>
          <p:spPr>
            <a:xfrm>
              <a:off x="6607401" y="5684409"/>
              <a:ext cx="216024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de-CH" sz="800" dirty="0"/>
                <a:t>Source : Station ornithologique suisse de </a:t>
              </a:r>
              <a:r>
                <a:rPr lang="de-CH" sz="800" dirty="0" err="1"/>
                <a:t>Sempach </a:t>
              </a:r>
              <a:r>
                <a:rPr lang="de-CH" sz="800" dirty="0"/>
                <a:t>; dessinée par Priska Christen, conception visuelle Lucerne  </a:t>
              </a:r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0EAA6A97-73BD-3361-973C-89EA5FB648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9590" y="957214"/>
              <a:ext cx="4032448" cy="1241699"/>
            </a:xfrm>
            <a:prstGeom prst="rect">
              <a:avLst/>
            </a:prstGeom>
          </p:spPr>
        </p:pic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52E364FB-E917-CFCE-516D-CB241E4391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9817" y="2271313"/>
              <a:ext cx="4598286" cy="1226209"/>
            </a:xfrm>
            <a:prstGeom prst="rect">
              <a:avLst/>
            </a:prstGeom>
          </p:spPr>
        </p:pic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0522B80D-A26D-589D-0568-52F206EF1E2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9817" y="3569922"/>
              <a:ext cx="4598287" cy="1532762"/>
            </a:xfrm>
            <a:prstGeom prst="rect">
              <a:avLst/>
            </a:prstGeom>
          </p:spPr>
        </p:pic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A0584D9A-38B0-A1C7-3587-EB82070F9D3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9590" y="4862906"/>
              <a:ext cx="4555266" cy="1518422"/>
            </a:xfrm>
            <a:prstGeom prst="rect">
              <a:avLst/>
            </a:prstGeom>
          </p:spPr>
        </p:pic>
      </p:grpSp>
      <p:sp>
        <p:nvSpPr>
          <p:cNvPr id="16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AFF766D5-326E-BEE3-F5BF-5752F40E3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417383700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382" y="370544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pic>
        <p:nvPicPr>
          <p:cNvPr id="4" name="Grafik 3" descr="Ein Bild, das Baum, Gras, draußen, Feld enthält.&#10;&#10;Automatisch generierte Beschreibung">
            <a:extLst>
              <a:ext uri="{FF2B5EF4-FFF2-40B4-BE49-F238E27FC236}">
                <a16:creationId xmlns:a16="http://schemas.microsoft.com/office/drawing/2014/main" id="{29B2D832-4BF7-BF48-3C91-3BE4E9F57B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11402" y="2153489"/>
            <a:ext cx="4824560" cy="3420000"/>
          </a:xfrm>
          <a:prstGeom prst="rect">
            <a:avLst/>
          </a:prstGeom>
        </p:spPr>
      </p:pic>
      <p:pic>
        <p:nvPicPr>
          <p:cNvPr id="9" name="Grafik 8" descr="Ein Bild, das Gras, draußen, Pflanze enthält.&#10;&#10;Automatisch generierte Beschreibung">
            <a:extLst>
              <a:ext uri="{FF2B5EF4-FFF2-40B4-BE49-F238E27FC236}">
                <a16:creationId xmlns:a16="http://schemas.microsoft.com/office/drawing/2014/main" id="{28D902E9-F2A3-E48B-3B04-5A6AFB0C22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27218" y="3789040"/>
            <a:ext cx="1368152" cy="1584176"/>
          </a:xfrm>
          <a:prstGeom prst="rect">
            <a:avLst/>
          </a:prstGeom>
        </p:spPr>
      </p:pic>
      <p:sp>
        <p:nvSpPr>
          <p:cNvPr id="6" name="TextBox 6">
            <a:extLst>
              <a:ext uri="{FF2B5EF4-FFF2-40B4-BE49-F238E27FC236}">
                <a16:creationId xmlns:a16="http://schemas.microsoft.com/office/drawing/2014/main" id="{B774C4CE-A8CD-4F71-1BEA-9C2A60595D1D}"/>
              </a:ext>
            </a:extLst>
          </p:cNvPr>
          <p:cNvSpPr txBox="1"/>
          <p:nvPr/>
        </p:nvSpPr>
        <p:spPr>
          <a:xfrm>
            <a:off x="416382" y="4132677"/>
            <a:ext cx="4509120" cy="1323439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-&gt; Les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experts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estiment qu'environ 1/3 de la surface du territoire suisse est nécessaire pour préserver la biodiversité en Suisse.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4B489B7F-FCF0-C93B-CD3F-6F864F6C15C7}"/>
              </a:ext>
            </a:extLst>
          </p:cNvPr>
          <p:cNvSpPr txBox="1"/>
          <p:nvPr/>
        </p:nvSpPr>
        <p:spPr>
          <a:xfrm>
            <a:off x="5004048" y="5757456"/>
            <a:ext cx="300724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" dirty="0"/>
              <a:t>Source : </a:t>
            </a:r>
            <a:r>
              <a:rPr lang="de-CH" sz="600" b="0" i="0" u="none" strike="noStrike" baseline="0" dirty="0" err="1">
                <a:latin typeface="Verdana" panose="020B0604030504040204" pitchFamily="34" charset="0"/>
              </a:rPr>
              <a:t>Guntern </a:t>
            </a:r>
            <a:r>
              <a:rPr lang="de-CH" sz="600" b="0" i="0" u="none" strike="noStrike" baseline="0" dirty="0">
                <a:latin typeface="Verdana" panose="020B0604030504040204" pitchFamily="34" charset="0"/>
              </a:rPr>
              <a:t>J., Lachat T., Pauli D. </a:t>
            </a:r>
            <a:r>
              <a:rPr lang="de-CH" sz="600" dirty="0">
                <a:latin typeface="Verdana" panose="020B0604030504040204" pitchFamily="34" charset="0"/>
              </a:rPr>
              <a:t>Fischer M. (2013) : Besoins en surface pour la conservation de la biodiversité et des services écosystémiques en Suisse. Forum Biodiversité Suisse de l'Académie suisse des sciences naturelles (SCNAT), Berne.</a:t>
            </a:r>
            <a:endParaRPr lang="de-CH" sz="600" dirty="0"/>
          </a:p>
        </p:txBody>
      </p:sp>
      <p:sp>
        <p:nvSpPr>
          <p:cNvPr id="14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452818" y="1523790"/>
            <a:ext cx="35585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Quelle est la taille suffisante ?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Surface minimale pour les populations viables </a:t>
            </a:r>
            <a:r>
              <a:rPr lang="de-CH" sz="2000" b="1" dirty="0">
                <a:latin typeface="Arial" panose="020B0604020202020204" pitchFamily="34" charset="0"/>
                <a:cs typeface="Arial" panose="020B0604020202020204" pitchFamily="34" charset="0"/>
              </a:rPr>
              <a:t>de toutes les espèces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d'un type de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6B3003A4-2EAD-5383-EA20-E52E6A6ED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94355935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Baum, Gras, draußen, Feld enthält.&#10;&#10;Automatisch generierte Beschreibung">
            <a:extLst>
              <a:ext uri="{FF2B5EF4-FFF2-40B4-BE49-F238E27FC236}">
                <a16:creationId xmlns:a16="http://schemas.microsoft.com/office/drawing/2014/main" id="{29B2D832-4BF7-BF48-3C91-3BE4E9F57B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112"/>
          <a:stretch/>
        </p:blipFill>
        <p:spPr>
          <a:xfrm>
            <a:off x="4011402" y="2153489"/>
            <a:ext cx="4824560" cy="3420000"/>
          </a:xfrm>
          <a:prstGeom prst="rect">
            <a:avLst/>
          </a:prstGeom>
        </p:spPr>
      </p:pic>
      <p:pic>
        <p:nvPicPr>
          <p:cNvPr id="9" name="Grafik 8" descr="Ein Bild, das Gras, draußen, Pflanze enthält.&#10;&#10;Automatisch generierte Beschreibung">
            <a:extLst>
              <a:ext uri="{FF2B5EF4-FFF2-40B4-BE49-F238E27FC236}">
                <a16:creationId xmlns:a16="http://schemas.microsoft.com/office/drawing/2014/main" id="{28D902E9-F2A3-E48B-3B04-5A6AFB0C224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138" t="44082" r="14791" b="18783"/>
          <a:stretch/>
        </p:blipFill>
        <p:spPr>
          <a:xfrm>
            <a:off x="7327218" y="3789040"/>
            <a:ext cx="1368152" cy="1584176"/>
          </a:xfrm>
          <a:prstGeom prst="rect">
            <a:avLst/>
          </a:prstGeom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0AD378CF-2BF5-2305-F3E4-151998AE8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3)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génétique</a:t>
            </a:r>
            <a:endParaRPr lang="de-CH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F2F5C8F4-AFA8-9E90-1431-38BA7B971CE4}"/>
              </a:ext>
            </a:extLst>
          </p:cNvPr>
          <p:cNvSpPr txBox="1"/>
          <p:nvPr/>
        </p:nvSpPr>
        <p:spPr>
          <a:xfrm>
            <a:off x="628650" y="1916832"/>
            <a:ext cx="8207312" cy="4216539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Diversité des gènes,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deuxième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</a:p>
          <a:p>
            <a:pPr>
              <a:lnSpc>
                <a:spcPct val="120000"/>
              </a:lnSpc>
            </a:pPr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La diversité génétique est "l'assurance" de la pérennité d'une population à long terme. Une diversité génétique suffisamment grande est donc décisive !</a:t>
            </a:r>
          </a:p>
          <a:p>
            <a:pPr>
              <a:lnSpc>
                <a:spcPct val="120000"/>
              </a:lnSpc>
            </a:pPr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Afin de préserver et de promouvoir la biodiversité...</a:t>
            </a:r>
          </a:p>
          <a:p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... les populations doivent être suffisamment diversifiées sur le plan génétique pour pouvoir survivre à long terme. Pour cela, les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types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doivent avoir une surface minimale suffisamment grande pour que toutes les espèces du type de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puissent y abriter des populations viables à long terme.</a:t>
            </a:r>
          </a:p>
        </p:txBody>
      </p:sp>
      <p:sp>
        <p:nvSpPr>
          <p:cNvPr id="10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089F702-212C-CF1F-709F-13B62FB9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Formation de conseiller-ère en biodiversité</a:t>
            </a:r>
            <a:endParaRPr lang="de-CH" dirty="0"/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304181C5-E31B-7A79-0F96-4869AC532262}"/>
              </a:ext>
            </a:extLst>
          </p:cNvPr>
          <p:cNvSpPr txBox="1">
            <a:spLocks/>
          </p:cNvSpPr>
          <p:nvPr/>
        </p:nvSpPr>
        <p:spPr>
          <a:xfrm>
            <a:off x="5429250" y="6400980"/>
            <a:ext cx="30861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/>
              <a:t>Formation de conseiller-ère en biodiversité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43315379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in7\Desktop\Jole\Fotos\2022\Jan-Mai\IMG_20220520_09522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4174" y="1988840"/>
            <a:ext cx="3960000" cy="3960000"/>
          </a:xfrm>
          <a:prstGeom prst="rect">
            <a:avLst/>
          </a:prstGeom>
          <a:noFill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sp>
        <p:nvSpPr>
          <p:cNvPr id="7" name="TextBox 6"/>
          <p:cNvSpPr txBox="1"/>
          <p:nvPr/>
        </p:nvSpPr>
        <p:spPr>
          <a:xfrm>
            <a:off x="628650" y="2924944"/>
            <a:ext cx="35667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Qu'est-ce que la biodiversité ?</a:t>
            </a:r>
          </a:p>
        </p:txBody>
      </p:sp>
      <p:sp>
        <p:nvSpPr>
          <p:cNvPr id="8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CE09A2AF-C764-C54F-332E-495BABEFA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01396118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in7\Desktop\Jole\Fotos\2022\Jan-Mai\IMG_20220520_09522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4174" y="1988840"/>
            <a:ext cx="3960000" cy="3960000"/>
          </a:xfrm>
          <a:prstGeom prst="rect">
            <a:avLst/>
          </a:prstGeom>
          <a:noFill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sp>
        <p:nvSpPr>
          <p:cNvPr id="7" name="TextBox 6"/>
          <p:cNvSpPr txBox="1"/>
          <p:nvPr/>
        </p:nvSpPr>
        <p:spPr>
          <a:xfrm>
            <a:off x="628650" y="2924944"/>
            <a:ext cx="35667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Que signifie la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fonctions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et des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relations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</a:p>
          <a:p>
            <a:endParaRPr lang="de-CH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Que signifie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biodiversité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fonctionnelle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</a:p>
        </p:txBody>
      </p:sp>
      <p:sp>
        <p:nvSpPr>
          <p:cNvPr id="8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D20BEA5F-A84D-99C5-06F5-97319F8B3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401408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777" y="476712"/>
            <a:ext cx="7886700" cy="720000"/>
          </a:xfrm>
        </p:spPr>
        <p:txBody>
          <a:bodyPr>
            <a:normAutofit/>
          </a:bodyPr>
          <a:lstStyle/>
          <a:p>
            <a:r>
              <a:rPr lang="en-US" sz="2000" dirty="0" err="1"/>
              <a:t>Promouvoir</a:t>
            </a:r>
            <a:r>
              <a:rPr lang="en-US" sz="2000" dirty="0"/>
              <a:t> la </a:t>
            </a:r>
            <a:r>
              <a:rPr lang="en-US" sz="2000" dirty="0" err="1"/>
              <a:t>biodiversité</a:t>
            </a:r>
            <a:r>
              <a:rPr lang="en-US" sz="2000" dirty="0"/>
              <a:t> de </a:t>
            </a:r>
            <a:r>
              <a:rPr lang="en-US" sz="2000" dirty="0" err="1"/>
              <a:t>manière</a:t>
            </a:r>
            <a:r>
              <a:rPr lang="en-US" sz="2000" dirty="0"/>
              <a:t> </a:t>
            </a:r>
            <a:r>
              <a:rPr lang="en-US" sz="2000" dirty="0" err="1"/>
              <a:t>ciblée</a:t>
            </a:r>
            <a:endParaRPr lang="de-CH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668777" y="2924944"/>
            <a:ext cx="31886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Qu'est-ce que la biodiversité ?</a:t>
            </a:r>
          </a:p>
        </p:txBody>
      </p:sp>
      <p:pic>
        <p:nvPicPr>
          <p:cNvPr id="8" name="Picture 2" descr="C:\Users\Win7\Desktop\Jole\Fotos\2022\Jan-Mai\IMG_20220520_0952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4174" y="1988840"/>
            <a:ext cx="3960000" cy="3960000"/>
          </a:xfrm>
          <a:prstGeom prst="rect">
            <a:avLst/>
          </a:prstGeom>
          <a:noFill/>
        </p:spPr>
      </p:pic>
      <p:sp>
        <p:nvSpPr>
          <p:cNvPr id="3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C4249912-AB54-2611-91B6-31E29630E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98012219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04602" y="2835743"/>
            <a:ext cx="3096344" cy="252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200" b="1" dirty="0">
                <a:latin typeface="Arial" panose="020B0604020202020204" pitchFamily="34" charset="0"/>
                <a:cs typeface="Arial" panose="020B0604020202020204" pitchFamily="34" charset="0"/>
              </a:rPr>
              <a:t>Ecosystème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: communauté de vie de plantes, d'animaux et d'autres êtres vivants au sein d'un type de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milieu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donné.</a:t>
            </a: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3FCE3AFF-D3D6-E1C2-304D-21D278066D4A}"/>
              </a:ext>
            </a:extLst>
          </p:cNvPr>
          <p:cNvGrpSpPr/>
          <p:nvPr/>
        </p:nvGrpSpPr>
        <p:grpSpPr>
          <a:xfrm>
            <a:off x="3707904" y="2399559"/>
            <a:ext cx="5132004" cy="3856680"/>
            <a:chOff x="3705519" y="1885384"/>
            <a:chExt cx="5132004" cy="3856680"/>
          </a:xfrm>
        </p:grpSpPr>
        <p:pic>
          <p:nvPicPr>
            <p:cNvPr id="13" name="Grafik 12" descr="Ein Bild, das Gras, draußen, Himmel, Feld enthält.&#10;&#10;Automatisch generierte Beschreibung">
              <a:extLst>
                <a:ext uri="{FF2B5EF4-FFF2-40B4-BE49-F238E27FC236}">
                  <a16:creationId xmlns:a16="http://schemas.microsoft.com/office/drawing/2014/main" id="{F509D615-EAB4-5417-2132-E80E3E828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5519" y="2322064"/>
              <a:ext cx="5132004" cy="3420000"/>
            </a:xfrm>
            <a:prstGeom prst="rect">
              <a:avLst/>
            </a:prstGeom>
          </p:spPr>
        </p:pic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EC930FEF-F247-D055-7879-F8BD14D7D8F2}"/>
                </a:ext>
              </a:extLst>
            </p:cNvPr>
            <p:cNvSpPr txBox="1"/>
            <p:nvPr/>
          </p:nvSpPr>
          <p:spPr>
            <a:xfrm>
              <a:off x="7775573" y="5445224"/>
              <a:ext cx="992000" cy="2062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CH" sz="700" dirty="0">
                  <a:latin typeface="Arial" panose="020B0604020202020204" pitchFamily="34" charset="0"/>
                  <a:cs typeface="Arial" panose="020B0604020202020204" pitchFamily="34" charset="0"/>
                </a:rPr>
                <a:t>Photo : © G. </a:t>
              </a:r>
              <a:r>
                <a:rPr lang="de-CH" sz="700" dirty="0" err="1">
                  <a:latin typeface="Arial" panose="020B0604020202020204" pitchFamily="34" charset="0"/>
                  <a:cs typeface="Arial" panose="020B0604020202020204" pitchFamily="34" charset="0"/>
                </a:rPr>
                <a:t>Dušej</a:t>
              </a:r>
              <a:endParaRPr lang="de-CH" sz="7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E2AB276F-B13A-7A5C-1845-9EB9DC70D26F}"/>
                </a:ext>
              </a:extLst>
            </p:cNvPr>
            <p:cNvGrpSpPr/>
            <p:nvPr/>
          </p:nvGrpSpPr>
          <p:grpSpPr>
            <a:xfrm>
              <a:off x="7023778" y="1885384"/>
              <a:ext cx="1576523" cy="2185619"/>
              <a:chOff x="7023778" y="1885384"/>
              <a:chExt cx="1576523" cy="2185619"/>
            </a:xfrm>
          </p:grpSpPr>
          <p:pic>
            <p:nvPicPr>
              <p:cNvPr id="16" name="Grafik 15" descr="Ein Bild, das Insekt enthält.&#10;&#10;Automatisch generierte Beschreibung">
                <a:extLst>
                  <a:ext uri="{FF2B5EF4-FFF2-40B4-BE49-F238E27FC236}">
                    <a16:creationId xmlns:a16="http://schemas.microsoft.com/office/drawing/2014/main" id="{A4273AB3-A6E0-7BEC-BA05-A91778E1FE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9182" t="10195" r="27649"/>
              <a:stretch/>
            </p:blipFill>
            <p:spPr>
              <a:xfrm>
                <a:off x="7023778" y="1885384"/>
                <a:ext cx="1576523" cy="2185619"/>
              </a:xfrm>
              <a:prstGeom prst="rect">
                <a:avLst/>
              </a:prstGeom>
            </p:spPr>
          </p:pic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CA82E363-D782-36F7-EE89-C85AB48CDFCA}"/>
                  </a:ext>
                </a:extLst>
              </p:cNvPr>
              <p:cNvSpPr txBox="1"/>
              <p:nvPr/>
            </p:nvSpPr>
            <p:spPr>
              <a:xfrm>
                <a:off x="7545013" y="3836539"/>
                <a:ext cx="992000" cy="20624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CH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Photo : © G. </a:t>
                </a:r>
                <a:r>
                  <a:rPr lang="de-CH" sz="7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Dušej</a:t>
                </a:r>
                <a:endParaRPr lang="de-CH" sz="7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8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54B5F97-2FB5-FD70-6E6A-D42B6E7F2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407470959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04602" y="2835743"/>
            <a:ext cx="3096344" cy="2898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Comment se fait-il que les mêmes espèces se retrouvent toujours ensemble et forment un écosystème durable et stable ?</a:t>
            </a: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3FCE3AFF-D3D6-E1C2-304D-21D278066D4A}"/>
              </a:ext>
            </a:extLst>
          </p:cNvPr>
          <p:cNvGrpSpPr/>
          <p:nvPr/>
        </p:nvGrpSpPr>
        <p:grpSpPr>
          <a:xfrm>
            <a:off x="3707904" y="2399559"/>
            <a:ext cx="5132004" cy="3856680"/>
            <a:chOff x="3705519" y="1885384"/>
            <a:chExt cx="5132004" cy="3856680"/>
          </a:xfrm>
        </p:grpSpPr>
        <p:pic>
          <p:nvPicPr>
            <p:cNvPr id="13" name="Grafik 12" descr="Ein Bild, das Gras, draußen, Himmel, Feld enthält.&#10;&#10;Automatisch generierte Beschreibung">
              <a:extLst>
                <a:ext uri="{FF2B5EF4-FFF2-40B4-BE49-F238E27FC236}">
                  <a16:creationId xmlns:a16="http://schemas.microsoft.com/office/drawing/2014/main" id="{F509D615-EAB4-5417-2132-E80E3E828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5519" y="2322064"/>
              <a:ext cx="5132004" cy="3420000"/>
            </a:xfrm>
            <a:prstGeom prst="rect">
              <a:avLst/>
            </a:prstGeom>
          </p:spPr>
        </p:pic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EC930FEF-F247-D055-7879-F8BD14D7D8F2}"/>
                </a:ext>
              </a:extLst>
            </p:cNvPr>
            <p:cNvSpPr txBox="1"/>
            <p:nvPr/>
          </p:nvSpPr>
          <p:spPr>
            <a:xfrm>
              <a:off x="7775573" y="5445224"/>
              <a:ext cx="992000" cy="2062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CH" sz="700" dirty="0">
                  <a:latin typeface="Arial" panose="020B0604020202020204" pitchFamily="34" charset="0"/>
                  <a:cs typeface="Arial" panose="020B0604020202020204" pitchFamily="34" charset="0"/>
                </a:rPr>
                <a:t>Photo : © G. </a:t>
              </a:r>
              <a:r>
                <a:rPr lang="de-CH" sz="700" dirty="0" err="1">
                  <a:latin typeface="Arial" panose="020B0604020202020204" pitchFamily="34" charset="0"/>
                  <a:cs typeface="Arial" panose="020B0604020202020204" pitchFamily="34" charset="0"/>
                </a:rPr>
                <a:t>Dušej</a:t>
              </a:r>
              <a:endParaRPr lang="de-CH" sz="7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E2AB276F-B13A-7A5C-1845-9EB9DC70D26F}"/>
                </a:ext>
              </a:extLst>
            </p:cNvPr>
            <p:cNvGrpSpPr/>
            <p:nvPr/>
          </p:nvGrpSpPr>
          <p:grpSpPr>
            <a:xfrm>
              <a:off x="7023778" y="1885384"/>
              <a:ext cx="1576523" cy="2185619"/>
              <a:chOff x="7023778" y="1885384"/>
              <a:chExt cx="1576523" cy="2185619"/>
            </a:xfrm>
          </p:grpSpPr>
          <p:pic>
            <p:nvPicPr>
              <p:cNvPr id="16" name="Grafik 15" descr="Ein Bild, das Insekt enthält.&#10;&#10;Automatisch generierte Beschreibung">
                <a:extLst>
                  <a:ext uri="{FF2B5EF4-FFF2-40B4-BE49-F238E27FC236}">
                    <a16:creationId xmlns:a16="http://schemas.microsoft.com/office/drawing/2014/main" id="{A4273AB3-A6E0-7BEC-BA05-A91778E1FE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9182" t="10195" r="27649"/>
              <a:stretch/>
            </p:blipFill>
            <p:spPr>
              <a:xfrm>
                <a:off x="7023778" y="1885384"/>
                <a:ext cx="1576523" cy="2185619"/>
              </a:xfrm>
              <a:prstGeom prst="rect">
                <a:avLst/>
              </a:prstGeom>
            </p:spPr>
          </p:pic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CA82E363-D782-36F7-EE89-C85AB48CDFCA}"/>
                  </a:ext>
                </a:extLst>
              </p:cNvPr>
              <p:cNvSpPr txBox="1"/>
              <p:nvPr/>
            </p:nvSpPr>
            <p:spPr>
              <a:xfrm>
                <a:off x="7545013" y="3836539"/>
                <a:ext cx="992000" cy="20624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CH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Photo : © G. </a:t>
                </a:r>
                <a:r>
                  <a:rPr lang="de-CH" sz="7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Dušej</a:t>
                </a:r>
                <a:endParaRPr lang="de-CH" sz="7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8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C393022-C780-000C-04A7-828B8A024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66958342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64287" y="2399559"/>
            <a:ext cx="3033352" cy="334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Chaque espèce a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besoin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certaines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conditions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pour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s'épanouir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et se reproduire de manière optimale.</a:t>
            </a:r>
          </a:p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-&gt;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zone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confort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= niche écologique.</a:t>
            </a: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3FCE3AFF-D3D6-E1C2-304D-21D278066D4A}"/>
              </a:ext>
            </a:extLst>
          </p:cNvPr>
          <p:cNvGrpSpPr/>
          <p:nvPr/>
        </p:nvGrpSpPr>
        <p:grpSpPr>
          <a:xfrm>
            <a:off x="3707904" y="2399559"/>
            <a:ext cx="5132004" cy="3856680"/>
            <a:chOff x="3705519" y="1885384"/>
            <a:chExt cx="5132004" cy="3856680"/>
          </a:xfrm>
        </p:grpSpPr>
        <p:pic>
          <p:nvPicPr>
            <p:cNvPr id="13" name="Grafik 12" descr="Ein Bild, das Gras, draußen, Himmel, Feld enthält.&#10;&#10;Automatisch generierte Beschreibung">
              <a:extLst>
                <a:ext uri="{FF2B5EF4-FFF2-40B4-BE49-F238E27FC236}">
                  <a16:creationId xmlns:a16="http://schemas.microsoft.com/office/drawing/2014/main" id="{F509D615-EAB4-5417-2132-E80E3E828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5519" y="2322064"/>
              <a:ext cx="5132004" cy="3420000"/>
            </a:xfrm>
            <a:prstGeom prst="rect">
              <a:avLst/>
            </a:prstGeom>
          </p:spPr>
        </p:pic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EC930FEF-F247-D055-7879-F8BD14D7D8F2}"/>
                </a:ext>
              </a:extLst>
            </p:cNvPr>
            <p:cNvSpPr txBox="1"/>
            <p:nvPr/>
          </p:nvSpPr>
          <p:spPr>
            <a:xfrm>
              <a:off x="7775573" y="5445224"/>
              <a:ext cx="992000" cy="2062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CH" sz="700" dirty="0">
                  <a:latin typeface="Arial" panose="020B0604020202020204" pitchFamily="34" charset="0"/>
                  <a:cs typeface="Arial" panose="020B0604020202020204" pitchFamily="34" charset="0"/>
                </a:rPr>
                <a:t>Photo : © G. </a:t>
              </a:r>
              <a:r>
                <a:rPr lang="de-CH" sz="700" dirty="0" err="1">
                  <a:latin typeface="Arial" panose="020B0604020202020204" pitchFamily="34" charset="0"/>
                  <a:cs typeface="Arial" panose="020B0604020202020204" pitchFamily="34" charset="0"/>
                </a:rPr>
                <a:t>Dušej</a:t>
              </a:r>
              <a:endParaRPr lang="de-CH" sz="7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E2AB276F-B13A-7A5C-1845-9EB9DC70D26F}"/>
                </a:ext>
              </a:extLst>
            </p:cNvPr>
            <p:cNvGrpSpPr/>
            <p:nvPr/>
          </p:nvGrpSpPr>
          <p:grpSpPr>
            <a:xfrm>
              <a:off x="7023778" y="1885384"/>
              <a:ext cx="1576523" cy="2185619"/>
              <a:chOff x="7023778" y="1885384"/>
              <a:chExt cx="1576523" cy="2185619"/>
            </a:xfrm>
          </p:grpSpPr>
          <p:pic>
            <p:nvPicPr>
              <p:cNvPr id="16" name="Grafik 15" descr="Ein Bild, das Insekt enthält.&#10;&#10;Automatisch generierte Beschreibung">
                <a:extLst>
                  <a:ext uri="{FF2B5EF4-FFF2-40B4-BE49-F238E27FC236}">
                    <a16:creationId xmlns:a16="http://schemas.microsoft.com/office/drawing/2014/main" id="{A4273AB3-A6E0-7BEC-BA05-A91778E1FE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9182" t="10195" r="27649"/>
              <a:stretch/>
            </p:blipFill>
            <p:spPr>
              <a:xfrm>
                <a:off x="7023778" y="1885384"/>
                <a:ext cx="1576523" cy="2185619"/>
              </a:xfrm>
              <a:prstGeom prst="rect">
                <a:avLst/>
              </a:prstGeom>
            </p:spPr>
          </p:pic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CA82E363-D782-36F7-EE89-C85AB48CDFCA}"/>
                  </a:ext>
                </a:extLst>
              </p:cNvPr>
              <p:cNvSpPr txBox="1"/>
              <p:nvPr/>
            </p:nvSpPr>
            <p:spPr>
              <a:xfrm>
                <a:off x="7545013" y="3836539"/>
                <a:ext cx="992000" cy="20624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CH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Photo : © G. </a:t>
                </a:r>
                <a:r>
                  <a:rPr lang="de-CH" sz="7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Dušej</a:t>
                </a:r>
                <a:endParaRPr lang="de-CH" sz="7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8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E170672-085B-A946-2E6B-770DE36C8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45573332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sp>
        <p:nvSpPr>
          <p:cNvPr id="7" name="TextBox 6"/>
          <p:cNvSpPr txBox="1"/>
          <p:nvPr/>
        </p:nvSpPr>
        <p:spPr>
          <a:xfrm>
            <a:off x="755576" y="2564904"/>
            <a:ext cx="295232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Exemple de l'espèce :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Azuré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paluds</a:t>
            </a:r>
            <a:endParaRPr lang="de-CH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de-CH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Tout ce dont l'espèce a besoin pour survivre est-il là ? Tout au bon moment ?</a:t>
            </a:r>
          </a:p>
        </p:txBody>
      </p:sp>
      <p:pic>
        <p:nvPicPr>
          <p:cNvPr id="6" name="Grafik 5" descr="Ein Bild, das Insekt enthält.&#10;&#10;Automatisch generierte Beschreibung">
            <a:extLst>
              <a:ext uri="{FF2B5EF4-FFF2-40B4-BE49-F238E27FC236}">
                <a16:creationId xmlns:a16="http://schemas.microsoft.com/office/drawing/2014/main" id="{2609C281-36F8-CE8F-D08F-B2072019F92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1746" y="2343558"/>
            <a:ext cx="5004216" cy="3334841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930F7A56-366B-A9FD-875C-D80D0F1B4C6A}"/>
              </a:ext>
            </a:extLst>
          </p:cNvPr>
          <p:cNvSpPr txBox="1"/>
          <p:nvPr/>
        </p:nvSpPr>
        <p:spPr>
          <a:xfrm>
            <a:off x="7740352" y="5373216"/>
            <a:ext cx="992000" cy="2062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700" dirty="0">
                <a:latin typeface="Arial" panose="020B0604020202020204" pitchFamily="34" charset="0"/>
                <a:cs typeface="Arial" panose="020B0604020202020204" pitchFamily="34" charset="0"/>
              </a:rPr>
              <a:t>Photo : © G. </a:t>
            </a:r>
            <a:r>
              <a:rPr lang="de-CH" sz="700" dirty="0" err="1">
                <a:latin typeface="Arial" panose="020B0604020202020204" pitchFamily="34" charset="0"/>
                <a:cs typeface="Arial" panose="020B0604020202020204" pitchFamily="34" charset="0"/>
              </a:rPr>
              <a:t>Dušej</a:t>
            </a:r>
            <a:endParaRPr lang="de-CH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B60F43F6-FBAD-76CA-9CF2-10ADE2AE6B02}"/>
              </a:ext>
            </a:extLst>
          </p:cNvPr>
          <p:cNvSpPr txBox="1"/>
          <p:nvPr/>
        </p:nvSpPr>
        <p:spPr>
          <a:xfrm>
            <a:off x="755576" y="1815608"/>
            <a:ext cx="57551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L'écosystème fonctionne-t-il pour lui-même ?</a:t>
            </a:r>
          </a:p>
        </p:txBody>
      </p:sp>
      <p:sp>
        <p:nvSpPr>
          <p:cNvPr id="12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2F68E5C9-D3A2-7EA9-BFDB-E79A4220B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68956586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F60D9F50-C8AB-FA67-6530-0C095250BE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825" y="1712765"/>
            <a:ext cx="8282349" cy="502117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CE3A00E-B526-086B-8AE9-9AA37F9F4F2E}"/>
              </a:ext>
            </a:extLst>
          </p:cNvPr>
          <p:cNvSpPr txBox="1"/>
          <p:nvPr/>
        </p:nvSpPr>
        <p:spPr>
          <a:xfrm>
            <a:off x="5338800" y="6188809"/>
            <a:ext cx="1177415" cy="20005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700" dirty="0">
                <a:latin typeface="Arial" panose="020B0604020202020204" pitchFamily="34" charset="0"/>
                <a:cs typeface="Arial" panose="020B0604020202020204" pitchFamily="34" charset="0"/>
              </a:rPr>
              <a:t>Graphiques : © G. </a:t>
            </a:r>
            <a:r>
              <a:rPr lang="de-CH" sz="700" dirty="0" err="1">
                <a:latin typeface="Arial" panose="020B0604020202020204" pitchFamily="34" charset="0"/>
                <a:cs typeface="Arial" panose="020B0604020202020204" pitchFamily="34" charset="0"/>
              </a:rPr>
              <a:t>Dušej</a:t>
            </a:r>
            <a:endParaRPr lang="de-CH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6">
            <a:extLst>
              <a:ext uri="{FF2B5EF4-FFF2-40B4-BE49-F238E27FC236}">
                <a16:creationId xmlns:a16="http://schemas.microsoft.com/office/drawing/2014/main" id="{65A21F15-77D0-746D-1C42-4DBC4E07A17D}"/>
              </a:ext>
            </a:extLst>
          </p:cNvPr>
          <p:cNvSpPr txBox="1"/>
          <p:nvPr/>
        </p:nvSpPr>
        <p:spPr>
          <a:xfrm>
            <a:off x="442847" y="1481234"/>
            <a:ext cx="582712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L'écosystème fonctionne-t-il pour lui-même ?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1458499" y="1972008"/>
            <a:ext cx="6704721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CH" sz="1200" b="1" dirty="0"/>
              <a:t>Mai	              </a:t>
            </a:r>
            <a:r>
              <a:rPr lang="de-CH" sz="1200" b="1" dirty="0" err="1"/>
              <a:t>Juin</a:t>
            </a:r>
            <a:r>
              <a:rPr lang="de-CH" sz="1200" b="1" dirty="0"/>
              <a:t>		   </a:t>
            </a:r>
            <a:r>
              <a:rPr lang="de-CH" sz="1200" b="1" dirty="0" err="1"/>
              <a:t>Juillet</a:t>
            </a:r>
            <a:r>
              <a:rPr lang="de-CH" sz="1200" b="1" dirty="0"/>
              <a:t>	                     </a:t>
            </a:r>
            <a:r>
              <a:rPr lang="de-CH" sz="1200" b="1" dirty="0" err="1"/>
              <a:t>Août</a:t>
            </a:r>
            <a:r>
              <a:rPr lang="de-CH" sz="1200" b="1" dirty="0"/>
              <a:t>	        </a:t>
            </a:r>
            <a:r>
              <a:rPr lang="de-CH" sz="1200" b="1" dirty="0" err="1"/>
              <a:t>Septembre</a:t>
            </a:r>
            <a:endParaRPr lang="de-CH" sz="1200" b="1" dirty="0"/>
          </a:p>
        </p:txBody>
      </p:sp>
      <p:sp>
        <p:nvSpPr>
          <p:cNvPr id="14" name="Textfeld 13"/>
          <p:cNvSpPr txBox="1"/>
          <p:nvPr/>
        </p:nvSpPr>
        <p:spPr>
          <a:xfrm>
            <a:off x="3969286" y="3851849"/>
            <a:ext cx="2304256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CH" sz="1200" b="1" dirty="0" err="1"/>
              <a:t>Première</a:t>
            </a:r>
            <a:r>
              <a:rPr lang="de-CH" sz="1200" b="1" dirty="0"/>
              <a:t> fauche (</a:t>
            </a:r>
            <a:r>
              <a:rPr lang="de-CH" sz="1200" b="1" dirty="0" err="1"/>
              <a:t>foin</a:t>
            </a:r>
            <a:r>
              <a:rPr lang="de-CH" sz="1200" b="1" dirty="0"/>
              <a:t>)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2526489" y="6153429"/>
            <a:ext cx="2304256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CH" sz="1200" b="1" dirty="0" err="1"/>
              <a:t>Première</a:t>
            </a:r>
            <a:r>
              <a:rPr lang="de-CH" sz="1200" b="1" dirty="0"/>
              <a:t> fauche (</a:t>
            </a:r>
            <a:r>
              <a:rPr lang="de-CH" sz="1200" b="1" dirty="0" err="1"/>
              <a:t>foin</a:t>
            </a:r>
            <a:r>
              <a:rPr lang="de-CH" sz="1200" b="1" dirty="0"/>
              <a:t>)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7092280" y="3773132"/>
            <a:ext cx="1944216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CH" sz="1200" b="1" dirty="0" err="1"/>
              <a:t>Deuxième</a:t>
            </a:r>
            <a:r>
              <a:rPr lang="de-CH" sz="1200" b="1" dirty="0"/>
              <a:t> fauche (</a:t>
            </a:r>
            <a:r>
              <a:rPr lang="de-CH" sz="1200" b="1" dirty="0" err="1"/>
              <a:t>regain</a:t>
            </a:r>
            <a:r>
              <a:rPr lang="de-CH" sz="1200" b="1" dirty="0"/>
              <a:t>)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7143854" y="6188809"/>
            <a:ext cx="202299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CH" sz="1200" b="1" dirty="0" err="1"/>
              <a:t>Deuxième</a:t>
            </a:r>
            <a:r>
              <a:rPr lang="de-CH" sz="1200" b="1" dirty="0"/>
              <a:t> fauche (</a:t>
            </a:r>
            <a:r>
              <a:rPr lang="de-CH" sz="1200" b="1" dirty="0" err="1"/>
              <a:t>regain</a:t>
            </a:r>
            <a:r>
              <a:rPr lang="de-CH" sz="1200" b="1" dirty="0"/>
              <a:t>)</a:t>
            </a:r>
          </a:p>
        </p:txBody>
      </p:sp>
      <p:sp>
        <p:nvSpPr>
          <p:cNvPr id="18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58339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Gras, draußen, Himmel, Feld enthält.&#10;&#10;Automatisch generierte Beschreibung">
            <a:extLst>
              <a:ext uri="{FF2B5EF4-FFF2-40B4-BE49-F238E27FC236}">
                <a16:creationId xmlns:a16="http://schemas.microsoft.com/office/drawing/2014/main" id="{CD761CB0-CE0B-011A-932C-6331F222D4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5519" y="2322064"/>
            <a:ext cx="5132004" cy="3420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sp>
        <p:nvSpPr>
          <p:cNvPr id="7" name="TextBox 6"/>
          <p:cNvSpPr txBox="1"/>
          <p:nvPr/>
        </p:nvSpPr>
        <p:spPr>
          <a:xfrm>
            <a:off x="617737" y="2305134"/>
            <a:ext cx="3087782" cy="1717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Et de quoi les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fourmis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rouges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de-CH" sz="2200" i="1" dirty="0" err="1">
                <a:latin typeface="Arial" panose="020B0604020202020204" pitchFamily="34" charset="0"/>
                <a:cs typeface="Arial" panose="020B0604020202020204" pitchFamily="34" charset="0"/>
              </a:rPr>
              <a:t>Myrmica</a:t>
            </a:r>
            <a:r>
              <a:rPr lang="de-CH" sz="2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i="1" dirty="0" err="1">
                <a:latin typeface="Arial" panose="020B0604020202020204" pitchFamily="34" charset="0"/>
                <a:cs typeface="Arial" panose="020B0604020202020204" pitchFamily="34" charset="0"/>
              </a:rPr>
              <a:t>rubra</a:t>
            </a:r>
            <a:r>
              <a:rPr lang="de-CH" sz="2200" i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ont-elles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besoin pour exister ?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20D7EC71-0BA9-1AB2-6BD7-9FD41B8AD3C7}"/>
              </a:ext>
            </a:extLst>
          </p:cNvPr>
          <p:cNvSpPr txBox="1"/>
          <p:nvPr/>
        </p:nvSpPr>
        <p:spPr>
          <a:xfrm>
            <a:off x="7775573" y="5445224"/>
            <a:ext cx="992000" cy="2062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700" dirty="0">
                <a:latin typeface="Arial" panose="020B0604020202020204" pitchFamily="34" charset="0"/>
                <a:cs typeface="Arial" panose="020B0604020202020204" pitchFamily="34" charset="0"/>
              </a:rPr>
              <a:t>Photo : © G. </a:t>
            </a:r>
            <a:r>
              <a:rPr lang="de-CH" sz="700" dirty="0" err="1">
                <a:latin typeface="Arial" panose="020B0604020202020204" pitchFamily="34" charset="0"/>
                <a:cs typeface="Arial" panose="020B0604020202020204" pitchFamily="34" charset="0"/>
              </a:rPr>
              <a:t>Dušej</a:t>
            </a:r>
            <a:endParaRPr lang="de-CH" sz="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1C806DF9-EC48-2A29-A815-C4B55825CD74}"/>
              </a:ext>
            </a:extLst>
          </p:cNvPr>
          <p:cNvSpPr txBox="1"/>
          <p:nvPr/>
        </p:nvSpPr>
        <p:spPr>
          <a:xfrm>
            <a:off x="628650" y="1724891"/>
            <a:ext cx="5862767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L'écosystème fonctionne-t-il pour lui-même ?</a:t>
            </a:r>
          </a:p>
        </p:txBody>
      </p:sp>
      <p:sp>
        <p:nvSpPr>
          <p:cNvPr id="13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3AB3F8AD-D574-ED03-F9B5-BB3A00611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13000963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04602" y="2835743"/>
            <a:ext cx="3103302" cy="293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Et de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quoi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les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fourmis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rouges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de-CH" sz="2200" i="1" dirty="0" err="1">
                <a:latin typeface="Arial" panose="020B0604020202020204" pitchFamily="34" charset="0"/>
                <a:cs typeface="Arial" panose="020B0604020202020204" pitchFamily="34" charset="0"/>
              </a:rPr>
              <a:t>Myrmica</a:t>
            </a:r>
            <a:r>
              <a:rPr lang="de-CH" sz="2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i="1" dirty="0" err="1">
                <a:latin typeface="Arial" panose="020B0604020202020204" pitchFamily="34" charset="0"/>
                <a:cs typeface="Arial" panose="020B0604020202020204" pitchFamily="34" charset="0"/>
              </a:rPr>
              <a:t>rubra</a:t>
            </a:r>
            <a:r>
              <a:rPr lang="de-CH" sz="2200" i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ont-elles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besoin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pour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exister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</a:p>
          <a:p>
            <a:pPr>
              <a:lnSpc>
                <a:spcPct val="120000"/>
              </a:lnSpc>
            </a:pPr>
            <a:endParaRPr lang="de-CH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De quoi a besoin la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pimprenelle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officinale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3FCE3AFF-D3D6-E1C2-304D-21D278066D4A}"/>
              </a:ext>
            </a:extLst>
          </p:cNvPr>
          <p:cNvGrpSpPr/>
          <p:nvPr/>
        </p:nvGrpSpPr>
        <p:grpSpPr>
          <a:xfrm>
            <a:off x="3707904" y="2399559"/>
            <a:ext cx="5132004" cy="3856680"/>
            <a:chOff x="3705519" y="1885384"/>
            <a:chExt cx="5132004" cy="3856680"/>
          </a:xfrm>
        </p:grpSpPr>
        <p:pic>
          <p:nvPicPr>
            <p:cNvPr id="13" name="Grafik 12" descr="Ein Bild, das Gras, draußen, Himmel, Feld enthält.&#10;&#10;Automatisch generierte Beschreibung">
              <a:extLst>
                <a:ext uri="{FF2B5EF4-FFF2-40B4-BE49-F238E27FC236}">
                  <a16:creationId xmlns:a16="http://schemas.microsoft.com/office/drawing/2014/main" id="{F509D615-EAB4-5417-2132-E80E3E828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5519" y="2322064"/>
              <a:ext cx="5132004" cy="3420000"/>
            </a:xfrm>
            <a:prstGeom prst="rect">
              <a:avLst/>
            </a:prstGeom>
          </p:spPr>
        </p:pic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EC930FEF-F247-D055-7879-F8BD14D7D8F2}"/>
                </a:ext>
              </a:extLst>
            </p:cNvPr>
            <p:cNvSpPr txBox="1"/>
            <p:nvPr/>
          </p:nvSpPr>
          <p:spPr>
            <a:xfrm>
              <a:off x="7775573" y="5445224"/>
              <a:ext cx="992000" cy="2062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CH" sz="700" dirty="0">
                  <a:latin typeface="Arial" panose="020B0604020202020204" pitchFamily="34" charset="0"/>
                  <a:cs typeface="Arial" panose="020B0604020202020204" pitchFamily="34" charset="0"/>
                </a:rPr>
                <a:t>Photo : © G. </a:t>
              </a:r>
              <a:r>
                <a:rPr lang="de-CH" sz="700" dirty="0" err="1">
                  <a:latin typeface="Arial" panose="020B0604020202020204" pitchFamily="34" charset="0"/>
                  <a:cs typeface="Arial" panose="020B0604020202020204" pitchFamily="34" charset="0"/>
                </a:rPr>
                <a:t>Dušej</a:t>
              </a:r>
              <a:endParaRPr lang="de-CH" sz="7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E2AB276F-B13A-7A5C-1845-9EB9DC70D26F}"/>
                </a:ext>
              </a:extLst>
            </p:cNvPr>
            <p:cNvGrpSpPr/>
            <p:nvPr/>
          </p:nvGrpSpPr>
          <p:grpSpPr>
            <a:xfrm>
              <a:off x="7023778" y="1885384"/>
              <a:ext cx="1576523" cy="2185619"/>
              <a:chOff x="7023778" y="1885384"/>
              <a:chExt cx="1576523" cy="2185619"/>
            </a:xfrm>
          </p:grpSpPr>
          <p:pic>
            <p:nvPicPr>
              <p:cNvPr id="16" name="Grafik 15" descr="Ein Bild, das Insekt enthält.&#10;&#10;Automatisch generierte Beschreibung">
                <a:extLst>
                  <a:ext uri="{FF2B5EF4-FFF2-40B4-BE49-F238E27FC236}">
                    <a16:creationId xmlns:a16="http://schemas.microsoft.com/office/drawing/2014/main" id="{A4273AB3-A6E0-7BEC-BA05-A91778E1FE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9182" t="10195" r="27649"/>
              <a:stretch/>
            </p:blipFill>
            <p:spPr>
              <a:xfrm>
                <a:off x="7023778" y="1885384"/>
                <a:ext cx="1576523" cy="2185619"/>
              </a:xfrm>
              <a:prstGeom prst="rect">
                <a:avLst/>
              </a:prstGeom>
            </p:spPr>
          </p:pic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CA82E363-D782-36F7-EE89-C85AB48CDFCA}"/>
                  </a:ext>
                </a:extLst>
              </p:cNvPr>
              <p:cNvSpPr txBox="1"/>
              <p:nvPr/>
            </p:nvSpPr>
            <p:spPr>
              <a:xfrm>
                <a:off x="7545013" y="3836539"/>
                <a:ext cx="992000" cy="20624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CH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Photo : © G. </a:t>
                </a:r>
                <a:r>
                  <a:rPr lang="de-CH" sz="7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Dušej</a:t>
                </a:r>
                <a:endParaRPr lang="de-CH" sz="7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2A84CCD9-0391-2491-521C-6A1024DC5E99}"/>
              </a:ext>
            </a:extLst>
          </p:cNvPr>
          <p:cNvGrpSpPr/>
          <p:nvPr/>
        </p:nvGrpSpPr>
        <p:grpSpPr>
          <a:xfrm>
            <a:off x="7345281" y="4993635"/>
            <a:ext cx="1490681" cy="778296"/>
            <a:chOff x="7345282" y="4993635"/>
            <a:chExt cx="1424676" cy="761311"/>
          </a:xfrm>
        </p:grpSpPr>
        <p:pic>
          <p:nvPicPr>
            <p:cNvPr id="3" name="Grafik 2" descr="Ein Bild, das Wirbellose, Ameise, Insekt, Schädling enthält.&#10;&#10;Automatisch generierte Beschreibung">
              <a:extLst>
                <a:ext uri="{FF2B5EF4-FFF2-40B4-BE49-F238E27FC236}">
                  <a16:creationId xmlns:a16="http://schemas.microsoft.com/office/drawing/2014/main" id="{49572FE2-CE94-36D7-91F8-692DF499F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5282" y="4993635"/>
              <a:ext cx="1424676" cy="761311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E89FD5AC-F392-3C19-6389-3D901F541D1F}"/>
                </a:ext>
              </a:extLst>
            </p:cNvPr>
            <p:cNvSpPr txBox="1"/>
            <p:nvPr/>
          </p:nvSpPr>
          <p:spPr>
            <a:xfrm>
              <a:off x="7767619" y="5563082"/>
              <a:ext cx="1002339" cy="1918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sp>
        <p:nvSpPr>
          <p:cNvPr id="18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B18BAECD-6F95-5BA8-B548-70AE2C8E6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05096994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04602" y="2835743"/>
            <a:ext cx="3247318" cy="293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Et de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quoi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les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fourmis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rouges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de-CH" sz="2200" i="1" dirty="0" err="1">
                <a:latin typeface="Arial" panose="020B0604020202020204" pitchFamily="34" charset="0"/>
                <a:cs typeface="Arial" panose="020B0604020202020204" pitchFamily="34" charset="0"/>
              </a:rPr>
              <a:t>Myrmica</a:t>
            </a:r>
            <a:r>
              <a:rPr lang="de-CH" sz="22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i="1" dirty="0" err="1">
                <a:latin typeface="Arial" panose="020B0604020202020204" pitchFamily="34" charset="0"/>
                <a:cs typeface="Arial" panose="020B0604020202020204" pitchFamily="34" charset="0"/>
              </a:rPr>
              <a:t>rubra</a:t>
            </a:r>
            <a:r>
              <a:rPr lang="de-CH" sz="2200" i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ont-elles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besoin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pour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exister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</a:p>
          <a:p>
            <a:pPr>
              <a:lnSpc>
                <a:spcPct val="120000"/>
              </a:lnSpc>
            </a:pPr>
            <a:endParaRPr lang="de-CH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De quoi a besoin la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pimprenelle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officinale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3FCE3AFF-D3D6-E1C2-304D-21D278066D4A}"/>
              </a:ext>
            </a:extLst>
          </p:cNvPr>
          <p:cNvGrpSpPr/>
          <p:nvPr/>
        </p:nvGrpSpPr>
        <p:grpSpPr>
          <a:xfrm>
            <a:off x="3707904" y="2399559"/>
            <a:ext cx="5132004" cy="3856680"/>
            <a:chOff x="3705519" y="1885384"/>
            <a:chExt cx="5132004" cy="3856680"/>
          </a:xfrm>
        </p:grpSpPr>
        <p:pic>
          <p:nvPicPr>
            <p:cNvPr id="13" name="Grafik 12" descr="Ein Bild, das Gras, draußen, Himmel, Feld enthält.&#10;&#10;Automatisch generierte Beschreibung">
              <a:extLst>
                <a:ext uri="{FF2B5EF4-FFF2-40B4-BE49-F238E27FC236}">
                  <a16:creationId xmlns:a16="http://schemas.microsoft.com/office/drawing/2014/main" id="{F509D615-EAB4-5417-2132-E80E3E828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5519" y="2322064"/>
              <a:ext cx="5132004" cy="3420000"/>
            </a:xfrm>
            <a:prstGeom prst="rect">
              <a:avLst/>
            </a:prstGeom>
          </p:spPr>
        </p:pic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EC930FEF-F247-D055-7879-F8BD14D7D8F2}"/>
                </a:ext>
              </a:extLst>
            </p:cNvPr>
            <p:cNvSpPr txBox="1"/>
            <p:nvPr/>
          </p:nvSpPr>
          <p:spPr>
            <a:xfrm>
              <a:off x="7775573" y="5445224"/>
              <a:ext cx="992000" cy="2062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CH" sz="700" dirty="0">
                  <a:latin typeface="Arial" panose="020B0604020202020204" pitchFamily="34" charset="0"/>
                  <a:cs typeface="Arial" panose="020B0604020202020204" pitchFamily="34" charset="0"/>
                </a:rPr>
                <a:t>Photo : © G. </a:t>
              </a:r>
              <a:r>
                <a:rPr lang="de-CH" sz="700" dirty="0" err="1">
                  <a:latin typeface="Arial" panose="020B0604020202020204" pitchFamily="34" charset="0"/>
                  <a:cs typeface="Arial" panose="020B0604020202020204" pitchFamily="34" charset="0"/>
                </a:rPr>
                <a:t>Dušej</a:t>
              </a:r>
              <a:endParaRPr lang="de-CH" sz="7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E2AB276F-B13A-7A5C-1845-9EB9DC70D26F}"/>
                </a:ext>
              </a:extLst>
            </p:cNvPr>
            <p:cNvGrpSpPr/>
            <p:nvPr/>
          </p:nvGrpSpPr>
          <p:grpSpPr>
            <a:xfrm>
              <a:off x="7023778" y="1885384"/>
              <a:ext cx="1576523" cy="2185619"/>
              <a:chOff x="7023778" y="1885384"/>
              <a:chExt cx="1576523" cy="2185619"/>
            </a:xfrm>
          </p:grpSpPr>
          <p:pic>
            <p:nvPicPr>
              <p:cNvPr id="16" name="Grafik 15" descr="Ein Bild, das Insekt enthält.&#10;&#10;Automatisch generierte Beschreibung">
                <a:extLst>
                  <a:ext uri="{FF2B5EF4-FFF2-40B4-BE49-F238E27FC236}">
                    <a16:creationId xmlns:a16="http://schemas.microsoft.com/office/drawing/2014/main" id="{A4273AB3-A6E0-7BEC-BA05-A91778E1FE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9182" t="10195" r="27649"/>
              <a:stretch/>
            </p:blipFill>
            <p:spPr>
              <a:xfrm>
                <a:off x="7023778" y="1885384"/>
                <a:ext cx="1576523" cy="2185619"/>
              </a:xfrm>
              <a:prstGeom prst="rect">
                <a:avLst/>
              </a:prstGeom>
            </p:spPr>
          </p:pic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CA82E363-D782-36F7-EE89-C85AB48CDFCA}"/>
                  </a:ext>
                </a:extLst>
              </p:cNvPr>
              <p:cNvSpPr txBox="1"/>
              <p:nvPr/>
            </p:nvSpPr>
            <p:spPr>
              <a:xfrm>
                <a:off x="7545013" y="3836539"/>
                <a:ext cx="992000" cy="20624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CH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Photo : © G. </a:t>
                </a:r>
                <a:r>
                  <a:rPr lang="de-CH" sz="7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Dušej</a:t>
                </a:r>
                <a:endParaRPr lang="de-CH" sz="7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2A84CCD9-0391-2491-521C-6A1024DC5E99}"/>
              </a:ext>
            </a:extLst>
          </p:cNvPr>
          <p:cNvGrpSpPr/>
          <p:nvPr/>
        </p:nvGrpSpPr>
        <p:grpSpPr>
          <a:xfrm>
            <a:off x="7345282" y="4993635"/>
            <a:ext cx="1490681" cy="761311"/>
            <a:chOff x="7345282" y="4993635"/>
            <a:chExt cx="1490681" cy="761311"/>
          </a:xfrm>
        </p:grpSpPr>
        <p:pic>
          <p:nvPicPr>
            <p:cNvPr id="3" name="Grafik 2" descr="Ein Bild, das Wirbellose, Ameise, Insekt, Schädling enthält.&#10;&#10;Automatisch generierte Beschreibung">
              <a:extLst>
                <a:ext uri="{FF2B5EF4-FFF2-40B4-BE49-F238E27FC236}">
                  <a16:creationId xmlns:a16="http://schemas.microsoft.com/office/drawing/2014/main" id="{49572FE2-CE94-36D7-91F8-692DF499F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5282" y="4993635"/>
              <a:ext cx="1424676" cy="761311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E89FD5AC-F392-3C19-6389-3D901F541D1F}"/>
                </a:ext>
              </a:extLst>
            </p:cNvPr>
            <p:cNvSpPr txBox="1"/>
            <p:nvPr/>
          </p:nvSpPr>
          <p:spPr>
            <a:xfrm>
              <a:off x="7767619" y="5563081"/>
              <a:ext cx="1068344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sp>
        <p:nvSpPr>
          <p:cNvPr id="18" name="Textfeld 17">
            <a:extLst>
              <a:ext uri="{FF2B5EF4-FFF2-40B4-BE49-F238E27FC236}">
                <a16:creationId xmlns:a16="http://schemas.microsoft.com/office/drawing/2014/main" id="{D29467D2-7563-79A5-58E2-5F7301415298}"/>
              </a:ext>
            </a:extLst>
          </p:cNvPr>
          <p:cNvSpPr txBox="1"/>
          <p:nvPr/>
        </p:nvSpPr>
        <p:spPr>
          <a:xfrm>
            <a:off x="4716016" y="4453834"/>
            <a:ext cx="2512399" cy="1200329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Ce n'est que lorsque les </a:t>
            </a:r>
            <a:r>
              <a:rPr lang="de-CH" dirty="0" err="1"/>
              <a:t>conditions</a:t>
            </a:r>
            <a:r>
              <a:rPr lang="de-CH" dirty="0"/>
              <a:t> </a:t>
            </a:r>
            <a:r>
              <a:rPr lang="de-CH" dirty="0" err="1"/>
              <a:t>nécessaires</a:t>
            </a:r>
            <a:r>
              <a:rPr lang="de-CH" dirty="0"/>
              <a:t> sont réunies que l'espèce apparaît.</a:t>
            </a:r>
          </a:p>
        </p:txBody>
      </p:sp>
      <p:sp>
        <p:nvSpPr>
          <p:cNvPr id="19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18A2684-CE03-6C16-961E-7C1C47C9C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55583761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3FCE3AFF-D3D6-E1C2-304D-21D278066D4A}"/>
              </a:ext>
            </a:extLst>
          </p:cNvPr>
          <p:cNvGrpSpPr/>
          <p:nvPr/>
        </p:nvGrpSpPr>
        <p:grpSpPr>
          <a:xfrm>
            <a:off x="3707904" y="2399559"/>
            <a:ext cx="5132004" cy="3856680"/>
            <a:chOff x="3705519" y="1885384"/>
            <a:chExt cx="5132004" cy="3856680"/>
          </a:xfrm>
        </p:grpSpPr>
        <p:pic>
          <p:nvPicPr>
            <p:cNvPr id="13" name="Grafik 12" descr="Ein Bild, das Gras, draußen, Himmel, Feld enthält.&#10;&#10;Automatisch generierte Beschreibung">
              <a:extLst>
                <a:ext uri="{FF2B5EF4-FFF2-40B4-BE49-F238E27FC236}">
                  <a16:creationId xmlns:a16="http://schemas.microsoft.com/office/drawing/2014/main" id="{F509D615-EAB4-5417-2132-E80E3E828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5519" y="2322064"/>
              <a:ext cx="5132004" cy="3420000"/>
            </a:xfrm>
            <a:prstGeom prst="rect">
              <a:avLst/>
            </a:prstGeom>
          </p:spPr>
        </p:pic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EC930FEF-F247-D055-7879-F8BD14D7D8F2}"/>
                </a:ext>
              </a:extLst>
            </p:cNvPr>
            <p:cNvSpPr txBox="1"/>
            <p:nvPr/>
          </p:nvSpPr>
          <p:spPr>
            <a:xfrm>
              <a:off x="7775573" y="5445224"/>
              <a:ext cx="992000" cy="2062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CH" sz="700" dirty="0">
                  <a:latin typeface="Arial" panose="020B0604020202020204" pitchFamily="34" charset="0"/>
                  <a:cs typeface="Arial" panose="020B0604020202020204" pitchFamily="34" charset="0"/>
                </a:rPr>
                <a:t>Photo : © G. </a:t>
              </a:r>
              <a:r>
                <a:rPr lang="de-CH" sz="700" dirty="0" err="1">
                  <a:latin typeface="Arial" panose="020B0604020202020204" pitchFamily="34" charset="0"/>
                  <a:cs typeface="Arial" panose="020B0604020202020204" pitchFamily="34" charset="0"/>
                </a:rPr>
                <a:t>Dušej</a:t>
              </a:r>
              <a:endParaRPr lang="de-CH" sz="7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E2AB276F-B13A-7A5C-1845-9EB9DC70D26F}"/>
                </a:ext>
              </a:extLst>
            </p:cNvPr>
            <p:cNvGrpSpPr/>
            <p:nvPr/>
          </p:nvGrpSpPr>
          <p:grpSpPr>
            <a:xfrm>
              <a:off x="7023778" y="1885384"/>
              <a:ext cx="1576523" cy="2185619"/>
              <a:chOff x="7023778" y="1885384"/>
              <a:chExt cx="1576523" cy="2185619"/>
            </a:xfrm>
          </p:grpSpPr>
          <p:pic>
            <p:nvPicPr>
              <p:cNvPr id="16" name="Grafik 15" descr="Ein Bild, das Insekt enthält.&#10;&#10;Automatisch generierte Beschreibung">
                <a:extLst>
                  <a:ext uri="{FF2B5EF4-FFF2-40B4-BE49-F238E27FC236}">
                    <a16:creationId xmlns:a16="http://schemas.microsoft.com/office/drawing/2014/main" id="{A4273AB3-A6E0-7BEC-BA05-A91778E1FE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9182" t="10195" r="27649"/>
              <a:stretch/>
            </p:blipFill>
            <p:spPr>
              <a:xfrm>
                <a:off x="7023778" y="1885384"/>
                <a:ext cx="1576523" cy="2185619"/>
              </a:xfrm>
              <a:prstGeom prst="rect">
                <a:avLst/>
              </a:prstGeom>
            </p:spPr>
          </p:pic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CA82E363-D782-36F7-EE89-C85AB48CDFCA}"/>
                  </a:ext>
                </a:extLst>
              </p:cNvPr>
              <p:cNvSpPr txBox="1"/>
              <p:nvPr/>
            </p:nvSpPr>
            <p:spPr>
              <a:xfrm>
                <a:off x="7545013" y="3836539"/>
                <a:ext cx="992000" cy="20624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CH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Photo : © G. </a:t>
                </a:r>
                <a:r>
                  <a:rPr lang="de-CH" sz="7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Dušej</a:t>
                </a:r>
                <a:endParaRPr lang="de-CH" sz="7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2A84CCD9-0391-2491-521C-6A1024DC5E99}"/>
              </a:ext>
            </a:extLst>
          </p:cNvPr>
          <p:cNvGrpSpPr/>
          <p:nvPr/>
        </p:nvGrpSpPr>
        <p:grpSpPr>
          <a:xfrm>
            <a:off x="7345282" y="4993635"/>
            <a:ext cx="1498983" cy="805879"/>
            <a:chOff x="7345282" y="4993635"/>
            <a:chExt cx="1498983" cy="805879"/>
          </a:xfrm>
        </p:grpSpPr>
        <p:pic>
          <p:nvPicPr>
            <p:cNvPr id="3" name="Grafik 2" descr="Ein Bild, das Wirbellose, Ameise, Insekt, Schädling enthält.&#10;&#10;Automatisch generierte Beschreibung">
              <a:extLst>
                <a:ext uri="{FF2B5EF4-FFF2-40B4-BE49-F238E27FC236}">
                  <a16:creationId xmlns:a16="http://schemas.microsoft.com/office/drawing/2014/main" id="{49572FE2-CE94-36D7-91F8-692DF499F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5282" y="4993635"/>
              <a:ext cx="1424676" cy="761311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E89FD5AC-F392-3C19-6389-3D901F541D1F}"/>
                </a:ext>
              </a:extLst>
            </p:cNvPr>
            <p:cNvSpPr txBox="1"/>
            <p:nvPr/>
          </p:nvSpPr>
          <p:spPr>
            <a:xfrm>
              <a:off x="7767619" y="5614848"/>
              <a:ext cx="1076646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47EEE2C0-0A5E-C007-BDCC-8DE598453D4E}"/>
              </a:ext>
            </a:extLst>
          </p:cNvPr>
          <p:cNvGrpSpPr/>
          <p:nvPr/>
        </p:nvGrpSpPr>
        <p:grpSpPr>
          <a:xfrm>
            <a:off x="3703547" y="1778345"/>
            <a:ext cx="2202598" cy="1872208"/>
            <a:chOff x="3923928" y="1916832"/>
            <a:chExt cx="2202598" cy="1872208"/>
          </a:xfrm>
        </p:grpSpPr>
        <p:pic>
          <p:nvPicPr>
            <p:cNvPr id="18" name="Grafik 17" descr="Ein Bild, das Vogel, draußen, Wildleben, Singvogel enthält.&#10;&#10;Automatisch generierte Beschreibung">
              <a:extLst>
                <a:ext uri="{FF2B5EF4-FFF2-40B4-BE49-F238E27FC236}">
                  <a16:creationId xmlns:a16="http://schemas.microsoft.com/office/drawing/2014/main" id="{A730C4DF-B71B-A708-D973-D6929B15FC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350" t="25850" r="37400" b="20601"/>
            <a:stretch/>
          </p:blipFill>
          <p:spPr>
            <a:xfrm>
              <a:off x="3923928" y="1916832"/>
              <a:ext cx="2202598" cy="1872208"/>
            </a:xfrm>
            <a:prstGeom prst="rect">
              <a:avLst/>
            </a:prstGeom>
          </p:spPr>
        </p:pic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DEE8D830-D305-18EF-840E-9A5D99891500}"/>
                </a:ext>
              </a:extLst>
            </p:cNvPr>
            <p:cNvSpPr txBox="1"/>
            <p:nvPr/>
          </p:nvSpPr>
          <p:spPr>
            <a:xfrm>
              <a:off x="3929701" y="3573016"/>
              <a:ext cx="1048651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sp>
        <p:nvSpPr>
          <p:cNvPr id="20" name="TextBox 6">
            <a:extLst>
              <a:ext uri="{FF2B5EF4-FFF2-40B4-BE49-F238E27FC236}">
                <a16:creationId xmlns:a16="http://schemas.microsoft.com/office/drawing/2014/main" id="{0A7CAF80-F8BE-87C9-C285-7AE74C59317C}"/>
              </a:ext>
            </a:extLst>
          </p:cNvPr>
          <p:cNvSpPr txBox="1"/>
          <p:nvPr/>
        </p:nvSpPr>
        <p:spPr>
          <a:xfrm>
            <a:off x="553328" y="2176288"/>
            <a:ext cx="303335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Et que faut-il au tarier des prés pour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qu'il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soit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présent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endParaRPr lang="de-CH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entre autres, suffisamment d'insectes, d'araignées, de vers et d'escargots pour se nourrir.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9276491D-D977-1C2D-CAE6-66443725A04A}"/>
              </a:ext>
            </a:extLst>
          </p:cNvPr>
          <p:cNvSpPr txBox="1"/>
          <p:nvPr/>
        </p:nvSpPr>
        <p:spPr>
          <a:xfrm>
            <a:off x="4757972" y="4453834"/>
            <a:ext cx="2470443" cy="1200329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Ce n'est que lorsque les </a:t>
            </a:r>
            <a:r>
              <a:rPr lang="de-CH" dirty="0" err="1"/>
              <a:t>conditions</a:t>
            </a:r>
            <a:r>
              <a:rPr lang="de-CH" dirty="0"/>
              <a:t> </a:t>
            </a:r>
            <a:r>
              <a:rPr lang="de-CH" dirty="0" err="1"/>
              <a:t>nécessaires</a:t>
            </a:r>
            <a:r>
              <a:rPr lang="de-CH" dirty="0"/>
              <a:t> sont réunies que l'espèce apparaît.</a:t>
            </a:r>
          </a:p>
        </p:txBody>
      </p:sp>
      <p:sp>
        <p:nvSpPr>
          <p:cNvPr id="22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65E96FAB-AA1C-7440-0AFB-DE2DCD2BF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23775003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3FCE3AFF-D3D6-E1C2-304D-21D278066D4A}"/>
              </a:ext>
            </a:extLst>
          </p:cNvPr>
          <p:cNvGrpSpPr/>
          <p:nvPr/>
        </p:nvGrpSpPr>
        <p:grpSpPr>
          <a:xfrm>
            <a:off x="3707904" y="2399559"/>
            <a:ext cx="5132004" cy="3856680"/>
            <a:chOff x="3705519" y="1885384"/>
            <a:chExt cx="5132004" cy="3856680"/>
          </a:xfrm>
        </p:grpSpPr>
        <p:pic>
          <p:nvPicPr>
            <p:cNvPr id="13" name="Grafik 12" descr="Ein Bild, das Gras, draußen, Himmel, Feld enthält.&#10;&#10;Automatisch generierte Beschreibung">
              <a:extLst>
                <a:ext uri="{FF2B5EF4-FFF2-40B4-BE49-F238E27FC236}">
                  <a16:creationId xmlns:a16="http://schemas.microsoft.com/office/drawing/2014/main" id="{F509D615-EAB4-5417-2132-E80E3E828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5519" y="2322064"/>
              <a:ext cx="5132004" cy="3420000"/>
            </a:xfrm>
            <a:prstGeom prst="rect">
              <a:avLst/>
            </a:prstGeom>
          </p:spPr>
        </p:pic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EC930FEF-F247-D055-7879-F8BD14D7D8F2}"/>
                </a:ext>
              </a:extLst>
            </p:cNvPr>
            <p:cNvSpPr txBox="1"/>
            <p:nvPr/>
          </p:nvSpPr>
          <p:spPr>
            <a:xfrm>
              <a:off x="7775573" y="5445224"/>
              <a:ext cx="992000" cy="2062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CH" sz="700" dirty="0">
                  <a:latin typeface="Arial" panose="020B0604020202020204" pitchFamily="34" charset="0"/>
                  <a:cs typeface="Arial" panose="020B0604020202020204" pitchFamily="34" charset="0"/>
                </a:rPr>
                <a:t>Photo : © G. </a:t>
              </a:r>
              <a:r>
                <a:rPr lang="de-CH" sz="700" dirty="0" err="1">
                  <a:latin typeface="Arial" panose="020B0604020202020204" pitchFamily="34" charset="0"/>
                  <a:cs typeface="Arial" panose="020B0604020202020204" pitchFamily="34" charset="0"/>
                </a:rPr>
                <a:t>Dušej</a:t>
              </a:r>
              <a:endParaRPr lang="de-CH" sz="7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E2AB276F-B13A-7A5C-1845-9EB9DC70D26F}"/>
                </a:ext>
              </a:extLst>
            </p:cNvPr>
            <p:cNvGrpSpPr/>
            <p:nvPr/>
          </p:nvGrpSpPr>
          <p:grpSpPr>
            <a:xfrm>
              <a:off x="7023778" y="1885384"/>
              <a:ext cx="1576523" cy="2185619"/>
              <a:chOff x="7023778" y="1885384"/>
              <a:chExt cx="1576523" cy="2185619"/>
            </a:xfrm>
          </p:grpSpPr>
          <p:pic>
            <p:nvPicPr>
              <p:cNvPr id="16" name="Grafik 15" descr="Ein Bild, das Insekt enthält.&#10;&#10;Automatisch generierte Beschreibung">
                <a:extLst>
                  <a:ext uri="{FF2B5EF4-FFF2-40B4-BE49-F238E27FC236}">
                    <a16:creationId xmlns:a16="http://schemas.microsoft.com/office/drawing/2014/main" id="{A4273AB3-A6E0-7BEC-BA05-A91778E1FE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9182" t="10195" r="27649"/>
              <a:stretch/>
            </p:blipFill>
            <p:spPr>
              <a:xfrm>
                <a:off x="7023778" y="1885384"/>
                <a:ext cx="1576523" cy="2185619"/>
              </a:xfrm>
              <a:prstGeom prst="rect">
                <a:avLst/>
              </a:prstGeom>
            </p:spPr>
          </p:pic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CA82E363-D782-36F7-EE89-C85AB48CDFCA}"/>
                  </a:ext>
                </a:extLst>
              </p:cNvPr>
              <p:cNvSpPr txBox="1"/>
              <p:nvPr/>
            </p:nvSpPr>
            <p:spPr>
              <a:xfrm>
                <a:off x="7545013" y="3836539"/>
                <a:ext cx="992000" cy="20624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CH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Photo : © G. </a:t>
                </a:r>
                <a:r>
                  <a:rPr lang="de-CH" sz="7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Dušej</a:t>
                </a:r>
                <a:endParaRPr lang="de-CH" sz="7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2A84CCD9-0391-2491-521C-6A1024DC5E99}"/>
              </a:ext>
            </a:extLst>
          </p:cNvPr>
          <p:cNvGrpSpPr/>
          <p:nvPr/>
        </p:nvGrpSpPr>
        <p:grpSpPr>
          <a:xfrm>
            <a:off x="7345282" y="4993635"/>
            <a:ext cx="1490681" cy="780271"/>
            <a:chOff x="7345282" y="4993635"/>
            <a:chExt cx="1490681" cy="780271"/>
          </a:xfrm>
        </p:grpSpPr>
        <p:pic>
          <p:nvPicPr>
            <p:cNvPr id="3" name="Grafik 2" descr="Ein Bild, das Wirbellose, Ameise, Insekt, Schädling enthält.&#10;&#10;Automatisch generierte Beschreibung">
              <a:extLst>
                <a:ext uri="{FF2B5EF4-FFF2-40B4-BE49-F238E27FC236}">
                  <a16:creationId xmlns:a16="http://schemas.microsoft.com/office/drawing/2014/main" id="{49572FE2-CE94-36D7-91F8-692DF499F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5282" y="4993635"/>
              <a:ext cx="1424676" cy="761311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E89FD5AC-F392-3C19-6389-3D901F541D1F}"/>
                </a:ext>
              </a:extLst>
            </p:cNvPr>
            <p:cNvSpPr txBox="1"/>
            <p:nvPr/>
          </p:nvSpPr>
          <p:spPr>
            <a:xfrm>
              <a:off x="7767619" y="5589240"/>
              <a:ext cx="1068344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47EEE2C0-0A5E-C007-BDCC-8DE598453D4E}"/>
              </a:ext>
            </a:extLst>
          </p:cNvPr>
          <p:cNvGrpSpPr/>
          <p:nvPr/>
        </p:nvGrpSpPr>
        <p:grpSpPr>
          <a:xfrm>
            <a:off x="3703547" y="1778345"/>
            <a:ext cx="2202598" cy="1872208"/>
            <a:chOff x="3923928" y="1916832"/>
            <a:chExt cx="2202598" cy="1872208"/>
          </a:xfrm>
        </p:grpSpPr>
        <p:pic>
          <p:nvPicPr>
            <p:cNvPr id="18" name="Grafik 17" descr="Ein Bild, das Vogel, draußen, Wildleben, Singvogel enthält.&#10;&#10;Automatisch generierte Beschreibung">
              <a:extLst>
                <a:ext uri="{FF2B5EF4-FFF2-40B4-BE49-F238E27FC236}">
                  <a16:creationId xmlns:a16="http://schemas.microsoft.com/office/drawing/2014/main" id="{A730C4DF-B71B-A708-D973-D6929B15FC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350" t="25850" r="37400" b="20601"/>
            <a:stretch/>
          </p:blipFill>
          <p:spPr>
            <a:xfrm>
              <a:off x="3923928" y="1916832"/>
              <a:ext cx="2202598" cy="1872208"/>
            </a:xfrm>
            <a:prstGeom prst="rect">
              <a:avLst/>
            </a:prstGeom>
          </p:spPr>
        </p:pic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DEE8D830-D305-18EF-840E-9A5D99891500}"/>
                </a:ext>
              </a:extLst>
            </p:cNvPr>
            <p:cNvSpPr txBox="1"/>
            <p:nvPr/>
          </p:nvSpPr>
          <p:spPr>
            <a:xfrm>
              <a:off x="3929701" y="3573016"/>
              <a:ext cx="1078704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sp>
        <p:nvSpPr>
          <p:cNvPr id="20" name="TextBox 6">
            <a:extLst>
              <a:ext uri="{FF2B5EF4-FFF2-40B4-BE49-F238E27FC236}">
                <a16:creationId xmlns:a16="http://schemas.microsoft.com/office/drawing/2014/main" id="{0A7CAF80-F8BE-87C9-C285-7AE74C59317C}"/>
              </a:ext>
            </a:extLst>
          </p:cNvPr>
          <p:cNvSpPr txBox="1"/>
          <p:nvPr/>
        </p:nvSpPr>
        <p:spPr>
          <a:xfrm>
            <a:off x="604602" y="2835742"/>
            <a:ext cx="286172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Et de quoi les organismes du sol ont-ils besoin pour exister ?</a:t>
            </a:r>
          </a:p>
        </p:txBody>
      </p: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CC7F443C-3808-F09E-638B-9F77D3422F0E}"/>
              </a:ext>
            </a:extLst>
          </p:cNvPr>
          <p:cNvGrpSpPr/>
          <p:nvPr/>
        </p:nvGrpSpPr>
        <p:grpSpPr>
          <a:xfrm>
            <a:off x="3665299" y="4321138"/>
            <a:ext cx="1375349" cy="1031456"/>
            <a:chOff x="3665299" y="4321138"/>
            <a:chExt cx="1375349" cy="1031456"/>
          </a:xfrm>
        </p:grpSpPr>
        <p:pic>
          <p:nvPicPr>
            <p:cNvPr id="22" name="Grafik 21" descr="Ein Bild, das Wurm, Wirbellose, Gelände, draußen enthält.&#10;&#10;Automatisch generierte Beschreibung">
              <a:extLst>
                <a:ext uri="{FF2B5EF4-FFF2-40B4-BE49-F238E27FC236}">
                  <a16:creationId xmlns:a16="http://schemas.microsoft.com/office/drawing/2014/main" id="{EA5D1C86-450E-13E0-80C1-BF16E513ED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1303" y="4321138"/>
              <a:ext cx="1369345" cy="1027009"/>
            </a:xfrm>
            <a:prstGeom prst="rect">
              <a:avLst/>
            </a:prstGeom>
          </p:spPr>
        </p:pic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2C2CE6EC-3BB6-F9C5-C697-3F6915116836}"/>
                </a:ext>
              </a:extLst>
            </p:cNvPr>
            <p:cNvSpPr txBox="1"/>
            <p:nvPr/>
          </p:nvSpPr>
          <p:spPr>
            <a:xfrm>
              <a:off x="3665299" y="5167928"/>
              <a:ext cx="1051199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sp>
        <p:nvSpPr>
          <p:cNvPr id="24" name="Textfeld 23">
            <a:extLst>
              <a:ext uri="{FF2B5EF4-FFF2-40B4-BE49-F238E27FC236}">
                <a16:creationId xmlns:a16="http://schemas.microsoft.com/office/drawing/2014/main" id="{C589F4F7-154C-5801-9FA1-795E6ADABA11}"/>
              </a:ext>
            </a:extLst>
          </p:cNvPr>
          <p:cNvSpPr txBox="1"/>
          <p:nvPr/>
        </p:nvSpPr>
        <p:spPr>
          <a:xfrm>
            <a:off x="4988564" y="4453834"/>
            <a:ext cx="2286768" cy="150556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Ce n'est que lorsque les </a:t>
            </a:r>
            <a:r>
              <a:rPr lang="de-CH" dirty="0" err="1"/>
              <a:t>conditions</a:t>
            </a:r>
            <a:r>
              <a:rPr lang="de-CH" dirty="0"/>
              <a:t> </a:t>
            </a:r>
            <a:r>
              <a:rPr lang="de-CH" dirty="0" err="1"/>
              <a:t>nécessaires</a:t>
            </a:r>
            <a:r>
              <a:rPr lang="de-CH" dirty="0"/>
              <a:t> sont réunies que l'espèce apparaît.</a:t>
            </a:r>
          </a:p>
        </p:txBody>
      </p:sp>
      <p:sp>
        <p:nvSpPr>
          <p:cNvPr id="25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FF96D2DC-40A6-2101-34E1-2B58308F0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40542338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451091"/>
            <a:ext cx="7886700" cy="720000"/>
          </a:xfrm>
        </p:spPr>
        <p:txBody>
          <a:bodyPr/>
          <a:lstStyle/>
          <a:p>
            <a:r>
              <a:rPr lang="en-US" dirty="0"/>
              <a:t>1)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des </a:t>
            </a:r>
            <a:r>
              <a:rPr lang="en-US" dirty="0" err="1"/>
              <a:t>espèces</a:t>
            </a:r>
            <a:endParaRPr lang="de-CH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1980524"/>
            <a:ext cx="3622174" cy="361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Qu'est-ce qu'une espèce ?</a:t>
            </a:r>
          </a:p>
          <a:p>
            <a:endParaRPr lang="de-CH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Des êtres vivants qui se reproduisent entre eux</a:t>
            </a:r>
          </a:p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et/ou</a:t>
            </a:r>
          </a:p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qui peuvent être distingués les uns des autres sur la base de leurs caractéristiques.</a:t>
            </a:r>
          </a:p>
        </p:txBody>
      </p:sp>
      <p:pic>
        <p:nvPicPr>
          <p:cNvPr id="6" name="Grafik 5" descr="Ein Bild, das Gras, draußen, Pflanze enthält.&#10;&#10;Automatisch generierte Beschreibung">
            <a:extLst>
              <a:ext uri="{FF2B5EF4-FFF2-40B4-BE49-F238E27FC236}">
                <a16:creationId xmlns:a16="http://schemas.microsoft.com/office/drawing/2014/main" id="{1632237C-78AF-A89D-239E-50878B4525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9331" y="1980524"/>
            <a:ext cx="4266019" cy="4266019"/>
          </a:xfrm>
          <a:prstGeom prst="rect">
            <a:avLst/>
          </a:prstGeom>
        </p:spPr>
      </p:pic>
      <p:sp>
        <p:nvSpPr>
          <p:cNvPr id="11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F359E34B-A70C-8C17-9328-338DE4AD4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03193228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3FCE3AFF-D3D6-E1C2-304D-21D278066D4A}"/>
              </a:ext>
            </a:extLst>
          </p:cNvPr>
          <p:cNvGrpSpPr/>
          <p:nvPr/>
        </p:nvGrpSpPr>
        <p:grpSpPr>
          <a:xfrm>
            <a:off x="3707904" y="2399559"/>
            <a:ext cx="5132004" cy="3856680"/>
            <a:chOff x="3705519" y="1885384"/>
            <a:chExt cx="5132004" cy="3856680"/>
          </a:xfrm>
        </p:grpSpPr>
        <p:pic>
          <p:nvPicPr>
            <p:cNvPr id="13" name="Grafik 12" descr="Ein Bild, das Gras, draußen, Himmel, Feld enthält.&#10;&#10;Automatisch generierte Beschreibung">
              <a:extLst>
                <a:ext uri="{FF2B5EF4-FFF2-40B4-BE49-F238E27FC236}">
                  <a16:creationId xmlns:a16="http://schemas.microsoft.com/office/drawing/2014/main" id="{F509D615-EAB4-5417-2132-E80E3E828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5519" y="2322064"/>
              <a:ext cx="5132004" cy="3420000"/>
            </a:xfrm>
            <a:prstGeom prst="rect">
              <a:avLst/>
            </a:prstGeom>
          </p:spPr>
        </p:pic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EC930FEF-F247-D055-7879-F8BD14D7D8F2}"/>
                </a:ext>
              </a:extLst>
            </p:cNvPr>
            <p:cNvSpPr txBox="1"/>
            <p:nvPr/>
          </p:nvSpPr>
          <p:spPr>
            <a:xfrm>
              <a:off x="7775573" y="5445224"/>
              <a:ext cx="992000" cy="2062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CH" sz="700" dirty="0">
                  <a:latin typeface="Arial" panose="020B0604020202020204" pitchFamily="34" charset="0"/>
                  <a:cs typeface="Arial" panose="020B0604020202020204" pitchFamily="34" charset="0"/>
                </a:rPr>
                <a:t>Photo : © G. </a:t>
              </a:r>
              <a:r>
                <a:rPr lang="de-CH" sz="700" dirty="0" err="1">
                  <a:latin typeface="Arial" panose="020B0604020202020204" pitchFamily="34" charset="0"/>
                  <a:cs typeface="Arial" panose="020B0604020202020204" pitchFamily="34" charset="0"/>
                </a:rPr>
                <a:t>Dušej</a:t>
              </a:r>
              <a:endParaRPr lang="de-CH" sz="7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E2AB276F-B13A-7A5C-1845-9EB9DC70D26F}"/>
                </a:ext>
              </a:extLst>
            </p:cNvPr>
            <p:cNvGrpSpPr/>
            <p:nvPr/>
          </p:nvGrpSpPr>
          <p:grpSpPr>
            <a:xfrm>
              <a:off x="7023778" y="1885384"/>
              <a:ext cx="1576523" cy="2185619"/>
              <a:chOff x="7023778" y="1885384"/>
              <a:chExt cx="1576523" cy="2185619"/>
            </a:xfrm>
          </p:grpSpPr>
          <p:pic>
            <p:nvPicPr>
              <p:cNvPr id="16" name="Grafik 15" descr="Ein Bild, das Insekt enthält.&#10;&#10;Automatisch generierte Beschreibung">
                <a:extLst>
                  <a:ext uri="{FF2B5EF4-FFF2-40B4-BE49-F238E27FC236}">
                    <a16:creationId xmlns:a16="http://schemas.microsoft.com/office/drawing/2014/main" id="{A4273AB3-A6E0-7BEC-BA05-A91778E1FE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9182" t="10195" r="27649"/>
              <a:stretch/>
            </p:blipFill>
            <p:spPr>
              <a:xfrm>
                <a:off x="7023778" y="1885384"/>
                <a:ext cx="1576523" cy="2185619"/>
              </a:xfrm>
              <a:prstGeom prst="rect">
                <a:avLst/>
              </a:prstGeom>
            </p:spPr>
          </p:pic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CA82E363-D782-36F7-EE89-C85AB48CDFCA}"/>
                  </a:ext>
                </a:extLst>
              </p:cNvPr>
              <p:cNvSpPr txBox="1"/>
              <p:nvPr/>
            </p:nvSpPr>
            <p:spPr>
              <a:xfrm>
                <a:off x="7545013" y="3836539"/>
                <a:ext cx="992000" cy="20624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CH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Photo : © G. </a:t>
                </a:r>
                <a:r>
                  <a:rPr lang="de-CH" sz="7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Dušej</a:t>
                </a:r>
                <a:endParaRPr lang="de-CH" sz="7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2A84CCD9-0391-2491-521C-6A1024DC5E99}"/>
              </a:ext>
            </a:extLst>
          </p:cNvPr>
          <p:cNvGrpSpPr/>
          <p:nvPr/>
        </p:nvGrpSpPr>
        <p:grpSpPr>
          <a:xfrm>
            <a:off x="7345282" y="4993635"/>
            <a:ext cx="1531227" cy="805879"/>
            <a:chOff x="7345282" y="4993635"/>
            <a:chExt cx="1531227" cy="805879"/>
          </a:xfrm>
        </p:grpSpPr>
        <p:pic>
          <p:nvPicPr>
            <p:cNvPr id="3" name="Grafik 2" descr="Ein Bild, das Wirbellose, Ameise, Insekt, Schädling enthält.&#10;&#10;Automatisch generierte Beschreibung">
              <a:extLst>
                <a:ext uri="{FF2B5EF4-FFF2-40B4-BE49-F238E27FC236}">
                  <a16:creationId xmlns:a16="http://schemas.microsoft.com/office/drawing/2014/main" id="{49572FE2-CE94-36D7-91F8-692DF499F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5282" y="4993635"/>
              <a:ext cx="1424676" cy="761311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E89FD5AC-F392-3C19-6389-3D901F541D1F}"/>
                </a:ext>
              </a:extLst>
            </p:cNvPr>
            <p:cNvSpPr txBox="1"/>
            <p:nvPr/>
          </p:nvSpPr>
          <p:spPr>
            <a:xfrm>
              <a:off x="7767619" y="5614848"/>
              <a:ext cx="1108890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47EEE2C0-0A5E-C007-BDCC-8DE598453D4E}"/>
              </a:ext>
            </a:extLst>
          </p:cNvPr>
          <p:cNvGrpSpPr/>
          <p:nvPr/>
        </p:nvGrpSpPr>
        <p:grpSpPr>
          <a:xfrm>
            <a:off x="3703547" y="1778345"/>
            <a:ext cx="2202598" cy="1872208"/>
            <a:chOff x="3923928" y="1916832"/>
            <a:chExt cx="2202598" cy="1872208"/>
          </a:xfrm>
        </p:grpSpPr>
        <p:pic>
          <p:nvPicPr>
            <p:cNvPr id="18" name="Grafik 17" descr="Ein Bild, das Vogel, draußen, Wildleben, Singvogel enthält.&#10;&#10;Automatisch generierte Beschreibung">
              <a:extLst>
                <a:ext uri="{FF2B5EF4-FFF2-40B4-BE49-F238E27FC236}">
                  <a16:creationId xmlns:a16="http://schemas.microsoft.com/office/drawing/2014/main" id="{A730C4DF-B71B-A708-D973-D6929B15FC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350" t="25850" r="37400" b="20601"/>
            <a:stretch/>
          </p:blipFill>
          <p:spPr>
            <a:xfrm>
              <a:off x="3923928" y="1916832"/>
              <a:ext cx="2202598" cy="1872208"/>
            </a:xfrm>
            <a:prstGeom prst="rect">
              <a:avLst/>
            </a:prstGeom>
          </p:spPr>
        </p:pic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DEE8D830-D305-18EF-840E-9A5D99891500}"/>
                </a:ext>
              </a:extLst>
            </p:cNvPr>
            <p:cNvSpPr txBox="1"/>
            <p:nvPr/>
          </p:nvSpPr>
          <p:spPr>
            <a:xfrm>
              <a:off x="3929701" y="3573016"/>
              <a:ext cx="1073717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CC7F443C-3808-F09E-638B-9F77D3422F0E}"/>
              </a:ext>
            </a:extLst>
          </p:cNvPr>
          <p:cNvGrpSpPr/>
          <p:nvPr/>
        </p:nvGrpSpPr>
        <p:grpSpPr>
          <a:xfrm>
            <a:off x="3665299" y="4321138"/>
            <a:ext cx="1375349" cy="1031456"/>
            <a:chOff x="3665299" y="4321138"/>
            <a:chExt cx="1375349" cy="1031456"/>
          </a:xfrm>
        </p:grpSpPr>
        <p:pic>
          <p:nvPicPr>
            <p:cNvPr id="22" name="Grafik 21" descr="Ein Bild, das Wurm, Wirbellose, Gelände, draußen enthält.&#10;&#10;Automatisch generierte Beschreibung">
              <a:extLst>
                <a:ext uri="{FF2B5EF4-FFF2-40B4-BE49-F238E27FC236}">
                  <a16:creationId xmlns:a16="http://schemas.microsoft.com/office/drawing/2014/main" id="{EA5D1C86-450E-13E0-80C1-BF16E513ED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1303" y="4321138"/>
              <a:ext cx="1369345" cy="1027009"/>
            </a:xfrm>
            <a:prstGeom prst="rect">
              <a:avLst/>
            </a:prstGeom>
          </p:spPr>
        </p:pic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2C2CE6EC-3BB6-F9C5-C697-3F6915116836}"/>
                </a:ext>
              </a:extLst>
            </p:cNvPr>
            <p:cNvSpPr txBox="1"/>
            <p:nvPr/>
          </p:nvSpPr>
          <p:spPr>
            <a:xfrm>
              <a:off x="3665299" y="5167928"/>
              <a:ext cx="1050717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sp>
        <p:nvSpPr>
          <p:cNvPr id="10" name="TextBox 6">
            <a:extLst>
              <a:ext uri="{FF2B5EF4-FFF2-40B4-BE49-F238E27FC236}">
                <a16:creationId xmlns:a16="http://schemas.microsoft.com/office/drawing/2014/main" id="{16E746FB-B75B-08E9-6C54-ACF3AEFB3BE0}"/>
              </a:ext>
            </a:extLst>
          </p:cNvPr>
          <p:cNvSpPr txBox="1"/>
          <p:nvPr/>
        </p:nvSpPr>
        <p:spPr>
          <a:xfrm>
            <a:off x="629667" y="1781380"/>
            <a:ext cx="303335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Tant que les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conditions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pour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b="1" dirty="0">
                <a:latin typeface="Arial" panose="020B0604020202020204" pitchFamily="34" charset="0"/>
                <a:cs typeface="Arial" panose="020B0604020202020204" pitchFamily="34" charset="0"/>
              </a:rPr>
              <a:t>toutes les espèces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présentes dans cet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écosystème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"prairie humide"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sont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réunies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, de sorte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qu'elles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puissent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se développer et se reproduire de manière optimale, l'écosystème peut rester stable pendant des millénaires, voire des millions d'années.</a:t>
            </a:r>
          </a:p>
        </p:txBody>
      </p:sp>
      <p:sp>
        <p:nvSpPr>
          <p:cNvPr id="24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E75DC0AF-8037-A98B-0132-5C669AD27E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78141729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3FCE3AFF-D3D6-E1C2-304D-21D278066D4A}"/>
              </a:ext>
            </a:extLst>
          </p:cNvPr>
          <p:cNvGrpSpPr/>
          <p:nvPr/>
        </p:nvGrpSpPr>
        <p:grpSpPr>
          <a:xfrm>
            <a:off x="3707904" y="2399559"/>
            <a:ext cx="5132004" cy="3856680"/>
            <a:chOff x="3705519" y="1885384"/>
            <a:chExt cx="5132004" cy="3856680"/>
          </a:xfrm>
        </p:grpSpPr>
        <p:pic>
          <p:nvPicPr>
            <p:cNvPr id="13" name="Grafik 12" descr="Ein Bild, das Gras, draußen, Himmel, Feld enthält.&#10;&#10;Automatisch generierte Beschreibung">
              <a:extLst>
                <a:ext uri="{FF2B5EF4-FFF2-40B4-BE49-F238E27FC236}">
                  <a16:creationId xmlns:a16="http://schemas.microsoft.com/office/drawing/2014/main" id="{F509D615-EAB4-5417-2132-E80E3E828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5519" y="2322064"/>
              <a:ext cx="5132004" cy="3420000"/>
            </a:xfrm>
            <a:prstGeom prst="rect">
              <a:avLst/>
            </a:prstGeom>
          </p:spPr>
        </p:pic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EC930FEF-F247-D055-7879-F8BD14D7D8F2}"/>
                </a:ext>
              </a:extLst>
            </p:cNvPr>
            <p:cNvSpPr txBox="1"/>
            <p:nvPr/>
          </p:nvSpPr>
          <p:spPr>
            <a:xfrm>
              <a:off x="7775573" y="5445224"/>
              <a:ext cx="992000" cy="2062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CH" sz="700" dirty="0">
                  <a:latin typeface="Arial" panose="020B0604020202020204" pitchFamily="34" charset="0"/>
                  <a:cs typeface="Arial" panose="020B0604020202020204" pitchFamily="34" charset="0"/>
                </a:rPr>
                <a:t>Photo : © G. </a:t>
              </a:r>
              <a:r>
                <a:rPr lang="de-CH" sz="700" dirty="0" err="1">
                  <a:latin typeface="Arial" panose="020B0604020202020204" pitchFamily="34" charset="0"/>
                  <a:cs typeface="Arial" panose="020B0604020202020204" pitchFamily="34" charset="0"/>
                </a:rPr>
                <a:t>Dušej</a:t>
              </a:r>
              <a:endParaRPr lang="de-CH" sz="7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E2AB276F-B13A-7A5C-1845-9EB9DC70D26F}"/>
                </a:ext>
              </a:extLst>
            </p:cNvPr>
            <p:cNvGrpSpPr/>
            <p:nvPr/>
          </p:nvGrpSpPr>
          <p:grpSpPr>
            <a:xfrm>
              <a:off x="7023778" y="1885384"/>
              <a:ext cx="1576523" cy="2185619"/>
              <a:chOff x="7023778" y="1885384"/>
              <a:chExt cx="1576523" cy="2185619"/>
            </a:xfrm>
          </p:grpSpPr>
          <p:pic>
            <p:nvPicPr>
              <p:cNvPr id="16" name="Grafik 15" descr="Ein Bild, das Insekt enthält.&#10;&#10;Automatisch generierte Beschreibung">
                <a:extLst>
                  <a:ext uri="{FF2B5EF4-FFF2-40B4-BE49-F238E27FC236}">
                    <a16:creationId xmlns:a16="http://schemas.microsoft.com/office/drawing/2014/main" id="{A4273AB3-A6E0-7BEC-BA05-A91778E1FE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9182" t="10195" r="27649"/>
              <a:stretch/>
            </p:blipFill>
            <p:spPr>
              <a:xfrm>
                <a:off x="7023778" y="1885384"/>
                <a:ext cx="1576523" cy="2185619"/>
              </a:xfrm>
              <a:prstGeom prst="rect">
                <a:avLst/>
              </a:prstGeom>
            </p:spPr>
          </p:pic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CA82E363-D782-36F7-EE89-C85AB48CDFCA}"/>
                  </a:ext>
                </a:extLst>
              </p:cNvPr>
              <p:cNvSpPr txBox="1"/>
              <p:nvPr/>
            </p:nvSpPr>
            <p:spPr>
              <a:xfrm>
                <a:off x="7545013" y="3836539"/>
                <a:ext cx="992000" cy="20624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CH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Photo : © G. </a:t>
                </a:r>
                <a:r>
                  <a:rPr lang="de-CH" sz="7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Dušej</a:t>
                </a:r>
                <a:endParaRPr lang="de-CH" sz="7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2A84CCD9-0391-2491-521C-6A1024DC5E99}"/>
              </a:ext>
            </a:extLst>
          </p:cNvPr>
          <p:cNvGrpSpPr/>
          <p:nvPr/>
        </p:nvGrpSpPr>
        <p:grpSpPr>
          <a:xfrm>
            <a:off x="7345282" y="4993635"/>
            <a:ext cx="1498983" cy="761311"/>
            <a:chOff x="7345282" y="4993635"/>
            <a:chExt cx="1498983" cy="761311"/>
          </a:xfrm>
        </p:grpSpPr>
        <p:pic>
          <p:nvPicPr>
            <p:cNvPr id="3" name="Grafik 2" descr="Ein Bild, das Wirbellose, Ameise, Insekt, Schädling enthält.&#10;&#10;Automatisch generierte Beschreibung">
              <a:extLst>
                <a:ext uri="{FF2B5EF4-FFF2-40B4-BE49-F238E27FC236}">
                  <a16:creationId xmlns:a16="http://schemas.microsoft.com/office/drawing/2014/main" id="{49572FE2-CE94-36D7-91F8-692DF499F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5282" y="4993635"/>
              <a:ext cx="1424676" cy="761311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E89FD5AC-F392-3C19-6389-3D901F541D1F}"/>
                </a:ext>
              </a:extLst>
            </p:cNvPr>
            <p:cNvSpPr txBox="1"/>
            <p:nvPr/>
          </p:nvSpPr>
          <p:spPr>
            <a:xfrm>
              <a:off x="7767619" y="5563082"/>
              <a:ext cx="1076646" cy="1873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47EEE2C0-0A5E-C007-BDCC-8DE598453D4E}"/>
              </a:ext>
            </a:extLst>
          </p:cNvPr>
          <p:cNvGrpSpPr/>
          <p:nvPr/>
        </p:nvGrpSpPr>
        <p:grpSpPr>
          <a:xfrm>
            <a:off x="3703547" y="1778345"/>
            <a:ext cx="2202598" cy="1872208"/>
            <a:chOff x="3923928" y="1916832"/>
            <a:chExt cx="2202598" cy="1872208"/>
          </a:xfrm>
        </p:grpSpPr>
        <p:pic>
          <p:nvPicPr>
            <p:cNvPr id="18" name="Grafik 17" descr="Ein Bild, das Vogel, draußen, Wildleben, Singvogel enthält.&#10;&#10;Automatisch generierte Beschreibung">
              <a:extLst>
                <a:ext uri="{FF2B5EF4-FFF2-40B4-BE49-F238E27FC236}">
                  <a16:creationId xmlns:a16="http://schemas.microsoft.com/office/drawing/2014/main" id="{A730C4DF-B71B-A708-D973-D6929B15FC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350" t="25850" r="37400" b="20601"/>
            <a:stretch/>
          </p:blipFill>
          <p:spPr>
            <a:xfrm>
              <a:off x="3923928" y="1916832"/>
              <a:ext cx="2202598" cy="1872208"/>
            </a:xfrm>
            <a:prstGeom prst="rect">
              <a:avLst/>
            </a:prstGeom>
          </p:spPr>
        </p:pic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DEE8D830-D305-18EF-840E-9A5D99891500}"/>
                </a:ext>
              </a:extLst>
            </p:cNvPr>
            <p:cNvSpPr txBox="1"/>
            <p:nvPr/>
          </p:nvSpPr>
          <p:spPr>
            <a:xfrm>
              <a:off x="3929701" y="3573016"/>
              <a:ext cx="1048652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CC7F443C-3808-F09E-638B-9F77D3422F0E}"/>
              </a:ext>
            </a:extLst>
          </p:cNvPr>
          <p:cNvGrpSpPr/>
          <p:nvPr/>
        </p:nvGrpSpPr>
        <p:grpSpPr>
          <a:xfrm>
            <a:off x="3665299" y="4321138"/>
            <a:ext cx="1375349" cy="1038654"/>
            <a:chOff x="3665299" y="4321138"/>
            <a:chExt cx="1375349" cy="1038654"/>
          </a:xfrm>
        </p:grpSpPr>
        <p:pic>
          <p:nvPicPr>
            <p:cNvPr id="22" name="Grafik 21" descr="Ein Bild, das Wurm, Wirbellose, Gelände, draußen enthält.&#10;&#10;Automatisch generierte Beschreibung">
              <a:extLst>
                <a:ext uri="{FF2B5EF4-FFF2-40B4-BE49-F238E27FC236}">
                  <a16:creationId xmlns:a16="http://schemas.microsoft.com/office/drawing/2014/main" id="{EA5D1C86-450E-13E0-80C1-BF16E513ED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1303" y="4321138"/>
              <a:ext cx="1369345" cy="1027009"/>
            </a:xfrm>
            <a:prstGeom prst="rect">
              <a:avLst/>
            </a:prstGeom>
          </p:spPr>
        </p:pic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2C2CE6EC-3BB6-F9C5-C697-3F6915116836}"/>
                </a:ext>
              </a:extLst>
            </p:cNvPr>
            <p:cNvSpPr txBox="1"/>
            <p:nvPr/>
          </p:nvSpPr>
          <p:spPr>
            <a:xfrm>
              <a:off x="3665299" y="5167928"/>
              <a:ext cx="1002339" cy="1918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sp>
        <p:nvSpPr>
          <p:cNvPr id="10" name="TextBox 6">
            <a:extLst>
              <a:ext uri="{FF2B5EF4-FFF2-40B4-BE49-F238E27FC236}">
                <a16:creationId xmlns:a16="http://schemas.microsoft.com/office/drawing/2014/main" id="{16E746FB-B75B-08E9-6C54-ACF3AEFB3BE0}"/>
              </a:ext>
            </a:extLst>
          </p:cNvPr>
          <p:cNvSpPr txBox="1"/>
          <p:nvPr/>
        </p:nvSpPr>
        <p:spPr>
          <a:xfrm>
            <a:off x="604602" y="2836239"/>
            <a:ext cx="3033352" cy="3305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Tant que toutes les chaînes alimentaires fonctionnent complètement, l'écosystème peut rester stable pendant des millénaires, voire des millions d'années.</a:t>
            </a:r>
          </a:p>
        </p:txBody>
      </p:sp>
      <p:pic>
        <p:nvPicPr>
          <p:cNvPr id="7" name="Grafik 6" descr="Pfeil Kreis mit einfarbiger Füllung">
            <a:extLst>
              <a:ext uri="{FF2B5EF4-FFF2-40B4-BE49-F238E27FC236}">
                <a16:creationId xmlns:a16="http://schemas.microsoft.com/office/drawing/2014/main" id="{2282C6A6-F158-5B47-7B53-73DA442AAEB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4467714" y="2507286"/>
            <a:ext cx="3275580" cy="3275580"/>
          </a:xfrm>
          <a:prstGeom prst="rect">
            <a:avLst/>
          </a:prstGeom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567F6DBD-CE85-EAB7-276A-783DE7123BF4}"/>
              </a:ext>
            </a:extLst>
          </p:cNvPr>
          <p:cNvSpPr txBox="1"/>
          <p:nvPr/>
        </p:nvSpPr>
        <p:spPr>
          <a:xfrm>
            <a:off x="7067723" y="4337146"/>
            <a:ext cx="1890796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Consommateurs herbivores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C255D84C-7612-45F6-A175-8CAF857AE12F}"/>
              </a:ext>
            </a:extLst>
          </p:cNvPr>
          <p:cNvSpPr txBox="1"/>
          <p:nvPr/>
        </p:nvSpPr>
        <p:spPr>
          <a:xfrm>
            <a:off x="5444284" y="5513645"/>
            <a:ext cx="1581879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Producteurs (p. ex. plantes)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0254F5CA-7049-B79F-58BF-18AF8EB864CE}"/>
              </a:ext>
            </a:extLst>
          </p:cNvPr>
          <p:cNvSpPr txBox="1"/>
          <p:nvPr/>
        </p:nvSpPr>
        <p:spPr>
          <a:xfrm>
            <a:off x="3520138" y="3671774"/>
            <a:ext cx="1890796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Consommateurs carnivores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5062D8BA-558D-1483-2CE8-97BBA326C636}"/>
              </a:ext>
            </a:extLst>
          </p:cNvPr>
          <p:cNvSpPr txBox="1"/>
          <p:nvPr/>
        </p:nvSpPr>
        <p:spPr>
          <a:xfrm>
            <a:off x="3633592" y="5163481"/>
            <a:ext cx="1491573" cy="369332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Destructeurs</a:t>
            </a:r>
          </a:p>
        </p:txBody>
      </p:sp>
      <p:sp>
        <p:nvSpPr>
          <p:cNvPr id="27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8F5BCF84-61FB-3627-CACB-1B07707F4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46308042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3FCE3AFF-D3D6-E1C2-304D-21D278066D4A}"/>
              </a:ext>
            </a:extLst>
          </p:cNvPr>
          <p:cNvGrpSpPr/>
          <p:nvPr/>
        </p:nvGrpSpPr>
        <p:grpSpPr>
          <a:xfrm>
            <a:off x="3707904" y="2399559"/>
            <a:ext cx="5132004" cy="3856680"/>
            <a:chOff x="3705519" y="1885384"/>
            <a:chExt cx="5132004" cy="3856680"/>
          </a:xfrm>
        </p:grpSpPr>
        <p:pic>
          <p:nvPicPr>
            <p:cNvPr id="13" name="Grafik 12" descr="Ein Bild, das Gras, draußen, Himmel, Feld enthält.&#10;&#10;Automatisch generierte Beschreibung">
              <a:extLst>
                <a:ext uri="{FF2B5EF4-FFF2-40B4-BE49-F238E27FC236}">
                  <a16:creationId xmlns:a16="http://schemas.microsoft.com/office/drawing/2014/main" id="{F509D615-EAB4-5417-2132-E80E3E828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5519" y="2322064"/>
              <a:ext cx="5132004" cy="3420000"/>
            </a:xfrm>
            <a:prstGeom prst="rect">
              <a:avLst/>
            </a:prstGeom>
          </p:spPr>
        </p:pic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EC930FEF-F247-D055-7879-F8BD14D7D8F2}"/>
                </a:ext>
              </a:extLst>
            </p:cNvPr>
            <p:cNvSpPr txBox="1"/>
            <p:nvPr/>
          </p:nvSpPr>
          <p:spPr>
            <a:xfrm>
              <a:off x="7775573" y="5445224"/>
              <a:ext cx="992000" cy="2062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CH" sz="700" dirty="0">
                  <a:latin typeface="Arial" panose="020B0604020202020204" pitchFamily="34" charset="0"/>
                  <a:cs typeface="Arial" panose="020B0604020202020204" pitchFamily="34" charset="0"/>
                </a:rPr>
                <a:t>Photo : © G. </a:t>
              </a:r>
              <a:r>
                <a:rPr lang="de-CH" sz="700" dirty="0" err="1">
                  <a:latin typeface="Arial" panose="020B0604020202020204" pitchFamily="34" charset="0"/>
                  <a:cs typeface="Arial" panose="020B0604020202020204" pitchFamily="34" charset="0"/>
                </a:rPr>
                <a:t>Dušej</a:t>
              </a:r>
              <a:endParaRPr lang="de-CH" sz="7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E2AB276F-B13A-7A5C-1845-9EB9DC70D26F}"/>
                </a:ext>
              </a:extLst>
            </p:cNvPr>
            <p:cNvGrpSpPr/>
            <p:nvPr/>
          </p:nvGrpSpPr>
          <p:grpSpPr>
            <a:xfrm>
              <a:off x="7023778" y="1885384"/>
              <a:ext cx="1576523" cy="2185619"/>
              <a:chOff x="7023778" y="1885384"/>
              <a:chExt cx="1576523" cy="2185619"/>
            </a:xfrm>
          </p:grpSpPr>
          <p:pic>
            <p:nvPicPr>
              <p:cNvPr id="16" name="Grafik 15" descr="Ein Bild, das Insekt enthält.&#10;&#10;Automatisch generierte Beschreibung">
                <a:extLst>
                  <a:ext uri="{FF2B5EF4-FFF2-40B4-BE49-F238E27FC236}">
                    <a16:creationId xmlns:a16="http://schemas.microsoft.com/office/drawing/2014/main" id="{A4273AB3-A6E0-7BEC-BA05-A91778E1FE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9182" t="10195" r="27649"/>
              <a:stretch/>
            </p:blipFill>
            <p:spPr>
              <a:xfrm>
                <a:off x="7023778" y="1885384"/>
                <a:ext cx="1576523" cy="2185619"/>
              </a:xfrm>
              <a:prstGeom prst="rect">
                <a:avLst/>
              </a:prstGeom>
            </p:spPr>
          </p:pic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CA82E363-D782-36F7-EE89-C85AB48CDFCA}"/>
                  </a:ext>
                </a:extLst>
              </p:cNvPr>
              <p:cNvSpPr txBox="1"/>
              <p:nvPr/>
            </p:nvSpPr>
            <p:spPr>
              <a:xfrm>
                <a:off x="7545013" y="3836539"/>
                <a:ext cx="992000" cy="20624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CH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Photo : © G. </a:t>
                </a:r>
                <a:r>
                  <a:rPr lang="de-CH" sz="7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Dušej</a:t>
                </a:r>
                <a:endParaRPr lang="de-CH" sz="7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2A84CCD9-0391-2491-521C-6A1024DC5E99}"/>
              </a:ext>
            </a:extLst>
          </p:cNvPr>
          <p:cNvGrpSpPr/>
          <p:nvPr/>
        </p:nvGrpSpPr>
        <p:grpSpPr>
          <a:xfrm>
            <a:off x="7374347" y="4989151"/>
            <a:ext cx="1502162" cy="807283"/>
            <a:chOff x="7345282" y="4993635"/>
            <a:chExt cx="1424676" cy="761311"/>
          </a:xfrm>
        </p:grpSpPr>
        <p:pic>
          <p:nvPicPr>
            <p:cNvPr id="3" name="Grafik 2" descr="Ein Bild, das Wirbellose, Ameise, Insekt, Schädling enthält.&#10;&#10;Automatisch generierte Beschreibung">
              <a:extLst>
                <a:ext uri="{FF2B5EF4-FFF2-40B4-BE49-F238E27FC236}">
                  <a16:creationId xmlns:a16="http://schemas.microsoft.com/office/drawing/2014/main" id="{49572FE2-CE94-36D7-91F8-692DF499F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5282" y="4993635"/>
              <a:ext cx="1424676" cy="761311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E89FD5AC-F392-3C19-6389-3D901F541D1F}"/>
                </a:ext>
              </a:extLst>
            </p:cNvPr>
            <p:cNvSpPr txBox="1"/>
            <p:nvPr/>
          </p:nvSpPr>
          <p:spPr>
            <a:xfrm>
              <a:off x="7767619" y="5563082"/>
              <a:ext cx="1002339" cy="1918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47EEE2C0-0A5E-C007-BDCC-8DE598453D4E}"/>
              </a:ext>
            </a:extLst>
          </p:cNvPr>
          <p:cNvGrpSpPr/>
          <p:nvPr/>
        </p:nvGrpSpPr>
        <p:grpSpPr>
          <a:xfrm>
            <a:off x="3703547" y="1778345"/>
            <a:ext cx="2202598" cy="1872208"/>
            <a:chOff x="3923928" y="1916832"/>
            <a:chExt cx="2202598" cy="1872208"/>
          </a:xfrm>
        </p:grpSpPr>
        <p:pic>
          <p:nvPicPr>
            <p:cNvPr id="18" name="Grafik 17" descr="Ein Bild, das Vogel, draußen, Wildleben, Singvogel enthält.&#10;&#10;Automatisch generierte Beschreibung">
              <a:extLst>
                <a:ext uri="{FF2B5EF4-FFF2-40B4-BE49-F238E27FC236}">
                  <a16:creationId xmlns:a16="http://schemas.microsoft.com/office/drawing/2014/main" id="{A730C4DF-B71B-A708-D973-D6929B15FC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350" t="25850" r="37400" b="20601"/>
            <a:stretch/>
          </p:blipFill>
          <p:spPr>
            <a:xfrm>
              <a:off x="3923928" y="1916832"/>
              <a:ext cx="2202598" cy="1872208"/>
            </a:xfrm>
            <a:prstGeom prst="rect">
              <a:avLst/>
            </a:prstGeom>
          </p:spPr>
        </p:pic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DEE8D830-D305-18EF-840E-9A5D99891500}"/>
                </a:ext>
              </a:extLst>
            </p:cNvPr>
            <p:cNvSpPr txBox="1"/>
            <p:nvPr/>
          </p:nvSpPr>
          <p:spPr>
            <a:xfrm>
              <a:off x="3929701" y="3573016"/>
              <a:ext cx="1033980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CC7F443C-3808-F09E-638B-9F77D3422F0E}"/>
              </a:ext>
            </a:extLst>
          </p:cNvPr>
          <p:cNvGrpSpPr/>
          <p:nvPr/>
        </p:nvGrpSpPr>
        <p:grpSpPr>
          <a:xfrm>
            <a:off x="3665299" y="4321138"/>
            <a:ext cx="1375349" cy="1038654"/>
            <a:chOff x="3665299" y="4321138"/>
            <a:chExt cx="1375349" cy="1038654"/>
          </a:xfrm>
        </p:grpSpPr>
        <p:pic>
          <p:nvPicPr>
            <p:cNvPr id="22" name="Grafik 21" descr="Ein Bild, das Wurm, Wirbellose, Gelände, draußen enthält.&#10;&#10;Automatisch generierte Beschreibung">
              <a:extLst>
                <a:ext uri="{FF2B5EF4-FFF2-40B4-BE49-F238E27FC236}">
                  <a16:creationId xmlns:a16="http://schemas.microsoft.com/office/drawing/2014/main" id="{EA5D1C86-450E-13E0-80C1-BF16E513ED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1303" y="4321138"/>
              <a:ext cx="1369345" cy="1027009"/>
            </a:xfrm>
            <a:prstGeom prst="rect">
              <a:avLst/>
            </a:prstGeom>
          </p:spPr>
        </p:pic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2C2CE6EC-3BB6-F9C5-C697-3F6915116836}"/>
                </a:ext>
              </a:extLst>
            </p:cNvPr>
            <p:cNvSpPr txBox="1"/>
            <p:nvPr/>
          </p:nvSpPr>
          <p:spPr>
            <a:xfrm>
              <a:off x="3665299" y="5167928"/>
              <a:ext cx="1002339" cy="1918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pic>
        <p:nvPicPr>
          <p:cNvPr id="7" name="Grafik 6" descr="Pfeil Kreis mit einfarbiger Füllung">
            <a:extLst>
              <a:ext uri="{FF2B5EF4-FFF2-40B4-BE49-F238E27FC236}">
                <a16:creationId xmlns:a16="http://schemas.microsoft.com/office/drawing/2014/main" id="{2282C6A6-F158-5B47-7B53-73DA442AAEB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4467714" y="2507286"/>
            <a:ext cx="3275580" cy="3275580"/>
          </a:xfrm>
          <a:prstGeom prst="rect">
            <a:avLst/>
          </a:prstGeom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567F6DBD-CE85-EAB7-276A-783DE7123BF4}"/>
              </a:ext>
            </a:extLst>
          </p:cNvPr>
          <p:cNvSpPr txBox="1"/>
          <p:nvPr/>
        </p:nvSpPr>
        <p:spPr>
          <a:xfrm>
            <a:off x="7067723" y="4337146"/>
            <a:ext cx="1890796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Consommateurs herbivores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C255D84C-7612-45F6-A175-8CAF857AE12F}"/>
              </a:ext>
            </a:extLst>
          </p:cNvPr>
          <p:cNvSpPr txBox="1"/>
          <p:nvPr/>
        </p:nvSpPr>
        <p:spPr>
          <a:xfrm>
            <a:off x="5444284" y="5513645"/>
            <a:ext cx="1581879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Producteurs (p. ex. plantes)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0254F5CA-7049-B79F-58BF-18AF8EB864CE}"/>
              </a:ext>
            </a:extLst>
          </p:cNvPr>
          <p:cNvSpPr txBox="1"/>
          <p:nvPr/>
        </p:nvSpPr>
        <p:spPr>
          <a:xfrm>
            <a:off x="3520138" y="3671774"/>
            <a:ext cx="1890796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Consommateurs carnivores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5062D8BA-558D-1483-2CE8-97BBA326C636}"/>
              </a:ext>
            </a:extLst>
          </p:cNvPr>
          <p:cNvSpPr txBox="1"/>
          <p:nvPr/>
        </p:nvSpPr>
        <p:spPr>
          <a:xfrm>
            <a:off x="3633592" y="5163481"/>
            <a:ext cx="1407056" cy="369332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Destructeurs</a:t>
            </a:r>
          </a:p>
        </p:txBody>
      </p:sp>
      <p:pic>
        <p:nvPicPr>
          <p:cNvPr id="27" name="Grafik 26" descr="Schließen mit einfarbiger Füllung">
            <a:extLst>
              <a:ext uri="{FF2B5EF4-FFF2-40B4-BE49-F238E27FC236}">
                <a16:creationId xmlns:a16="http://schemas.microsoft.com/office/drawing/2014/main" id="{987F62A7-3657-00F3-9DB7-47C95A00B0C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169155" y="4069077"/>
            <a:ext cx="914400" cy="914400"/>
          </a:xfrm>
          <a:prstGeom prst="rect">
            <a:avLst/>
          </a:prstGeom>
        </p:spPr>
      </p:pic>
      <p:pic>
        <p:nvPicPr>
          <p:cNvPr id="28" name="Grafik 27" descr="Schließen mit einfarbiger Füllung">
            <a:extLst>
              <a:ext uri="{FF2B5EF4-FFF2-40B4-BE49-F238E27FC236}">
                <a16:creationId xmlns:a16="http://schemas.microsoft.com/office/drawing/2014/main" id="{FB11F712-5803-F9E0-3C2C-0E79E2FF47E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333028" y="2609106"/>
            <a:ext cx="1360185" cy="1360185"/>
          </a:xfrm>
          <a:prstGeom prst="rect">
            <a:avLst/>
          </a:prstGeom>
        </p:spPr>
      </p:pic>
      <p:sp>
        <p:nvSpPr>
          <p:cNvPr id="29" name="TextBox 6">
            <a:extLst>
              <a:ext uri="{FF2B5EF4-FFF2-40B4-BE49-F238E27FC236}">
                <a16:creationId xmlns:a16="http://schemas.microsoft.com/office/drawing/2014/main" id="{63A30465-54BD-B4FE-F4CC-BEDDAF77B2FB}"/>
              </a:ext>
            </a:extLst>
          </p:cNvPr>
          <p:cNvSpPr txBox="1"/>
          <p:nvPr/>
        </p:nvSpPr>
        <p:spPr>
          <a:xfrm>
            <a:off x="526938" y="1917447"/>
            <a:ext cx="3096344" cy="374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Dès qu'une espèce disparaît parce que</a:t>
            </a:r>
          </a:p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les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conditions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ne sont plus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réunies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, cela peut avoir des conséquences immédiates sur l'ensemble de l'écosystème.</a:t>
            </a:r>
          </a:p>
        </p:txBody>
      </p:sp>
      <p:sp>
        <p:nvSpPr>
          <p:cNvPr id="30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7162CBF4-ADB9-6E26-1A51-3A1FAAB1A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618481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6">
            <a:extLst>
              <a:ext uri="{FF2B5EF4-FFF2-40B4-BE49-F238E27FC236}">
                <a16:creationId xmlns:a16="http://schemas.microsoft.com/office/drawing/2014/main" id="{63A30465-54BD-B4FE-F4CC-BEDDAF77B2FB}"/>
              </a:ext>
            </a:extLst>
          </p:cNvPr>
          <p:cNvSpPr txBox="1"/>
          <p:nvPr/>
        </p:nvSpPr>
        <p:spPr>
          <a:xfrm>
            <a:off x="526938" y="1917447"/>
            <a:ext cx="3096344" cy="374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Dès qu'une espèce disparaît parce que</a:t>
            </a:r>
          </a:p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les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conditions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ne sont plus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réunies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, cela peut avoir des conséquences immédiates sur l'ensemble de l'écosystème.</a:t>
            </a: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3FCE3AFF-D3D6-E1C2-304D-21D278066D4A}"/>
              </a:ext>
            </a:extLst>
          </p:cNvPr>
          <p:cNvGrpSpPr/>
          <p:nvPr/>
        </p:nvGrpSpPr>
        <p:grpSpPr>
          <a:xfrm>
            <a:off x="3707904" y="2399559"/>
            <a:ext cx="5132004" cy="3856680"/>
            <a:chOff x="3705519" y="1885384"/>
            <a:chExt cx="5132004" cy="3856680"/>
          </a:xfrm>
        </p:grpSpPr>
        <p:pic>
          <p:nvPicPr>
            <p:cNvPr id="13" name="Grafik 12" descr="Ein Bild, das Gras, draußen, Himmel, Feld enthält.&#10;&#10;Automatisch generierte Beschreibung">
              <a:extLst>
                <a:ext uri="{FF2B5EF4-FFF2-40B4-BE49-F238E27FC236}">
                  <a16:creationId xmlns:a16="http://schemas.microsoft.com/office/drawing/2014/main" id="{F509D615-EAB4-5417-2132-E80E3E828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5519" y="2322064"/>
              <a:ext cx="5132004" cy="3420000"/>
            </a:xfrm>
            <a:prstGeom prst="rect">
              <a:avLst/>
            </a:prstGeom>
          </p:spPr>
        </p:pic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EC930FEF-F247-D055-7879-F8BD14D7D8F2}"/>
                </a:ext>
              </a:extLst>
            </p:cNvPr>
            <p:cNvSpPr txBox="1"/>
            <p:nvPr/>
          </p:nvSpPr>
          <p:spPr>
            <a:xfrm>
              <a:off x="7775573" y="5445224"/>
              <a:ext cx="992000" cy="2062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CH" sz="700" dirty="0">
                  <a:latin typeface="Arial" panose="020B0604020202020204" pitchFamily="34" charset="0"/>
                  <a:cs typeface="Arial" panose="020B0604020202020204" pitchFamily="34" charset="0"/>
                </a:rPr>
                <a:t>Photo : © G. </a:t>
              </a:r>
              <a:r>
                <a:rPr lang="de-CH" sz="700" dirty="0" err="1">
                  <a:latin typeface="Arial" panose="020B0604020202020204" pitchFamily="34" charset="0"/>
                  <a:cs typeface="Arial" panose="020B0604020202020204" pitchFamily="34" charset="0"/>
                </a:rPr>
                <a:t>Dušej</a:t>
              </a:r>
              <a:endParaRPr lang="de-CH" sz="7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E2AB276F-B13A-7A5C-1845-9EB9DC70D26F}"/>
                </a:ext>
              </a:extLst>
            </p:cNvPr>
            <p:cNvGrpSpPr/>
            <p:nvPr/>
          </p:nvGrpSpPr>
          <p:grpSpPr>
            <a:xfrm>
              <a:off x="7023778" y="1885384"/>
              <a:ext cx="1576523" cy="2185619"/>
              <a:chOff x="7023778" y="1885384"/>
              <a:chExt cx="1576523" cy="2185619"/>
            </a:xfrm>
          </p:grpSpPr>
          <p:pic>
            <p:nvPicPr>
              <p:cNvPr id="16" name="Grafik 15" descr="Ein Bild, das Insekt enthält.&#10;&#10;Automatisch generierte Beschreibung">
                <a:extLst>
                  <a:ext uri="{FF2B5EF4-FFF2-40B4-BE49-F238E27FC236}">
                    <a16:creationId xmlns:a16="http://schemas.microsoft.com/office/drawing/2014/main" id="{A4273AB3-A6E0-7BEC-BA05-A91778E1FE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9182" t="10195" r="27649"/>
              <a:stretch/>
            </p:blipFill>
            <p:spPr>
              <a:xfrm>
                <a:off x="7023778" y="1885384"/>
                <a:ext cx="1576523" cy="2185619"/>
              </a:xfrm>
              <a:prstGeom prst="rect">
                <a:avLst/>
              </a:prstGeom>
            </p:spPr>
          </p:pic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CA82E363-D782-36F7-EE89-C85AB48CDFCA}"/>
                  </a:ext>
                </a:extLst>
              </p:cNvPr>
              <p:cNvSpPr txBox="1"/>
              <p:nvPr/>
            </p:nvSpPr>
            <p:spPr>
              <a:xfrm>
                <a:off x="7545013" y="3836539"/>
                <a:ext cx="992000" cy="20624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CH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Photo : © G. </a:t>
                </a:r>
                <a:r>
                  <a:rPr lang="de-CH" sz="7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Dušej</a:t>
                </a:r>
                <a:endParaRPr lang="de-CH" sz="7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2A84CCD9-0391-2491-521C-6A1024DC5E99}"/>
              </a:ext>
            </a:extLst>
          </p:cNvPr>
          <p:cNvGrpSpPr/>
          <p:nvPr/>
        </p:nvGrpSpPr>
        <p:grpSpPr>
          <a:xfrm>
            <a:off x="7345282" y="4993635"/>
            <a:ext cx="1467281" cy="761311"/>
            <a:chOff x="7345282" y="4993635"/>
            <a:chExt cx="1467281" cy="761311"/>
          </a:xfrm>
        </p:grpSpPr>
        <p:pic>
          <p:nvPicPr>
            <p:cNvPr id="3" name="Grafik 2" descr="Ein Bild, das Wirbellose, Ameise, Insekt, Schädling enthält.&#10;&#10;Automatisch generierte Beschreibung">
              <a:extLst>
                <a:ext uri="{FF2B5EF4-FFF2-40B4-BE49-F238E27FC236}">
                  <a16:creationId xmlns:a16="http://schemas.microsoft.com/office/drawing/2014/main" id="{49572FE2-CE94-36D7-91F8-692DF499F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5282" y="4993635"/>
              <a:ext cx="1424676" cy="761311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E89FD5AC-F392-3C19-6389-3D901F541D1F}"/>
                </a:ext>
              </a:extLst>
            </p:cNvPr>
            <p:cNvSpPr txBox="1"/>
            <p:nvPr/>
          </p:nvSpPr>
          <p:spPr>
            <a:xfrm>
              <a:off x="7767619" y="5563082"/>
              <a:ext cx="1044944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47EEE2C0-0A5E-C007-BDCC-8DE598453D4E}"/>
              </a:ext>
            </a:extLst>
          </p:cNvPr>
          <p:cNvGrpSpPr/>
          <p:nvPr/>
        </p:nvGrpSpPr>
        <p:grpSpPr>
          <a:xfrm>
            <a:off x="3703547" y="1778345"/>
            <a:ext cx="2202598" cy="1872208"/>
            <a:chOff x="3923928" y="1916832"/>
            <a:chExt cx="2202598" cy="1872208"/>
          </a:xfrm>
        </p:grpSpPr>
        <p:pic>
          <p:nvPicPr>
            <p:cNvPr id="18" name="Grafik 17" descr="Ein Bild, das Vogel, draußen, Wildleben, Singvogel enthält.&#10;&#10;Automatisch generierte Beschreibung">
              <a:extLst>
                <a:ext uri="{FF2B5EF4-FFF2-40B4-BE49-F238E27FC236}">
                  <a16:creationId xmlns:a16="http://schemas.microsoft.com/office/drawing/2014/main" id="{A730C4DF-B71B-A708-D973-D6929B15FC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350" t="25850" r="37400" b="20601"/>
            <a:stretch/>
          </p:blipFill>
          <p:spPr>
            <a:xfrm>
              <a:off x="3923928" y="1916832"/>
              <a:ext cx="2202598" cy="1872208"/>
            </a:xfrm>
            <a:prstGeom prst="rect">
              <a:avLst/>
            </a:prstGeom>
          </p:spPr>
        </p:pic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DEE8D830-D305-18EF-840E-9A5D99891500}"/>
                </a:ext>
              </a:extLst>
            </p:cNvPr>
            <p:cNvSpPr txBox="1"/>
            <p:nvPr/>
          </p:nvSpPr>
          <p:spPr>
            <a:xfrm>
              <a:off x="3929701" y="3573016"/>
              <a:ext cx="1002339" cy="1918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CC7F443C-3808-F09E-638B-9F77D3422F0E}"/>
              </a:ext>
            </a:extLst>
          </p:cNvPr>
          <p:cNvGrpSpPr/>
          <p:nvPr/>
        </p:nvGrpSpPr>
        <p:grpSpPr>
          <a:xfrm>
            <a:off x="3665299" y="4321138"/>
            <a:ext cx="1375349" cy="1038654"/>
            <a:chOff x="3665299" y="4321138"/>
            <a:chExt cx="1375349" cy="1038654"/>
          </a:xfrm>
        </p:grpSpPr>
        <p:pic>
          <p:nvPicPr>
            <p:cNvPr id="22" name="Grafik 21" descr="Ein Bild, das Wurm, Wirbellose, Gelände, draußen enthält.&#10;&#10;Automatisch generierte Beschreibung">
              <a:extLst>
                <a:ext uri="{FF2B5EF4-FFF2-40B4-BE49-F238E27FC236}">
                  <a16:creationId xmlns:a16="http://schemas.microsoft.com/office/drawing/2014/main" id="{EA5D1C86-450E-13E0-80C1-BF16E513ED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1303" y="4321138"/>
              <a:ext cx="1369345" cy="1027009"/>
            </a:xfrm>
            <a:prstGeom prst="rect">
              <a:avLst/>
            </a:prstGeom>
          </p:spPr>
        </p:pic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2C2CE6EC-3BB6-F9C5-C697-3F6915116836}"/>
                </a:ext>
              </a:extLst>
            </p:cNvPr>
            <p:cNvSpPr txBox="1"/>
            <p:nvPr/>
          </p:nvSpPr>
          <p:spPr>
            <a:xfrm>
              <a:off x="3665299" y="5167928"/>
              <a:ext cx="1002339" cy="1918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pic>
        <p:nvPicPr>
          <p:cNvPr id="7" name="Grafik 6" descr="Pfeil Kreis mit einfarbiger Füllung">
            <a:extLst>
              <a:ext uri="{FF2B5EF4-FFF2-40B4-BE49-F238E27FC236}">
                <a16:creationId xmlns:a16="http://schemas.microsoft.com/office/drawing/2014/main" id="{2282C6A6-F158-5B47-7B53-73DA442AAEB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4467714" y="2507286"/>
            <a:ext cx="3275580" cy="3275580"/>
          </a:xfrm>
          <a:prstGeom prst="rect">
            <a:avLst/>
          </a:prstGeom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567F6DBD-CE85-EAB7-276A-783DE7123BF4}"/>
              </a:ext>
            </a:extLst>
          </p:cNvPr>
          <p:cNvSpPr txBox="1"/>
          <p:nvPr/>
        </p:nvSpPr>
        <p:spPr>
          <a:xfrm>
            <a:off x="7067723" y="4337146"/>
            <a:ext cx="1890796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Consommateurs herbivores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C255D84C-7612-45F6-A175-8CAF857AE12F}"/>
              </a:ext>
            </a:extLst>
          </p:cNvPr>
          <p:cNvSpPr txBox="1"/>
          <p:nvPr/>
        </p:nvSpPr>
        <p:spPr>
          <a:xfrm>
            <a:off x="5444284" y="5513645"/>
            <a:ext cx="1623439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Producteurs (p. ex. plantes)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0254F5CA-7049-B79F-58BF-18AF8EB864CE}"/>
              </a:ext>
            </a:extLst>
          </p:cNvPr>
          <p:cNvSpPr txBox="1"/>
          <p:nvPr/>
        </p:nvSpPr>
        <p:spPr>
          <a:xfrm>
            <a:off x="3520138" y="3671774"/>
            <a:ext cx="1890796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Consommateurs carnivores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5062D8BA-558D-1483-2CE8-97BBA326C636}"/>
              </a:ext>
            </a:extLst>
          </p:cNvPr>
          <p:cNvSpPr txBox="1"/>
          <p:nvPr/>
        </p:nvSpPr>
        <p:spPr>
          <a:xfrm>
            <a:off x="3633592" y="5163481"/>
            <a:ext cx="1442464" cy="369332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Destructeurs</a:t>
            </a:r>
          </a:p>
        </p:txBody>
      </p:sp>
      <p:pic>
        <p:nvPicPr>
          <p:cNvPr id="27" name="Grafik 26" descr="Schließen mit einfarbiger Füllung">
            <a:extLst>
              <a:ext uri="{FF2B5EF4-FFF2-40B4-BE49-F238E27FC236}">
                <a16:creationId xmlns:a16="http://schemas.microsoft.com/office/drawing/2014/main" id="{987F62A7-3657-00F3-9DB7-47C95A00B0C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169155" y="4069077"/>
            <a:ext cx="914400" cy="914400"/>
          </a:xfrm>
          <a:prstGeom prst="rect">
            <a:avLst/>
          </a:prstGeom>
        </p:spPr>
      </p:pic>
      <p:pic>
        <p:nvPicPr>
          <p:cNvPr id="28" name="Grafik 27" descr="Schließen mit einfarbiger Füllung">
            <a:extLst>
              <a:ext uri="{FF2B5EF4-FFF2-40B4-BE49-F238E27FC236}">
                <a16:creationId xmlns:a16="http://schemas.microsoft.com/office/drawing/2014/main" id="{FB11F712-5803-F9E0-3C2C-0E79E2FF47E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333028" y="2609106"/>
            <a:ext cx="1360185" cy="1360185"/>
          </a:xfrm>
          <a:prstGeom prst="rect">
            <a:avLst/>
          </a:prstGeom>
        </p:spPr>
      </p:pic>
      <p:sp>
        <p:nvSpPr>
          <p:cNvPr id="10" name="TextBox 11">
            <a:extLst>
              <a:ext uri="{FF2B5EF4-FFF2-40B4-BE49-F238E27FC236}">
                <a16:creationId xmlns:a16="http://schemas.microsoft.com/office/drawing/2014/main" id="{06FA6C6A-8FDB-8092-8A46-6D52572BC563}"/>
              </a:ext>
            </a:extLst>
          </p:cNvPr>
          <p:cNvSpPr txBox="1"/>
          <p:nvPr/>
        </p:nvSpPr>
        <p:spPr>
          <a:xfrm rot="20625474">
            <a:off x="1706490" y="3386443"/>
            <a:ext cx="6569291" cy="1569660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L'absence d'un seul maillon </a:t>
            </a:r>
            <a:r>
              <a:rPr kumimoji="0" lang="de-CH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dans</a:t>
            </a: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la </a:t>
            </a:r>
            <a:r>
              <a:rPr kumimoji="0" lang="de-CH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chaîne</a:t>
            </a: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des relations écologiques peut avoir un impact important sur l'ensemble de l'écosystème.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 tout est lié !</a:t>
            </a:r>
            <a:endParaRPr kumimoji="0" lang="de-CH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0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2BBD21EF-E895-DB72-2565-83C04A58DD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66385860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6C3E2F2D-196E-3B29-7C0A-31711A256D09}"/>
              </a:ext>
            </a:extLst>
          </p:cNvPr>
          <p:cNvSpPr txBox="1"/>
          <p:nvPr/>
        </p:nvSpPr>
        <p:spPr>
          <a:xfrm>
            <a:off x="407065" y="1916832"/>
            <a:ext cx="8329869" cy="4216539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fonctionnelle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, première conclusion :</a:t>
            </a:r>
          </a:p>
          <a:p>
            <a:pPr>
              <a:lnSpc>
                <a:spcPct val="120000"/>
              </a:lnSpc>
            </a:pPr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Les relations et les fonctions entre les espèces sont ce qui maintient la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nature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de-CH" sz="2000" b="1" dirty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de-CH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nature</a:t>
            </a:r>
            <a:r>
              <a:rPr lang="de-CH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fonctionne</a:t>
            </a:r>
            <a:r>
              <a:rPr lang="de-CH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uniquement</a:t>
            </a:r>
            <a:r>
              <a:rPr lang="de-CH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grâce</a:t>
            </a:r>
            <a:r>
              <a:rPr lang="de-CH" sz="2000" b="1" dirty="0">
                <a:latin typeface="Arial" panose="020B0604020202020204" pitchFamily="34" charset="0"/>
                <a:cs typeface="Arial" panose="020B0604020202020204" pitchFamily="34" charset="0"/>
              </a:rPr>
              <a:t> à ces relations et ces fonctions !</a:t>
            </a:r>
          </a:p>
          <a:p>
            <a:pPr>
              <a:lnSpc>
                <a:spcPct val="120000"/>
              </a:lnSpc>
            </a:pPr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Afin de préserver et de promouvoir la biodiversité,...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...les relations et les fonctions entre les espèces doivent être maintenues. Cela suppose un certain degré de diversité des espèces. </a:t>
            </a:r>
            <a:r>
              <a:rPr lang="de-CH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effet, l'</a:t>
            </a: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absence de chaque </a:t>
            </a:r>
            <a:r>
              <a:rPr kumimoji="0" lang="de-CH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maillon</a:t>
            </a: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de-CH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dans</a:t>
            </a: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la </a:t>
            </a:r>
            <a:r>
              <a:rPr kumimoji="0" lang="de-CH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chaîne</a:t>
            </a: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des relations écologiques peut avoir des répercussions importantes sur l'ensemble de l'écosystème.</a:t>
            </a:r>
            <a:endParaRPr lang="de-CH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8E478B41-398B-3F45-6E2A-FD181AB3B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27427320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3FCE3AFF-D3D6-E1C2-304D-21D278066D4A}"/>
              </a:ext>
            </a:extLst>
          </p:cNvPr>
          <p:cNvGrpSpPr/>
          <p:nvPr/>
        </p:nvGrpSpPr>
        <p:grpSpPr>
          <a:xfrm>
            <a:off x="3707904" y="2399559"/>
            <a:ext cx="5132004" cy="3856680"/>
            <a:chOff x="3705519" y="1885384"/>
            <a:chExt cx="5132004" cy="3856680"/>
          </a:xfrm>
        </p:grpSpPr>
        <p:pic>
          <p:nvPicPr>
            <p:cNvPr id="13" name="Grafik 12" descr="Ein Bild, das Gras, draußen, Himmel, Feld enthält.&#10;&#10;Automatisch generierte Beschreibung">
              <a:extLst>
                <a:ext uri="{FF2B5EF4-FFF2-40B4-BE49-F238E27FC236}">
                  <a16:creationId xmlns:a16="http://schemas.microsoft.com/office/drawing/2014/main" id="{F509D615-EAB4-5417-2132-E80E3E828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5519" y="2322064"/>
              <a:ext cx="5132004" cy="3420000"/>
            </a:xfrm>
            <a:prstGeom prst="rect">
              <a:avLst/>
            </a:prstGeom>
          </p:spPr>
        </p:pic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EC930FEF-F247-D055-7879-F8BD14D7D8F2}"/>
                </a:ext>
              </a:extLst>
            </p:cNvPr>
            <p:cNvSpPr txBox="1"/>
            <p:nvPr/>
          </p:nvSpPr>
          <p:spPr>
            <a:xfrm>
              <a:off x="7775573" y="5445224"/>
              <a:ext cx="992000" cy="2062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CH" sz="700" dirty="0">
                  <a:latin typeface="Arial" panose="020B0604020202020204" pitchFamily="34" charset="0"/>
                  <a:cs typeface="Arial" panose="020B0604020202020204" pitchFamily="34" charset="0"/>
                </a:rPr>
                <a:t>Photo : © G. </a:t>
              </a:r>
              <a:r>
                <a:rPr lang="de-CH" sz="700" dirty="0" err="1">
                  <a:latin typeface="Arial" panose="020B0604020202020204" pitchFamily="34" charset="0"/>
                  <a:cs typeface="Arial" panose="020B0604020202020204" pitchFamily="34" charset="0"/>
                </a:rPr>
                <a:t>Dušej</a:t>
              </a:r>
              <a:endParaRPr lang="de-CH" sz="7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E2AB276F-B13A-7A5C-1845-9EB9DC70D26F}"/>
                </a:ext>
              </a:extLst>
            </p:cNvPr>
            <p:cNvGrpSpPr/>
            <p:nvPr/>
          </p:nvGrpSpPr>
          <p:grpSpPr>
            <a:xfrm>
              <a:off x="7023778" y="1885384"/>
              <a:ext cx="1576523" cy="2185619"/>
              <a:chOff x="7023778" y="1885384"/>
              <a:chExt cx="1576523" cy="2185619"/>
            </a:xfrm>
          </p:grpSpPr>
          <p:pic>
            <p:nvPicPr>
              <p:cNvPr id="16" name="Grafik 15" descr="Ein Bild, das Insekt enthält.&#10;&#10;Automatisch generierte Beschreibung">
                <a:extLst>
                  <a:ext uri="{FF2B5EF4-FFF2-40B4-BE49-F238E27FC236}">
                    <a16:creationId xmlns:a16="http://schemas.microsoft.com/office/drawing/2014/main" id="{A4273AB3-A6E0-7BEC-BA05-A91778E1FE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9182" t="10195" r="27649"/>
              <a:stretch/>
            </p:blipFill>
            <p:spPr>
              <a:xfrm>
                <a:off x="7023778" y="1885384"/>
                <a:ext cx="1576523" cy="2185619"/>
              </a:xfrm>
              <a:prstGeom prst="rect">
                <a:avLst/>
              </a:prstGeom>
            </p:spPr>
          </p:pic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CA82E363-D782-36F7-EE89-C85AB48CDFCA}"/>
                  </a:ext>
                </a:extLst>
              </p:cNvPr>
              <p:cNvSpPr txBox="1"/>
              <p:nvPr/>
            </p:nvSpPr>
            <p:spPr>
              <a:xfrm>
                <a:off x="7545013" y="3836539"/>
                <a:ext cx="992000" cy="20624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CH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Photo : © G. </a:t>
                </a:r>
                <a:r>
                  <a:rPr lang="de-CH" sz="7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Dušej</a:t>
                </a:r>
                <a:endParaRPr lang="de-CH" sz="7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2A84CCD9-0391-2491-521C-6A1024DC5E99}"/>
              </a:ext>
            </a:extLst>
          </p:cNvPr>
          <p:cNvGrpSpPr/>
          <p:nvPr/>
        </p:nvGrpSpPr>
        <p:grpSpPr>
          <a:xfrm>
            <a:off x="7345282" y="4993635"/>
            <a:ext cx="1531227" cy="761311"/>
            <a:chOff x="7345282" y="4993635"/>
            <a:chExt cx="1531227" cy="761311"/>
          </a:xfrm>
        </p:grpSpPr>
        <p:pic>
          <p:nvPicPr>
            <p:cNvPr id="3" name="Grafik 2" descr="Ein Bild, das Wirbellose, Ameise, Insekt, Schädling enthält.&#10;&#10;Automatisch generierte Beschreibung">
              <a:extLst>
                <a:ext uri="{FF2B5EF4-FFF2-40B4-BE49-F238E27FC236}">
                  <a16:creationId xmlns:a16="http://schemas.microsoft.com/office/drawing/2014/main" id="{49572FE2-CE94-36D7-91F8-692DF499F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5282" y="4993635"/>
              <a:ext cx="1424676" cy="761311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E89FD5AC-F392-3C19-6389-3D901F541D1F}"/>
                </a:ext>
              </a:extLst>
            </p:cNvPr>
            <p:cNvSpPr txBox="1"/>
            <p:nvPr/>
          </p:nvSpPr>
          <p:spPr>
            <a:xfrm>
              <a:off x="7767619" y="5532813"/>
              <a:ext cx="1108890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47EEE2C0-0A5E-C007-BDCC-8DE598453D4E}"/>
              </a:ext>
            </a:extLst>
          </p:cNvPr>
          <p:cNvGrpSpPr/>
          <p:nvPr/>
        </p:nvGrpSpPr>
        <p:grpSpPr>
          <a:xfrm>
            <a:off x="3703547" y="1778345"/>
            <a:ext cx="2202598" cy="1872208"/>
            <a:chOff x="3923928" y="1916832"/>
            <a:chExt cx="2202598" cy="1872208"/>
          </a:xfrm>
        </p:grpSpPr>
        <p:pic>
          <p:nvPicPr>
            <p:cNvPr id="18" name="Grafik 17" descr="Ein Bild, das Vogel, draußen, Wildleben, Singvogel enthält.&#10;&#10;Automatisch generierte Beschreibung">
              <a:extLst>
                <a:ext uri="{FF2B5EF4-FFF2-40B4-BE49-F238E27FC236}">
                  <a16:creationId xmlns:a16="http://schemas.microsoft.com/office/drawing/2014/main" id="{A730C4DF-B71B-A708-D973-D6929B15FC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350" t="25850" r="37400" b="20601"/>
            <a:stretch/>
          </p:blipFill>
          <p:spPr>
            <a:xfrm>
              <a:off x="3923928" y="1916832"/>
              <a:ext cx="2202598" cy="1872208"/>
            </a:xfrm>
            <a:prstGeom prst="rect">
              <a:avLst/>
            </a:prstGeom>
          </p:spPr>
        </p:pic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DEE8D830-D305-18EF-840E-9A5D99891500}"/>
                </a:ext>
              </a:extLst>
            </p:cNvPr>
            <p:cNvSpPr txBox="1"/>
            <p:nvPr/>
          </p:nvSpPr>
          <p:spPr>
            <a:xfrm>
              <a:off x="3929701" y="3573016"/>
              <a:ext cx="1048652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CC7F443C-3808-F09E-638B-9F77D3422F0E}"/>
              </a:ext>
            </a:extLst>
          </p:cNvPr>
          <p:cNvGrpSpPr/>
          <p:nvPr/>
        </p:nvGrpSpPr>
        <p:grpSpPr>
          <a:xfrm>
            <a:off x="3665299" y="4321138"/>
            <a:ext cx="1375349" cy="1038654"/>
            <a:chOff x="3665299" y="4321138"/>
            <a:chExt cx="1375349" cy="1038654"/>
          </a:xfrm>
        </p:grpSpPr>
        <p:pic>
          <p:nvPicPr>
            <p:cNvPr id="22" name="Grafik 21" descr="Ein Bild, das Wurm, Wirbellose, Gelände, draußen enthält.&#10;&#10;Automatisch generierte Beschreibung">
              <a:extLst>
                <a:ext uri="{FF2B5EF4-FFF2-40B4-BE49-F238E27FC236}">
                  <a16:creationId xmlns:a16="http://schemas.microsoft.com/office/drawing/2014/main" id="{EA5D1C86-450E-13E0-80C1-BF16E513ED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1303" y="4321138"/>
              <a:ext cx="1369345" cy="1027009"/>
            </a:xfrm>
            <a:prstGeom prst="rect">
              <a:avLst/>
            </a:prstGeom>
          </p:spPr>
        </p:pic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2C2CE6EC-3BB6-F9C5-C697-3F6915116836}"/>
                </a:ext>
              </a:extLst>
            </p:cNvPr>
            <p:cNvSpPr txBox="1"/>
            <p:nvPr/>
          </p:nvSpPr>
          <p:spPr>
            <a:xfrm>
              <a:off x="3665299" y="5167928"/>
              <a:ext cx="1002339" cy="1918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sp>
        <p:nvSpPr>
          <p:cNvPr id="10" name="TextBox 6">
            <a:extLst>
              <a:ext uri="{FF2B5EF4-FFF2-40B4-BE49-F238E27FC236}">
                <a16:creationId xmlns:a16="http://schemas.microsoft.com/office/drawing/2014/main" id="{16E746FB-B75B-08E9-6C54-ACF3AEFB3BE0}"/>
              </a:ext>
            </a:extLst>
          </p:cNvPr>
          <p:cNvSpPr txBox="1"/>
          <p:nvPr/>
        </p:nvSpPr>
        <p:spPr>
          <a:xfrm>
            <a:off x="604602" y="2836239"/>
            <a:ext cx="30333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Jusqu'à présent, nous nous sommes demandé : de quoi les différentes espèces ont-elles besoin pour être présentes ?</a:t>
            </a:r>
          </a:p>
        </p:txBody>
      </p:sp>
      <p:pic>
        <p:nvPicPr>
          <p:cNvPr id="7" name="Grafik 6" descr="Pfeil Kreis mit einfarbiger Füllung">
            <a:extLst>
              <a:ext uri="{FF2B5EF4-FFF2-40B4-BE49-F238E27FC236}">
                <a16:creationId xmlns:a16="http://schemas.microsoft.com/office/drawing/2014/main" id="{2282C6A6-F158-5B47-7B53-73DA442AAEB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4467714" y="2507286"/>
            <a:ext cx="3275580" cy="3275580"/>
          </a:xfrm>
          <a:prstGeom prst="rect">
            <a:avLst/>
          </a:prstGeom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567F6DBD-CE85-EAB7-276A-783DE7123BF4}"/>
              </a:ext>
            </a:extLst>
          </p:cNvPr>
          <p:cNvSpPr txBox="1"/>
          <p:nvPr/>
        </p:nvSpPr>
        <p:spPr>
          <a:xfrm>
            <a:off x="7067723" y="4337146"/>
            <a:ext cx="1890796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Consommateurs herbivores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C255D84C-7612-45F6-A175-8CAF857AE12F}"/>
              </a:ext>
            </a:extLst>
          </p:cNvPr>
          <p:cNvSpPr txBox="1"/>
          <p:nvPr/>
        </p:nvSpPr>
        <p:spPr>
          <a:xfrm>
            <a:off x="5444284" y="5513645"/>
            <a:ext cx="1581879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Producteurs (p. ex. plantes)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0254F5CA-7049-B79F-58BF-18AF8EB864CE}"/>
              </a:ext>
            </a:extLst>
          </p:cNvPr>
          <p:cNvSpPr txBox="1"/>
          <p:nvPr/>
        </p:nvSpPr>
        <p:spPr>
          <a:xfrm>
            <a:off x="3520138" y="3671774"/>
            <a:ext cx="1890796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Consommateurs carnivores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5062D8BA-558D-1483-2CE8-97BBA326C636}"/>
              </a:ext>
            </a:extLst>
          </p:cNvPr>
          <p:cNvSpPr txBox="1"/>
          <p:nvPr/>
        </p:nvSpPr>
        <p:spPr>
          <a:xfrm>
            <a:off x="3633592" y="5163481"/>
            <a:ext cx="1407056" cy="369332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Destructeurs</a:t>
            </a:r>
          </a:p>
        </p:txBody>
      </p:sp>
      <p:sp>
        <p:nvSpPr>
          <p:cNvPr id="27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944F6AF0-B722-BD11-B4A1-DF9DEB48B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84917396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3FCE3AFF-D3D6-E1C2-304D-21D278066D4A}"/>
              </a:ext>
            </a:extLst>
          </p:cNvPr>
          <p:cNvGrpSpPr/>
          <p:nvPr/>
        </p:nvGrpSpPr>
        <p:grpSpPr>
          <a:xfrm>
            <a:off x="3707904" y="2399559"/>
            <a:ext cx="5132004" cy="3856680"/>
            <a:chOff x="3705519" y="1885384"/>
            <a:chExt cx="5132004" cy="3856680"/>
          </a:xfrm>
        </p:grpSpPr>
        <p:pic>
          <p:nvPicPr>
            <p:cNvPr id="13" name="Grafik 12" descr="Ein Bild, das Gras, draußen, Himmel, Feld enthält.&#10;&#10;Automatisch generierte Beschreibung">
              <a:extLst>
                <a:ext uri="{FF2B5EF4-FFF2-40B4-BE49-F238E27FC236}">
                  <a16:creationId xmlns:a16="http://schemas.microsoft.com/office/drawing/2014/main" id="{F509D615-EAB4-5417-2132-E80E3E828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5519" y="2322064"/>
              <a:ext cx="5132004" cy="3420000"/>
            </a:xfrm>
            <a:prstGeom prst="rect">
              <a:avLst/>
            </a:prstGeom>
          </p:spPr>
        </p:pic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EC930FEF-F247-D055-7879-F8BD14D7D8F2}"/>
                </a:ext>
              </a:extLst>
            </p:cNvPr>
            <p:cNvSpPr txBox="1"/>
            <p:nvPr/>
          </p:nvSpPr>
          <p:spPr>
            <a:xfrm>
              <a:off x="7775573" y="5445224"/>
              <a:ext cx="992000" cy="2062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CH" sz="700" dirty="0">
                  <a:latin typeface="Arial" panose="020B0604020202020204" pitchFamily="34" charset="0"/>
                  <a:cs typeface="Arial" panose="020B0604020202020204" pitchFamily="34" charset="0"/>
                </a:rPr>
                <a:t>Photo : © G. </a:t>
              </a:r>
              <a:r>
                <a:rPr lang="de-CH" sz="700" dirty="0" err="1">
                  <a:latin typeface="Arial" panose="020B0604020202020204" pitchFamily="34" charset="0"/>
                  <a:cs typeface="Arial" panose="020B0604020202020204" pitchFamily="34" charset="0"/>
                </a:rPr>
                <a:t>Dušej</a:t>
              </a:r>
              <a:endParaRPr lang="de-CH" sz="7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E2AB276F-B13A-7A5C-1845-9EB9DC70D26F}"/>
                </a:ext>
              </a:extLst>
            </p:cNvPr>
            <p:cNvGrpSpPr/>
            <p:nvPr/>
          </p:nvGrpSpPr>
          <p:grpSpPr>
            <a:xfrm>
              <a:off x="7023778" y="1885384"/>
              <a:ext cx="1576523" cy="2185619"/>
              <a:chOff x="7023778" y="1885384"/>
              <a:chExt cx="1576523" cy="2185619"/>
            </a:xfrm>
          </p:grpSpPr>
          <p:pic>
            <p:nvPicPr>
              <p:cNvPr id="16" name="Grafik 15" descr="Ein Bild, das Insekt enthält.&#10;&#10;Automatisch generierte Beschreibung">
                <a:extLst>
                  <a:ext uri="{FF2B5EF4-FFF2-40B4-BE49-F238E27FC236}">
                    <a16:creationId xmlns:a16="http://schemas.microsoft.com/office/drawing/2014/main" id="{A4273AB3-A6E0-7BEC-BA05-A91778E1FE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9182" t="10195" r="27649"/>
              <a:stretch/>
            </p:blipFill>
            <p:spPr>
              <a:xfrm>
                <a:off x="7023778" y="1885384"/>
                <a:ext cx="1576523" cy="2185619"/>
              </a:xfrm>
              <a:prstGeom prst="rect">
                <a:avLst/>
              </a:prstGeom>
            </p:spPr>
          </p:pic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CA82E363-D782-36F7-EE89-C85AB48CDFCA}"/>
                  </a:ext>
                </a:extLst>
              </p:cNvPr>
              <p:cNvSpPr txBox="1"/>
              <p:nvPr/>
            </p:nvSpPr>
            <p:spPr>
              <a:xfrm>
                <a:off x="7545013" y="3836539"/>
                <a:ext cx="992000" cy="20624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CH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Photo : © G. </a:t>
                </a:r>
                <a:r>
                  <a:rPr lang="de-CH" sz="7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Dušej</a:t>
                </a:r>
                <a:endParaRPr lang="de-CH" sz="7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2A84CCD9-0391-2491-521C-6A1024DC5E99}"/>
              </a:ext>
            </a:extLst>
          </p:cNvPr>
          <p:cNvGrpSpPr/>
          <p:nvPr/>
        </p:nvGrpSpPr>
        <p:grpSpPr>
          <a:xfrm>
            <a:off x="7345282" y="4993635"/>
            <a:ext cx="1461277" cy="761311"/>
            <a:chOff x="7345282" y="4993635"/>
            <a:chExt cx="1461277" cy="761311"/>
          </a:xfrm>
        </p:grpSpPr>
        <p:pic>
          <p:nvPicPr>
            <p:cNvPr id="3" name="Grafik 2" descr="Ein Bild, das Wirbellose, Ameise, Insekt, Schädling enthält.&#10;&#10;Automatisch generierte Beschreibung">
              <a:extLst>
                <a:ext uri="{FF2B5EF4-FFF2-40B4-BE49-F238E27FC236}">
                  <a16:creationId xmlns:a16="http://schemas.microsoft.com/office/drawing/2014/main" id="{49572FE2-CE94-36D7-91F8-692DF499F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5282" y="4993635"/>
              <a:ext cx="1424676" cy="761311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E89FD5AC-F392-3C19-6389-3D901F541D1F}"/>
                </a:ext>
              </a:extLst>
            </p:cNvPr>
            <p:cNvSpPr txBox="1"/>
            <p:nvPr/>
          </p:nvSpPr>
          <p:spPr>
            <a:xfrm>
              <a:off x="7767619" y="5532813"/>
              <a:ext cx="1038940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47EEE2C0-0A5E-C007-BDCC-8DE598453D4E}"/>
              </a:ext>
            </a:extLst>
          </p:cNvPr>
          <p:cNvGrpSpPr/>
          <p:nvPr/>
        </p:nvGrpSpPr>
        <p:grpSpPr>
          <a:xfrm>
            <a:off x="3703547" y="1778345"/>
            <a:ext cx="2202598" cy="1872208"/>
            <a:chOff x="3923928" y="1916832"/>
            <a:chExt cx="2202598" cy="1872208"/>
          </a:xfrm>
        </p:grpSpPr>
        <p:pic>
          <p:nvPicPr>
            <p:cNvPr id="18" name="Grafik 17" descr="Ein Bild, das Vogel, draußen, Wildleben, Singvogel enthält.&#10;&#10;Automatisch generierte Beschreibung">
              <a:extLst>
                <a:ext uri="{FF2B5EF4-FFF2-40B4-BE49-F238E27FC236}">
                  <a16:creationId xmlns:a16="http://schemas.microsoft.com/office/drawing/2014/main" id="{A730C4DF-B71B-A708-D973-D6929B15FC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350" t="25850" r="37400" b="20601"/>
            <a:stretch/>
          </p:blipFill>
          <p:spPr>
            <a:xfrm>
              <a:off x="3923928" y="1916832"/>
              <a:ext cx="2202598" cy="1872208"/>
            </a:xfrm>
            <a:prstGeom prst="rect">
              <a:avLst/>
            </a:prstGeom>
          </p:spPr>
        </p:pic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DEE8D830-D305-18EF-840E-9A5D99891500}"/>
                </a:ext>
              </a:extLst>
            </p:cNvPr>
            <p:cNvSpPr txBox="1"/>
            <p:nvPr/>
          </p:nvSpPr>
          <p:spPr>
            <a:xfrm>
              <a:off x="3929701" y="3573016"/>
              <a:ext cx="1002339" cy="1918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CC7F443C-3808-F09E-638B-9F77D3422F0E}"/>
              </a:ext>
            </a:extLst>
          </p:cNvPr>
          <p:cNvGrpSpPr/>
          <p:nvPr/>
        </p:nvGrpSpPr>
        <p:grpSpPr>
          <a:xfrm>
            <a:off x="3665299" y="4321138"/>
            <a:ext cx="1375349" cy="1038654"/>
            <a:chOff x="3665299" y="4321138"/>
            <a:chExt cx="1375349" cy="1038654"/>
          </a:xfrm>
        </p:grpSpPr>
        <p:pic>
          <p:nvPicPr>
            <p:cNvPr id="22" name="Grafik 21" descr="Ein Bild, das Wurm, Wirbellose, Gelände, draußen enthält.&#10;&#10;Automatisch generierte Beschreibung">
              <a:extLst>
                <a:ext uri="{FF2B5EF4-FFF2-40B4-BE49-F238E27FC236}">
                  <a16:creationId xmlns:a16="http://schemas.microsoft.com/office/drawing/2014/main" id="{EA5D1C86-450E-13E0-80C1-BF16E513ED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1303" y="4321138"/>
              <a:ext cx="1369345" cy="1027009"/>
            </a:xfrm>
            <a:prstGeom prst="rect">
              <a:avLst/>
            </a:prstGeom>
          </p:spPr>
        </p:pic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2C2CE6EC-3BB6-F9C5-C697-3F6915116836}"/>
                </a:ext>
              </a:extLst>
            </p:cNvPr>
            <p:cNvSpPr txBox="1"/>
            <p:nvPr/>
          </p:nvSpPr>
          <p:spPr>
            <a:xfrm>
              <a:off x="3665299" y="5167928"/>
              <a:ext cx="1002339" cy="1918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sp>
        <p:nvSpPr>
          <p:cNvPr id="10" name="TextBox 6">
            <a:extLst>
              <a:ext uri="{FF2B5EF4-FFF2-40B4-BE49-F238E27FC236}">
                <a16:creationId xmlns:a16="http://schemas.microsoft.com/office/drawing/2014/main" id="{16E746FB-B75B-08E9-6C54-ACF3AEFB3BE0}"/>
              </a:ext>
            </a:extLst>
          </p:cNvPr>
          <p:cNvSpPr txBox="1"/>
          <p:nvPr/>
        </p:nvSpPr>
        <p:spPr>
          <a:xfrm>
            <a:off x="544902" y="2840183"/>
            <a:ext cx="303335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Et de quoi avons-nous besoin, nous les humains,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pour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nous puissions nous épanouir et nous reproduire de manière optimale ?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567F6DBD-CE85-EAB7-276A-783DE7123BF4}"/>
              </a:ext>
            </a:extLst>
          </p:cNvPr>
          <p:cNvSpPr txBox="1"/>
          <p:nvPr/>
        </p:nvSpPr>
        <p:spPr>
          <a:xfrm>
            <a:off x="7067723" y="4337146"/>
            <a:ext cx="1890796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Consommateurs herbivores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C255D84C-7612-45F6-A175-8CAF857AE12F}"/>
              </a:ext>
            </a:extLst>
          </p:cNvPr>
          <p:cNvSpPr txBox="1"/>
          <p:nvPr/>
        </p:nvSpPr>
        <p:spPr>
          <a:xfrm>
            <a:off x="5444284" y="5513645"/>
            <a:ext cx="1581879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Producteurs (p. ex. plantes)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5062D8BA-558D-1483-2CE8-97BBA326C636}"/>
              </a:ext>
            </a:extLst>
          </p:cNvPr>
          <p:cNvSpPr txBox="1"/>
          <p:nvPr/>
        </p:nvSpPr>
        <p:spPr>
          <a:xfrm>
            <a:off x="3633592" y="5163481"/>
            <a:ext cx="1413673" cy="369332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Destructeurs</a:t>
            </a:r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28FE9960-476A-7340-67F6-78AE9DEF0FA1}"/>
              </a:ext>
            </a:extLst>
          </p:cNvPr>
          <p:cNvGrpSpPr/>
          <p:nvPr/>
        </p:nvGrpSpPr>
        <p:grpSpPr>
          <a:xfrm>
            <a:off x="3706101" y="1269043"/>
            <a:ext cx="1893583" cy="3156436"/>
            <a:chOff x="3706101" y="1269043"/>
            <a:chExt cx="1893583" cy="3156436"/>
          </a:xfrm>
        </p:grpSpPr>
        <p:pic>
          <p:nvPicPr>
            <p:cNvPr id="29" name="Grafik 28" descr="Ein Bild, das draußen, Himmel, Gras, Landschaft enthält.&#10;&#10;Automatisch generierte Beschreibung">
              <a:extLst>
                <a:ext uri="{FF2B5EF4-FFF2-40B4-BE49-F238E27FC236}">
                  <a16:creationId xmlns:a16="http://schemas.microsoft.com/office/drawing/2014/main" id="{E3EC1723-3476-58C7-2385-EEB9DA5ECB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1100" t="53233" r="55596" b="13555"/>
            <a:stretch/>
          </p:blipFill>
          <p:spPr>
            <a:xfrm>
              <a:off x="3706101" y="1269043"/>
              <a:ext cx="1893583" cy="3156436"/>
            </a:xfrm>
            <a:prstGeom prst="rect">
              <a:avLst/>
            </a:prstGeom>
          </p:spPr>
        </p:pic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2962ADEC-3C5B-D0C2-607E-C31C04E17C53}"/>
                </a:ext>
              </a:extLst>
            </p:cNvPr>
            <p:cNvSpPr txBox="1"/>
            <p:nvPr/>
          </p:nvSpPr>
          <p:spPr>
            <a:xfrm>
              <a:off x="3709320" y="4232226"/>
              <a:ext cx="1078704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sp>
        <p:nvSpPr>
          <p:cNvPr id="25" name="Textfeld 24">
            <a:extLst>
              <a:ext uri="{FF2B5EF4-FFF2-40B4-BE49-F238E27FC236}">
                <a16:creationId xmlns:a16="http://schemas.microsoft.com/office/drawing/2014/main" id="{0254F5CA-7049-B79F-58BF-18AF8EB864CE}"/>
              </a:ext>
            </a:extLst>
          </p:cNvPr>
          <p:cNvSpPr txBox="1"/>
          <p:nvPr/>
        </p:nvSpPr>
        <p:spPr>
          <a:xfrm>
            <a:off x="2358254" y="1565520"/>
            <a:ext cx="1890796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Consommateurs carnivores</a:t>
            </a:r>
          </a:p>
        </p:txBody>
      </p:sp>
      <p:pic>
        <p:nvPicPr>
          <p:cNvPr id="7" name="Grafik 6" descr="Pfeil Kreis mit einfarbiger Füllung">
            <a:extLst>
              <a:ext uri="{FF2B5EF4-FFF2-40B4-BE49-F238E27FC236}">
                <a16:creationId xmlns:a16="http://schemas.microsoft.com/office/drawing/2014/main" id="{2282C6A6-F158-5B47-7B53-73DA442AAEB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4467714" y="2507286"/>
            <a:ext cx="3275580" cy="3275580"/>
          </a:xfrm>
          <a:prstGeom prst="rect">
            <a:avLst/>
          </a:prstGeom>
        </p:spPr>
      </p:pic>
      <p:sp>
        <p:nvSpPr>
          <p:cNvPr id="31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04DF646D-3941-B176-6236-4354099AA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14568429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28FE9960-476A-7340-67F6-78AE9DEF0FA1}"/>
              </a:ext>
            </a:extLst>
          </p:cNvPr>
          <p:cNvGrpSpPr/>
          <p:nvPr/>
        </p:nvGrpSpPr>
        <p:grpSpPr>
          <a:xfrm>
            <a:off x="628650" y="2732533"/>
            <a:ext cx="1893583" cy="3156436"/>
            <a:chOff x="3706101" y="1269043"/>
            <a:chExt cx="1893583" cy="3156436"/>
          </a:xfrm>
        </p:grpSpPr>
        <p:pic>
          <p:nvPicPr>
            <p:cNvPr id="29" name="Grafik 28" descr="Ein Bild, das draußen, Himmel, Gras, Landschaft enthält.&#10;&#10;Automatisch generierte Beschreibung">
              <a:extLst>
                <a:ext uri="{FF2B5EF4-FFF2-40B4-BE49-F238E27FC236}">
                  <a16:creationId xmlns:a16="http://schemas.microsoft.com/office/drawing/2014/main" id="{E3EC1723-3476-58C7-2385-EEB9DA5ECB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1100" t="53233" r="55596" b="13555"/>
            <a:stretch/>
          </p:blipFill>
          <p:spPr>
            <a:xfrm>
              <a:off x="3706101" y="1269043"/>
              <a:ext cx="1893583" cy="3156436"/>
            </a:xfrm>
            <a:prstGeom prst="rect">
              <a:avLst/>
            </a:prstGeom>
          </p:spPr>
        </p:pic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2962ADEC-3C5B-D0C2-607E-C31C04E17C53}"/>
                </a:ext>
              </a:extLst>
            </p:cNvPr>
            <p:cNvSpPr txBox="1"/>
            <p:nvPr/>
          </p:nvSpPr>
          <p:spPr>
            <a:xfrm>
              <a:off x="3709320" y="4213317"/>
              <a:ext cx="1059811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sp>
        <p:nvSpPr>
          <p:cNvPr id="27" name="Textfeld 26">
            <a:extLst>
              <a:ext uri="{FF2B5EF4-FFF2-40B4-BE49-F238E27FC236}">
                <a16:creationId xmlns:a16="http://schemas.microsoft.com/office/drawing/2014/main" id="{E28C40F3-3D9C-CCA3-6B8F-61829A9E8CDD}"/>
              </a:ext>
            </a:extLst>
          </p:cNvPr>
          <p:cNvSpPr txBox="1"/>
          <p:nvPr/>
        </p:nvSpPr>
        <p:spPr>
          <a:xfrm>
            <a:off x="3059832" y="2732533"/>
            <a:ext cx="2544660" cy="2585323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Nous avons besoin, par </a:t>
            </a:r>
            <a:r>
              <a:rPr lang="de-CH" dirty="0" err="1"/>
              <a:t>exemple</a:t>
            </a:r>
            <a:r>
              <a:rPr lang="de-CH" dirty="0"/>
              <a:t> …</a:t>
            </a:r>
          </a:p>
          <a:p>
            <a:pPr marL="285750" indent="-285750">
              <a:buFontTx/>
              <a:buChar char="-"/>
            </a:pPr>
            <a:r>
              <a:rPr lang="de-CH" dirty="0"/>
              <a:t>De </a:t>
            </a:r>
            <a:r>
              <a:rPr lang="de-CH" dirty="0" err="1"/>
              <a:t>nourriture</a:t>
            </a:r>
            <a:endParaRPr lang="de-CH" dirty="0"/>
          </a:p>
          <a:p>
            <a:pPr marL="285750" indent="-285750">
              <a:buFontTx/>
              <a:buChar char="-"/>
            </a:pPr>
            <a:r>
              <a:rPr lang="de-CH" dirty="0" err="1"/>
              <a:t>D’eau</a:t>
            </a:r>
            <a:r>
              <a:rPr lang="de-CH" dirty="0"/>
              <a:t> propre</a:t>
            </a:r>
          </a:p>
          <a:p>
            <a:pPr marL="285750" indent="-285750">
              <a:buFontTx/>
              <a:buChar char="-"/>
            </a:pPr>
            <a:r>
              <a:rPr lang="de-CH" dirty="0" err="1"/>
              <a:t>D'air</a:t>
            </a:r>
            <a:r>
              <a:rPr lang="de-CH" dirty="0"/>
              <a:t> frais</a:t>
            </a:r>
          </a:p>
          <a:p>
            <a:pPr marL="285750" indent="-285750">
              <a:buFontTx/>
              <a:buChar char="-"/>
            </a:pPr>
            <a:r>
              <a:rPr lang="de-CH" dirty="0" err="1"/>
              <a:t>D’un</a:t>
            </a:r>
            <a:r>
              <a:rPr lang="de-CH" dirty="0"/>
              <a:t> </a:t>
            </a:r>
            <a:r>
              <a:rPr lang="de-CH" dirty="0" err="1"/>
              <a:t>toit</a:t>
            </a:r>
            <a:r>
              <a:rPr lang="de-CH" dirty="0"/>
              <a:t> et de </a:t>
            </a:r>
            <a:r>
              <a:rPr lang="de-CH" dirty="0" err="1"/>
              <a:t>protection</a:t>
            </a:r>
            <a:endParaRPr lang="de-CH" dirty="0"/>
          </a:p>
          <a:p>
            <a:pPr marL="285750" indent="-285750">
              <a:buFontTx/>
              <a:buChar char="-"/>
            </a:pPr>
            <a:r>
              <a:rPr lang="de-CH" dirty="0" err="1"/>
              <a:t>D’un</a:t>
            </a:r>
            <a:r>
              <a:rPr lang="de-CH" dirty="0"/>
              <a:t> </a:t>
            </a:r>
            <a:r>
              <a:rPr lang="de-CH" dirty="0" err="1"/>
              <a:t>climat</a:t>
            </a:r>
            <a:r>
              <a:rPr lang="de-CH" dirty="0"/>
              <a:t> agréable</a:t>
            </a:r>
          </a:p>
          <a:p>
            <a:pPr marL="285750" indent="-285750">
              <a:buFontTx/>
              <a:buChar char="-"/>
            </a:pPr>
            <a:r>
              <a:rPr lang="de-CH" dirty="0"/>
              <a:t>...</a:t>
            </a:r>
          </a:p>
        </p:txBody>
      </p:sp>
      <p:sp>
        <p:nvSpPr>
          <p:cNvPr id="10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65AB7471-A247-1C18-36FF-6927FDC15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34263677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feld 12">
            <a:extLst>
              <a:ext uri="{FF2B5EF4-FFF2-40B4-BE49-F238E27FC236}">
                <a16:creationId xmlns:a16="http://schemas.microsoft.com/office/drawing/2014/main" id="{E28C40F3-3D9C-CCA3-6B8F-61829A9E8CDD}"/>
              </a:ext>
            </a:extLst>
          </p:cNvPr>
          <p:cNvSpPr txBox="1"/>
          <p:nvPr/>
        </p:nvSpPr>
        <p:spPr>
          <a:xfrm>
            <a:off x="3059832" y="2732533"/>
            <a:ext cx="2544660" cy="2585323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Nous avons besoin, par </a:t>
            </a:r>
            <a:r>
              <a:rPr lang="de-CH" dirty="0" err="1"/>
              <a:t>exemple</a:t>
            </a:r>
            <a:r>
              <a:rPr lang="de-CH" dirty="0"/>
              <a:t> …</a:t>
            </a:r>
          </a:p>
          <a:p>
            <a:pPr marL="285750" indent="-285750">
              <a:buFontTx/>
              <a:buChar char="-"/>
            </a:pPr>
            <a:r>
              <a:rPr lang="de-CH" dirty="0"/>
              <a:t>De </a:t>
            </a:r>
            <a:r>
              <a:rPr lang="de-CH" dirty="0" err="1"/>
              <a:t>nourriture</a:t>
            </a:r>
            <a:endParaRPr lang="de-CH" dirty="0"/>
          </a:p>
          <a:p>
            <a:pPr marL="285750" indent="-285750">
              <a:buFontTx/>
              <a:buChar char="-"/>
            </a:pPr>
            <a:r>
              <a:rPr lang="de-CH" dirty="0" err="1"/>
              <a:t>D’eau</a:t>
            </a:r>
            <a:r>
              <a:rPr lang="de-CH" dirty="0"/>
              <a:t> propre</a:t>
            </a:r>
          </a:p>
          <a:p>
            <a:pPr marL="285750" indent="-285750">
              <a:buFontTx/>
              <a:buChar char="-"/>
            </a:pPr>
            <a:r>
              <a:rPr lang="de-CH" dirty="0" err="1"/>
              <a:t>D'air</a:t>
            </a:r>
            <a:r>
              <a:rPr lang="de-CH" dirty="0"/>
              <a:t> frais</a:t>
            </a:r>
          </a:p>
          <a:p>
            <a:pPr marL="285750" indent="-285750">
              <a:buFontTx/>
              <a:buChar char="-"/>
            </a:pPr>
            <a:r>
              <a:rPr lang="de-CH" dirty="0" err="1"/>
              <a:t>D’un</a:t>
            </a:r>
            <a:r>
              <a:rPr lang="de-CH" dirty="0"/>
              <a:t> </a:t>
            </a:r>
            <a:r>
              <a:rPr lang="de-CH" dirty="0" err="1"/>
              <a:t>toit</a:t>
            </a:r>
            <a:r>
              <a:rPr lang="de-CH" dirty="0"/>
              <a:t> et de </a:t>
            </a:r>
            <a:r>
              <a:rPr lang="de-CH" dirty="0" err="1"/>
              <a:t>protection</a:t>
            </a:r>
            <a:endParaRPr lang="de-CH" dirty="0"/>
          </a:p>
          <a:p>
            <a:pPr marL="285750" indent="-285750">
              <a:buFontTx/>
              <a:buChar char="-"/>
            </a:pPr>
            <a:r>
              <a:rPr lang="de-CH" dirty="0" err="1"/>
              <a:t>D’un</a:t>
            </a:r>
            <a:r>
              <a:rPr lang="de-CH" dirty="0"/>
              <a:t> </a:t>
            </a:r>
            <a:r>
              <a:rPr lang="de-CH" dirty="0" err="1"/>
              <a:t>climat</a:t>
            </a:r>
            <a:r>
              <a:rPr lang="de-CH" dirty="0"/>
              <a:t> agréable</a:t>
            </a:r>
          </a:p>
          <a:p>
            <a:pPr marL="285750" indent="-285750">
              <a:buFontTx/>
              <a:buChar char="-"/>
            </a:pPr>
            <a:r>
              <a:rPr lang="de-CH" dirty="0"/>
              <a:t>...</a:t>
            </a: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28FE9960-476A-7340-67F6-78AE9DEF0FA1}"/>
              </a:ext>
            </a:extLst>
          </p:cNvPr>
          <p:cNvGrpSpPr/>
          <p:nvPr/>
        </p:nvGrpSpPr>
        <p:grpSpPr>
          <a:xfrm>
            <a:off x="628650" y="2732533"/>
            <a:ext cx="1893583" cy="3156436"/>
            <a:chOff x="3706101" y="1269043"/>
            <a:chExt cx="1893583" cy="3156436"/>
          </a:xfrm>
        </p:grpSpPr>
        <p:pic>
          <p:nvPicPr>
            <p:cNvPr id="29" name="Grafik 28" descr="Ein Bild, das draußen, Himmel, Gras, Landschaft enthält.&#10;&#10;Automatisch generierte Beschreibung">
              <a:extLst>
                <a:ext uri="{FF2B5EF4-FFF2-40B4-BE49-F238E27FC236}">
                  <a16:creationId xmlns:a16="http://schemas.microsoft.com/office/drawing/2014/main" id="{E3EC1723-3476-58C7-2385-EEB9DA5ECB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1100" t="53233" r="55596" b="13555"/>
            <a:stretch/>
          </p:blipFill>
          <p:spPr>
            <a:xfrm>
              <a:off x="3706101" y="1269043"/>
              <a:ext cx="1893583" cy="3156436"/>
            </a:xfrm>
            <a:prstGeom prst="rect">
              <a:avLst/>
            </a:prstGeom>
          </p:spPr>
        </p:pic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2962ADEC-3C5B-D0C2-607E-C31C04E17C53}"/>
                </a:ext>
              </a:extLst>
            </p:cNvPr>
            <p:cNvSpPr txBox="1"/>
            <p:nvPr/>
          </p:nvSpPr>
          <p:spPr>
            <a:xfrm>
              <a:off x="3709320" y="4197758"/>
              <a:ext cx="1131819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sp>
        <p:nvSpPr>
          <p:cNvPr id="32" name="Textfeld 31">
            <a:extLst>
              <a:ext uri="{FF2B5EF4-FFF2-40B4-BE49-F238E27FC236}">
                <a16:creationId xmlns:a16="http://schemas.microsoft.com/office/drawing/2014/main" id="{5A3D9AB5-77D9-165A-7B9E-243E9E66A581}"/>
              </a:ext>
            </a:extLst>
          </p:cNvPr>
          <p:cNvSpPr txBox="1"/>
          <p:nvPr/>
        </p:nvSpPr>
        <p:spPr>
          <a:xfrm>
            <a:off x="5455350" y="2732532"/>
            <a:ext cx="2861066" cy="3416320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Tout ce dont nous avons besoin pour nous épanouir et nous reproduire de manière optimale provient directement ou indirectement de la nature.</a:t>
            </a:r>
          </a:p>
          <a:p>
            <a:endParaRPr lang="de-CH" dirty="0"/>
          </a:p>
          <a:p>
            <a:r>
              <a:rPr lang="de-CH" dirty="0"/>
              <a:t>Nous aussi, les humains, faisons partie de la nature, nous vivons de la nature et ne pouvons pas exister sans elle.</a:t>
            </a:r>
          </a:p>
        </p:txBody>
      </p:sp>
      <p:sp>
        <p:nvSpPr>
          <p:cNvPr id="12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C78AB261-496A-2178-2F08-5F2C6CB5E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66964133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28FE9960-476A-7340-67F6-78AE9DEF0FA1}"/>
              </a:ext>
            </a:extLst>
          </p:cNvPr>
          <p:cNvGrpSpPr/>
          <p:nvPr/>
        </p:nvGrpSpPr>
        <p:grpSpPr>
          <a:xfrm>
            <a:off x="628650" y="2732533"/>
            <a:ext cx="1893583" cy="3185389"/>
            <a:chOff x="3706101" y="1269043"/>
            <a:chExt cx="1893583" cy="3185389"/>
          </a:xfrm>
        </p:grpSpPr>
        <p:pic>
          <p:nvPicPr>
            <p:cNvPr id="29" name="Grafik 28" descr="Ein Bild, das draußen, Himmel, Gras, Landschaft enthält.&#10;&#10;Automatisch generierte Beschreibung">
              <a:extLst>
                <a:ext uri="{FF2B5EF4-FFF2-40B4-BE49-F238E27FC236}">
                  <a16:creationId xmlns:a16="http://schemas.microsoft.com/office/drawing/2014/main" id="{E3EC1723-3476-58C7-2385-EEB9DA5ECB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1100" t="53233" r="55596" b="13555"/>
            <a:stretch/>
          </p:blipFill>
          <p:spPr>
            <a:xfrm>
              <a:off x="3706101" y="1269043"/>
              <a:ext cx="1893583" cy="3156436"/>
            </a:xfrm>
            <a:prstGeom prst="rect">
              <a:avLst/>
            </a:prstGeom>
          </p:spPr>
        </p:pic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2962ADEC-3C5B-D0C2-607E-C31C04E17C53}"/>
                </a:ext>
              </a:extLst>
            </p:cNvPr>
            <p:cNvSpPr txBox="1"/>
            <p:nvPr/>
          </p:nvSpPr>
          <p:spPr>
            <a:xfrm>
              <a:off x="3709320" y="4269766"/>
              <a:ext cx="1131819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sp>
        <p:nvSpPr>
          <p:cNvPr id="5" name="Textfeld 4">
            <a:extLst>
              <a:ext uri="{FF2B5EF4-FFF2-40B4-BE49-F238E27FC236}">
                <a16:creationId xmlns:a16="http://schemas.microsoft.com/office/drawing/2014/main" id="{A447839A-E3A7-8A17-CA4E-7F23A6AC8FCA}"/>
              </a:ext>
            </a:extLst>
          </p:cNvPr>
          <p:cNvSpPr txBox="1"/>
          <p:nvPr/>
        </p:nvSpPr>
        <p:spPr>
          <a:xfrm>
            <a:off x="2699792" y="2732533"/>
            <a:ext cx="5815558" cy="1015663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2000" b="1" dirty="0"/>
              <a:t>Services écosystémiques </a:t>
            </a:r>
            <a:r>
              <a:rPr lang="de-CH" sz="2000" dirty="0"/>
              <a:t>:</a:t>
            </a:r>
          </a:p>
          <a:p>
            <a:r>
              <a:rPr lang="de-CH" sz="2000" dirty="0"/>
              <a:t>Services fournis par les écosystèmes naturels qui maintiennent et satisfont la vie humaine.</a:t>
            </a:r>
          </a:p>
        </p:txBody>
      </p:sp>
      <p:sp>
        <p:nvSpPr>
          <p:cNvPr id="10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FC8E2A0C-3FAF-8F8E-9C75-1958E3BC6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2832195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id="{D2E5A69D-50F9-AD61-5BD3-E0AEBDA9F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1)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des </a:t>
            </a:r>
            <a:r>
              <a:rPr lang="en-US" dirty="0" err="1"/>
              <a:t>espèces</a:t>
            </a:r>
            <a:endParaRPr lang="de-CH" dirty="0"/>
          </a:p>
        </p:txBody>
      </p:sp>
      <p:pic>
        <p:nvPicPr>
          <p:cNvPr id="3" name="Grafik 2" descr="Ein Bild, das draußen, Pflanze, Himmel, Staude enthält.&#10;&#10;Automatisch generierte Beschreibung">
            <a:extLst>
              <a:ext uri="{FF2B5EF4-FFF2-40B4-BE49-F238E27FC236}">
                <a16:creationId xmlns:a16="http://schemas.microsoft.com/office/drawing/2014/main" id="{9176F243-CA0B-5E01-7AB7-90A893E5CA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9"/>
          <a:stretch/>
        </p:blipFill>
        <p:spPr>
          <a:xfrm>
            <a:off x="4067944" y="2204864"/>
            <a:ext cx="4671101" cy="3924364"/>
          </a:xfrm>
          <a:prstGeom prst="rect">
            <a:avLst/>
          </a:prstGeom>
        </p:spPr>
      </p:pic>
      <p:sp>
        <p:nvSpPr>
          <p:cNvPr id="2" name="TextBox 6">
            <a:extLst>
              <a:ext uri="{FF2B5EF4-FFF2-40B4-BE49-F238E27FC236}">
                <a16:creationId xmlns:a16="http://schemas.microsoft.com/office/drawing/2014/main" id="{299E31DA-9573-106C-7E75-72298EE8AE7E}"/>
              </a:ext>
            </a:extLst>
          </p:cNvPr>
          <p:cNvSpPr txBox="1"/>
          <p:nvPr/>
        </p:nvSpPr>
        <p:spPr>
          <a:xfrm>
            <a:off x="539552" y="2204865"/>
            <a:ext cx="36004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00" dirty="0">
                <a:latin typeface="Arial" panose="020B0604020202020204" pitchFamily="34" charset="0"/>
                <a:cs typeface="Arial" panose="020B0604020202020204" pitchFamily="34" charset="0"/>
              </a:rPr>
              <a:t>Chaque espèce a besoin de certaines conditions environnementales pour s'épanouir et se reproduire de manière optimale. Cette "zone de confort" d'une espèce est aussi appelée "</a:t>
            </a:r>
            <a:r>
              <a:rPr lang="fr-FR" sz="2200" b="1" dirty="0">
                <a:latin typeface="Arial" panose="020B0604020202020204" pitchFamily="34" charset="0"/>
                <a:cs typeface="Arial" panose="020B0604020202020204" pitchFamily="34" charset="0"/>
              </a:rPr>
              <a:t>niche écologique</a:t>
            </a:r>
            <a:r>
              <a:rPr lang="fr-FR" sz="2200" dirty="0">
                <a:latin typeface="Arial" panose="020B0604020202020204" pitchFamily="34" charset="0"/>
                <a:cs typeface="Arial" panose="020B0604020202020204" pitchFamily="34" charset="0"/>
              </a:rPr>
              <a:t>".</a:t>
            </a:r>
            <a:endParaRPr lang="de-CH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9FA33844-9278-3725-D9C9-924174802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1409987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28FE9960-476A-7340-67F6-78AE9DEF0FA1}"/>
              </a:ext>
            </a:extLst>
          </p:cNvPr>
          <p:cNvGrpSpPr/>
          <p:nvPr/>
        </p:nvGrpSpPr>
        <p:grpSpPr>
          <a:xfrm>
            <a:off x="628650" y="2732533"/>
            <a:ext cx="1893583" cy="3156436"/>
            <a:chOff x="3706101" y="1269043"/>
            <a:chExt cx="1893583" cy="3156436"/>
          </a:xfrm>
        </p:grpSpPr>
        <p:pic>
          <p:nvPicPr>
            <p:cNvPr id="29" name="Grafik 28" descr="Ein Bild, das draußen, Himmel, Gras, Landschaft enthält.&#10;&#10;Automatisch generierte Beschreibung">
              <a:extLst>
                <a:ext uri="{FF2B5EF4-FFF2-40B4-BE49-F238E27FC236}">
                  <a16:creationId xmlns:a16="http://schemas.microsoft.com/office/drawing/2014/main" id="{E3EC1723-3476-58C7-2385-EEB9DA5ECB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1100" t="53233" r="55596" b="13555"/>
            <a:stretch/>
          </p:blipFill>
          <p:spPr>
            <a:xfrm>
              <a:off x="3706101" y="1269043"/>
              <a:ext cx="1893583" cy="3156436"/>
            </a:xfrm>
            <a:prstGeom prst="rect">
              <a:avLst/>
            </a:prstGeom>
          </p:spPr>
        </p:pic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2962ADEC-3C5B-D0C2-607E-C31C04E17C53}"/>
                </a:ext>
              </a:extLst>
            </p:cNvPr>
            <p:cNvSpPr txBox="1"/>
            <p:nvPr/>
          </p:nvSpPr>
          <p:spPr>
            <a:xfrm>
              <a:off x="3709320" y="4197758"/>
              <a:ext cx="1131819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EE92248B-5813-27DF-1B28-5248469A169E}"/>
              </a:ext>
            </a:extLst>
          </p:cNvPr>
          <p:cNvGrpSpPr/>
          <p:nvPr/>
        </p:nvGrpSpPr>
        <p:grpSpPr>
          <a:xfrm>
            <a:off x="2869631" y="2132856"/>
            <a:ext cx="4942409" cy="3889585"/>
            <a:chOff x="2869631" y="2132856"/>
            <a:chExt cx="4942409" cy="3889585"/>
          </a:xfrm>
        </p:grpSpPr>
        <p:pic>
          <p:nvPicPr>
            <p:cNvPr id="3" name="Grafik 2" descr="Ein Bild, das Text, Kreis, Screenshot, Logo enthält.&#10;&#10;Automatisch generierte Beschreibung">
              <a:extLst>
                <a:ext uri="{FF2B5EF4-FFF2-40B4-BE49-F238E27FC236}">
                  <a16:creationId xmlns:a16="http://schemas.microsoft.com/office/drawing/2014/main" id="{571B7962-E29F-410F-4DDB-6EDED0A80B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69631" y="2132856"/>
              <a:ext cx="4115157" cy="3889585"/>
            </a:xfrm>
            <a:prstGeom prst="rect">
              <a:avLst/>
            </a:prstGeom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EF65D0D4-859F-E591-DD53-84E75B1656D8}"/>
                </a:ext>
              </a:extLst>
            </p:cNvPr>
            <p:cNvSpPr txBox="1"/>
            <p:nvPr/>
          </p:nvSpPr>
          <p:spPr>
            <a:xfrm>
              <a:off x="6809701" y="5327588"/>
              <a:ext cx="1002339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WWF, 2016 (adapté de l'Évaluation des écosystèmes pour le Millénaire, 2005)</a:t>
              </a:r>
              <a:endParaRPr lang="de-CH" sz="600" dirty="0"/>
            </a:p>
          </p:txBody>
        </p:sp>
      </p:grpSp>
      <p:sp>
        <p:nvSpPr>
          <p:cNvPr id="12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5915CBA2-AB65-9423-DE6A-48F36BF70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81718528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2584542"/>
            <a:ext cx="331236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Combien de biodiversité faut-il pour que la pollinisation de nos plantes cultivées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fonctionne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bien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</a:p>
        </p:txBody>
      </p:sp>
      <p:pic>
        <p:nvPicPr>
          <p:cNvPr id="9" name="Grafik 8" descr="Ein Bild, das drinnen, Blume, Pflanze enthält.&#10;&#10;Automatisch generierte Beschreibung">
            <a:extLst>
              <a:ext uri="{FF2B5EF4-FFF2-40B4-BE49-F238E27FC236}">
                <a16:creationId xmlns:a16="http://schemas.microsoft.com/office/drawing/2014/main" id="{B5A58980-37DF-C738-60A1-83FD8E368B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7144" y="2459769"/>
            <a:ext cx="4852419" cy="3240000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4B200D83-BADC-B865-3D86-3D1AC6A2083A}"/>
              </a:ext>
            </a:extLst>
          </p:cNvPr>
          <p:cNvSpPr txBox="1"/>
          <p:nvPr/>
        </p:nvSpPr>
        <p:spPr>
          <a:xfrm>
            <a:off x="7668344" y="2564904"/>
            <a:ext cx="1167618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700" dirty="0">
                <a:latin typeface="Arial" panose="020B0604020202020204" pitchFamily="34" charset="0"/>
                <a:cs typeface="Arial" panose="020B0604020202020204" pitchFamily="34" charset="0"/>
              </a:rPr>
              <a:t>Photo : www.pixabay.com</a:t>
            </a:r>
          </a:p>
        </p:txBody>
      </p:sp>
      <p:sp>
        <p:nvSpPr>
          <p:cNvPr id="12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DB4F9486-0FC8-CC17-6EAD-78E9FF74F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12244854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4BCE960E-D7FC-DC43-3DC2-FD742C2C7E24}"/>
              </a:ext>
            </a:extLst>
          </p:cNvPr>
          <p:cNvSpPr txBox="1"/>
          <p:nvPr/>
        </p:nvSpPr>
        <p:spPr>
          <a:xfrm>
            <a:off x="544902" y="2840183"/>
            <a:ext cx="3033352" cy="1717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Quelle est la biodiversité nécessaire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pour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assurer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la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fertilité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sols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?</a:t>
            </a:r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17FB8E25-0CAD-3EAD-4E1B-B204E94A4622}"/>
              </a:ext>
            </a:extLst>
          </p:cNvPr>
          <p:cNvGrpSpPr/>
          <p:nvPr/>
        </p:nvGrpSpPr>
        <p:grpSpPr>
          <a:xfrm>
            <a:off x="4067944" y="2399516"/>
            <a:ext cx="5022558" cy="4294206"/>
            <a:chOff x="4067944" y="2399516"/>
            <a:chExt cx="5022558" cy="4294206"/>
          </a:xfrm>
        </p:grpSpPr>
        <p:grpSp>
          <p:nvGrpSpPr>
            <p:cNvPr id="3" name="Gruppieren 2">
              <a:extLst>
                <a:ext uri="{FF2B5EF4-FFF2-40B4-BE49-F238E27FC236}">
                  <a16:creationId xmlns:a16="http://schemas.microsoft.com/office/drawing/2014/main" id="{319B895C-FEFD-9706-D1D5-36948A6675A5}"/>
                </a:ext>
              </a:extLst>
            </p:cNvPr>
            <p:cNvGrpSpPr/>
            <p:nvPr/>
          </p:nvGrpSpPr>
          <p:grpSpPr>
            <a:xfrm>
              <a:off x="4067944" y="2399516"/>
              <a:ext cx="5022558" cy="4294206"/>
              <a:chOff x="4067944" y="2399516"/>
              <a:chExt cx="5022558" cy="4294206"/>
            </a:xfrm>
          </p:grpSpPr>
          <p:pic>
            <p:nvPicPr>
              <p:cNvPr id="7" name="Grafik 6">
                <a:extLst>
                  <a:ext uri="{FF2B5EF4-FFF2-40B4-BE49-F238E27FC236}">
                    <a16:creationId xmlns:a16="http://schemas.microsoft.com/office/drawing/2014/main" id="{4383FDE1-6D57-CAAA-E4FD-7854E15261E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-1" t="-1" r="1064" b="5796"/>
              <a:stretch/>
            </p:blipFill>
            <p:spPr>
              <a:xfrm>
                <a:off x="4067944" y="3464490"/>
                <a:ext cx="5022558" cy="3229232"/>
              </a:xfrm>
              <a:prstGeom prst="rect">
                <a:avLst/>
              </a:prstGeom>
            </p:spPr>
          </p:pic>
          <p:pic>
            <p:nvPicPr>
              <p:cNvPr id="12" name="Grafik 11">
                <a:extLst>
                  <a:ext uri="{FF2B5EF4-FFF2-40B4-BE49-F238E27FC236}">
                    <a16:creationId xmlns:a16="http://schemas.microsoft.com/office/drawing/2014/main" id="{C4317721-86AD-A5E6-3EB8-F337674783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67944" y="2399516"/>
                <a:ext cx="4780469" cy="1528976"/>
              </a:xfrm>
              <a:prstGeom prst="rect">
                <a:avLst/>
              </a:prstGeom>
              <a:effectLst>
                <a:outerShdw blurRad="50800" dist="50800" dir="5400000" algn="ctr" rotWithShape="0">
                  <a:srgbClr val="000000"/>
                </a:outerShdw>
              </a:effectLst>
            </p:spPr>
          </p:pic>
          <p:sp>
            <p:nvSpPr>
              <p:cNvPr id="13" name="Textfeld 12">
                <a:extLst>
                  <a:ext uri="{FF2B5EF4-FFF2-40B4-BE49-F238E27FC236}">
                    <a16:creationId xmlns:a16="http://schemas.microsoft.com/office/drawing/2014/main" id="{3AC991F6-B836-FDFA-5B6A-FBC4AA585CAB}"/>
                  </a:ext>
                </a:extLst>
              </p:cNvPr>
              <p:cNvSpPr txBox="1"/>
              <p:nvPr/>
            </p:nvSpPr>
            <p:spPr>
              <a:xfrm>
                <a:off x="7430437" y="2407838"/>
                <a:ext cx="972108" cy="2308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de-CH" sz="750" dirty="0"/>
                  <a:t>Source de l'image : www.canstockphoto.at</a:t>
                </a:r>
              </a:p>
            </p:txBody>
          </p:sp>
        </p:grpSp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1B3D7777-6413-08B7-3B18-A7859F253127}"/>
                </a:ext>
              </a:extLst>
            </p:cNvPr>
            <p:cNvSpPr txBox="1"/>
            <p:nvPr/>
          </p:nvSpPr>
          <p:spPr>
            <a:xfrm>
              <a:off x="7863854" y="5949280"/>
              <a:ext cx="972108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de-CH" sz="750" dirty="0"/>
                <a:t>Source de l'image :</a:t>
              </a:r>
            </a:p>
            <a:p>
              <a:r>
                <a:rPr lang="de-CH" sz="750" dirty="0"/>
                <a:t>Kutschera et al. 1992</a:t>
              </a:r>
            </a:p>
          </p:txBody>
        </p:sp>
      </p:grpSp>
      <p:sp>
        <p:nvSpPr>
          <p:cNvPr id="16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335695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4BCE960E-D7FC-DC43-3DC2-FD742C2C7E24}"/>
              </a:ext>
            </a:extLst>
          </p:cNvPr>
          <p:cNvSpPr txBox="1"/>
          <p:nvPr/>
        </p:nvSpPr>
        <p:spPr>
          <a:xfrm>
            <a:off x="544902" y="2840183"/>
            <a:ext cx="3451034" cy="293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Quelle est la quantité de biodiversité nécessaire pour assurer les services écosystémiques afin que nous, les humains, puissions survivre à long terme ?</a:t>
            </a:r>
          </a:p>
        </p:txBody>
      </p: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AAF4AD4C-E102-420D-ECA7-79E29CF711E0}"/>
              </a:ext>
            </a:extLst>
          </p:cNvPr>
          <p:cNvGrpSpPr/>
          <p:nvPr/>
        </p:nvGrpSpPr>
        <p:grpSpPr>
          <a:xfrm>
            <a:off x="4211960" y="2840183"/>
            <a:ext cx="1893583" cy="3156436"/>
            <a:chOff x="3706101" y="1269043"/>
            <a:chExt cx="1893583" cy="3156436"/>
          </a:xfrm>
        </p:grpSpPr>
        <p:pic>
          <p:nvPicPr>
            <p:cNvPr id="17" name="Grafik 16" descr="Ein Bild, das draußen, Himmel, Gras, Landschaft enthält.&#10;&#10;Automatisch generierte Beschreibung">
              <a:extLst>
                <a:ext uri="{FF2B5EF4-FFF2-40B4-BE49-F238E27FC236}">
                  <a16:creationId xmlns:a16="http://schemas.microsoft.com/office/drawing/2014/main" id="{74086F59-CC2E-0B18-92E9-D9143D417A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1100" t="53233" r="55596" b="13555"/>
            <a:stretch/>
          </p:blipFill>
          <p:spPr>
            <a:xfrm>
              <a:off x="3706101" y="1269043"/>
              <a:ext cx="1893583" cy="3156436"/>
            </a:xfrm>
            <a:prstGeom prst="rect">
              <a:avLst/>
            </a:prstGeom>
          </p:spPr>
        </p:pic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ADAD8A8C-792D-83C1-42E6-E5EEA265A4CB}"/>
                </a:ext>
              </a:extLst>
            </p:cNvPr>
            <p:cNvSpPr txBox="1"/>
            <p:nvPr/>
          </p:nvSpPr>
          <p:spPr>
            <a:xfrm>
              <a:off x="3709320" y="4213318"/>
              <a:ext cx="1002339" cy="1918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sp>
        <p:nvSpPr>
          <p:cNvPr id="12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CE8698A3-462A-4641-8281-BB84E3930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71456261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4BCE960E-D7FC-DC43-3DC2-FD742C2C7E24}"/>
              </a:ext>
            </a:extLst>
          </p:cNvPr>
          <p:cNvSpPr txBox="1"/>
          <p:nvPr/>
        </p:nvSpPr>
        <p:spPr>
          <a:xfrm>
            <a:off x="544902" y="2840183"/>
            <a:ext cx="3124776" cy="3305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De combien d'espèces peut-on se passer sans que les écosystèmes ne s'effondrent et ne soient plus en mesure de fournir leurs services à l'homme ?</a:t>
            </a:r>
          </a:p>
        </p:txBody>
      </p: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A5EDE080-556B-75D5-1598-ADE12EF72025}"/>
              </a:ext>
            </a:extLst>
          </p:cNvPr>
          <p:cNvGrpSpPr/>
          <p:nvPr/>
        </p:nvGrpSpPr>
        <p:grpSpPr>
          <a:xfrm>
            <a:off x="3734047" y="2344210"/>
            <a:ext cx="4942409" cy="3889585"/>
            <a:chOff x="2869631" y="2132856"/>
            <a:chExt cx="4942409" cy="3889585"/>
          </a:xfrm>
        </p:grpSpPr>
        <p:pic>
          <p:nvPicPr>
            <p:cNvPr id="17" name="Grafik 16" descr="Ein Bild, das Text, Kreis, Screenshot, Logo enthält.&#10;&#10;Automatisch generierte Beschreibung">
              <a:extLst>
                <a:ext uri="{FF2B5EF4-FFF2-40B4-BE49-F238E27FC236}">
                  <a16:creationId xmlns:a16="http://schemas.microsoft.com/office/drawing/2014/main" id="{51E8398C-BD27-B039-BC04-0A81170B08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69631" y="2132856"/>
              <a:ext cx="4115157" cy="3889585"/>
            </a:xfrm>
            <a:prstGeom prst="rect">
              <a:avLst/>
            </a:prstGeom>
          </p:spPr>
        </p:pic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4137C494-921F-AE9C-06DD-ACEC109F6F35}"/>
                </a:ext>
              </a:extLst>
            </p:cNvPr>
            <p:cNvSpPr txBox="1"/>
            <p:nvPr/>
          </p:nvSpPr>
          <p:spPr>
            <a:xfrm>
              <a:off x="6809701" y="5327588"/>
              <a:ext cx="1002339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WWF, 2016 (adapté de l'Évaluation des écosystèmes pour le Millénaire, 2005)</a:t>
              </a:r>
              <a:endParaRPr lang="de-CH" sz="600" dirty="0"/>
            </a:p>
          </p:txBody>
        </p:sp>
      </p:grpSp>
      <p:sp>
        <p:nvSpPr>
          <p:cNvPr id="12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3416E18F-B3A7-B34B-B8A5-220E50AD0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67718746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4BCE960E-D7FC-DC43-3DC2-FD742C2C7E24}"/>
              </a:ext>
            </a:extLst>
          </p:cNvPr>
          <p:cNvSpPr txBox="1"/>
          <p:nvPr/>
        </p:nvSpPr>
        <p:spPr>
          <a:xfrm>
            <a:off x="544902" y="2840183"/>
            <a:ext cx="303335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De combien de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pièces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peut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-on se passer sans que cela n'affecte la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capacité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à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rouler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d’une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voiture ?</a:t>
            </a:r>
          </a:p>
        </p:txBody>
      </p:sp>
      <p:pic>
        <p:nvPicPr>
          <p:cNvPr id="3" name="Grafik 2" descr="Ein Bild, das Rad, Himmel, Fahrzeug, Reifen enthält.&#10;&#10;Automatisch generierte Beschreibung">
            <a:extLst>
              <a:ext uri="{FF2B5EF4-FFF2-40B4-BE49-F238E27FC236}">
                <a16:creationId xmlns:a16="http://schemas.microsoft.com/office/drawing/2014/main" id="{D491A061-F02E-EC26-E249-330C73C174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3220" y="2840182"/>
            <a:ext cx="4993236" cy="3308019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BE9668F4-5213-DBD5-004B-90C8AB901F9E}"/>
              </a:ext>
            </a:extLst>
          </p:cNvPr>
          <p:cNvSpPr txBox="1"/>
          <p:nvPr/>
        </p:nvSpPr>
        <p:spPr>
          <a:xfrm>
            <a:off x="7654180" y="5956337"/>
            <a:ext cx="1022276" cy="1918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600" dirty="0"/>
              <a:t>Source : www.pixabay.com</a:t>
            </a:r>
            <a:endParaRPr lang="de-CH" sz="600" dirty="0"/>
          </a:p>
        </p:txBody>
      </p:sp>
      <p:sp>
        <p:nvSpPr>
          <p:cNvPr id="12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AC403677-A012-25BC-91F1-AEF62875E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31318492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3FCE3AFF-D3D6-E1C2-304D-21D278066D4A}"/>
              </a:ext>
            </a:extLst>
          </p:cNvPr>
          <p:cNvGrpSpPr/>
          <p:nvPr/>
        </p:nvGrpSpPr>
        <p:grpSpPr>
          <a:xfrm>
            <a:off x="3707904" y="2399559"/>
            <a:ext cx="5132004" cy="3856680"/>
            <a:chOff x="3705519" y="1885384"/>
            <a:chExt cx="5132004" cy="3856680"/>
          </a:xfrm>
        </p:grpSpPr>
        <p:pic>
          <p:nvPicPr>
            <p:cNvPr id="13" name="Grafik 12" descr="Ein Bild, das Gras, draußen, Himmel, Feld enthält.&#10;&#10;Automatisch generierte Beschreibung">
              <a:extLst>
                <a:ext uri="{FF2B5EF4-FFF2-40B4-BE49-F238E27FC236}">
                  <a16:creationId xmlns:a16="http://schemas.microsoft.com/office/drawing/2014/main" id="{F509D615-EAB4-5417-2132-E80E3E828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5519" y="2322064"/>
              <a:ext cx="5132004" cy="3420000"/>
            </a:xfrm>
            <a:prstGeom prst="rect">
              <a:avLst/>
            </a:prstGeom>
          </p:spPr>
        </p:pic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EC930FEF-F247-D055-7879-F8BD14D7D8F2}"/>
                </a:ext>
              </a:extLst>
            </p:cNvPr>
            <p:cNvSpPr txBox="1"/>
            <p:nvPr/>
          </p:nvSpPr>
          <p:spPr>
            <a:xfrm>
              <a:off x="7775573" y="5445224"/>
              <a:ext cx="992000" cy="2062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CH" sz="700" dirty="0">
                  <a:latin typeface="Arial" panose="020B0604020202020204" pitchFamily="34" charset="0"/>
                  <a:cs typeface="Arial" panose="020B0604020202020204" pitchFamily="34" charset="0"/>
                </a:rPr>
                <a:t>Photo : © G. </a:t>
              </a:r>
              <a:r>
                <a:rPr lang="de-CH" sz="700" dirty="0" err="1">
                  <a:latin typeface="Arial" panose="020B0604020202020204" pitchFamily="34" charset="0"/>
                  <a:cs typeface="Arial" panose="020B0604020202020204" pitchFamily="34" charset="0"/>
                </a:rPr>
                <a:t>Dušej</a:t>
              </a:r>
              <a:endParaRPr lang="de-CH" sz="7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E2AB276F-B13A-7A5C-1845-9EB9DC70D26F}"/>
                </a:ext>
              </a:extLst>
            </p:cNvPr>
            <p:cNvGrpSpPr/>
            <p:nvPr/>
          </p:nvGrpSpPr>
          <p:grpSpPr>
            <a:xfrm>
              <a:off x="7023778" y="1885384"/>
              <a:ext cx="1576523" cy="2185619"/>
              <a:chOff x="7023778" y="1885384"/>
              <a:chExt cx="1576523" cy="2185619"/>
            </a:xfrm>
          </p:grpSpPr>
          <p:pic>
            <p:nvPicPr>
              <p:cNvPr id="16" name="Grafik 15" descr="Ein Bild, das Insekt enthält.&#10;&#10;Automatisch generierte Beschreibung">
                <a:extLst>
                  <a:ext uri="{FF2B5EF4-FFF2-40B4-BE49-F238E27FC236}">
                    <a16:creationId xmlns:a16="http://schemas.microsoft.com/office/drawing/2014/main" id="{A4273AB3-A6E0-7BEC-BA05-A91778E1FE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9182" t="10195" r="27649"/>
              <a:stretch/>
            </p:blipFill>
            <p:spPr>
              <a:xfrm>
                <a:off x="7023778" y="1885384"/>
                <a:ext cx="1576523" cy="2185619"/>
              </a:xfrm>
              <a:prstGeom prst="rect">
                <a:avLst/>
              </a:prstGeom>
            </p:spPr>
          </p:pic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CA82E363-D782-36F7-EE89-C85AB48CDFCA}"/>
                  </a:ext>
                </a:extLst>
              </p:cNvPr>
              <p:cNvSpPr txBox="1"/>
              <p:nvPr/>
            </p:nvSpPr>
            <p:spPr>
              <a:xfrm>
                <a:off x="7545013" y="3836539"/>
                <a:ext cx="992000" cy="20624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CH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Photo : © G. </a:t>
                </a:r>
                <a:r>
                  <a:rPr lang="de-CH" sz="7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Dušej</a:t>
                </a:r>
                <a:endParaRPr lang="de-CH" sz="7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2A84CCD9-0391-2491-521C-6A1024DC5E99}"/>
              </a:ext>
            </a:extLst>
          </p:cNvPr>
          <p:cNvGrpSpPr/>
          <p:nvPr/>
        </p:nvGrpSpPr>
        <p:grpSpPr>
          <a:xfrm>
            <a:off x="7345282" y="4993635"/>
            <a:ext cx="1461277" cy="780271"/>
            <a:chOff x="7345282" y="4993635"/>
            <a:chExt cx="1461277" cy="780271"/>
          </a:xfrm>
        </p:grpSpPr>
        <p:pic>
          <p:nvPicPr>
            <p:cNvPr id="3" name="Grafik 2" descr="Ein Bild, das Wirbellose, Ameise, Insekt, Schädling enthält.&#10;&#10;Automatisch generierte Beschreibung">
              <a:extLst>
                <a:ext uri="{FF2B5EF4-FFF2-40B4-BE49-F238E27FC236}">
                  <a16:creationId xmlns:a16="http://schemas.microsoft.com/office/drawing/2014/main" id="{49572FE2-CE94-36D7-91F8-692DF499F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5282" y="4993635"/>
              <a:ext cx="1424676" cy="761311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E89FD5AC-F392-3C19-6389-3D901F541D1F}"/>
                </a:ext>
              </a:extLst>
            </p:cNvPr>
            <p:cNvSpPr txBox="1"/>
            <p:nvPr/>
          </p:nvSpPr>
          <p:spPr>
            <a:xfrm>
              <a:off x="7767619" y="5589240"/>
              <a:ext cx="1038940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47EEE2C0-0A5E-C007-BDCC-8DE598453D4E}"/>
              </a:ext>
            </a:extLst>
          </p:cNvPr>
          <p:cNvGrpSpPr/>
          <p:nvPr/>
        </p:nvGrpSpPr>
        <p:grpSpPr>
          <a:xfrm>
            <a:off x="3703547" y="1778345"/>
            <a:ext cx="2202598" cy="1879948"/>
            <a:chOff x="3923928" y="1916832"/>
            <a:chExt cx="2202598" cy="1879948"/>
          </a:xfrm>
        </p:grpSpPr>
        <p:pic>
          <p:nvPicPr>
            <p:cNvPr id="18" name="Grafik 17" descr="Ein Bild, das Vogel, draußen, Wildleben, Singvogel enthält.&#10;&#10;Automatisch generierte Beschreibung">
              <a:extLst>
                <a:ext uri="{FF2B5EF4-FFF2-40B4-BE49-F238E27FC236}">
                  <a16:creationId xmlns:a16="http://schemas.microsoft.com/office/drawing/2014/main" id="{A730C4DF-B71B-A708-D973-D6929B15FC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350" t="25850" r="37400" b="20601"/>
            <a:stretch/>
          </p:blipFill>
          <p:spPr>
            <a:xfrm>
              <a:off x="3923928" y="1916832"/>
              <a:ext cx="2202598" cy="1872208"/>
            </a:xfrm>
            <a:prstGeom prst="rect">
              <a:avLst/>
            </a:prstGeom>
          </p:spPr>
        </p:pic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DEE8D830-D305-18EF-840E-9A5D99891500}"/>
                </a:ext>
              </a:extLst>
            </p:cNvPr>
            <p:cNvSpPr txBox="1"/>
            <p:nvPr/>
          </p:nvSpPr>
          <p:spPr>
            <a:xfrm>
              <a:off x="3929701" y="3612114"/>
              <a:ext cx="1078704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CC7F443C-3808-F09E-638B-9F77D3422F0E}"/>
              </a:ext>
            </a:extLst>
          </p:cNvPr>
          <p:cNvGrpSpPr/>
          <p:nvPr/>
        </p:nvGrpSpPr>
        <p:grpSpPr>
          <a:xfrm>
            <a:off x="3665299" y="4321138"/>
            <a:ext cx="1375349" cy="1038654"/>
            <a:chOff x="3665299" y="4321138"/>
            <a:chExt cx="1375349" cy="1038654"/>
          </a:xfrm>
        </p:grpSpPr>
        <p:pic>
          <p:nvPicPr>
            <p:cNvPr id="22" name="Grafik 21" descr="Ein Bild, das Wurm, Wirbellose, Gelände, draußen enthält.&#10;&#10;Automatisch generierte Beschreibung">
              <a:extLst>
                <a:ext uri="{FF2B5EF4-FFF2-40B4-BE49-F238E27FC236}">
                  <a16:creationId xmlns:a16="http://schemas.microsoft.com/office/drawing/2014/main" id="{EA5D1C86-450E-13E0-80C1-BF16E513ED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1303" y="4321138"/>
              <a:ext cx="1369345" cy="1027009"/>
            </a:xfrm>
            <a:prstGeom prst="rect">
              <a:avLst/>
            </a:prstGeom>
          </p:spPr>
        </p:pic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2C2CE6EC-3BB6-F9C5-C697-3F6915116836}"/>
                </a:ext>
              </a:extLst>
            </p:cNvPr>
            <p:cNvSpPr txBox="1"/>
            <p:nvPr/>
          </p:nvSpPr>
          <p:spPr>
            <a:xfrm>
              <a:off x="3665299" y="5167928"/>
              <a:ext cx="1002339" cy="1918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sp>
        <p:nvSpPr>
          <p:cNvPr id="10" name="TextBox 6">
            <a:extLst>
              <a:ext uri="{FF2B5EF4-FFF2-40B4-BE49-F238E27FC236}">
                <a16:creationId xmlns:a16="http://schemas.microsoft.com/office/drawing/2014/main" id="{16E746FB-B75B-08E9-6C54-ACF3AEFB3BE0}"/>
              </a:ext>
            </a:extLst>
          </p:cNvPr>
          <p:cNvSpPr txBox="1"/>
          <p:nvPr/>
        </p:nvSpPr>
        <p:spPr>
          <a:xfrm>
            <a:off x="604602" y="2836239"/>
            <a:ext cx="3033352" cy="1680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Dans tous les écosystèmes, il existe des espèces </a:t>
            </a:r>
            <a:r>
              <a:rPr lang="de-CH" sz="2200" b="1" dirty="0">
                <a:latin typeface="Arial" panose="020B0604020202020204" pitchFamily="34" charset="0"/>
                <a:cs typeface="Arial" panose="020B0604020202020204" pitchFamily="34" charset="0"/>
              </a:rPr>
              <a:t>clés 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et des </a:t>
            </a:r>
            <a:r>
              <a:rPr lang="de-CH" sz="2200" b="1" dirty="0">
                <a:latin typeface="Arial" panose="020B0604020202020204" pitchFamily="34" charset="0"/>
                <a:cs typeface="Arial" panose="020B0604020202020204" pitchFamily="34" charset="0"/>
              </a:rPr>
              <a:t>espèces redondantes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7" name="Grafik 6" descr="Pfeil Kreis mit einfarbiger Füllung">
            <a:extLst>
              <a:ext uri="{FF2B5EF4-FFF2-40B4-BE49-F238E27FC236}">
                <a16:creationId xmlns:a16="http://schemas.microsoft.com/office/drawing/2014/main" id="{2282C6A6-F158-5B47-7B53-73DA442AAEB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4467714" y="2507286"/>
            <a:ext cx="3275580" cy="3275580"/>
          </a:xfrm>
          <a:prstGeom prst="rect">
            <a:avLst/>
          </a:prstGeom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567F6DBD-CE85-EAB7-276A-783DE7123BF4}"/>
              </a:ext>
            </a:extLst>
          </p:cNvPr>
          <p:cNvSpPr txBox="1"/>
          <p:nvPr/>
        </p:nvSpPr>
        <p:spPr>
          <a:xfrm>
            <a:off x="7067723" y="4337146"/>
            <a:ext cx="1890796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Consommateurs herbivores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C255D84C-7612-45F6-A175-8CAF857AE12F}"/>
              </a:ext>
            </a:extLst>
          </p:cNvPr>
          <p:cNvSpPr txBox="1"/>
          <p:nvPr/>
        </p:nvSpPr>
        <p:spPr>
          <a:xfrm>
            <a:off x="5444284" y="5513645"/>
            <a:ext cx="1581879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Producteurs (p. ex. plantes)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0254F5CA-7049-B79F-58BF-18AF8EB864CE}"/>
              </a:ext>
            </a:extLst>
          </p:cNvPr>
          <p:cNvSpPr txBox="1"/>
          <p:nvPr/>
        </p:nvSpPr>
        <p:spPr>
          <a:xfrm>
            <a:off x="3520138" y="3671774"/>
            <a:ext cx="1890796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Consommateurs carnivores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5062D8BA-558D-1483-2CE8-97BBA326C636}"/>
              </a:ext>
            </a:extLst>
          </p:cNvPr>
          <p:cNvSpPr txBox="1"/>
          <p:nvPr/>
        </p:nvSpPr>
        <p:spPr>
          <a:xfrm>
            <a:off x="3633592" y="5163481"/>
            <a:ext cx="1413673" cy="369332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Destructeurs</a:t>
            </a:r>
          </a:p>
        </p:txBody>
      </p:sp>
      <p:sp>
        <p:nvSpPr>
          <p:cNvPr id="27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57009D12-BC3F-A48D-3BCA-FAC50A7F1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99549218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3FCE3AFF-D3D6-E1C2-304D-21D278066D4A}"/>
              </a:ext>
            </a:extLst>
          </p:cNvPr>
          <p:cNvGrpSpPr/>
          <p:nvPr/>
        </p:nvGrpSpPr>
        <p:grpSpPr>
          <a:xfrm>
            <a:off x="3707904" y="2399559"/>
            <a:ext cx="5132004" cy="3856680"/>
            <a:chOff x="3705519" y="1885384"/>
            <a:chExt cx="5132004" cy="3856680"/>
          </a:xfrm>
        </p:grpSpPr>
        <p:pic>
          <p:nvPicPr>
            <p:cNvPr id="13" name="Grafik 12" descr="Ein Bild, das Gras, draußen, Himmel, Feld enthält.&#10;&#10;Automatisch generierte Beschreibung">
              <a:extLst>
                <a:ext uri="{FF2B5EF4-FFF2-40B4-BE49-F238E27FC236}">
                  <a16:creationId xmlns:a16="http://schemas.microsoft.com/office/drawing/2014/main" id="{F509D615-EAB4-5417-2132-E80E3E828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5519" y="2322064"/>
              <a:ext cx="5132004" cy="3420000"/>
            </a:xfrm>
            <a:prstGeom prst="rect">
              <a:avLst/>
            </a:prstGeom>
          </p:spPr>
        </p:pic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EC930FEF-F247-D055-7879-F8BD14D7D8F2}"/>
                </a:ext>
              </a:extLst>
            </p:cNvPr>
            <p:cNvSpPr txBox="1"/>
            <p:nvPr/>
          </p:nvSpPr>
          <p:spPr>
            <a:xfrm>
              <a:off x="7775573" y="5445224"/>
              <a:ext cx="992000" cy="2062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CH" sz="700" dirty="0">
                  <a:latin typeface="Arial" panose="020B0604020202020204" pitchFamily="34" charset="0"/>
                  <a:cs typeface="Arial" panose="020B0604020202020204" pitchFamily="34" charset="0"/>
                </a:rPr>
                <a:t>Photo : © G. </a:t>
              </a:r>
              <a:r>
                <a:rPr lang="de-CH" sz="700" dirty="0" err="1">
                  <a:latin typeface="Arial" panose="020B0604020202020204" pitchFamily="34" charset="0"/>
                  <a:cs typeface="Arial" panose="020B0604020202020204" pitchFamily="34" charset="0"/>
                </a:rPr>
                <a:t>Dušej</a:t>
              </a:r>
              <a:endParaRPr lang="de-CH" sz="7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E2AB276F-B13A-7A5C-1845-9EB9DC70D26F}"/>
                </a:ext>
              </a:extLst>
            </p:cNvPr>
            <p:cNvGrpSpPr/>
            <p:nvPr/>
          </p:nvGrpSpPr>
          <p:grpSpPr>
            <a:xfrm>
              <a:off x="7023778" y="1885384"/>
              <a:ext cx="1576523" cy="2185619"/>
              <a:chOff x="7023778" y="1885384"/>
              <a:chExt cx="1576523" cy="2185619"/>
            </a:xfrm>
          </p:grpSpPr>
          <p:pic>
            <p:nvPicPr>
              <p:cNvPr id="16" name="Grafik 15" descr="Ein Bild, das Insekt enthält.&#10;&#10;Automatisch generierte Beschreibung">
                <a:extLst>
                  <a:ext uri="{FF2B5EF4-FFF2-40B4-BE49-F238E27FC236}">
                    <a16:creationId xmlns:a16="http://schemas.microsoft.com/office/drawing/2014/main" id="{A4273AB3-A6E0-7BEC-BA05-A91778E1FE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9182" t="10195" r="27649"/>
              <a:stretch/>
            </p:blipFill>
            <p:spPr>
              <a:xfrm>
                <a:off x="7023778" y="1885384"/>
                <a:ext cx="1576523" cy="2185619"/>
              </a:xfrm>
              <a:prstGeom prst="rect">
                <a:avLst/>
              </a:prstGeom>
            </p:spPr>
          </p:pic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CA82E363-D782-36F7-EE89-C85AB48CDFCA}"/>
                  </a:ext>
                </a:extLst>
              </p:cNvPr>
              <p:cNvSpPr txBox="1"/>
              <p:nvPr/>
            </p:nvSpPr>
            <p:spPr>
              <a:xfrm>
                <a:off x="7545013" y="3836539"/>
                <a:ext cx="992000" cy="20624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CH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Photo : © G. </a:t>
                </a:r>
                <a:r>
                  <a:rPr lang="de-CH" sz="7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Dušej</a:t>
                </a:r>
                <a:endParaRPr lang="de-CH" sz="7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2A84CCD9-0391-2491-521C-6A1024DC5E99}"/>
              </a:ext>
            </a:extLst>
          </p:cNvPr>
          <p:cNvGrpSpPr/>
          <p:nvPr/>
        </p:nvGrpSpPr>
        <p:grpSpPr>
          <a:xfrm>
            <a:off x="7345282" y="4993635"/>
            <a:ext cx="1461277" cy="805879"/>
            <a:chOff x="7345282" y="4993635"/>
            <a:chExt cx="1461277" cy="805879"/>
          </a:xfrm>
        </p:grpSpPr>
        <p:pic>
          <p:nvPicPr>
            <p:cNvPr id="3" name="Grafik 2" descr="Ein Bild, das Wirbellose, Ameise, Insekt, Schädling enthält.&#10;&#10;Automatisch generierte Beschreibung">
              <a:extLst>
                <a:ext uri="{FF2B5EF4-FFF2-40B4-BE49-F238E27FC236}">
                  <a16:creationId xmlns:a16="http://schemas.microsoft.com/office/drawing/2014/main" id="{49572FE2-CE94-36D7-91F8-692DF499F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5282" y="4993635"/>
              <a:ext cx="1424676" cy="761311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E89FD5AC-F392-3C19-6389-3D901F541D1F}"/>
                </a:ext>
              </a:extLst>
            </p:cNvPr>
            <p:cNvSpPr txBox="1"/>
            <p:nvPr/>
          </p:nvSpPr>
          <p:spPr>
            <a:xfrm>
              <a:off x="7767619" y="5614848"/>
              <a:ext cx="1038940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47EEE2C0-0A5E-C007-BDCC-8DE598453D4E}"/>
              </a:ext>
            </a:extLst>
          </p:cNvPr>
          <p:cNvGrpSpPr/>
          <p:nvPr/>
        </p:nvGrpSpPr>
        <p:grpSpPr>
          <a:xfrm>
            <a:off x="3703547" y="1778345"/>
            <a:ext cx="2202598" cy="1872208"/>
            <a:chOff x="3923928" y="1916832"/>
            <a:chExt cx="2202598" cy="1872208"/>
          </a:xfrm>
        </p:grpSpPr>
        <p:pic>
          <p:nvPicPr>
            <p:cNvPr id="18" name="Grafik 17" descr="Ein Bild, das Vogel, draußen, Wildleben, Singvogel enthält.&#10;&#10;Automatisch generierte Beschreibung">
              <a:extLst>
                <a:ext uri="{FF2B5EF4-FFF2-40B4-BE49-F238E27FC236}">
                  <a16:creationId xmlns:a16="http://schemas.microsoft.com/office/drawing/2014/main" id="{A730C4DF-B71B-A708-D973-D6929B15FC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350" t="25850" r="37400" b="20601"/>
            <a:stretch/>
          </p:blipFill>
          <p:spPr>
            <a:xfrm>
              <a:off x="3923928" y="1916832"/>
              <a:ext cx="2202598" cy="1872208"/>
            </a:xfrm>
            <a:prstGeom prst="rect">
              <a:avLst/>
            </a:prstGeom>
          </p:spPr>
        </p:pic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DEE8D830-D305-18EF-840E-9A5D99891500}"/>
                </a:ext>
              </a:extLst>
            </p:cNvPr>
            <p:cNvSpPr txBox="1"/>
            <p:nvPr/>
          </p:nvSpPr>
          <p:spPr>
            <a:xfrm>
              <a:off x="3929701" y="3560208"/>
              <a:ext cx="1048652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CC7F443C-3808-F09E-638B-9F77D3422F0E}"/>
              </a:ext>
            </a:extLst>
          </p:cNvPr>
          <p:cNvGrpSpPr/>
          <p:nvPr/>
        </p:nvGrpSpPr>
        <p:grpSpPr>
          <a:xfrm>
            <a:off x="3665299" y="4321138"/>
            <a:ext cx="1375349" cy="1038654"/>
            <a:chOff x="3665299" y="4321138"/>
            <a:chExt cx="1375349" cy="1038654"/>
          </a:xfrm>
        </p:grpSpPr>
        <p:pic>
          <p:nvPicPr>
            <p:cNvPr id="22" name="Grafik 21" descr="Ein Bild, das Wurm, Wirbellose, Gelände, draußen enthält.&#10;&#10;Automatisch generierte Beschreibung">
              <a:extLst>
                <a:ext uri="{FF2B5EF4-FFF2-40B4-BE49-F238E27FC236}">
                  <a16:creationId xmlns:a16="http://schemas.microsoft.com/office/drawing/2014/main" id="{EA5D1C86-450E-13E0-80C1-BF16E513ED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1303" y="4321138"/>
              <a:ext cx="1369345" cy="1027009"/>
            </a:xfrm>
            <a:prstGeom prst="rect">
              <a:avLst/>
            </a:prstGeom>
          </p:spPr>
        </p:pic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2C2CE6EC-3BB6-F9C5-C697-3F6915116836}"/>
                </a:ext>
              </a:extLst>
            </p:cNvPr>
            <p:cNvSpPr txBox="1"/>
            <p:nvPr/>
          </p:nvSpPr>
          <p:spPr>
            <a:xfrm>
              <a:off x="3665299" y="5167928"/>
              <a:ext cx="1002339" cy="1918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sp>
        <p:nvSpPr>
          <p:cNvPr id="10" name="TextBox 6">
            <a:extLst>
              <a:ext uri="{FF2B5EF4-FFF2-40B4-BE49-F238E27FC236}">
                <a16:creationId xmlns:a16="http://schemas.microsoft.com/office/drawing/2014/main" id="{16E746FB-B75B-08E9-6C54-ACF3AEFB3BE0}"/>
              </a:ext>
            </a:extLst>
          </p:cNvPr>
          <p:cNvSpPr txBox="1"/>
          <p:nvPr/>
        </p:nvSpPr>
        <p:spPr>
          <a:xfrm>
            <a:off x="604602" y="2836239"/>
            <a:ext cx="303335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Si une </a:t>
            </a:r>
            <a:r>
              <a:rPr kumimoji="0" lang="de-CH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espèce clé </a:t>
            </a:r>
            <a:r>
              <a:rPr kumimoji="0" lang="de-CH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disparaît, c'est tout l'écosystème qui se modifie fortement, voire s'effondre.</a:t>
            </a:r>
            <a:endParaRPr kumimoji="0" lang="de-CH" sz="2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Grafik 6" descr="Pfeil Kreis mit einfarbiger Füllung">
            <a:extLst>
              <a:ext uri="{FF2B5EF4-FFF2-40B4-BE49-F238E27FC236}">
                <a16:creationId xmlns:a16="http://schemas.microsoft.com/office/drawing/2014/main" id="{2282C6A6-F158-5B47-7B53-73DA442AAEB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4467714" y="2507286"/>
            <a:ext cx="3275580" cy="3275580"/>
          </a:xfrm>
          <a:prstGeom prst="rect">
            <a:avLst/>
          </a:prstGeom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567F6DBD-CE85-EAB7-276A-783DE7123BF4}"/>
              </a:ext>
            </a:extLst>
          </p:cNvPr>
          <p:cNvSpPr txBox="1"/>
          <p:nvPr/>
        </p:nvSpPr>
        <p:spPr>
          <a:xfrm>
            <a:off x="7067723" y="4337146"/>
            <a:ext cx="1890796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Consommateurs herbivores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C255D84C-7612-45F6-A175-8CAF857AE12F}"/>
              </a:ext>
            </a:extLst>
          </p:cNvPr>
          <p:cNvSpPr txBox="1"/>
          <p:nvPr/>
        </p:nvSpPr>
        <p:spPr>
          <a:xfrm>
            <a:off x="5444284" y="5513645"/>
            <a:ext cx="1581879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Producteurs (p. ex. plantes)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0254F5CA-7049-B79F-58BF-18AF8EB864CE}"/>
              </a:ext>
            </a:extLst>
          </p:cNvPr>
          <p:cNvSpPr txBox="1"/>
          <p:nvPr/>
        </p:nvSpPr>
        <p:spPr>
          <a:xfrm>
            <a:off x="3520138" y="3671774"/>
            <a:ext cx="1890796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Consommateurs carnivores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5062D8BA-558D-1483-2CE8-97BBA326C636}"/>
              </a:ext>
            </a:extLst>
          </p:cNvPr>
          <p:cNvSpPr txBox="1"/>
          <p:nvPr/>
        </p:nvSpPr>
        <p:spPr>
          <a:xfrm>
            <a:off x="3633592" y="5163481"/>
            <a:ext cx="1442464" cy="369332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Destructeurs</a:t>
            </a:r>
          </a:p>
        </p:txBody>
      </p:sp>
      <p:sp>
        <p:nvSpPr>
          <p:cNvPr id="27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B109FF88-EBDB-1088-5C98-3B35786C3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68682351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3FCE3AFF-D3D6-E1C2-304D-21D278066D4A}"/>
              </a:ext>
            </a:extLst>
          </p:cNvPr>
          <p:cNvGrpSpPr/>
          <p:nvPr/>
        </p:nvGrpSpPr>
        <p:grpSpPr>
          <a:xfrm>
            <a:off x="3707904" y="2399559"/>
            <a:ext cx="5132004" cy="3856680"/>
            <a:chOff x="3705519" y="1885384"/>
            <a:chExt cx="5132004" cy="3856680"/>
          </a:xfrm>
        </p:grpSpPr>
        <p:pic>
          <p:nvPicPr>
            <p:cNvPr id="13" name="Grafik 12" descr="Ein Bild, das Gras, draußen, Himmel, Feld enthält.&#10;&#10;Automatisch generierte Beschreibung">
              <a:extLst>
                <a:ext uri="{FF2B5EF4-FFF2-40B4-BE49-F238E27FC236}">
                  <a16:creationId xmlns:a16="http://schemas.microsoft.com/office/drawing/2014/main" id="{F509D615-EAB4-5417-2132-E80E3E828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5519" y="2322064"/>
              <a:ext cx="5132004" cy="3420000"/>
            </a:xfrm>
            <a:prstGeom prst="rect">
              <a:avLst/>
            </a:prstGeom>
          </p:spPr>
        </p:pic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EC930FEF-F247-D055-7879-F8BD14D7D8F2}"/>
                </a:ext>
              </a:extLst>
            </p:cNvPr>
            <p:cNvSpPr txBox="1"/>
            <p:nvPr/>
          </p:nvSpPr>
          <p:spPr>
            <a:xfrm>
              <a:off x="7775573" y="5445224"/>
              <a:ext cx="992000" cy="2062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CH" sz="700" dirty="0">
                  <a:latin typeface="Arial" panose="020B0604020202020204" pitchFamily="34" charset="0"/>
                  <a:cs typeface="Arial" panose="020B0604020202020204" pitchFamily="34" charset="0"/>
                </a:rPr>
                <a:t>Photo : © G. </a:t>
              </a:r>
              <a:r>
                <a:rPr lang="de-CH" sz="700" dirty="0" err="1">
                  <a:latin typeface="Arial" panose="020B0604020202020204" pitchFamily="34" charset="0"/>
                  <a:cs typeface="Arial" panose="020B0604020202020204" pitchFamily="34" charset="0"/>
                </a:rPr>
                <a:t>Dušej</a:t>
              </a:r>
              <a:endParaRPr lang="de-CH" sz="7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E2AB276F-B13A-7A5C-1845-9EB9DC70D26F}"/>
                </a:ext>
              </a:extLst>
            </p:cNvPr>
            <p:cNvGrpSpPr/>
            <p:nvPr/>
          </p:nvGrpSpPr>
          <p:grpSpPr>
            <a:xfrm>
              <a:off x="7023778" y="1885384"/>
              <a:ext cx="1576523" cy="2185619"/>
              <a:chOff x="7023778" y="1885384"/>
              <a:chExt cx="1576523" cy="2185619"/>
            </a:xfrm>
          </p:grpSpPr>
          <p:pic>
            <p:nvPicPr>
              <p:cNvPr id="16" name="Grafik 15" descr="Ein Bild, das Insekt enthält.&#10;&#10;Automatisch generierte Beschreibung">
                <a:extLst>
                  <a:ext uri="{FF2B5EF4-FFF2-40B4-BE49-F238E27FC236}">
                    <a16:creationId xmlns:a16="http://schemas.microsoft.com/office/drawing/2014/main" id="{A4273AB3-A6E0-7BEC-BA05-A91778E1FE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9182" t="10195" r="27649"/>
              <a:stretch/>
            </p:blipFill>
            <p:spPr>
              <a:xfrm>
                <a:off x="7023778" y="1885384"/>
                <a:ext cx="1576523" cy="2185619"/>
              </a:xfrm>
              <a:prstGeom prst="rect">
                <a:avLst/>
              </a:prstGeom>
            </p:spPr>
          </p:pic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CA82E363-D782-36F7-EE89-C85AB48CDFCA}"/>
                  </a:ext>
                </a:extLst>
              </p:cNvPr>
              <p:cNvSpPr txBox="1"/>
              <p:nvPr/>
            </p:nvSpPr>
            <p:spPr>
              <a:xfrm>
                <a:off x="7545013" y="3836539"/>
                <a:ext cx="992000" cy="20624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CH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Photo : © G. </a:t>
                </a:r>
                <a:r>
                  <a:rPr lang="de-CH" sz="7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Dušej</a:t>
                </a:r>
                <a:endParaRPr lang="de-CH" sz="7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2A84CCD9-0391-2491-521C-6A1024DC5E99}"/>
              </a:ext>
            </a:extLst>
          </p:cNvPr>
          <p:cNvGrpSpPr/>
          <p:nvPr/>
        </p:nvGrpSpPr>
        <p:grpSpPr>
          <a:xfrm>
            <a:off x="7345282" y="4993635"/>
            <a:ext cx="1473439" cy="805879"/>
            <a:chOff x="7345282" y="4993635"/>
            <a:chExt cx="1473439" cy="805879"/>
          </a:xfrm>
        </p:grpSpPr>
        <p:pic>
          <p:nvPicPr>
            <p:cNvPr id="3" name="Grafik 2" descr="Ein Bild, das Wirbellose, Ameise, Insekt, Schädling enthält.&#10;&#10;Automatisch generierte Beschreibung">
              <a:extLst>
                <a:ext uri="{FF2B5EF4-FFF2-40B4-BE49-F238E27FC236}">
                  <a16:creationId xmlns:a16="http://schemas.microsoft.com/office/drawing/2014/main" id="{49572FE2-CE94-36D7-91F8-692DF499F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5282" y="4993635"/>
              <a:ext cx="1424676" cy="761311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E89FD5AC-F392-3C19-6389-3D901F541D1F}"/>
                </a:ext>
              </a:extLst>
            </p:cNvPr>
            <p:cNvSpPr txBox="1"/>
            <p:nvPr/>
          </p:nvSpPr>
          <p:spPr>
            <a:xfrm>
              <a:off x="7767619" y="5614848"/>
              <a:ext cx="1051102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47EEE2C0-0A5E-C007-BDCC-8DE598453D4E}"/>
              </a:ext>
            </a:extLst>
          </p:cNvPr>
          <p:cNvGrpSpPr/>
          <p:nvPr/>
        </p:nvGrpSpPr>
        <p:grpSpPr>
          <a:xfrm>
            <a:off x="3703547" y="1778345"/>
            <a:ext cx="2202598" cy="1872208"/>
            <a:chOff x="3923928" y="1916832"/>
            <a:chExt cx="2202598" cy="1872208"/>
          </a:xfrm>
        </p:grpSpPr>
        <p:pic>
          <p:nvPicPr>
            <p:cNvPr id="18" name="Grafik 17" descr="Ein Bild, das Vogel, draußen, Wildleben, Singvogel enthält.&#10;&#10;Automatisch generierte Beschreibung">
              <a:extLst>
                <a:ext uri="{FF2B5EF4-FFF2-40B4-BE49-F238E27FC236}">
                  <a16:creationId xmlns:a16="http://schemas.microsoft.com/office/drawing/2014/main" id="{A730C4DF-B71B-A708-D973-D6929B15FC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350" t="25850" r="37400" b="20601"/>
            <a:stretch/>
          </p:blipFill>
          <p:spPr>
            <a:xfrm>
              <a:off x="3923928" y="1916832"/>
              <a:ext cx="2202598" cy="1872208"/>
            </a:xfrm>
            <a:prstGeom prst="rect">
              <a:avLst/>
            </a:prstGeom>
          </p:spPr>
        </p:pic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DEE8D830-D305-18EF-840E-9A5D99891500}"/>
                </a:ext>
              </a:extLst>
            </p:cNvPr>
            <p:cNvSpPr txBox="1"/>
            <p:nvPr/>
          </p:nvSpPr>
          <p:spPr>
            <a:xfrm>
              <a:off x="3929701" y="3560208"/>
              <a:ext cx="1069839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CC7F443C-3808-F09E-638B-9F77D3422F0E}"/>
              </a:ext>
            </a:extLst>
          </p:cNvPr>
          <p:cNvGrpSpPr/>
          <p:nvPr/>
        </p:nvGrpSpPr>
        <p:grpSpPr>
          <a:xfrm>
            <a:off x="3665299" y="4321138"/>
            <a:ext cx="1375349" cy="1038654"/>
            <a:chOff x="3665299" y="4321138"/>
            <a:chExt cx="1375349" cy="1038654"/>
          </a:xfrm>
        </p:grpSpPr>
        <p:pic>
          <p:nvPicPr>
            <p:cNvPr id="22" name="Grafik 21" descr="Ein Bild, das Wurm, Wirbellose, Gelände, draußen enthält.&#10;&#10;Automatisch generierte Beschreibung">
              <a:extLst>
                <a:ext uri="{FF2B5EF4-FFF2-40B4-BE49-F238E27FC236}">
                  <a16:creationId xmlns:a16="http://schemas.microsoft.com/office/drawing/2014/main" id="{EA5D1C86-450E-13E0-80C1-BF16E513ED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1303" y="4321138"/>
              <a:ext cx="1369345" cy="1027009"/>
            </a:xfrm>
            <a:prstGeom prst="rect">
              <a:avLst/>
            </a:prstGeom>
          </p:spPr>
        </p:pic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2C2CE6EC-3BB6-F9C5-C697-3F6915116836}"/>
                </a:ext>
              </a:extLst>
            </p:cNvPr>
            <p:cNvSpPr txBox="1"/>
            <p:nvPr/>
          </p:nvSpPr>
          <p:spPr>
            <a:xfrm>
              <a:off x="3665299" y="5167928"/>
              <a:ext cx="1002339" cy="1918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sp>
        <p:nvSpPr>
          <p:cNvPr id="10" name="TextBox 6">
            <a:extLst>
              <a:ext uri="{FF2B5EF4-FFF2-40B4-BE49-F238E27FC236}">
                <a16:creationId xmlns:a16="http://schemas.microsoft.com/office/drawing/2014/main" id="{16E746FB-B75B-08E9-6C54-ACF3AEFB3BE0}"/>
              </a:ext>
            </a:extLst>
          </p:cNvPr>
          <p:cNvSpPr txBox="1"/>
          <p:nvPr/>
        </p:nvSpPr>
        <p:spPr>
          <a:xfrm>
            <a:off x="323528" y="1778345"/>
            <a:ext cx="333561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Si </a:t>
            </a:r>
            <a:r>
              <a:rPr lang="de-CH" sz="2200" b="1" dirty="0">
                <a:latin typeface="Arial" panose="020B0604020202020204" pitchFamily="34" charset="0"/>
                <a:cs typeface="Arial" panose="020B0604020202020204" pitchFamily="34" charset="0"/>
              </a:rPr>
              <a:t>des espèces redondantes 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disparaissent, cela n'a pas d'effet immédiat et à court terme sur l'écosystème.</a:t>
            </a:r>
            <a:r>
              <a:rPr kumimoji="0" lang="de-CH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D'autres espèces redondantes ayant la même fonction peuvent prendre le relais et </a:t>
            </a:r>
            <a:r>
              <a:rPr kumimoji="0" lang="de-CH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combler</a:t>
            </a:r>
            <a:r>
              <a:rPr kumimoji="0" lang="de-CH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le vide.</a:t>
            </a:r>
            <a:endParaRPr lang="de-CH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Grafik 6" descr="Pfeil Kreis mit einfarbiger Füllung">
            <a:extLst>
              <a:ext uri="{FF2B5EF4-FFF2-40B4-BE49-F238E27FC236}">
                <a16:creationId xmlns:a16="http://schemas.microsoft.com/office/drawing/2014/main" id="{2282C6A6-F158-5B47-7B53-73DA442AAEB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4467714" y="2507286"/>
            <a:ext cx="3275580" cy="3275580"/>
          </a:xfrm>
          <a:prstGeom prst="rect">
            <a:avLst/>
          </a:prstGeom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567F6DBD-CE85-EAB7-276A-783DE7123BF4}"/>
              </a:ext>
            </a:extLst>
          </p:cNvPr>
          <p:cNvSpPr txBox="1"/>
          <p:nvPr/>
        </p:nvSpPr>
        <p:spPr>
          <a:xfrm>
            <a:off x="7067723" y="4337146"/>
            <a:ext cx="1890796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Consommateurs herbivores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C255D84C-7612-45F6-A175-8CAF857AE12F}"/>
              </a:ext>
            </a:extLst>
          </p:cNvPr>
          <p:cNvSpPr txBox="1"/>
          <p:nvPr/>
        </p:nvSpPr>
        <p:spPr>
          <a:xfrm>
            <a:off x="5444284" y="5513645"/>
            <a:ext cx="1581879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Producteurs (p. ex. plantes)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0254F5CA-7049-B79F-58BF-18AF8EB864CE}"/>
              </a:ext>
            </a:extLst>
          </p:cNvPr>
          <p:cNvSpPr txBox="1"/>
          <p:nvPr/>
        </p:nvSpPr>
        <p:spPr>
          <a:xfrm>
            <a:off x="3520138" y="3671774"/>
            <a:ext cx="1890796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Consommateurs carnivores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5062D8BA-558D-1483-2CE8-97BBA326C636}"/>
              </a:ext>
            </a:extLst>
          </p:cNvPr>
          <p:cNvSpPr txBox="1"/>
          <p:nvPr/>
        </p:nvSpPr>
        <p:spPr>
          <a:xfrm>
            <a:off x="3633592" y="5163481"/>
            <a:ext cx="1407056" cy="369332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Destructeurs</a:t>
            </a:r>
          </a:p>
        </p:txBody>
      </p:sp>
      <p:sp>
        <p:nvSpPr>
          <p:cNvPr id="27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A93120A5-6D4B-CF9B-9A54-DAA37E466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96023193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3FCE3AFF-D3D6-E1C2-304D-21D278066D4A}"/>
              </a:ext>
            </a:extLst>
          </p:cNvPr>
          <p:cNvGrpSpPr/>
          <p:nvPr/>
        </p:nvGrpSpPr>
        <p:grpSpPr>
          <a:xfrm>
            <a:off x="3707904" y="2399559"/>
            <a:ext cx="5132004" cy="3856680"/>
            <a:chOff x="3705519" y="1885384"/>
            <a:chExt cx="5132004" cy="3856680"/>
          </a:xfrm>
        </p:grpSpPr>
        <p:pic>
          <p:nvPicPr>
            <p:cNvPr id="13" name="Grafik 12" descr="Ein Bild, das Gras, draußen, Himmel, Feld enthält.&#10;&#10;Automatisch generierte Beschreibung">
              <a:extLst>
                <a:ext uri="{FF2B5EF4-FFF2-40B4-BE49-F238E27FC236}">
                  <a16:creationId xmlns:a16="http://schemas.microsoft.com/office/drawing/2014/main" id="{F509D615-EAB4-5417-2132-E80E3E828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05519" y="2322064"/>
              <a:ext cx="5132004" cy="3420000"/>
            </a:xfrm>
            <a:prstGeom prst="rect">
              <a:avLst/>
            </a:prstGeom>
          </p:spPr>
        </p:pic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EC930FEF-F247-D055-7879-F8BD14D7D8F2}"/>
                </a:ext>
              </a:extLst>
            </p:cNvPr>
            <p:cNvSpPr txBox="1"/>
            <p:nvPr/>
          </p:nvSpPr>
          <p:spPr>
            <a:xfrm>
              <a:off x="7775573" y="5445224"/>
              <a:ext cx="992000" cy="20624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CH" sz="700" dirty="0">
                  <a:latin typeface="Arial" panose="020B0604020202020204" pitchFamily="34" charset="0"/>
                  <a:cs typeface="Arial" panose="020B0604020202020204" pitchFamily="34" charset="0"/>
                </a:rPr>
                <a:t>Photo : © G. </a:t>
              </a:r>
              <a:r>
                <a:rPr lang="de-CH" sz="700" dirty="0" err="1">
                  <a:latin typeface="Arial" panose="020B0604020202020204" pitchFamily="34" charset="0"/>
                  <a:cs typeface="Arial" panose="020B0604020202020204" pitchFamily="34" charset="0"/>
                </a:rPr>
                <a:t>Dušej</a:t>
              </a:r>
              <a:endParaRPr lang="de-CH" sz="7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E2AB276F-B13A-7A5C-1845-9EB9DC70D26F}"/>
                </a:ext>
              </a:extLst>
            </p:cNvPr>
            <p:cNvGrpSpPr/>
            <p:nvPr/>
          </p:nvGrpSpPr>
          <p:grpSpPr>
            <a:xfrm>
              <a:off x="7023778" y="1885384"/>
              <a:ext cx="1576523" cy="2185619"/>
              <a:chOff x="7023778" y="1885384"/>
              <a:chExt cx="1576523" cy="2185619"/>
            </a:xfrm>
          </p:grpSpPr>
          <p:pic>
            <p:nvPicPr>
              <p:cNvPr id="16" name="Grafik 15" descr="Ein Bild, das Insekt enthält.&#10;&#10;Automatisch generierte Beschreibung">
                <a:extLst>
                  <a:ext uri="{FF2B5EF4-FFF2-40B4-BE49-F238E27FC236}">
                    <a16:creationId xmlns:a16="http://schemas.microsoft.com/office/drawing/2014/main" id="{A4273AB3-A6E0-7BEC-BA05-A91778E1FE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9182" t="10195" r="27649"/>
              <a:stretch/>
            </p:blipFill>
            <p:spPr>
              <a:xfrm>
                <a:off x="7023778" y="1885384"/>
                <a:ext cx="1576523" cy="2185619"/>
              </a:xfrm>
              <a:prstGeom prst="rect">
                <a:avLst/>
              </a:prstGeom>
            </p:spPr>
          </p:pic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CA82E363-D782-36F7-EE89-C85AB48CDFCA}"/>
                  </a:ext>
                </a:extLst>
              </p:cNvPr>
              <p:cNvSpPr txBox="1"/>
              <p:nvPr/>
            </p:nvSpPr>
            <p:spPr>
              <a:xfrm>
                <a:off x="7545013" y="3836539"/>
                <a:ext cx="992000" cy="20624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CH" sz="700" dirty="0">
                    <a:latin typeface="Arial" panose="020B0604020202020204" pitchFamily="34" charset="0"/>
                    <a:cs typeface="Arial" panose="020B0604020202020204" pitchFamily="34" charset="0"/>
                  </a:rPr>
                  <a:t>Photo : © G. </a:t>
                </a:r>
                <a:r>
                  <a:rPr lang="de-CH" sz="7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Dušej</a:t>
                </a:r>
                <a:endParaRPr lang="de-CH" sz="7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2A84CCD9-0391-2491-521C-6A1024DC5E99}"/>
              </a:ext>
            </a:extLst>
          </p:cNvPr>
          <p:cNvGrpSpPr/>
          <p:nvPr/>
        </p:nvGrpSpPr>
        <p:grpSpPr>
          <a:xfrm>
            <a:off x="7345282" y="4993635"/>
            <a:ext cx="1461277" cy="761311"/>
            <a:chOff x="7345282" y="4993635"/>
            <a:chExt cx="1461277" cy="761311"/>
          </a:xfrm>
        </p:grpSpPr>
        <p:pic>
          <p:nvPicPr>
            <p:cNvPr id="3" name="Grafik 2" descr="Ein Bild, das Wirbellose, Ameise, Insekt, Schädling enthält.&#10;&#10;Automatisch generierte Beschreibung">
              <a:extLst>
                <a:ext uri="{FF2B5EF4-FFF2-40B4-BE49-F238E27FC236}">
                  <a16:creationId xmlns:a16="http://schemas.microsoft.com/office/drawing/2014/main" id="{49572FE2-CE94-36D7-91F8-692DF499F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45282" y="4993635"/>
              <a:ext cx="1424676" cy="761311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E89FD5AC-F392-3C19-6389-3D901F541D1F}"/>
                </a:ext>
              </a:extLst>
            </p:cNvPr>
            <p:cNvSpPr txBox="1"/>
            <p:nvPr/>
          </p:nvSpPr>
          <p:spPr>
            <a:xfrm>
              <a:off x="7767619" y="5532813"/>
              <a:ext cx="1038940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47EEE2C0-0A5E-C007-BDCC-8DE598453D4E}"/>
              </a:ext>
            </a:extLst>
          </p:cNvPr>
          <p:cNvGrpSpPr/>
          <p:nvPr/>
        </p:nvGrpSpPr>
        <p:grpSpPr>
          <a:xfrm>
            <a:off x="3703547" y="1778345"/>
            <a:ext cx="2202598" cy="1893428"/>
            <a:chOff x="3923928" y="1916832"/>
            <a:chExt cx="2202598" cy="1893428"/>
          </a:xfrm>
        </p:grpSpPr>
        <p:pic>
          <p:nvPicPr>
            <p:cNvPr id="18" name="Grafik 17" descr="Ein Bild, das Vogel, draußen, Wildleben, Singvogel enthält.&#10;&#10;Automatisch generierte Beschreibung">
              <a:extLst>
                <a:ext uri="{FF2B5EF4-FFF2-40B4-BE49-F238E27FC236}">
                  <a16:creationId xmlns:a16="http://schemas.microsoft.com/office/drawing/2014/main" id="{A730C4DF-B71B-A708-D973-D6929B15FC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350" t="25850" r="37400" b="20601"/>
            <a:stretch/>
          </p:blipFill>
          <p:spPr>
            <a:xfrm>
              <a:off x="3923928" y="1916832"/>
              <a:ext cx="2202598" cy="1872208"/>
            </a:xfrm>
            <a:prstGeom prst="rect">
              <a:avLst/>
            </a:prstGeom>
          </p:spPr>
        </p:pic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DEE8D830-D305-18EF-840E-9A5D99891500}"/>
                </a:ext>
              </a:extLst>
            </p:cNvPr>
            <p:cNvSpPr txBox="1"/>
            <p:nvPr/>
          </p:nvSpPr>
          <p:spPr>
            <a:xfrm>
              <a:off x="3929701" y="3625594"/>
              <a:ext cx="1078704" cy="1846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CC7F443C-3808-F09E-638B-9F77D3422F0E}"/>
              </a:ext>
            </a:extLst>
          </p:cNvPr>
          <p:cNvGrpSpPr/>
          <p:nvPr/>
        </p:nvGrpSpPr>
        <p:grpSpPr>
          <a:xfrm>
            <a:off x="3665299" y="4321138"/>
            <a:ext cx="1375349" cy="1038654"/>
            <a:chOff x="3665299" y="4321138"/>
            <a:chExt cx="1375349" cy="1038654"/>
          </a:xfrm>
        </p:grpSpPr>
        <p:pic>
          <p:nvPicPr>
            <p:cNvPr id="22" name="Grafik 21" descr="Ein Bild, das Wurm, Wirbellose, Gelände, draußen enthält.&#10;&#10;Automatisch generierte Beschreibung">
              <a:extLst>
                <a:ext uri="{FF2B5EF4-FFF2-40B4-BE49-F238E27FC236}">
                  <a16:creationId xmlns:a16="http://schemas.microsoft.com/office/drawing/2014/main" id="{EA5D1C86-450E-13E0-80C1-BF16E513ED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1303" y="4321138"/>
              <a:ext cx="1369345" cy="1027009"/>
            </a:xfrm>
            <a:prstGeom prst="rect">
              <a:avLst/>
            </a:prstGeom>
          </p:spPr>
        </p:pic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2C2CE6EC-3BB6-F9C5-C697-3F6915116836}"/>
                </a:ext>
              </a:extLst>
            </p:cNvPr>
            <p:cNvSpPr txBox="1"/>
            <p:nvPr/>
          </p:nvSpPr>
          <p:spPr>
            <a:xfrm>
              <a:off x="3665299" y="5167928"/>
              <a:ext cx="1002339" cy="1918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600" dirty="0"/>
                <a:t>Source : www.pixabay.com</a:t>
              </a:r>
              <a:endParaRPr lang="de-CH" sz="600" dirty="0"/>
            </a:p>
          </p:txBody>
        </p:sp>
      </p:grpSp>
      <p:sp>
        <p:nvSpPr>
          <p:cNvPr id="10" name="TextBox 6">
            <a:extLst>
              <a:ext uri="{FF2B5EF4-FFF2-40B4-BE49-F238E27FC236}">
                <a16:creationId xmlns:a16="http://schemas.microsoft.com/office/drawing/2014/main" id="{16E746FB-B75B-08E9-6C54-ACF3AEFB3BE0}"/>
              </a:ext>
            </a:extLst>
          </p:cNvPr>
          <p:cNvSpPr txBox="1"/>
          <p:nvPr/>
        </p:nvSpPr>
        <p:spPr>
          <a:xfrm>
            <a:off x="467543" y="1774072"/>
            <a:ext cx="3256165" cy="4561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A plus long terme, les</a:t>
            </a:r>
            <a:r>
              <a:rPr lang="de-CH" sz="2200" b="1" dirty="0">
                <a:latin typeface="Arial" panose="020B0604020202020204" pitchFamily="34" charset="0"/>
                <a:cs typeface="Arial" panose="020B0604020202020204" pitchFamily="34" charset="0"/>
              </a:rPr>
              <a:t> espèces redondantes 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constituent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une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marge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de sécurité pour les écosystèmes. Elles prennent le relais lorsque des espèces disparaissent et maintiennent ainsi la stabilité de l'écosystème.</a:t>
            </a:r>
          </a:p>
        </p:txBody>
      </p:sp>
      <p:pic>
        <p:nvPicPr>
          <p:cNvPr id="7" name="Grafik 6" descr="Pfeil Kreis mit einfarbiger Füllung">
            <a:extLst>
              <a:ext uri="{FF2B5EF4-FFF2-40B4-BE49-F238E27FC236}">
                <a16:creationId xmlns:a16="http://schemas.microsoft.com/office/drawing/2014/main" id="{2282C6A6-F158-5B47-7B53-73DA442AAEB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4467714" y="2507286"/>
            <a:ext cx="3275580" cy="3275580"/>
          </a:xfrm>
          <a:prstGeom prst="rect">
            <a:avLst/>
          </a:prstGeom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567F6DBD-CE85-EAB7-276A-783DE7123BF4}"/>
              </a:ext>
            </a:extLst>
          </p:cNvPr>
          <p:cNvSpPr txBox="1"/>
          <p:nvPr/>
        </p:nvSpPr>
        <p:spPr>
          <a:xfrm>
            <a:off x="7067723" y="4337146"/>
            <a:ext cx="1890796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Consommateurs herbivores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C255D84C-7612-45F6-A175-8CAF857AE12F}"/>
              </a:ext>
            </a:extLst>
          </p:cNvPr>
          <p:cNvSpPr txBox="1"/>
          <p:nvPr/>
        </p:nvSpPr>
        <p:spPr>
          <a:xfrm>
            <a:off x="5444284" y="5513645"/>
            <a:ext cx="1581879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Producteurs (p. ex. plantes)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0254F5CA-7049-B79F-58BF-18AF8EB864CE}"/>
              </a:ext>
            </a:extLst>
          </p:cNvPr>
          <p:cNvSpPr txBox="1"/>
          <p:nvPr/>
        </p:nvSpPr>
        <p:spPr>
          <a:xfrm>
            <a:off x="3520138" y="3671774"/>
            <a:ext cx="1890796" cy="646331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Consommateurs carnivores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5062D8BA-558D-1483-2CE8-97BBA326C636}"/>
              </a:ext>
            </a:extLst>
          </p:cNvPr>
          <p:cNvSpPr txBox="1"/>
          <p:nvPr/>
        </p:nvSpPr>
        <p:spPr>
          <a:xfrm>
            <a:off x="3633592" y="5163481"/>
            <a:ext cx="1413673" cy="369332"/>
          </a:xfrm>
          <a:prstGeom prst="rect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r>
              <a:rPr lang="de-CH" dirty="0"/>
              <a:t>Destructeurs</a:t>
            </a:r>
          </a:p>
        </p:txBody>
      </p:sp>
      <p:sp>
        <p:nvSpPr>
          <p:cNvPr id="27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671FD612-C591-FDEE-2610-B1AD741BD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113783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id="{D2E5A69D-50F9-AD61-5BD3-E0AEBDA9F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1)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des </a:t>
            </a:r>
            <a:r>
              <a:rPr lang="en-US" dirty="0" err="1"/>
              <a:t>espèces</a:t>
            </a:r>
            <a:endParaRPr lang="de-CH" dirty="0"/>
          </a:p>
        </p:txBody>
      </p:sp>
      <p:pic>
        <p:nvPicPr>
          <p:cNvPr id="3" name="Grafik 2" descr="Ein Bild, das draußen, Pflanze, Himmel, Staude enthält.&#10;&#10;Automatisch generierte Beschreibung">
            <a:extLst>
              <a:ext uri="{FF2B5EF4-FFF2-40B4-BE49-F238E27FC236}">
                <a16:creationId xmlns:a16="http://schemas.microsoft.com/office/drawing/2014/main" id="{9176F243-CA0B-5E01-7AB7-90A893E5CA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9"/>
          <a:stretch/>
        </p:blipFill>
        <p:spPr>
          <a:xfrm>
            <a:off x="4067944" y="2204864"/>
            <a:ext cx="4671101" cy="3924364"/>
          </a:xfrm>
          <a:prstGeom prst="rect">
            <a:avLst/>
          </a:prstGeom>
        </p:spPr>
      </p:pic>
      <p:sp>
        <p:nvSpPr>
          <p:cNvPr id="4" name="TextBox 11">
            <a:extLst>
              <a:ext uri="{FF2B5EF4-FFF2-40B4-BE49-F238E27FC236}">
                <a16:creationId xmlns:a16="http://schemas.microsoft.com/office/drawing/2014/main" id="{143F1297-A95A-4F72-D00C-BDC3CA241D03}"/>
              </a:ext>
            </a:extLst>
          </p:cNvPr>
          <p:cNvSpPr txBox="1"/>
          <p:nvPr/>
        </p:nvSpPr>
        <p:spPr>
          <a:xfrm>
            <a:off x="616539" y="2564904"/>
            <a:ext cx="5308756" cy="3046988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Exemple : le fromental (</a:t>
            </a:r>
            <a:r>
              <a:rPr lang="fr-FR" sz="2400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Arrhenatherum</a:t>
            </a:r>
            <a:r>
              <a:rPr lang="fr-FR" sz="24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elatius</a:t>
            </a:r>
            <a:r>
              <a:rPr lang="fr-FR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aime les sols légèrement humides à secs, plutôt profonds, légèrement basiques et relativement riches en nutriments. Le climat doit être suffisamment chaud, la graminée se trouve jusqu'à environ 900 m d'altitude au maximum.</a:t>
            </a: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r>
              <a:rPr lang="en-US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407BFB12-EC67-AC60-09C9-4D1B5AB52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47405500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0536511-FBA8-5DE7-B368-7E819960B73F}"/>
              </a:ext>
            </a:extLst>
          </p:cNvPr>
          <p:cNvSpPr txBox="1"/>
          <p:nvPr/>
        </p:nvSpPr>
        <p:spPr>
          <a:xfrm>
            <a:off x="628649" y="2566879"/>
            <a:ext cx="8329869" cy="341632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fonctionnelle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, deuxième conclusion :</a:t>
            </a:r>
          </a:p>
          <a:p>
            <a:pPr>
              <a:lnSpc>
                <a:spcPct val="120000"/>
              </a:lnSpc>
            </a:pPr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Même si toutes les espèces ne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jouent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pas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un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rôle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central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pour le maintien d'un écosystème, cela ne justifie pas de ne protéger et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conserver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que quelques espèces clés. D'une part, il est impossible de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connaître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toutes les espèces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clés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jouant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un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rôle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central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pour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le maintien d'un écosystème et pour la préservation des services écosystémiques. D'autre part, les espèces clés pourraient dépendre d'un nombre inconnu d'autres espèces.</a:t>
            </a:r>
          </a:p>
        </p:txBody>
      </p:sp>
      <p:sp>
        <p:nvSpPr>
          <p:cNvPr id="7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2B6BC9CE-C97C-E780-DCCD-E307ABDC5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37975469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/>
          <a:lstStyle/>
          <a:p>
            <a:r>
              <a:rPr lang="en-US" dirty="0"/>
              <a:t>4) </a:t>
            </a:r>
            <a:r>
              <a:rPr lang="en-US" dirty="0" err="1"/>
              <a:t>Objectifs</a:t>
            </a:r>
            <a:r>
              <a:rPr lang="en-US" dirty="0"/>
              <a:t> de </a:t>
            </a:r>
            <a:r>
              <a:rPr lang="en-US" dirty="0" err="1"/>
              <a:t>diversité</a:t>
            </a:r>
            <a:r>
              <a:rPr lang="en-US" dirty="0"/>
              <a:t> </a:t>
            </a:r>
            <a:r>
              <a:rPr lang="en-US" dirty="0" err="1"/>
              <a:t>fonctionelle</a:t>
            </a:r>
            <a:endParaRPr lang="de-CH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0536511-FBA8-5DE7-B368-7E819960B73F}"/>
              </a:ext>
            </a:extLst>
          </p:cNvPr>
          <p:cNvSpPr txBox="1"/>
          <p:nvPr/>
        </p:nvSpPr>
        <p:spPr>
          <a:xfrm>
            <a:off x="628649" y="2566879"/>
            <a:ext cx="8329869" cy="3751733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fonctionnelle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, troisième conclusion :</a:t>
            </a:r>
          </a:p>
          <a:p>
            <a:pPr>
              <a:lnSpc>
                <a:spcPct val="120000"/>
              </a:lnSpc>
            </a:pPr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Lorsque les conditions environnementales changent à court ou à long terme, les écosystèmes riches en espèces sont mieux à même de remplacer les fonctions des espèces qui disparaissent par des espèces encore présentes et ayant la même fonction.</a:t>
            </a:r>
          </a:p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-&gt; Les écosystèmes riches en espèces sont plus stables à long terme que les écosystèmes pauvres en espèces.</a:t>
            </a:r>
          </a:p>
          <a:p>
            <a:pPr>
              <a:lnSpc>
                <a:spcPct val="120000"/>
              </a:lnSpc>
            </a:pP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-&gt; </a:t>
            </a:r>
            <a:r>
              <a:rPr kumimoji="0" lang="de-CH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Seuls</a:t>
            </a:r>
            <a:r>
              <a:rPr kumimoji="0" lang="de-C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les écosystèmes qui restent stables sur une longue période peuvent maintenir les services écosystémiques à long terme.</a:t>
            </a:r>
            <a:endParaRPr kumimoji="0" lang="de-CH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B14A3C2B-21A3-AAC4-0B2B-88D7498B2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37387247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>
            <a:extLst>
              <a:ext uri="{FF2B5EF4-FFF2-40B4-BE49-F238E27FC236}">
                <a16:creationId xmlns:a16="http://schemas.microsoft.com/office/drawing/2014/main" id="{34B6A7DF-D76D-E761-6F72-F7A0B4A9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Promouvoir</a:t>
            </a:r>
            <a:r>
              <a:rPr lang="en-US" dirty="0"/>
              <a:t> la </a:t>
            </a:r>
            <a:r>
              <a:rPr lang="en-US" dirty="0" err="1"/>
              <a:t>biodiversité</a:t>
            </a:r>
            <a:r>
              <a:rPr lang="en-US" dirty="0"/>
              <a:t> de </a:t>
            </a:r>
            <a:r>
              <a:rPr lang="en-US" dirty="0" err="1"/>
              <a:t>manière</a:t>
            </a:r>
            <a:r>
              <a:rPr lang="en-US" dirty="0"/>
              <a:t> </a:t>
            </a:r>
            <a:r>
              <a:rPr lang="en-US" dirty="0" err="1"/>
              <a:t>ciblée</a:t>
            </a:r>
            <a:r>
              <a:rPr lang="en-US" dirty="0"/>
              <a:t> : </a:t>
            </a:r>
            <a:br>
              <a:rPr lang="en-US" dirty="0"/>
            </a:br>
            <a:r>
              <a:rPr lang="de-CH" dirty="0" err="1"/>
              <a:t>Quels</a:t>
            </a:r>
            <a:r>
              <a:rPr lang="de-CH" dirty="0"/>
              <a:t> </a:t>
            </a:r>
            <a:r>
              <a:rPr lang="de-CH" dirty="0" err="1"/>
              <a:t>sont</a:t>
            </a:r>
            <a:r>
              <a:rPr lang="de-CH" dirty="0"/>
              <a:t> les </a:t>
            </a:r>
            <a:r>
              <a:rPr lang="de-CH" dirty="0" err="1"/>
              <a:t>objectifs</a:t>
            </a:r>
            <a:r>
              <a:rPr lang="de-CH" dirty="0"/>
              <a:t> </a:t>
            </a:r>
            <a:r>
              <a:rPr lang="en-US" dirty="0"/>
              <a:t>?</a:t>
            </a:r>
            <a:endParaRPr lang="de-CH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0536511-FBA8-5DE7-B368-7E819960B73F}"/>
              </a:ext>
            </a:extLst>
          </p:cNvPr>
          <p:cNvSpPr txBox="1"/>
          <p:nvPr/>
        </p:nvSpPr>
        <p:spPr>
          <a:xfrm>
            <a:off x="628649" y="2566879"/>
            <a:ext cx="8329869" cy="341632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Biodiversité, conclusion finale :</a:t>
            </a:r>
          </a:p>
          <a:p>
            <a:pPr>
              <a:lnSpc>
                <a:spcPct val="120000"/>
              </a:lnSpc>
            </a:pPr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Au vu de la disparition actuelle des espèces et des modifications des conditions environnementales auxquelles il faut s'attendre à l'avenir, il est judicieux de conserver toutes les espèces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d'un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milieu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, ou du moins le plus grand nombre possible d'entre elles. Il convient donc de préserver et de promouvoir l'ensemble de la biodiversité.</a:t>
            </a:r>
          </a:p>
          <a:p>
            <a:pPr>
              <a:lnSpc>
                <a:spcPct val="120000"/>
              </a:lnSpc>
            </a:pPr>
            <a:r>
              <a:rPr kumimoji="0" lang="de-CH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Aussi pour assurer les services écosystémiques à plus long terme</a:t>
            </a:r>
            <a:r>
              <a:rPr lang="de-CH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afin que nous, </a:t>
            </a:r>
            <a:r>
              <a:rPr lang="de-CH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humains</a:t>
            </a:r>
            <a:r>
              <a:rPr lang="de-CH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CH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puissions</a:t>
            </a:r>
            <a:r>
              <a:rPr lang="de-CH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0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survivre</a:t>
            </a:r>
            <a:r>
              <a:rPr lang="de-CH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kumimoji="0" lang="de-CH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4D4AE9E6-5496-FE66-C169-F006788CC6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43651632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in7\Desktop\Jole\Fotos\2022\Jan-Mai\IMG_20220520_09522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4174" y="1988840"/>
            <a:ext cx="3960000" cy="3960000"/>
          </a:xfrm>
          <a:prstGeom prst="rect">
            <a:avLst/>
          </a:prstGeom>
          <a:noFill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>
            <a:normAutofit/>
          </a:bodyPr>
          <a:lstStyle/>
          <a:p>
            <a:r>
              <a:rPr lang="de-CH" dirty="0"/>
              <a:t>5) </a:t>
            </a:r>
            <a:r>
              <a:rPr lang="de-CH" dirty="0" err="1"/>
              <a:t>Déficits</a:t>
            </a:r>
            <a:r>
              <a:rPr lang="de-CH" dirty="0"/>
              <a:t> </a:t>
            </a:r>
            <a:r>
              <a:rPr lang="de-CH" dirty="0" err="1"/>
              <a:t>actuels</a:t>
            </a:r>
            <a:r>
              <a:rPr lang="de-CH" dirty="0"/>
              <a:t> et </a:t>
            </a:r>
            <a:r>
              <a:rPr lang="de-CH" dirty="0" err="1"/>
              <a:t>solutions</a:t>
            </a:r>
            <a:endParaRPr lang="de-CH" dirty="0"/>
          </a:p>
        </p:txBody>
      </p:sp>
      <p:sp>
        <p:nvSpPr>
          <p:cNvPr id="7" name="TextBox 6"/>
          <p:cNvSpPr txBox="1"/>
          <p:nvPr/>
        </p:nvSpPr>
        <p:spPr>
          <a:xfrm>
            <a:off x="627474" y="2348880"/>
            <a:ext cx="35667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La Confédération dépense chaque année</a:t>
            </a:r>
          </a:p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443 millions de francs pour la promotion de la biodiversité dans l'agriculture.</a:t>
            </a:r>
          </a:p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Et la biodiversité diminue.</a:t>
            </a:r>
          </a:p>
          <a:p>
            <a:endParaRPr lang="de-CH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Pourquoi ?</a:t>
            </a:r>
          </a:p>
        </p:txBody>
      </p:sp>
      <p:sp>
        <p:nvSpPr>
          <p:cNvPr id="8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BB42FF25-5C33-EFD7-B3B3-EAAB527069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77177889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m 4">
            <a:extLst>
              <a:ext uri="{FF2B5EF4-FFF2-40B4-BE49-F238E27FC236}">
                <a16:creationId xmlns:a16="http://schemas.microsoft.com/office/drawing/2014/main" id="{973DFBE4-1919-CBDF-4443-D7D078AA7AAA}"/>
              </a:ext>
            </a:extLst>
          </p:cNvPr>
          <p:cNvGraphicFramePr>
            <a:graphicFrameLocks/>
          </p:cNvGraphicFramePr>
          <p:nvPr/>
        </p:nvGraphicFramePr>
        <p:xfrm>
          <a:off x="395536" y="1196752"/>
          <a:ext cx="8640960" cy="4831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hteck 5">
            <a:extLst>
              <a:ext uri="{FF2B5EF4-FFF2-40B4-BE49-F238E27FC236}">
                <a16:creationId xmlns:a16="http://schemas.microsoft.com/office/drawing/2014/main" id="{72EE2162-9EC7-862E-CA41-0327BCB6E197}"/>
              </a:ext>
            </a:extLst>
          </p:cNvPr>
          <p:cNvSpPr/>
          <p:nvPr/>
        </p:nvSpPr>
        <p:spPr>
          <a:xfrm>
            <a:off x="7063798" y="6104329"/>
            <a:ext cx="9714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CH" sz="1200" dirty="0"/>
              <a:t>Source : OFAG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11AC0E2F-BAF7-0758-CB94-FB96ED96E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>
            <a:normAutofit/>
          </a:bodyPr>
          <a:lstStyle/>
          <a:p>
            <a:r>
              <a:rPr lang="de-CH" dirty="0"/>
              <a:t>5) </a:t>
            </a:r>
            <a:r>
              <a:rPr lang="de-CH" dirty="0" err="1"/>
              <a:t>Déficits</a:t>
            </a:r>
            <a:r>
              <a:rPr lang="de-CH" dirty="0"/>
              <a:t> </a:t>
            </a:r>
            <a:r>
              <a:rPr lang="de-CH" dirty="0" err="1"/>
              <a:t>actuels</a:t>
            </a:r>
            <a:r>
              <a:rPr lang="de-CH" dirty="0"/>
              <a:t> et </a:t>
            </a:r>
            <a:r>
              <a:rPr lang="de-CH" dirty="0" err="1"/>
              <a:t>solutions</a:t>
            </a:r>
            <a:endParaRPr lang="de-CH" dirty="0"/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FB6C83A5-E6AE-A44A-F83F-87A02D3EF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90792034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m 4">
            <a:extLst>
              <a:ext uri="{FF2B5EF4-FFF2-40B4-BE49-F238E27FC236}">
                <a16:creationId xmlns:a16="http://schemas.microsoft.com/office/drawing/2014/main" id="{973DFBE4-1919-CBDF-4443-D7D078AA7AAA}"/>
              </a:ext>
            </a:extLst>
          </p:cNvPr>
          <p:cNvGraphicFramePr>
            <a:graphicFrameLocks/>
          </p:cNvGraphicFramePr>
          <p:nvPr/>
        </p:nvGraphicFramePr>
        <p:xfrm>
          <a:off x="395536" y="1196752"/>
          <a:ext cx="8640960" cy="4831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hteck 5">
            <a:extLst>
              <a:ext uri="{FF2B5EF4-FFF2-40B4-BE49-F238E27FC236}">
                <a16:creationId xmlns:a16="http://schemas.microsoft.com/office/drawing/2014/main" id="{72EE2162-9EC7-862E-CA41-0327BCB6E197}"/>
              </a:ext>
            </a:extLst>
          </p:cNvPr>
          <p:cNvSpPr/>
          <p:nvPr/>
        </p:nvSpPr>
        <p:spPr>
          <a:xfrm>
            <a:off x="7063798" y="6104329"/>
            <a:ext cx="9714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CH" sz="1200" dirty="0"/>
              <a:t>Source : OFAG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11AC0E2F-BAF7-0758-CB94-FB96ED96E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>
            <a:normAutofit/>
          </a:bodyPr>
          <a:lstStyle/>
          <a:p>
            <a:r>
              <a:rPr lang="de-CH" dirty="0"/>
              <a:t>5) </a:t>
            </a:r>
            <a:r>
              <a:rPr lang="de-CH" dirty="0" err="1"/>
              <a:t>Déficits</a:t>
            </a:r>
            <a:r>
              <a:rPr lang="de-CH" dirty="0"/>
              <a:t> </a:t>
            </a:r>
            <a:r>
              <a:rPr lang="de-CH" dirty="0" err="1"/>
              <a:t>actuels</a:t>
            </a:r>
            <a:r>
              <a:rPr lang="de-CH" dirty="0"/>
              <a:t> et </a:t>
            </a:r>
            <a:r>
              <a:rPr lang="de-CH" dirty="0" err="1"/>
              <a:t>solutions</a:t>
            </a:r>
            <a:endParaRPr lang="de-CH" dirty="0"/>
          </a:p>
        </p:txBody>
      </p:sp>
      <p:sp>
        <p:nvSpPr>
          <p:cNvPr id="2" name="TextBox 11">
            <a:extLst>
              <a:ext uri="{FF2B5EF4-FFF2-40B4-BE49-F238E27FC236}">
                <a16:creationId xmlns:a16="http://schemas.microsoft.com/office/drawing/2014/main" id="{C37B9DD4-090A-0C9B-1EBC-E507DD27458C}"/>
              </a:ext>
            </a:extLst>
          </p:cNvPr>
          <p:cNvSpPr txBox="1"/>
          <p:nvPr/>
        </p:nvSpPr>
        <p:spPr>
          <a:xfrm rot="20055284">
            <a:off x="2256744" y="2740539"/>
            <a:ext cx="5308756" cy="830997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Déficit actuel : la diversité des </a:t>
            </a:r>
            <a:r>
              <a:rPr lang="de-CH" sz="2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n'est pas suffisamment encouragée !</a:t>
            </a:r>
            <a:endParaRPr kumimoji="0" lang="de-CH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DCF58BF9-CB6D-EA4B-6FE8-0DD22F141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306698646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490" y="449361"/>
            <a:ext cx="7886700" cy="720000"/>
          </a:xfrm>
        </p:spPr>
        <p:txBody>
          <a:bodyPr>
            <a:normAutofit/>
          </a:bodyPr>
          <a:lstStyle/>
          <a:p>
            <a:r>
              <a:rPr lang="de-CH" dirty="0"/>
              <a:t>5) </a:t>
            </a:r>
            <a:r>
              <a:rPr lang="de-CH" dirty="0" err="1"/>
              <a:t>Déficits</a:t>
            </a:r>
            <a:r>
              <a:rPr lang="de-CH" dirty="0"/>
              <a:t> </a:t>
            </a:r>
            <a:r>
              <a:rPr lang="de-CH" dirty="0" err="1"/>
              <a:t>actuels</a:t>
            </a:r>
            <a:r>
              <a:rPr lang="de-CH" dirty="0"/>
              <a:t> et </a:t>
            </a:r>
            <a:r>
              <a:rPr lang="de-CH" dirty="0" err="1"/>
              <a:t>solutions</a:t>
            </a:r>
            <a:endParaRPr lang="de-CH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12981EA5-11FF-0F1E-967A-4091B743B962}"/>
              </a:ext>
            </a:extLst>
          </p:cNvPr>
          <p:cNvSpPr txBox="1"/>
          <p:nvPr/>
        </p:nvSpPr>
        <p:spPr>
          <a:xfrm>
            <a:off x="5091540" y="3204967"/>
            <a:ext cx="3406515" cy="2462213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L'OPD ne distingue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que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les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grands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groupes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pas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les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types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. Mais on peut tout de même travailler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avec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les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types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.</a:t>
            </a:r>
            <a:endParaRPr lang="de-CH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Grafik 7" descr="Ein Bild, das Gras, Himmel, draußen, Feld enthält.&#10;&#10;Automatisch generierte Beschreibung">
            <a:extLst>
              <a:ext uri="{FF2B5EF4-FFF2-40B4-BE49-F238E27FC236}">
                <a16:creationId xmlns:a16="http://schemas.microsoft.com/office/drawing/2014/main" id="{929F2282-7D64-793C-9E7F-ED23DCEA52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21" t="-1" b="449"/>
          <a:stretch/>
        </p:blipFill>
        <p:spPr>
          <a:xfrm>
            <a:off x="1123233" y="1484784"/>
            <a:ext cx="3431607" cy="4320000"/>
          </a:xfrm>
          <a:prstGeom prst="rect">
            <a:avLst/>
          </a:prstGeom>
        </p:spPr>
      </p:pic>
      <p:sp>
        <p:nvSpPr>
          <p:cNvPr id="9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7BEB032E-1260-F78B-3241-A72A68491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520799274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83430" y="1293127"/>
            <a:ext cx="52968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moyenne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49% des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prairies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extensives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sont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de qualité II : (2022)</a:t>
            </a:r>
            <a:endParaRPr lang="de-CH" sz="20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26DEE54E-BEF1-8D04-89CE-9CECC5E4BD79}"/>
              </a:ext>
            </a:extLst>
          </p:cNvPr>
          <p:cNvSpPr/>
          <p:nvPr/>
        </p:nvSpPr>
        <p:spPr bwMode="auto">
          <a:xfrm>
            <a:off x="6219257" y="5940851"/>
            <a:ext cx="2232248" cy="36004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de-CH" sz="1200" dirty="0"/>
              <a:t>Source : Rapport agricole 2022, évaluation propre, chiffres 2022</a:t>
            </a: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96DBC577-E11C-A6FC-0181-377305511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>
            <a:normAutofit/>
          </a:bodyPr>
          <a:lstStyle/>
          <a:p>
            <a:r>
              <a:rPr lang="de-CH" dirty="0"/>
              <a:t>5) </a:t>
            </a:r>
            <a:r>
              <a:rPr lang="de-CH" dirty="0" err="1"/>
              <a:t>Déficits</a:t>
            </a:r>
            <a:r>
              <a:rPr lang="de-CH" dirty="0"/>
              <a:t> </a:t>
            </a:r>
            <a:r>
              <a:rPr lang="de-CH" dirty="0" err="1"/>
              <a:t>actuels</a:t>
            </a:r>
            <a:r>
              <a:rPr lang="de-CH" dirty="0"/>
              <a:t> et </a:t>
            </a:r>
            <a:r>
              <a:rPr lang="de-CH" dirty="0" err="1"/>
              <a:t>solutions</a:t>
            </a:r>
            <a:endParaRPr lang="de-CH" dirty="0"/>
          </a:p>
        </p:txBody>
      </p:sp>
      <p:graphicFrame>
        <p:nvGraphicFramePr>
          <p:cNvPr id="15" name="Diagramm 14">
            <a:extLst>
              <a:ext uri="{FF2B5EF4-FFF2-40B4-BE49-F238E27FC236}">
                <a16:creationId xmlns:a16="http://schemas.microsoft.com/office/drawing/2014/main" id="{966F8DDA-AE7C-AF48-57B9-4414F62D0660}"/>
              </a:ext>
            </a:extLst>
          </p:cNvPr>
          <p:cNvGraphicFramePr>
            <a:graphicFrameLocks/>
          </p:cNvGraphicFramePr>
          <p:nvPr/>
        </p:nvGraphicFramePr>
        <p:xfrm>
          <a:off x="1115616" y="2057399"/>
          <a:ext cx="5742384" cy="40424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99A91A1E-17D6-04C7-E94B-FB8C680B0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16500206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26DEE54E-BEF1-8D04-89CE-9CECC5E4BD79}"/>
              </a:ext>
            </a:extLst>
          </p:cNvPr>
          <p:cNvSpPr/>
          <p:nvPr/>
        </p:nvSpPr>
        <p:spPr bwMode="auto">
          <a:xfrm>
            <a:off x="6219257" y="5940851"/>
            <a:ext cx="2232248" cy="36004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de-CH" sz="1200" dirty="0"/>
              <a:t>Source : Rapport agricole 2022, évaluation propre, chiffres 2022</a:t>
            </a: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96DBC577-E11C-A6FC-0181-377305511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>
            <a:normAutofit/>
          </a:bodyPr>
          <a:lstStyle/>
          <a:p>
            <a:r>
              <a:rPr lang="de-CH" dirty="0"/>
              <a:t>5) </a:t>
            </a:r>
            <a:r>
              <a:rPr lang="de-CH" dirty="0" err="1"/>
              <a:t>Déficits</a:t>
            </a:r>
            <a:r>
              <a:rPr lang="de-CH" dirty="0"/>
              <a:t> </a:t>
            </a:r>
            <a:r>
              <a:rPr lang="de-CH" dirty="0" err="1"/>
              <a:t>actuels</a:t>
            </a:r>
            <a:r>
              <a:rPr lang="de-CH" dirty="0"/>
              <a:t> et </a:t>
            </a:r>
            <a:r>
              <a:rPr lang="de-CH" dirty="0" err="1"/>
              <a:t>solutions</a:t>
            </a:r>
            <a:endParaRPr lang="de-CH" dirty="0"/>
          </a:p>
        </p:txBody>
      </p:sp>
      <p:graphicFrame>
        <p:nvGraphicFramePr>
          <p:cNvPr id="15" name="Diagramm 14">
            <a:extLst>
              <a:ext uri="{FF2B5EF4-FFF2-40B4-BE49-F238E27FC236}">
                <a16:creationId xmlns:a16="http://schemas.microsoft.com/office/drawing/2014/main" id="{966F8DDA-AE7C-AF48-57B9-4414F62D0660}"/>
              </a:ext>
            </a:extLst>
          </p:cNvPr>
          <p:cNvGraphicFramePr>
            <a:graphicFrameLocks/>
          </p:cNvGraphicFramePr>
          <p:nvPr/>
        </p:nvGraphicFramePr>
        <p:xfrm>
          <a:off x="1115616" y="2057399"/>
          <a:ext cx="5742384" cy="40424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1">
            <a:extLst>
              <a:ext uri="{FF2B5EF4-FFF2-40B4-BE49-F238E27FC236}">
                <a16:creationId xmlns:a16="http://schemas.microsoft.com/office/drawing/2014/main" id="{FF36530B-7428-9E62-C849-A65E7A0F4FAF}"/>
              </a:ext>
            </a:extLst>
          </p:cNvPr>
          <p:cNvSpPr txBox="1"/>
          <p:nvPr/>
        </p:nvSpPr>
        <p:spPr>
          <a:xfrm rot="20055284">
            <a:off x="1479781" y="3074153"/>
            <a:ext cx="5765638" cy="2308324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Déficit actuel : la </a:t>
            </a:r>
            <a:r>
              <a:rPr lang="de-CH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moitié des prairies extensives ont </a:t>
            </a:r>
            <a:r>
              <a:rPr kumimoji="0" lang="de-CH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une </a:t>
            </a: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"qualité" </a:t>
            </a:r>
            <a:r>
              <a:rPr kumimoji="0" lang="de-CH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insuffisante</a:t>
            </a: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c'est-à-dire une diversité d'espèces trop faible ! Seuls les </a:t>
            </a:r>
            <a:r>
              <a:rPr kumimoji="0" lang="de-CH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milieux</a:t>
            </a: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de </a:t>
            </a:r>
            <a:r>
              <a:rPr kumimoji="0" lang="de-CH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qualité</a:t>
            </a: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de-CH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offrent</a:t>
            </a: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aux espèces les </a:t>
            </a:r>
            <a:r>
              <a:rPr kumimoji="0" lang="de-CH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conditions</a:t>
            </a: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de-CH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dont</a:t>
            </a: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de-CH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elles</a:t>
            </a: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de-CH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ont</a:t>
            </a: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de-CH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besoin</a:t>
            </a: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("zone de </a:t>
            </a:r>
            <a:r>
              <a:rPr kumimoji="0" lang="de-CH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confort</a:t>
            </a:r>
            <a:r>
              <a:rPr kumimoji="0" lang="de-C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").</a:t>
            </a:r>
          </a:p>
        </p:txBody>
      </p:sp>
      <p:sp>
        <p:nvSpPr>
          <p:cNvPr id="16" name="TextBox 6"/>
          <p:cNvSpPr txBox="1"/>
          <p:nvPr/>
        </p:nvSpPr>
        <p:spPr>
          <a:xfrm>
            <a:off x="483430" y="1293127"/>
            <a:ext cx="52968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moyenne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49% des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prairies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extensives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sont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de qualité II : (2022)</a:t>
            </a:r>
            <a:endParaRPr lang="de-CH" sz="20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7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24129" y="476711"/>
            <a:ext cx="3111834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4A0080F9-D155-8F7B-0D84-6B1288A5E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4169533263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31668" y="1367603"/>
            <a:ext cx="6012539" cy="10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Evolution des espèces d'oiseaux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nicheurs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OEA </a:t>
            </a:r>
            <a:b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dans les terres cultivées suisses (47 espèces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d'oiseaux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OEA au total)</a:t>
            </a:r>
            <a:endParaRPr lang="de-CH" sz="20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6" name="Diagramm 5">
            <a:extLst>
              <a:ext uri="{FF2B5EF4-FFF2-40B4-BE49-F238E27FC236}">
                <a16:creationId xmlns:a16="http://schemas.microsoft.com/office/drawing/2014/main" id="{4312754F-3798-5ED6-1511-18AC8F0FE4F1}"/>
              </a:ext>
            </a:extLst>
          </p:cNvPr>
          <p:cNvGraphicFramePr>
            <a:graphicFrameLocks/>
          </p:cNvGraphicFramePr>
          <p:nvPr/>
        </p:nvGraphicFramePr>
        <p:xfrm>
          <a:off x="1185732" y="2481457"/>
          <a:ext cx="6149649" cy="3818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hteck 7">
            <a:extLst>
              <a:ext uri="{FF2B5EF4-FFF2-40B4-BE49-F238E27FC236}">
                <a16:creationId xmlns:a16="http://schemas.microsoft.com/office/drawing/2014/main" id="{EFF79639-02F1-BA6A-AD0F-40A744B0F442}"/>
              </a:ext>
            </a:extLst>
          </p:cNvPr>
          <p:cNvSpPr/>
          <p:nvPr/>
        </p:nvSpPr>
        <p:spPr>
          <a:xfrm>
            <a:off x="3059832" y="4437112"/>
            <a:ext cx="1338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CH" dirty="0">
                <a:solidFill>
                  <a:srgbClr val="FF0000"/>
                </a:solidFill>
              </a:rPr>
              <a:t>29 espèces cibles</a:t>
            </a:r>
            <a:endParaRPr lang="de-CH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2557871-0063-DE26-1DF7-DCDCC2CB77C0}"/>
              </a:ext>
            </a:extLst>
          </p:cNvPr>
          <p:cNvSpPr txBox="1"/>
          <p:nvPr/>
        </p:nvSpPr>
        <p:spPr>
          <a:xfrm>
            <a:off x="3160030" y="2675443"/>
            <a:ext cx="1772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>
                <a:solidFill>
                  <a:schemeClr val="accent1"/>
                </a:solidFill>
              </a:rPr>
              <a:t>18 </a:t>
            </a:r>
            <a:r>
              <a:rPr lang="de-CH" dirty="0" err="1">
                <a:solidFill>
                  <a:schemeClr val="accent1"/>
                </a:solidFill>
              </a:rPr>
              <a:t>espèces</a:t>
            </a:r>
            <a:r>
              <a:rPr lang="de-CH" dirty="0">
                <a:solidFill>
                  <a:schemeClr val="accent1"/>
                </a:solidFill>
              </a:rPr>
              <a:t> </a:t>
            </a:r>
            <a:r>
              <a:rPr lang="de-CH" dirty="0" err="1">
                <a:solidFill>
                  <a:schemeClr val="accent1"/>
                </a:solidFill>
              </a:rPr>
              <a:t>caractéristiques</a:t>
            </a:r>
            <a:endParaRPr lang="de-CH" dirty="0">
              <a:solidFill>
                <a:schemeClr val="accent1"/>
              </a:solidFill>
            </a:endParaRP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26DEE54E-BEF1-8D04-89CE-9CECC5E4BD79}"/>
              </a:ext>
            </a:extLst>
          </p:cNvPr>
          <p:cNvSpPr/>
          <p:nvPr/>
        </p:nvSpPr>
        <p:spPr bwMode="auto">
          <a:xfrm>
            <a:off x="6764282" y="5794174"/>
            <a:ext cx="1606299" cy="36004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de-CH" sz="1200" dirty="0"/>
              <a:t>Source : Station ornithologique suisse 2018</a:t>
            </a: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96DBC577-E11C-A6FC-0181-377305511F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720000"/>
          </a:xfrm>
        </p:spPr>
        <p:txBody>
          <a:bodyPr>
            <a:normAutofit/>
          </a:bodyPr>
          <a:lstStyle/>
          <a:p>
            <a:r>
              <a:rPr lang="de-CH" dirty="0"/>
              <a:t>5) </a:t>
            </a:r>
            <a:r>
              <a:rPr lang="de-CH" dirty="0" err="1"/>
              <a:t>Déficits</a:t>
            </a:r>
            <a:r>
              <a:rPr lang="de-CH" dirty="0"/>
              <a:t> </a:t>
            </a:r>
            <a:r>
              <a:rPr lang="de-CH" dirty="0" err="1"/>
              <a:t>actuels</a:t>
            </a:r>
            <a:r>
              <a:rPr lang="de-CH" dirty="0"/>
              <a:t> et </a:t>
            </a:r>
            <a:r>
              <a:rPr lang="de-CH" dirty="0" err="1"/>
              <a:t>solutions</a:t>
            </a:r>
            <a:endParaRPr lang="de-CH" dirty="0"/>
          </a:p>
        </p:txBody>
      </p:sp>
      <p:sp>
        <p:nvSpPr>
          <p:cNvPr id="15" name="Denkblase: wolkenförmig 2">
            <a:extLst>
              <a:ext uri="{FF2B5EF4-FFF2-40B4-BE49-F238E27FC236}">
                <a16:creationId xmlns:a16="http://schemas.microsoft.com/office/drawing/2014/main" id="{52D50AAD-FDFB-8C3B-C293-B29484F6E85F}"/>
              </a:ext>
            </a:extLst>
          </p:cNvPr>
          <p:cNvSpPr/>
          <p:nvPr/>
        </p:nvSpPr>
        <p:spPr>
          <a:xfrm>
            <a:off x="5796135" y="476711"/>
            <a:ext cx="3039827" cy="1592543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biodiversité 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milieux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génétique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14313" indent="-214313">
              <a:buFontTx/>
              <a:buChar char="-"/>
            </a:pPr>
            <a:r>
              <a:rPr lang="en-US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 fonctionnelle</a:t>
            </a:r>
            <a:endParaRPr lang="de-CH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F79698F-FE53-B485-70AA-1C14C530A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749091538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2d10406-eaae-41c3-88b9-698793e76f51">
      <Terms xmlns="http://schemas.microsoft.com/office/infopath/2007/PartnerControls"/>
    </lcf76f155ced4ddcb4097134ff3c332f>
    <TaxCatchAll xmlns="4813c16e-7537-4e12-aeaa-392e5d7335a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E8815154C13C42A2B4D3323D70F6C2" ma:contentTypeVersion="13" ma:contentTypeDescription="Ein neues Dokument erstellen." ma:contentTypeScope="" ma:versionID="aaf1e67f7479f0cc95f11dd8d29c9c19">
  <xsd:schema xmlns:xsd="http://www.w3.org/2001/XMLSchema" xmlns:xs="http://www.w3.org/2001/XMLSchema" xmlns:p="http://schemas.microsoft.com/office/2006/metadata/properties" xmlns:ns2="b2d10406-eaae-41c3-88b9-698793e76f51" xmlns:ns3="4813c16e-7537-4e12-aeaa-392e5d7335a1" targetNamespace="http://schemas.microsoft.com/office/2006/metadata/properties" ma:root="true" ma:fieldsID="02c1eb7f02bda30305b8ff50c8fbb17d" ns2:_="" ns3:_="">
    <xsd:import namespace="b2d10406-eaae-41c3-88b9-698793e76f51"/>
    <xsd:import namespace="4813c16e-7537-4e12-aeaa-392e5d7335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d10406-eaae-41c3-88b9-698793e76f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1bc49ad8-0d76-4442-b3ec-dfaba3082b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13c16e-7537-4e12-aeaa-392e5d7335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0e58f48-bdd5-45ad-aecc-91b85314a1e7}" ma:internalName="TaxCatchAll" ma:showField="CatchAllData" ma:web="4813c16e-7537-4e12-aeaa-392e5d7335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05CF6B6-F600-4DF9-A534-F9E4E16E99A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B1F0389-DCC4-4552-AF62-62FC06389D97}">
  <ds:schemaRefs>
    <ds:schemaRef ds:uri="http://schemas.microsoft.com/office/2006/metadata/properties"/>
    <ds:schemaRef ds:uri="http://schemas.microsoft.com/office/2006/documentManagement/types"/>
    <ds:schemaRef ds:uri="http://schemas.microsoft.com/sharepoint/v3"/>
    <ds:schemaRef ds:uri="926ccd4c-651f-4ccc-af87-3950eef9fdad"/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dd18740c-b141-4d05-9751-e9f3dcf7e76f"/>
    <ds:schemaRef ds:uri="http://www.w3.org/XML/1998/namespace"/>
    <ds:schemaRef ds:uri="http://purl.org/dc/terms/"/>
    <ds:schemaRef ds:uri="6198184d-d2c8-499d-9d12-552a8ace3336"/>
    <ds:schemaRef ds:uri="931b810c-e1bd-460f-9377-b918a6c9e4ac"/>
  </ds:schemaRefs>
</ds:datastoreItem>
</file>

<file path=customXml/itemProps3.xml><?xml version="1.0" encoding="utf-8"?>
<ds:datastoreItem xmlns:ds="http://schemas.openxmlformats.org/officeDocument/2006/customXml" ds:itemID="{33DAB3A1-765E-41E7-9E43-7C4DFF9F34AD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8357</Words>
  <Application>Microsoft Office PowerPoint</Application>
  <PresentationFormat>Bildschirmpräsentation (4:3)</PresentationFormat>
  <Paragraphs>1338</Paragraphs>
  <Slides>110</Slides>
  <Notes>106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110</vt:i4>
      </vt:variant>
    </vt:vector>
  </HeadingPairs>
  <TitlesOfParts>
    <vt:vector size="117" baseType="lpstr">
      <vt:lpstr>Arial</vt:lpstr>
      <vt:lpstr>Arial, Helvetica, sans-serif</vt:lpstr>
      <vt:lpstr>Calibri</vt:lpstr>
      <vt:lpstr>Times New Roman</vt:lpstr>
      <vt:lpstr>Verdana</vt:lpstr>
      <vt:lpstr>Wingdings</vt:lpstr>
      <vt:lpstr>Benutzerdefiniertes Design</vt:lpstr>
      <vt:lpstr>Promouvoir  la biodiversité  de manière ciblée</vt:lpstr>
      <vt:lpstr>Promouvoir la biodiversité de manière ciblée :  Quels sont les objectifs ?</vt:lpstr>
      <vt:lpstr>Promouvoir la biodiversité de manière ciblée :  Quels sont les objectifs ?</vt:lpstr>
      <vt:lpstr>Promouvoir la biodiversité de manière ciblée :  Quels sont les objectifs ?</vt:lpstr>
      <vt:lpstr>Promouvoir la biodiversité de manière ciblée</vt:lpstr>
      <vt:lpstr>Promouvoir la biodiversité de manière ciblée</vt:lpstr>
      <vt:lpstr>1) Objectifs de diversité des espèces</vt:lpstr>
      <vt:lpstr>1) Objectifs de diversité des espèces</vt:lpstr>
      <vt:lpstr>1) Objectifs de diversité des espèces</vt:lpstr>
      <vt:lpstr>1) Objectifs de diversité des espèces</vt:lpstr>
      <vt:lpstr>1) Objectifs de diversité des espèces</vt:lpstr>
      <vt:lpstr>1) Objectifs de diversité des espèces</vt:lpstr>
      <vt:lpstr>1) Objectifs de diversité des espèces</vt:lpstr>
      <vt:lpstr>1) Objectifs de diversité des espèces</vt:lpstr>
      <vt:lpstr>1) Objectifs de diversité des espèces</vt:lpstr>
      <vt:lpstr>2) Objectifs de diversité des milieux</vt:lpstr>
      <vt:lpstr>2) Objectifs de diversité des milieux</vt:lpstr>
      <vt:lpstr>2) Objectifs de diversité des milieux</vt:lpstr>
      <vt:lpstr>2) Objectifs de diversité des milieux</vt:lpstr>
      <vt:lpstr>2) Objectifs de diversité des milieux</vt:lpstr>
      <vt:lpstr>2) Objectifs de diversité des milieux</vt:lpstr>
      <vt:lpstr>2) Objectifs de diversité des milieux</vt:lpstr>
      <vt:lpstr>2) Objectifs de diversité des milieux</vt:lpstr>
      <vt:lpstr>2) Objectifs de diversité des milieux</vt:lpstr>
      <vt:lpstr>2) Objectifs de diversité des milieux</vt:lpstr>
      <vt:lpstr>2) Objectifs de diversité des milieux</vt:lpstr>
      <vt:lpstr>2) Objectifs de diversité des milieux</vt:lpstr>
      <vt:lpstr>2) Objectifs de diversité des milieux</vt:lpstr>
      <vt:lpstr>3) Objectifs de diversité génétique</vt:lpstr>
      <vt:lpstr>3) Objectifs de diversité génétique</vt:lpstr>
      <vt:lpstr>3) Objectifs de diversité génétique</vt:lpstr>
      <vt:lpstr>3) Objectifs de diversité génétique</vt:lpstr>
      <vt:lpstr>3) Objectifs de diversité génétique</vt:lpstr>
      <vt:lpstr>3) Objectifs de diversité génétique</vt:lpstr>
      <vt:lpstr>3) Objectifs de diversité génétique</vt:lpstr>
      <vt:lpstr>3) Objectifs de diversité génétique</vt:lpstr>
      <vt:lpstr>3) Objectifs de diversité génétique</vt:lpstr>
      <vt:lpstr>3) Objectifs de diversité génétique</vt:lpstr>
      <vt:lpstr>3) Objectifs de diversité génétique</vt:lpstr>
      <vt:lpstr>3) Objectifs de diversité génétique</vt:lpstr>
      <vt:lpstr>3) Objectifs de diversité génétique</vt:lpstr>
      <vt:lpstr>3) Objectifs de diversité génétique</vt:lpstr>
      <vt:lpstr>3) Objectifs de diversité génétique</vt:lpstr>
      <vt:lpstr>3) Objectifs de diversité génétique</vt:lpstr>
      <vt:lpstr>3) Objectifs de diversité génétique</vt:lpstr>
      <vt:lpstr>3) Objectifs de diversité génétique</vt:lpstr>
      <vt:lpstr>3) Objectifs de diversité génétique</vt:lpstr>
      <vt:lpstr>3) Objectifs de diversité génétique</vt:lpstr>
      <vt:lpstr>3) Objectifs de diversité génétique</vt:lpstr>
      <vt:lpstr>3) Objectifs de diversité génétique</vt:lpstr>
      <vt:lpstr>3) Objectifs de diversité génétique</vt:lpstr>
      <vt:lpstr>3) Objectifs de diversité génétique</vt:lpstr>
      <vt:lpstr>3) Objectifs de diversité génétique</vt:lpstr>
      <vt:lpstr>3) Objectifs de diversité génétique</vt:lpstr>
      <vt:lpstr>3) Objectifs de diversité génétique</vt:lpstr>
      <vt:lpstr>3) Objectifs de diversité génétique</vt:lpstr>
      <vt:lpstr>3) Objectifs de diversité génétique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4) Objectifs de diversité fonctionelle</vt:lpstr>
      <vt:lpstr>Promouvoir la biodiversité de manière ciblée :  Quels sont les objectifs ?</vt:lpstr>
      <vt:lpstr>5) Déficits actuels et solutions</vt:lpstr>
      <vt:lpstr>5) Déficits actuels et solutions</vt:lpstr>
      <vt:lpstr>5) Déficits actuels et solutions</vt:lpstr>
      <vt:lpstr>5) Déficits actuels et solutions</vt:lpstr>
      <vt:lpstr>5) Déficits actuels et solutions</vt:lpstr>
      <vt:lpstr>5) Déficits actuels et solutions</vt:lpstr>
      <vt:lpstr>5) Déficits actuels et solutions</vt:lpstr>
      <vt:lpstr>5) Déficits actuels et solutions</vt:lpstr>
      <vt:lpstr>5) Déficits actuels et solutions</vt:lpstr>
      <vt:lpstr>5) Déficits actuels et solutions</vt:lpstr>
      <vt:lpstr>5) Déficits actuels et solutions</vt:lpstr>
      <vt:lpstr>5) Déficits actuels et solutions</vt:lpstr>
      <vt:lpstr>5) Déficits actuels et solutions</vt:lpstr>
      <vt:lpstr>5) Déficits actuels et solutions</vt:lpstr>
      <vt:lpstr>5) Déficits actuels et solutions</vt:lpstr>
      <vt:lpstr>5) Déficits actuels et solutions</vt:lpstr>
      <vt:lpstr>Promouvoir la biodiversité de manière ciblée :  Quels sont les objectifs ?</vt:lpstr>
      <vt:lpstr>Mentions légales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Weidmann Gilles</dc:creator>
  <cp:keywords>, docId:472ACFEE6DBD77A3C2B2096D6CAC6E5C</cp:keywords>
  <cp:lastModifiedBy>Zurbrügg Corinne</cp:lastModifiedBy>
  <cp:revision>675</cp:revision>
  <cp:lastPrinted>2023-03-03T12:03:53Z</cp:lastPrinted>
  <dcterms:created xsi:type="dcterms:W3CDTF">2017-09-25T14:16:51Z</dcterms:created>
  <dcterms:modified xsi:type="dcterms:W3CDTF">2026-06-01T12:24:13Z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0x01010073E8815154C13C42A2B4D3323D70F6C2</vt:lpwstr>
  </property>
  <property fmtid="{D5CDD505-2E9C-101B-9397-08002B2CF9AE}" pid="3" name="MediaServiceImageTags">
    <vt:lpwstr/>
  </property>
</Properties>
</file>