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ink/ink1.xml" ContentType="application/inkml+xml"/>
  <Override PartName="/ppt/ink/ink2.xml" ContentType="application/inkml+xml"/>
  <Override PartName="/ppt/ink/ink3.xml" ContentType="application/inkml+xml"/>
  <Override PartName="/ppt/notesSlides/notesSlide2.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2" r:id="rId4"/>
  </p:sldMasterIdLst>
  <p:notesMasterIdLst>
    <p:notesMasterId r:id="rId48"/>
  </p:notesMasterIdLst>
  <p:sldIdLst>
    <p:sldId id="294" r:id="rId5"/>
    <p:sldId id="405" r:id="rId6"/>
    <p:sldId id="357" r:id="rId7"/>
    <p:sldId id="358" r:id="rId8"/>
    <p:sldId id="319" r:id="rId9"/>
    <p:sldId id="395" r:id="rId10"/>
    <p:sldId id="324" r:id="rId11"/>
    <p:sldId id="396" r:id="rId12"/>
    <p:sldId id="305" r:id="rId13"/>
    <p:sldId id="361" r:id="rId14"/>
    <p:sldId id="309" r:id="rId15"/>
    <p:sldId id="322" r:id="rId16"/>
    <p:sldId id="323" r:id="rId17"/>
    <p:sldId id="326" r:id="rId18"/>
    <p:sldId id="310" r:id="rId19"/>
    <p:sldId id="365" r:id="rId20"/>
    <p:sldId id="366" r:id="rId21"/>
    <p:sldId id="379" r:id="rId22"/>
    <p:sldId id="368" r:id="rId23"/>
    <p:sldId id="403" r:id="rId24"/>
    <p:sldId id="380" r:id="rId25"/>
    <p:sldId id="387" r:id="rId26"/>
    <p:sldId id="388" r:id="rId27"/>
    <p:sldId id="389" r:id="rId28"/>
    <p:sldId id="375" r:id="rId29"/>
    <p:sldId id="343" r:id="rId30"/>
    <p:sldId id="346" r:id="rId31"/>
    <p:sldId id="345" r:id="rId32"/>
    <p:sldId id="347" r:id="rId33"/>
    <p:sldId id="399" r:id="rId34"/>
    <p:sldId id="400" r:id="rId35"/>
    <p:sldId id="401" r:id="rId36"/>
    <p:sldId id="349" r:id="rId37"/>
    <p:sldId id="381" r:id="rId38"/>
    <p:sldId id="390" r:id="rId39"/>
    <p:sldId id="391" r:id="rId40"/>
    <p:sldId id="393" r:id="rId41"/>
    <p:sldId id="404" r:id="rId42"/>
    <p:sldId id="384" r:id="rId43"/>
    <p:sldId id="385" r:id="rId44"/>
    <p:sldId id="332" r:id="rId45"/>
    <p:sldId id="356" r:id="rId46"/>
    <p:sldId id="339" r:id="rId47"/>
  </p:sldIdLst>
  <p:sldSz cx="9144000" cy="6858000" type="screen4x3"/>
  <p:notesSz cx="6799263" cy="9929813"/>
  <p:defaultTex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288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Hagist Dominik" initials="DH" lastIdx="10" clrIdx="0"/>
  <p:cmAuthor id="1" name="Hagist Dominik" initials="DHA" lastIdx="4" clrIdx="1"/>
  <p:cmAuthor id="2" name="Weidmann Gilles" initials="WG" lastIdx="1" clrIdx="2">
    <p:extLst>
      <p:ext uri="{19B8F6BF-5375-455C-9EA6-DF929625EA0E}">
        <p15:presenceInfo xmlns:p15="http://schemas.microsoft.com/office/powerpoint/2012/main" userId="S-1-5-21-1635401191-1135830115-316617838-1041" providerId="AD"/>
      </p:ext>
    </p:extLst>
  </p:cmAuthor>
  <p:cmAuthor id="3" name="Graf Roman" initials="RG" lastIdx="2" clrIdx="3"/>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99"/>
    <a:srgbClr val="CCFFFF"/>
    <a:srgbClr val="FE5F44"/>
    <a:srgbClr val="FFFFFF"/>
    <a:srgbClr val="FFCCCC"/>
    <a:srgbClr val="FBE5D6"/>
    <a:srgbClr val="FF0000"/>
    <a:srgbClr val="FDDC7F"/>
    <a:srgbClr val="FCFF7D"/>
    <a:srgbClr val="8D534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FBEC44F4-C6BC-4B3F-A5EB-7CFAB4024F9A}" v="2" dt="2026-05-28T14:22:14.335"/>
  </p1510:revLst>
</p1510:revInfo>
</file>

<file path=ppt/tableStyles.xml><?xml version="1.0" encoding="utf-8"?>
<a:tblStyleLst xmlns:a="http://schemas.openxmlformats.org/drawingml/2006/main" def="{21E4AEA4-8DFA-4A89-87EB-49C32662AFE0}">
  <a:tblStyle styleId="{5C22544A-7EE6-4342-B048-85BDC9FD1C3A}" styleName="Mittlere Formatvorlage 2 - Akz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660B408-B3CF-4A94-85FC-2B1E0A45F4A2}" styleName="Dunkle Formatvorlage 2 - Akzent 1/Akzent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1">
              <a:tint val="20000"/>
            </a:schemeClr>
          </a:solidFill>
        </a:fill>
      </a:tcStyle>
    </a:lastRow>
    <a:firstRow>
      <a:tcTxStyle b="on">
        <a:fontRef idx="minor">
          <a:scrgbClr r="0" g="0" b="0"/>
        </a:fontRef>
        <a:schemeClr val="lt1"/>
      </a:tcTxStyle>
      <a:tcStyle>
        <a:tcBdr/>
        <a:fill>
          <a:solidFill>
            <a:schemeClr val="accent2"/>
          </a:solidFill>
        </a:fill>
      </a:tcStyle>
    </a:firstRow>
  </a:tblStyle>
  <a:tblStyle styleId="{284E427A-3D55-4303-BF80-6455036E1DE7}" styleName="Designformatvorlage 1 - Akz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2D5ABB26-0587-4C30-8999-92F81FD0307C}" styleName="Keine Formatvorlage, kein Raster">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21E4AEA4-8DFA-4A89-87EB-49C32662AFE0}" styleName="Mittlere Formatvorlage 2 - Akz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5098" autoAdjust="0"/>
    <p:restoredTop sz="88843" autoAdjust="0"/>
  </p:normalViewPr>
  <p:slideViewPr>
    <p:cSldViewPr>
      <p:cViewPr varScale="1">
        <p:scale>
          <a:sx n="112" d="100"/>
          <a:sy n="112" d="100"/>
        </p:scale>
        <p:origin x="1182" y="114"/>
      </p:cViewPr>
      <p:guideLst>
        <p:guide orient="horz" pos="2160"/>
        <p:guide pos="2880"/>
      </p:guideLst>
    </p:cSldViewPr>
  </p:slideViewPr>
  <p:outlineViewPr>
    <p:cViewPr>
      <p:scale>
        <a:sx n="33" d="100"/>
        <a:sy n="33" d="100"/>
      </p:scale>
      <p:origin x="0" y="-2712"/>
    </p:cViewPr>
  </p:outlin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presProps" Target="presProps.xml"/><Relationship Id="rId55" Type="http://schemas.microsoft.com/office/2015/10/relationships/revisionInfo" Target="revisionInfo.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tableStyles" Target="tableStyles.xml"/><Relationship Id="rId5" Type="http://schemas.openxmlformats.org/officeDocument/2006/relationships/slide" Target="slides/slide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notesMaster" Target="notesMasters/notesMaster1.xml"/><Relationship Id="rId8" Type="http://schemas.openxmlformats.org/officeDocument/2006/relationships/slide" Target="slides/slide4.xml"/><Relationship Id="rId51" Type="http://schemas.openxmlformats.org/officeDocument/2006/relationships/viewProps" Target="viewProps.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20" Type="http://schemas.openxmlformats.org/officeDocument/2006/relationships/slide" Target="slides/slide16.xml"/><Relationship Id="rId41" Type="http://schemas.openxmlformats.org/officeDocument/2006/relationships/slide" Target="slides/slide37.xml"/><Relationship Id="rId54"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commentAuthors" Target="commentAuthor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Zurbrügg Corinne" userId="9bf00a35-daaf-4b5d-a00c-eae22b493c7e" providerId="ADAL" clId="{F896CB6E-1FF8-4F8E-BB38-22186265DB2A}"/>
    <pc:docChg chg="custSel addSld delSld modSld">
      <pc:chgData name="Zurbrügg Corinne" userId="9bf00a35-daaf-4b5d-a00c-eae22b493c7e" providerId="ADAL" clId="{F896CB6E-1FF8-4F8E-BB38-22186265DB2A}" dt="2026-05-28T14:22:00.383" v="3" actId="478"/>
      <pc:docMkLst>
        <pc:docMk/>
      </pc:docMkLst>
      <pc:sldChg chg="delSp mod">
        <pc:chgData name="Zurbrügg Corinne" userId="9bf00a35-daaf-4b5d-a00c-eae22b493c7e" providerId="ADAL" clId="{F896CB6E-1FF8-4F8E-BB38-22186265DB2A}" dt="2026-05-28T14:22:00.383" v="3" actId="478"/>
        <pc:sldMkLst>
          <pc:docMk/>
          <pc:sldMk cId="2323421958" sldId="294"/>
        </pc:sldMkLst>
        <pc:spChg chg="del">
          <ac:chgData name="Zurbrügg Corinne" userId="9bf00a35-daaf-4b5d-a00c-eae22b493c7e" providerId="ADAL" clId="{F896CB6E-1FF8-4F8E-BB38-22186265DB2A}" dt="2026-05-28T14:22:00.383" v="3" actId="478"/>
          <ac:spMkLst>
            <pc:docMk/>
            <pc:sldMk cId="2323421958" sldId="294"/>
            <ac:spMk id="4" creationId="{D42D06DA-5490-306F-0A99-FFF773985543}"/>
          </ac:spMkLst>
        </pc:spChg>
      </pc:sldChg>
      <pc:sldChg chg="add">
        <pc:chgData name="Zurbrügg Corinne" userId="9bf00a35-daaf-4b5d-a00c-eae22b493c7e" providerId="ADAL" clId="{F896CB6E-1FF8-4F8E-BB38-22186265DB2A}" dt="2026-05-28T14:21:24.300" v="1"/>
        <pc:sldMkLst>
          <pc:docMk/>
          <pc:sldMk cId="266204402" sldId="339"/>
        </pc:sldMkLst>
      </pc:sldChg>
      <pc:sldChg chg="delSp del mod">
        <pc:chgData name="Zurbrügg Corinne" userId="9bf00a35-daaf-4b5d-a00c-eae22b493c7e" providerId="ADAL" clId="{F896CB6E-1FF8-4F8E-BB38-22186265DB2A}" dt="2026-05-28T14:21:29.990" v="2" actId="47"/>
        <pc:sldMkLst>
          <pc:docMk/>
          <pc:sldMk cId="154440239" sldId="406"/>
        </pc:sldMkLst>
        <pc:spChg chg="del">
          <ac:chgData name="Zurbrügg Corinne" userId="9bf00a35-daaf-4b5d-a00c-eae22b493c7e" providerId="ADAL" clId="{F896CB6E-1FF8-4F8E-BB38-22186265DB2A}" dt="2026-05-28T14:13:58.629" v="0" actId="478"/>
          <ac:spMkLst>
            <pc:docMk/>
            <pc:sldMk cId="154440239" sldId="406"/>
            <ac:spMk id="6" creationId="{352EF656-BE6D-85D4-5228-414197645E33}"/>
          </ac:spMkLst>
        </pc:spChg>
      </pc:sldChg>
    </pc:docChg>
  </pc:docChgLst>
</pc:chgInfo>
</file>

<file path=ppt/ink/ink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3-01T15:51:35.085"/>
    </inkml:context>
    <inkml:brush xml:id="br0">
      <inkml:brushProperty name="width" value="0.3" units="cm"/>
      <inkml:brushProperty name="height" value="0.6" units="cm"/>
      <inkml:brushProperty name="color" value="#FFFFB3"/>
      <inkml:brushProperty name="tip" value="rectangle"/>
      <inkml:brushProperty name="rasterOp" value="maskPen"/>
    </inkml:brush>
  </inkml:definitions>
  <inkml:trace contextRef="#ctx0" brushRef="#br0">1 0 16383,'0'0'0</inkml:trace>
</inkml:ink>
</file>

<file path=ppt/ink/ink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3-01T15:51:35.085"/>
    </inkml:context>
    <inkml:brush xml:id="br0">
      <inkml:brushProperty name="width" value="0.3" units="cm"/>
      <inkml:brushProperty name="height" value="0.6" units="cm"/>
      <inkml:brushProperty name="color" value="#FFFFB3"/>
      <inkml:brushProperty name="tip" value="rectangle"/>
      <inkml:brushProperty name="rasterOp" value="maskPen"/>
    </inkml:brush>
  </inkml:definitions>
  <inkml:trace contextRef="#ctx0" brushRef="#br0">1 0 16383,'0'0'0</inkml:trace>
</inkml:ink>
</file>

<file path=ppt/ink/ink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3-01T15:51:35.085"/>
    </inkml:context>
    <inkml:brush xml:id="br0">
      <inkml:brushProperty name="width" value="0.3" units="cm"/>
      <inkml:brushProperty name="height" value="0.6" units="cm"/>
      <inkml:brushProperty name="color" value="#FFFFB3"/>
      <inkml:brushProperty name="tip" value="rectangle"/>
      <inkml:brushProperty name="rasterOp" value="maskPen"/>
    </inkml:brush>
  </inkml:definitions>
  <inkml:trace contextRef="#ctx0" brushRef="#br0">1 0 16383,'0'0'0</inkml:trace>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2946347" cy="498215"/>
          </a:xfrm>
          <a:prstGeom prst="rect">
            <a:avLst/>
          </a:prstGeom>
        </p:spPr>
        <p:txBody>
          <a:bodyPr vert="horz" lIns="91440" tIns="45720" rIns="91440" bIns="45720" rtlCol="0"/>
          <a:lstStyle>
            <a:lvl1pPr algn="l">
              <a:defRPr sz="1200"/>
            </a:lvl1pPr>
          </a:lstStyle>
          <a:p>
            <a:endParaRPr lang="de-CH"/>
          </a:p>
        </p:txBody>
      </p:sp>
      <p:sp>
        <p:nvSpPr>
          <p:cNvPr id="3" name="Datumsplatzhalter 2"/>
          <p:cNvSpPr>
            <a:spLocks noGrp="1"/>
          </p:cNvSpPr>
          <p:nvPr>
            <p:ph type="dt" idx="1"/>
          </p:nvPr>
        </p:nvSpPr>
        <p:spPr>
          <a:xfrm>
            <a:off x="3851342" y="0"/>
            <a:ext cx="2946347" cy="498215"/>
          </a:xfrm>
          <a:prstGeom prst="rect">
            <a:avLst/>
          </a:prstGeom>
        </p:spPr>
        <p:txBody>
          <a:bodyPr vert="horz" lIns="91440" tIns="45720" rIns="91440" bIns="45720" rtlCol="0"/>
          <a:lstStyle>
            <a:lvl1pPr algn="r">
              <a:defRPr sz="1200"/>
            </a:lvl1pPr>
          </a:lstStyle>
          <a:p>
            <a:fld id="{57B0CF8E-C138-4307-B66F-5CFD75F81BA9}" type="datetimeFigureOut">
              <a:rPr lang="de-CH" smtClean="0"/>
              <a:t>28.05.2026</a:t>
            </a:fld>
            <a:endParaRPr lang="de-CH"/>
          </a:p>
        </p:txBody>
      </p:sp>
      <p:sp>
        <p:nvSpPr>
          <p:cNvPr id="4" name="Folienbildplatzhalter 3"/>
          <p:cNvSpPr>
            <a:spLocks noGrp="1" noRot="1" noChangeAspect="1"/>
          </p:cNvSpPr>
          <p:nvPr>
            <p:ph type="sldImg" idx="2"/>
          </p:nvPr>
        </p:nvSpPr>
        <p:spPr>
          <a:xfrm>
            <a:off x="1166813" y="1241425"/>
            <a:ext cx="4465637" cy="3351213"/>
          </a:xfrm>
          <a:prstGeom prst="rect">
            <a:avLst/>
          </a:prstGeom>
          <a:noFill/>
          <a:ln w="12700">
            <a:solidFill>
              <a:prstClr val="black"/>
            </a:solidFill>
          </a:ln>
        </p:spPr>
        <p:txBody>
          <a:bodyPr vert="horz" lIns="91440" tIns="45720" rIns="91440" bIns="45720" rtlCol="0" anchor="ctr"/>
          <a:lstStyle/>
          <a:p>
            <a:endParaRPr lang="de-CH"/>
          </a:p>
        </p:txBody>
      </p:sp>
      <p:sp>
        <p:nvSpPr>
          <p:cNvPr id="5" name="Notizenplatzhalter 4"/>
          <p:cNvSpPr>
            <a:spLocks noGrp="1"/>
          </p:cNvSpPr>
          <p:nvPr>
            <p:ph type="body" sz="quarter" idx="3"/>
          </p:nvPr>
        </p:nvSpPr>
        <p:spPr>
          <a:xfrm>
            <a:off x="679927" y="4778722"/>
            <a:ext cx="5439410" cy="3909864"/>
          </a:xfrm>
          <a:prstGeom prst="rect">
            <a:avLst/>
          </a:prstGeom>
        </p:spPr>
        <p:txBody>
          <a:bodyPr vert="horz" lIns="91440" tIns="45720" rIns="91440" bIns="45720" rtlCol="0"/>
          <a:lstStyle/>
          <a:p>
            <a:pPr lvl="0"/>
            <a:r>
              <a:rPr lang="de-DE"/>
              <a:t>Modifier le format de la grille de texte</a:t>
            </a:r>
          </a:p>
          <a:p>
            <a:pPr lvl="1"/>
            <a:r>
              <a:rPr lang="de-DE"/>
              <a:t>Deuxième niveau</a:t>
            </a:r>
          </a:p>
          <a:p>
            <a:pPr lvl="2"/>
            <a:r>
              <a:rPr lang="de-DE"/>
              <a:t>Troisième niveau</a:t>
            </a:r>
          </a:p>
          <a:p>
            <a:pPr lvl="3"/>
            <a:r>
              <a:rPr lang="de-DE"/>
              <a:t>Quatrième niveau</a:t>
            </a:r>
          </a:p>
          <a:p>
            <a:pPr lvl="4"/>
            <a:r>
              <a:rPr lang="de-DE"/>
              <a:t>Cinquième niveau</a:t>
            </a:r>
            <a:endParaRPr lang="de-CH"/>
          </a:p>
        </p:txBody>
      </p:sp>
      <p:sp>
        <p:nvSpPr>
          <p:cNvPr id="6" name="Fußzeilenplatzhalter 5"/>
          <p:cNvSpPr>
            <a:spLocks noGrp="1"/>
          </p:cNvSpPr>
          <p:nvPr>
            <p:ph type="ftr" sz="quarter" idx="4"/>
          </p:nvPr>
        </p:nvSpPr>
        <p:spPr>
          <a:xfrm>
            <a:off x="0" y="9431600"/>
            <a:ext cx="2946347" cy="498214"/>
          </a:xfrm>
          <a:prstGeom prst="rect">
            <a:avLst/>
          </a:prstGeom>
        </p:spPr>
        <p:txBody>
          <a:bodyPr vert="horz" lIns="91440" tIns="45720" rIns="91440" bIns="45720" rtlCol="0" anchor="b"/>
          <a:lstStyle>
            <a:lvl1pPr algn="l">
              <a:defRPr sz="1200"/>
            </a:lvl1pPr>
          </a:lstStyle>
          <a:p>
            <a:endParaRPr lang="de-CH"/>
          </a:p>
        </p:txBody>
      </p:sp>
      <p:sp>
        <p:nvSpPr>
          <p:cNvPr id="7" name="Foliennummernplatzhalter 6"/>
          <p:cNvSpPr>
            <a:spLocks noGrp="1"/>
          </p:cNvSpPr>
          <p:nvPr>
            <p:ph type="sldNum" sz="quarter" idx="5"/>
          </p:nvPr>
        </p:nvSpPr>
        <p:spPr>
          <a:xfrm>
            <a:off x="3851342" y="9431600"/>
            <a:ext cx="2946347" cy="498214"/>
          </a:xfrm>
          <a:prstGeom prst="rect">
            <a:avLst/>
          </a:prstGeom>
        </p:spPr>
        <p:txBody>
          <a:bodyPr vert="horz" lIns="91440" tIns="45720" rIns="91440" bIns="45720" rtlCol="0" anchor="b"/>
          <a:lstStyle>
            <a:lvl1pPr algn="r">
              <a:defRPr sz="1200"/>
            </a:lvl1pPr>
          </a:lstStyle>
          <a:p>
            <a:fld id="{E9976C48-313D-43E6-898F-7CCA8AB7B608}" type="slidenum">
              <a:rPr lang="de-CH" smtClean="0"/>
              <a:t>‹Nr.›</a:t>
            </a:fld>
            <a:endParaRPr lang="de-CH"/>
          </a:p>
        </p:txBody>
      </p:sp>
    </p:spTree>
    <p:extLst>
      <p:ext uri="{BB962C8B-B14F-4D97-AF65-F5344CB8AC3E}">
        <p14:creationId xmlns:p14="http://schemas.microsoft.com/office/powerpoint/2010/main" val="425570016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C7A9B95-156E-D4EC-0407-3842B47AC07D}"/>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39E2ABC9-0D06-FDA1-3BB6-B136F67B3168}"/>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39A9EC18-8689-453E-9078-35C7E76C4B75}"/>
              </a:ext>
            </a:extLst>
          </p:cNvPr>
          <p:cNvSpPr>
            <a:spLocks noGrp="1"/>
          </p:cNvSpPr>
          <p:nvPr>
            <p:ph type="body" idx="1"/>
          </p:nvPr>
        </p:nvSpPr>
        <p:spPr/>
        <p:txBody>
          <a:bodyPr/>
          <a:lstStyle/>
          <a:p>
            <a:endParaRPr lang="fr-CH" dirty="0"/>
          </a:p>
        </p:txBody>
      </p:sp>
      <p:sp>
        <p:nvSpPr>
          <p:cNvPr id="4" name="Espace réservé du numéro de diapositive 3">
            <a:extLst>
              <a:ext uri="{FF2B5EF4-FFF2-40B4-BE49-F238E27FC236}">
                <a16:creationId xmlns:a16="http://schemas.microsoft.com/office/drawing/2014/main" id="{FD5E46CD-3312-6913-CF57-D728D335814B}"/>
              </a:ext>
            </a:extLst>
          </p:cNvPr>
          <p:cNvSpPr>
            <a:spLocks noGrp="1"/>
          </p:cNvSpPr>
          <p:nvPr>
            <p:ph type="sldNum" sz="quarter" idx="5"/>
          </p:nvPr>
        </p:nvSpPr>
        <p:spPr/>
        <p:txBody>
          <a:bodyPr/>
          <a:lstStyle/>
          <a:p>
            <a:fld id="{E9976C48-313D-43E6-898F-7CCA8AB7B608}" type="slidenum">
              <a:rPr lang="de-CH" smtClean="0"/>
              <a:t>2</a:t>
            </a:fld>
            <a:endParaRPr lang="de-CH"/>
          </a:p>
        </p:txBody>
      </p:sp>
    </p:spTree>
    <p:extLst>
      <p:ext uri="{BB962C8B-B14F-4D97-AF65-F5344CB8AC3E}">
        <p14:creationId xmlns:p14="http://schemas.microsoft.com/office/powerpoint/2010/main" val="323767706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CH" dirty="0"/>
          </a:p>
        </p:txBody>
      </p:sp>
      <p:sp>
        <p:nvSpPr>
          <p:cNvPr id="4" name="Espace réservé du numéro de diapositive 3"/>
          <p:cNvSpPr>
            <a:spLocks noGrp="1"/>
          </p:cNvSpPr>
          <p:nvPr>
            <p:ph type="sldNum" sz="quarter" idx="5"/>
          </p:nvPr>
        </p:nvSpPr>
        <p:spPr/>
        <p:txBody>
          <a:bodyPr/>
          <a:lstStyle/>
          <a:p>
            <a:fld id="{E9976C48-313D-43E6-898F-7CCA8AB7B608}" type="slidenum">
              <a:rPr lang="de-CH" smtClean="0"/>
              <a:t>41</a:t>
            </a:fld>
            <a:endParaRPr lang="de-CH"/>
          </a:p>
        </p:txBody>
      </p:sp>
    </p:spTree>
    <p:extLst>
      <p:ext uri="{BB962C8B-B14F-4D97-AF65-F5344CB8AC3E}">
        <p14:creationId xmlns:p14="http://schemas.microsoft.com/office/powerpoint/2010/main" val="3079331211"/>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foli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F174196-DEBC-4EEA-9166-8CD3D9F2D88E}"/>
              </a:ext>
            </a:extLst>
          </p:cNvPr>
          <p:cNvSpPr>
            <a:spLocks noGrp="1"/>
          </p:cNvSpPr>
          <p:nvPr>
            <p:ph type="ctrTitle"/>
          </p:nvPr>
        </p:nvSpPr>
        <p:spPr>
          <a:xfrm>
            <a:off x="1143000" y="1473448"/>
            <a:ext cx="6858000" cy="2387600"/>
          </a:xfrm>
          <a:prstGeom prst="rect">
            <a:avLst/>
          </a:prstGeom>
        </p:spPr>
        <p:txBody>
          <a:bodyPr anchor="b"/>
          <a:lstStyle>
            <a:lvl1pPr algn="ctr">
              <a:defRPr sz="6000"/>
            </a:lvl1pPr>
          </a:lstStyle>
          <a:p>
            <a:r>
              <a:rPr lang="de-DE" dirty="0"/>
              <a:t>Mastertitelformat bearbeiten</a:t>
            </a:r>
            <a:endParaRPr lang="de-CH" dirty="0"/>
          </a:p>
        </p:txBody>
      </p:sp>
      <p:sp>
        <p:nvSpPr>
          <p:cNvPr id="3" name="Untertitel 2">
            <a:extLst>
              <a:ext uri="{FF2B5EF4-FFF2-40B4-BE49-F238E27FC236}">
                <a16:creationId xmlns:a16="http://schemas.microsoft.com/office/drawing/2014/main" id="{CD8FFF8B-9E37-441C-88B7-A3A375247B8E}"/>
              </a:ext>
            </a:extLst>
          </p:cNvPr>
          <p:cNvSpPr>
            <a:spLocks noGrp="1"/>
          </p:cNvSpPr>
          <p:nvPr>
            <p:ph type="subTitle" idx="1"/>
          </p:nvPr>
        </p:nvSpPr>
        <p:spPr>
          <a:xfrm>
            <a:off x="1143000" y="3933478"/>
            <a:ext cx="6858000" cy="1655762"/>
          </a:xfrm>
        </p:spPr>
        <p:txBody>
          <a:bodyPr>
            <a:normAutofit/>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e-DE" dirty="0"/>
              <a:t>Master-Untertitelformat bearbeiten</a:t>
            </a:r>
            <a:endParaRPr lang="de-CH" dirty="0"/>
          </a:p>
        </p:txBody>
      </p:sp>
      <p:sp>
        <p:nvSpPr>
          <p:cNvPr id="5" name="Fußzeilenplatzhalter 4">
            <a:extLst>
              <a:ext uri="{FF2B5EF4-FFF2-40B4-BE49-F238E27FC236}">
                <a16:creationId xmlns:a16="http://schemas.microsoft.com/office/drawing/2014/main" id="{1ABCC5AC-602F-4AA6-A728-53E97BBED016}"/>
              </a:ext>
            </a:extLst>
          </p:cNvPr>
          <p:cNvSpPr>
            <a:spLocks noGrp="1"/>
          </p:cNvSpPr>
          <p:nvPr>
            <p:ph type="ftr" sz="quarter" idx="11"/>
          </p:nvPr>
        </p:nvSpPr>
        <p:spPr>
          <a:xfrm>
            <a:off x="3028950" y="6324235"/>
            <a:ext cx="3086100" cy="365125"/>
          </a:xfrm>
        </p:spPr>
        <p:txBody>
          <a:bodyPr/>
          <a:lstStyle/>
          <a:p>
            <a:r>
              <a:rPr lang="de-CH" dirty="0"/>
              <a:t>Lehrgang Biodiversitätsberatung</a:t>
            </a:r>
          </a:p>
        </p:txBody>
      </p:sp>
      <p:grpSp>
        <p:nvGrpSpPr>
          <p:cNvPr id="6" name="Gruppieren 5">
            <a:extLst>
              <a:ext uri="{FF2B5EF4-FFF2-40B4-BE49-F238E27FC236}">
                <a16:creationId xmlns:a16="http://schemas.microsoft.com/office/drawing/2014/main" id="{A0206ACB-C6EC-9974-302A-DB211752ACF1}"/>
              </a:ext>
            </a:extLst>
          </p:cNvPr>
          <p:cNvGrpSpPr/>
          <p:nvPr userDrawn="1"/>
        </p:nvGrpSpPr>
        <p:grpSpPr>
          <a:xfrm>
            <a:off x="755577" y="351202"/>
            <a:ext cx="7632848" cy="900000"/>
            <a:chOff x="755576" y="351202"/>
            <a:chExt cx="7632848" cy="900000"/>
          </a:xfrm>
        </p:grpSpPr>
        <p:pic>
          <p:nvPicPr>
            <p:cNvPr id="7" name="Grafik 6">
              <a:extLst>
                <a:ext uri="{FF2B5EF4-FFF2-40B4-BE49-F238E27FC236}">
                  <a16:creationId xmlns:a16="http://schemas.microsoft.com/office/drawing/2014/main" id="{91440485-7CCA-71FF-7248-EAD9C17DBEEC}"/>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755576" y="351202"/>
              <a:ext cx="1712805" cy="900000"/>
            </a:xfrm>
            <a:prstGeom prst="rect">
              <a:avLst/>
            </a:prstGeom>
          </p:spPr>
        </p:pic>
        <p:pic>
          <p:nvPicPr>
            <p:cNvPr id="8" name="Grafik 7">
              <a:extLst>
                <a:ext uri="{FF2B5EF4-FFF2-40B4-BE49-F238E27FC236}">
                  <a16:creationId xmlns:a16="http://schemas.microsoft.com/office/drawing/2014/main" id="{45485AC0-2B00-3C82-236D-23DEC554FD63}"/>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3659369" y="841495"/>
              <a:ext cx="945779" cy="396000"/>
            </a:xfrm>
            <a:prstGeom prst="rect">
              <a:avLst/>
            </a:prstGeom>
          </p:spPr>
        </p:pic>
        <p:pic>
          <p:nvPicPr>
            <p:cNvPr id="9" name="Grafik 8" descr="Ein Bild, das Text enthält.&#10;&#10;Automatisch generierte Beschreibung">
              <a:extLst>
                <a:ext uri="{FF2B5EF4-FFF2-40B4-BE49-F238E27FC236}">
                  <a16:creationId xmlns:a16="http://schemas.microsoft.com/office/drawing/2014/main" id="{C49D5878-BFB7-3E38-FC28-AC6679671F17}"/>
                </a:ext>
              </a:extLst>
            </p:cNvPr>
            <p:cNvPicPr>
              <a:picLocks noChangeAspect="1"/>
            </p:cNvPicPr>
            <p:nvPr userDrawn="1"/>
          </p:nvPicPr>
          <p:blipFill rotWithShape="1">
            <a:blip r:embed="rId4" cstate="email">
              <a:extLst>
                <a:ext uri="{28A0092B-C50C-407E-A947-70E740481C1C}">
                  <a14:useLocalDpi xmlns:a14="http://schemas.microsoft.com/office/drawing/2010/main"/>
                </a:ext>
              </a:extLst>
            </a:blip>
            <a:srcRect/>
            <a:stretch/>
          </p:blipFill>
          <p:spPr>
            <a:xfrm>
              <a:off x="5796136" y="351202"/>
              <a:ext cx="2592288" cy="900000"/>
            </a:xfrm>
            <a:prstGeom prst="rect">
              <a:avLst/>
            </a:prstGeom>
          </p:spPr>
        </p:pic>
      </p:grpSp>
    </p:spTree>
    <p:extLst>
      <p:ext uri="{BB962C8B-B14F-4D97-AF65-F5344CB8AC3E}">
        <p14:creationId xmlns:p14="http://schemas.microsoft.com/office/powerpoint/2010/main" val="329309854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el und vertikaler Text">
    <p:spTree>
      <p:nvGrpSpPr>
        <p:cNvPr id="1" name=""/>
        <p:cNvGrpSpPr/>
        <p:nvPr/>
      </p:nvGrpSpPr>
      <p:grpSpPr>
        <a:xfrm>
          <a:off x="0" y="0"/>
          <a:ext cx="0" cy="0"/>
          <a:chOff x="0" y="0"/>
          <a:chExt cx="0" cy="0"/>
        </a:xfrm>
      </p:grpSpPr>
      <p:sp>
        <p:nvSpPr>
          <p:cNvPr id="3" name="Vertikaler Textplatzhalter 2">
            <a:extLst>
              <a:ext uri="{FF2B5EF4-FFF2-40B4-BE49-F238E27FC236}">
                <a16:creationId xmlns:a16="http://schemas.microsoft.com/office/drawing/2014/main" id="{D8882545-4F47-4494-A735-4F3301B6FED2}"/>
              </a:ext>
            </a:extLst>
          </p:cNvPr>
          <p:cNvSpPr>
            <a:spLocks noGrp="1"/>
          </p:cNvSpPr>
          <p:nvPr>
            <p:ph type="body" orient="vert" idx="1"/>
          </p:nvPr>
        </p:nvSpPr>
        <p:spPr>
          <a:xfrm>
            <a:off x="628650" y="1405209"/>
            <a:ext cx="7886700" cy="4680000"/>
          </a:xfrm>
        </p:spPr>
        <p:txBody>
          <a:bodyPr vert="eaVert"/>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CH"/>
          </a:p>
        </p:txBody>
      </p:sp>
      <p:sp>
        <p:nvSpPr>
          <p:cNvPr id="5" name="Fußzeilenplatzhalter 4">
            <a:extLst>
              <a:ext uri="{FF2B5EF4-FFF2-40B4-BE49-F238E27FC236}">
                <a16:creationId xmlns:a16="http://schemas.microsoft.com/office/drawing/2014/main" id="{70C9E06C-9E8C-424E-A15D-559585D30C33}"/>
              </a:ext>
            </a:extLst>
          </p:cNvPr>
          <p:cNvSpPr>
            <a:spLocks noGrp="1"/>
          </p:cNvSpPr>
          <p:nvPr>
            <p:ph type="ftr" sz="quarter" idx="11"/>
          </p:nvPr>
        </p:nvSpPr>
        <p:spPr>
          <a:xfrm>
            <a:off x="5432799" y="6405292"/>
            <a:ext cx="3086100" cy="365125"/>
          </a:xfrm>
        </p:spPr>
        <p:txBody>
          <a:bodyPr/>
          <a:lstStyle/>
          <a:p>
            <a:r>
              <a:rPr lang="de-CH"/>
              <a:t>Lehrgang Biodiversitätsberatung</a:t>
            </a:r>
          </a:p>
        </p:txBody>
      </p:sp>
      <p:pic>
        <p:nvPicPr>
          <p:cNvPr id="2" name="Grafik 1">
            <a:extLst>
              <a:ext uri="{FF2B5EF4-FFF2-40B4-BE49-F238E27FC236}">
                <a16:creationId xmlns:a16="http://schemas.microsoft.com/office/drawing/2014/main" id="{BE342788-ACCC-C064-F746-24B49F76C6F0}"/>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628650" y="6271148"/>
            <a:ext cx="3816000" cy="450326"/>
          </a:xfrm>
          <a:prstGeom prst="rect">
            <a:avLst/>
          </a:prstGeom>
        </p:spPr>
      </p:pic>
      <p:sp>
        <p:nvSpPr>
          <p:cNvPr id="4" name="Titel 3">
            <a:extLst>
              <a:ext uri="{FF2B5EF4-FFF2-40B4-BE49-F238E27FC236}">
                <a16:creationId xmlns:a16="http://schemas.microsoft.com/office/drawing/2014/main" id="{5BFA530B-50A3-CBC5-C875-39EADBFC40DF}"/>
              </a:ext>
            </a:extLst>
          </p:cNvPr>
          <p:cNvSpPr>
            <a:spLocks noGrp="1"/>
          </p:cNvSpPr>
          <p:nvPr>
            <p:ph type="title"/>
          </p:nvPr>
        </p:nvSpPr>
        <p:spPr/>
        <p:txBody>
          <a:bodyPr/>
          <a:lstStyle/>
          <a:p>
            <a:r>
              <a:rPr lang="de-DE"/>
              <a:t>Mastertitelformat bearbeiten</a:t>
            </a:r>
            <a:endParaRPr lang="de-CH"/>
          </a:p>
        </p:txBody>
      </p:sp>
    </p:spTree>
    <p:extLst>
      <p:ext uri="{BB962C8B-B14F-4D97-AF65-F5344CB8AC3E}">
        <p14:creationId xmlns:p14="http://schemas.microsoft.com/office/powerpoint/2010/main" val="137993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2_Titelfolie">
    <p:spTree>
      <p:nvGrpSpPr>
        <p:cNvPr id="1" name=""/>
        <p:cNvGrpSpPr/>
        <p:nvPr/>
      </p:nvGrpSpPr>
      <p:grpSpPr>
        <a:xfrm>
          <a:off x="0" y="0"/>
          <a:ext cx="0" cy="0"/>
          <a:chOff x="0" y="0"/>
          <a:chExt cx="0" cy="0"/>
        </a:xfrm>
      </p:grpSpPr>
      <p:sp>
        <p:nvSpPr>
          <p:cNvPr id="17" name="Inhaltsplatzhalter 2"/>
          <p:cNvSpPr>
            <a:spLocks noGrp="1"/>
          </p:cNvSpPr>
          <p:nvPr>
            <p:ph idx="13" hasCustomPrompt="1"/>
          </p:nvPr>
        </p:nvSpPr>
        <p:spPr>
          <a:xfrm>
            <a:off x="3233405" y="1638002"/>
            <a:ext cx="2700337" cy="2149357"/>
          </a:xfrm>
          <a:solidFill>
            <a:schemeClr val="accent1">
              <a:lumMod val="20000"/>
              <a:lumOff val="80000"/>
            </a:schemeClr>
          </a:solidFill>
        </p:spPr>
        <p:txBody>
          <a:bodyPr anchor="ctr"/>
          <a:lstStyle>
            <a:lvl1pPr marL="0" indent="0" algn="ctr">
              <a:buFontTx/>
              <a:buNone/>
              <a:defRPr>
                <a:solidFill>
                  <a:schemeClr val="bg1"/>
                </a:solidFill>
              </a:defRPr>
            </a:lvl1pPr>
          </a:lstStyle>
          <a:p>
            <a:pPr lvl="0"/>
            <a:r>
              <a:rPr lang="de-DE" dirty="0"/>
              <a:t>Hier Bild einfügen</a:t>
            </a:r>
            <a:endParaRPr lang="de-CH" dirty="0"/>
          </a:p>
        </p:txBody>
      </p:sp>
      <p:sp>
        <p:nvSpPr>
          <p:cNvPr id="18" name="Inhaltsplatzhalter 2"/>
          <p:cNvSpPr>
            <a:spLocks noGrp="1"/>
          </p:cNvSpPr>
          <p:nvPr>
            <p:ph idx="14" hasCustomPrompt="1"/>
          </p:nvPr>
        </p:nvSpPr>
        <p:spPr>
          <a:xfrm>
            <a:off x="624161" y="1638002"/>
            <a:ext cx="2598465" cy="2149357"/>
          </a:xfrm>
          <a:solidFill>
            <a:schemeClr val="accent1">
              <a:lumMod val="20000"/>
              <a:lumOff val="80000"/>
            </a:schemeClr>
          </a:solidFill>
        </p:spPr>
        <p:txBody>
          <a:bodyPr anchor="ctr"/>
          <a:lstStyle>
            <a:lvl1pPr marL="0" indent="0" algn="ctr">
              <a:buFontTx/>
              <a:buNone/>
              <a:defRPr>
                <a:solidFill>
                  <a:schemeClr val="bg1"/>
                </a:solidFill>
              </a:defRPr>
            </a:lvl1pPr>
          </a:lstStyle>
          <a:p>
            <a:pPr lvl="0"/>
            <a:r>
              <a:rPr lang="de-DE" dirty="0"/>
              <a:t>Hier Bild einfügen</a:t>
            </a:r>
            <a:endParaRPr lang="de-CH" dirty="0"/>
          </a:p>
        </p:txBody>
      </p:sp>
      <p:sp>
        <p:nvSpPr>
          <p:cNvPr id="19" name="Inhaltsplatzhalter 2"/>
          <p:cNvSpPr>
            <a:spLocks noGrp="1"/>
          </p:cNvSpPr>
          <p:nvPr>
            <p:ph idx="15" hasCustomPrompt="1"/>
          </p:nvPr>
        </p:nvSpPr>
        <p:spPr>
          <a:xfrm>
            <a:off x="5917925" y="1638002"/>
            <a:ext cx="2614889" cy="2149357"/>
          </a:xfrm>
          <a:solidFill>
            <a:schemeClr val="accent1">
              <a:lumMod val="20000"/>
              <a:lumOff val="80000"/>
            </a:schemeClr>
          </a:solidFill>
        </p:spPr>
        <p:txBody>
          <a:bodyPr anchor="ctr"/>
          <a:lstStyle>
            <a:lvl1pPr marL="0" indent="0" algn="ctr">
              <a:buFontTx/>
              <a:buNone/>
              <a:defRPr>
                <a:solidFill>
                  <a:schemeClr val="bg1"/>
                </a:solidFill>
              </a:defRPr>
            </a:lvl1pPr>
          </a:lstStyle>
          <a:p>
            <a:pPr lvl="0"/>
            <a:r>
              <a:rPr lang="de-DE" dirty="0"/>
              <a:t>Hier Bild einfügen</a:t>
            </a:r>
            <a:endParaRPr lang="de-CH" dirty="0"/>
          </a:p>
        </p:txBody>
      </p:sp>
      <p:cxnSp>
        <p:nvCxnSpPr>
          <p:cNvPr id="21" name="Gerader Verbinder 20"/>
          <p:cNvCxnSpPr/>
          <p:nvPr userDrawn="1"/>
        </p:nvCxnSpPr>
        <p:spPr>
          <a:xfrm>
            <a:off x="3222625" y="1638000"/>
            <a:ext cx="0" cy="2176582"/>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2" name="Gerader Verbinder 21"/>
          <p:cNvCxnSpPr/>
          <p:nvPr userDrawn="1"/>
        </p:nvCxnSpPr>
        <p:spPr>
          <a:xfrm>
            <a:off x="5933741" y="1638000"/>
            <a:ext cx="0" cy="2176582"/>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grpSp>
        <p:nvGrpSpPr>
          <p:cNvPr id="10" name="Gruppieren 9">
            <a:extLst>
              <a:ext uri="{FF2B5EF4-FFF2-40B4-BE49-F238E27FC236}">
                <a16:creationId xmlns:a16="http://schemas.microsoft.com/office/drawing/2014/main" id="{CAB9EB27-EFDC-429F-9E2B-7D707308339C}"/>
              </a:ext>
            </a:extLst>
          </p:cNvPr>
          <p:cNvGrpSpPr/>
          <p:nvPr userDrawn="1"/>
        </p:nvGrpSpPr>
        <p:grpSpPr>
          <a:xfrm>
            <a:off x="755577" y="351202"/>
            <a:ext cx="7632848" cy="900000"/>
            <a:chOff x="755576" y="351202"/>
            <a:chExt cx="7632848" cy="900000"/>
          </a:xfrm>
        </p:grpSpPr>
        <p:pic>
          <p:nvPicPr>
            <p:cNvPr id="11" name="Grafik 10">
              <a:extLst>
                <a:ext uri="{FF2B5EF4-FFF2-40B4-BE49-F238E27FC236}">
                  <a16:creationId xmlns:a16="http://schemas.microsoft.com/office/drawing/2014/main" id="{DE9393AB-CC19-4033-BCA9-5A0DB4477027}"/>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755576" y="351202"/>
              <a:ext cx="1712805" cy="900000"/>
            </a:xfrm>
            <a:prstGeom prst="rect">
              <a:avLst/>
            </a:prstGeom>
          </p:spPr>
        </p:pic>
        <p:pic>
          <p:nvPicPr>
            <p:cNvPr id="12" name="Grafik 11">
              <a:extLst>
                <a:ext uri="{FF2B5EF4-FFF2-40B4-BE49-F238E27FC236}">
                  <a16:creationId xmlns:a16="http://schemas.microsoft.com/office/drawing/2014/main" id="{DC8CFD68-B5B5-4AB0-8D96-64ECCBB705E1}"/>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3659369" y="841495"/>
              <a:ext cx="945779" cy="396000"/>
            </a:xfrm>
            <a:prstGeom prst="rect">
              <a:avLst/>
            </a:prstGeom>
          </p:spPr>
        </p:pic>
        <p:pic>
          <p:nvPicPr>
            <p:cNvPr id="13" name="Grafik 12" descr="Ein Bild, das Text enthält.&#10;&#10;Automatisch generierte Beschreibung">
              <a:extLst>
                <a:ext uri="{FF2B5EF4-FFF2-40B4-BE49-F238E27FC236}">
                  <a16:creationId xmlns:a16="http://schemas.microsoft.com/office/drawing/2014/main" id="{FA7A1DF5-A270-433C-B2CB-0D802E4BBAAD}"/>
                </a:ext>
              </a:extLst>
            </p:cNvPr>
            <p:cNvPicPr>
              <a:picLocks noChangeAspect="1"/>
            </p:cNvPicPr>
            <p:nvPr userDrawn="1"/>
          </p:nvPicPr>
          <p:blipFill rotWithShape="1">
            <a:blip r:embed="rId4" cstate="email">
              <a:extLst>
                <a:ext uri="{28A0092B-C50C-407E-A947-70E740481C1C}">
                  <a14:useLocalDpi xmlns:a14="http://schemas.microsoft.com/office/drawing/2010/main"/>
                </a:ext>
              </a:extLst>
            </a:blip>
            <a:srcRect/>
            <a:stretch/>
          </p:blipFill>
          <p:spPr>
            <a:xfrm>
              <a:off x="5796136" y="351202"/>
              <a:ext cx="2592288" cy="900000"/>
            </a:xfrm>
            <a:prstGeom prst="rect">
              <a:avLst/>
            </a:prstGeom>
          </p:spPr>
        </p:pic>
      </p:grpSp>
      <p:sp>
        <p:nvSpPr>
          <p:cNvPr id="15" name="Fußzeilenplatzhalter 4">
            <a:extLst>
              <a:ext uri="{FF2B5EF4-FFF2-40B4-BE49-F238E27FC236}">
                <a16:creationId xmlns:a16="http://schemas.microsoft.com/office/drawing/2014/main" id="{A0E29215-BBC2-44C1-8202-476A43BC9E0E}"/>
              </a:ext>
            </a:extLst>
          </p:cNvPr>
          <p:cNvSpPr>
            <a:spLocks noGrp="1"/>
          </p:cNvSpPr>
          <p:nvPr>
            <p:ph type="ftr" sz="quarter" idx="3"/>
          </p:nvPr>
        </p:nvSpPr>
        <p:spPr>
          <a:xfrm>
            <a:off x="3062099" y="6324235"/>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de-CH" dirty="0"/>
              <a:t>Lehrgang Biodiversitätsberatung</a:t>
            </a:r>
          </a:p>
        </p:txBody>
      </p:sp>
      <p:sp>
        <p:nvSpPr>
          <p:cNvPr id="16" name="Titel 1">
            <a:extLst>
              <a:ext uri="{FF2B5EF4-FFF2-40B4-BE49-F238E27FC236}">
                <a16:creationId xmlns:a16="http://schemas.microsoft.com/office/drawing/2014/main" id="{5B116523-80D4-47F9-897C-274987D70C18}"/>
              </a:ext>
            </a:extLst>
          </p:cNvPr>
          <p:cNvSpPr>
            <a:spLocks noGrp="1"/>
          </p:cNvSpPr>
          <p:nvPr>
            <p:ph type="ctrTitle"/>
          </p:nvPr>
        </p:nvSpPr>
        <p:spPr>
          <a:xfrm>
            <a:off x="1015650" y="3821840"/>
            <a:ext cx="6858000" cy="2055432"/>
          </a:xfrm>
          <a:prstGeom prst="rect">
            <a:avLst/>
          </a:prstGeom>
        </p:spPr>
        <p:txBody>
          <a:bodyPr anchor="b"/>
          <a:lstStyle>
            <a:lvl1pPr algn="ctr">
              <a:defRPr sz="6000"/>
            </a:lvl1pPr>
          </a:lstStyle>
          <a:p>
            <a:r>
              <a:rPr lang="de-DE" dirty="0"/>
              <a:t>Mastertitelformat bearbeiten</a:t>
            </a:r>
            <a:endParaRPr lang="de-CH" dirty="0"/>
          </a:p>
        </p:txBody>
      </p:sp>
    </p:spTree>
    <p:extLst>
      <p:ext uri="{BB962C8B-B14F-4D97-AF65-F5344CB8AC3E}">
        <p14:creationId xmlns:p14="http://schemas.microsoft.com/office/powerpoint/2010/main" val="1315925168"/>
      </p:ext>
    </p:extLst>
  </p:cSld>
  <p:clrMapOvr>
    <a:masterClrMapping/>
  </p:clrMapOvr>
  <p:extLst>
    <p:ext uri="{DCECCB84-F9BA-43D5-87BE-67443E8EF086}">
      <p15:sldGuideLst xmlns:p15="http://schemas.microsoft.com/office/powerpoint/2012/main">
        <p15:guide id="1" pos="215"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el und Inhalt">
    <p:spTree>
      <p:nvGrpSpPr>
        <p:cNvPr id="1" name=""/>
        <p:cNvGrpSpPr/>
        <p:nvPr/>
      </p:nvGrpSpPr>
      <p:grpSpPr>
        <a:xfrm>
          <a:off x="0" y="0"/>
          <a:ext cx="0" cy="0"/>
          <a:chOff x="0" y="0"/>
          <a:chExt cx="0" cy="0"/>
        </a:xfrm>
      </p:grpSpPr>
      <p:sp>
        <p:nvSpPr>
          <p:cNvPr id="5" name="Fußzeilenplatzhalter 4">
            <a:extLst>
              <a:ext uri="{FF2B5EF4-FFF2-40B4-BE49-F238E27FC236}">
                <a16:creationId xmlns:a16="http://schemas.microsoft.com/office/drawing/2014/main" id="{39B86ED0-376A-4AEA-82F4-B139877F5D65}"/>
              </a:ext>
            </a:extLst>
          </p:cNvPr>
          <p:cNvSpPr>
            <a:spLocks noGrp="1"/>
          </p:cNvSpPr>
          <p:nvPr>
            <p:ph type="ftr" sz="quarter" idx="11"/>
          </p:nvPr>
        </p:nvSpPr>
        <p:spPr>
          <a:xfrm>
            <a:off x="5429250" y="6400980"/>
            <a:ext cx="3086100" cy="360000"/>
          </a:xfrm>
        </p:spPr>
        <p:txBody>
          <a:bodyPr/>
          <a:lstStyle/>
          <a:p>
            <a:r>
              <a:rPr lang="de-CH"/>
              <a:t>Lehrgang Biodiversitätsberatung</a:t>
            </a:r>
          </a:p>
        </p:txBody>
      </p:sp>
      <p:sp>
        <p:nvSpPr>
          <p:cNvPr id="8" name="Textplatzhalter 2">
            <a:extLst>
              <a:ext uri="{FF2B5EF4-FFF2-40B4-BE49-F238E27FC236}">
                <a16:creationId xmlns:a16="http://schemas.microsoft.com/office/drawing/2014/main" id="{9445F8F2-C532-4C73-ABC8-308090C5716C}"/>
              </a:ext>
            </a:extLst>
          </p:cNvPr>
          <p:cNvSpPr>
            <a:spLocks noGrp="1"/>
          </p:cNvSpPr>
          <p:nvPr>
            <p:ph idx="1"/>
          </p:nvPr>
        </p:nvSpPr>
        <p:spPr>
          <a:xfrm>
            <a:off x="628650" y="1403053"/>
            <a:ext cx="7886700" cy="4680000"/>
          </a:xfrm>
          <a:prstGeom prst="rect">
            <a:avLst/>
          </a:prstGeom>
        </p:spPr>
        <p:txBody>
          <a:bodyPr vert="horz" lIns="91440" tIns="45720" rIns="91440" bIns="45720" rtlCol="0">
            <a:normAutofit/>
          </a:bodyPr>
          <a:lstStyle/>
          <a:p>
            <a:pPr lvl="0"/>
            <a:r>
              <a:rPr lang="de-DE" dirty="0"/>
              <a:t>Mastertextformat bearbeiten</a:t>
            </a:r>
          </a:p>
          <a:p>
            <a:pPr lvl="1"/>
            <a:r>
              <a:rPr lang="de-DE" dirty="0"/>
              <a:t>Zweite Ebene</a:t>
            </a:r>
          </a:p>
          <a:p>
            <a:pPr lvl="2"/>
            <a:r>
              <a:rPr lang="de-DE" dirty="0"/>
              <a:t>Dritte Ebene</a:t>
            </a:r>
          </a:p>
          <a:p>
            <a:pPr lvl="3"/>
            <a:r>
              <a:rPr lang="de-DE" dirty="0"/>
              <a:t>Vierte Ebene</a:t>
            </a:r>
          </a:p>
          <a:p>
            <a:pPr lvl="4"/>
            <a:r>
              <a:rPr lang="de-DE" dirty="0"/>
              <a:t>Fünfte Ebene</a:t>
            </a:r>
            <a:endParaRPr lang="de-CH" dirty="0"/>
          </a:p>
        </p:txBody>
      </p:sp>
      <p:pic>
        <p:nvPicPr>
          <p:cNvPr id="2" name="Grafik 1">
            <a:extLst>
              <a:ext uri="{FF2B5EF4-FFF2-40B4-BE49-F238E27FC236}">
                <a16:creationId xmlns:a16="http://schemas.microsoft.com/office/drawing/2014/main" id="{92FA2A9F-58EF-650B-C097-763F1DB08C5B}"/>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628650" y="6271148"/>
            <a:ext cx="3816000" cy="450326"/>
          </a:xfrm>
          <a:prstGeom prst="rect">
            <a:avLst/>
          </a:prstGeom>
        </p:spPr>
      </p:pic>
      <p:sp>
        <p:nvSpPr>
          <p:cNvPr id="3" name="Titel 2">
            <a:extLst>
              <a:ext uri="{FF2B5EF4-FFF2-40B4-BE49-F238E27FC236}">
                <a16:creationId xmlns:a16="http://schemas.microsoft.com/office/drawing/2014/main" id="{940BEA56-F7D7-6744-8B3D-1C2BB2764DFA}"/>
              </a:ext>
            </a:extLst>
          </p:cNvPr>
          <p:cNvSpPr>
            <a:spLocks noGrp="1"/>
          </p:cNvSpPr>
          <p:nvPr>
            <p:ph type="title"/>
          </p:nvPr>
        </p:nvSpPr>
        <p:spPr>
          <a:xfrm>
            <a:off x="628650" y="365127"/>
            <a:ext cx="7886700" cy="720000"/>
          </a:xfrm>
        </p:spPr>
        <p:txBody>
          <a:bodyPr/>
          <a:lstStyle/>
          <a:p>
            <a:r>
              <a:rPr lang="de-DE" dirty="0"/>
              <a:t>Mastertitelformat bearbeiten</a:t>
            </a:r>
            <a:endParaRPr lang="de-CH" dirty="0"/>
          </a:p>
        </p:txBody>
      </p:sp>
    </p:spTree>
    <p:extLst>
      <p:ext uri="{BB962C8B-B14F-4D97-AF65-F5344CB8AC3E}">
        <p14:creationId xmlns:p14="http://schemas.microsoft.com/office/powerpoint/2010/main" val="145240614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Zwei Inhalte">
    <p:spTree>
      <p:nvGrpSpPr>
        <p:cNvPr id="1" name=""/>
        <p:cNvGrpSpPr/>
        <p:nvPr/>
      </p:nvGrpSpPr>
      <p:grpSpPr>
        <a:xfrm>
          <a:off x="0" y="0"/>
          <a:ext cx="0" cy="0"/>
          <a:chOff x="0" y="0"/>
          <a:chExt cx="0" cy="0"/>
        </a:xfrm>
      </p:grpSpPr>
      <p:sp>
        <p:nvSpPr>
          <p:cNvPr id="3" name="Inhaltsplatzhalter 2">
            <a:extLst>
              <a:ext uri="{FF2B5EF4-FFF2-40B4-BE49-F238E27FC236}">
                <a16:creationId xmlns:a16="http://schemas.microsoft.com/office/drawing/2014/main" id="{7C5534CF-F738-4602-97CA-A3EA8F177115}"/>
              </a:ext>
            </a:extLst>
          </p:cNvPr>
          <p:cNvSpPr>
            <a:spLocks noGrp="1"/>
          </p:cNvSpPr>
          <p:nvPr>
            <p:ph sz="half" idx="1"/>
          </p:nvPr>
        </p:nvSpPr>
        <p:spPr>
          <a:xfrm>
            <a:off x="628650" y="1399144"/>
            <a:ext cx="3867150" cy="4680000"/>
          </a:xfrm>
        </p:spPr>
        <p:txBody>
          <a:bodyPr/>
          <a:lstStyle/>
          <a:p>
            <a:pPr lvl="0"/>
            <a:r>
              <a:rPr lang="de-DE" dirty="0"/>
              <a:t>Mastertextformat bearbeiten</a:t>
            </a:r>
          </a:p>
          <a:p>
            <a:pPr lvl="1"/>
            <a:r>
              <a:rPr lang="de-DE" dirty="0"/>
              <a:t>Zweite Ebene</a:t>
            </a:r>
          </a:p>
          <a:p>
            <a:pPr lvl="2"/>
            <a:r>
              <a:rPr lang="de-DE" dirty="0"/>
              <a:t>Dritte Ebene</a:t>
            </a:r>
          </a:p>
          <a:p>
            <a:pPr lvl="3"/>
            <a:r>
              <a:rPr lang="de-DE" dirty="0"/>
              <a:t>Vierte Ebene</a:t>
            </a:r>
          </a:p>
          <a:p>
            <a:pPr lvl="4"/>
            <a:r>
              <a:rPr lang="de-DE" dirty="0"/>
              <a:t>Fünfte Ebene</a:t>
            </a:r>
            <a:endParaRPr lang="de-CH" dirty="0"/>
          </a:p>
        </p:txBody>
      </p:sp>
      <p:sp>
        <p:nvSpPr>
          <p:cNvPr id="4" name="Inhaltsplatzhalter 3">
            <a:extLst>
              <a:ext uri="{FF2B5EF4-FFF2-40B4-BE49-F238E27FC236}">
                <a16:creationId xmlns:a16="http://schemas.microsoft.com/office/drawing/2014/main" id="{55586B9E-B0B9-4592-A976-0EE3264A4952}"/>
              </a:ext>
            </a:extLst>
          </p:cNvPr>
          <p:cNvSpPr>
            <a:spLocks noGrp="1"/>
          </p:cNvSpPr>
          <p:nvPr>
            <p:ph sz="half" idx="2"/>
          </p:nvPr>
        </p:nvSpPr>
        <p:spPr>
          <a:xfrm>
            <a:off x="4648200" y="1399144"/>
            <a:ext cx="3867150" cy="4680000"/>
          </a:xfrm>
        </p:spPr>
        <p:txBody>
          <a:bodyPr/>
          <a:lstStyle/>
          <a:p>
            <a:pPr lvl="0"/>
            <a:r>
              <a:rPr lang="de-DE" dirty="0"/>
              <a:t>Mastertextformat bearbeiten</a:t>
            </a:r>
          </a:p>
          <a:p>
            <a:pPr lvl="1"/>
            <a:r>
              <a:rPr lang="de-DE" dirty="0"/>
              <a:t>Zweite Ebene</a:t>
            </a:r>
          </a:p>
          <a:p>
            <a:pPr lvl="2"/>
            <a:r>
              <a:rPr lang="de-DE" dirty="0"/>
              <a:t>Dritte Ebene</a:t>
            </a:r>
          </a:p>
          <a:p>
            <a:pPr lvl="3"/>
            <a:r>
              <a:rPr lang="de-DE" dirty="0"/>
              <a:t>Vierte Ebene</a:t>
            </a:r>
          </a:p>
          <a:p>
            <a:pPr lvl="4"/>
            <a:r>
              <a:rPr lang="de-DE" dirty="0"/>
              <a:t>Fünfte Ebene</a:t>
            </a:r>
            <a:endParaRPr lang="de-CH" dirty="0"/>
          </a:p>
        </p:txBody>
      </p:sp>
      <p:sp>
        <p:nvSpPr>
          <p:cNvPr id="6" name="Fußzeilenplatzhalter 5">
            <a:extLst>
              <a:ext uri="{FF2B5EF4-FFF2-40B4-BE49-F238E27FC236}">
                <a16:creationId xmlns:a16="http://schemas.microsoft.com/office/drawing/2014/main" id="{4419F949-7998-450E-AEB6-1380D629C53B}"/>
              </a:ext>
            </a:extLst>
          </p:cNvPr>
          <p:cNvSpPr>
            <a:spLocks noGrp="1"/>
          </p:cNvSpPr>
          <p:nvPr>
            <p:ph type="ftr" sz="quarter" idx="11"/>
          </p:nvPr>
        </p:nvSpPr>
        <p:spPr>
          <a:xfrm>
            <a:off x="5434341" y="6393162"/>
            <a:ext cx="3086100" cy="360000"/>
          </a:xfrm>
        </p:spPr>
        <p:txBody>
          <a:bodyPr/>
          <a:lstStyle/>
          <a:p>
            <a:r>
              <a:rPr lang="de-CH" dirty="0"/>
              <a:t>Lehrgang Biodiversitätsberatung</a:t>
            </a:r>
          </a:p>
        </p:txBody>
      </p:sp>
      <p:pic>
        <p:nvPicPr>
          <p:cNvPr id="2" name="Grafik 1">
            <a:extLst>
              <a:ext uri="{FF2B5EF4-FFF2-40B4-BE49-F238E27FC236}">
                <a16:creationId xmlns:a16="http://schemas.microsoft.com/office/drawing/2014/main" id="{CFD9A61E-0FEC-49EF-031E-7BE54969E82F}"/>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628650" y="6271148"/>
            <a:ext cx="3816000" cy="450326"/>
          </a:xfrm>
          <a:prstGeom prst="rect">
            <a:avLst/>
          </a:prstGeom>
        </p:spPr>
      </p:pic>
      <p:sp>
        <p:nvSpPr>
          <p:cNvPr id="5" name="Titel 4">
            <a:extLst>
              <a:ext uri="{FF2B5EF4-FFF2-40B4-BE49-F238E27FC236}">
                <a16:creationId xmlns:a16="http://schemas.microsoft.com/office/drawing/2014/main" id="{CD5873B5-7B2D-BAD1-3110-FC01476C52AE}"/>
              </a:ext>
            </a:extLst>
          </p:cNvPr>
          <p:cNvSpPr>
            <a:spLocks noGrp="1"/>
          </p:cNvSpPr>
          <p:nvPr>
            <p:ph type="title"/>
          </p:nvPr>
        </p:nvSpPr>
        <p:spPr>
          <a:xfrm>
            <a:off x="628650" y="365127"/>
            <a:ext cx="7886700" cy="720000"/>
          </a:xfrm>
        </p:spPr>
        <p:txBody>
          <a:bodyPr>
            <a:normAutofit/>
          </a:bodyPr>
          <a:lstStyle>
            <a:lvl1pPr>
              <a:defRPr sz="2400"/>
            </a:lvl1pPr>
          </a:lstStyle>
          <a:p>
            <a:r>
              <a:rPr lang="de-DE" dirty="0"/>
              <a:t>Mastertitelformat bearbeiten</a:t>
            </a:r>
            <a:endParaRPr lang="de-CH" dirty="0"/>
          </a:p>
        </p:txBody>
      </p:sp>
    </p:spTree>
    <p:extLst>
      <p:ext uri="{BB962C8B-B14F-4D97-AF65-F5344CB8AC3E}">
        <p14:creationId xmlns:p14="http://schemas.microsoft.com/office/powerpoint/2010/main" val="209442912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Vergleich">
    <p:spTree>
      <p:nvGrpSpPr>
        <p:cNvPr id="1" name=""/>
        <p:cNvGrpSpPr/>
        <p:nvPr/>
      </p:nvGrpSpPr>
      <p:grpSpPr>
        <a:xfrm>
          <a:off x="0" y="0"/>
          <a:ext cx="0" cy="0"/>
          <a:chOff x="0" y="0"/>
          <a:chExt cx="0" cy="0"/>
        </a:xfrm>
      </p:grpSpPr>
      <p:sp>
        <p:nvSpPr>
          <p:cNvPr id="3" name="Textplatzhalter 2">
            <a:extLst>
              <a:ext uri="{FF2B5EF4-FFF2-40B4-BE49-F238E27FC236}">
                <a16:creationId xmlns:a16="http://schemas.microsoft.com/office/drawing/2014/main" id="{154F3ED9-9001-4FC0-893D-81CB3C0FD462}"/>
              </a:ext>
            </a:extLst>
          </p:cNvPr>
          <p:cNvSpPr>
            <a:spLocks noGrp="1"/>
          </p:cNvSpPr>
          <p:nvPr>
            <p:ph type="body" idx="1"/>
          </p:nvPr>
        </p:nvSpPr>
        <p:spPr>
          <a:xfrm>
            <a:off x="628650" y="1268760"/>
            <a:ext cx="3868737" cy="720000"/>
          </a:xfrm>
        </p:spPr>
        <p:txBody>
          <a:bodyPr anchor="b"/>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dirty="0"/>
              <a:t>Mastertextformat bearbeiten</a:t>
            </a:r>
          </a:p>
        </p:txBody>
      </p:sp>
      <p:sp>
        <p:nvSpPr>
          <p:cNvPr id="4" name="Inhaltsplatzhalter 3">
            <a:extLst>
              <a:ext uri="{FF2B5EF4-FFF2-40B4-BE49-F238E27FC236}">
                <a16:creationId xmlns:a16="http://schemas.microsoft.com/office/drawing/2014/main" id="{7D045D8C-C343-4856-838C-D5A4E756FA9E}"/>
              </a:ext>
            </a:extLst>
          </p:cNvPr>
          <p:cNvSpPr>
            <a:spLocks noGrp="1"/>
          </p:cNvSpPr>
          <p:nvPr>
            <p:ph sz="half" idx="2"/>
          </p:nvPr>
        </p:nvSpPr>
        <p:spPr>
          <a:xfrm>
            <a:off x="628650" y="2206761"/>
            <a:ext cx="3868737" cy="3960000"/>
          </a:xfrm>
        </p:spPr>
        <p:txBody>
          <a:bodyPr/>
          <a:lstStyle/>
          <a:p>
            <a:pPr lvl="0"/>
            <a:r>
              <a:rPr lang="de-DE" dirty="0"/>
              <a:t>Mastertextformat bearbeiten</a:t>
            </a:r>
          </a:p>
          <a:p>
            <a:pPr lvl="1"/>
            <a:r>
              <a:rPr lang="de-DE" dirty="0"/>
              <a:t>Zweite Ebene</a:t>
            </a:r>
          </a:p>
          <a:p>
            <a:pPr lvl="2"/>
            <a:r>
              <a:rPr lang="de-DE" dirty="0"/>
              <a:t>Dritte Ebene</a:t>
            </a:r>
          </a:p>
          <a:p>
            <a:pPr lvl="3"/>
            <a:r>
              <a:rPr lang="de-DE" dirty="0"/>
              <a:t>Vierte Ebene</a:t>
            </a:r>
          </a:p>
          <a:p>
            <a:pPr lvl="4"/>
            <a:r>
              <a:rPr lang="de-DE" dirty="0"/>
              <a:t>Fünfte Ebene</a:t>
            </a:r>
            <a:endParaRPr lang="de-CH" dirty="0"/>
          </a:p>
        </p:txBody>
      </p:sp>
      <p:sp>
        <p:nvSpPr>
          <p:cNvPr id="5" name="Textplatzhalter 4">
            <a:extLst>
              <a:ext uri="{FF2B5EF4-FFF2-40B4-BE49-F238E27FC236}">
                <a16:creationId xmlns:a16="http://schemas.microsoft.com/office/drawing/2014/main" id="{6E59AE9D-1027-4470-A376-5FA6F23D3A7D}"/>
              </a:ext>
            </a:extLst>
          </p:cNvPr>
          <p:cNvSpPr>
            <a:spLocks noGrp="1"/>
          </p:cNvSpPr>
          <p:nvPr>
            <p:ph type="body" sz="quarter" idx="3"/>
          </p:nvPr>
        </p:nvSpPr>
        <p:spPr>
          <a:xfrm>
            <a:off x="4624841" y="1268760"/>
            <a:ext cx="3887788" cy="72000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dirty="0"/>
              <a:t>Mastertextformat bearbeiten</a:t>
            </a:r>
          </a:p>
        </p:txBody>
      </p:sp>
      <p:sp>
        <p:nvSpPr>
          <p:cNvPr id="6" name="Inhaltsplatzhalter 5">
            <a:extLst>
              <a:ext uri="{FF2B5EF4-FFF2-40B4-BE49-F238E27FC236}">
                <a16:creationId xmlns:a16="http://schemas.microsoft.com/office/drawing/2014/main" id="{E5F618B3-C884-4B99-A23A-FB5DF1D74D05}"/>
              </a:ext>
            </a:extLst>
          </p:cNvPr>
          <p:cNvSpPr>
            <a:spLocks noGrp="1"/>
          </p:cNvSpPr>
          <p:nvPr>
            <p:ph sz="quarter" idx="4"/>
          </p:nvPr>
        </p:nvSpPr>
        <p:spPr>
          <a:xfrm>
            <a:off x="4624841" y="2206761"/>
            <a:ext cx="3887788" cy="3960000"/>
          </a:xfrm>
        </p:spPr>
        <p:txBody>
          <a:bodyPr/>
          <a:lstStyle/>
          <a:p>
            <a:pPr lvl="0"/>
            <a:r>
              <a:rPr lang="de-DE" dirty="0"/>
              <a:t>Mastertextformat bearbeiten</a:t>
            </a:r>
          </a:p>
          <a:p>
            <a:pPr lvl="1"/>
            <a:r>
              <a:rPr lang="de-DE" dirty="0"/>
              <a:t>Zweite Ebene</a:t>
            </a:r>
          </a:p>
          <a:p>
            <a:pPr lvl="2"/>
            <a:r>
              <a:rPr lang="de-DE" dirty="0"/>
              <a:t>Dritte Ebene</a:t>
            </a:r>
          </a:p>
          <a:p>
            <a:pPr lvl="3"/>
            <a:r>
              <a:rPr lang="de-DE" dirty="0"/>
              <a:t>Vierte Ebene</a:t>
            </a:r>
          </a:p>
          <a:p>
            <a:pPr lvl="4"/>
            <a:r>
              <a:rPr lang="de-DE" dirty="0"/>
              <a:t>Fünfte Ebene</a:t>
            </a:r>
            <a:endParaRPr lang="de-CH" dirty="0"/>
          </a:p>
        </p:txBody>
      </p:sp>
      <p:sp>
        <p:nvSpPr>
          <p:cNvPr id="8" name="Fußzeilenplatzhalter 7">
            <a:extLst>
              <a:ext uri="{FF2B5EF4-FFF2-40B4-BE49-F238E27FC236}">
                <a16:creationId xmlns:a16="http://schemas.microsoft.com/office/drawing/2014/main" id="{FE3C2D70-C4EA-4261-9A75-AB97A9622C06}"/>
              </a:ext>
            </a:extLst>
          </p:cNvPr>
          <p:cNvSpPr>
            <a:spLocks noGrp="1"/>
          </p:cNvSpPr>
          <p:nvPr>
            <p:ph type="ftr" sz="quarter" idx="11"/>
          </p:nvPr>
        </p:nvSpPr>
        <p:spPr>
          <a:xfrm>
            <a:off x="5429250" y="6396666"/>
            <a:ext cx="3086100" cy="365125"/>
          </a:xfrm>
        </p:spPr>
        <p:txBody>
          <a:bodyPr/>
          <a:lstStyle/>
          <a:p>
            <a:r>
              <a:rPr lang="de-CH"/>
              <a:t>Lehrgang Biodiversitätsberatung</a:t>
            </a:r>
          </a:p>
        </p:txBody>
      </p:sp>
      <p:sp>
        <p:nvSpPr>
          <p:cNvPr id="2" name="Titel 1">
            <a:extLst>
              <a:ext uri="{FF2B5EF4-FFF2-40B4-BE49-F238E27FC236}">
                <a16:creationId xmlns:a16="http://schemas.microsoft.com/office/drawing/2014/main" id="{9BA4EA3E-61B6-12E1-75A9-FDFD4EEAF235}"/>
              </a:ext>
            </a:extLst>
          </p:cNvPr>
          <p:cNvSpPr>
            <a:spLocks noGrp="1"/>
          </p:cNvSpPr>
          <p:nvPr>
            <p:ph type="title"/>
          </p:nvPr>
        </p:nvSpPr>
        <p:spPr/>
        <p:txBody>
          <a:bodyPr/>
          <a:lstStyle/>
          <a:p>
            <a:r>
              <a:rPr lang="de-DE"/>
              <a:t>Mastertitelformat bearbeiten</a:t>
            </a:r>
            <a:endParaRPr lang="de-CH"/>
          </a:p>
        </p:txBody>
      </p:sp>
      <p:pic>
        <p:nvPicPr>
          <p:cNvPr id="7" name="Grafik 6">
            <a:extLst>
              <a:ext uri="{FF2B5EF4-FFF2-40B4-BE49-F238E27FC236}">
                <a16:creationId xmlns:a16="http://schemas.microsoft.com/office/drawing/2014/main" id="{3C4A5592-6CEB-3322-64EA-52A317192E10}"/>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628650" y="6271148"/>
            <a:ext cx="3816000" cy="450326"/>
          </a:xfrm>
          <a:prstGeom prst="rect">
            <a:avLst/>
          </a:prstGeom>
        </p:spPr>
      </p:pic>
    </p:spTree>
    <p:extLst>
      <p:ext uri="{BB962C8B-B14F-4D97-AF65-F5344CB8AC3E}">
        <p14:creationId xmlns:p14="http://schemas.microsoft.com/office/powerpoint/2010/main" val="4495772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Nur Titel">
    <p:spTree>
      <p:nvGrpSpPr>
        <p:cNvPr id="1" name=""/>
        <p:cNvGrpSpPr/>
        <p:nvPr/>
      </p:nvGrpSpPr>
      <p:grpSpPr>
        <a:xfrm>
          <a:off x="0" y="0"/>
          <a:ext cx="0" cy="0"/>
          <a:chOff x="0" y="0"/>
          <a:chExt cx="0" cy="0"/>
        </a:xfrm>
      </p:grpSpPr>
      <p:sp>
        <p:nvSpPr>
          <p:cNvPr id="4" name="Fußzeilenplatzhalter 3">
            <a:extLst>
              <a:ext uri="{FF2B5EF4-FFF2-40B4-BE49-F238E27FC236}">
                <a16:creationId xmlns:a16="http://schemas.microsoft.com/office/drawing/2014/main" id="{1A289651-6F9C-47E3-94C8-CDA55E63C4D7}"/>
              </a:ext>
            </a:extLst>
          </p:cNvPr>
          <p:cNvSpPr>
            <a:spLocks noGrp="1"/>
          </p:cNvSpPr>
          <p:nvPr>
            <p:ph type="ftr" sz="quarter" idx="11"/>
          </p:nvPr>
        </p:nvSpPr>
        <p:spPr>
          <a:xfrm>
            <a:off x="5432160" y="6398581"/>
            <a:ext cx="3086100" cy="365125"/>
          </a:xfrm>
        </p:spPr>
        <p:txBody>
          <a:bodyPr/>
          <a:lstStyle/>
          <a:p>
            <a:r>
              <a:rPr lang="de-CH" dirty="0"/>
              <a:t>Lehrgang Biodiversitätsberatung</a:t>
            </a:r>
          </a:p>
        </p:txBody>
      </p:sp>
      <p:pic>
        <p:nvPicPr>
          <p:cNvPr id="2" name="Grafik 1">
            <a:extLst>
              <a:ext uri="{FF2B5EF4-FFF2-40B4-BE49-F238E27FC236}">
                <a16:creationId xmlns:a16="http://schemas.microsoft.com/office/drawing/2014/main" id="{259F735A-4595-D6BC-3088-BB6B976BFA96}"/>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628650" y="6271148"/>
            <a:ext cx="3816000" cy="450326"/>
          </a:xfrm>
          <a:prstGeom prst="rect">
            <a:avLst/>
          </a:prstGeom>
        </p:spPr>
      </p:pic>
      <p:sp>
        <p:nvSpPr>
          <p:cNvPr id="3" name="Titel 2">
            <a:extLst>
              <a:ext uri="{FF2B5EF4-FFF2-40B4-BE49-F238E27FC236}">
                <a16:creationId xmlns:a16="http://schemas.microsoft.com/office/drawing/2014/main" id="{4FCDAF25-3FD9-E883-1F2D-05AD2695E2EC}"/>
              </a:ext>
            </a:extLst>
          </p:cNvPr>
          <p:cNvSpPr>
            <a:spLocks noGrp="1"/>
          </p:cNvSpPr>
          <p:nvPr>
            <p:ph type="title"/>
          </p:nvPr>
        </p:nvSpPr>
        <p:spPr/>
        <p:txBody>
          <a:bodyPr/>
          <a:lstStyle/>
          <a:p>
            <a:r>
              <a:rPr lang="de-DE"/>
              <a:t>Mastertitelformat bearbeiten</a:t>
            </a:r>
            <a:endParaRPr lang="de-CH"/>
          </a:p>
        </p:txBody>
      </p:sp>
    </p:spTree>
    <p:extLst>
      <p:ext uri="{BB962C8B-B14F-4D97-AF65-F5344CB8AC3E}">
        <p14:creationId xmlns:p14="http://schemas.microsoft.com/office/powerpoint/2010/main" val="383776846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Leer">
    <p:spTree>
      <p:nvGrpSpPr>
        <p:cNvPr id="1" name=""/>
        <p:cNvGrpSpPr/>
        <p:nvPr/>
      </p:nvGrpSpPr>
      <p:grpSpPr>
        <a:xfrm>
          <a:off x="0" y="0"/>
          <a:ext cx="0" cy="0"/>
          <a:chOff x="0" y="0"/>
          <a:chExt cx="0" cy="0"/>
        </a:xfrm>
      </p:grpSpPr>
      <p:sp>
        <p:nvSpPr>
          <p:cNvPr id="3" name="Fußzeilenplatzhalter 2">
            <a:extLst>
              <a:ext uri="{FF2B5EF4-FFF2-40B4-BE49-F238E27FC236}">
                <a16:creationId xmlns:a16="http://schemas.microsoft.com/office/drawing/2014/main" id="{079D429A-6DC4-47D6-BEC4-466AC1683F18}"/>
              </a:ext>
            </a:extLst>
          </p:cNvPr>
          <p:cNvSpPr>
            <a:spLocks noGrp="1"/>
          </p:cNvSpPr>
          <p:nvPr>
            <p:ph type="ftr" sz="quarter" idx="11"/>
          </p:nvPr>
        </p:nvSpPr>
        <p:spPr>
          <a:xfrm>
            <a:off x="5429250" y="6398164"/>
            <a:ext cx="3086100" cy="365125"/>
          </a:xfrm>
        </p:spPr>
        <p:txBody>
          <a:bodyPr/>
          <a:lstStyle/>
          <a:p>
            <a:r>
              <a:rPr lang="de-CH"/>
              <a:t>Lehrgang Biodiversitätsberatung</a:t>
            </a:r>
          </a:p>
        </p:txBody>
      </p:sp>
      <p:sp>
        <p:nvSpPr>
          <p:cNvPr id="5" name="Inhaltsplatzhalter 2">
            <a:extLst>
              <a:ext uri="{FF2B5EF4-FFF2-40B4-BE49-F238E27FC236}">
                <a16:creationId xmlns:a16="http://schemas.microsoft.com/office/drawing/2014/main" id="{CFCD5429-E64A-4B8D-B19D-A7CE9B5302DC}"/>
              </a:ext>
            </a:extLst>
          </p:cNvPr>
          <p:cNvSpPr>
            <a:spLocks noGrp="1"/>
          </p:cNvSpPr>
          <p:nvPr>
            <p:ph idx="1"/>
          </p:nvPr>
        </p:nvSpPr>
        <p:spPr>
          <a:xfrm>
            <a:off x="625322" y="1336361"/>
            <a:ext cx="7921625" cy="2340000"/>
          </a:xfrm>
        </p:spPr>
        <p:txBody>
          <a:bodyPr/>
          <a:lstStyle>
            <a:lvl1pPr>
              <a:defRPr/>
            </a:lvl1pPr>
          </a:lstStyle>
          <a:p>
            <a:pPr lvl="0"/>
            <a:r>
              <a:rPr lang="de-DE" dirty="0"/>
              <a:t>Mastertextformat bearbeiten</a:t>
            </a:r>
          </a:p>
          <a:p>
            <a:pPr lvl="1"/>
            <a:r>
              <a:rPr lang="de-DE" dirty="0"/>
              <a:t>Zweite Ebene</a:t>
            </a:r>
          </a:p>
          <a:p>
            <a:pPr lvl="2"/>
            <a:r>
              <a:rPr lang="de-DE" dirty="0"/>
              <a:t>Dritte Ebene</a:t>
            </a:r>
          </a:p>
        </p:txBody>
      </p:sp>
      <p:sp>
        <p:nvSpPr>
          <p:cNvPr id="6" name="Inhaltsplatzhalter 2">
            <a:extLst>
              <a:ext uri="{FF2B5EF4-FFF2-40B4-BE49-F238E27FC236}">
                <a16:creationId xmlns:a16="http://schemas.microsoft.com/office/drawing/2014/main" id="{0F436B8F-B756-4D14-A2DC-093901E87C1A}"/>
              </a:ext>
            </a:extLst>
          </p:cNvPr>
          <p:cNvSpPr>
            <a:spLocks noGrp="1"/>
          </p:cNvSpPr>
          <p:nvPr>
            <p:ph idx="14" hasCustomPrompt="1"/>
          </p:nvPr>
        </p:nvSpPr>
        <p:spPr>
          <a:xfrm>
            <a:off x="626152" y="3933056"/>
            <a:ext cx="3852000" cy="2149357"/>
          </a:xfrm>
          <a:solidFill>
            <a:schemeClr val="accent1">
              <a:lumMod val="20000"/>
              <a:lumOff val="80000"/>
            </a:schemeClr>
          </a:solidFill>
        </p:spPr>
        <p:txBody>
          <a:bodyPr anchor="ctr"/>
          <a:lstStyle>
            <a:lvl1pPr marL="0" indent="0" algn="ctr">
              <a:buFontTx/>
              <a:buNone/>
              <a:defRPr>
                <a:solidFill>
                  <a:schemeClr val="bg1"/>
                </a:solidFill>
              </a:defRPr>
            </a:lvl1pPr>
          </a:lstStyle>
          <a:p>
            <a:pPr lvl="0"/>
            <a:r>
              <a:rPr lang="de-DE" dirty="0"/>
              <a:t>Hier Bild einfügen</a:t>
            </a:r>
            <a:endParaRPr lang="de-CH" dirty="0"/>
          </a:p>
        </p:txBody>
      </p:sp>
      <p:sp>
        <p:nvSpPr>
          <p:cNvPr id="7" name="Inhaltsplatzhalter 2">
            <a:extLst>
              <a:ext uri="{FF2B5EF4-FFF2-40B4-BE49-F238E27FC236}">
                <a16:creationId xmlns:a16="http://schemas.microsoft.com/office/drawing/2014/main" id="{A0A34AFC-16B6-4D3A-815A-ABC5A267B057}"/>
              </a:ext>
            </a:extLst>
          </p:cNvPr>
          <p:cNvSpPr>
            <a:spLocks noGrp="1"/>
          </p:cNvSpPr>
          <p:nvPr>
            <p:ph idx="15" hasCustomPrompt="1"/>
          </p:nvPr>
        </p:nvSpPr>
        <p:spPr>
          <a:xfrm>
            <a:off x="4694947" y="3927595"/>
            <a:ext cx="3852000" cy="2149357"/>
          </a:xfrm>
          <a:solidFill>
            <a:schemeClr val="accent1">
              <a:lumMod val="20000"/>
              <a:lumOff val="80000"/>
            </a:schemeClr>
          </a:solidFill>
        </p:spPr>
        <p:txBody>
          <a:bodyPr anchor="ctr"/>
          <a:lstStyle>
            <a:lvl1pPr marL="0" indent="0" algn="ctr">
              <a:buFontTx/>
              <a:buNone/>
              <a:defRPr>
                <a:solidFill>
                  <a:schemeClr val="bg1"/>
                </a:solidFill>
              </a:defRPr>
            </a:lvl1pPr>
          </a:lstStyle>
          <a:p>
            <a:pPr lvl="0"/>
            <a:r>
              <a:rPr lang="de-DE" dirty="0"/>
              <a:t>Hier Bild einfügen</a:t>
            </a:r>
            <a:endParaRPr lang="de-CH" dirty="0"/>
          </a:p>
        </p:txBody>
      </p:sp>
      <p:pic>
        <p:nvPicPr>
          <p:cNvPr id="2" name="Grafik 1">
            <a:extLst>
              <a:ext uri="{FF2B5EF4-FFF2-40B4-BE49-F238E27FC236}">
                <a16:creationId xmlns:a16="http://schemas.microsoft.com/office/drawing/2014/main" id="{2C0B067D-F435-70CA-1A05-A3AB1189436F}"/>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628650" y="6271148"/>
            <a:ext cx="3816000" cy="450326"/>
          </a:xfrm>
          <a:prstGeom prst="rect">
            <a:avLst/>
          </a:prstGeom>
        </p:spPr>
      </p:pic>
      <p:sp>
        <p:nvSpPr>
          <p:cNvPr id="4" name="Titel 3">
            <a:extLst>
              <a:ext uri="{FF2B5EF4-FFF2-40B4-BE49-F238E27FC236}">
                <a16:creationId xmlns:a16="http://schemas.microsoft.com/office/drawing/2014/main" id="{27D6F867-1B5E-FF68-EE75-A27D893BD6A9}"/>
              </a:ext>
            </a:extLst>
          </p:cNvPr>
          <p:cNvSpPr>
            <a:spLocks noGrp="1"/>
          </p:cNvSpPr>
          <p:nvPr>
            <p:ph type="title"/>
          </p:nvPr>
        </p:nvSpPr>
        <p:spPr/>
        <p:txBody>
          <a:bodyPr/>
          <a:lstStyle/>
          <a:p>
            <a:r>
              <a:rPr lang="de-DE"/>
              <a:t>Mastertitelformat bearbeiten</a:t>
            </a:r>
            <a:endParaRPr lang="de-CH"/>
          </a:p>
        </p:txBody>
      </p:sp>
    </p:spTree>
    <p:extLst>
      <p:ext uri="{BB962C8B-B14F-4D97-AF65-F5344CB8AC3E}">
        <p14:creationId xmlns:p14="http://schemas.microsoft.com/office/powerpoint/2010/main" val="230628817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0_Titel und Inhalt">
    <p:spTree>
      <p:nvGrpSpPr>
        <p:cNvPr id="1" name=""/>
        <p:cNvGrpSpPr/>
        <p:nvPr/>
      </p:nvGrpSpPr>
      <p:grpSpPr>
        <a:xfrm>
          <a:off x="0" y="0"/>
          <a:ext cx="0" cy="0"/>
          <a:chOff x="0" y="0"/>
          <a:chExt cx="0" cy="0"/>
        </a:xfrm>
      </p:grpSpPr>
      <p:sp>
        <p:nvSpPr>
          <p:cNvPr id="7" name="Inhaltsplatzhalter 2"/>
          <p:cNvSpPr>
            <a:spLocks noGrp="1"/>
          </p:cNvSpPr>
          <p:nvPr>
            <p:ph idx="14" hasCustomPrompt="1"/>
          </p:nvPr>
        </p:nvSpPr>
        <p:spPr>
          <a:xfrm>
            <a:off x="625210" y="1637999"/>
            <a:ext cx="2506929" cy="2052000"/>
          </a:xfrm>
          <a:solidFill>
            <a:schemeClr val="accent1">
              <a:lumMod val="20000"/>
              <a:lumOff val="80000"/>
            </a:schemeClr>
          </a:solidFill>
        </p:spPr>
        <p:txBody>
          <a:bodyPr anchor="ctr"/>
          <a:lstStyle>
            <a:lvl1pPr marL="0" indent="0" algn="ctr">
              <a:buFontTx/>
              <a:buNone/>
              <a:defRPr>
                <a:solidFill>
                  <a:schemeClr val="bg1"/>
                </a:solidFill>
              </a:defRPr>
            </a:lvl1pPr>
          </a:lstStyle>
          <a:p>
            <a:pPr lvl="0"/>
            <a:r>
              <a:rPr lang="de-DE" dirty="0"/>
              <a:t>Hier Bild einfügen</a:t>
            </a:r>
            <a:endParaRPr lang="de-CH" dirty="0"/>
          </a:p>
        </p:txBody>
      </p:sp>
      <p:sp>
        <p:nvSpPr>
          <p:cNvPr id="10" name="Inhaltsplatzhalter 2"/>
          <p:cNvSpPr>
            <a:spLocks noGrp="1"/>
          </p:cNvSpPr>
          <p:nvPr>
            <p:ph idx="15" hasCustomPrompt="1"/>
          </p:nvPr>
        </p:nvSpPr>
        <p:spPr>
          <a:xfrm>
            <a:off x="3311525" y="1637999"/>
            <a:ext cx="2506929" cy="2052000"/>
          </a:xfrm>
          <a:solidFill>
            <a:schemeClr val="accent1">
              <a:lumMod val="20000"/>
              <a:lumOff val="80000"/>
            </a:schemeClr>
          </a:solidFill>
        </p:spPr>
        <p:txBody>
          <a:bodyPr anchor="ctr"/>
          <a:lstStyle>
            <a:lvl1pPr marL="0" indent="0" algn="ctr">
              <a:buFontTx/>
              <a:buNone/>
              <a:defRPr>
                <a:solidFill>
                  <a:schemeClr val="bg1"/>
                </a:solidFill>
              </a:defRPr>
            </a:lvl1pPr>
          </a:lstStyle>
          <a:p>
            <a:pPr lvl="0"/>
            <a:r>
              <a:rPr lang="de-DE" dirty="0"/>
              <a:t>Hier Bild einfügen</a:t>
            </a:r>
            <a:endParaRPr lang="de-CH" dirty="0"/>
          </a:p>
        </p:txBody>
      </p:sp>
      <p:sp>
        <p:nvSpPr>
          <p:cNvPr id="11" name="Inhaltsplatzhalter 2"/>
          <p:cNvSpPr>
            <a:spLocks noGrp="1"/>
          </p:cNvSpPr>
          <p:nvPr>
            <p:ph idx="16" hasCustomPrompt="1"/>
          </p:nvPr>
        </p:nvSpPr>
        <p:spPr>
          <a:xfrm>
            <a:off x="6025885" y="1637999"/>
            <a:ext cx="2506929" cy="2052000"/>
          </a:xfrm>
          <a:solidFill>
            <a:schemeClr val="accent1">
              <a:lumMod val="20000"/>
              <a:lumOff val="80000"/>
            </a:schemeClr>
          </a:solidFill>
        </p:spPr>
        <p:txBody>
          <a:bodyPr anchor="ctr"/>
          <a:lstStyle>
            <a:lvl1pPr marL="0" indent="0" algn="ctr">
              <a:buFontTx/>
              <a:buNone/>
              <a:defRPr>
                <a:solidFill>
                  <a:schemeClr val="bg1"/>
                </a:solidFill>
              </a:defRPr>
            </a:lvl1pPr>
          </a:lstStyle>
          <a:p>
            <a:pPr lvl="0"/>
            <a:r>
              <a:rPr lang="de-DE" dirty="0"/>
              <a:t>Hier Bild einfügen</a:t>
            </a:r>
            <a:endParaRPr lang="de-CH" dirty="0"/>
          </a:p>
        </p:txBody>
      </p:sp>
      <p:sp>
        <p:nvSpPr>
          <p:cNvPr id="12" name="Inhaltsplatzhalter 2"/>
          <p:cNvSpPr>
            <a:spLocks noGrp="1"/>
          </p:cNvSpPr>
          <p:nvPr>
            <p:ph idx="17" hasCustomPrompt="1"/>
          </p:nvPr>
        </p:nvSpPr>
        <p:spPr>
          <a:xfrm>
            <a:off x="625210" y="3897088"/>
            <a:ext cx="2506929" cy="2051277"/>
          </a:xfrm>
          <a:solidFill>
            <a:schemeClr val="accent1">
              <a:lumMod val="20000"/>
              <a:lumOff val="80000"/>
            </a:schemeClr>
          </a:solidFill>
        </p:spPr>
        <p:txBody>
          <a:bodyPr anchor="ctr"/>
          <a:lstStyle>
            <a:lvl1pPr marL="0" indent="0" algn="ctr">
              <a:buFontTx/>
              <a:buNone/>
              <a:defRPr>
                <a:solidFill>
                  <a:schemeClr val="bg1"/>
                </a:solidFill>
              </a:defRPr>
            </a:lvl1pPr>
          </a:lstStyle>
          <a:p>
            <a:pPr lvl="0"/>
            <a:r>
              <a:rPr lang="de-DE" dirty="0"/>
              <a:t>Hier Bild einfügen</a:t>
            </a:r>
            <a:endParaRPr lang="de-CH" dirty="0"/>
          </a:p>
        </p:txBody>
      </p:sp>
      <p:sp>
        <p:nvSpPr>
          <p:cNvPr id="13" name="Inhaltsplatzhalter 2"/>
          <p:cNvSpPr>
            <a:spLocks noGrp="1"/>
          </p:cNvSpPr>
          <p:nvPr>
            <p:ph idx="18" hasCustomPrompt="1"/>
          </p:nvPr>
        </p:nvSpPr>
        <p:spPr>
          <a:xfrm>
            <a:off x="3311525" y="3897088"/>
            <a:ext cx="2506929" cy="2051277"/>
          </a:xfrm>
          <a:solidFill>
            <a:schemeClr val="accent1">
              <a:lumMod val="20000"/>
              <a:lumOff val="80000"/>
            </a:schemeClr>
          </a:solidFill>
        </p:spPr>
        <p:txBody>
          <a:bodyPr anchor="ctr"/>
          <a:lstStyle>
            <a:lvl1pPr marL="0" indent="0" algn="ctr">
              <a:buFontTx/>
              <a:buNone/>
              <a:defRPr>
                <a:solidFill>
                  <a:schemeClr val="bg1"/>
                </a:solidFill>
              </a:defRPr>
            </a:lvl1pPr>
          </a:lstStyle>
          <a:p>
            <a:pPr lvl="0"/>
            <a:r>
              <a:rPr lang="de-DE" dirty="0"/>
              <a:t>Hier Bild einfügen</a:t>
            </a:r>
            <a:endParaRPr lang="de-CH" dirty="0"/>
          </a:p>
        </p:txBody>
      </p:sp>
      <p:sp>
        <p:nvSpPr>
          <p:cNvPr id="14" name="Inhaltsplatzhalter 2"/>
          <p:cNvSpPr>
            <a:spLocks noGrp="1"/>
          </p:cNvSpPr>
          <p:nvPr>
            <p:ph idx="19" hasCustomPrompt="1"/>
          </p:nvPr>
        </p:nvSpPr>
        <p:spPr>
          <a:xfrm>
            <a:off x="6025885" y="3897088"/>
            <a:ext cx="2506929" cy="2051277"/>
          </a:xfrm>
          <a:solidFill>
            <a:schemeClr val="accent1">
              <a:lumMod val="20000"/>
              <a:lumOff val="80000"/>
            </a:schemeClr>
          </a:solidFill>
        </p:spPr>
        <p:txBody>
          <a:bodyPr anchor="ctr"/>
          <a:lstStyle>
            <a:lvl1pPr marL="0" indent="0" algn="ctr">
              <a:buFontTx/>
              <a:buNone/>
              <a:defRPr>
                <a:solidFill>
                  <a:schemeClr val="bg1"/>
                </a:solidFill>
              </a:defRPr>
            </a:lvl1pPr>
          </a:lstStyle>
          <a:p>
            <a:pPr lvl="0"/>
            <a:r>
              <a:rPr lang="de-DE" dirty="0"/>
              <a:t>Hier Bild einfügen</a:t>
            </a:r>
            <a:endParaRPr lang="de-CH" dirty="0"/>
          </a:p>
        </p:txBody>
      </p:sp>
      <p:sp>
        <p:nvSpPr>
          <p:cNvPr id="3" name="Fußzeilenplatzhalter 2">
            <a:extLst>
              <a:ext uri="{FF2B5EF4-FFF2-40B4-BE49-F238E27FC236}">
                <a16:creationId xmlns:a16="http://schemas.microsoft.com/office/drawing/2014/main" id="{AEB4027F-5C62-4372-9BA7-8FFB8CB39070}"/>
              </a:ext>
            </a:extLst>
          </p:cNvPr>
          <p:cNvSpPr>
            <a:spLocks noGrp="1"/>
          </p:cNvSpPr>
          <p:nvPr>
            <p:ph type="ftr" sz="quarter" idx="20"/>
          </p:nvPr>
        </p:nvSpPr>
        <p:spPr>
          <a:xfrm>
            <a:off x="5430465" y="6388042"/>
            <a:ext cx="3086100" cy="365125"/>
          </a:xfrm>
        </p:spPr>
        <p:txBody>
          <a:bodyPr/>
          <a:lstStyle/>
          <a:p>
            <a:r>
              <a:rPr lang="de-CH"/>
              <a:t>Lehrgang Biodiversitätsberatung</a:t>
            </a:r>
            <a:endParaRPr lang="de-CH" dirty="0"/>
          </a:p>
        </p:txBody>
      </p:sp>
      <p:pic>
        <p:nvPicPr>
          <p:cNvPr id="2" name="Grafik 1">
            <a:extLst>
              <a:ext uri="{FF2B5EF4-FFF2-40B4-BE49-F238E27FC236}">
                <a16:creationId xmlns:a16="http://schemas.microsoft.com/office/drawing/2014/main" id="{378E7E22-6273-9CF8-619D-FBC85AF559ED}"/>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628650" y="6271148"/>
            <a:ext cx="3816000" cy="450326"/>
          </a:xfrm>
          <a:prstGeom prst="rect">
            <a:avLst/>
          </a:prstGeom>
        </p:spPr>
      </p:pic>
      <p:sp>
        <p:nvSpPr>
          <p:cNvPr id="4" name="Titel 3">
            <a:extLst>
              <a:ext uri="{FF2B5EF4-FFF2-40B4-BE49-F238E27FC236}">
                <a16:creationId xmlns:a16="http://schemas.microsoft.com/office/drawing/2014/main" id="{31C54AE3-826F-BA09-B0D2-D67DA7DC07AE}"/>
              </a:ext>
            </a:extLst>
          </p:cNvPr>
          <p:cNvSpPr>
            <a:spLocks noGrp="1"/>
          </p:cNvSpPr>
          <p:nvPr>
            <p:ph type="title"/>
          </p:nvPr>
        </p:nvSpPr>
        <p:spPr/>
        <p:txBody>
          <a:bodyPr/>
          <a:lstStyle/>
          <a:p>
            <a:r>
              <a:rPr lang="de-DE"/>
              <a:t>Mastertitelformat bearbeiten</a:t>
            </a:r>
            <a:endParaRPr lang="de-CH"/>
          </a:p>
        </p:txBody>
      </p:sp>
    </p:spTree>
    <p:extLst>
      <p:ext uri="{BB962C8B-B14F-4D97-AF65-F5344CB8AC3E}">
        <p14:creationId xmlns:p14="http://schemas.microsoft.com/office/powerpoint/2010/main" val="78584825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1_Titel und Inhalt">
    <p:spTree>
      <p:nvGrpSpPr>
        <p:cNvPr id="1" name=""/>
        <p:cNvGrpSpPr/>
        <p:nvPr/>
      </p:nvGrpSpPr>
      <p:grpSpPr>
        <a:xfrm>
          <a:off x="0" y="0"/>
          <a:ext cx="0" cy="0"/>
          <a:chOff x="0" y="0"/>
          <a:chExt cx="0" cy="0"/>
        </a:xfrm>
      </p:grpSpPr>
      <p:sp>
        <p:nvSpPr>
          <p:cNvPr id="7" name="Inhaltsplatzhalter 2"/>
          <p:cNvSpPr>
            <a:spLocks noGrp="1"/>
          </p:cNvSpPr>
          <p:nvPr>
            <p:ph idx="14" hasCustomPrompt="1"/>
          </p:nvPr>
        </p:nvSpPr>
        <p:spPr>
          <a:xfrm>
            <a:off x="628650" y="1415649"/>
            <a:ext cx="3852000" cy="4500000"/>
          </a:xfrm>
          <a:solidFill>
            <a:schemeClr val="accent1">
              <a:lumMod val="20000"/>
              <a:lumOff val="80000"/>
            </a:schemeClr>
          </a:solidFill>
        </p:spPr>
        <p:txBody>
          <a:bodyPr anchor="ctr"/>
          <a:lstStyle>
            <a:lvl1pPr marL="0" indent="0" algn="ctr">
              <a:buFontTx/>
              <a:buNone/>
              <a:defRPr>
                <a:solidFill>
                  <a:schemeClr val="bg1"/>
                </a:solidFill>
              </a:defRPr>
            </a:lvl1pPr>
          </a:lstStyle>
          <a:p>
            <a:pPr lvl="0"/>
            <a:r>
              <a:rPr lang="de-DE" dirty="0"/>
              <a:t>Hier Bild einfügen</a:t>
            </a:r>
            <a:endParaRPr lang="de-CH" dirty="0"/>
          </a:p>
        </p:txBody>
      </p:sp>
      <p:sp>
        <p:nvSpPr>
          <p:cNvPr id="11" name="Inhaltsplatzhalter 2"/>
          <p:cNvSpPr>
            <a:spLocks noGrp="1"/>
          </p:cNvSpPr>
          <p:nvPr>
            <p:ph idx="16" hasCustomPrompt="1"/>
          </p:nvPr>
        </p:nvSpPr>
        <p:spPr>
          <a:xfrm>
            <a:off x="4680000" y="1439592"/>
            <a:ext cx="3852000" cy="2160000"/>
          </a:xfrm>
          <a:solidFill>
            <a:schemeClr val="accent1">
              <a:lumMod val="20000"/>
              <a:lumOff val="80000"/>
            </a:schemeClr>
          </a:solidFill>
        </p:spPr>
        <p:txBody>
          <a:bodyPr anchor="ctr"/>
          <a:lstStyle>
            <a:lvl1pPr marL="0" indent="0" algn="ctr">
              <a:buFontTx/>
              <a:buNone/>
              <a:defRPr>
                <a:solidFill>
                  <a:schemeClr val="bg1"/>
                </a:solidFill>
              </a:defRPr>
            </a:lvl1pPr>
          </a:lstStyle>
          <a:p>
            <a:pPr lvl="0"/>
            <a:r>
              <a:rPr lang="de-DE" dirty="0"/>
              <a:t>Hier Bild einfügen</a:t>
            </a:r>
            <a:endParaRPr lang="de-CH" dirty="0"/>
          </a:p>
        </p:txBody>
      </p:sp>
      <p:sp>
        <p:nvSpPr>
          <p:cNvPr id="14" name="Inhaltsplatzhalter 2"/>
          <p:cNvSpPr>
            <a:spLocks noGrp="1"/>
          </p:cNvSpPr>
          <p:nvPr>
            <p:ph idx="19" hasCustomPrompt="1"/>
          </p:nvPr>
        </p:nvSpPr>
        <p:spPr>
          <a:xfrm>
            <a:off x="4680000" y="3755649"/>
            <a:ext cx="3852000" cy="2160000"/>
          </a:xfrm>
          <a:solidFill>
            <a:schemeClr val="accent1">
              <a:lumMod val="20000"/>
              <a:lumOff val="80000"/>
            </a:schemeClr>
          </a:solidFill>
        </p:spPr>
        <p:txBody>
          <a:bodyPr anchor="ctr"/>
          <a:lstStyle>
            <a:lvl1pPr marL="0" indent="0" algn="ctr">
              <a:buFontTx/>
              <a:buNone/>
              <a:defRPr>
                <a:solidFill>
                  <a:schemeClr val="bg1"/>
                </a:solidFill>
              </a:defRPr>
            </a:lvl1pPr>
          </a:lstStyle>
          <a:p>
            <a:pPr lvl="0"/>
            <a:r>
              <a:rPr lang="de-DE" dirty="0"/>
              <a:t>Hier Bild einfügen</a:t>
            </a:r>
            <a:endParaRPr lang="de-CH" dirty="0"/>
          </a:p>
        </p:txBody>
      </p:sp>
      <p:sp>
        <p:nvSpPr>
          <p:cNvPr id="3" name="Fußzeilenplatzhalter 2">
            <a:extLst>
              <a:ext uri="{FF2B5EF4-FFF2-40B4-BE49-F238E27FC236}">
                <a16:creationId xmlns:a16="http://schemas.microsoft.com/office/drawing/2014/main" id="{A719ED45-A6CA-4D5E-9435-BE39A5D0C9C8}"/>
              </a:ext>
            </a:extLst>
          </p:cNvPr>
          <p:cNvSpPr>
            <a:spLocks noGrp="1"/>
          </p:cNvSpPr>
          <p:nvPr>
            <p:ph type="ftr" sz="quarter" idx="20"/>
          </p:nvPr>
        </p:nvSpPr>
        <p:spPr>
          <a:xfrm>
            <a:off x="5445900" y="6380009"/>
            <a:ext cx="3086100" cy="365125"/>
          </a:xfrm>
        </p:spPr>
        <p:txBody>
          <a:bodyPr/>
          <a:lstStyle/>
          <a:p>
            <a:r>
              <a:rPr lang="de-CH"/>
              <a:t>Lehrgang Biodiversitätsberatung</a:t>
            </a:r>
            <a:endParaRPr lang="de-CH" dirty="0"/>
          </a:p>
        </p:txBody>
      </p:sp>
      <p:pic>
        <p:nvPicPr>
          <p:cNvPr id="2" name="Grafik 1">
            <a:extLst>
              <a:ext uri="{FF2B5EF4-FFF2-40B4-BE49-F238E27FC236}">
                <a16:creationId xmlns:a16="http://schemas.microsoft.com/office/drawing/2014/main" id="{210C857F-5B60-9B55-EDF7-BCF336D087D9}"/>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628650" y="6271148"/>
            <a:ext cx="3816000" cy="450326"/>
          </a:xfrm>
          <a:prstGeom prst="rect">
            <a:avLst/>
          </a:prstGeom>
        </p:spPr>
      </p:pic>
      <p:sp>
        <p:nvSpPr>
          <p:cNvPr id="4" name="Titel 3">
            <a:extLst>
              <a:ext uri="{FF2B5EF4-FFF2-40B4-BE49-F238E27FC236}">
                <a16:creationId xmlns:a16="http://schemas.microsoft.com/office/drawing/2014/main" id="{A38429D4-37B9-EB56-5A07-FDBA2C82BA5A}"/>
              </a:ext>
            </a:extLst>
          </p:cNvPr>
          <p:cNvSpPr>
            <a:spLocks noGrp="1"/>
          </p:cNvSpPr>
          <p:nvPr>
            <p:ph type="title"/>
          </p:nvPr>
        </p:nvSpPr>
        <p:spPr/>
        <p:txBody>
          <a:bodyPr/>
          <a:lstStyle/>
          <a:p>
            <a:r>
              <a:rPr lang="de-DE"/>
              <a:t>Mastertitelformat bearbeiten</a:t>
            </a:r>
            <a:endParaRPr lang="de-CH"/>
          </a:p>
        </p:txBody>
      </p:sp>
    </p:spTree>
    <p:extLst>
      <p:ext uri="{BB962C8B-B14F-4D97-AF65-F5344CB8AC3E}">
        <p14:creationId xmlns:p14="http://schemas.microsoft.com/office/powerpoint/2010/main" val="223676301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extplatzhalter 2">
            <a:extLst>
              <a:ext uri="{FF2B5EF4-FFF2-40B4-BE49-F238E27FC236}">
                <a16:creationId xmlns:a16="http://schemas.microsoft.com/office/drawing/2014/main" id="{4EE031E4-FFCB-488B-92D6-8AD7A41A96C2}"/>
              </a:ext>
            </a:extLst>
          </p:cNvPr>
          <p:cNvSpPr>
            <a:spLocks noGrp="1"/>
          </p:cNvSpPr>
          <p:nvPr>
            <p:ph type="body" idx="1"/>
          </p:nvPr>
        </p:nvSpPr>
        <p:spPr>
          <a:xfrm>
            <a:off x="628650" y="1412776"/>
            <a:ext cx="7886700" cy="4680000"/>
          </a:xfrm>
          <a:prstGeom prst="rect">
            <a:avLst/>
          </a:prstGeom>
        </p:spPr>
        <p:txBody>
          <a:bodyPr vert="horz" lIns="91440" tIns="45720" rIns="91440" bIns="45720" rtlCol="0">
            <a:normAutofit/>
          </a:bodyPr>
          <a:lstStyle/>
          <a:p>
            <a:pPr lvl="0"/>
            <a:r>
              <a:rPr lang="de-DE" dirty="0"/>
              <a:t>Modifier le format du texte maître</a:t>
            </a:r>
          </a:p>
          <a:p>
            <a:pPr lvl="1"/>
            <a:r>
              <a:rPr lang="de-DE" dirty="0"/>
              <a:t>Deuxième niveau</a:t>
            </a:r>
          </a:p>
          <a:p>
            <a:pPr lvl="2"/>
            <a:r>
              <a:rPr lang="de-DE" dirty="0"/>
              <a:t>Troisième niveau</a:t>
            </a:r>
          </a:p>
          <a:p>
            <a:pPr lvl="3"/>
            <a:r>
              <a:rPr lang="de-DE" dirty="0"/>
              <a:t>Quatrième niveau</a:t>
            </a:r>
          </a:p>
          <a:p>
            <a:pPr lvl="4"/>
            <a:r>
              <a:rPr lang="de-DE" dirty="0"/>
              <a:t>Cinquième niveau</a:t>
            </a:r>
            <a:endParaRPr lang="de-CH" dirty="0"/>
          </a:p>
        </p:txBody>
      </p:sp>
      <p:sp>
        <p:nvSpPr>
          <p:cNvPr id="5" name="Fußzeilenplatzhalter 4">
            <a:extLst>
              <a:ext uri="{FF2B5EF4-FFF2-40B4-BE49-F238E27FC236}">
                <a16:creationId xmlns:a16="http://schemas.microsoft.com/office/drawing/2014/main" id="{C71E80A5-7207-4BD0-968B-95B46A3991AB}"/>
              </a:ext>
            </a:extLst>
          </p:cNvPr>
          <p:cNvSpPr>
            <a:spLocks noGrp="1"/>
          </p:cNvSpPr>
          <p:nvPr>
            <p:ph type="ftr" sz="quarter" idx="3"/>
          </p:nvPr>
        </p:nvSpPr>
        <p:spPr>
          <a:xfrm>
            <a:off x="5429250" y="6411645"/>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de-CH" dirty="0"/>
              <a:t>Formation en conseil en biodiversité</a:t>
            </a:r>
          </a:p>
        </p:txBody>
      </p:sp>
      <p:sp>
        <p:nvSpPr>
          <p:cNvPr id="2" name="Titelplatzhalter 1">
            <a:extLst>
              <a:ext uri="{FF2B5EF4-FFF2-40B4-BE49-F238E27FC236}">
                <a16:creationId xmlns:a16="http://schemas.microsoft.com/office/drawing/2014/main" id="{A1720A3F-C75D-1655-8F89-694E22C0D3EC}"/>
              </a:ext>
            </a:extLst>
          </p:cNvPr>
          <p:cNvSpPr>
            <a:spLocks noGrp="1"/>
          </p:cNvSpPr>
          <p:nvPr>
            <p:ph type="title"/>
          </p:nvPr>
        </p:nvSpPr>
        <p:spPr>
          <a:xfrm>
            <a:off x="628650" y="365127"/>
            <a:ext cx="7886700" cy="720000"/>
          </a:xfrm>
          <a:prstGeom prst="rect">
            <a:avLst/>
          </a:prstGeom>
        </p:spPr>
        <p:txBody>
          <a:bodyPr vert="horz" lIns="91440" tIns="45720" rIns="91440" bIns="45720" rtlCol="0" anchor="ctr">
            <a:normAutofit/>
          </a:bodyPr>
          <a:lstStyle/>
          <a:p>
            <a:r>
              <a:rPr lang="de-DE" dirty="0"/>
              <a:t>Modifier le format du titre maître</a:t>
            </a:r>
            <a:endParaRPr lang="de-CH" dirty="0"/>
          </a:p>
        </p:txBody>
      </p:sp>
    </p:spTree>
    <p:extLst>
      <p:ext uri="{BB962C8B-B14F-4D97-AF65-F5344CB8AC3E}">
        <p14:creationId xmlns:p14="http://schemas.microsoft.com/office/powerpoint/2010/main" val="2359690180"/>
      </p:ext>
    </p:extLst>
  </p:cSld>
  <p:clrMap bg1="lt1" tx1="dk1" bg2="lt2" tx2="dk2" accent1="accent1" accent2="accent2" accent3="accent3" accent4="accent4" accent5="accent5" accent6="accent6" hlink="hlink" folHlink="folHlink"/>
  <p:sldLayoutIdLst>
    <p:sldLayoutId id="2147483683" r:id="rId1"/>
    <p:sldLayoutId id="2147483672" r:id="rId2"/>
    <p:sldLayoutId id="2147483684" r:id="rId3"/>
    <p:sldLayoutId id="2147483686" r:id="rId4"/>
    <p:sldLayoutId id="2147483687" r:id="rId5"/>
    <p:sldLayoutId id="2147483688" r:id="rId6"/>
    <p:sldLayoutId id="2147483689" r:id="rId7"/>
    <p:sldLayoutId id="2147483670" r:id="rId8"/>
    <p:sldLayoutId id="2147483671" r:id="rId9"/>
    <p:sldLayoutId id="2147483692" r:id="rId10"/>
  </p:sldLayoutIdLst>
  <p:hf sldNum="0" hdr="0" dt="0"/>
  <p:txStyles>
    <p:titleStyle>
      <a:lvl1pPr algn="l" defTabSz="914400" rtl="0" eaLnBrk="1" latinLnBrk="0" hangingPunct="1">
        <a:lnSpc>
          <a:spcPct val="90000"/>
        </a:lnSpc>
        <a:spcBef>
          <a:spcPct val="0"/>
        </a:spcBef>
        <a:buNone/>
        <a:defRPr sz="2400" kern="1200">
          <a:solidFill>
            <a:schemeClr val="tx1"/>
          </a:solidFill>
          <a:latin typeface="Arial" panose="020B0604020202020204" pitchFamily="34" charset="0"/>
          <a:ea typeface="Source Sans Pro" panose="020B0503030403020204" pitchFamily="34" charset="0"/>
          <a:cs typeface="Arial" panose="020B0604020202020204" pitchFamily="34" charset="0"/>
        </a:defRPr>
      </a:lvl1pPr>
    </p:titleStyle>
    <p:bodyStyle>
      <a:lvl1pPr marL="228600" indent="-228600" algn="l" defTabSz="914400" rtl="0" eaLnBrk="1" latinLnBrk="0" hangingPunct="1">
        <a:lnSpc>
          <a:spcPct val="120000"/>
        </a:lnSpc>
        <a:spcBef>
          <a:spcPts val="1000"/>
        </a:spcBef>
        <a:buClr>
          <a:schemeClr val="accent1">
            <a:lumMod val="75000"/>
          </a:schemeClr>
        </a:buClr>
        <a:buFont typeface="Arial" panose="020B0604020202020204" pitchFamily="34" charset="0"/>
        <a:buChar char="•"/>
        <a:defRPr sz="2200" kern="1200" baseline="0">
          <a:solidFill>
            <a:schemeClr val="tx1"/>
          </a:solidFill>
          <a:latin typeface="Arial" panose="020B0604020202020204" pitchFamily="34" charset="0"/>
          <a:ea typeface="Source Sans Pro" panose="020B0503030403020204" pitchFamily="34" charset="0"/>
          <a:cs typeface="Arial" panose="020B0604020202020204" pitchFamily="34" charset="0"/>
        </a:defRPr>
      </a:lvl1pPr>
      <a:lvl2pPr marL="685800" indent="-228600" algn="l" defTabSz="914400" rtl="0" eaLnBrk="1" latinLnBrk="0" hangingPunct="1">
        <a:lnSpc>
          <a:spcPct val="120000"/>
        </a:lnSpc>
        <a:spcBef>
          <a:spcPts val="500"/>
        </a:spcBef>
        <a:buClr>
          <a:schemeClr val="accent1">
            <a:lumMod val="75000"/>
          </a:schemeClr>
        </a:buClr>
        <a:buFont typeface="Arial" panose="020B0604020202020204" pitchFamily="34" charset="0"/>
        <a:buChar char="•"/>
        <a:defRPr sz="2000" kern="1200" baseline="0">
          <a:solidFill>
            <a:schemeClr val="tx1"/>
          </a:solidFill>
          <a:latin typeface="Arial" panose="020B0604020202020204" pitchFamily="34" charset="0"/>
          <a:ea typeface="Source Sans Pro" panose="020B0503030403020204" pitchFamily="34" charset="0"/>
          <a:cs typeface="Arial" panose="020B0604020202020204" pitchFamily="34" charset="0"/>
        </a:defRPr>
      </a:lvl2pPr>
      <a:lvl3pPr marL="1143000" indent="-228600" algn="l" defTabSz="914400" rtl="0" eaLnBrk="1" latinLnBrk="0" hangingPunct="1">
        <a:lnSpc>
          <a:spcPct val="120000"/>
        </a:lnSpc>
        <a:spcBef>
          <a:spcPts val="500"/>
        </a:spcBef>
        <a:buClr>
          <a:schemeClr val="accent1">
            <a:lumMod val="75000"/>
          </a:schemeClr>
        </a:buClr>
        <a:buFont typeface="Arial" panose="020B0604020202020204" pitchFamily="34" charset="0"/>
        <a:buChar char="•"/>
        <a:defRPr sz="1800" kern="1200" baseline="0">
          <a:solidFill>
            <a:schemeClr val="tx1"/>
          </a:solidFill>
          <a:latin typeface="Arial" panose="020B0604020202020204" pitchFamily="34" charset="0"/>
          <a:ea typeface="Source Sans Pro" panose="020B0503030403020204" pitchFamily="34" charset="0"/>
          <a:cs typeface="Arial" panose="020B0604020202020204" pitchFamily="34" charset="0"/>
        </a:defRPr>
      </a:lvl3pPr>
      <a:lvl4pPr marL="1600200" indent="-228600" algn="l" defTabSz="914400" rtl="0" eaLnBrk="1" latinLnBrk="0" hangingPunct="1">
        <a:lnSpc>
          <a:spcPct val="120000"/>
        </a:lnSpc>
        <a:spcBef>
          <a:spcPts val="500"/>
        </a:spcBef>
        <a:buClr>
          <a:schemeClr val="accent1">
            <a:lumMod val="75000"/>
          </a:schemeClr>
        </a:buClr>
        <a:buFont typeface="Arial" panose="020B0604020202020204" pitchFamily="34" charset="0"/>
        <a:buChar char="•"/>
        <a:defRPr sz="1600" kern="1200" baseline="0">
          <a:solidFill>
            <a:schemeClr val="tx1"/>
          </a:solidFill>
          <a:latin typeface="Arial" panose="020B0604020202020204" pitchFamily="34" charset="0"/>
          <a:ea typeface="Source Sans Pro" panose="020B0503030403020204" pitchFamily="34" charset="0"/>
          <a:cs typeface="Arial" panose="020B0604020202020204" pitchFamily="34" charset="0"/>
        </a:defRPr>
      </a:lvl4pPr>
      <a:lvl5pPr marL="2057400" indent="-228600" algn="l" defTabSz="914400" rtl="0" eaLnBrk="1" latinLnBrk="0" hangingPunct="1">
        <a:lnSpc>
          <a:spcPct val="120000"/>
        </a:lnSpc>
        <a:spcBef>
          <a:spcPts val="500"/>
        </a:spcBef>
        <a:buClr>
          <a:schemeClr val="accent1">
            <a:lumMod val="75000"/>
          </a:schemeClr>
        </a:buClr>
        <a:buFont typeface="Arial" panose="020B0604020202020204" pitchFamily="34" charset="0"/>
        <a:buChar char="•"/>
        <a:defRPr sz="1600" kern="1200" baseline="0">
          <a:solidFill>
            <a:schemeClr val="tx1"/>
          </a:solidFill>
          <a:latin typeface="Arial" panose="020B0604020202020204" pitchFamily="34" charset="0"/>
          <a:ea typeface="Source Sans Pro" panose="020B0503030403020204" pitchFamily="34" charset="0"/>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3.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3.png"/></Relationships>
</file>

<file path=ppt/slides/_rels/slide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3" Type="http://schemas.openxmlformats.org/officeDocument/2006/relationships/image" Target="../media/image17.svg"/><Relationship Id="rId2" Type="http://schemas.openxmlformats.org/officeDocument/2006/relationships/image" Target="../media/image16.svg"/><Relationship Id="rId1" Type="http://schemas.openxmlformats.org/officeDocument/2006/relationships/slideLayout" Target="../slideLayouts/slideLayout3.xml"/><Relationship Id="rId4" Type="http://schemas.openxmlformats.org/officeDocument/2006/relationships/image" Target="../media/image18.sv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3" Type="http://schemas.openxmlformats.org/officeDocument/2006/relationships/image" Target="../media/image18.svg"/><Relationship Id="rId2" Type="http://schemas.openxmlformats.org/officeDocument/2006/relationships/image" Target="../media/image16.svg"/><Relationship Id="rId1" Type="http://schemas.openxmlformats.org/officeDocument/2006/relationships/slideLayout" Target="../slideLayouts/slideLayout3.xml"/><Relationship Id="rId4" Type="http://schemas.openxmlformats.org/officeDocument/2006/relationships/image" Target="../media/image17.sv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3" Type="http://schemas.openxmlformats.org/officeDocument/2006/relationships/hyperlink" Target="https://www.un.org/sustainabledevelopment/blog/2022/12/press-release-nations-adopt-four-goals-23-targets-for-2030-in-landmark-un-biodiversity-agreement/" TargetMode="External"/><Relationship Id="rId2" Type="http://schemas.openxmlformats.org/officeDocument/2006/relationships/hyperlink" Target="https://www.cbd.int/" TargetMode="External"/><Relationship Id="rId1" Type="http://schemas.openxmlformats.org/officeDocument/2006/relationships/slideLayout" Target="../slideLayouts/slideLayout3.xml"/><Relationship Id="rId6" Type="http://schemas.openxmlformats.org/officeDocument/2006/relationships/hyperlink" Target="https://www.bafu.admin.ch/bafu/fr/home/themes/biodiversite/publications/publications-biodiversite/objectifs-environnementaux-agriculture-rapport-d-etat.html" TargetMode="External"/><Relationship Id="rId5" Type="http://schemas.openxmlformats.org/officeDocument/2006/relationships/hyperlink" Target="https://www.bafu.admin.ch/bafu/fr/home/themes/biodiversite/politique/strategie-et-plan-daction-pour-la-biodiversite.html" TargetMode="External"/><Relationship Id="rId4" Type="http://schemas.openxmlformats.org/officeDocument/2006/relationships/hyperlink" Target="https://biodiv.mnhn.fr/fr/objectifs-et-cibles-du-nouveau-cadre-mondial-de-la-biodiversite" TargetMode="External"/></Relationships>
</file>

<file path=ppt/slides/_rels/slide43.xml.rels><?xml version="1.0" encoding="UTF-8" standalone="yes"?>
<Relationships xmlns="http://schemas.openxmlformats.org/package/2006/relationships"><Relationship Id="rId8" Type="http://schemas.openxmlformats.org/officeDocument/2006/relationships/hyperlink" Target="http://www.agrinatur.ch/" TargetMode="External"/><Relationship Id="rId3" Type="http://schemas.openxmlformats.org/officeDocument/2006/relationships/hyperlink" Target="http://www.agrofutura.ch/" TargetMode="External"/><Relationship Id="rId7" Type="http://schemas.openxmlformats.org/officeDocument/2006/relationships/hyperlink" Target="http://www.agridea.ch/" TargetMode="External"/><Relationship Id="rId2" Type="http://schemas.openxmlformats.org/officeDocument/2006/relationships/hyperlink" Target="mailto:info@agrofutura.ch" TargetMode="External"/><Relationship Id="rId1" Type="http://schemas.openxmlformats.org/officeDocument/2006/relationships/slideLayout" Target="../slideLayouts/slideLayout3.xml"/><Relationship Id="rId6" Type="http://schemas.openxmlformats.org/officeDocument/2006/relationships/hyperlink" Target="mailto:info@agridea.ch" TargetMode="External"/><Relationship Id="rId5" Type="http://schemas.openxmlformats.org/officeDocument/2006/relationships/hyperlink" Target="http://www.fibl.org/" TargetMode="External"/><Relationship Id="rId4" Type="http://schemas.openxmlformats.org/officeDocument/2006/relationships/hyperlink" Target="mailto:info.suisse@fibl.org" TargetMode="External"/></Relationships>
</file>

<file path=ppt/slides/_rels/slide5.xml.rels><?xml version="1.0" encoding="UTF-8" standalone="yes"?>
<Relationships xmlns="http://schemas.openxmlformats.org/package/2006/relationships"><Relationship Id="rId2" Type="http://schemas.openxmlformats.org/officeDocument/2006/relationships/customXml" Target="../ink/ink1.xml"/><Relationship Id="rId1" Type="http://schemas.openxmlformats.org/officeDocument/2006/relationships/slideLayout" Target="../slideLayouts/slideLayout3.xml"/><Relationship Id="rId6" Type="http://schemas.openxmlformats.org/officeDocument/2006/relationships/image" Target="../media/image6.png"/><Relationship Id="rId5" Type="http://schemas.openxmlformats.org/officeDocument/2006/relationships/image" Target="../media/image80.png"/></Relationships>
</file>

<file path=ppt/slides/_rels/slide6.xml.rels><?xml version="1.0" encoding="UTF-8" standalone="yes"?>
<Relationships xmlns="http://schemas.openxmlformats.org/package/2006/relationships"><Relationship Id="rId2" Type="http://schemas.openxmlformats.org/officeDocument/2006/relationships/customXml" Target="../ink/ink2.xml"/><Relationship Id="rId1" Type="http://schemas.openxmlformats.org/officeDocument/2006/relationships/slideLayout" Target="../slideLayouts/slideLayout3.xml"/><Relationship Id="rId6" Type="http://schemas.openxmlformats.org/officeDocument/2006/relationships/image" Target="../media/image7.png"/><Relationship Id="rId5" Type="http://schemas.openxmlformats.org/officeDocument/2006/relationships/image" Target="../media/image80.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customXml" Target="../ink/ink3.xml"/><Relationship Id="rId1" Type="http://schemas.openxmlformats.org/officeDocument/2006/relationships/slideLayout" Target="../slideLayouts/slideLayout3.xml"/><Relationship Id="rId6" Type="http://schemas.openxmlformats.org/officeDocument/2006/relationships/image" Target="../media/image7.png"/><Relationship Id="rId5" Type="http://schemas.openxmlformats.org/officeDocument/2006/relationships/image" Target="../media/image80.png"/></Relationships>
</file>

<file path=ppt/slides/_rels/slide9.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5D86126-2FA0-4F13-857B-0852FD4811FE}"/>
              </a:ext>
            </a:extLst>
          </p:cNvPr>
          <p:cNvSpPr>
            <a:spLocks noGrp="1"/>
          </p:cNvSpPr>
          <p:nvPr>
            <p:ph type="ctrTitle"/>
          </p:nvPr>
        </p:nvSpPr>
        <p:spPr>
          <a:xfrm>
            <a:off x="467544" y="1473448"/>
            <a:ext cx="7533456" cy="2387600"/>
          </a:xfrm>
        </p:spPr>
        <p:txBody>
          <a:bodyPr>
            <a:normAutofit fontScale="90000"/>
          </a:bodyPr>
          <a:lstStyle/>
          <a:p>
            <a:r>
              <a:rPr lang="fr-CH" dirty="0"/>
              <a:t>Biodiversité dans l'agriculture :</a:t>
            </a:r>
            <a:br>
              <a:rPr lang="fr-CH" dirty="0"/>
            </a:br>
            <a:r>
              <a:rPr lang="fr-CH" dirty="0"/>
              <a:t>objectifs politiques</a:t>
            </a:r>
          </a:p>
        </p:txBody>
      </p:sp>
      <p:sp>
        <p:nvSpPr>
          <p:cNvPr id="3" name="Untertitel 2">
            <a:extLst>
              <a:ext uri="{FF2B5EF4-FFF2-40B4-BE49-F238E27FC236}">
                <a16:creationId xmlns:a16="http://schemas.microsoft.com/office/drawing/2014/main" id="{7F6B1E64-B0A8-4466-9781-1A50D6C4C1CE}"/>
              </a:ext>
            </a:extLst>
          </p:cNvPr>
          <p:cNvSpPr>
            <a:spLocks noGrp="1"/>
          </p:cNvSpPr>
          <p:nvPr>
            <p:ph type="subTitle" idx="1"/>
          </p:nvPr>
        </p:nvSpPr>
        <p:spPr>
          <a:xfrm>
            <a:off x="1143000" y="3933478"/>
            <a:ext cx="6858000" cy="1943794"/>
          </a:xfrm>
        </p:spPr>
        <p:txBody>
          <a:bodyPr>
            <a:normAutofit/>
          </a:bodyPr>
          <a:lstStyle/>
          <a:p>
            <a:r>
              <a:rPr lang="fr-CH" dirty="0"/>
              <a:t>Qu’est-ce qui devrait être mis en œuvre selon les accords internationaux, la Stratégie Biodiversité Suisse et les objectifs environnementaux pour l'agriculture ?</a:t>
            </a:r>
          </a:p>
        </p:txBody>
      </p:sp>
    </p:spTree>
    <p:extLst>
      <p:ext uri="{BB962C8B-B14F-4D97-AF65-F5344CB8AC3E}">
        <p14:creationId xmlns:p14="http://schemas.microsoft.com/office/powerpoint/2010/main" val="2323421958"/>
      </p:ext>
    </p:extLst>
  </p:cSld>
  <p:clrMapOvr>
    <a:masterClrMapping/>
  </p:clrMapOvr>
  <mc:AlternateContent xmlns:mc="http://schemas.openxmlformats.org/markup-compatibility/2006" xmlns:p14="http://schemas.microsoft.com/office/powerpoint/2010/main">
    <mc:Choice Requires="p14">
      <p:transition spd="slow" p14:dur="2000" advTm="21378"/>
    </mc:Choice>
    <mc:Fallback xmlns="">
      <p:transition spd="slow" advTm="21378"/>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nhaltsplatzhalter 2">
            <a:extLst>
              <a:ext uri="{FF2B5EF4-FFF2-40B4-BE49-F238E27FC236}">
                <a16:creationId xmlns:a16="http://schemas.microsoft.com/office/drawing/2014/main" id="{8CC87A89-0FD3-147E-EB56-1CF8010B8530}"/>
              </a:ext>
            </a:extLst>
          </p:cNvPr>
          <p:cNvSpPr>
            <a:spLocks noGrp="1"/>
          </p:cNvSpPr>
          <p:nvPr>
            <p:ph idx="1"/>
          </p:nvPr>
        </p:nvSpPr>
        <p:spPr>
          <a:xfrm>
            <a:off x="628650" y="1403053"/>
            <a:ext cx="7886700" cy="945827"/>
          </a:xfrm>
        </p:spPr>
        <p:txBody>
          <a:bodyPr>
            <a:normAutofit fontScale="92500" lnSpcReduction="10000"/>
          </a:bodyPr>
          <a:lstStyle/>
          <a:p>
            <a:pPr marL="0" indent="0">
              <a:buNone/>
            </a:pPr>
            <a:r>
              <a:rPr lang="fr-CH"/>
              <a:t>Recul de la biodiversité, un problème connu depuis env. 1970</a:t>
            </a:r>
          </a:p>
          <a:p>
            <a:pPr marL="0" indent="0">
              <a:lnSpc>
                <a:spcPct val="107000"/>
              </a:lnSpc>
              <a:spcAft>
                <a:spcPts val="800"/>
              </a:spcAft>
              <a:buNone/>
            </a:pPr>
            <a:r>
              <a:rPr lang="fr-CH" sz="1800">
                <a:ea typeface="Times New Roman" panose="02020603050405020304" pitchFamily="18" charset="0"/>
              </a:rPr>
              <a:t>Comment la communauté internationale et la Suisse ont-elles réagi ?</a:t>
            </a:r>
            <a:endParaRPr lang="fr-CH" sz="1800">
              <a:effectLst/>
              <a:ea typeface="Calibri" panose="020F0502020204030204" pitchFamily="34" charset="0"/>
            </a:endParaRPr>
          </a:p>
          <a:p>
            <a:pPr marL="0" indent="0">
              <a:buNone/>
            </a:pPr>
            <a:endParaRPr lang="fr-CH"/>
          </a:p>
        </p:txBody>
      </p:sp>
      <p:sp>
        <p:nvSpPr>
          <p:cNvPr id="4" name="Titel 3">
            <a:extLst>
              <a:ext uri="{FF2B5EF4-FFF2-40B4-BE49-F238E27FC236}">
                <a16:creationId xmlns:a16="http://schemas.microsoft.com/office/drawing/2014/main" id="{8462E61B-9826-41C4-EBD3-D3F0F622123F}"/>
              </a:ext>
            </a:extLst>
          </p:cNvPr>
          <p:cNvSpPr>
            <a:spLocks noGrp="1"/>
          </p:cNvSpPr>
          <p:nvPr>
            <p:ph type="title"/>
          </p:nvPr>
        </p:nvSpPr>
        <p:spPr/>
        <p:txBody>
          <a:bodyPr>
            <a:normAutofit/>
          </a:bodyPr>
          <a:lstStyle/>
          <a:p>
            <a:r>
              <a:rPr lang="fr-CH"/>
              <a:t>Biodiversité dans l'agriculture : objectifs politiques</a:t>
            </a:r>
          </a:p>
        </p:txBody>
      </p:sp>
      <p:graphicFrame>
        <p:nvGraphicFramePr>
          <p:cNvPr id="13" name="Tabelle 12">
            <a:extLst>
              <a:ext uri="{FF2B5EF4-FFF2-40B4-BE49-F238E27FC236}">
                <a16:creationId xmlns:a16="http://schemas.microsoft.com/office/drawing/2014/main" id="{A1C334A7-16DB-AD53-121B-F27237274B91}"/>
              </a:ext>
            </a:extLst>
          </p:cNvPr>
          <p:cNvGraphicFramePr>
            <a:graphicFrameLocks noGrp="1"/>
          </p:cNvGraphicFramePr>
          <p:nvPr>
            <p:extLst>
              <p:ext uri="{D42A27DB-BD31-4B8C-83A1-F6EECF244321}">
                <p14:modId xmlns:p14="http://schemas.microsoft.com/office/powerpoint/2010/main" val="3278938971"/>
              </p:ext>
            </p:extLst>
          </p:nvPr>
        </p:nvGraphicFramePr>
        <p:xfrm>
          <a:off x="658812" y="2536887"/>
          <a:ext cx="7826375" cy="2124712"/>
        </p:xfrm>
        <a:graphic>
          <a:graphicData uri="http://schemas.openxmlformats.org/drawingml/2006/table">
            <a:tbl>
              <a:tblPr firstRow="1" firstCol="1" bandRow="1">
                <a:tableStyleId>{21E4AEA4-8DFA-4A89-87EB-49C32662AFE0}</a:tableStyleId>
              </a:tblPr>
              <a:tblGrid>
                <a:gridCol w="987425">
                  <a:extLst>
                    <a:ext uri="{9D8B030D-6E8A-4147-A177-3AD203B41FA5}">
                      <a16:colId xmlns:a16="http://schemas.microsoft.com/office/drawing/2014/main" val="3263543201"/>
                    </a:ext>
                  </a:extLst>
                </a:gridCol>
                <a:gridCol w="6838950">
                  <a:extLst>
                    <a:ext uri="{9D8B030D-6E8A-4147-A177-3AD203B41FA5}">
                      <a16:colId xmlns:a16="http://schemas.microsoft.com/office/drawing/2014/main" val="1407606228"/>
                    </a:ext>
                  </a:extLst>
                </a:gridCol>
              </a:tblGrid>
              <a:tr h="0">
                <a:tc>
                  <a:txBody>
                    <a:bodyPr/>
                    <a:lstStyle/>
                    <a:p>
                      <a:pPr>
                        <a:lnSpc>
                          <a:spcPct val="115000"/>
                        </a:lnSpc>
                        <a:spcBef>
                          <a:spcPts val="1200"/>
                        </a:spcBef>
                        <a:spcAft>
                          <a:spcPts val="600"/>
                        </a:spcAft>
                      </a:pPr>
                      <a:r>
                        <a:rPr lang="fr-CH" sz="1400" noProof="0">
                          <a:solidFill>
                            <a:schemeClr val="tx1"/>
                          </a:solidFill>
                          <a:effectLst/>
                          <a:latin typeface="Arial" panose="020B0604020202020204" pitchFamily="34" charset="0"/>
                          <a:cs typeface="Arial" panose="020B0604020202020204" pitchFamily="34" charset="0"/>
                        </a:rPr>
                        <a:t>1992</a:t>
                      </a:r>
                      <a:endParaRPr lang="fr-CH" sz="1400" noProof="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15000"/>
                        </a:lnSpc>
                        <a:spcBef>
                          <a:spcPts val="1200"/>
                        </a:spcBef>
                        <a:spcAft>
                          <a:spcPts val="600"/>
                        </a:spcAft>
                      </a:pPr>
                      <a:r>
                        <a:rPr lang="fr-CH" sz="1400" b="0" noProof="0" dirty="0">
                          <a:solidFill>
                            <a:schemeClr val="tx1"/>
                          </a:solidFill>
                          <a:effectLst/>
                          <a:latin typeface="Arial" panose="020B0604020202020204" pitchFamily="34" charset="0"/>
                          <a:cs typeface="Arial" panose="020B0604020202020204" pitchFamily="34" charset="0"/>
                        </a:rPr>
                        <a:t>Conférence des Nations Unies sur l'environnement et le développement à Rio de Janeiro en 1992 : </a:t>
                      </a:r>
                      <a:r>
                        <a:rPr lang="fr-CH" sz="1400" b="1" noProof="0" dirty="0">
                          <a:solidFill>
                            <a:schemeClr val="tx1"/>
                          </a:solidFill>
                          <a:effectLst/>
                          <a:latin typeface="Arial" panose="020B0604020202020204" pitchFamily="34" charset="0"/>
                          <a:cs typeface="Arial" panose="020B0604020202020204" pitchFamily="34" charset="0"/>
                        </a:rPr>
                        <a:t>Convention sur la diversité biologique CDB (Convention on </a:t>
                      </a:r>
                      <a:r>
                        <a:rPr lang="fr-CH" sz="1400" b="1" noProof="0" dirty="0" err="1">
                          <a:solidFill>
                            <a:schemeClr val="tx1"/>
                          </a:solidFill>
                          <a:effectLst/>
                          <a:latin typeface="Arial" panose="020B0604020202020204" pitchFamily="34" charset="0"/>
                          <a:cs typeface="Arial" panose="020B0604020202020204" pitchFamily="34" charset="0"/>
                        </a:rPr>
                        <a:t>Biological</a:t>
                      </a:r>
                      <a:r>
                        <a:rPr lang="fr-CH" sz="1400" b="1" noProof="0" dirty="0">
                          <a:solidFill>
                            <a:schemeClr val="tx1"/>
                          </a:solidFill>
                          <a:effectLst/>
                          <a:latin typeface="Arial" panose="020B0604020202020204" pitchFamily="34" charset="0"/>
                          <a:cs typeface="Arial" panose="020B0604020202020204" pitchFamily="34" charset="0"/>
                        </a:rPr>
                        <a:t> Diversity, CBD</a:t>
                      </a:r>
                      <a:r>
                        <a:rPr lang="fr-CH" sz="1400" b="0" noProof="0" dirty="0">
                          <a:solidFill>
                            <a:schemeClr val="tx1"/>
                          </a:solidFill>
                          <a:effectLst/>
                          <a:latin typeface="Arial" panose="020B0604020202020204" pitchFamily="34" charset="0"/>
                          <a:cs typeface="Arial" panose="020B0604020202020204" pitchFamily="34" charset="0"/>
                        </a:rPr>
                        <a:t>). 196 États Parties (dont la Suisse).</a:t>
                      </a:r>
                      <a:endParaRPr lang="fr-CH" sz="1400" b="0" noProof="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144313301"/>
                  </a:ext>
                </a:extLst>
              </a:tr>
              <a:tr h="0">
                <a:tc>
                  <a:txBody>
                    <a:bodyPr/>
                    <a:lstStyle/>
                    <a:p>
                      <a:pPr>
                        <a:lnSpc>
                          <a:spcPct val="115000"/>
                        </a:lnSpc>
                        <a:spcBef>
                          <a:spcPts val="1200"/>
                        </a:spcBef>
                        <a:spcAft>
                          <a:spcPts val="600"/>
                        </a:spcAft>
                      </a:pPr>
                      <a:r>
                        <a:rPr lang="fr-CH" sz="1400" noProof="0">
                          <a:solidFill>
                            <a:schemeClr val="tx1"/>
                          </a:solidFill>
                          <a:effectLst/>
                          <a:latin typeface="Arial" panose="020B0604020202020204" pitchFamily="34" charset="0"/>
                          <a:cs typeface="Arial" panose="020B0604020202020204" pitchFamily="34" charset="0"/>
                        </a:rPr>
                        <a:t>2010</a:t>
                      </a:r>
                      <a:endParaRPr lang="fr-CH" sz="1400" noProof="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15000"/>
                        </a:lnSpc>
                        <a:spcBef>
                          <a:spcPts val="1200"/>
                        </a:spcBef>
                        <a:spcAft>
                          <a:spcPts val="600"/>
                        </a:spcAft>
                      </a:pPr>
                      <a:r>
                        <a:rPr lang="fr-CH" sz="1400" noProof="0" dirty="0">
                          <a:solidFill>
                            <a:schemeClr val="tx1"/>
                          </a:solidFill>
                          <a:effectLst/>
                          <a:latin typeface="Arial" panose="020B0604020202020204" pitchFamily="34" charset="0"/>
                          <a:cs typeface="Arial" panose="020B0604020202020204" pitchFamily="34" charset="0"/>
                        </a:rPr>
                        <a:t>Lors de la 10</a:t>
                      </a:r>
                      <a:r>
                        <a:rPr lang="fr-CH" sz="1400" baseline="30000" noProof="0" dirty="0">
                          <a:solidFill>
                            <a:schemeClr val="tx1"/>
                          </a:solidFill>
                          <a:effectLst/>
                          <a:latin typeface="Arial" panose="020B0604020202020204" pitchFamily="34" charset="0"/>
                          <a:cs typeface="Arial" panose="020B0604020202020204" pitchFamily="34" charset="0"/>
                        </a:rPr>
                        <a:t>e </a:t>
                      </a:r>
                      <a:r>
                        <a:rPr lang="fr-CH" sz="1400" noProof="0" dirty="0">
                          <a:solidFill>
                            <a:schemeClr val="tx1"/>
                          </a:solidFill>
                          <a:effectLst/>
                          <a:latin typeface="Arial" panose="020B0604020202020204" pitchFamily="34" charset="0"/>
                          <a:cs typeface="Arial" panose="020B0604020202020204" pitchFamily="34" charset="0"/>
                        </a:rPr>
                        <a:t>Conférence des Parties, qui s'est tenue à Nagoya en octobre 2010, les Parties se sont mises d'accord sur un plan stratégique pour la période 2011 - 2020 comprenant 20 objectifs (</a:t>
                      </a:r>
                      <a:r>
                        <a:rPr lang="fr-CH" sz="1400" b="1" noProof="0" dirty="0">
                          <a:solidFill>
                            <a:schemeClr val="tx1"/>
                          </a:solidFill>
                          <a:effectLst/>
                          <a:latin typeface="Arial" panose="020B0604020202020204" pitchFamily="34" charset="0"/>
                          <a:cs typeface="Arial" panose="020B0604020202020204" pitchFamily="34" charset="0"/>
                        </a:rPr>
                        <a:t>objectifs d'Aichi</a:t>
                      </a:r>
                      <a:r>
                        <a:rPr lang="fr-CH" sz="1400" noProof="0" dirty="0">
                          <a:solidFill>
                            <a:schemeClr val="tx1"/>
                          </a:solidFill>
                          <a:effectLst/>
                          <a:latin typeface="Arial" panose="020B0604020202020204" pitchFamily="34" charset="0"/>
                          <a:cs typeface="Arial" panose="020B0604020202020204" pitchFamily="34" charset="0"/>
                        </a:rPr>
                        <a:t>).</a:t>
                      </a:r>
                      <a:endParaRPr lang="fr-CH" sz="1400" noProof="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79286873"/>
                  </a:ext>
                </a:extLst>
              </a:tr>
              <a:tr h="0">
                <a:tc>
                  <a:txBody>
                    <a:bodyPr/>
                    <a:lstStyle/>
                    <a:p>
                      <a:pPr>
                        <a:lnSpc>
                          <a:spcPct val="115000"/>
                        </a:lnSpc>
                        <a:spcBef>
                          <a:spcPts val="1200"/>
                        </a:spcBef>
                        <a:spcAft>
                          <a:spcPts val="600"/>
                        </a:spcAft>
                      </a:pPr>
                      <a:r>
                        <a:rPr lang="fr-CH" sz="1400" noProof="0">
                          <a:solidFill>
                            <a:schemeClr val="tx1"/>
                          </a:solidFill>
                          <a:effectLst/>
                          <a:latin typeface="Arial" panose="020B0604020202020204" pitchFamily="34" charset="0"/>
                          <a:cs typeface="Arial" panose="020B0604020202020204" pitchFamily="34" charset="0"/>
                        </a:rPr>
                        <a:t>2012</a:t>
                      </a:r>
                      <a:endParaRPr lang="fr-CH" sz="1400" noProof="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15000"/>
                        </a:lnSpc>
                        <a:spcBef>
                          <a:spcPts val="1200"/>
                        </a:spcBef>
                        <a:spcAft>
                          <a:spcPts val="600"/>
                        </a:spcAft>
                      </a:pPr>
                      <a:r>
                        <a:rPr lang="fr-CH" sz="1400" b="1" noProof="0" dirty="0">
                          <a:solidFill>
                            <a:schemeClr val="tx1"/>
                          </a:solidFill>
                          <a:effectLst/>
                          <a:latin typeface="Arial" panose="020B0604020202020204" pitchFamily="34" charset="0"/>
                          <a:cs typeface="Arial" panose="020B0604020202020204" pitchFamily="34" charset="0"/>
                        </a:rPr>
                        <a:t>Stratégie Biodiversité Suisse</a:t>
                      </a:r>
                      <a:endParaRPr lang="fr-CH" sz="1400" noProof="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663002274"/>
                  </a:ext>
                </a:extLst>
              </a:tr>
              <a:tr h="0">
                <a:tc>
                  <a:txBody>
                    <a:bodyPr/>
                    <a:lstStyle/>
                    <a:p>
                      <a:pPr>
                        <a:lnSpc>
                          <a:spcPct val="115000"/>
                        </a:lnSpc>
                        <a:spcBef>
                          <a:spcPts val="1200"/>
                        </a:spcBef>
                        <a:spcAft>
                          <a:spcPts val="600"/>
                        </a:spcAft>
                      </a:pPr>
                      <a:r>
                        <a:rPr lang="fr-CH" sz="1400" noProof="0" dirty="0">
                          <a:solidFill>
                            <a:schemeClr val="tx1"/>
                          </a:solidFill>
                          <a:effectLst/>
                          <a:latin typeface="Arial" panose="020B0604020202020204" pitchFamily="34" charset="0"/>
                          <a:cs typeface="Arial" panose="020B0604020202020204" pitchFamily="34" charset="0"/>
                        </a:rPr>
                        <a:t>2017</a:t>
                      </a:r>
                      <a:endParaRPr lang="fr-CH" sz="1400" noProof="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15000"/>
                        </a:lnSpc>
                        <a:spcBef>
                          <a:spcPts val="1200"/>
                        </a:spcBef>
                        <a:spcAft>
                          <a:spcPts val="600"/>
                        </a:spcAft>
                      </a:pPr>
                      <a:r>
                        <a:rPr lang="fr-CH" sz="1400" b="1" noProof="0" dirty="0">
                          <a:solidFill>
                            <a:schemeClr val="tx1"/>
                          </a:solidFill>
                          <a:effectLst/>
                          <a:latin typeface="Arial" panose="020B0604020202020204" pitchFamily="34" charset="0"/>
                          <a:cs typeface="Arial" panose="020B0604020202020204" pitchFamily="34" charset="0"/>
                        </a:rPr>
                        <a:t>Plan d'action Stratégie Biodiversité Suisse PA SBS I : Phase I </a:t>
                      </a:r>
                      <a:r>
                        <a:rPr lang="fr-CH" sz="1400" noProof="0" dirty="0">
                          <a:solidFill>
                            <a:schemeClr val="tx1"/>
                          </a:solidFill>
                          <a:effectLst/>
                          <a:latin typeface="Arial" panose="020B0604020202020204" pitchFamily="34" charset="0"/>
                          <a:cs typeface="Arial" panose="020B0604020202020204" pitchFamily="34" charset="0"/>
                        </a:rPr>
                        <a:t>(mise en œuvre de 2017 à 2023)</a:t>
                      </a:r>
                      <a:endParaRPr lang="fr-CH" sz="1400" noProof="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701997665"/>
                  </a:ext>
                </a:extLst>
              </a:tr>
            </a:tbl>
          </a:graphicData>
        </a:graphic>
      </p:graphicFrame>
      <p:sp>
        <p:nvSpPr>
          <p:cNvPr id="7" name="Fußzeilenplatzhalter 1">
            <a:extLst>
              <a:ext uri="{FF2B5EF4-FFF2-40B4-BE49-F238E27FC236}">
                <a16:creationId xmlns:a16="http://schemas.microsoft.com/office/drawing/2014/main" id="{A3792132-EFAD-6D46-9AB6-0747D8A1C604}"/>
              </a:ext>
            </a:extLst>
          </p:cNvPr>
          <p:cNvSpPr>
            <a:spLocks noGrp="1"/>
          </p:cNvSpPr>
          <p:nvPr>
            <p:ph type="ftr" sz="quarter" idx="11"/>
          </p:nvPr>
        </p:nvSpPr>
        <p:spPr>
          <a:xfrm>
            <a:off x="5429250" y="6400980"/>
            <a:ext cx="3086100" cy="360000"/>
          </a:xfrm>
        </p:spPr>
        <p:txBody>
          <a:bodyPr/>
          <a:lstStyle/>
          <a:p>
            <a:r>
              <a:rPr lang="fr-CH" dirty="0"/>
              <a:t>Formation de conseiller-ère en biodiversité</a:t>
            </a:r>
          </a:p>
        </p:txBody>
      </p:sp>
    </p:spTree>
    <p:extLst>
      <p:ext uri="{BB962C8B-B14F-4D97-AF65-F5344CB8AC3E}">
        <p14:creationId xmlns:p14="http://schemas.microsoft.com/office/powerpoint/2010/main" val="1969292056"/>
      </p:ext>
    </p:extLst>
  </p:cSld>
  <p:clrMapOvr>
    <a:masterClrMapping/>
  </p:clrMapOvr>
  <mc:AlternateContent xmlns:mc="http://schemas.openxmlformats.org/markup-compatibility/2006" xmlns:p14="http://schemas.microsoft.com/office/powerpoint/2010/main">
    <mc:Choice Requires="p14">
      <p:transition spd="slow" p14:dur="2000" advTm="17150"/>
    </mc:Choice>
    <mc:Fallback xmlns="">
      <p:transition spd="slow" advTm="17150"/>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nhaltsplatzhalter 2">
            <a:extLst>
              <a:ext uri="{FF2B5EF4-FFF2-40B4-BE49-F238E27FC236}">
                <a16:creationId xmlns:a16="http://schemas.microsoft.com/office/drawing/2014/main" id="{8CC87A89-0FD3-147E-EB56-1CF8010B8530}"/>
              </a:ext>
            </a:extLst>
          </p:cNvPr>
          <p:cNvSpPr>
            <a:spLocks noGrp="1"/>
          </p:cNvSpPr>
          <p:nvPr>
            <p:ph idx="1"/>
          </p:nvPr>
        </p:nvSpPr>
        <p:spPr>
          <a:xfrm>
            <a:off x="628650" y="1403053"/>
            <a:ext cx="4015358" cy="4680000"/>
          </a:xfrm>
        </p:spPr>
        <p:txBody>
          <a:bodyPr>
            <a:normAutofit/>
          </a:bodyPr>
          <a:lstStyle/>
          <a:p>
            <a:pPr marL="0" indent="0">
              <a:buNone/>
            </a:pPr>
            <a:r>
              <a:rPr lang="de-CH" dirty="0"/>
              <a:t>Stratégie </a:t>
            </a:r>
            <a:r>
              <a:rPr lang="de-CH" dirty="0" err="1"/>
              <a:t>Biodiversité</a:t>
            </a:r>
            <a:r>
              <a:rPr lang="de-CH" dirty="0"/>
              <a:t> Suisse (2012)</a:t>
            </a:r>
          </a:p>
          <a:p>
            <a:pPr marL="0" indent="0">
              <a:buNone/>
            </a:pPr>
            <a:r>
              <a:rPr lang="de-CH" dirty="0"/>
              <a:t>Et </a:t>
            </a:r>
            <a:r>
              <a:rPr lang="de-CH" dirty="0" err="1"/>
              <a:t>son</a:t>
            </a:r>
            <a:r>
              <a:rPr lang="de-CH" dirty="0"/>
              <a:t> plan </a:t>
            </a:r>
            <a:r>
              <a:rPr lang="de-CH" dirty="0" err="1"/>
              <a:t>d’action</a:t>
            </a:r>
            <a:r>
              <a:rPr lang="de-CH" dirty="0"/>
              <a:t> (2017)</a:t>
            </a:r>
          </a:p>
          <a:p>
            <a:pPr marL="0" indent="0">
              <a:buNone/>
            </a:pPr>
            <a:r>
              <a:rPr lang="fr-FR" dirty="0"/>
              <a:t>Il y est précisé comment la Suisse entend préserver la biodiversité (stratégie) et comment elle entend mettre en œuvre cette stratégie (plan d'action).</a:t>
            </a:r>
            <a:endParaRPr lang="de-CH" dirty="0"/>
          </a:p>
        </p:txBody>
      </p:sp>
      <p:sp>
        <p:nvSpPr>
          <p:cNvPr id="4" name="Titel 3">
            <a:extLst>
              <a:ext uri="{FF2B5EF4-FFF2-40B4-BE49-F238E27FC236}">
                <a16:creationId xmlns:a16="http://schemas.microsoft.com/office/drawing/2014/main" id="{8462E61B-9826-41C4-EBD3-D3F0F622123F}"/>
              </a:ext>
            </a:extLst>
          </p:cNvPr>
          <p:cNvSpPr>
            <a:spLocks noGrp="1"/>
          </p:cNvSpPr>
          <p:nvPr>
            <p:ph type="title"/>
          </p:nvPr>
        </p:nvSpPr>
        <p:spPr/>
        <p:txBody>
          <a:bodyPr/>
          <a:lstStyle/>
          <a:p>
            <a:r>
              <a:rPr lang="de-CH" dirty="0"/>
              <a:t>Biodiversité dans l'agriculture : objectifs politiques</a:t>
            </a:r>
          </a:p>
        </p:txBody>
      </p:sp>
      <p:sp>
        <p:nvSpPr>
          <p:cNvPr id="7" name="Textfeld 6">
            <a:extLst>
              <a:ext uri="{FF2B5EF4-FFF2-40B4-BE49-F238E27FC236}">
                <a16:creationId xmlns:a16="http://schemas.microsoft.com/office/drawing/2014/main" id="{54CEF1CB-F440-9C95-AE5D-06E6D9DA099E}"/>
              </a:ext>
            </a:extLst>
          </p:cNvPr>
          <p:cNvSpPr txBox="1"/>
          <p:nvPr/>
        </p:nvSpPr>
        <p:spPr>
          <a:xfrm>
            <a:off x="5268785" y="6248492"/>
            <a:ext cx="3456384" cy="215444"/>
          </a:xfrm>
          <a:prstGeom prst="rect">
            <a:avLst/>
          </a:prstGeom>
          <a:noFill/>
        </p:spPr>
        <p:txBody>
          <a:bodyPr wrap="square" rtlCol="0">
            <a:spAutoFit/>
          </a:bodyPr>
          <a:lstStyle/>
          <a:p>
            <a:r>
              <a:rPr lang="de-CH" sz="800" dirty="0">
                <a:latin typeface="Arial" panose="020B0604020202020204" pitchFamily="34" charset="0"/>
                <a:cs typeface="Arial" panose="020B0604020202020204" pitchFamily="34" charset="0"/>
              </a:rPr>
              <a:t>Source : https://www.bafu.admin.ch</a:t>
            </a:r>
          </a:p>
        </p:txBody>
      </p:sp>
      <p:sp>
        <p:nvSpPr>
          <p:cNvPr id="8" name="Fußzeilenplatzhalter 1">
            <a:extLst>
              <a:ext uri="{FF2B5EF4-FFF2-40B4-BE49-F238E27FC236}">
                <a16:creationId xmlns:a16="http://schemas.microsoft.com/office/drawing/2014/main" id="{832185D7-C97E-9244-A346-68DF73542B23}"/>
              </a:ext>
            </a:extLst>
          </p:cNvPr>
          <p:cNvSpPr>
            <a:spLocks noGrp="1"/>
          </p:cNvSpPr>
          <p:nvPr>
            <p:ph type="ftr" sz="quarter" idx="11"/>
          </p:nvPr>
        </p:nvSpPr>
        <p:spPr>
          <a:xfrm>
            <a:off x="5429250" y="6400980"/>
            <a:ext cx="3086100" cy="360000"/>
          </a:xfrm>
        </p:spPr>
        <p:txBody>
          <a:bodyPr/>
          <a:lstStyle/>
          <a:p>
            <a:r>
              <a:rPr lang="fr-CH" dirty="0"/>
              <a:t>Formation de conseiller-ère en biodiversité</a:t>
            </a:r>
          </a:p>
        </p:txBody>
      </p:sp>
      <p:pic>
        <p:nvPicPr>
          <p:cNvPr id="5" name="Image 4">
            <a:extLst>
              <a:ext uri="{FF2B5EF4-FFF2-40B4-BE49-F238E27FC236}">
                <a16:creationId xmlns:a16="http://schemas.microsoft.com/office/drawing/2014/main" id="{8C0F832C-FBDA-004D-9B79-C5582235FC79}"/>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5268785" y="1036777"/>
            <a:ext cx="3310302" cy="5226320"/>
          </a:xfrm>
          <a:prstGeom prst="rect">
            <a:avLst/>
          </a:prstGeom>
        </p:spPr>
      </p:pic>
    </p:spTree>
    <p:extLst>
      <p:ext uri="{BB962C8B-B14F-4D97-AF65-F5344CB8AC3E}">
        <p14:creationId xmlns:p14="http://schemas.microsoft.com/office/powerpoint/2010/main" val="3867835574"/>
      </p:ext>
    </p:extLst>
  </p:cSld>
  <p:clrMapOvr>
    <a:masterClrMapping/>
  </p:clrMapOvr>
  <mc:AlternateContent xmlns:mc="http://schemas.openxmlformats.org/markup-compatibility/2006" xmlns:p14="http://schemas.microsoft.com/office/powerpoint/2010/main">
    <mc:Choice Requires="p14">
      <p:transition spd="slow" p14:dur="2000" advTm="9125"/>
    </mc:Choice>
    <mc:Fallback xmlns="">
      <p:transition spd="slow" advTm="9125"/>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nhaltsplatzhalter 2">
            <a:extLst>
              <a:ext uri="{FF2B5EF4-FFF2-40B4-BE49-F238E27FC236}">
                <a16:creationId xmlns:a16="http://schemas.microsoft.com/office/drawing/2014/main" id="{8CC87A89-0FD3-147E-EB56-1CF8010B8530}"/>
              </a:ext>
            </a:extLst>
          </p:cNvPr>
          <p:cNvSpPr>
            <a:spLocks noGrp="1"/>
          </p:cNvSpPr>
          <p:nvPr>
            <p:ph idx="1"/>
          </p:nvPr>
        </p:nvSpPr>
        <p:spPr>
          <a:xfrm>
            <a:off x="628650" y="1068014"/>
            <a:ext cx="4375398" cy="5226320"/>
          </a:xfrm>
        </p:spPr>
        <p:txBody>
          <a:bodyPr>
            <a:noAutofit/>
          </a:bodyPr>
          <a:lstStyle/>
          <a:p>
            <a:pPr marL="0" indent="0">
              <a:lnSpc>
                <a:spcPct val="100000"/>
              </a:lnSpc>
              <a:buNone/>
            </a:pPr>
            <a:r>
              <a:rPr lang="fr-CH" sz="1400" dirty="0"/>
              <a:t>Stratégie Biodiversité Suisse : 10 objectifs pour 2020</a:t>
            </a:r>
            <a:endParaRPr lang="fr-CH" sz="1400" dirty="0">
              <a:solidFill>
                <a:srgbClr val="FF0000"/>
              </a:solidFill>
            </a:endParaRPr>
          </a:p>
          <a:p>
            <a:pPr>
              <a:lnSpc>
                <a:spcPct val="107000"/>
              </a:lnSpc>
              <a:spcBef>
                <a:spcPts val="600"/>
              </a:spcBef>
              <a:spcAft>
                <a:spcPts val="800"/>
              </a:spcAft>
            </a:pPr>
            <a:r>
              <a:rPr lang="fr-CH" sz="1100" b="1" dirty="0"/>
              <a:t>Objectif 1 </a:t>
            </a:r>
            <a:r>
              <a:rPr lang="fr-CH" sz="1100" dirty="0"/>
              <a:t>D'ici 2020, les </a:t>
            </a:r>
            <a:r>
              <a:rPr lang="fr-CH" sz="1100" dirty="0">
                <a:highlight>
                  <a:srgbClr val="FFFF00"/>
                </a:highlight>
                <a:ea typeface="Calibri" panose="020F0502020204030204" pitchFamily="34" charset="0"/>
                <a:cs typeface="Times New Roman" panose="02020603050405020304" pitchFamily="18" charset="0"/>
              </a:rPr>
              <a:t>principes de la durabilité régissent l’utilisation des ressources naturelles </a:t>
            </a:r>
            <a:r>
              <a:rPr lang="fr-CH" sz="1100" dirty="0"/>
              <a:t>et limitent les pressions exercées sur celles-ci, de manière à préserver les services écosystémiques ainsi que les espèces et la diversité génétique.</a:t>
            </a:r>
          </a:p>
          <a:p>
            <a:r>
              <a:rPr lang="fr-CH" sz="1100" b="1" dirty="0"/>
              <a:t>Objectif 2 </a:t>
            </a:r>
            <a:r>
              <a:rPr lang="fr-CH" sz="1100" dirty="0"/>
              <a:t>D’ici à 2020, une </a:t>
            </a:r>
            <a:r>
              <a:rPr lang="fr-CH" sz="1100" dirty="0">
                <a:highlight>
                  <a:srgbClr val="FFFF00"/>
                </a:highlight>
                <a:ea typeface="Calibri" panose="020F0502020204030204" pitchFamily="34" charset="0"/>
                <a:cs typeface="Times New Roman" panose="02020603050405020304" pitchFamily="18" charset="0"/>
              </a:rPr>
              <a:t>infrastructure </a:t>
            </a:r>
            <a:r>
              <a:rPr lang="fr-CH" sz="1100" dirty="0" err="1">
                <a:highlight>
                  <a:srgbClr val="FFFF00"/>
                </a:highlight>
                <a:ea typeface="Calibri" panose="020F0502020204030204" pitchFamily="34" charset="0"/>
                <a:cs typeface="Times New Roman" panose="02020603050405020304" pitchFamily="18" charset="0"/>
              </a:rPr>
              <a:t>écologique</a:t>
            </a:r>
            <a:r>
              <a:rPr lang="fr-CH" sz="1100" dirty="0">
                <a:highlight>
                  <a:srgbClr val="FFFF00"/>
                </a:highlight>
                <a:ea typeface="Calibri" panose="020F0502020204030204" pitchFamily="34" charset="0"/>
                <a:cs typeface="Times New Roman" panose="02020603050405020304" pitchFamily="18" charset="0"/>
              </a:rPr>
              <a:t> </a:t>
            </a:r>
            <a:r>
              <a:rPr lang="fr-CH" sz="1100" dirty="0"/>
              <a:t>compo- </a:t>
            </a:r>
            <a:r>
              <a:rPr lang="fr-CH" sz="1100" dirty="0" err="1"/>
              <a:t>sée</a:t>
            </a:r>
            <a:r>
              <a:rPr lang="fr-CH" sz="1100" dirty="0"/>
              <a:t> d’aires </a:t>
            </a:r>
            <a:r>
              <a:rPr lang="fr-CH" sz="1100" dirty="0" err="1"/>
              <a:t>protégées</a:t>
            </a:r>
            <a:r>
              <a:rPr lang="fr-CH" sz="1100" dirty="0"/>
              <a:t> et d’aires de mise en </a:t>
            </a:r>
            <a:r>
              <a:rPr lang="fr-CH" sz="1100" dirty="0" err="1"/>
              <a:t>réseau</a:t>
            </a:r>
            <a:r>
              <a:rPr lang="fr-CH" sz="1100" dirty="0"/>
              <a:t> est </a:t>
            </a:r>
            <a:r>
              <a:rPr lang="fr-CH" sz="1100" dirty="0" err="1"/>
              <a:t>réalisée</a:t>
            </a:r>
            <a:r>
              <a:rPr lang="fr-CH" sz="1100" dirty="0"/>
              <a:t> afin de </a:t>
            </a:r>
            <a:r>
              <a:rPr lang="fr-CH" sz="1100" dirty="0" err="1"/>
              <a:t>réserver</a:t>
            </a:r>
            <a:r>
              <a:rPr lang="fr-CH" sz="1100" dirty="0"/>
              <a:t> l’espace </a:t>
            </a:r>
            <a:r>
              <a:rPr lang="fr-CH" sz="1100" dirty="0" err="1"/>
              <a:t>nécessaire</a:t>
            </a:r>
            <a:r>
              <a:rPr lang="fr-CH" sz="1100" dirty="0"/>
              <a:t> au maintien durable de la </a:t>
            </a:r>
            <a:r>
              <a:rPr lang="fr-CH" sz="1100" dirty="0" err="1"/>
              <a:t>biodiversite</a:t>
            </a:r>
            <a:r>
              <a:rPr lang="fr-CH" sz="1100" dirty="0"/>
              <a:t>́. L’</a:t>
            </a:r>
            <a:r>
              <a:rPr lang="fr-CH" sz="1100" dirty="0" err="1"/>
              <a:t>état</a:t>
            </a:r>
            <a:r>
              <a:rPr lang="fr-CH" sz="1100" dirty="0"/>
              <a:t> des milieux naturels </a:t>
            </a:r>
            <a:r>
              <a:rPr lang="fr-CH" sz="1100" dirty="0" err="1"/>
              <a:t>menacés</a:t>
            </a:r>
            <a:r>
              <a:rPr lang="fr-CH" sz="1100" dirty="0"/>
              <a:t> est </a:t>
            </a:r>
            <a:r>
              <a:rPr lang="fr-CH" sz="1100" dirty="0" err="1"/>
              <a:t>améliore</a:t>
            </a:r>
            <a:r>
              <a:rPr lang="fr-CH" sz="1100" dirty="0"/>
              <a:t>́. </a:t>
            </a:r>
          </a:p>
          <a:p>
            <a:r>
              <a:rPr lang="fr-CH" sz="1100" b="1" dirty="0"/>
              <a:t>Objectif 3 </a:t>
            </a:r>
            <a:r>
              <a:rPr lang="fr-CH" sz="1100" dirty="0"/>
              <a:t>D’ici à 2020, l’</a:t>
            </a:r>
            <a:r>
              <a:rPr lang="fr-CH" sz="1100" dirty="0" err="1"/>
              <a:t>état</a:t>
            </a:r>
            <a:r>
              <a:rPr lang="fr-CH" sz="1100" dirty="0"/>
              <a:t> de conservation des </a:t>
            </a:r>
            <a:r>
              <a:rPr lang="fr-CH" sz="1100" dirty="0" err="1"/>
              <a:t>espèces</a:t>
            </a:r>
            <a:r>
              <a:rPr lang="fr-CH" sz="1100" dirty="0"/>
              <a:t> prioritaires au niveau national est </a:t>
            </a:r>
            <a:r>
              <a:rPr lang="fr-CH" sz="1100" dirty="0" err="1"/>
              <a:t>améliore</a:t>
            </a:r>
            <a:r>
              <a:rPr lang="fr-CH" sz="1100" dirty="0"/>
              <a:t>́ et leur </a:t>
            </a:r>
            <a:r>
              <a:rPr lang="fr-CH" sz="1100" dirty="0">
                <a:highlight>
                  <a:srgbClr val="FFFF00"/>
                </a:highlight>
                <a:ea typeface="Calibri" panose="020F0502020204030204" pitchFamily="34" charset="0"/>
                <a:cs typeface="Times New Roman" panose="02020603050405020304" pitchFamily="18" charset="0"/>
              </a:rPr>
              <a:t>disparition est </a:t>
            </a:r>
            <a:r>
              <a:rPr lang="fr-CH" sz="1100" dirty="0" err="1">
                <a:highlight>
                  <a:srgbClr val="FFFF00"/>
                </a:highlight>
                <a:ea typeface="Calibri" panose="020F0502020204030204" pitchFamily="34" charset="0"/>
                <a:cs typeface="Times New Roman" panose="02020603050405020304" pitchFamily="18" charset="0"/>
              </a:rPr>
              <a:t>enrayée</a:t>
            </a:r>
            <a:r>
              <a:rPr lang="fr-CH" sz="1100" dirty="0">
                <a:highlight>
                  <a:srgbClr val="FFFF00"/>
                </a:highlight>
                <a:ea typeface="Calibri" panose="020F0502020204030204" pitchFamily="34" charset="0"/>
                <a:cs typeface="Times New Roman" panose="02020603050405020304" pitchFamily="18" charset="0"/>
              </a:rPr>
              <a:t> dans toute la mesure du possible</a:t>
            </a:r>
            <a:r>
              <a:rPr lang="fr-CH" sz="1100" dirty="0"/>
              <a:t>. L’expansion des </a:t>
            </a:r>
            <a:r>
              <a:rPr lang="fr-CH" sz="1100" dirty="0" err="1"/>
              <a:t>espèces</a:t>
            </a:r>
            <a:r>
              <a:rPr lang="fr-CH" sz="1100" dirty="0"/>
              <a:t> exotiques envahissantes susceptibles de provoquer des dommages est </a:t>
            </a:r>
            <a:r>
              <a:rPr lang="fr-CH" sz="1100" dirty="0" err="1"/>
              <a:t>endiguée</a:t>
            </a:r>
            <a:r>
              <a:rPr lang="fr-CH" sz="1100" dirty="0"/>
              <a:t>. </a:t>
            </a:r>
          </a:p>
          <a:p>
            <a:r>
              <a:rPr lang="fr-CH" sz="1100" b="1" dirty="0"/>
              <a:t>Objectif 4 </a:t>
            </a:r>
            <a:r>
              <a:rPr lang="fr-CH" sz="1100" dirty="0"/>
              <a:t>D’ici à 2020</a:t>
            </a:r>
            <a:r>
              <a:rPr lang="fr-CH" sz="1100" dirty="0">
                <a:highlight>
                  <a:srgbClr val="FFFF00"/>
                </a:highlight>
                <a:ea typeface="Calibri" panose="020F0502020204030204" pitchFamily="34" charset="0"/>
                <a:cs typeface="Times New Roman" panose="02020603050405020304" pitchFamily="18" charset="0"/>
              </a:rPr>
              <a:t>, l’appauvrissement </a:t>
            </a:r>
            <a:r>
              <a:rPr lang="fr-CH" sz="1100" dirty="0" err="1">
                <a:highlight>
                  <a:srgbClr val="FFFF00"/>
                </a:highlight>
                <a:ea typeface="Calibri" panose="020F0502020204030204" pitchFamily="34" charset="0"/>
                <a:cs typeface="Times New Roman" panose="02020603050405020304" pitchFamily="18" charset="0"/>
              </a:rPr>
              <a:t>génétique</a:t>
            </a:r>
            <a:r>
              <a:rPr lang="fr-CH" sz="1100" dirty="0">
                <a:highlight>
                  <a:srgbClr val="FFFF00"/>
                </a:highlight>
                <a:ea typeface="Calibri" panose="020F0502020204030204" pitchFamily="34" charset="0"/>
                <a:cs typeface="Times New Roman" panose="02020603050405020304" pitchFamily="18" charset="0"/>
              </a:rPr>
              <a:t> est freiné </a:t>
            </a:r>
            <a:r>
              <a:rPr lang="fr-CH" sz="1100" dirty="0"/>
              <a:t>et si possible stoppé. La </a:t>
            </a:r>
            <a:r>
              <a:rPr lang="fr-CH" sz="1100" dirty="0" err="1"/>
              <a:t>préservation</a:t>
            </a:r>
            <a:r>
              <a:rPr lang="fr-CH" sz="1100" dirty="0"/>
              <a:t> et l’utilisation durable des ressources </a:t>
            </a:r>
            <a:r>
              <a:rPr lang="fr-CH" sz="1100" dirty="0" err="1"/>
              <a:t>génétiques</a:t>
            </a:r>
            <a:r>
              <a:rPr lang="fr-CH" sz="1100" dirty="0"/>
              <a:t>, animaux de rente et plantes </a:t>
            </a:r>
            <a:r>
              <a:rPr lang="fr-CH" sz="1100" dirty="0" err="1"/>
              <a:t>cultivées</a:t>
            </a:r>
            <a:r>
              <a:rPr lang="fr-CH" sz="1100" dirty="0"/>
              <a:t> compris, sont </a:t>
            </a:r>
            <a:r>
              <a:rPr lang="fr-CH" sz="1100" dirty="0" err="1"/>
              <a:t>assurées</a:t>
            </a:r>
            <a:r>
              <a:rPr lang="fr-CH" sz="1100" dirty="0"/>
              <a:t>. </a:t>
            </a:r>
          </a:p>
          <a:p>
            <a:pPr>
              <a:lnSpc>
                <a:spcPct val="107000"/>
              </a:lnSpc>
              <a:spcBef>
                <a:spcPts val="600"/>
              </a:spcBef>
              <a:spcAft>
                <a:spcPts val="800"/>
              </a:spcAft>
            </a:pPr>
            <a:r>
              <a:rPr lang="fr-CH" sz="1100" b="1" dirty="0"/>
              <a:t>Objectif 5 </a:t>
            </a:r>
            <a:r>
              <a:rPr lang="fr-CH" sz="1100" dirty="0"/>
              <a:t>D’ici à 2020, les </a:t>
            </a:r>
            <a:r>
              <a:rPr lang="fr-CH" sz="1100" dirty="0">
                <a:highlight>
                  <a:srgbClr val="FFFF00"/>
                </a:highlight>
                <a:ea typeface="Calibri" panose="020F0502020204030204" pitchFamily="34" charset="0"/>
                <a:cs typeface="Times New Roman" panose="02020603050405020304" pitchFamily="18" charset="0"/>
              </a:rPr>
              <a:t>effets </a:t>
            </a:r>
            <a:r>
              <a:rPr lang="fr-CH" sz="1100" dirty="0" err="1">
                <a:highlight>
                  <a:srgbClr val="FFFF00"/>
                </a:highlight>
                <a:ea typeface="Calibri" panose="020F0502020204030204" pitchFamily="34" charset="0"/>
                <a:cs typeface="Times New Roman" panose="02020603050405020304" pitchFamily="18" charset="0"/>
              </a:rPr>
              <a:t>négatifs</a:t>
            </a:r>
            <a:r>
              <a:rPr lang="fr-CH" sz="1100" dirty="0">
                <a:highlight>
                  <a:srgbClr val="FFFF00"/>
                </a:highlight>
                <a:ea typeface="Calibri" panose="020F0502020204030204" pitchFamily="34" charset="0"/>
                <a:cs typeface="Times New Roman" panose="02020603050405020304" pitchFamily="18" charset="0"/>
              </a:rPr>
              <a:t> sur la </a:t>
            </a:r>
            <a:r>
              <a:rPr lang="fr-CH" sz="1100" dirty="0" err="1">
                <a:highlight>
                  <a:srgbClr val="FFFF00"/>
                </a:highlight>
                <a:ea typeface="Calibri" panose="020F0502020204030204" pitchFamily="34" charset="0"/>
                <a:cs typeface="Times New Roman" panose="02020603050405020304" pitchFamily="18" charset="0"/>
              </a:rPr>
              <a:t>biodiversite</a:t>
            </a:r>
            <a:r>
              <a:rPr lang="fr-CH" sz="1100" dirty="0">
                <a:highlight>
                  <a:srgbClr val="FFFF00"/>
                </a:highlight>
                <a:ea typeface="Calibri" panose="020F0502020204030204" pitchFamily="34" charset="0"/>
                <a:cs typeface="Times New Roman" panose="02020603050405020304" pitchFamily="18" charset="0"/>
              </a:rPr>
              <a:t>́ des incitations </a:t>
            </a:r>
            <a:r>
              <a:rPr lang="fr-CH" sz="1100" dirty="0" err="1">
                <a:highlight>
                  <a:srgbClr val="FFFF00"/>
                </a:highlight>
                <a:ea typeface="Calibri" panose="020F0502020204030204" pitchFamily="34" charset="0"/>
                <a:cs typeface="Times New Roman" panose="02020603050405020304" pitchFamily="18" charset="0"/>
              </a:rPr>
              <a:t>financières</a:t>
            </a:r>
            <a:r>
              <a:rPr lang="fr-CH" sz="1100" dirty="0">
                <a:highlight>
                  <a:srgbClr val="FFFF00"/>
                </a:highlight>
                <a:ea typeface="Calibri" panose="020F0502020204030204" pitchFamily="34" charset="0"/>
                <a:cs typeface="Times New Roman" panose="02020603050405020304" pitchFamily="18" charset="0"/>
              </a:rPr>
              <a:t> existantes sont mis en </a:t>
            </a:r>
            <a:r>
              <a:rPr lang="fr-CH" sz="1100" dirty="0" err="1">
                <a:highlight>
                  <a:srgbClr val="FFFF00"/>
                </a:highlight>
                <a:ea typeface="Calibri" panose="020F0502020204030204" pitchFamily="34" charset="0"/>
                <a:cs typeface="Times New Roman" panose="02020603050405020304" pitchFamily="18" charset="0"/>
              </a:rPr>
              <a:t>évidence</a:t>
            </a:r>
            <a:r>
              <a:rPr lang="fr-CH" sz="1100" dirty="0">
                <a:highlight>
                  <a:srgbClr val="FFFF00"/>
                </a:highlight>
                <a:ea typeface="Calibri" panose="020F0502020204030204" pitchFamily="34" charset="0"/>
                <a:cs typeface="Times New Roman" panose="02020603050405020304" pitchFamily="18" charset="0"/>
              </a:rPr>
              <a:t> et si possible </a:t>
            </a:r>
            <a:r>
              <a:rPr lang="fr-CH" sz="1100" dirty="0" err="1">
                <a:highlight>
                  <a:srgbClr val="FFFF00"/>
                </a:highlight>
                <a:ea typeface="Calibri" panose="020F0502020204030204" pitchFamily="34" charset="0"/>
                <a:cs typeface="Times New Roman" panose="02020603050405020304" pitchFamily="18" charset="0"/>
              </a:rPr>
              <a:t>évités</a:t>
            </a:r>
            <a:r>
              <a:rPr lang="fr-CH" sz="1100" dirty="0">
                <a:highlight>
                  <a:srgbClr val="FFFF00"/>
                </a:highlight>
                <a:ea typeface="Calibri" panose="020F0502020204030204" pitchFamily="34" charset="0"/>
                <a:cs typeface="Times New Roman" panose="02020603050405020304" pitchFamily="18" charset="0"/>
              </a:rPr>
              <a:t>.</a:t>
            </a:r>
            <a:r>
              <a:rPr lang="fr-CH" sz="1100" dirty="0"/>
              <a:t> Des incitations positives nouvelles sont mises en place là où cela est judicieux. </a:t>
            </a:r>
          </a:p>
          <a:p>
            <a:pPr marL="0" indent="0">
              <a:lnSpc>
                <a:spcPct val="107000"/>
              </a:lnSpc>
              <a:spcBef>
                <a:spcPts val="600"/>
              </a:spcBef>
              <a:spcAft>
                <a:spcPts val="800"/>
              </a:spcAft>
              <a:buNone/>
            </a:pPr>
            <a:endParaRPr lang="fr-CH" sz="11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Titel 3">
            <a:extLst>
              <a:ext uri="{FF2B5EF4-FFF2-40B4-BE49-F238E27FC236}">
                <a16:creationId xmlns:a16="http://schemas.microsoft.com/office/drawing/2014/main" id="{8462E61B-9826-41C4-EBD3-D3F0F622123F}"/>
              </a:ext>
            </a:extLst>
          </p:cNvPr>
          <p:cNvSpPr>
            <a:spLocks noGrp="1"/>
          </p:cNvSpPr>
          <p:nvPr>
            <p:ph type="title"/>
          </p:nvPr>
        </p:nvSpPr>
        <p:spPr/>
        <p:txBody>
          <a:bodyPr/>
          <a:lstStyle/>
          <a:p>
            <a:r>
              <a:rPr lang="de-CH" dirty="0"/>
              <a:t>Biodiversité dans l'agriculture : objectifs politiques</a:t>
            </a:r>
          </a:p>
        </p:txBody>
      </p:sp>
      <p:sp>
        <p:nvSpPr>
          <p:cNvPr id="7" name="Textfeld 6">
            <a:extLst>
              <a:ext uri="{FF2B5EF4-FFF2-40B4-BE49-F238E27FC236}">
                <a16:creationId xmlns:a16="http://schemas.microsoft.com/office/drawing/2014/main" id="{1187E779-A06F-115A-EDEF-CFFEEC4097B7}"/>
              </a:ext>
            </a:extLst>
          </p:cNvPr>
          <p:cNvSpPr txBox="1"/>
          <p:nvPr/>
        </p:nvSpPr>
        <p:spPr>
          <a:xfrm>
            <a:off x="5268785" y="6248492"/>
            <a:ext cx="3456384" cy="215444"/>
          </a:xfrm>
          <a:prstGeom prst="rect">
            <a:avLst/>
          </a:prstGeom>
          <a:noFill/>
        </p:spPr>
        <p:txBody>
          <a:bodyPr wrap="square" rtlCol="0">
            <a:spAutoFit/>
          </a:bodyPr>
          <a:lstStyle/>
          <a:p>
            <a:r>
              <a:rPr lang="de-CH" sz="800" dirty="0">
                <a:latin typeface="Arial" panose="020B0604020202020204" pitchFamily="34" charset="0"/>
                <a:cs typeface="Arial" panose="020B0604020202020204" pitchFamily="34" charset="0"/>
              </a:rPr>
              <a:t>Source : https://www.bafu.admin.ch</a:t>
            </a:r>
          </a:p>
        </p:txBody>
      </p:sp>
      <p:sp>
        <p:nvSpPr>
          <p:cNvPr id="8" name="Fußzeilenplatzhalter 1">
            <a:extLst>
              <a:ext uri="{FF2B5EF4-FFF2-40B4-BE49-F238E27FC236}">
                <a16:creationId xmlns:a16="http://schemas.microsoft.com/office/drawing/2014/main" id="{BEC354BD-0C9C-4A4A-8DB6-A85BEB7E26C5}"/>
              </a:ext>
            </a:extLst>
          </p:cNvPr>
          <p:cNvSpPr>
            <a:spLocks noGrp="1"/>
          </p:cNvSpPr>
          <p:nvPr>
            <p:ph type="ftr" sz="quarter" idx="11"/>
          </p:nvPr>
        </p:nvSpPr>
        <p:spPr>
          <a:xfrm>
            <a:off x="5429250" y="6400980"/>
            <a:ext cx="3086100" cy="360000"/>
          </a:xfrm>
        </p:spPr>
        <p:txBody>
          <a:bodyPr/>
          <a:lstStyle/>
          <a:p>
            <a:r>
              <a:rPr lang="fr-CH" dirty="0"/>
              <a:t>Formation de conseiller-ère en biodiversité</a:t>
            </a:r>
          </a:p>
        </p:txBody>
      </p:sp>
      <p:pic>
        <p:nvPicPr>
          <p:cNvPr id="9" name="Image 8">
            <a:extLst>
              <a:ext uri="{FF2B5EF4-FFF2-40B4-BE49-F238E27FC236}">
                <a16:creationId xmlns:a16="http://schemas.microsoft.com/office/drawing/2014/main" id="{6FBCEA32-2873-3A41-A871-74372157569A}"/>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5268785" y="1036777"/>
            <a:ext cx="3310302" cy="5226320"/>
          </a:xfrm>
          <a:prstGeom prst="rect">
            <a:avLst/>
          </a:prstGeom>
        </p:spPr>
      </p:pic>
    </p:spTree>
    <p:extLst>
      <p:ext uri="{BB962C8B-B14F-4D97-AF65-F5344CB8AC3E}">
        <p14:creationId xmlns:p14="http://schemas.microsoft.com/office/powerpoint/2010/main" val="3554082529"/>
      </p:ext>
    </p:extLst>
  </p:cSld>
  <p:clrMapOvr>
    <a:masterClrMapping/>
  </p:clrMapOvr>
  <mc:AlternateContent xmlns:mc="http://schemas.openxmlformats.org/markup-compatibility/2006" xmlns:p14="http://schemas.microsoft.com/office/powerpoint/2010/main">
    <mc:Choice Requires="p14">
      <p:transition spd="slow" p14:dur="2000" advTm="8758"/>
    </mc:Choice>
    <mc:Fallback xmlns="">
      <p:transition spd="slow" advTm="8758"/>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a:extLst>
              <a:ext uri="{FF2B5EF4-FFF2-40B4-BE49-F238E27FC236}">
                <a16:creationId xmlns:a16="http://schemas.microsoft.com/office/drawing/2014/main" id="{8462E61B-9826-41C4-EBD3-D3F0F622123F}"/>
              </a:ext>
            </a:extLst>
          </p:cNvPr>
          <p:cNvSpPr>
            <a:spLocks noGrp="1"/>
          </p:cNvSpPr>
          <p:nvPr>
            <p:ph type="title"/>
          </p:nvPr>
        </p:nvSpPr>
        <p:spPr/>
        <p:txBody>
          <a:bodyPr/>
          <a:lstStyle/>
          <a:p>
            <a:r>
              <a:rPr lang="fr-CH"/>
              <a:t>Biodiversité dans l'agriculture : objectifs politiques</a:t>
            </a:r>
          </a:p>
        </p:txBody>
      </p:sp>
      <p:sp>
        <p:nvSpPr>
          <p:cNvPr id="7" name="Textfeld 6">
            <a:extLst>
              <a:ext uri="{FF2B5EF4-FFF2-40B4-BE49-F238E27FC236}">
                <a16:creationId xmlns:a16="http://schemas.microsoft.com/office/drawing/2014/main" id="{41B012B6-2FD8-3425-FB1A-47CF700CA7FC}"/>
              </a:ext>
            </a:extLst>
          </p:cNvPr>
          <p:cNvSpPr txBox="1"/>
          <p:nvPr/>
        </p:nvSpPr>
        <p:spPr>
          <a:xfrm>
            <a:off x="5268785" y="6248492"/>
            <a:ext cx="3456384" cy="215444"/>
          </a:xfrm>
          <a:prstGeom prst="rect">
            <a:avLst/>
          </a:prstGeom>
          <a:noFill/>
        </p:spPr>
        <p:txBody>
          <a:bodyPr wrap="square" rtlCol="0">
            <a:spAutoFit/>
          </a:bodyPr>
          <a:lstStyle/>
          <a:p>
            <a:r>
              <a:rPr lang="fr-CH" sz="800">
                <a:latin typeface="Arial" panose="020B0604020202020204" pitchFamily="34" charset="0"/>
                <a:cs typeface="Arial" panose="020B0604020202020204" pitchFamily="34" charset="0"/>
              </a:rPr>
              <a:t>Source : https://www.bafu.admin.ch</a:t>
            </a:r>
          </a:p>
        </p:txBody>
      </p:sp>
      <p:sp>
        <p:nvSpPr>
          <p:cNvPr id="8" name="Fußzeilenplatzhalter 1">
            <a:extLst>
              <a:ext uri="{FF2B5EF4-FFF2-40B4-BE49-F238E27FC236}">
                <a16:creationId xmlns:a16="http://schemas.microsoft.com/office/drawing/2014/main" id="{020E6593-7A5E-8647-A3C7-59C1AA9FCC4F}"/>
              </a:ext>
            </a:extLst>
          </p:cNvPr>
          <p:cNvSpPr>
            <a:spLocks noGrp="1"/>
          </p:cNvSpPr>
          <p:nvPr>
            <p:ph type="ftr" sz="quarter" idx="11"/>
          </p:nvPr>
        </p:nvSpPr>
        <p:spPr>
          <a:xfrm>
            <a:off x="5429250" y="6400980"/>
            <a:ext cx="3086100" cy="360000"/>
          </a:xfrm>
        </p:spPr>
        <p:txBody>
          <a:bodyPr/>
          <a:lstStyle/>
          <a:p>
            <a:r>
              <a:rPr lang="fr-CH"/>
              <a:t>Formation de conseiller-ère en biodiversité</a:t>
            </a:r>
          </a:p>
        </p:txBody>
      </p:sp>
      <p:pic>
        <p:nvPicPr>
          <p:cNvPr id="9" name="Image 8">
            <a:extLst>
              <a:ext uri="{FF2B5EF4-FFF2-40B4-BE49-F238E27FC236}">
                <a16:creationId xmlns:a16="http://schemas.microsoft.com/office/drawing/2014/main" id="{80736A88-8D82-8C40-B683-C3B78744BC67}"/>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5268785" y="1036777"/>
            <a:ext cx="3310302" cy="5226320"/>
          </a:xfrm>
          <a:prstGeom prst="rect">
            <a:avLst/>
          </a:prstGeom>
        </p:spPr>
      </p:pic>
      <p:sp>
        <p:nvSpPr>
          <p:cNvPr id="11" name="Inhaltsplatzhalter 2">
            <a:extLst>
              <a:ext uri="{FF2B5EF4-FFF2-40B4-BE49-F238E27FC236}">
                <a16:creationId xmlns:a16="http://schemas.microsoft.com/office/drawing/2014/main" id="{0565E8CC-A0FB-784E-82F1-F13DD81CB387}"/>
              </a:ext>
            </a:extLst>
          </p:cNvPr>
          <p:cNvSpPr>
            <a:spLocks noGrp="1"/>
          </p:cNvSpPr>
          <p:nvPr>
            <p:ph idx="1"/>
          </p:nvPr>
        </p:nvSpPr>
        <p:spPr>
          <a:xfrm>
            <a:off x="628650" y="1068014"/>
            <a:ext cx="4375398" cy="5226320"/>
          </a:xfrm>
        </p:spPr>
        <p:txBody>
          <a:bodyPr>
            <a:noAutofit/>
          </a:bodyPr>
          <a:lstStyle/>
          <a:p>
            <a:pPr marL="0" indent="0">
              <a:lnSpc>
                <a:spcPct val="100000"/>
              </a:lnSpc>
              <a:buNone/>
            </a:pPr>
            <a:r>
              <a:rPr lang="fr-CH" sz="1400" dirty="0"/>
              <a:t>Stratégie Biodiversité Suisse : 10 objectifs pour 2020</a:t>
            </a:r>
            <a:br>
              <a:rPr lang="fr-CH" sz="1400" dirty="0"/>
            </a:br>
            <a:endParaRPr lang="fr-CH" sz="1400" dirty="0">
              <a:solidFill>
                <a:srgbClr val="FF0000"/>
              </a:solidFill>
            </a:endParaRPr>
          </a:p>
          <a:p>
            <a:pPr>
              <a:lnSpc>
                <a:spcPct val="107000"/>
              </a:lnSpc>
              <a:spcBef>
                <a:spcPts val="600"/>
              </a:spcBef>
              <a:spcAft>
                <a:spcPts val="800"/>
              </a:spcAft>
            </a:pPr>
            <a:r>
              <a:rPr lang="fr-CH" sz="1100" b="1" dirty="0"/>
              <a:t>Objectif 6 </a:t>
            </a:r>
            <a:r>
              <a:rPr lang="fr-CH" sz="1100" dirty="0"/>
              <a:t>D’ici à 2020, les services rendus par les </a:t>
            </a:r>
            <a:r>
              <a:rPr lang="fr-CH" sz="1100" dirty="0" err="1"/>
              <a:t>écosys</a:t>
            </a:r>
            <a:r>
              <a:rPr lang="fr-CH" sz="1100" dirty="0"/>
              <a:t>- </a:t>
            </a:r>
            <a:r>
              <a:rPr lang="fr-CH" sz="1100" dirty="0" err="1"/>
              <a:t>tèmes</a:t>
            </a:r>
            <a:r>
              <a:rPr lang="fr-CH" sz="1100" dirty="0"/>
              <a:t> sont </a:t>
            </a:r>
            <a:r>
              <a:rPr lang="fr-CH" sz="1100" dirty="0" err="1"/>
              <a:t>recensés</a:t>
            </a:r>
            <a:r>
              <a:rPr lang="fr-CH" sz="1100" dirty="0"/>
              <a:t> et </a:t>
            </a:r>
            <a:r>
              <a:rPr lang="fr-CH" sz="1100" dirty="0" err="1"/>
              <a:t>quantifiés</a:t>
            </a:r>
            <a:r>
              <a:rPr lang="fr-CH" sz="1100" dirty="0"/>
              <a:t>. Ils peuvent ainsi </a:t>
            </a:r>
            <a:r>
              <a:rPr lang="fr-CH" sz="1100" dirty="0" err="1"/>
              <a:t>être</a:t>
            </a:r>
            <a:r>
              <a:rPr lang="fr-CH" sz="1100" dirty="0"/>
              <a:t> </a:t>
            </a:r>
            <a:r>
              <a:rPr lang="fr-CH" sz="1100" dirty="0" err="1"/>
              <a:t>intégrés</a:t>
            </a:r>
            <a:r>
              <a:rPr lang="fr-CH" sz="1100" dirty="0"/>
              <a:t> dans la mesure du </a:t>
            </a:r>
            <a:r>
              <a:rPr lang="fr-CH" sz="1100" dirty="0" err="1"/>
              <a:t>bien-être</a:t>
            </a:r>
            <a:r>
              <a:rPr lang="fr-CH" sz="1100" dirty="0"/>
              <a:t> sous la forme d’indicateurs </a:t>
            </a:r>
            <a:r>
              <a:rPr lang="fr-CH" sz="1100" dirty="0" err="1"/>
              <a:t>complétant</a:t>
            </a:r>
            <a:r>
              <a:rPr lang="fr-CH" sz="1100" dirty="0"/>
              <a:t> le produit </a:t>
            </a:r>
            <a:r>
              <a:rPr lang="fr-CH" sz="1100" dirty="0" err="1"/>
              <a:t>intérieur</a:t>
            </a:r>
            <a:r>
              <a:rPr lang="fr-CH" sz="1100" dirty="0"/>
              <a:t> brut ainsi que dans l’analyse de l’impact des </a:t>
            </a:r>
            <a:r>
              <a:rPr lang="fr-CH" sz="1100" dirty="0" err="1"/>
              <a:t>réglementations</a:t>
            </a:r>
            <a:r>
              <a:rPr lang="fr-CH" sz="1100" dirty="0"/>
              <a:t>. </a:t>
            </a:r>
          </a:p>
          <a:p>
            <a:pPr>
              <a:lnSpc>
                <a:spcPct val="107000"/>
              </a:lnSpc>
              <a:spcBef>
                <a:spcPts val="600"/>
              </a:spcBef>
              <a:spcAft>
                <a:spcPts val="800"/>
              </a:spcAft>
            </a:pPr>
            <a:r>
              <a:rPr lang="fr-CH" sz="1100" b="1" dirty="0"/>
              <a:t>Objectif 7 </a:t>
            </a:r>
            <a:r>
              <a:rPr lang="fr-CH" sz="1100" dirty="0"/>
              <a:t>D’ici à 2020, la </a:t>
            </a:r>
            <a:r>
              <a:rPr lang="fr-CH" sz="1100" dirty="0" err="1"/>
              <a:t>sociéte</a:t>
            </a:r>
            <a:r>
              <a:rPr lang="fr-CH" sz="1100" dirty="0"/>
              <a:t>́ </a:t>
            </a:r>
            <a:r>
              <a:rPr lang="fr-CH" sz="1100" dirty="0" err="1"/>
              <a:t>possède</a:t>
            </a:r>
            <a:r>
              <a:rPr lang="fr-CH" sz="1100" dirty="0"/>
              <a:t> des connaissances suffisantes sur la </a:t>
            </a:r>
            <a:r>
              <a:rPr lang="fr-CH" sz="1100" dirty="0" err="1"/>
              <a:t>biodiversite</a:t>
            </a:r>
            <a:r>
              <a:rPr lang="fr-CH" sz="1100" dirty="0"/>
              <a:t>́ pour que chacun </a:t>
            </a:r>
            <a:r>
              <a:rPr lang="fr-CH" sz="1100" dirty="0" err="1"/>
              <a:t>conçoive</a:t>
            </a:r>
            <a:r>
              <a:rPr lang="fr-CH" sz="1100" dirty="0"/>
              <a:t> celle-ci comme une base essentielle de la vie et la prenne en compte dans ses </a:t>
            </a:r>
            <a:r>
              <a:rPr lang="fr-CH" sz="1100" dirty="0" err="1"/>
              <a:t>décisions</a:t>
            </a:r>
            <a:r>
              <a:rPr lang="fr-CH" sz="1100" dirty="0"/>
              <a:t> pertinentes. </a:t>
            </a:r>
          </a:p>
          <a:p>
            <a:pPr>
              <a:lnSpc>
                <a:spcPct val="107000"/>
              </a:lnSpc>
              <a:spcBef>
                <a:spcPts val="600"/>
              </a:spcBef>
              <a:spcAft>
                <a:spcPts val="800"/>
              </a:spcAft>
            </a:pPr>
            <a:r>
              <a:rPr lang="fr-CH" sz="1100" b="1" dirty="0"/>
              <a:t>Objectif 8</a:t>
            </a:r>
            <a:r>
              <a:rPr lang="fr-CH" sz="1100" dirty="0"/>
              <a:t> D’ici à 2020, la </a:t>
            </a:r>
            <a:r>
              <a:rPr lang="fr-CH" sz="1100" dirty="0" err="1"/>
              <a:t>biodiversite</a:t>
            </a:r>
            <a:r>
              <a:rPr lang="fr-CH" sz="1100" dirty="0"/>
              <a:t>́ </a:t>
            </a:r>
            <a:r>
              <a:rPr lang="fr-CH" sz="1100" dirty="0" err="1"/>
              <a:t>connaît</a:t>
            </a:r>
            <a:r>
              <a:rPr lang="fr-CH" sz="1100" dirty="0"/>
              <a:t> un </a:t>
            </a:r>
            <a:r>
              <a:rPr lang="fr-CH" sz="1100" dirty="0" err="1"/>
              <a:t>développe</a:t>
            </a:r>
            <a:r>
              <a:rPr lang="fr-CH" sz="1100" dirty="0"/>
              <a:t>- ment tel dans l’espace urbain que ce dernier contribue à la mise en </a:t>
            </a:r>
            <a:r>
              <a:rPr lang="fr-CH" sz="1100" dirty="0" err="1"/>
              <a:t>réseau</a:t>
            </a:r>
            <a:r>
              <a:rPr lang="fr-CH" sz="1100" dirty="0"/>
              <a:t> des milieux naturels, que les </a:t>
            </a:r>
            <a:r>
              <a:rPr lang="fr-CH" sz="1100" dirty="0" err="1"/>
              <a:t>espèces</a:t>
            </a:r>
            <a:r>
              <a:rPr lang="fr-CH" sz="1100" dirty="0"/>
              <a:t> typiques sont </a:t>
            </a:r>
            <a:r>
              <a:rPr lang="fr-CH" sz="1100" dirty="0" err="1"/>
              <a:t>préservées</a:t>
            </a:r>
            <a:r>
              <a:rPr lang="fr-CH" sz="1100" dirty="0"/>
              <a:t> et que la population a </a:t>
            </a:r>
            <a:r>
              <a:rPr lang="fr-CH" sz="1100" dirty="0" err="1"/>
              <a:t>accès</a:t>
            </a:r>
            <a:r>
              <a:rPr lang="fr-CH" sz="1100" dirty="0"/>
              <a:t> à la nature là où elle habite et dans des zones de </a:t>
            </a:r>
            <a:r>
              <a:rPr lang="fr-CH" sz="1100" dirty="0" err="1"/>
              <a:t>détente</a:t>
            </a:r>
            <a:r>
              <a:rPr lang="fr-CH" sz="1100" dirty="0"/>
              <a:t> de </a:t>
            </a:r>
            <a:r>
              <a:rPr lang="fr-CH" sz="1100" dirty="0" err="1"/>
              <a:t>proximite</a:t>
            </a:r>
            <a:r>
              <a:rPr lang="fr-CH" sz="1100" dirty="0"/>
              <a:t>́. </a:t>
            </a:r>
          </a:p>
          <a:p>
            <a:pPr>
              <a:lnSpc>
                <a:spcPct val="107000"/>
              </a:lnSpc>
              <a:spcBef>
                <a:spcPts val="600"/>
              </a:spcBef>
              <a:spcAft>
                <a:spcPts val="800"/>
              </a:spcAft>
            </a:pPr>
            <a:r>
              <a:rPr lang="fr-CH" sz="1100" b="1" dirty="0"/>
              <a:t>Objectif 9</a:t>
            </a:r>
            <a:r>
              <a:rPr lang="fr-CH" sz="1100" dirty="0"/>
              <a:t> D’ici à 2020, la Suisse renforce son engagement</a:t>
            </a:r>
            <a:br>
              <a:rPr lang="fr-CH" sz="1100" dirty="0"/>
            </a:br>
            <a:r>
              <a:rPr lang="fr-CH" sz="1100" dirty="0"/>
              <a:t>au niveau international en faveur du maintien de la </a:t>
            </a:r>
            <a:r>
              <a:rPr lang="fr-CH" sz="1100" dirty="0" err="1"/>
              <a:t>biodiversite</a:t>
            </a:r>
            <a:r>
              <a:rPr lang="fr-CH" sz="1100" dirty="0"/>
              <a:t>́ dans le monde. </a:t>
            </a:r>
          </a:p>
          <a:p>
            <a:pPr>
              <a:lnSpc>
                <a:spcPct val="107000"/>
              </a:lnSpc>
              <a:spcBef>
                <a:spcPts val="600"/>
              </a:spcBef>
              <a:spcAft>
                <a:spcPts val="800"/>
              </a:spcAft>
            </a:pPr>
            <a:r>
              <a:rPr lang="fr-CH" sz="1100" b="1" dirty="0"/>
              <a:t>Objectif 10 </a:t>
            </a:r>
            <a:r>
              <a:rPr lang="fr-CH" sz="1100" dirty="0"/>
              <a:t>D’ici à 2020, la surveillance de l’</a:t>
            </a:r>
            <a:r>
              <a:rPr lang="fr-CH" sz="1100" dirty="0" err="1"/>
              <a:t>évolution</a:t>
            </a:r>
            <a:r>
              <a:rPr lang="fr-CH" sz="1100" dirty="0"/>
              <a:t> des </a:t>
            </a:r>
            <a:r>
              <a:rPr lang="fr-CH" sz="1100" dirty="0" err="1"/>
              <a:t>écosystèmes</a:t>
            </a:r>
            <a:r>
              <a:rPr lang="fr-CH" sz="1100" dirty="0"/>
              <a:t>, des </a:t>
            </a:r>
            <a:r>
              <a:rPr lang="fr-CH" sz="1100" dirty="0" err="1"/>
              <a:t>espèces</a:t>
            </a:r>
            <a:r>
              <a:rPr lang="fr-CH" sz="1100" dirty="0"/>
              <a:t> et de la </a:t>
            </a:r>
            <a:r>
              <a:rPr lang="fr-CH" sz="1100" dirty="0" err="1"/>
              <a:t>diversite</a:t>
            </a:r>
            <a:r>
              <a:rPr lang="fr-CH" sz="1100" dirty="0"/>
              <a:t>́ </a:t>
            </a:r>
            <a:r>
              <a:rPr lang="fr-CH" sz="1100" dirty="0" err="1"/>
              <a:t>génétique</a:t>
            </a:r>
            <a:r>
              <a:rPr lang="fr-CH" sz="1100" dirty="0"/>
              <a:t> est </a:t>
            </a:r>
            <a:r>
              <a:rPr lang="fr-CH" sz="1100" dirty="0" err="1"/>
              <a:t>assurée</a:t>
            </a:r>
            <a:r>
              <a:rPr lang="fr-CH" sz="1100" dirty="0"/>
              <a:t>. </a:t>
            </a:r>
          </a:p>
          <a:p>
            <a:pPr>
              <a:lnSpc>
                <a:spcPct val="107000"/>
              </a:lnSpc>
              <a:spcBef>
                <a:spcPts val="600"/>
              </a:spcBef>
              <a:spcAft>
                <a:spcPts val="800"/>
              </a:spcAft>
            </a:pPr>
            <a:endParaRPr lang="fr-CH" sz="1100" dirty="0"/>
          </a:p>
          <a:p>
            <a:pPr>
              <a:lnSpc>
                <a:spcPct val="107000"/>
              </a:lnSpc>
              <a:spcBef>
                <a:spcPts val="600"/>
              </a:spcBef>
              <a:spcAft>
                <a:spcPts val="800"/>
              </a:spcAft>
            </a:pPr>
            <a:endParaRPr lang="fr-CH" sz="1100" dirty="0"/>
          </a:p>
        </p:txBody>
      </p:sp>
    </p:spTree>
    <p:extLst>
      <p:ext uri="{BB962C8B-B14F-4D97-AF65-F5344CB8AC3E}">
        <p14:creationId xmlns:p14="http://schemas.microsoft.com/office/powerpoint/2010/main" val="2991403559"/>
      </p:ext>
    </p:extLst>
  </p:cSld>
  <p:clrMapOvr>
    <a:masterClrMapping/>
  </p:clrMapOvr>
  <mc:AlternateContent xmlns:mc="http://schemas.openxmlformats.org/markup-compatibility/2006" xmlns:p14="http://schemas.microsoft.com/office/powerpoint/2010/main">
    <mc:Choice Requires="p14">
      <p:transition spd="slow" p14:dur="2000" advTm="11067"/>
    </mc:Choice>
    <mc:Fallback xmlns="">
      <p:transition spd="slow" advTm="11067"/>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nhaltsplatzhalter 2">
            <a:extLst>
              <a:ext uri="{FF2B5EF4-FFF2-40B4-BE49-F238E27FC236}">
                <a16:creationId xmlns:a16="http://schemas.microsoft.com/office/drawing/2014/main" id="{8CC87A89-0FD3-147E-EB56-1CF8010B8530}"/>
              </a:ext>
            </a:extLst>
          </p:cNvPr>
          <p:cNvSpPr>
            <a:spLocks noGrp="1"/>
          </p:cNvSpPr>
          <p:nvPr>
            <p:ph idx="1"/>
          </p:nvPr>
        </p:nvSpPr>
        <p:spPr>
          <a:xfrm>
            <a:off x="628650" y="1124744"/>
            <a:ext cx="7886700" cy="4968552"/>
          </a:xfrm>
          <a:noFill/>
          <a:ln>
            <a:solidFill>
              <a:schemeClr val="tx1"/>
            </a:solidFill>
          </a:ln>
        </p:spPr>
        <p:txBody>
          <a:bodyPr>
            <a:noAutofit/>
          </a:bodyPr>
          <a:lstStyle/>
          <a:p>
            <a:pPr marL="0" indent="0">
              <a:buNone/>
            </a:pPr>
            <a:r>
              <a:rPr lang="fr-CH" sz="1700" b="1" dirty="0"/>
              <a:t>Résumé des objectifs de la Stratégie Biodiversité Suisse </a:t>
            </a:r>
            <a:r>
              <a:rPr lang="fr-CH" sz="1700" dirty="0"/>
              <a:t>en rapport avec la biodiversité dans l'agriculture :</a:t>
            </a:r>
          </a:p>
          <a:p>
            <a:pPr marL="0" indent="0">
              <a:buNone/>
            </a:pPr>
            <a:r>
              <a:rPr lang="fr-CH" sz="1700" dirty="0">
                <a:effectLst/>
                <a:ea typeface="Calibri" panose="020F0502020204030204" pitchFamily="34" charset="0"/>
              </a:rPr>
              <a:t>Objectif 1 : Utiliser les ressources naturelles de manière durable.</a:t>
            </a:r>
          </a:p>
          <a:p>
            <a:r>
              <a:rPr lang="fr-CH" sz="1700" dirty="0">
                <a:effectLst/>
                <a:ea typeface="Calibri" panose="020F0502020204030204" pitchFamily="34" charset="0"/>
              </a:rPr>
              <a:t>Pour l'agriculture, les </a:t>
            </a:r>
            <a:r>
              <a:rPr lang="fr-CH" sz="1700" b="1" dirty="0">
                <a:highlight>
                  <a:srgbClr val="00FF00"/>
                </a:highlight>
                <a:ea typeface="Calibri" panose="020F0502020204030204" pitchFamily="34" charset="0"/>
              </a:rPr>
              <a:t>objectifs environnementaux pour l'agriculture</a:t>
            </a:r>
            <a:r>
              <a:rPr lang="fr-CH" sz="1700" b="1" dirty="0">
                <a:effectLst/>
                <a:ea typeface="Calibri" panose="020F0502020204030204" pitchFamily="34" charset="0"/>
              </a:rPr>
              <a:t> </a:t>
            </a:r>
            <a:r>
              <a:rPr lang="fr-CH" sz="1700" dirty="0">
                <a:effectLst/>
                <a:ea typeface="Calibri" panose="020F0502020204030204" pitchFamily="34" charset="0"/>
              </a:rPr>
              <a:t>sont</a:t>
            </a:r>
            <a:r>
              <a:rPr lang="fr-CH" sz="1700" b="1" dirty="0">
                <a:effectLst/>
                <a:ea typeface="Calibri" panose="020F0502020204030204" pitchFamily="34" charset="0"/>
              </a:rPr>
              <a:t> </a:t>
            </a:r>
            <a:r>
              <a:rPr lang="fr-CH" sz="1700" dirty="0">
                <a:effectLst/>
                <a:ea typeface="Calibri" panose="020F0502020204030204" pitchFamily="34" charset="0"/>
              </a:rPr>
              <a:t>déterminants à cet égard.</a:t>
            </a:r>
          </a:p>
          <a:p>
            <a:r>
              <a:rPr lang="fr-CH" sz="1700" dirty="0">
                <a:effectLst/>
                <a:ea typeface="Calibri" panose="020F0502020204030204" pitchFamily="34" charset="0"/>
              </a:rPr>
              <a:t>La réduction des émissions d'ammoniac doit être traitée de toute urgence en raison de ses vastes répercussions écologiques.</a:t>
            </a:r>
          </a:p>
          <a:p>
            <a:pPr marL="0" indent="0">
              <a:buNone/>
            </a:pPr>
            <a:r>
              <a:rPr lang="fr-CH" sz="1700" dirty="0">
                <a:effectLst/>
                <a:ea typeface="Calibri" panose="020F0502020204030204" pitchFamily="34" charset="0"/>
              </a:rPr>
              <a:t>Objectif 2 : Mise en place de </a:t>
            </a:r>
            <a:r>
              <a:rPr lang="fr-CH" sz="1700" dirty="0">
                <a:ea typeface="Calibri" panose="020F0502020204030204" pitchFamily="34" charset="0"/>
              </a:rPr>
              <a:t>l’</a:t>
            </a:r>
            <a:r>
              <a:rPr lang="fr-CH" sz="1700" dirty="0">
                <a:effectLst/>
                <a:ea typeface="Calibri" panose="020F0502020204030204" pitchFamily="34" charset="0"/>
              </a:rPr>
              <a:t>infrastructure écologique.</a:t>
            </a:r>
          </a:p>
          <a:p>
            <a:pPr marL="0" indent="0">
              <a:buNone/>
            </a:pPr>
            <a:r>
              <a:rPr lang="fr-CH" sz="1700" dirty="0">
                <a:effectLst/>
                <a:ea typeface="Calibri" panose="020F0502020204030204" pitchFamily="34" charset="0"/>
              </a:rPr>
              <a:t>Objectif 3 : Stopper l'extinction des espèces.</a:t>
            </a:r>
          </a:p>
          <a:p>
            <a:pPr marL="0" indent="0">
              <a:buNone/>
            </a:pPr>
            <a:r>
              <a:rPr lang="fr-CH" sz="1700" dirty="0">
                <a:ea typeface="Calibri" panose="020F0502020204030204" pitchFamily="34" charset="0"/>
              </a:rPr>
              <a:t>Objectif 4 : Freiner l'appauvrissement génétique, également pour les animaux de rente et les plantes cultivées.</a:t>
            </a:r>
          </a:p>
          <a:p>
            <a:pPr marL="0" indent="0">
              <a:buNone/>
            </a:pPr>
            <a:r>
              <a:rPr lang="fr-CH" sz="1700" dirty="0">
                <a:effectLst/>
                <a:ea typeface="Calibri" panose="020F0502020204030204" pitchFamily="34" charset="0"/>
              </a:rPr>
              <a:t>Objectif 5 : </a:t>
            </a:r>
            <a:r>
              <a:rPr lang="fr-CH" sz="1700" dirty="0">
                <a:ea typeface="Calibri" panose="020F0502020204030204" pitchFamily="34" charset="0"/>
              </a:rPr>
              <a:t>L</a:t>
            </a:r>
            <a:r>
              <a:rPr lang="fr-CH" sz="1700" dirty="0">
                <a:effectLst/>
                <a:ea typeface="Calibri" panose="020F0502020204030204" pitchFamily="34" charset="0"/>
              </a:rPr>
              <a:t>es effets </a:t>
            </a:r>
            <a:r>
              <a:rPr lang="fr-CH" sz="1700" dirty="0" err="1">
                <a:effectLst/>
                <a:ea typeface="Calibri" panose="020F0502020204030204" pitchFamily="34" charset="0"/>
              </a:rPr>
              <a:t>négatifs</a:t>
            </a:r>
            <a:r>
              <a:rPr lang="fr-CH" sz="1700" dirty="0">
                <a:effectLst/>
                <a:ea typeface="Calibri" panose="020F0502020204030204" pitchFamily="34" charset="0"/>
              </a:rPr>
              <a:t> sur la </a:t>
            </a:r>
            <a:r>
              <a:rPr lang="fr-CH" sz="1700" dirty="0" err="1">
                <a:effectLst/>
                <a:ea typeface="Calibri" panose="020F0502020204030204" pitchFamily="34" charset="0"/>
              </a:rPr>
              <a:t>biodiversite</a:t>
            </a:r>
            <a:r>
              <a:rPr lang="fr-CH" sz="1700" dirty="0">
                <a:effectLst/>
                <a:ea typeface="Calibri" panose="020F0502020204030204" pitchFamily="34" charset="0"/>
              </a:rPr>
              <a:t>́ des incitations </a:t>
            </a:r>
            <a:r>
              <a:rPr lang="fr-CH" sz="1700" dirty="0" err="1">
                <a:effectLst/>
                <a:ea typeface="Calibri" panose="020F0502020204030204" pitchFamily="34" charset="0"/>
              </a:rPr>
              <a:t>financières</a:t>
            </a:r>
            <a:r>
              <a:rPr lang="fr-CH" sz="1700" dirty="0">
                <a:effectLst/>
                <a:ea typeface="Calibri" panose="020F0502020204030204" pitchFamily="34" charset="0"/>
              </a:rPr>
              <a:t> existantes sont mis en </a:t>
            </a:r>
            <a:r>
              <a:rPr lang="fr-CH" sz="1700" dirty="0" err="1">
                <a:effectLst/>
                <a:ea typeface="Calibri" panose="020F0502020204030204" pitchFamily="34" charset="0"/>
              </a:rPr>
              <a:t>évidence</a:t>
            </a:r>
            <a:r>
              <a:rPr lang="fr-CH" sz="1700" dirty="0">
                <a:effectLst/>
                <a:ea typeface="Calibri" panose="020F0502020204030204" pitchFamily="34" charset="0"/>
              </a:rPr>
              <a:t> et si possible </a:t>
            </a:r>
            <a:r>
              <a:rPr lang="fr-CH" sz="1700" dirty="0" err="1">
                <a:effectLst/>
                <a:ea typeface="Calibri" panose="020F0502020204030204" pitchFamily="34" charset="0"/>
              </a:rPr>
              <a:t>évités</a:t>
            </a:r>
            <a:r>
              <a:rPr lang="fr-CH" sz="1700" dirty="0">
                <a:effectLst/>
                <a:ea typeface="Calibri" panose="020F0502020204030204" pitchFamily="34" charset="0"/>
              </a:rPr>
              <a:t>.</a:t>
            </a:r>
          </a:p>
        </p:txBody>
      </p:sp>
      <p:sp>
        <p:nvSpPr>
          <p:cNvPr id="4" name="Titel 3">
            <a:extLst>
              <a:ext uri="{FF2B5EF4-FFF2-40B4-BE49-F238E27FC236}">
                <a16:creationId xmlns:a16="http://schemas.microsoft.com/office/drawing/2014/main" id="{8462E61B-9826-41C4-EBD3-D3F0F622123F}"/>
              </a:ext>
            </a:extLst>
          </p:cNvPr>
          <p:cNvSpPr>
            <a:spLocks noGrp="1"/>
          </p:cNvSpPr>
          <p:nvPr>
            <p:ph type="title"/>
          </p:nvPr>
        </p:nvSpPr>
        <p:spPr/>
        <p:txBody>
          <a:bodyPr/>
          <a:lstStyle/>
          <a:p>
            <a:r>
              <a:rPr lang="fr-CH"/>
              <a:t>Biodiversité dans l'agriculture : objectifs politiques</a:t>
            </a:r>
          </a:p>
        </p:txBody>
      </p:sp>
      <p:sp>
        <p:nvSpPr>
          <p:cNvPr id="5" name="Fußzeilenplatzhalter 1">
            <a:extLst>
              <a:ext uri="{FF2B5EF4-FFF2-40B4-BE49-F238E27FC236}">
                <a16:creationId xmlns:a16="http://schemas.microsoft.com/office/drawing/2014/main" id="{69109B25-41C8-6E42-800A-42933ABAE1B8}"/>
              </a:ext>
            </a:extLst>
          </p:cNvPr>
          <p:cNvSpPr>
            <a:spLocks noGrp="1"/>
          </p:cNvSpPr>
          <p:nvPr>
            <p:ph type="ftr" sz="quarter" idx="11"/>
          </p:nvPr>
        </p:nvSpPr>
        <p:spPr>
          <a:xfrm>
            <a:off x="5429250" y="6400980"/>
            <a:ext cx="3086100" cy="360000"/>
          </a:xfrm>
        </p:spPr>
        <p:txBody>
          <a:bodyPr/>
          <a:lstStyle/>
          <a:p>
            <a:r>
              <a:rPr lang="fr-CH"/>
              <a:t>Formation de conseiller-ère en biodiversité</a:t>
            </a:r>
          </a:p>
        </p:txBody>
      </p:sp>
    </p:spTree>
    <p:extLst>
      <p:ext uri="{BB962C8B-B14F-4D97-AF65-F5344CB8AC3E}">
        <p14:creationId xmlns:p14="http://schemas.microsoft.com/office/powerpoint/2010/main" val="1266503246"/>
      </p:ext>
    </p:extLst>
  </p:cSld>
  <p:clrMapOvr>
    <a:masterClrMapping/>
  </p:clrMapOvr>
  <mc:AlternateContent xmlns:mc="http://schemas.openxmlformats.org/markup-compatibility/2006" xmlns:p14="http://schemas.microsoft.com/office/powerpoint/2010/main">
    <mc:Choice Requires="p14">
      <p:transition spd="slow" p14:dur="2000" advTm="76823"/>
    </mc:Choice>
    <mc:Fallback xmlns="">
      <p:transition spd="slow" advTm="76823"/>
    </mc:Fallback>
  </mc:AlternateContent>
  <p:extLst>
    <p:ext uri="{3A86A75C-4F4B-4683-9AE1-C65F6400EC91}">
      <p14:laserTraceLst xmlns:p14="http://schemas.microsoft.com/office/powerpoint/2010/main">
        <p14:tracePtLst>
          <p14:tracePt t="42770" x="3719513" y="6711950"/>
          <p14:tracePt t="42803" x="3941763" y="6121400"/>
          <p14:tracePt t="42811" x="3984625" y="5940425"/>
          <p14:tracePt t="42821" x="4062413" y="5794375"/>
          <p14:tracePt t="42832" x="4156075" y="5597525"/>
          <p14:tracePt t="42850" x="4241800" y="5418138"/>
          <p14:tracePt t="42865" x="4430713" y="5065713"/>
          <p14:tracePt t="42883" x="4635500" y="4714875"/>
          <p14:tracePt t="42905" x="4841875" y="4406900"/>
          <p14:tracePt t="42915" x="5081588" y="4054475"/>
          <p14:tracePt t="42933" x="5184775" y="3935413"/>
          <p14:tracePt t="42949" x="5313363" y="3729038"/>
          <p14:tracePt t="42966" x="5407025" y="3582988"/>
          <p14:tracePt t="42982" x="5492750" y="3471863"/>
          <p14:tracePt t="43000" x="5545138" y="3421063"/>
          <p14:tracePt t="43021" x="5595938" y="3360738"/>
          <p14:tracePt t="43033" x="5613400" y="3351213"/>
          <p14:tracePt t="43357" x="5613400" y="3335338"/>
          <p14:tracePt t="43365" x="5613400" y="3300413"/>
          <p14:tracePt t="43382" x="5613400" y="3292475"/>
          <p14:tracePt t="43399" x="5613400" y="3257550"/>
          <p14:tracePt t="43417" x="5613400" y="3179763"/>
          <p14:tracePt t="43433" x="5630863" y="3128963"/>
          <p14:tracePt t="43449" x="5638800" y="3086100"/>
          <p14:tracePt t="43465" x="5664200" y="3035300"/>
          <p14:tracePt t="43482" x="5689600" y="2992438"/>
          <p14:tracePt t="43499" x="5716588" y="2965450"/>
          <p14:tracePt t="43516" x="5741988" y="2922588"/>
          <p14:tracePt t="43532" x="5775325" y="2906713"/>
          <p14:tracePt t="43550" x="5802313" y="2879725"/>
          <p14:tracePt t="43565" x="5818188" y="2854325"/>
          <p14:tracePt t="43585" x="5845175" y="2846388"/>
          <p14:tracePt t="43600" x="5870575" y="2828925"/>
          <p14:tracePt t="43616" x="5878513" y="2820988"/>
          <p14:tracePt t="43635" x="5878513" y="2803525"/>
          <p14:tracePt t="43637" x="5895975" y="2803525"/>
          <p14:tracePt t="43694" x="5895975" y="2794000"/>
          <p14:tracePt t="43709" x="5895975" y="2786063"/>
          <p14:tracePt t="43714" x="5895975" y="2768600"/>
          <p14:tracePt t="43732" x="5895975" y="2760663"/>
          <p14:tracePt t="43749" x="5895975" y="2735263"/>
          <p14:tracePt t="43766" x="5895975" y="2682875"/>
          <p14:tracePt t="43784" x="5895975" y="2649538"/>
          <p14:tracePt t="43800" x="5895975" y="2614613"/>
          <p14:tracePt t="43816" x="5895975" y="2589213"/>
          <p14:tracePt t="43833" x="5878513" y="2554288"/>
          <p14:tracePt t="43850" x="5870575" y="2536825"/>
          <p14:tracePt t="43867" x="5845175" y="2493963"/>
          <p14:tracePt t="43883" x="5835650" y="2468563"/>
          <p14:tracePt t="43905" x="5818188" y="2451100"/>
          <p14:tracePt t="43933" x="5810250" y="2451100"/>
          <p14:tracePt t="43981" x="5802313" y="2451100"/>
          <p14:tracePt t="44060" x="5784850" y="2451100"/>
          <p14:tracePt t="44085" x="5775325" y="2451100"/>
          <p14:tracePt t="44101" x="5759450" y="2443163"/>
          <p14:tracePt t="44109" x="5749925" y="2443163"/>
          <p14:tracePt t="44119" x="5741988" y="2435225"/>
          <p14:tracePt t="44133" x="5724525" y="2417763"/>
          <p14:tracePt t="44150" x="5716588" y="2417763"/>
          <p14:tracePt t="44165" x="5673725" y="2392363"/>
          <p14:tracePt t="44182" x="5638800" y="2374900"/>
          <p14:tracePt t="44199" x="5613400" y="2357438"/>
          <p14:tracePt t="44215" x="5595938" y="2349500"/>
          <p14:tracePt t="44231" x="5578475" y="2332038"/>
          <p14:tracePt t="44249" x="5553075" y="2332038"/>
          <p14:tracePt t="44282" x="5545138" y="2332038"/>
          <p14:tracePt t="44360" x="5545138" y="2349500"/>
          <p14:tracePt t="44400" x="5545138" y="2357438"/>
          <p14:tracePt t="44433" x="5545138" y="2374900"/>
          <p14:tracePt t="44441" x="5535613" y="2374900"/>
          <p14:tracePt t="44457" x="5535613" y="2382838"/>
          <p14:tracePt t="44499" x="5519738" y="2392363"/>
          <p14:tracePt t="44550" x="5510213" y="2408238"/>
          <p14:tracePt t="44564" x="5484813" y="2408238"/>
          <p14:tracePt t="44582" x="5476875" y="2417763"/>
          <p14:tracePt t="44599" x="5449888" y="2435225"/>
          <p14:tracePt t="44616" x="5434013" y="2443163"/>
          <p14:tracePt t="44634" x="5407025" y="2443163"/>
          <p14:tracePt t="44649" x="5399088" y="2451100"/>
          <p14:tracePt t="44666" x="5391150" y="2451100"/>
          <p14:tracePt t="44682" x="5373688" y="2468563"/>
          <p14:tracePt t="44700" x="5364163" y="2468563"/>
          <p14:tracePt t="44718" x="5348288" y="2478088"/>
          <p14:tracePt t="44756" x="5348288" y="2493963"/>
          <p14:tracePt t="44765" x="5348288" y="2503488"/>
          <p14:tracePt t="45657" x="5338763" y="2503488"/>
          <p14:tracePt t="45690" x="5330825" y="2503488"/>
          <p14:tracePt t="45705" x="5305425" y="2503488"/>
          <p14:tracePt t="45723" x="5270500" y="2493963"/>
          <p14:tracePt t="45738" x="5245100" y="2478088"/>
          <p14:tracePt t="45757" x="5202238" y="2468563"/>
          <p14:tracePt t="45772" x="5184775" y="2451100"/>
          <p14:tracePt t="45790" x="5141913" y="2451100"/>
          <p14:tracePt t="45805" x="5124450" y="2443163"/>
          <p14:tracePt t="45823" x="5081588" y="2435225"/>
          <p14:tracePt t="45839" x="5064125" y="2417763"/>
          <p14:tracePt t="45865" x="5021263" y="2408238"/>
          <p14:tracePt t="45882" x="5005388" y="2392363"/>
          <p14:tracePt t="45899" x="4978400" y="2382838"/>
          <p14:tracePt t="45915" x="4953000" y="2374900"/>
          <p14:tracePt t="45932" x="4927600" y="2357438"/>
          <p14:tracePt t="45949" x="4902200" y="2349500"/>
          <p14:tracePt t="45965" x="4867275" y="2332038"/>
          <p14:tracePt t="45982" x="4841875" y="2322513"/>
          <p14:tracePt t="46000" x="4806950" y="2306638"/>
          <p14:tracePt t="46016" x="4756150" y="2297113"/>
          <p14:tracePt t="46032" x="4721225" y="2289175"/>
          <p14:tracePt t="46050" x="4670425" y="2263775"/>
          <p14:tracePt t="46066" x="4635500" y="2246313"/>
          <p14:tracePt t="46082" x="4592638" y="2228850"/>
          <p14:tracePt t="46099" x="4541838" y="2211388"/>
          <p14:tracePt t="46116" x="4491038" y="2185988"/>
          <p14:tracePt t="46132" x="4448175" y="2178050"/>
          <p14:tracePt t="46150" x="4395788" y="2168525"/>
          <p14:tracePt t="46165" x="4344988" y="2151063"/>
          <p14:tracePt t="46182" x="4302125" y="2125663"/>
          <p14:tracePt t="46198" x="4251325" y="2117725"/>
          <p14:tracePt t="46216" x="4208463" y="2108200"/>
          <p14:tracePt t="46232" x="4156075" y="2092325"/>
          <p14:tracePt t="46250" x="4095750" y="2082800"/>
          <p14:tracePt t="46265" x="4044950" y="2065338"/>
          <p14:tracePt t="46283" x="3984625" y="2057400"/>
          <p14:tracePt t="46299" x="3941763" y="2039938"/>
          <p14:tracePt t="46317" x="3890963" y="2039938"/>
          <p14:tracePt t="46332" x="3838575" y="2032000"/>
          <p14:tracePt t="46349" x="3795713" y="2022475"/>
          <p14:tracePt t="46367" x="3744913" y="2006600"/>
          <p14:tracePt t="46382" x="3684588" y="1997075"/>
          <p14:tracePt t="46399" x="3624263" y="1997075"/>
          <p14:tracePt t="46415" x="3565525" y="1979613"/>
          <p14:tracePt t="46432" x="3487738" y="1971675"/>
          <p14:tracePt t="46449" x="3419475" y="1963738"/>
          <p14:tracePt t="46465" x="3341688" y="1946275"/>
          <p14:tracePt t="46482" x="3265488" y="1936750"/>
          <p14:tracePt t="46498" x="3187700" y="1920875"/>
          <p14:tracePt t="46515" x="3119438" y="1911350"/>
          <p14:tracePt t="46533" x="3041650" y="1911350"/>
          <p14:tracePt t="46549" x="2982913" y="1903413"/>
          <p14:tracePt t="46565" x="2922588" y="1885950"/>
          <p14:tracePt t="46583" x="2862263" y="1878013"/>
          <p14:tracePt t="46599" x="2811463" y="1860550"/>
          <p14:tracePt t="46616" x="2776538" y="1860550"/>
          <p14:tracePt t="46632" x="2733675" y="1851025"/>
          <p14:tracePt t="46649" x="2690813" y="1851025"/>
          <p14:tracePt t="46665" x="2655888" y="1835150"/>
          <p14:tracePt t="46682" x="2605088" y="1835150"/>
          <p14:tracePt t="46699" x="2570163" y="1835150"/>
          <p14:tracePt t="46716" x="2528888" y="1835150"/>
          <p14:tracePt t="46733" x="2486025" y="1835150"/>
          <p14:tracePt t="46749" x="2451100" y="1835150"/>
          <p14:tracePt t="46766" x="2416175" y="1835150"/>
          <p14:tracePt t="46784" x="2365375" y="1835150"/>
          <p14:tracePt t="46798" x="2330450" y="1835150"/>
          <p14:tracePt t="46815" x="2297113" y="1835150"/>
          <p14:tracePt t="46832" x="2262188" y="1835150"/>
          <p14:tracePt t="46849" x="2219325" y="1835150"/>
          <p14:tracePt t="46866" x="2201863" y="1835150"/>
          <p14:tracePt t="46883" x="2159000" y="1835150"/>
          <p14:tracePt t="46899" x="2125663" y="1835150"/>
          <p14:tracePt t="46916" x="2090738" y="1835150"/>
          <p14:tracePt t="46932" x="2057400" y="1835150"/>
          <p14:tracePt t="46949" x="2014538" y="1835150"/>
          <p14:tracePt t="46966" x="1971675" y="1835150"/>
          <p14:tracePt t="46982" x="1936750" y="1835150"/>
          <p14:tracePt t="46999" x="1893888" y="1835150"/>
          <p14:tracePt t="47015" x="1868488" y="1835150"/>
          <p14:tracePt t="47037" x="1851025" y="1835150"/>
          <p14:tracePt t="47049" x="1825625" y="1835150"/>
          <p14:tracePt t="47067" x="1800225" y="1835150"/>
          <p14:tracePt t="47083" x="1773238" y="1835150"/>
          <p14:tracePt t="47099" x="1747838" y="1851025"/>
          <p14:tracePt t="47120" x="1714500" y="1851025"/>
          <p14:tracePt t="47132" x="1687513" y="1860550"/>
          <p14:tracePt t="47149" x="1654175" y="1860550"/>
          <p14:tracePt t="47165" x="1628775" y="1878013"/>
          <p14:tracePt t="47182" x="1601788" y="1878013"/>
          <p14:tracePt t="47199" x="1568450" y="1885950"/>
          <p14:tracePt t="47215" x="1533525" y="1885950"/>
          <p14:tracePt t="47232" x="1508125" y="1903413"/>
          <p14:tracePt t="47249" x="1482725" y="1911350"/>
          <p14:tracePt t="47271" x="1447800" y="1911350"/>
          <p14:tracePt t="47282" x="1422400" y="1920875"/>
          <p14:tracePt t="47298" x="1414463" y="1936750"/>
          <p14:tracePt t="47315" x="1389063" y="1946275"/>
          <p14:tracePt t="47332" x="1362075" y="1963738"/>
          <p14:tracePt t="47349" x="1336675" y="1971675"/>
          <p14:tracePt t="47365" x="1319213" y="1979613"/>
          <p14:tracePt t="47382" x="1303338" y="1997075"/>
          <p14:tracePt t="47399" x="1276350" y="2006600"/>
          <p14:tracePt t="47415" x="1268413" y="2022475"/>
          <p14:tracePt t="47433" x="1260475" y="2032000"/>
          <p14:tracePt t="47450" x="1233488" y="2057400"/>
          <p14:tracePt t="47465" x="1217613" y="2065338"/>
          <p14:tracePt t="47482" x="1200150" y="2082800"/>
          <p14:tracePt t="47504" x="1182688" y="2108200"/>
          <p14:tracePt t="47514" x="1174750" y="2117725"/>
          <p14:tracePt t="47532" x="1157288" y="2125663"/>
          <p14:tracePt t="47548" x="1147763" y="2143125"/>
          <p14:tracePt t="47565" x="1131888" y="2151063"/>
          <p14:tracePt t="47583" x="1122363" y="2168525"/>
          <p14:tracePt t="47600" x="1114425" y="2185988"/>
          <p14:tracePt t="47616" x="1096963" y="2203450"/>
          <p14:tracePt t="47632" x="1089025" y="2211388"/>
          <p14:tracePt t="47649" x="1071563" y="2228850"/>
          <p14:tracePt t="47665" x="1062038" y="2246313"/>
          <p14:tracePt t="47682" x="1054100" y="2263775"/>
          <p14:tracePt t="47698" x="1036638" y="2289175"/>
          <p14:tracePt t="47716" x="1028700" y="2297113"/>
          <p14:tracePt t="47732" x="1028700" y="2306638"/>
          <p14:tracePt t="47749" x="1011238" y="2332038"/>
          <p14:tracePt t="47767" x="1003300" y="2357438"/>
          <p14:tracePt t="47782" x="993775" y="2374900"/>
          <p14:tracePt t="47799" x="993775" y="2392363"/>
          <p14:tracePt t="47815" x="976313" y="2408238"/>
          <p14:tracePt t="47832" x="976313" y="2435225"/>
          <p14:tracePt t="47849" x="968375" y="2443163"/>
          <p14:tracePt t="47865" x="950913" y="2468563"/>
          <p14:tracePt t="47882" x="950913" y="2478088"/>
          <p14:tracePt t="47898" x="942975" y="2503488"/>
          <p14:tracePt t="47916" x="942975" y="2511425"/>
          <p14:tracePt t="47932" x="942975" y="2528888"/>
          <p14:tracePt t="47949" x="933450" y="2554288"/>
          <p14:tracePt t="47965" x="933450" y="2563813"/>
          <p14:tracePt t="47983" x="933450" y="2589213"/>
          <p14:tracePt t="47998" x="917575" y="2614613"/>
          <p14:tracePt t="48017" x="917575" y="2640013"/>
          <p14:tracePt t="48032" x="917575" y="2649538"/>
          <p14:tracePt t="48048" x="917575" y="2674938"/>
          <p14:tracePt t="48066" x="917575" y="2708275"/>
          <p14:tracePt t="48082" x="917575" y="2735263"/>
          <p14:tracePt t="48098" x="917575" y="2760663"/>
          <p14:tracePt t="48115" x="917575" y="2786063"/>
          <p14:tracePt t="48134" x="917575" y="2803525"/>
          <p14:tracePt t="48150" x="917575" y="2828925"/>
          <p14:tracePt t="48164" x="917575" y="2854325"/>
          <p14:tracePt t="48182" x="917575" y="2879725"/>
          <p14:tracePt t="48199" x="917575" y="2906713"/>
          <p14:tracePt t="48216" x="917575" y="2922588"/>
          <p14:tracePt t="48232" x="933450" y="2940050"/>
          <p14:tracePt t="48249" x="933450" y="2965450"/>
          <p14:tracePt t="48265" x="942975" y="2974975"/>
          <p14:tracePt t="48281" x="942975" y="3000375"/>
          <p14:tracePt t="48299" x="950913" y="3008313"/>
          <p14:tracePt t="48316" x="950913" y="3025775"/>
          <p14:tracePt t="48333" x="968375" y="3051175"/>
          <p14:tracePt t="48348" x="968375" y="3060700"/>
          <p14:tracePt t="48370" x="976313" y="3086100"/>
          <p14:tracePt t="48383" x="993775" y="3094038"/>
          <p14:tracePt t="48399" x="1003300" y="3121025"/>
          <p14:tracePt t="48416" x="1011238" y="3128963"/>
          <p14:tracePt t="48432" x="1011238" y="3146425"/>
          <p14:tracePt t="48448" x="1028700" y="3171825"/>
          <p14:tracePt t="48465" x="1036638" y="3179763"/>
          <p14:tracePt t="48482" x="1062038" y="3189288"/>
          <p14:tracePt t="48499" x="1071563" y="3214688"/>
          <p14:tracePt t="48515" x="1089025" y="3232150"/>
          <p14:tracePt t="48532" x="1096963" y="3240088"/>
          <p14:tracePt t="48549" x="1114425" y="3257550"/>
          <p14:tracePt t="48565" x="1131888" y="3265488"/>
          <p14:tracePt t="48584" x="1147763" y="3292475"/>
          <p14:tracePt t="48599" x="1174750" y="3300413"/>
          <p14:tracePt t="48615" x="1182688" y="3317875"/>
          <p14:tracePt t="48632" x="1208088" y="3325813"/>
          <p14:tracePt t="48649" x="1233488" y="3351213"/>
          <p14:tracePt t="48665" x="1260475" y="3360738"/>
          <p14:tracePt t="48681" x="1268413" y="3378200"/>
          <p14:tracePt t="48700" x="1293813" y="3386138"/>
          <p14:tracePt t="48715" x="1319213" y="3394075"/>
          <p14:tracePt t="48732" x="1336675" y="3394075"/>
          <p14:tracePt t="48749" x="1362075" y="3411538"/>
          <p14:tracePt t="48765" x="1389063" y="3421063"/>
          <p14:tracePt t="48782" x="1404938" y="3436938"/>
          <p14:tracePt t="48804" x="1439863" y="3436938"/>
          <p14:tracePt t="48815" x="1465263" y="3446463"/>
          <p14:tracePt t="48831" x="1482725" y="3463925"/>
          <p14:tracePt t="48849" x="1508125" y="3463925"/>
          <p14:tracePt t="48864" x="1533525" y="3471863"/>
          <p14:tracePt t="48883" x="1558925" y="3479800"/>
          <p14:tracePt t="48898" x="1585913" y="3479800"/>
          <p14:tracePt t="48916" x="1619250" y="3497263"/>
          <p14:tracePt t="48932" x="1644650" y="3506788"/>
          <p14:tracePt t="48950" x="1671638" y="3506788"/>
          <p14:tracePt t="48966" x="1704975" y="3522663"/>
          <p14:tracePt t="48982" x="1739900" y="3522663"/>
          <p14:tracePt t="48999" x="1773238" y="3532188"/>
          <p14:tracePt t="49016" x="1833563" y="3540125"/>
          <p14:tracePt t="49032" x="1893888" y="3540125"/>
          <p14:tracePt t="49050" x="1954213" y="3557588"/>
          <p14:tracePt t="49065" x="2014538" y="3557588"/>
          <p14:tracePt t="49082" x="2090738" y="3557588"/>
          <p14:tracePt t="49099" x="2133600" y="3557588"/>
          <p14:tracePt t="49116" x="2211388" y="3565525"/>
          <p14:tracePt t="49132" x="2271713" y="3565525"/>
          <p14:tracePt t="49149" x="2339975" y="3582988"/>
          <p14:tracePt t="49165" x="2400300" y="3582988"/>
          <p14:tracePt t="49182" x="2468563" y="3582988"/>
          <p14:tracePt t="49198" x="2511425" y="3592513"/>
          <p14:tracePt t="49217" x="2570163" y="3592513"/>
          <p14:tracePt t="49232" x="2647950" y="3600450"/>
          <p14:tracePt t="49249" x="2708275" y="3600450"/>
          <p14:tracePt t="49271" x="2768600" y="3600450"/>
          <p14:tracePt t="49282" x="2836863" y="3600450"/>
          <p14:tracePt t="49299" x="2922588" y="3600450"/>
          <p14:tracePt t="49315" x="3008313" y="3600450"/>
          <p14:tracePt t="49332" x="3127375" y="3600450"/>
          <p14:tracePt t="49349" x="3248025" y="3600450"/>
          <p14:tracePt t="49366" x="3394075" y="3592513"/>
          <p14:tracePt t="49382" x="3513138" y="3582988"/>
          <p14:tracePt t="49398" x="3624263" y="3565525"/>
          <p14:tracePt t="49417" x="3719513" y="3557588"/>
          <p14:tracePt t="49432" x="3830638" y="3540125"/>
          <p14:tracePt t="49448" x="3916363" y="3532188"/>
          <p14:tracePt t="49465" x="3984625" y="3532188"/>
          <p14:tracePt t="49482" x="4062413" y="3532188"/>
          <p14:tracePt t="49499" x="4138613" y="3522663"/>
          <p14:tracePt t="49516" x="4241800" y="3522663"/>
          <p14:tracePt t="49531" x="4337050" y="3506788"/>
          <p14:tracePt t="49549" x="4430713" y="3497263"/>
          <p14:tracePt t="49565" x="4533900" y="3497263"/>
          <p14:tracePt t="49582" x="4627563" y="3479800"/>
          <p14:tracePt t="49598" x="4721225" y="3471863"/>
          <p14:tracePt t="49615" x="4806950" y="3463925"/>
          <p14:tracePt t="49632" x="4876800" y="3446463"/>
          <p14:tracePt t="49649" x="4935538" y="3436938"/>
          <p14:tracePt t="49665" x="5021263" y="3436938"/>
          <p14:tracePt t="49682" x="5099050" y="3421063"/>
          <p14:tracePt t="49704" x="5159375" y="3411538"/>
          <p14:tracePt t="49715" x="5227638" y="3411538"/>
          <p14:tracePt t="49732" x="5305425" y="3411538"/>
          <p14:tracePt t="49749" x="5373688" y="3394075"/>
          <p14:tracePt t="49768" x="5449888" y="3394075"/>
          <p14:tracePt t="49782" x="5510213" y="3394075"/>
          <p14:tracePt t="49799" x="5553075" y="3386138"/>
          <p14:tracePt t="49816" x="5613400" y="3386138"/>
          <p14:tracePt t="49831" x="5664200" y="3378200"/>
          <p14:tracePt t="49849" x="5724525" y="3378200"/>
          <p14:tracePt t="49865" x="5784850" y="3360738"/>
          <p14:tracePt t="49882" x="5835650" y="3360738"/>
          <p14:tracePt t="49899" x="5878513" y="3351213"/>
          <p14:tracePt t="49915" x="5938838" y="3351213"/>
          <p14:tracePt t="49932" x="5989638" y="3351213"/>
          <p14:tracePt t="49950" x="6049963" y="3335338"/>
          <p14:tracePt t="49965" x="6110288" y="3325813"/>
          <p14:tracePt t="49982" x="6170613" y="3325813"/>
          <p14:tracePt t="49998" x="6230938" y="3317875"/>
          <p14:tracePt t="50015" x="6307138" y="3300413"/>
          <p14:tracePt t="50032" x="6367463" y="3292475"/>
          <p14:tracePt t="50049" x="6435725" y="3275013"/>
          <p14:tracePt t="50065" x="6496050" y="3265488"/>
          <p14:tracePt t="50082" x="6556375" y="3257550"/>
          <p14:tracePt t="50101" x="6607175" y="3232150"/>
          <p14:tracePt t="50115" x="6657975" y="3214688"/>
          <p14:tracePt t="50132" x="6700838" y="3189288"/>
          <p14:tracePt t="50149" x="6743700" y="3179763"/>
          <p14:tracePt t="50165" x="6786563" y="3171825"/>
          <p14:tracePt t="50182" x="6821488" y="3154363"/>
          <p14:tracePt t="50199" x="6846888" y="3146425"/>
          <p14:tracePt t="50215" x="6881813" y="3121025"/>
          <p14:tracePt t="50232" x="6907213" y="3111500"/>
          <p14:tracePt t="50249" x="6942138" y="3086100"/>
          <p14:tracePt t="50265" x="6958013" y="3068638"/>
          <p14:tracePt t="50282" x="6985000" y="3060700"/>
          <p14:tracePt t="50300" x="7010400" y="3035300"/>
          <p14:tracePt t="50315" x="7027863" y="3025775"/>
          <p14:tracePt t="50333" x="7043738" y="3000375"/>
          <p14:tracePt t="50349" x="7070725" y="2992438"/>
          <p14:tracePt t="50365" x="7078663" y="2974975"/>
          <p14:tracePt t="50382" x="7086600" y="2949575"/>
          <p14:tracePt t="50399" x="7104063" y="2940050"/>
          <p14:tracePt t="50417" x="7113588" y="2922588"/>
          <p14:tracePt t="50432" x="7113588" y="2914650"/>
          <p14:tracePt t="50450" x="7113588" y="2906713"/>
          <p14:tracePt t="50467" x="7129463" y="2906713"/>
          <p14:tracePt t="50482" x="7129463" y="2889250"/>
          <p14:tracePt t="50499" x="7129463" y="2879725"/>
          <p14:tracePt t="50515" x="7129463" y="2863850"/>
          <p14:tracePt t="50532" x="7129463" y="2846388"/>
          <p14:tracePt t="50548" x="7129463" y="2828925"/>
          <p14:tracePt t="50565" x="7129463" y="2803525"/>
          <p14:tracePt t="50582" x="7129463" y="2794000"/>
          <p14:tracePt t="50599" x="7138988" y="2768600"/>
          <p14:tracePt t="50617" x="7138988" y="2743200"/>
          <p14:tracePt t="50632" x="7138988" y="2735263"/>
          <p14:tracePt t="50649" x="7138988" y="2708275"/>
          <p14:tracePt t="50665" x="7138988" y="2700338"/>
          <p14:tracePt t="50682" x="7138988" y="2682875"/>
          <p14:tracePt t="50700" x="7138988" y="2674938"/>
          <p14:tracePt t="50716" x="7138988" y="2657475"/>
          <p14:tracePt t="50733" x="7129463" y="2649538"/>
          <p14:tracePt t="50748" x="7129463" y="2640013"/>
          <p14:tracePt t="50765" x="7113588" y="2622550"/>
          <p14:tracePt t="50782" x="7104063" y="2622550"/>
          <p14:tracePt t="50804" x="7078663" y="2614613"/>
          <p14:tracePt t="50815" x="7070725" y="2597150"/>
          <p14:tracePt t="50832" x="7053263" y="2589213"/>
          <p14:tracePt t="50849" x="7027863" y="2579688"/>
          <p14:tracePt t="50865" x="7018338" y="2563813"/>
          <p14:tracePt t="50882" x="6992938" y="2554288"/>
          <p14:tracePt t="50898" x="6985000" y="2528888"/>
          <p14:tracePt t="50917" x="6958013" y="2511425"/>
          <p14:tracePt t="50931" x="6932613" y="2493963"/>
          <p14:tracePt t="50949" x="6899275" y="2451100"/>
          <p14:tracePt t="50965" x="6846888" y="2417763"/>
          <p14:tracePt t="50982" x="6813550" y="2382838"/>
          <p14:tracePt t="51004" x="6778625" y="2357438"/>
          <p14:tracePt t="51015" x="6743700" y="2322513"/>
          <p14:tracePt t="51032" x="6675438" y="2297113"/>
          <p14:tracePt t="51049" x="6632575" y="2263775"/>
          <p14:tracePt t="51067" x="6573838" y="2228850"/>
          <p14:tracePt t="51082" x="6521450" y="2203450"/>
          <p14:tracePt t="51099" x="6470650" y="2168525"/>
          <p14:tracePt t="51116" x="6402388" y="2125663"/>
          <p14:tracePt t="51132" x="6342063" y="2092325"/>
          <p14:tracePt t="51149" x="6273800" y="2057400"/>
          <p14:tracePt t="51167" x="6188075" y="2032000"/>
          <p14:tracePt t="51182" x="6127750" y="2006600"/>
          <p14:tracePt t="51199" x="6049963" y="1979613"/>
          <p14:tracePt t="51215" x="5981700" y="1963738"/>
          <p14:tracePt t="51232" x="5895975" y="1936750"/>
          <p14:tracePt t="51249" x="5810250" y="1920875"/>
          <p14:tracePt t="51265" x="5724525" y="1903413"/>
          <p14:tracePt t="51284" x="5630863" y="1903413"/>
          <p14:tracePt t="51298" x="5510213" y="1885950"/>
          <p14:tracePt t="51315" x="5399088" y="1878013"/>
          <p14:tracePt t="51331" x="5278438" y="1878013"/>
          <p14:tracePt t="51349" x="5159375" y="1860550"/>
          <p14:tracePt t="51365" x="5038725" y="1860550"/>
          <p14:tracePt t="51383" x="4935538" y="1851025"/>
          <p14:tracePt t="51398" x="4841875" y="1835150"/>
          <p14:tracePt t="51416" x="4738688" y="1825625"/>
          <p14:tracePt t="51432" x="4610100" y="1817688"/>
          <p14:tracePt t="51449" x="4508500" y="1817688"/>
          <p14:tracePt t="51465" x="4387850" y="1800225"/>
          <p14:tracePt t="51481" x="4276725" y="1800225"/>
          <p14:tracePt t="51499" x="4181475" y="1800225"/>
          <p14:tracePt t="51516" x="4079875" y="1800225"/>
          <p14:tracePt t="51532" x="3984625" y="1800225"/>
          <p14:tracePt t="51549" x="3898900" y="1800225"/>
          <p14:tracePt t="51565" x="3805238" y="1800225"/>
          <p14:tracePt t="51582" x="3719513" y="1800225"/>
          <p14:tracePt t="51599" x="3633788" y="1800225"/>
          <p14:tracePt t="51615" x="3548063" y="1800225"/>
          <p14:tracePt t="51632" x="3470275" y="1800225"/>
          <p14:tracePt t="51650" x="3368675" y="1800225"/>
          <p14:tracePt t="51666" x="3298825" y="1800225"/>
          <p14:tracePt t="51682" x="3222625" y="1800225"/>
          <p14:tracePt t="51698" x="3127375" y="1800225"/>
          <p14:tracePt t="51714" x="3041650" y="1817688"/>
          <p14:tracePt t="51732" x="2973388" y="1825625"/>
          <p14:tracePt t="51749" x="2897188" y="1835150"/>
          <p14:tracePt t="51766" x="2827338" y="1851025"/>
          <p14:tracePt t="51782" x="2751138" y="1860550"/>
          <p14:tracePt t="51799" x="2690813" y="1860550"/>
          <p14:tracePt t="51814" x="2622550" y="1878013"/>
          <p14:tracePt t="51832" x="2562225" y="1903413"/>
          <p14:tracePt t="51850" x="2486025" y="1911350"/>
          <p14:tracePt t="51865" x="2425700" y="1920875"/>
          <p14:tracePt t="51882" x="2382838" y="1946275"/>
          <p14:tracePt t="51899" x="2330450" y="1963738"/>
          <p14:tracePt t="51915" x="2297113" y="1971675"/>
          <p14:tracePt t="51931" x="2262188" y="1997075"/>
          <p14:tracePt t="51948" x="2219325" y="2022475"/>
          <p14:tracePt t="51965" x="2185988" y="2039938"/>
          <p14:tracePt t="51981" x="2133600" y="2065338"/>
          <p14:tracePt t="51998" x="2100263" y="2092325"/>
          <p14:tracePt t="52015" x="2065338" y="2125663"/>
          <p14:tracePt t="52032" x="2030413" y="2151063"/>
          <p14:tracePt t="52049" x="2005013" y="2178050"/>
          <p14:tracePt t="52067" x="1971675" y="2203450"/>
          <p14:tracePt t="52081" x="1944688" y="2236788"/>
          <p14:tracePt t="52104" x="1919288" y="2263775"/>
          <p14:tracePt t="52115" x="1893888" y="2289175"/>
          <p14:tracePt t="52132" x="1885950" y="2306638"/>
          <p14:tracePt t="52148" x="1858963" y="2332038"/>
          <p14:tracePt t="52165" x="1851025" y="2357438"/>
          <p14:tracePt t="52182" x="1833563" y="2382838"/>
          <p14:tracePt t="52198" x="1825625" y="2417763"/>
          <p14:tracePt t="52215" x="1808163" y="2443163"/>
          <p14:tracePt t="52233" x="1808163" y="2468563"/>
          <p14:tracePt t="52249" x="1800225" y="2493963"/>
          <p14:tracePt t="52265" x="1800225" y="2528888"/>
          <p14:tracePt t="52284" x="1800225" y="2563813"/>
          <p14:tracePt t="52298" x="1800225" y="2597150"/>
          <p14:tracePt t="52315" x="1800225" y="2622550"/>
          <p14:tracePt t="52332" x="1800225" y="2657475"/>
          <p14:tracePt t="52349" x="1800225" y="2700338"/>
          <p14:tracePt t="52365" x="1800225" y="2735263"/>
          <p14:tracePt t="52382" x="1808163" y="2768600"/>
          <p14:tracePt t="52400" x="1808163" y="2803525"/>
          <p14:tracePt t="52416" x="1825625" y="2846388"/>
          <p14:tracePt t="52432" x="1833563" y="2863850"/>
          <p14:tracePt t="52448" x="1851025" y="2889250"/>
          <p14:tracePt t="52467" x="1868488" y="2914650"/>
          <p14:tracePt t="52482" x="1911350" y="2940050"/>
          <p14:tracePt t="52498" x="1944688" y="2974975"/>
          <p14:tracePt t="52515" x="1997075" y="3008313"/>
          <p14:tracePt t="52532" x="2030413" y="3025775"/>
          <p14:tracePt t="52548" x="2065338" y="3051175"/>
          <p14:tracePt t="52565" x="2100263" y="3060700"/>
          <p14:tracePt t="52582" x="2133600" y="3068638"/>
          <p14:tracePt t="52598" x="2185988" y="3094038"/>
          <p14:tracePt t="52615" x="2236788" y="3111500"/>
          <p14:tracePt t="52637" x="2279650" y="3128963"/>
          <p14:tracePt t="52648" x="2339975" y="3146425"/>
          <p14:tracePt t="52666" x="2400300" y="3154363"/>
          <p14:tracePt t="52682" x="2476500" y="3171825"/>
          <p14:tracePt t="52698" x="2562225" y="3179763"/>
          <p14:tracePt t="52715" x="2673350" y="3189288"/>
          <p14:tracePt t="52731" x="2794000" y="3206750"/>
          <p14:tracePt t="52749" x="2913063" y="3206750"/>
          <p14:tracePt t="52765" x="3008313" y="3214688"/>
          <p14:tracePt t="52782" x="3094038" y="3214688"/>
          <p14:tracePt t="52799" x="3205163" y="3232150"/>
          <p14:tracePt t="52815" x="3282950" y="3232150"/>
          <p14:tracePt t="52832" x="3368675" y="3240088"/>
          <p14:tracePt t="52848" x="3444875" y="3257550"/>
          <p14:tracePt t="52865" x="3505200" y="3265488"/>
          <p14:tracePt t="52882" x="3565525" y="3265488"/>
          <p14:tracePt t="52898" x="3624263" y="3275013"/>
          <p14:tracePt t="52916" x="3684588" y="3292475"/>
          <p14:tracePt t="52932" x="3752850" y="3300413"/>
          <p14:tracePt t="52950" x="3856038" y="3317875"/>
          <p14:tracePt t="52965" x="3959225" y="3325813"/>
          <p14:tracePt t="52982" x="4044950" y="3325813"/>
          <p14:tracePt t="52998" x="4130675" y="3335338"/>
          <p14:tracePt t="53015" x="4241800" y="3335338"/>
          <p14:tracePt t="53031" x="4344988" y="3335338"/>
          <p14:tracePt t="53048" x="4456113" y="3335338"/>
          <p14:tracePt t="53066" x="4567238" y="3335338"/>
          <p14:tracePt t="53083" x="4695825" y="3335338"/>
          <p14:tracePt t="53098" x="4806950" y="3335338"/>
          <p14:tracePt t="53115" x="4902200" y="3335338"/>
          <p14:tracePt t="53132" x="5005388" y="3325813"/>
          <p14:tracePt t="53150" x="5073650" y="3325813"/>
          <p14:tracePt t="53165" x="5159375" y="3325813"/>
          <p14:tracePt t="53182" x="5219700" y="3317875"/>
          <p14:tracePt t="53197" x="5305425" y="3300413"/>
          <p14:tracePt t="53216" x="5391150" y="3300413"/>
          <p14:tracePt t="53232" x="5459413" y="3292475"/>
          <p14:tracePt t="53249" x="5535613" y="3292475"/>
          <p14:tracePt t="53265" x="5603875" y="3275013"/>
          <p14:tracePt t="53282" x="5673725" y="3275013"/>
          <p14:tracePt t="53298" x="5749925" y="3265488"/>
          <p14:tracePt t="53315" x="5818188" y="3257550"/>
          <p14:tracePt t="53332" x="5878513" y="3240088"/>
          <p14:tracePt t="53350" x="5938838" y="3240088"/>
          <p14:tracePt t="53365" x="6007100" y="3232150"/>
          <p14:tracePt t="53382" x="6049963" y="3232150"/>
          <p14:tracePt t="53400" x="6102350" y="3214688"/>
          <p14:tracePt t="53415" x="6161088" y="3206750"/>
          <p14:tracePt t="53432" x="6230938" y="3189288"/>
          <p14:tracePt t="53449" x="6307138" y="3171825"/>
          <p14:tracePt t="53466" x="6402388" y="3154363"/>
          <p14:tracePt t="53483" x="6496050" y="3128963"/>
          <p14:tracePt t="53500" x="6573838" y="3111500"/>
          <p14:tracePt t="53516" x="6642100" y="3094038"/>
          <p14:tracePt t="53531" x="6700838" y="3068638"/>
          <p14:tracePt t="53549" x="6761163" y="3060700"/>
          <p14:tracePt t="53564" x="6804025" y="3051175"/>
          <p14:tracePt t="53582" x="6838950" y="3035300"/>
          <p14:tracePt t="53598" x="6864350" y="3025775"/>
          <p14:tracePt t="53615" x="6899275" y="3008313"/>
          <p14:tracePt t="53632" x="6924675" y="3000375"/>
          <p14:tracePt t="53649" x="6958013" y="2992438"/>
          <p14:tracePt t="53665" x="6992938" y="2974975"/>
          <p14:tracePt t="53682" x="7027863" y="2949575"/>
          <p14:tracePt t="53700" x="7070725" y="2940050"/>
          <p14:tracePt t="53714" x="7113588" y="2914650"/>
          <p14:tracePt t="53732" x="7146925" y="2906713"/>
          <p14:tracePt t="53748" x="7172325" y="2889250"/>
          <p14:tracePt t="53766" x="7199313" y="2879725"/>
          <p14:tracePt t="53783" x="7207250" y="2863850"/>
          <p14:tracePt t="53798" x="7224713" y="2854325"/>
          <p14:tracePt t="53814" x="7232650" y="2854325"/>
          <p14:tracePt t="53833" x="7250113" y="2846388"/>
          <p14:tracePt t="53855" x="7258050" y="2846388"/>
          <p14:tracePt t="53872" x="7258050" y="2828925"/>
          <p14:tracePt t="53889" x="7275513" y="2828925"/>
          <p14:tracePt t="54022" x="7275513" y="2820988"/>
          <p14:tracePt t="54055" x="7258050" y="2820988"/>
          <p14:tracePt t="54106" x="7250113" y="2820988"/>
          <p14:tracePt t="54172" x="7232650" y="2820988"/>
          <p14:tracePt t="54289" x="7224713" y="2820988"/>
          <p14:tracePt t="54755" x="7224713" y="2828925"/>
          <p14:tracePt t="64283" x="7199313" y="2828925"/>
          <p14:tracePt t="64290" x="7172325" y="2828925"/>
          <p14:tracePt t="64298" x="7138988" y="2828925"/>
          <p14:tracePt t="64314" x="7104063" y="2828925"/>
          <p14:tracePt t="64331" x="7070725" y="2828925"/>
          <p14:tracePt t="64347" x="6967538" y="2828925"/>
          <p14:tracePt t="64364" x="6872288" y="2828925"/>
          <p14:tracePt t="64381" x="6753225" y="2828925"/>
          <p14:tracePt t="64397" x="6642100" y="2828925"/>
          <p14:tracePt t="64414" x="6573838" y="2828925"/>
          <p14:tracePt t="64431" x="6488113" y="2820988"/>
          <p14:tracePt t="64451" x="6392863" y="2803525"/>
          <p14:tracePt t="64464" x="6342063" y="2786063"/>
          <p14:tracePt t="64480" x="6256338" y="2760663"/>
          <p14:tracePt t="64498" x="6170613" y="2735263"/>
          <p14:tracePt t="64516" x="6110288" y="2717800"/>
          <p14:tracePt t="64534" x="5981700" y="2682875"/>
          <p14:tracePt t="64547" x="5878513" y="2674938"/>
          <p14:tracePt t="64565" x="5818188" y="2657475"/>
          <p14:tracePt t="64581" x="5630863" y="2649538"/>
          <p14:tracePt t="64598" x="5484813" y="2640013"/>
          <p14:tracePt t="64614" x="5348288" y="2622550"/>
          <p14:tracePt t="64632" x="5227638" y="2614613"/>
          <p14:tracePt t="64648" x="5124450" y="2597150"/>
          <p14:tracePt t="64665" x="5005388" y="2589213"/>
          <p14:tracePt t="64683" x="4876800" y="2589213"/>
          <p14:tracePt t="64699" x="4738688" y="2579688"/>
          <p14:tracePt t="64715" x="4592638" y="2579688"/>
          <p14:tracePt t="64732" x="4422775" y="2579688"/>
          <p14:tracePt t="64747" x="4251325" y="2579688"/>
          <p14:tracePt t="64765" x="4105275" y="2579688"/>
          <p14:tracePt t="64782" x="3959225" y="2579688"/>
          <p14:tracePt t="64800" x="3856038" y="2579688"/>
          <p14:tracePt t="64814" x="3719513" y="2589213"/>
          <p14:tracePt t="64831" x="3667125" y="2589213"/>
          <p14:tracePt t="64848" x="3598863" y="2597150"/>
          <p14:tracePt t="64864" x="3513138" y="2597150"/>
          <p14:tracePt t="64882" x="3487738" y="2614613"/>
          <p14:tracePt t="64898" x="3444875" y="2622550"/>
          <p14:tracePt t="64915" x="3419475" y="2622550"/>
          <p14:tracePt t="64932" x="3402013" y="2622550"/>
          <p14:tracePt t="64952" x="3394075" y="2640013"/>
          <p14:tracePt t="64964" x="3384550" y="2640013"/>
          <p14:tracePt t="64981" x="3368675" y="2657475"/>
          <p14:tracePt t="64998" x="3341688" y="2674938"/>
          <p14:tracePt t="65015" x="3308350" y="2708275"/>
          <p14:tracePt t="65032" x="3308350" y="2717800"/>
          <p14:tracePt t="65398" x="3298825" y="2717800"/>
          <p14:tracePt t="65416" x="3273425" y="2735263"/>
          <p14:tracePt t="65422" x="3265488" y="2735263"/>
          <p14:tracePt t="65431" x="3240088" y="2743200"/>
          <p14:tracePt t="65464" x="3187700" y="2743200"/>
          <p14:tracePt t="65481" x="3119438" y="2760663"/>
          <p14:tracePt t="65498" x="3033713" y="2760663"/>
          <p14:tracePt t="65515" x="2913063" y="2760663"/>
          <p14:tracePt t="65532" x="2801938" y="2760663"/>
          <p14:tracePt t="65547" x="2708275" y="2760663"/>
          <p14:tracePt t="65564" x="2630488" y="2743200"/>
          <p14:tracePt t="65581" x="2562225" y="2743200"/>
          <p14:tracePt t="65598" x="2528888" y="2743200"/>
          <p14:tracePt t="65615" x="2486025" y="2743200"/>
          <p14:tracePt t="65632" x="2468563" y="2743200"/>
          <p14:tracePt t="65648" x="2443163" y="2743200"/>
          <p14:tracePt t="65665" x="2425700" y="2760663"/>
          <p14:tracePt t="65682" x="2416175" y="2768600"/>
          <p14:tracePt t="65698" x="2400300" y="2768600"/>
          <p14:tracePt t="65715" x="2390775" y="2786063"/>
          <p14:tracePt t="65732" x="2382838" y="2794000"/>
          <p14:tracePt t="65748" x="2357438" y="2820988"/>
          <p14:tracePt t="65765" x="2305050" y="2854325"/>
          <p14:tracePt t="65783" x="2262188" y="2879725"/>
          <p14:tracePt t="65799" x="2201863" y="2914650"/>
          <p14:tracePt t="65815" x="2151063" y="2922588"/>
          <p14:tracePt t="65834" x="2100263" y="2949575"/>
          <p14:tracePt t="65849" x="2057400" y="2965450"/>
          <p14:tracePt t="65868" x="2005013" y="2992438"/>
          <p14:tracePt t="65881" x="1936750" y="3008313"/>
          <p14:tracePt t="65901" x="1911350" y="3025775"/>
          <p14:tracePt t="65916" x="1833563" y="3060700"/>
          <p14:tracePt t="65932" x="1790700" y="3068638"/>
          <p14:tracePt t="65949" x="1747838" y="3094038"/>
          <p14:tracePt t="65966" x="1714500" y="3111500"/>
          <p14:tracePt t="65981" x="1679575" y="3121025"/>
          <p14:tracePt t="65999" x="1654175" y="3128963"/>
          <p14:tracePt t="66016" x="1628775" y="3146425"/>
          <p14:tracePt t="66032" x="1601788" y="3146425"/>
          <p14:tracePt t="66050" x="1593850" y="3154363"/>
          <p14:tracePt t="66066" x="1568450" y="3171825"/>
          <p14:tracePt t="66082" x="1543050" y="3171825"/>
          <p14:tracePt t="66099" x="1533525" y="3179763"/>
          <p14:tracePt t="66116" x="1508125" y="3189288"/>
          <p14:tracePt t="66130" x="1482725" y="3206750"/>
          <p14:tracePt t="66147" x="1474788" y="3206750"/>
          <p14:tracePt t="66164" x="1465263" y="3206750"/>
          <p14:tracePt t="66182" x="1465263" y="3214688"/>
          <p14:tracePt t="67473" x="1474788" y="3214688"/>
          <p14:tracePt t="67493" x="1500188" y="3214688"/>
          <p14:tracePt t="67506" x="1533525" y="3214688"/>
          <p14:tracePt t="67523" x="1568450" y="3214688"/>
          <p14:tracePt t="67540" x="1619250" y="3214688"/>
          <p14:tracePt t="67556" x="1671638" y="3232150"/>
          <p14:tracePt t="67580" x="1730375" y="3232150"/>
          <p14:tracePt t="67598" x="1790700" y="3240088"/>
          <p14:tracePt t="67614" x="1833563" y="3257550"/>
          <p14:tracePt t="67632" x="1893888" y="3265488"/>
          <p14:tracePt t="67649" x="1936750" y="3265488"/>
          <p14:tracePt t="67664" x="1979613" y="3275013"/>
          <p14:tracePt t="67682" x="2014538" y="3292475"/>
          <p14:tracePt t="67698" x="2057400" y="3292475"/>
          <p14:tracePt t="67714" x="2073275" y="3300413"/>
          <p14:tracePt t="67731" x="2116138" y="3300413"/>
          <p14:tracePt t="67748" x="2151063" y="3317875"/>
          <p14:tracePt t="67764" x="2185988" y="3325813"/>
          <p14:tracePt t="67783" x="2211388" y="3335338"/>
          <p14:tracePt t="67798" x="2236788" y="3335338"/>
          <p14:tracePt t="67816" x="2262188" y="3351213"/>
          <p14:tracePt t="67848" x="2271713" y="3351213"/>
          <p14:tracePt t="67865" x="2279650" y="3360738"/>
          <p14:tracePt t="67881" x="2297113" y="3360738"/>
          <p14:tracePt t="67898" x="2330450" y="3360738"/>
          <p14:tracePt t="67914" x="2382838" y="3378200"/>
          <p14:tracePt t="67931" x="2443163" y="3378200"/>
          <p14:tracePt t="67948" x="2501900" y="3386138"/>
          <p14:tracePt t="67964" x="2570163" y="3386138"/>
          <p14:tracePt t="67982" x="2622550" y="3386138"/>
          <p14:tracePt t="67997" x="2655888" y="3386138"/>
          <p14:tracePt t="68014" x="2690813" y="3386138"/>
          <p14:tracePt t="68030" x="2716213" y="3386138"/>
          <p14:tracePt t="68048" x="2733675" y="3394075"/>
          <p14:tracePt t="68065" x="2751138" y="3394075"/>
          <p14:tracePt t="68080" x="2776538" y="3394075"/>
          <p14:tracePt t="68098" x="2801938" y="3394075"/>
          <p14:tracePt t="68113" x="2836863" y="3394075"/>
          <p14:tracePt t="68131" x="2870200" y="3394075"/>
          <p14:tracePt t="68148" x="2922588" y="3394075"/>
          <p14:tracePt t="68165" x="2955925" y="3394075"/>
          <p14:tracePt t="68182" x="3008313" y="3394075"/>
          <p14:tracePt t="68199" x="3041650" y="3394075"/>
          <p14:tracePt t="68215" x="3076575" y="3394075"/>
          <p14:tracePt t="68231" x="3119438" y="3394075"/>
          <p14:tracePt t="68248" x="3154363" y="3394075"/>
          <p14:tracePt t="68266" x="3187700" y="3394075"/>
          <p14:tracePt t="68281" x="3222625" y="3394075"/>
          <p14:tracePt t="68298" x="3248025" y="3394075"/>
          <p14:tracePt t="68314" x="3265488" y="3394075"/>
          <p14:tracePt t="68331" x="3282950" y="3386138"/>
          <p14:tracePt t="68348" x="3308350" y="3386138"/>
          <p14:tracePt t="68365" x="3333750" y="3386138"/>
          <p14:tracePt t="68380" x="3368675" y="3386138"/>
          <p14:tracePt t="68397" x="3394075" y="3386138"/>
          <p14:tracePt t="68414" x="3427413" y="3386138"/>
          <p14:tracePt t="68433" x="3470275" y="3378200"/>
          <p14:tracePt t="68447" x="3505200" y="3378200"/>
          <p14:tracePt t="68464" x="3540125" y="3378200"/>
          <p14:tracePt t="68481" x="3590925" y="3378200"/>
          <p14:tracePt t="68498" x="3624263" y="3378200"/>
          <p14:tracePt t="68514" x="3667125" y="3378200"/>
          <p14:tracePt t="68531" x="3709988" y="3378200"/>
          <p14:tracePt t="68548" x="3752850" y="3378200"/>
          <p14:tracePt t="68563" x="3795713" y="3378200"/>
          <p14:tracePt t="68581" x="3830638" y="3378200"/>
          <p14:tracePt t="68597" x="3865563" y="3378200"/>
          <p14:tracePt t="68614" x="3898900" y="3378200"/>
          <p14:tracePt t="68631" x="3941763" y="3360738"/>
          <p14:tracePt t="68649" x="3976688" y="3360738"/>
          <p14:tracePt t="68666" x="4019550" y="3360738"/>
          <p14:tracePt t="68681" x="4062413" y="3360738"/>
          <p14:tracePt t="68700" x="4079875" y="3360738"/>
          <p14:tracePt t="68714" x="4122738" y="3360738"/>
          <p14:tracePt t="68731" x="4138613" y="3360738"/>
          <p14:tracePt t="68748" x="4165600" y="3360738"/>
          <p14:tracePt t="68764" x="4208463" y="3360738"/>
          <p14:tracePt t="68780" x="4241800" y="3360738"/>
          <p14:tracePt t="68798" x="4267200" y="3360738"/>
          <p14:tracePt t="68814" x="4302125" y="3360738"/>
          <p14:tracePt t="68831" x="4337050" y="3360738"/>
          <p14:tracePt t="68847" x="4370388" y="3360738"/>
          <p14:tracePt t="68864" x="4395788" y="3360738"/>
          <p14:tracePt t="68881" x="4405313" y="3360738"/>
          <p14:tracePt t="68898" x="4430713" y="3360738"/>
          <p14:tracePt t="68914" x="4448175" y="3360738"/>
          <p14:tracePt t="68930" x="4456113" y="3360738"/>
          <p14:tracePt t="68948" x="4473575" y="3360738"/>
          <p14:tracePt t="68964" x="4481513" y="3360738"/>
          <p14:tracePt t="68981" x="4491038" y="3360738"/>
          <p14:tracePt t="69014" x="4508500" y="3360738"/>
          <p14:tracePt t="69056" x="4516438" y="3360738"/>
          <p14:tracePt t="69473" x="4508500" y="3360738"/>
          <p14:tracePt t="69656" x="4491038" y="3378200"/>
          <p14:tracePt t="69873" x="4481513" y="3378200"/>
          <p14:tracePt t="71489" x="4473575" y="3378200"/>
          <p14:tracePt t="71540" x="4456113" y="3378200"/>
          <p14:tracePt t="71589" x="4448175" y="3378200"/>
          <p14:tracePt t="71606" x="4448175" y="3360738"/>
          <p14:tracePt t="71640" x="4430713" y="3360738"/>
          <p14:tracePt t="71690" x="4422775" y="3360738"/>
          <p14:tracePt t="71723" x="4405313" y="3360738"/>
          <p14:tracePt t="71740" x="4395788" y="3360738"/>
          <p14:tracePt t="71773" x="4387850" y="3360738"/>
          <p14:tracePt t="71789" x="4370388" y="3360738"/>
          <p14:tracePt t="71806" x="4344988" y="3360738"/>
          <p14:tracePt t="71823" x="4337050" y="3360738"/>
          <p14:tracePt t="71847" x="4310063" y="3360738"/>
          <p14:tracePt t="71863" x="4302125" y="3360738"/>
          <p14:tracePt t="71880" x="4276725" y="3360738"/>
          <p14:tracePt t="71897" x="4251325" y="3360738"/>
          <p14:tracePt t="71916" x="4224338" y="3360738"/>
          <p14:tracePt t="71931" x="4208463" y="3360738"/>
          <p14:tracePt t="71948" x="4191000" y="3360738"/>
          <p14:tracePt t="71964" x="4181475" y="3360738"/>
          <p14:tracePt t="71980" x="4156075" y="3360738"/>
          <p14:tracePt t="71997" x="4138613" y="3360738"/>
          <p14:tracePt t="72014" x="4130675" y="3360738"/>
          <p14:tracePt t="72031" x="4105275" y="3360738"/>
          <p14:tracePt t="72047" x="4095750" y="3360738"/>
          <p14:tracePt t="72064" x="4070350" y="3360738"/>
          <p14:tracePt t="72082" x="4044950" y="3360738"/>
          <p14:tracePt t="72097" x="4019550" y="3360738"/>
          <p14:tracePt t="72114" x="4002088" y="3360738"/>
          <p14:tracePt t="72130" x="3984625" y="3360738"/>
          <p14:tracePt t="72147" x="3959225" y="3360738"/>
          <p14:tracePt t="72163" x="3941763" y="3360738"/>
          <p14:tracePt t="72183" x="3916363" y="3360738"/>
          <p14:tracePt t="72197" x="3898900" y="3360738"/>
          <p14:tracePt t="72214" x="3873500" y="3360738"/>
          <p14:tracePt t="72230" x="3865563" y="3360738"/>
          <p14:tracePt t="72247" x="3838575" y="3360738"/>
          <p14:tracePt t="72264" x="3813175" y="3360738"/>
          <p14:tracePt t="72280" x="3795713" y="3360738"/>
          <p14:tracePt t="72298" x="3770313" y="3360738"/>
          <p14:tracePt t="72314" x="3736975" y="3360738"/>
          <p14:tracePt t="72331" x="3684588" y="3360738"/>
          <p14:tracePt t="72347" x="3633788" y="3360738"/>
          <p14:tracePt t="72364" x="3590925" y="3360738"/>
          <p14:tracePt t="72382" x="3548063" y="3360738"/>
          <p14:tracePt t="72397" x="3513138" y="3360738"/>
          <p14:tracePt t="72414" x="3487738" y="3360738"/>
          <p14:tracePt t="72432" x="3470275" y="3360738"/>
          <p14:tracePt t="72448" x="3454400" y="3360738"/>
          <p14:tracePt t="72463" x="3444875" y="3360738"/>
          <p14:tracePt t="72481" x="3419475" y="3360738"/>
          <p14:tracePt t="72497" x="3394075" y="3360738"/>
          <p14:tracePt t="72514" x="3384550" y="3360738"/>
          <p14:tracePt t="72531" x="3359150" y="3360738"/>
          <p14:tracePt t="72547" x="3341688" y="3360738"/>
          <p14:tracePt t="72565" x="3333750" y="3351213"/>
          <p14:tracePt t="72582" x="3325813" y="3351213"/>
          <p14:tracePt t="72599" x="3308350" y="3351213"/>
          <p14:tracePt t="72614" x="3282950" y="3351213"/>
          <p14:tracePt t="72631" x="3273425" y="3351213"/>
          <p14:tracePt t="72648" x="3265488" y="3351213"/>
          <p14:tracePt t="72664" x="3240088" y="3351213"/>
          <p14:tracePt t="72681" x="3222625" y="3351213"/>
          <p14:tracePt t="72697" x="3213100" y="3351213"/>
          <p14:tracePt t="72716" x="3205163" y="3351213"/>
          <p14:tracePt t="72730" x="3187700" y="3351213"/>
          <p14:tracePt t="72748" x="3179763" y="3351213"/>
          <p14:tracePt t="72765" x="3162300" y="3351213"/>
          <p14:tracePt t="72773" x="3154363" y="3351213"/>
          <p14:tracePt t="72823" x="3136900" y="3351213"/>
          <p14:tracePt t="73706" x="3154363" y="3351213"/>
          <p14:tracePt t="74254" x="3154363" y="3360738"/>
          <p14:tracePt t="74262" x="3154363" y="3411538"/>
          <p14:tracePt t="74271" x="3154363" y="3463925"/>
          <p14:tracePt t="74281" x="3179763" y="3506788"/>
          <p14:tracePt t="74297" x="3205163" y="3582988"/>
          <p14:tracePt t="74315" x="3222625" y="3643313"/>
          <p14:tracePt t="74331" x="3273425" y="3736975"/>
          <p14:tracePt t="74348" x="3368675" y="3943350"/>
          <p14:tracePt t="74364" x="3479800" y="4140200"/>
          <p14:tracePt t="74381" x="3590925" y="4321175"/>
          <p14:tracePt t="74398" x="3709988" y="4500563"/>
          <p14:tracePt t="74414" x="3813175" y="4672013"/>
          <p14:tracePt t="74431" x="3924300" y="4826000"/>
          <p14:tracePt t="74447" x="4070350" y="5040313"/>
          <p14:tracePt t="74465" x="4156075" y="5178425"/>
          <p14:tracePt t="74481" x="4224338" y="5272088"/>
          <p14:tracePt t="74498" x="4284663" y="5383213"/>
          <p14:tracePt t="74515" x="4370388" y="5468938"/>
          <p14:tracePt t="74533" x="4448175" y="5564188"/>
          <p14:tracePt t="74549" x="4516438" y="5632450"/>
          <p14:tracePt t="74565" x="4610100" y="5718175"/>
          <p14:tracePt t="74581" x="4713288" y="5778500"/>
          <p14:tracePt t="74598" x="4799013" y="5829300"/>
          <p14:tracePt t="74615" x="4859338" y="5864225"/>
          <p14:tracePt t="74631" x="4927600" y="5889625"/>
          <p14:tracePt t="74649" x="4978400" y="5915025"/>
          <p14:tracePt t="74665" x="5021263" y="5940425"/>
          <p14:tracePt t="74684" x="5064125" y="5965825"/>
          <p14:tracePt t="74701" x="5124450" y="5983288"/>
          <p14:tracePt t="74715" x="5133975" y="6000750"/>
          <p14:tracePt t="74732" x="5159375" y="6008688"/>
          <p14:tracePt t="74765" x="5167313" y="6008688"/>
          <p14:tracePt t="74949" x="5167313" y="6026150"/>
          <p14:tracePt t="74997" x="5159375" y="6035675"/>
          <p14:tracePt t="75006" x="5133975" y="6035675"/>
          <p14:tracePt t="75021" x="5106988" y="6043613"/>
          <p14:tracePt t="75033" x="5073650" y="6061075"/>
          <p14:tracePt t="75048" x="5038725" y="6069013"/>
          <p14:tracePt t="75064" x="4935538" y="6094413"/>
          <p14:tracePt t="75080" x="4841875" y="6121400"/>
          <p14:tracePt t="75097" x="4781550" y="6129338"/>
          <p14:tracePt t="75115" x="4713288" y="6146800"/>
          <p14:tracePt t="75131" x="4662488" y="6146800"/>
          <p14:tracePt t="75148" x="4635500" y="6146800"/>
          <p14:tracePt t="75165" x="4610100" y="6146800"/>
          <p14:tracePt t="75181" x="4592638" y="6146800"/>
          <p14:tracePt t="75198" x="4576763" y="6146800"/>
          <p14:tracePt t="75216" x="4567238" y="6121400"/>
          <p14:tracePt t="75231" x="4551363" y="6035675"/>
          <p14:tracePt t="75248" x="4551363" y="5983288"/>
          <p14:tracePt t="75265" x="4551363" y="5864225"/>
          <p14:tracePt t="75283" x="4567238" y="5511800"/>
          <p14:tracePt t="75299" x="4627563" y="5246688"/>
          <p14:tracePt t="75314" x="4695825" y="4911725"/>
          <p14:tracePt t="75331" x="4773613" y="4475163"/>
          <p14:tracePt t="75337" x="4833938" y="3943350"/>
          <p14:tracePt t="75347" x="4859338" y="3668713"/>
          <p14:tracePt t="75364" x="4876800" y="3386138"/>
          <p14:tracePt t="75382" x="4919663" y="2820988"/>
          <p14:tracePt t="75404" x="4935538" y="2271713"/>
          <p14:tracePt t="75414" x="4987925" y="1525588"/>
          <p14:tracePt t="75431" x="5013325" y="1285875"/>
          <p14:tracePt t="75449" x="5064125" y="874713"/>
          <p14:tracePt t="75465" x="5106988" y="625475"/>
          <p14:tracePt t="75482" x="5167313" y="403225"/>
          <p14:tracePt t="75839" x="5159375" y="360363"/>
          <p14:tracePt t="75848" x="5124450" y="325438"/>
          <p14:tracePt t="75856" x="5099050" y="274638"/>
          <p14:tracePt t="75863" x="5073650" y="206375"/>
          <p14:tracePt t="75882" x="5021263" y="120650"/>
          <p14:tracePt t="75898" x="4987925" y="25400"/>
        </p14:tracePtLst>
      </p14:laserTraceLst>
    </p:ext>
  </p:extLs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nhaltsplatzhalter 2">
            <a:extLst>
              <a:ext uri="{FF2B5EF4-FFF2-40B4-BE49-F238E27FC236}">
                <a16:creationId xmlns:a16="http://schemas.microsoft.com/office/drawing/2014/main" id="{8CC87A89-0FD3-147E-EB56-1CF8010B8530}"/>
              </a:ext>
            </a:extLst>
          </p:cNvPr>
          <p:cNvSpPr>
            <a:spLocks noGrp="1"/>
          </p:cNvSpPr>
          <p:nvPr>
            <p:ph idx="1"/>
          </p:nvPr>
        </p:nvSpPr>
        <p:spPr>
          <a:xfrm>
            <a:off x="628650" y="1403053"/>
            <a:ext cx="3655318" cy="4680000"/>
          </a:xfrm>
        </p:spPr>
        <p:txBody>
          <a:bodyPr>
            <a:normAutofit/>
          </a:bodyPr>
          <a:lstStyle/>
          <a:p>
            <a:pPr marL="0" indent="0">
              <a:buNone/>
            </a:pPr>
            <a:r>
              <a:rPr lang="fr-CH" dirty="0"/>
              <a:t>Objectifs environnementaux pour l'agriculture</a:t>
            </a:r>
          </a:p>
          <a:p>
            <a:pPr marL="0" indent="0">
              <a:buNone/>
            </a:pPr>
            <a:r>
              <a:rPr lang="fr-CH" sz="2000" dirty="0"/>
              <a:t>En 2008/2016, l'OFEV et l'OFAG ont élaboré et publié conjointement, sur la base du droit en vigueur, des objectifs environnementaux pour l'agriculture (OEA) pour les domaines biodiversité, paysage et espace réservé aux cours d’eau, climat et air ainsi qu'eau et sol.</a:t>
            </a:r>
            <a:endParaRPr lang="fr-CH" sz="2400" dirty="0"/>
          </a:p>
        </p:txBody>
      </p:sp>
      <p:sp>
        <p:nvSpPr>
          <p:cNvPr id="4" name="Titel 3">
            <a:extLst>
              <a:ext uri="{FF2B5EF4-FFF2-40B4-BE49-F238E27FC236}">
                <a16:creationId xmlns:a16="http://schemas.microsoft.com/office/drawing/2014/main" id="{8462E61B-9826-41C4-EBD3-D3F0F622123F}"/>
              </a:ext>
            </a:extLst>
          </p:cNvPr>
          <p:cNvSpPr>
            <a:spLocks noGrp="1"/>
          </p:cNvSpPr>
          <p:nvPr>
            <p:ph type="title"/>
          </p:nvPr>
        </p:nvSpPr>
        <p:spPr/>
        <p:txBody>
          <a:bodyPr/>
          <a:lstStyle/>
          <a:p>
            <a:r>
              <a:rPr lang="fr-CH" dirty="0"/>
              <a:t>Biodiversité dans l'agriculture : objectifs politiques</a:t>
            </a:r>
          </a:p>
        </p:txBody>
      </p:sp>
      <p:sp>
        <p:nvSpPr>
          <p:cNvPr id="7" name="Textfeld 6">
            <a:extLst>
              <a:ext uri="{FF2B5EF4-FFF2-40B4-BE49-F238E27FC236}">
                <a16:creationId xmlns:a16="http://schemas.microsoft.com/office/drawing/2014/main" id="{94C6F83C-0B19-55F9-5180-BB6B48536944}"/>
              </a:ext>
            </a:extLst>
          </p:cNvPr>
          <p:cNvSpPr txBox="1"/>
          <p:nvPr/>
        </p:nvSpPr>
        <p:spPr>
          <a:xfrm>
            <a:off x="4716016" y="6237312"/>
            <a:ext cx="3456384" cy="215444"/>
          </a:xfrm>
          <a:prstGeom prst="rect">
            <a:avLst/>
          </a:prstGeom>
          <a:noFill/>
        </p:spPr>
        <p:txBody>
          <a:bodyPr wrap="square" rtlCol="0">
            <a:spAutoFit/>
          </a:bodyPr>
          <a:lstStyle/>
          <a:p>
            <a:r>
              <a:rPr lang="fr-CH" sz="800">
                <a:latin typeface="Arial" panose="020B0604020202020204" pitchFamily="34" charset="0"/>
                <a:cs typeface="Arial" panose="020B0604020202020204" pitchFamily="34" charset="0"/>
              </a:rPr>
              <a:t>Source : https://www.bafu.admin.ch</a:t>
            </a:r>
          </a:p>
        </p:txBody>
      </p:sp>
      <p:sp>
        <p:nvSpPr>
          <p:cNvPr id="8" name="Fußzeilenplatzhalter 1">
            <a:extLst>
              <a:ext uri="{FF2B5EF4-FFF2-40B4-BE49-F238E27FC236}">
                <a16:creationId xmlns:a16="http://schemas.microsoft.com/office/drawing/2014/main" id="{60C53FED-12B4-A94C-A947-C09EE5F89680}"/>
              </a:ext>
            </a:extLst>
          </p:cNvPr>
          <p:cNvSpPr>
            <a:spLocks noGrp="1"/>
          </p:cNvSpPr>
          <p:nvPr>
            <p:ph type="ftr" sz="quarter" idx="11"/>
          </p:nvPr>
        </p:nvSpPr>
        <p:spPr>
          <a:xfrm>
            <a:off x="5429250" y="6400980"/>
            <a:ext cx="3086100" cy="360000"/>
          </a:xfrm>
        </p:spPr>
        <p:txBody>
          <a:bodyPr/>
          <a:lstStyle/>
          <a:p>
            <a:r>
              <a:rPr lang="fr-CH" dirty="0"/>
              <a:t>Formation de conseiller-ère en biodiversité</a:t>
            </a:r>
          </a:p>
        </p:txBody>
      </p:sp>
      <p:pic>
        <p:nvPicPr>
          <p:cNvPr id="2" name="Image 1">
            <a:extLst>
              <a:ext uri="{FF2B5EF4-FFF2-40B4-BE49-F238E27FC236}">
                <a16:creationId xmlns:a16="http://schemas.microsoft.com/office/drawing/2014/main" id="{6CEB44A4-B118-AA47-A08C-67097B0DCEB7}"/>
              </a:ext>
            </a:extLst>
          </p:cNvPr>
          <p:cNvPicPr>
            <a:picLocks noChangeAspect="1"/>
          </p:cNvPicPr>
          <p:nvPr/>
        </p:nvPicPr>
        <p:blipFill>
          <a:blip r:embed="rId2"/>
          <a:stretch>
            <a:fillRect/>
          </a:stretch>
        </p:blipFill>
        <p:spPr>
          <a:xfrm>
            <a:off x="4742656" y="1100246"/>
            <a:ext cx="3611551" cy="5121947"/>
          </a:xfrm>
          <a:prstGeom prst="rect">
            <a:avLst/>
          </a:prstGeom>
        </p:spPr>
      </p:pic>
    </p:spTree>
    <p:extLst>
      <p:ext uri="{BB962C8B-B14F-4D97-AF65-F5344CB8AC3E}">
        <p14:creationId xmlns:p14="http://schemas.microsoft.com/office/powerpoint/2010/main" val="1495429250"/>
      </p:ext>
    </p:extLst>
  </p:cSld>
  <p:clrMapOvr>
    <a:masterClrMapping/>
  </p:clrMapOvr>
  <mc:AlternateContent xmlns:mc="http://schemas.openxmlformats.org/markup-compatibility/2006" xmlns:p14="http://schemas.microsoft.com/office/powerpoint/2010/main">
    <mc:Choice Requires="p14">
      <p:transition spd="slow" p14:dur="2000" advTm="14685"/>
    </mc:Choice>
    <mc:Fallback xmlns="">
      <p:transition spd="slow" advTm="14685"/>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ußzeilenplatzhalter 1">
            <a:extLst>
              <a:ext uri="{FF2B5EF4-FFF2-40B4-BE49-F238E27FC236}">
                <a16:creationId xmlns:a16="http://schemas.microsoft.com/office/drawing/2014/main" id="{2CAB2CC6-6221-ADB9-DFB9-BD09E0284A10}"/>
              </a:ext>
            </a:extLst>
          </p:cNvPr>
          <p:cNvSpPr>
            <a:spLocks noGrp="1"/>
          </p:cNvSpPr>
          <p:nvPr>
            <p:ph type="ftr" sz="quarter" idx="11"/>
          </p:nvPr>
        </p:nvSpPr>
        <p:spPr/>
        <p:txBody>
          <a:bodyPr/>
          <a:lstStyle/>
          <a:p>
            <a:r>
              <a:rPr lang="fr-CH" dirty="0"/>
              <a:t>Formation de conseiller-ère en biodiversité</a:t>
            </a:r>
          </a:p>
        </p:txBody>
      </p:sp>
      <p:sp>
        <p:nvSpPr>
          <p:cNvPr id="3" name="Inhaltsplatzhalter 2">
            <a:extLst>
              <a:ext uri="{FF2B5EF4-FFF2-40B4-BE49-F238E27FC236}">
                <a16:creationId xmlns:a16="http://schemas.microsoft.com/office/drawing/2014/main" id="{8CC87A89-0FD3-147E-EB56-1CF8010B8530}"/>
              </a:ext>
            </a:extLst>
          </p:cNvPr>
          <p:cNvSpPr>
            <a:spLocks noGrp="1"/>
          </p:cNvSpPr>
          <p:nvPr>
            <p:ph idx="1"/>
          </p:nvPr>
        </p:nvSpPr>
        <p:spPr>
          <a:xfrm>
            <a:off x="628650" y="1340768"/>
            <a:ext cx="7886700" cy="4824536"/>
          </a:xfrm>
          <a:noFill/>
          <a:ln>
            <a:solidFill>
              <a:schemeClr val="tx1"/>
            </a:solidFill>
          </a:ln>
        </p:spPr>
        <p:txBody>
          <a:bodyPr>
            <a:noAutofit/>
          </a:bodyPr>
          <a:lstStyle/>
          <a:p>
            <a:pPr marL="0" indent="0">
              <a:buNone/>
            </a:pPr>
            <a:r>
              <a:rPr lang="fr-FR" sz="1700" b="1" dirty="0"/>
              <a:t>Résumé des objectifs environnementaux de l'agriculture :</a:t>
            </a:r>
          </a:p>
          <a:p>
            <a:pPr marL="0" indent="0">
              <a:buNone/>
            </a:pPr>
            <a:r>
              <a:rPr lang="fr-FR" sz="1700" dirty="0"/>
              <a:t>Objectif 1 : Préserver la biodiversité. </a:t>
            </a:r>
          </a:p>
          <a:p>
            <a:pPr marL="0" indent="0">
              <a:buNone/>
            </a:pPr>
            <a:r>
              <a:rPr lang="fr-FR" sz="1700" dirty="0"/>
              <a:t>Objectif 2 : Préserver les paysages ruraux.</a:t>
            </a:r>
          </a:p>
          <a:p>
            <a:pPr marL="0" indent="0">
              <a:buNone/>
            </a:pPr>
            <a:r>
              <a:rPr lang="fr-FR" sz="1700" dirty="0"/>
              <a:t>Objectif 3 : Espace suffisant pour les cours d'eau. </a:t>
            </a:r>
          </a:p>
          <a:p>
            <a:pPr marL="0" indent="0">
              <a:buNone/>
            </a:pPr>
            <a:r>
              <a:rPr lang="fr-FR" sz="1700" dirty="0"/>
              <a:t>Objectif 4 : Réduction de 1/3 des émissions de dioxyde de carbone, de méthane et de </a:t>
            </a:r>
            <a:r>
              <a:rPr lang="fr-CH" sz="1800" dirty="0"/>
              <a:t>protoxyde d’azote</a:t>
            </a:r>
            <a:r>
              <a:rPr lang="fr-FR" sz="1700" dirty="0"/>
              <a:t>.</a:t>
            </a:r>
          </a:p>
          <a:p>
            <a:pPr marL="0" indent="0">
              <a:buNone/>
            </a:pPr>
            <a:r>
              <a:rPr lang="fr-FR" sz="1700" dirty="0"/>
              <a:t>Objectif 5 : Limiter les émissions d'ammoniac à 25 000 t N/an.</a:t>
            </a:r>
          </a:p>
          <a:p>
            <a:pPr marL="0" indent="0">
              <a:buNone/>
            </a:pPr>
            <a:r>
              <a:rPr lang="fr-FR" sz="1700" dirty="0"/>
              <a:t>Objectif 6 : Limiter les émissions de suie de diesel à 20 tonnes par an. </a:t>
            </a:r>
          </a:p>
          <a:p>
            <a:pPr marL="0" indent="0">
              <a:buNone/>
            </a:pPr>
            <a:r>
              <a:rPr lang="fr-FR" sz="1700" dirty="0"/>
              <a:t>Objectif 7 : Réduire de moitié les apports d'azote dans les eaux, limiter les nitrates dans l'eau potable.</a:t>
            </a:r>
          </a:p>
          <a:p>
            <a:pPr marL="0" indent="0">
              <a:buNone/>
            </a:pPr>
            <a:r>
              <a:rPr lang="fr-FR" sz="1700" dirty="0"/>
              <a:t>Objectif 8 : Les apports de phosphore ne doivent pas entrainer un manque d’oxygène dans les lacs.</a:t>
            </a:r>
            <a:endParaRPr lang="de-CH" sz="1800" u="none" strike="noStrike" baseline="0" dirty="0"/>
          </a:p>
        </p:txBody>
      </p:sp>
      <p:sp>
        <p:nvSpPr>
          <p:cNvPr id="4" name="Titel 3">
            <a:extLst>
              <a:ext uri="{FF2B5EF4-FFF2-40B4-BE49-F238E27FC236}">
                <a16:creationId xmlns:a16="http://schemas.microsoft.com/office/drawing/2014/main" id="{8462E61B-9826-41C4-EBD3-D3F0F622123F}"/>
              </a:ext>
            </a:extLst>
          </p:cNvPr>
          <p:cNvSpPr>
            <a:spLocks noGrp="1"/>
          </p:cNvSpPr>
          <p:nvPr>
            <p:ph type="title"/>
          </p:nvPr>
        </p:nvSpPr>
        <p:spPr/>
        <p:txBody>
          <a:bodyPr/>
          <a:lstStyle/>
          <a:p>
            <a:r>
              <a:rPr lang="fr-CH" dirty="0"/>
              <a:t>Biodiversité dans l'agriculture : objectifs politiques</a:t>
            </a:r>
            <a:endParaRPr lang="de-CH" dirty="0"/>
          </a:p>
        </p:txBody>
      </p:sp>
    </p:spTree>
    <p:extLst>
      <p:ext uri="{BB962C8B-B14F-4D97-AF65-F5344CB8AC3E}">
        <p14:creationId xmlns:p14="http://schemas.microsoft.com/office/powerpoint/2010/main" val="1149054198"/>
      </p:ext>
    </p:extLst>
  </p:cSld>
  <p:clrMapOvr>
    <a:masterClrMapping/>
  </p:clrMapOvr>
  <mc:AlternateContent xmlns:mc="http://schemas.openxmlformats.org/markup-compatibility/2006" xmlns:p14="http://schemas.microsoft.com/office/powerpoint/2010/main">
    <mc:Choice Requires="p14">
      <p:transition spd="slow" p14:dur="2000" advTm="4695"/>
    </mc:Choice>
    <mc:Fallback xmlns="">
      <p:transition spd="slow" advTm="4695"/>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ußzeilenplatzhalter 1">
            <a:extLst>
              <a:ext uri="{FF2B5EF4-FFF2-40B4-BE49-F238E27FC236}">
                <a16:creationId xmlns:a16="http://schemas.microsoft.com/office/drawing/2014/main" id="{2CAB2CC6-6221-ADB9-DFB9-BD09E0284A10}"/>
              </a:ext>
            </a:extLst>
          </p:cNvPr>
          <p:cNvSpPr>
            <a:spLocks noGrp="1"/>
          </p:cNvSpPr>
          <p:nvPr>
            <p:ph type="ftr" sz="quarter" idx="11"/>
          </p:nvPr>
        </p:nvSpPr>
        <p:spPr/>
        <p:txBody>
          <a:bodyPr/>
          <a:lstStyle/>
          <a:p>
            <a:r>
              <a:rPr lang="fr-CH" dirty="0"/>
              <a:t>Formation de conseiller-ère en biodiversité</a:t>
            </a:r>
          </a:p>
        </p:txBody>
      </p:sp>
      <p:sp>
        <p:nvSpPr>
          <p:cNvPr id="3" name="Inhaltsplatzhalter 2">
            <a:extLst>
              <a:ext uri="{FF2B5EF4-FFF2-40B4-BE49-F238E27FC236}">
                <a16:creationId xmlns:a16="http://schemas.microsoft.com/office/drawing/2014/main" id="{8CC87A89-0FD3-147E-EB56-1CF8010B8530}"/>
              </a:ext>
            </a:extLst>
          </p:cNvPr>
          <p:cNvSpPr>
            <a:spLocks noGrp="1"/>
          </p:cNvSpPr>
          <p:nvPr>
            <p:ph idx="1"/>
          </p:nvPr>
        </p:nvSpPr>
        <p:spPr>
          <a:xfrm>
            <a:off x="628650" y="1340768"/>
            <a:ext cx="7886700" cy="4608512"/>
          </a:xfrm>
          <a:noFill/>
          <a:ln>
            <a:solidFill>
              <a:schemeClr val="tx1"/>
            </a:solidFill>
          </a:ln>
        </p:spPr>
        <p:txBody>
          <a:bodyPr>
            <a:noAutofit/>
          </a:bodyPr>
          <a:lstStyle/>
          <a:p>
            <a:pPr marL="0" indent="0">
              <a:buNone/>
            </a:pPr>
            <a:r>
              <a:rPr lang="fr-FR" sz="1700" b="1" dirty="0"/>
              <a:t>Résumé des objectifs environnementaux pour l'agriculture :</a:t>
            </a:r>
          </a:p>
          <a:p>
            <a:pPr marL="0" indent="0">
              <a:buNone/>
            </a:pPr>
            <a:r>
              <a:rPr lang="fr-FR" sz="1700" dirty="0"/>
              <a:t>Objectif 9 : Eviter les risque d’atteintes à l'environnement et à la santé par les produits phytosanitaires.</a:t>
            </a:r>
          </a:p>
          <a:p>
            <a:pPr marL="0" indent="0">
              <a:buNone/>
            </a:pPr>
            <a:r>
              <a:rPr lang="fr-FR" sz="1700" dirty="0"/>
              <a:t>Objectif 10 : Eviter les atteintes à l'environnement et à la santé par des médicaments vétérinaires.</a:t>
            </a:r>
          </a:p>
          <a:p>
            <a:pPr marL="0" indent="0">
              <a:buNone/>
            </a:pPr>
            <a:r>
              <a:rPr lang="fr-FR" sz="1700" dirty="0"/>
              <a:t>Objectif 11 : Pas d'atteinte à la fertilité des sols et à la santé par des polluants inorganiques ou organiques provenant de l'agriculture. </a:t>
            </a:r>
          </a:p>
          <a:p>
            <a:pPr marL="0" indent="0">
              <a:buNone/>
            </a:pPr>
            <a:r>
              <a:rPr lang="fr-FR" sz="1700" dirty="0"/>
              <a:t>Objectif 12 : Érosion du sol : la fertilité du sol ne doit pas être mise en danger, les matériaux emportés par le ruissellement ne doivent pas porter atteinte aux habitats naturels environnants.</a:t>
            </a:r>
          </a:p>
          <a:p>
            <a:pPr marL="0" indent="0">
              <a:buNone/>
            </a:pPr>
            <a:r>
              <a:rPr lang="fr-FR" sz="1700" dirty="0"/>
              <a:t>Objectif 13 : Éviter le compactage persistant des sols agricoles.</a:t>
            </a:r>
            <a:endParaRPr lang="de-CH" sz="1800" u="none" strike="noStrike" baseline="0" dirty="0"/>
          </a:p>
        </p:txBody>
      </p:sp>
      <p:sp>
        <p:nvSpPr>
          <p:cNvPr id="4" name="Titel 3">
            <a:extLst>
              <a:ext uri="{FF2B5EF4-FFF2-40B4-BE49-F238E27FC236}">
                <a16:creationId xmlns:a16="http://schemas.microsoft.com/office/drawing/2014/main" id="{8462E61B-9826-41C4-EBD3-D3F0F622123F}"/>
              </a:ext>
            </a:extLst>
          </p:cNvPr>
          <p:cNvSpPr>
            <a:spLocks noGrp="1"/>
          </p:cNvSpPr>
          <p:nvPr>
            <p:ph type="title"/>
          </p:nvPr>
        </p:nvSpPr>
        <p:spPr/>
        <p:txBody>
          <a:bodyPr/>
          <a:lstStyle/>
          <a:p>
            <a:r>
              <a:rPr lang="fr-CH" dirty="0"/>
              <a:t>Biodiversité dans l'agriculture : objectifs politiques</a:t>
            </a:r>
            <a:endParaRPr lang="de-CH" dirty="0"/>
          </a:p>
        </p:txBody>
      </p:sp>
    </p:spTree>
    <p:extLst>
      <p:ext uri="{BB962C8B-B14F-4D97-AF65-F5344CB8AC3E}">
        <p14:creationId xmlns:p14="http://schemas.microsoft.com/office/powerpoint/2010/main" val="72890088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nhaltsplatzhalter 2">
            <a:extLst>
              <a:ext uri="{FF2B5EF4-FFF2-40B4-BE49-F238E27FC236}">
                <a16:creationId xmlns:a16="http://schemas.microsoft.com/office/drawing/2014/main" id="{8CC87A89-0FD3-147E-EB56-1CF8010B8530}"/>
              </a:ext>
            </a:extLst>
          </p:cNvPr>
          <p:cNvSpPr>
            <a:spLocks noGrp="1"/>
          </p:cNvSpPr>
          <p:nvPr>
            <p:ph idx="1"/>
          </p:nvPr>
        </p:nvSpPr>
        <p:spPr>
          <a:xfrm>
            <a:off x="628650" y="1124744"/>
            <a:ext cx="7886700" cy="4968552"/>
          </a:xfrm>
          <a:noFill/>
          <a:ln>
            <a:solidFill>
              <a:schemeClr val="tx1"/>
            </a:solidFill>
          </a:ln>
        </p:spPr>
        <p:txBody>
          <a:bodyPr>
            <a:noAutofit/>
          </a:bodyPr>
          <a:lstStyle/>
          <a:p>
            <a:pPr marL="0" indent="0">
              <a:buNone/>
            </a:pPr>
            <a:r>
              <a:rPr lang="fr-CH" sz="1700" b="1" dirty="0"/>
              <a:t>Résumé des objectifs de la Stratégie Biodiversité Suisse </a:t>
            </a:r>
            <a:r>
              <a:rPr lang="fr-CH" sz="1700" dirty="0"/>
              <a:t>en rapport avec la biodiversité dans l'agriculture :</a:t>
            </a:r>
          </a:p>
          <a:p>
            <a:pPr marL="0" indent="0">
              <a:buNone/>
            </a:pPr>
            <a:r>
              <a:rPr lang="fr-CH" sz="1700" dirty="0">
                <a:effectLst/>
                <a:ea typeface="Calibri" panose="020F0502020204030204" pitchFamily="34" charset="0"/>
              </a:rPr>
              <a:t>Objectif 1 : </a:t>
            </a:r>
            <a:r>
              <a:rPr lang="fr-CH" sz="1700" dirty="0">
                <a:highlight>
                  <a:srgbClr val="FFFF00"/>
                </a:highlight>
                <a:ea typeface="Calibri" panose="020F0502020204030204" pitchFamily="34" charset="0"/>
              </a:rPr>
              <a:t>Utiliser les ressources naturelles de manière durable.</a:t>
            </a:r>
          </a:p>
          <a:p>
            <a:r>
              <a:rPr lang="fr-CH" sz="1700" dirty="0">
                <a:effectLst/>
                <a:ea typeface="Calibri" panose="020F0502020204030204" pitchFamily="34" charset="0"/>
              </a:rPr>
              <a:t>Pour l'agriculture, les </a:t>
            </a:r>
            <a:r>
              <a:rPr lang="fr-CH" sz="1700" b="1" dirty="0">
                <a:highlight>
                  <a:srgbClr val="FFFF00"/>
                </a:highlight>
                <a:ea typeface="Calibri" panose="020F0502020204030204" pitchFamily="34" charset="0"/>
              </a:rPr>
              <a:t>objectifs environnementaux pour l'agriculture </a:t>
            </a:r>
            <a:r>
              <a:rPr lang="fr-CH" sz="1700" dirty="0">
                <a:effectLst/>
                <a:ea typeface="Calibri" panose="020F0502020204030204" pitchFamily="34" charset="0"/>
              </a:rPr>
              <a:t>sont</a:t>
            </a:r>
            <a:r>
              <a:rPr lang="fr-CH" sz="1700" b="1" dirty="0">
                <a:effectLst/>
                <a:ea typeface="Calibri" panose="020F0502020204030204" pitchFamily="34" charset="0"/>
              </a:rPr>
              <a:t> </a:t>
            </a:r>
            <a:r>
              <a:rPr lang="fr-CH" sz="1700" dirty="0">
                <a:effectLst/>
                <a:ea typeface="Calibri" panose="020F0502020204030204" pitchFamily="34" charset="0"/>
              </a:rPr>
              <a:t>déterminants à cet égard.</a:t>
            </a:r>
          </a:p>
          <a:p>
            <a:r>
              <a:rPr lang="fr-CH" sz="1700" dirty="0">
                <a:effectLst/>
                <a:ea typeface="Calibri" panose="020F0502020204030204" pitchFamily="34" charset="0"/>
              </a:rPr>
              <a:t>La réduction des émissions d'ammoniac doit être traitée de toute urgence en raison de ses vastes répercussions écologiques.</a:t>
            </a:r>
          </a:p>
          <a:p>
            <a:pPr marL="0" indent="0">
              <a:buNone/>
            </a:pPr>
            <a:r>
              <a:rPr lang="fr-CH" sz="1700" dirty="0">
                <a:effectLst/>
                <a:ea typeface="Calibri" panose="020F0502020204030204" pitchFamily="34" charset="0"/>
              </a:rPr>
              <a:t>Objectif 2 : Mise en place de </a:t>
            </a:r>
            <a:r>
              <a:rPr lang="fr-CH" sz="1700" dirty="0">
                <a:ea typeface="Calibri" panose="020F0502020204030204" pitchFamily="34" charset="0"/>
              </a:rPr>
              <a:t>l’</a:t>
            </a:r>
            <a:r>
              <a:rPr lang="fr-CH" sz="1700" dirty="0">
                <a:effectLst/>
                <a:ea typeface="Calibri" panose="020F0502020204030204" pitchFamily="34" charset="0"/>
              </a:rPr>
              <a:t>infrastructure écologique.</a:t>
            </a:r>
          </a:p>
          <a:p>
            <a:pPr marL="0" indent="0">
              <a:buNone/>
            </a:pPr>
            <a:r>
              <a:rPr lang="fr-CH" sz="1700" dirty="0">
                <a:effectLst/>
                <a:ea typeface="Calibri" panose="020F0502020204030204" pitchFamily="34" charset="0"/>
              </a:rPr>
              <a:t>Objectif 3 : Stopper l'extinction des espèces.</a:t>
            </a:r>
          </a:p>
          <a:p>
            <a:pPr marL="0" indent="0">
              <a:buNone/>
            </a:pPr>
            <a:r>
              <a:rPr lang="fr-CH" sz="1700" dirty="0">
                <a:ea typeface="Calibri" panose="020F0502020204030204" pitchFamily="34" charset="0"/>
              </a:rPr>
              <a:t>Objectif 4 : Freiner l'appauvrissement génétique, également pour les animaux de rente et les plantes cultivées.</a:t>
            </a:r>
          </a:p>
          <a:p>
            <a:pPr marL="0" indent="0">
              <a:buNone/>
            </a:pPr>
            <a:r>
              <a:rPr lang="fr-CH" sz="1700" dirty="0">
                <a:effectLst/>
                <a:ea typeface="Calibri" panose="020F0502020204030204" pitchFamily="34" charset="0"/>
              </a:rPr>
              <a:t>Objectif 5 : </a:t>
            </a:r>
            <a:r>
              <a:rPr lang="fr-CH" sz="1700" dirty="0">
                <a:ea typeface="Calibri" panose="020F0502020204030204" pitchFamily="34" charset="0"/>
              </a:rPr>
              <a:t>L</a:t>
            </a:r>
            <a:r>
              <a:rPr lang="fr-CH" sz="1700" dirty="0">
                <a:effectLst/>
                <a:ea typeface="Calibri" panose="020F0502020204030204" pitchFamily="34" charset="0"/>
              </a:rPr>
              <a:t>es effets </a:t>
            </a:r>
            <a:r>
              <a:rPr lang="fr-CH" sz="1700" dirty="0" err="1">
                <a:effectLst/>
                <a:ea typeface="Calibri" panose="020F0502020204030204" pitchFamily="34" charset="0"/>
              </a:rPr>
              <a:t>négatifs</a:t>
            </a:r>
            <a:r>
              <a:rPr lang="fr-CH" sz="1700" dirty="0">
                <a:effectLst/>
                <a:ea typeface="Calibri" panose="020F0502020204030204" pitchFamily="34" charset="0"/>
              </a:rPr>
              <a:t> sur la </a:t>
            </a:r>
            <a:r>
              <a:rPr lang="fr-CH" sz="1700" dirty="0" err="1">
                <a:effectLst/>
                <a:ea typeface="Calibri" panose="020F0502020204030204" pitchFamily="34" charset="0"/>
              </a:rPr>
              <a:t>biodiversite</a:t>
            </a:r>
            <a:r>
              <a:rPr lang="fr-CH" sz="1700" dirty="0">
                <a:effectLst/>
                <a:ea typeface="Calibri" panose="020F0502020204030204" pitchFamily="34" charset="0"/>
              </a:rPr>
              <a:t>́ des incitations </a:t>
            </a:r>
            <a:r>
              <a:rPr lang="fr-CH" sz="1700" dirty="0" err="1">
                <a:effectLst/>
                <a:ea typeface="Calibri" panose="020F0502020204030204" pitchFamily="34" charset="0"/>
              </a:rPr>
              <a:t>financières</a:t>
            </a:r>
            <a:r>
              <a:rPr lang="fr-CH" sz="1700" dirty="0">
                <a:effectLst/>
                <a:ea typeface="Calibri" panose="020F0502020204030204" pitchFamily="34" charset="0"/>
              </a:rPr>
              <a:t> existantes sont mis en </a:t>
            </a:r>
            <a:r>
              <a:rPr lang="fr-CH" sz="1700" dirty="0" err="1">
                <a:effectLst/>
                <a:ea typeface="Calibri" panose="020F0502020204030204" pitchFamily="34" charset="0"/>
              </a:rPr>
              <a:t>évidence</a:t>
            </a:r>
            <a:r>
              <a:rPr lang="fr-CH" sz="1700" dirty="0">
                <a:effectLst/>
                <a:ea typeface="Calibri" panose="020F0502020204030204" pitchFamily="34" charset="0"/>
              </a:rPr>
              <a:t> et si possible </a:t>
            </a:r>
            <a:r>
              <a:rPr lang="fr-CH" sz="1700" dirty="0" err="1">
                <a:effectLst/>
                <a:ea typeface="Calibri" panose="020F0502020204030204" pitchFamily="34" charset="0"/>
              </a:rPr>
              <a:t>évités</a:t>
            </a:r>
            <a:r>
              <a:rPr lang="fr-CH" sz="1700" dirty="0">
                <a:effectLst/>
                <a:ea typeface="Calibri" panose="020F0502020204030204" pitchFamily="34" charset="0"/>
              </a:rPr>
              <a:t>.</a:t>
            </a:r>
          </a:p>
        </p:txBody>
      </p:sp>
      <p:sp>
        <p:nvSpPr>
          <p:cNvPr id="4" name="Titel 3">
            <a:extLst>
              <a:ext uri="{FF2B5EF4-FFF2-40B4-BE49-F238E27FC236}">
                <a16:creationId xmlns:a16="http://schemas.microsoft.com/office/drawing/2014/main" id="{8462E61B-9826-41C4-EBD3-D3F0F622123F}"/>
              </a:ext>
            </a:extLst>
          </p:cNvPr>
          <p:cNvSpPr>
            <a:spLocks noGrp="1"/>
          </p:cNvSpPr>
          <p:nvPr>
            <p:ph type="title"/>
          </p:nvPr>
        </p:nvSpPr>
        <p:spPr/>
        <p:txBody>
          <a:bodyPr/>
          <a:lstStyle/>
          <a:p>
            <a:r>
              <a:rPr lang="fr-CH"/>
              <a:t>Biodiversité dans l'agriculture : objectifs politiques</a:t>
            </a:r>
          </a:p>
        </p:txBody>
      </p:sp>
      <p:sp>
        <p:nvSpPr>
          <p:cNvPr id="5" name="Fußzeilenplatzhalter 1">
            <a:extLst>
              <a:ext uri="{FF2B5EF4-FFF2-40B4-BE49-F238E27FC236}">
                <a16:creationId xmlns:a16="http://schemas.microsoft.com/office/drawing/2014/main" id="{69109B25-41C8-6E42-800A-42933ABAE1B8}"/>
              </a:ext>
            </a:extLst>
          </p:cNvPr>
          <p:cNvSpPr>
            <a:spLocks noGrp="1"/>
          </p:cNvSpPr>
          <p:nvPr>
            <p:ph type="ftr" sz="quarter" idx="11"/>
          </p:nvPr>
        </p:nvSpPr>
        <p:spPr>
          <a:xfrm>
            <a:off x="5429250" y="6400980"/>
            <a:ext cx="3086100" cy="360000"/>
          </a:xfrm>
        </p:spPr>
        <p:txBody>
          <a:bodyPr/>
          <a:lstStyle/>
          <a:p>
            <a:r>
              <a:rPr lang="fr-CH"/>
              <a:t>Formation de conseiller-ère en biodiversité</a:t>
            </a:r>
          </a:p>
        </p:txBody>
      </p:sp>
      <p:cxnSp>
        <p:nvCxnSpPr>
          <p:cNvPr id="6" name="Verbinder: gekrümmt 5">
            <a:extLst>
              <a:ext uri="{FF2B5EF4-FFF2-40B4-BE49-F238E27FC236}">
                <a16:creationId xmlns:a16="http://schemas.microsoft.com/office/drawing/2014/main" id="{3558DA04-9DB8-C82D-2E37-C58574AAC8AB}"/>
              </a:ext>
            </a:extLst>
          </p:cNvPr>
          <p:cNvCxnSpPr/>
          <p:nvPr/>
        </p:nvCxnSpPr>
        <p:spPr>
          <a:xfrm rot="16200000" flipH="1">
            <a:off x="5393246" y="2168860"/>
            <a:ext cx="360040" cy="288032"/>
          </a:xfrm>
          <a:prstGeom prst="curvedConnector3">
            <a:avLst>
              <a:gd name="adj1" fmla="val 38908"/>
            </a:avLst>
          </a:prstGeom>
          <a:ln w="57150">
            <a:solidFill>
              <a:srgbClr val="FF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13552250"/>
      </p:ext>
    </p:extLst>
  </p:cSld>
  <p:clrMapOvr>
    <a:masterClrMapping/>
  </p:clrMapOvr>
  <mc:AlternateContent xmlns:mc="http://schemas.openxmlformats.org/markup-compatibility/2006" xmlns:p14="http://schemas.microsoft.com/office/powerpoint/2010/main">
    <mc:Choice Requires="p14">
      <p:transition spd="slow" p14:dur="2000" advTm="21011"/>
    </mc:Choice>
    <mc:Fallback xmlns="">
      <p:transition spd="slow" advTm="21011"/>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nhaltsplatzhalter 2">
            <a:extLst>
              <a:ext uri="{FF2B5EF4-FFF2-40B4-BE49-F238E27FC236}">
                <a16:creationId xmlns:a16="http://schemas.microsoft.com/office/drawing/2014/main" id="{8CC87A89-0FD3-147E-EB56-1CF8010B8530}"/>
              </a:ext>
            </a:extLst>
          </p:cNvPr>
          <p:cNvSpPr>
            <a:spLocks noGrp="1"/>
          </p:cNvSpPr>
          <p:nvPr>
            <p:ph idx="1"/>
          </p:nvPr>
        </p:nvSpPr>
        <p:spPr>
          <a:xfrm>
            <a:off x="628650" y="1066932"/>
            <a:ext cx="8047806" cy="5334048"/>
          </a:xfrm>
        </p:spPr>
        <p:txBody>
          <a:bodyPr>
            <a:normAutofit fontScale="70000" lnSpcReduction="20000"/>
          </a:bodyPr>
          <a:lstStyle/>
          <a:p>
            <a:pPr marL="0" indent="0">
              <a:buNone/>
            </a:pPr>
            <a:r>
              <a:rPr lang="fr-CH" sz="2600" dirty="0"/>
              <a:t>Mesures du plan d'action biodiversité (phase de mise en œuvre 2017 - 2023)</a:t>
            </a:r>
            <a:br>
              <a:rPr lang="fr-CH" dirty="0"/>
            </a:br>
            <a:endParaRPr lang="fr-CH" sz="1800" dirty="0">
              <a:effectLst/>
              <a:ea typeface="Calibri" panose="020F0502020204030204" pitchFamily="34" charset="0"/>
            </a:endParaRPr>
          </a:p>
          <a:p>
            <a:pPr>
              <a:lnSpc>
                <a:spcPct val="107000"/>
              </a:lnSpc>
              <a:spcBef>
                <a:spcPts val="0"/>
              </a:spcBef>
            </a:pPr>
            <a:r>
              <a:rPr lang="fr-CH" sz="2400" dirty="0">
                <a:highlight>
                  <a:srgbClr val="FFFF00"/>
                </a:highlight>
                <a:ea typeface="Calibri" panose="020F0502020204030204" pitchFamily="34" charset="0"/>
              </a:rPr>
              <a:t>Entretenir et assainir les aires </a:t>
            </a:r>
            <a:r>
              <a:rPr lang="fr-CH" sz="2400" dirty="0" err="1">
                <a:highlight>
                  <a:srgbClr val="FFFF00"/>
                </a:highlight>
                <a:ea typeface="Calibri" panose="020F0502020204030204" pitchFamily="34" charset="0"/>
              </a:rPr>
              <a:t>protégées</a:t>
            </a:r>
            <a:r>
              <a:rPr lang="fr-CH" sz="2400" dirty="0">
                <a:highlight>
                  <a:srgbClr val="FFFF00"/>
                </a:highlight>
                <a:ea typeface="Calibri" panose="020F0502020204030204" pitchFamily="34" charset="0"/>
              </a:rPr>
              <a:t> existantes</a:t>
            </a:r>
          </a:p>
          <a:p>
            <a:pPr>
              <a:lnSpc>
                <a:spcPct val="107000"/>
              </a:lnSpc>
              <a:spcBef>
                <a:spcPts val="0"/>
              </a:spcBef>
            </a:pPr>
            <a:r>
              <a:rPr lang="fr-CH" sz="1800" dirty="0" err="1">
                <a:effectLst/>
                <a:latin typeface="ArialMT"/>
              </a:rPr>
              <a:t>Créer</a:t>
            </a:r>
            <a:r>
              <a:rPr lang="fr-CH" sz="1800" dirty="0">
                <a:effectLst/>
                <a:latin typeface="ArialMT"/>
              </a:rPr>
              <a:t> et entretenir des </a:t>
            </a:r>
            <a:r>
              <a:rPr lang="fr-CH" sz="1800" dirty="0" err="1">
                <a:effectLst/>
                <a:latin typeface="ArialMT"/>
              </a:rPr>
              <a:t>réserves</a:t>
            </a:r>
            <a:r>
              <a:rPr lang="fr-CH" sz="1800" dirty="0">
                <a:effectLst/>
                <a:latin typeface="ArialMT"/>
              </a:rPr>
              <a:t> </a:t>
            </a:r>
            <a:r>
              <a:rPr lang="fr-CH" sz="1800" dirty="0" err="1">
                <a:effectLst/>
                <a:latin typeface="ArialMT"/>
              </a:rPr>
              <a:t>forestières</a:t>
            </a:r>
            <a:endParaRPr lang="fr-CH" sz="1800" dirty="0">
              <a:effectLst/>
              <a:latin typeface="ArialMT"/>
            </a:endParaRPr>
          </a:p>
          <a:p>
            <a:pPr>
              <a:lnSpc>
                <a:spcPct val="107000"/>
              </a:lnSpc>
              <a:spcBef>
                <a:spcPts val="0"/>
              </a:spcBef>
            </a:pPr>
            <a:r>
              <a:rPr lang="fr-CH" sz="1800" dirty="0">
                <a:effectLst/>
                <a:latin typeface="ArialMT"/>
              </a:rPr>
              <a:t>Assurer la </a:t>
            </a:r>
            <a:r>
              <a:rPr lang="fr-CH" sz="1800" dirty="0" err="1">
                <a:effectLst/>
                <a:latin typeface="ArialMT"/>
              </a:rPr>
              <a:t>présence</a:t>
            </a:r>
            <a:r>
              <a:rPr lang="fr-CH" sz="1800" dirty="0">
                <a:effectLst/>
                <a:latin typeface="ArialMT"/>
              </a:rPr>
              <a:t> de vieux bois et de bois mort en </a:t>
            </a:r>
            <a:r>
              <a:rPr lang="fr-CH" sz="1800" dirty="0" err="1">
                <a:effectLst/>
                <a:latin typeface="ArialMT"/>
              </a:rPr>
              <a:t>quantite</a:t>
            </a:r>
            <a:r>
              <a:rPr lang="fr-CH" sz="1800" dirty="0">
                <a:effectLst/>
                <a:latin typeface="ArialMT"/>
              </a:rPr>
              <a:t>́ et en </a:t>
            </a:r>
            <a:r>
              <a:rPr lang="fr-CH" sz="1800" dirty="0" err="1">
                <a:effectLst/>
                <a:latin typeface="ArialMT"/>
              </a:rPr>
              <a:t>qualite</a:t>
            </a:r>
            <a:r>
              <a:rPr lang="fr-CH" sz="1800" dirty="0">
                <a:effectLst/>
                <a:latin typeface="ArialMT"/>
              </a:rPr>
              <a:t>́ suffisantes </a:t>
            </a:r>
            <a:endParaRPr lang="fr-CH" sz="1400" dirty="0"/>
          </a:p>
          <a:p>
            <a:pPr>
              <a:lnSpc>
                <a:spcPct val="107000"/>
              </a:lnSpc>
              <a:spcBef>
                <a:spcPts val="0"/>
              </a:spcBef>
            </a:pPr>
            <a:r>
              <a:rPr lang="fr-CH" sz="2400" dirty="0">
                <a:highlight>
                  <a:srgbClr val="FFFF00"/>
                </a:highlight>
                <a:ea typeface="Calibri" panose="020F0502020204030204" pitchFamily="34" charset="0"/>
              </a:rPr>
              <a:t>Assurer la conservation </a:t>
            </a:r>
            <a:r>
              <a:rPr lang="fr-CH" sz="2400" dirty="0" err="1">
                <a:highlight>
                  <a:srgbClr val="FFFF00"/>
                </a:highlight>
                <a:ea typeface="Calibri" panose="020F0502020204030204" pitchFamily="34" charset="0"/>
              </a:rPr>
              <a:t>spécifique</a:t>
            </a:r>
            <a:r>
              <a:rPr lang="fr-CH" sz="2400" dirty="0">
                <a:highlight>
                  <a:srgbClr val="FFFF00"/>
                </a:highlight>
                <a:ea typeface="Calibri" panose="020F0502020204030204" pitchFamily="34" charset="0"/>
              </a:rPr>
              <a:t> d’</a:t>
            </a:r>
            <a:r>
              <a:rPr lang="fr-CH" sz="2400" dirty="0" err="1">
                <a:highlight>
                  <a:srgbClr val="FFFF00"/>
                </a:highlight>
                <a:ea typeface="Calibri" panose="020F0502020204030204" pitchFamily="34" charset="0"/>
              </a:rPr>
              <a:t>espèces</a:t>
            </a:r>
            <a:r>
              <a:rPr lang="fr-CH" sz="2400" dirty="0">
                <a:highlight>
                  <a:srgbClr val="FFFF00"/>
                </a:highlight>
                <a:ea typeface="Calibri" panose="020F0502020204030204" pitchFamily="34" charset="0"/>
              </a:rPr>
              <a:t> prioritaires au niveau national </a:t>
            </a:r>
          </a:p>
          <a:p>
            <a:pPr>
              <a:lnSpc>
                <a:spcPct val="107000"/>
              </a:lnSpc>
              <a:spcBef>
                <a:spcPts val="0"/>
              </a:spcBef>
            </a:pPr>
            <a:r>
              <a:rPr lang="fr-CH" sz="2400" dirty="0">
                <a:highlight>
                  <a:srgbClr val="FFFF00"/>
                </a:highlight>
                <a:ea typeface="Calibri" panose="020F0502020204030204" pitchFamily="34" charset="0"/>
              </a:rPr>
              <a:t>Concevoir l’infrastructure </a:t>
            </a:r>
            <a:r>
              <a:rPr lang="fr-CH" sz="2400" dirty="0" err="1">
                <a:highlight>
                  <a:srgbClr val="FFFF00"/>
                </a:highlight>
                <a:ea typeface="Calibri" panose="020F0502020204030204" pitchFamily="34" charset="0"/>
              </a:rPr>
              <a:t>écologique</a:t>
            </a:r>
            <a:r>
              <a:rPr lang="fr-CH" sz="2400" dirty="0">
                <a:highlight>
                  <a:srgbClr val="FFFF00"/>
                </a:highlight>
                <a:ea typeface="Calibri" panose="020F0502020204030204" pitchFamily="34" charset="0"/>
              </a:rPr>
              <a:t> sur l’ensemble du territoire </a:t>
            </a:r>
          </a:p>
          <a:p>
            <a:pPr>
              <a:lnSpc>
                <a:spcPct val="107000"/>
              </a:lnSpc>
              <a:spcBef>
                <a:spcPts val="0"/>
              </a:spcBef>
            </a:pPr>
            <a:r>
              <a:rPr lang="fr-CH" sz="2400" dirty="0" err="1">
                <a:highlight>
                  <a:srgbClr val="FFFF00"/>
                </a:highlight>
                <a:ea typeface="Calibri" panose="020F0502020204030204" pitchFamily="34" charset="0"/>
              </a:rPr>
              <a:t>Élaborer</a:t>
            </a:r>
            <a:r>
              <a:rPr lang="fr-CH" sz="2400" dirty="0">
                <a:highlight>
                  <a:srgbClr val="FFFF00"/>
                </a:highlight>
                <a:ea typeface="Calibri" panose="020F0502020204030204" pitchFamily="34" charset="0"/>
              </a:rPr>
              <a:t> une </a:t>
            </a:r>
            <a:r>
              <a:rPr lang="fr-CH" sz="2400" dirty="0" err="1">
                <a:highlight>
                  <a:srgbClr val="FFFF00"/>
                </a:highlight>
                <a:ea typeface="Calibri" panose="020F0502020204030204" pitchFamily="34" charset="0"/>
              </a:rPr>
              <a:t>Stratégie</a:t>
            </a:r>
            <a:r>
              <a:rPr lang="fr-CH" sz="2400" dirty="0">
                <a:highlight>
                  <a:srgbClr val="FFFF00"/>
                </a:highlight>
                <a:ea typeface="Calibri" panose="020F0502020204030204" pitchFamily="34" charset="0"/>
              </a:rPr>
              <a:t> Sol Suisse </a:t>
            </a:r>
          </a:p>
          <a:p>
            <a:pPr>
              <a:lnSpc>
                <a:spcPct val="107000"/>
              </a:lnSpc>
              <a:spcBef>
                <a:spcPts val="0"/>
              </a:spcBef>
            </a:pPr>
            <a:r>
              <a:rPr lang="fr-CH" sz="2400" dirty="0">
                <a:highlight>
                  <a:srgbClr val="FFFF00"/>
                </a:highlight>
                <a:ea typeface="Calibri" panose="020F0502020204030204" pitchFamily="34" charset="0"/>
              </a:rPr>
              <a:t>Adapter la production agricole aux conditions naturelles locales </a:t>
            </a:r>
          </a:p>
          <a:p>
            <a:pPr>
              <a:lnSpc>
                <a:spcPct val="107000"/>
              </a:lnSpc>
              <a:spcBef>
                <a:spcPts val="0"/>
              </a:spcBef>
            </a:pPr>
            <a:r>
              <a:rPr lang="fr-CH" sz="2400" dirty="0" err="1">
                <a:highlight>
                  <a:srgbClr val="FFFF00"/>
                </a:highlight>
                <a:ea typeface="Calibri" panose="020F0502020204030204" pitchFamily="34" charset="0"/>
              </a:rPr>
              <a:t>Évaluer</a:t>
            </a:r>
            <a:r>
              <a:rPr lang="fr-CH" sz="2400" dirty="0">
                <a:highlight>
                  <a:srgbClr val="FFFF00"/>
                </a:highlight>
                <a:ea typeface="Calibri" panose="020F0502020204030204" pitchFamily="34" charset="0"/>
              </a:rPr>
              <a:t> l’impact des subventions </a:t>
            </a:r>
            <a:r>
              <a:rPr lang="fr-CH" sz="2400" dirty="0" err="1">
                <a:highlight>
                  <a:srgbClr val="FFFF00"/>
                </a:highlight>
                <a:ea typeface="Calibri" panose="020F0502020204030204" pitchFamily="34" charset="0"/>
              </a:rPr>
              <a:t>fédérales</a:t>
            </a:r>
            <a:r>
              <a:rPr lang="fr-CH" sz="2400" dirty="0">
                <a:highlight>
                  <a:srgbClr val="FFFF00"/>
                </a:highlight>
                <a:ea typeface="Calibri" panose="020F0502020204030204" pitchFamily="34" charset="0"/>
              </a:rPr>
              <a:t> </a:t>
            </a:r>
          </a:p>
          <a:p>
            <a:pPr>
              <a:lnSpc>
                <a:spcPct val="107000"/>
              </a:lnSpc>
              <a:spcBef>
                <a:spcPts val="0"/>
              </a:spcBef>
            </a:pPr>
            <a:r>
              <a:rPr lang="fr-CH" sz="1800" dirty="0">
                <a:effectLst/>
                <a:latin typeface="ArialMT"/>
              </a:rPr>
              <a:t>Prendre en compte les services </a:t>
            </a:r>
            <a:r>
              <a:rPr lang="fr-CH" sz="1800" dirty="0" err="1">
                <a:effectLst/>
                <a:latin typeface="ArialMT"/>
              </a:rPr>
              <a:t>écosystémiques</a:t>
            </a:r>
            <a:r>
              <a:rPr lang="fr-CH" sz="1800" dirty="0">
                <a:effectLst/>
                <a:latin typeface="ArialMT"/>
              </a:rPr>
              <a:t> dans les </a:t>
            </a:r>
            <a:r>
              <a:rPr lang="fr-CH" sz="1800" dirty="0" err="1">
                <a:effectLst/>
                <a:latin typeface="ArialMT"/>
              </a:rPr>
              <a:t>décisions</a:t>
            </a:r>
            <a:r>
              <a:rPr lang="fr-CH" sz="1800" dirty="0">
                <a:effectLst/>
                <a:latin typeface="ArialMT"/>
              </a:rPr>
              <a:t> ayant un impact sur le territoire </a:t>
            </a:r>
            <a:endParaRPr lang="fr-CH" sz="1400" dirty="0"/>
          </a:p>
          <a:p>
            <a:pPr>
              <a:lnSpc>
                <a:spcPct val="107000"/>
              </a:lnSpc>
              <a:spcBef>
                <a:spcPts val="0"/>
              </a:spcBef>
            </a:pPr>
            <a:r>
              <a:rPr lang="fr-CH" sz="1800" dirty="0" err="1">
                <a:effectLst/>
                <a:latin typeface="ArialMT"/>
              </a:rPr>
              <a:t>Intégrer</a:t>
            </a:r>
            <a:r>
              <a:rPr lang="fr-CH" sz="1800" dirty="0">
                <a:effectLst/>
                <a:latin typeface="ArialMT"/>
              </a:rPr>
              <a:t> des </a:t>
            </a:r>
            <a:r>
              <a:rPr lang="fr-CH" sz="1800" dirty="0" err="1">
                <a:effectLst/>
                <a:latin typeface="ArialMT"/>
              </a:rPr>
              <a:t>critères</a:t>
            </a:r>
            <a:r>
              <a:rPr lang="fr-CH" sz="1800" dirty="0">
                <a:effectLst/>
                <a:latin typeface="ArialMT"/>
              </a:rPr>
              <a:t> de </a:t>
            </a:r>
            <a:r>
              <a:rPr lang="fr-CH" sz="1800" dirty="0" err="1">
                <a:effectLst/>
                <a:latin typeface="ArialMT"/>
              </a:rPr>
              <a:t>biodiversite</a:t>
            </a:r>
            <a:r>
              <a:rPr lang="fr-CH" sz="1800" dirty="0">
                <a:effectLst/>
                <a:latin typeface="ArialMT"/>
              </a:rPr>
              <a:t>́ dans les normes de </a:t>
            </a:r>
            <a:r>
              <a:rPr lang="fr-CH" sz="1800" dirty="0" err="1">
                <a:effectLst/>
                <a:latin typeface="ArialMT"/>
              </a:rPr>
              <a:t>durabilite</a:t>
            </a:r>
            <a:r>
              <a:rPr lang="fr-CH" sz="1800" dirty="0">
                <a:effectLst/>
                <a:latin typeface="ArialMT"/>
              </a:rPr>
              <a:t>́ existantes </a:t>
            </a:r>
            <a:endParaRPr lang="fr-CH" sz="1400" dirty="0"/>
          </a:p>
          <a:p>
            <a:pPr>
              <a:lnSpc>
                <a:spcPct val="107000"/>
              </a:lnSpc>
              <a:spcBef>
                <a:spcPts val="0"/>
              </a:spcBef>
            </a:pPr>
            <a:r>
              <a:rPr lang="fr-CH" sz="1800" dirty="0">
                <a:effectLst/>
                <a:latin typeface="ArialMT"/>
              </a:rPr>
              <a:t>Dispositions en faveur de la </a:t>
            </a:r>
            <a:r>
              <a:rPr lang="fr-CH" sz="1800" dirty="0" err="1">
                <a:effectLst/>
                <a:latin typeface="ArialMT"/>
              </a:rPr>
              <a:t>biodiversite</a:t>
            </a:r>
            <a:r>
              <a:rPr lang="fr-CH" sz="1800" dirty="0">
                <a:effectLst/>
                <a:latin typeface="ArialMT"/>
              </a:rPr>
              <a:t>́ dans les </a:t>
            </a:r>
            <a:r>
              <a:rPr lang="fr-CH" sz="1800" dirty="0" err="1">
                <a:effectLst/>
                <a:latin typeface="ArialMT"/>
              </a:rPr>
              <a:t>règlements</a:t>
            </a:r>
            <a:r>
              <a:rPr lang="fr-CH" sz="1800" dirty="0">
                <a:effectLst/>
                <a:latin typeface="ArialMT"/>
              </a:rPr>
              <a:t> type en </a:t>
            </a:r>
            <a:r>
              <a:rPr lang="fr-CH" sz="1800" dirty="0" err="1">
                <a:effectLst/>
                <a:latin typeface="ArialMT"/>
              </a:rPr>
              <a:t>matière</a:t>
            </a:r>
            <a:r>
              <a:rPr lang="fr-CH" sz="1800" dirty="0">
                <a:effectLst/>
                <a:latin typeface="ArialMT"/>
              </a:rPr>
              <a:t> de construction. </a:t>
            </a:r>
            <a:endParaRPr lang="fr-CH" sz="1400" dirty="0"/>
          </a:p>
          <a:p>
            <a:pPr>
              <a:lnSpc>
                <a:spcPct val="107000"/>
              </a:lnSpc>
              <a:spcBef>
                <a:spcPts val="0"/>
              </a:spcBef>
            </a:pPr>
            <a:r>
              <a:rPr lang="fr-CH" sz="1800" dirty="0">
                <a:effectLst/>
                <a:latin typeface="ArialMT"/>
              </a:rPr>
              <a:t>Œuvrer pour la </a:t>
            </a:r>
            <a:r>
              <a:rPr lang="fr-CH" sz="1800" dirty="0" err="1">
                <a:effectLst/>
                <a:latin typeface="ArialMT"/>
              </a:rPr>
              <a:t>biodiversite</a:t>
            </a:r>
            <a:r>
              <a:rPr lang="fr-CH" sz="1800" dirty="0">
                <a:effectLst/>
                <a:latin typeface="ArialMT"/>
              </a:rPr>
              <a:t>́ dans le cadre de la </a:t>
            </a:r>
            <a:r>
              <a:rPr lang="fr-CH" sz="1800" dirty="0" err="1">
                <a:effectLst/>
                <a:latin typeface="ArialMT"/>
              </a:rPr>
              <a:t>coopération</a:t>
            </a:r>
            <a:r>
              <a:rPr lang="fr-CH" sz="1800" dirty="0">
                <a:effectLst/>
                <a:latin typeface="ArialMT"/>
              </a:rPr>
              <a:t> internationale et honorer les engagements en </a:t>
            </a:r>
            <a:r>
              <a:rPr lang="fr-CH" sz="1800" dirty="0" err="1">
                <a:effectLst/>
                <a:latin typeface="ArialMT"/>
              </a:rPr>
              <a:t>matière</a:t>
            </a:r>
            <a:r>
              <a:rPr lang="fr-CH" sz="1800" dirty="0">
                <a:effectLst/>
                <a:latin typeface="ArialMT"/>
              </a:rPr>
              <a:t> de financement de la </a:t>
            </a:r>
            <a:r>
              <a:rPr lang="fr-CH" sz="1800" dirty="0" err="1">
                <a:effectLst/>
                <a:latin typeface="ArialMT"/>
              </a:rPr>
              <a:t>biodiversite</a:t>
            </a:r>
            <a:r>
              <a:rPr lang="fr-CH" sz="1800" dirty="0">
                <a:effectLst/>
                <a:latin typeface="ArialMT"/>
              </a:rPr>
              <a:t>́ </a:t>
            </a:r>
            <a:endParaRPr lang="fr-CH" sz="1400" dirty="0"/>
          </a:p>
          <a:p>
            <a:pPr>
              <a:lnSpc>
                <a:spcPct val="107000"/>
              </a:lnSpc>
              <a:spcBef>
                <a:spcPts val="0"/>
              </a:spcBef>
            </a:pPr>
            <a:r>
              <a:rPr lang="fr-CH" sz="1800" dirty="0">
                <a:effectLst/>
                <a:latin typeface="ArialMT"/>
              </a:rPr>
              <a:t>Mettre à profit les connaissances acquises au niveau international dans la politique nationale en faveur de la </a:t>
            </a:r>
            <a:r>
              <a:rPr lang="fr-CH" sz="1800" dirty="0" err="1">
                <a:effectLst/>
                <a:latin typeface="ArialMT"/>
              </a:rPr>
              <a:t>biodiversite</a:t>
            </a:r>
            <a:r>
              <a:rPr lang="fr-CH" sz="1800" dirty="0">
                <a:effectLst/>
                <a:latin typeface="ArialMT"/>
              </a:rPr>
              <a:t>́ </a:t>
            </a:r>
            <a:endParaRPr lang="fr-CH" sz="1400" dirty="0"/>
          </a:p>
          <a:p>
            <a:pPr>
              <a:lnSpc>
                <a:spcPct val="107000"/>
              </a:lnSpc>
              <a:spcBef>
                <a:spcPts val="0"/>
              </a:spcBef>
            </a:pPr>
            <a:r>
              <a:rPr lang="fr-CH" sz="2400" dirty="0">
                <a:highlight>
                  <a:srgbClr val="FFFF00"/>
                </a:highlight>
                <a:ea typeface="Calibri" panose="020F0502020204030204" pitchFamily="34" charset="0"/>
              </a:rPr>
              <a:t>Planifier </a:t>
            </a:r>
            <a:r>
              <a:rPr lang="fr-CH" sz="2400" dirty="0" err="1">
                <a:highlight>
                  <a:srgbClr val="FFFF00"/>
                </a:highlight>
                <a:ea typeface="Calibri" panose="020F0502020204030204" pitchFamily="34" charset="0"/>
              </a:rPr>
              <a:t>régionalement</a:t>
            </a:r>
            <a:r>
              <a:rPr lang="fr-CH" sz="2400" dirty="0">
                <a:highlight>
                  <a:srgbClr val="FFFF00"/>
                </a:highlight>
                <a:ea typeface="Calibri" panose="020F0502020204030204" pitchFamily="34" charset="0"/>
              </a:rPr>
              <a:t> la mise en </a:t>
            </a:r>
            <a:r>
              <a:rPr lang="fr-CH" sz="2400" dirty="0" err="1">
                <a:highlight>
                  <a:srgbClr val="FFFF00"/>
                </a:highlight>
                <a:ea typeface="Calibri" panose="020F0502020204030204" pitchFamily="34" charset="0"/>
              </a:rPr>
              <a:t>réseau</a:t>
            </a:r>
            <a:r>
              <a:rPr lang="fr-CH" sz="2400" dirty="0">
                <a:highlight>
                  <a:srgbClr val="FFFF00"/>
                </a:highlight>
                <a:ea typeface="Calibri" panose="020F0502020204030204" pitchFamily="34" charset="0"/>
              </a:rPr>
              <a:t> des milieux naturels de grande valeur </a:t>
            </a:r>
            <a:r>
              <a:rPr lang="fr-CH" sz="2400" dirty="0" err="1">
                <a:highlight>
                  <a:srgbClr val="FFFF00"/>
                </a:highlight>
                <a:ea typeface="Calibri" panose="020F0502020204030204" pitchFamily="34" charset="0"/>
              </a:rPr>
              <a:t>écologique</a:t>
            </a:r>
            <a:r>
              <a:rPr lang="fr-CH" sz="2400" dirty="0">
                <a:highlight>
                  <a:srgbClr val="FFFF00"/>
                </a:highlight>
                <a:ea typeface="Calibri" panose="020F0502020204030204" pitchFamily="34" charset="0"/>
              </a:rPr>
              <a:t> </a:t>
            </a:r>
          </a:p>
          <a:p>
            <a:pPr>
              <a:lnSpc>
                <a:spcPct val="107000"/>
              </a:lnSpc>
              <a:spcBef>
                <a:spcPts val="0"/>
              </a:spcBef>
            </a:pPr>
            <a:r>
              <a:rPr lang="fr-CH" sz="1800" dirty="0">
                <a:effectLst/>
                <a:latin typeface="ArialMT"/>
              </a:rPr>
              <a:t>Optimiser la conservation intersectorielle des milieux naturels </a:t>
            </a:r>
            <a:endParaRPr lang="fr-CH" sz="1400" dirty="0"/>
          </a:p>
          <a:p>
            <a:pPr>
              <a:lnSpc>
                <a:spcPct val="107000"/>
              </a:lnSpc>
              <a:spcBef>
                <a:spcPts val="0"/>
              </a:spcBef>
            </a:pPr>
            <a:r>
              <a:rPr lang="fr-CH" sz="1800" dirty="0" err="1">
                <a:effectLst/>
                <a:latin typeface="ArialMT"/>
              </a:rPr>
              <a:t>Déclasser</a:t>
            </a:r>
            <a:r>
              <a:rPr lang="fr-CH" sz="1800" dirty="0">
                <a:effectLst/>
                <a:latin typeface="ArialMT"/>
              </a:rPr>
              <a:t> des terrains pour favoriser la </a:t>
            </a:r>
            <a:r>
              <a:rPr lang="fr-CH" sz="1800" dirty="0" err="1">
                <a:effectLst/>
                <a:latin typeface="ArialMT"/>
              </a:rPr>
              <a:t>biodiversite</a:t>
            </a:r>
            <a:r>
              <a:rPr lang="fr-CH" sz="1800" dirty="0">
                <a:effectLst/>
                <a:latin typeface="ArialMT"/>
              </a:rPr>
              <a:t>́ </a:t>
            </a:r>
            <a:endParaRPr lang="fr-CH" sz="1100" dirty="0"/>
          </a:p>
          <a:p>
            <a:pPr>
              <a:lnSpc>
                <a:spcPct val="107000"/>
              </a:lnSpc>
              <a:spcBef>
                <a:spcPts val="0"/>
              </a:spcBef>
            </a:pPr>
            <a:r>
              <a:rPr lang="fr-CH" sz="1800" dirty="0">
                <a:effectLst/>
                <a:latin typeface="ArialMT"/>
              </a:rPr>
              <a:t>Sensibiliser au </a:t>
            </a:r>
            <a:r>
              <a:rPr lang="fr-CH" sz="1800" dirty="0" err="1">
                <a:effectLst/>
                <a:latin typeface="ArialMT"/>
              </a:rPr>
              <a:t>thème</a:t>
            </a:r>
            <a:r>
              <a:rPr lang="fr-CH" sz="1800" dirty="0">
                <a:effectLst/>
                <a:latin typeface="ArialMT"/>
              </a:rPr>
              <a:t> de la </a:t>
            </a:r>
            <a:r>
              <a:rPr lang="fr-CH" sz="1800" dirty="0" err="1">
                <a:effectLst/>
                <a:latin typeface="ArialMT"/>
              </a:rPr>
              <a:t>biodiversite</a:t>
            </a:r>
            <a:r>
              <a:rPr lang="fr-CH" sz="1800" dirty="0">
                <a:effectLst/>
                <a:latin typeface="ArialMT"/>
              </a:rPr>
              <a:t>́ </a:t>
            </a:r>
            <a:endParaRPr lang="fr-CH" sz="1100" dirty="0"/>
          </a:p>
          <a:p>
            <a:pPr>
              <a:lnSpc>
                <a:spcPct val="107000"/>
              </a:lnSpc>
              <a:spcBef>
                <a:spcPts val="0"/>
              </a:spcBef>
            </a:pPr>
            <a:r>
              <a:rPr lang="fr-CH" sz="1800" dirty="0" err="1">
                <a:effectLst/>
                <a:latin typeface="ArialMT"/>
              </a:rPr>
              <a:t>Protéger</a:t>
            </a:r>
            <a:r>
              <a:rPr lang="fr-CH" sz="1800" dirty="0">
                <a:effectLst/>
                <a:latin typeface="ArialMT"/>
              </a:rPr>
              <a:t> et </a:t>
            </a:r>
            <a:r>
              <a:rPr lang="fr-CH" sz="1800" dirty="0" err="1">
                <a:effectLst/>
                <a:latin typeface="ArialMT"/>
              </a:rPr>
              <a:t>développer</a:t>
            </a:r>
            <a:r>
              <a:rPr lang="fr-CH" sz="1800" dirty="0">
                <a:effectLst/>
                <a:latin typeface="ArialMT"/>
              </a:rPr>
              <a:t> la </a:t>
            </a:r>
            <a:r>
              <a:rPr lang="fr-CH" sz="1800" dirty="0" err="1">
                <a:effectLst/>
                <a:latin typeface="ArialMT"/>
              </a:rPr>
              <a:t>biodiversite</a:t>
            </a:r>
            <a:r>
              <a:rPr lang="fr-CH" sz="1800" dirty="0">
                <a:effectLst/>
                <a:latin typeface="ArialMT"/>
              </a:rPr>
              <a:t>́ de </a:t>
            </a:r>
            <a:r>
              <a:rPr lang="fr-CH" sz="1800" dirty="0" err="1">
                <a:effectLst/>
                <a:latin typeface="ArialMT"/>
              </a:rPr>
              <a:t>manière</a:t>
            </a:r>
            <a:r>
              <a:rPr lang="fr-CH" sz="1800" dirty="0">
                <a:effectLst/>
                <a:latin typeface="ArialMT"/>
              </a:rPr>
              <a:t> exemplaire sur les terrains que les pouvoirs publics utilisent activement </a:t>
            </a:r>
            <a:endParaRPr lang="fr-CH" sz="1100" dirty="0"/>
          </a:p>
        </p:txBody>
      </p:sp>
      <p:sp>
        <p:nvSpPr>
          <p:cNvPr id="4" name="Titel 3">
            <a:extLst>
              <a:ext uri="{FF2B5EF4-FFF2-40B4-BE49-F238E27FC236}">
                <a16:creationId xmlns:a16="http://schemas.microsoft.com/office/drawing/2014/main" id="{8462E61B-9826-41C4-EBD3-D3F0F622123F}"/>
              </a:ext>
            </a:extLst>
          </p:cNvPr>
          <p:cNvSpPr>
            <a:spLocks noGrp="1"/>
          </p:cNvSpPr>
          <p:nvPr>
            <p:ph type="title"/>
          </p:nvPr>
        </p:nvSpPr>
        <p:spPr/>
        <p:txBody>
          <a:bodyPr/>
          <a:lstStyle/>
          <a:p>
            <a:r>
              <a:rPr lang="fr-CH"/>
              <a:t>Biodiversité dans l'agriculture : objectifs politiques</a:t>
            </a:r>
          </a:p>
        </p:txBody>
      </p:sp>
      <p:sp>
        <p:nvSpPr>
          <p:cNvPr id="9" name="Textfeld 8">
            <a:extLst>
              <a:ext uri="{FF2B5EF4-FFF2-40B4-BE49-F238E27FC236}">
                <a16:creationId xmlns:a16="http://schemas.microsoft.com/office/drawing/2014/main" id="{9424305C-9698-2FE5-9BF7-E5A5CD2ADB9F}"/>
              </a:ext>
            </a:extLst>
          </p:cNvPr>
          <p:cNvSpPr txBox="1"/>
          <p:nvPr/>
        </p:nvSpPr>
        <p:spPr>
          <a:xfrm>
            <a:off x="5398590" y="6074060"/>
            <a:ext cx="3456384" cy="215444"/>
          </a:xfrm>
          <a:prstGeom prst="rect">
            <a:avLst/>
          </a:prstGeom>
          <a:noFill/>
        </p:spPr>
        <p:txBody>
          <a:bodyPr wrap="square" rtlCol="0">
            <a:spAutoFit/>
          </a:bodyPr>
          <a:lstStyle/>
          <a:p>
            <a:r>
              <a:rPr lang="fr-CH" sz="800">
                <a:latin typeface="Arial" panose="020B0604020202020204" pitchFamily="34" charset="0"/>
                <a:cs typeface="Arial" panose="020B0604020202020204" pitchFamily="34" charset="0"/>
              </a:rPr>
              <a:t>Source : https://www.bafu.admin.ch ?</a:t>
            </a:r>
          </a:p>
        </p:txBody>
      </p:sp>
      <p:sp>
        <p:nvSpPr>
          <p:cNvPr id="6" name="Fußzeilenplatzhalter 1">
            <a:extLst>
              <a:ext uri="{FF2B5EF4-FFF2-40B4-BE49-F238E27FC236}">
                <a16:creationId xmlns:a16="http://schemas.microsoft.com/office/drawing/2014/main" id="{1AD7575D-3A50-CA49-B44F-83FF66790D30}"/>
              </a:ext>
            </a:extLst>
          </p:cNvPr>
          <p:cNvSpPr>
            <a:spLocks noGrp="1"/>
          </p:cNvSpPr>
          <p:nvPr>
            <p:ph type="ftr" sz="quarter" idx="11"/>
          </p:nvPr>
        </p:nvSpPr>
        <p:spPr>
          <a:xfrm>
            <a:off x="5429250" y="6400980"/>
            <a:ext cx="3086100" cy="360000"/>
          </a:xfrm>
        </p:spPr>
        <p:txBody>
          <a:bodyPr/>
          <a:lstStyle/>
          <a:p>
            <a:r>
              <a:rPr lang="fr-CH"/>
              <a:t>Formation de conseiller-ère en biodiversité</a:t>
            </a:r>
          </a:p>
        </p:txBody>
      </p:sp>
      <p:pic>
        <p:nvPicPr>
          <p:cNvPr id="1025" name="Picture 1" descr="page12image129085024">
            <a:extLst>
              <a:ext uri="{FF2B5EF4-FFF2-40B4-BE49-F238E27FC236}">
                <a16:creationId xmlns:a16="http://schemas.microsoft.com/office/drawing/2014/main" id="{FB915496-5730-1B4C-BB9B-57AAD991FF6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01700" cy="12700"/>
          </a:xfrm>
          <a:prstGeom prst="rect">
            <a:avLst/>
          </a:prstGeom>
          <a:noFill/>
          <a:extLst>
            <a:ext uri="{909E8E84-426E-40DD-AFC4-6F175D3DCCD1}">
              <a14:hiddenFill xmlns:a14="http://schemas.microsoft.com/office/drawing/2010/main">
                <a:solidFill>
                  <a:srgbClr val="FFFFFF"/>
                </a:solidFill>
              </a14:hiddenFill>
            </a:ext>
          </a:extLst>
        </p:spPr>
      </p:pic>
      <p:pic>
        <p:nvPicPr>
          <p:cNvPr id="1026" name="Picture 2" descr="page12image129078976">
            <a:extLst>
              <a:ext uri="{FF2B5EF4-FFF2-40B4-BE49-F238E27FC236}">
                <a16:creationId xmlns:a16="http://schemas.microsoft.com/office/drawing/2014/main" id="{6E67D7A0-9106-4347-9AF4-4A5AF463C43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01700" cy="12700"/>
          </a:xfrm>
          <a:prstGeom prst="rect">
            <a:avLst/>
          </a:prstGeom>
          <a:noFill/>
          <a:extLst>
            <a:ext uri="{909E8E84-426E-40DD-AFC4-6F175D3DCCD1}">
              <a14:hiddenFill xmlns:a14="http://schemas.microsoft.com/office/drawing/2010/main">
                <a:solidFill>
                  <a:srgbClr val="FFFFFF"/>
                </a:solidFill>
              </a14:hiddenFill>
            </a:ext>
          </a:extLst>
        </p:spPr>
      </p:pic>
      <p:pic>
        <p:nvPicPr>
          <p:cNvPr id="1027" name="Picture 3" descr="page12image1113316864">
            <a:extLst>
              <a:ext uri="{FF2B5EF4-FFF2-40B4-BE49-F238E27FC236}">
                <a16:creationId xmlns:a16="http://schemas.microsoft.com/office/drawing/2014/main" id="{E047DC0C-A27D-A74C-AD3A-CE4D3A102D1A}"/>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0" y="0"/>
            <a:ext cx="63500" cy="152400"/>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page12image1113421312">
            <a:extLst>
              <a:ext uri="{FF2B5EF4-FFF2-40B4-BE49-F238E27FC236}">
                <a16:creationId xmlns:a16="http://schemas.microsoft.com/office/drawing/2014/main" id="{49FBE124-43DF-614A-AAFE-402437FBD8F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12700" cy="12700"/>
          </a:xfrm>
          <a:prstGeom prst="rect">
            <a:avLst/>
          </a:prstGeom>
          <a:noFill/>
          <a:extLst>
            <a:ext uri="{909E8E84-426E-40DD-AFC4-6F175D3DCCD1}">
              <a14:hiddenFill xmlns:a14="http://schemas.microsoft.com/office/drawing/2010/main">
                <a:solidFill>
                  <a:srgbClr val="FFFFFF"/>
                </a:solidFill>
              </a14:hiddenFill>
            </a:ext>
          </a:extLst>
        </p:spPr>
      </p:pic>
      <p:pic>
        <p:nvPicPr>
          <p:cNvPr id="1029" name="Picture 5" descr="page12image1113316096">
            <a:extLst>
              <a:ext uri="{FF2B5EF4-FFF2-40B4-BE49-F238E27FC236}">
                <a16:creationId xmlns:a16="http://schemas.microsoft.com/office/drawing/2014/main" id="{3D9FBE07-EC9F-0F45-B681-AC5CD58FBD93}"/>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0" y="0"/>
            <a:ext cx="63500" cy="152400"/>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page12image1113153408">
            <a:extLst>
              <a:ext uri="{FF2B5EF4-FFF2-40B4-BE49-F238E27FC236}">
                <a16:creationId xmlns:a16="http://schemas.microsoft.com/office/drawing/2014/main" id="{0C3E10B0-776F-B148-B576-1A83AB4D5F22}"/>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0" y="0"/>
            <a:ext cx="63500" cy="152400"/>
          </a:xfrm>
          <a:prstGeom prst="rect">
            <a:avLst/>
          </a:prstGeom>
          <a:noFill/>
          <a:extLst>
            <a:ext uri="{909E8E84-426E-40DD-AFC4-6F175D3DCCD1}">
              <a14:hiddenFill xmlns:a14="http://schemas.microsoft.com/office/drawing/2010/main">
                <a:solidFill>
                  <a:srgbClr val="FFFFFF"/>
                </a:solidFill>
              </a14:hiddenFill>
            </a:ext>
          </a:extLst>
        </p:spPr>
      </p:pic>
      <p:pic>
        <p:nvPicPr>
          <p:cNvPr id="1031" name="Picture 7" descr="page12image1113154944">
            <a:extLst>
              <a:ext uri="{FF2B5EF4-FFF2-40B4-BE49-F238E27FC236}">
                <a16:creationId xmlns:a16="http://schemas.microsoft.com/office/drawing/2014/main" id="{1548FF96-A032-294A-8638-012CA062B7FF}"/>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0"/>
            <a:ext cx="12700" cy="12700"/>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descr="page12image1113152640">
            <a:extLst>
              <a:ext uri="{FF2B5EF4-FFF2-40B4-BE49-F238E27FC236}">
                <a16:creationId xmlns:a16="http://schemas.microsoft.com/office/drawing/2014/main" id="{272529B6-FD58-274E-96E0-B963489C49B2}"/>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0" y="0"/>
            <a:ext cx="63500" cy="152400"/>
          </a:xfrm>
          <a:prstGeom prst="rect">
            <a:avLst/>
          </a:prstGeom>
          <a:noFill/>
          <a:extLst>
            <a:ext uri="{909E8E84-426E-40DD-AFC4-6F175D3DCCD1}">
              <a14:hiddenFill xmlns:a14="http://schemas.microsoft.com/office/drawing/2010/main">
                <a:solidFill>
                  <a:srgbClr val="FFFFFF"/>
                </a:solidFill>
              </a14:hiddenFill>
            </a:ext>
          </a:extLst>
        </p:spPr>
      </p:pic>
      <p:pic>
        <p:nvPicPr>
          <p:cNvPr id="1033" name="Picture 9" descr="page12image129074160">
            <a:extLst>
              <a:ext uri="{FF2B5EF4-FFF2-40B4-BE49-F238E27FC236}">
                <a16:creationId xmlns:a16="http://schemas.microsoft.com/office/drawing/2014/main" id="{7DB2819A-765E-734A-ACD5-20A118245AE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01700" cy="12700"/>
          </a:xfrm>
          <a:prstGeom prst="rect">
            <a:avLst/>
          </a:prstGeom>
          <a:noFill/>
          <a:extLst>
            <a:ext uri="{909E8E84-426E-40DD-AFC4-6F175D3DCCD1}">
              <a14:hiddenFill xmlns:a14="http://schemas.microsoft.com/office/drawing/2010/main">
                <a:solidFill>
                  <a:srgbClr val="FFFFFF"/>
                </a:solidFill>
              </a14:hiddenFill>
            </a:ext>
          </a:extLst>
        </p:spPr>
      </p:pic>
      <p:pic>
        <p:nvPicPr>
          <p:cNvPr id="1034" name="Picture 10" descr="page12image129076512">
            <a:extLst>
              <a:ext uri="{FF2B5EF4-FFF2-40B4-BE49-F238E27FC236}">
                <a16:creationId xmlns:a16="http://schemas.microsoft.com/office/drawing/2014/main" id="{7FFB7A3B-C300-3B49-B1AC-81FBB7F1486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01700" cy="12700"/>
          </a:xfrm>
          <a:prstGeom prst="rect">
            <a:avLst/>
          </a:prstGeom>
          <a:noFill/>
          <a:extLst>
            <a:ext uri="{909E8E84-426E-40DD-AFC4-6F175D3DCCD1}">
              <a14:hiddenFill xmlns:a14="http://schemas.microsoft.com/office/drawing/2010/main">
                <a:solidFill>
                  <a:srgbClr val="FFFFFF"/>
                </a:solidFill>
              </a14:hiddenFill>
            </a:ext>
          </a:extLst>
        </p:spPr>
      </p:pic>
      <p:pic>
        <p:nvPicPr>
          <p:cNvPr id="1035" name="Picture 11" descr="page12image129089392">
            <a:extLst>
              <a:ext uri="{FF2B5EF4-FFF2-40B4-BE49-F238E27FC236}">
                <a16:creationId xmlns:a16="http://schemas.microsoft.com/office/drawing/2014/main" id="{27E5CBEB-FB84-8A40-8B77-950031CD999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01700" cy="12700"/>
          </a:xfrm>
          <a:prstGeom prst="rect">
            <a:avLst/>
          </a:prstGeom>
          <a:noFill/>
          <a:extLst>
            <a:ext uri="{909E8E84-426E-40DD-AFC4-6F175D3DCCD1}">
              <a14:hiddenFill xmlns:a14="http://schemas.microsoft.com/office/drawing/2010/main">
                <a:solidFill>
                  <a:srgbClr val="FFFFFF"/>
                </a:solidFill>
              </a14:hiddenFill>
            </a:ext>
          </a:extLst>
        </p:spPr>
      </p:pic>
      <p:pic>
        <p:nvPicPr>
          <p:cNvPr id="1036" name="Picture 12" descr="page12image129086256">
            <a:extLst>
              <a:ext uri="{FF2B5EF4-FFF2-40B4-BE49-F238E27FC236}">
                <a16:creationId xmlns:a16="http://schemas.microsoft.com/office/drawing/2014/main" id="{CFB38924-9884-9B4B-8D21-56678BC736C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01700" cy="12700"/>
          </a:xfrm>
          <a:prstGeom prst="rect">
            <a:avLst/>
          </a:prstGeom>
          <a:noFill/>
          <a:extLst>
            <a:ext uri="{909E8E84-426E-40DD-AFC4-6F175D3DCCD1}">
              <a14:hiddenFill xmlns:a14="http://schemas.microsoft.com/office/drawing/2010/main">
                <a:solidFill>
                  <a:srgbClr val="FFFFFF"/>
                </a:solidFill>
              </a14:hiddenFill>
            </a:ext>
          </a:extLst>
        </p:spPr>
      </p:pic>
      <p:pic>
        <p:nvPicPr>
          <p:cNvPr id="1037" name="Picture 13" descr="page12image1179851520">
            <a:extLst>
              <a:ext uri="{FF2B5EF4-FFF2-40B4-BE49-F238E27FC236}">
                <a16:creationId xmlns:a16="http://schemas.microsoft.com/office/drawing/2014/main" id="{83D8582E-B8C3-FC4C-80B1-B7D98E1546C3}"/>
              </a:ext>
            </a:extLst>
          </p:cNvPr>
          <p:cNvPicPr>
            <a:picLocks noChangeAspect="1" noChangeArrowheads="1"/>
          </p:cNvPicPr>
          <p:nvPr/>
        </p:nvPicPr>
        <p:blipFill>
          <a:blip r:embed="rId6">
            <a:extLst>
              <a:ext uri="{28A0092B-C50C-407E-A947-70E740481C1C}">
                <a14:useLocalDpi xmlns:a14="http://schemas.microsoft.com/office/drawing/2010/main"/>
              </a:ext>
            </a:extLst>
          </a:blip>
          <a:srcRect/>
          <a:stretch>
            <a:fillRect/>
          </a:stretch>
        </p:blipFill>
        <p:spPr bwMode="auto">
          <a:xfrm>
            <a:off x="0" y="0"/>
            <a:ext cx="63500" cy="152400"/>
          </a:xfrm>
          <a:prstGeom prst="rect">
            <a:avLst/>
          </a:prstGeom>
          <a:noFill/>
          <a:extLst>
            <a:ext uri="{909E8E84-426E-40DD-AFC4-6F175D3DCCD1}">
              <a14:hiddenFill xmlns:a14="http://schemas.microsoft.com/office/drawing/2010/main">
                <a:solidFill>
                  <a:srgbClr val="FFFFFF"/>
                </a:solidFill>
              </a14:hiddenFill>
            </a:ext>
          </a:extLst>
        </p:spPr>
      </p:pic>
      <p:pic>
        <p:nvPicPr>
          <p:cNvPr id="1038" name="Picture 14" descr="page12image1113225088">
            <a:extLst>
              <a:ext uri="{FF2B5EF4-FFF2-40B4-BE49-F238E27FC236}">
                <a16:creationId xmlns:a16="http://schemas.microsoft.com/office/drawing/2014/main" id="{F6E60C8E-DF9C-E54E-B2B0-38A5B7B09EC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12700" cy="12700"/>
          </a:xfrm>
          <a:prstGeom prst="rect">
            <a:avLst/>
          </a:prstGeom>
          <a:noFill/>
          <a:extLst>
            <a:ext uri="{909E8E84-426E-40DD-AFC4-6F175D3DCCD1}">
              <a14:hiddenFill xmlns:a14="http://schemas.microsoft.com/office/drawing/2010/main">
                <a:solidFill>
                  <a:srgbClr val="FFFFFF"/>
                </a:solidFill>
              </a14:hiddenFill>
            </a:ext>
          </a:extLst>
        </p:spPr>
      </p:pic>
      <p:pic>
        <p:nvPicPr>
          <p:cNvPr id="1039" name="Picture 15" descr="page12image1113221056">
            <a:extLst>
              <a:ext uri="{FF2B5EF4-FFF2-40B4-BE49-F238E27FC236}">
                <a16:creationId xmlns:a16="http://schemas.microsoft.com/office/drawing/2014/main" id="{CA4004DD-6613-8643-8CE0-962ACAF200EA}"/>
              </a:ext>
            </a:extLst>
          </p:cNvPr>
          <p:cNvPicPr>
            <a:picLocks noChangeAspect="1" noChangeArrowheads="1"/>
          </p:cNvPicPr>
          <p:nvPr/>
        </p:nvPicPr>
        <p:blipFill>
          <a:blip r:embed="rId6">
            <a:extLst>
              <a:ext uri="{28A0092B-C50C-407E-A947-70E740481C1C}">
                <a14:useLocalDpi xmlns:a14="http://schemas.microsoft.com/office/drawing/2010/main"/>
              </a:ext>
            </a:extLst>
          </a:blip>
          <a:srcRect/>
          <a:stretch>
            <a:fillRect/>
          </a:stretch>
        </p:blipFill>
        <p:spPr bwMode="auto">
          <a:xfrm>
            <a:off x="0" y="0"/>
            <a:ext cx="63500" cy="152400"/>
          </a:xfrm>
          <a:prstGeom prst="rect">
            <a:avLst/>
          </a:prstGeom>
          <a:noFill/>
          <a:extLst>
            <a:ext uri="{909E8E84-426E-40DD-AFC4-6F175D3DCCD1}">
              <a14:hiddenFill xmlns:a14="http://schemas.microsoft.com/office/drawing/2010/main">
                <a:solidFill>
                  <a:srgbClr val="FFFFFF"/>
                </a:solidFill>
              </a14:hiddenFill>
            </a:ext>
          </a:extLst>
        </p:spPr>
      </p:pic>
      <p:pic>
        <p:nvPicPr>
          <p:cNvPr id="1040" name="Picture 16" descr="page12image1113226624">
            <a:extLst>
              <a:ext uri="{FF2B5EF4-FFF2-40B4-BE49-F238E27FC236}">
                <a16:creationId xmlns:a16="http://schemas.microsoft.com/office/drawing/2014/main" id="{11F8BB40-5303-EA4A-91B4-4A0688E00990}"/>
              </a:ext>
            </a:extLst>
          </p:cNvPr>
          <p:cNvPicPr>
            <a:picLocks noChangeAspect="1" noChangeArrowheads="1"/>
          </p:cNvPicPr>
          <p:nvPr/>
        </p:nvPicPr>
        <p:blipFill>
          <a:blip r:embed="rId6">
            <a:extLst>
              <a:ext uri="{28A0092B-C50C-407E-A947-70E740481C1C}">
                <a14:useLocalDpi xmlns:a14="http://schemas.microsoft.com/office/drawing/2010/main"/>
              </a:ext>
            </a:extLst>
          </a:blip>
          <a:srcRect/>
          <a:stretch>
            <a:fillRect/>
          </a:stretch>
        </p:blipFill>
        <p:spPr bwMode="auto">
          <a:xfrm>
            <a:off x="0" y="0"/>
            <a:ext cx="63500" cy="152400"/>
          </a:xfrm>
          <a:prstGeom prst="rect">
            <a:avLst/>
          </a:prstGeom>
          <a:noFill/>
          <a:extLst>
            <a:ext uri="{909E8E84-426E-40DD-AFC4-6F175D3DCCD1}">
              <a14:hiddenFill xmlns:a14="http://schemas.microsoft.com/office/drawing/2010/main">
                <a:solidFill>
                  <a:srgbClr val="FFFFFF"/>
                </a:solidFill>
              </a14:hiddenFill>
            </a:ext>
          </a:extLst>
        </p:spPr>
      </p:pic>
      <p:pic>
        <p:nvPicPr>
          <p:cNvPr id="1041" name="Picture 17" descr="page12image1179851136">
            <a:extLst>
              <a:ext uri="{FF2B5EF4-FFF2-40B4-BE49-F238E27FC236}">
                <a16:creationId xmlns:a16="http://schemas.microsoft.com/office/drawing/2014/main" id="{4720BCC6-2D9C-2042-AFAB-5DC20F4FC2C4}"/>
              </a:ext>
            </a:extLst>
          </p:cNvPr>
          <p:cNvPicPr>
            <a:picLocks noChangeAspect="1" noChangeArrowheads="1"/>
          </p:cNvPicPr>
          <p:nvPr/>
        </p:nvPicPr>
        <p:blipFill>
          <a:blip r:embed="rId6">
            <a:extLst>
              <a:ext uri="{28A0092B-C50C-407E-A947-70E740481C1C}">
                <a14:useLocalDpi xmlns:a14="http://schemas.microsoft.com/office/drawing/2010/main"/>
              </a:ext>
            </a:extLst>
          </a:blip>
          <a:srcRect/>
          <a:stretch>
            <a:fillRect/>
          </a:stretch>
        </p:blipFill>
        <p:spPr bwMode="auto">
          <a:xfrm>
            <a:off x="0" y="0"/>
            <a:ext cx="63500" cy="1524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87379789"/>
      </p:ext>
    </p:extLst>
  </p:cSld>
  <p:clrMapOvr>
    <a:masterClrMapping/>
  </p:clrMapOvr>
  <mc:AlternateContent xmlns:mc="http://schemas.openxmlformats.org/markup-compatibility/2006" xmlns:p14="http://schemas.microsoft.com/office/powerpoint/2010/main">
    <mc:Choice Requires="p14">
      <p:transition spd="slow" p14:dur="2000" advTm="11758"/>
    </mc:Choice>
    <mc:Fallback xmlns="">
      <p:transition spd="slow" advTm="11758"/>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5F61878-58B5-BFDE-AC00-2071C88B63A4}"/>
            </a:ext>
          </a:extLst>
        </p:cNvPr>
        <p:cNvGrpSpPr/>
        <p:nvPr/>
      </p:nvGrpSpPr>
      <p:grpSpPr>
        <a:xfrm>
          <a:off x="0" y="0"/>
          <a:ext cx="0" cy="0"/>
          <a:chOff x="0" y="0"/>
          <a:chExt cx="0" cy="0"/>
        </a:xfrm>
      </p:grpSpPr>
      <p:sp>
        <p:nvSpPr>
          <p:cNvPr id="2" name="Fußzeilenplatzhalter 1">
            <a:extLst>
              <a:ext uri="{FF2B5EF4-FFF2-40B4-BE49-F238E27FC236}">
                <a16:creationId xmlns:a16="http://schemas.microsoft.com/office/drawing/2014/main" id="{5054DD00-6DE3-7A2D-C005-FEAE2F6C5D51}"/>
              </a:ext>
            </a:extLst>
          </p:cNvPr>
          <p:cNvSpPr>
            <a:spLocks noGrp="1"/>
          </p:cNvSpPr>
          <p:nvPr>
            <p:ph type="ftr" sz="quarter" idx="11"/>
          </p:nvPr>
        </p:nvSpPr>
        <p:spPr/>
        <p:txBody>
          <a:bodyPr/>
          <a:lstStyle/>
          <a:p>
            <a:r>
              <a:rPr lang="fr-CH" dirty="0"/>
              <a:t>Formation de conseiller-ère en biodiversité</a:t>
            </a:r>
          </a:p>
        </p:txBody>
      </p:sp>
      <p:sp>
        <p:nvSpPr>
          <p:cNvPr id="3" name="Inhaltsplatzhalter 2">
            <a:extLst>
              <a:ext uri="{FF2B5EF4-FFF2-40B4-BE49-F238E27FC236}">
                <a16:creationId xmlns:a16="http://schemas.microsoft.com/office/drawing/2014/main" id="{91BADAA6-7D90-F57B-DD0C-FB05FA3C8D99}"/>
              </a:ext>
            </a:extLst>
          </p:cNvPr>
          <p:cNvSpPr>
            <a:spLocks noGrp="1"/>
          </p:cNvSpPr>
          <p:nvPr>
            <p:ph idx="1"/>
          </p:nvPr>
        </p:nvSpPr>
        <p:spPr/>
        <p:txBody>
          <a:bodyPr>
            <a:normAutofit/>
          </a:bodyPr>
          <a:lstStyle/>
          <a:p>
            <a:pPr marL="0" indent="0">
              <a:buNone/>
            </a:pPr>
            <a:r>
              <a:rPr lang="fr-CH"/>
              <a:t>La biodiversité à l'échelle mondiale</a:t>
            </a:r>
          </a:p>
        </p:txBody>
      </p:sp>
      <p:sp>
        <p:nvSpPr>
          <p:cNvPr id="4" name="Titel 3">
            <a:extLst>
              <a:ext uri="{FF2B5EF4-FFF2-40B4-BE49-F238E27FC236}">
                <a16:creationId xmlns:a16="http://schemas.microsoft.com/office/drawing/2014/main" id="{7667E4C4-35BB-7DEA-C792-E87701CEF924}"/>
              </a:ext>
            </a:extLst>
          </p:cNvPr>
          <p:cNvSpPr>
            <a:spLocks noGrp="1"/>
          </p:cNvSpPr>
          <p:nvPr>
            <p:ph type="title"/>
          </p:nvPr>
        </p:nvSpPr>
        <p:spPr/>
        <p:txBody>
          <a:bodyPr>
            <a:normAutofit/>
          </a:bodyPr>
          <a:lstStyle/>
          <a:p>
            <a:r>
              <a:rPr lang="fr-CH" dirty="0"/>
              <a:t>Biodiversité dans l'agriculture : objectifs politiques</a:t>
            </a:r>
          </a:p>
        </p:txBody>
      </p:sp>
      <p:pic>
        <p:nvPicPr>
          <p:cNvPr id="6" name="Grafik 5">
            <a:extLst>
              <a:ext uri="{FF2B5EF4-FFF2-40B4-BE49-F238E27FC236}">
                <a16:creationId xmlns:a16="http://schemas.microsoft.com/office/drawing/2014/main" id="{D59F8864-F72A-DAD1-1507-1C9204948E0B}"/>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28650" y="1124744"/>
            <a:ext cx="7200800" cy="5085565"/>
          </a:xfrm>
          <a:prstGeom prst="rect">
            <a:avLst/>
          </a:prstGeom>
          <a:solidFill>
            <a:schemeClr val="bg1"/>
          </a:solidFill>
        </p:spPr>
      </p:pic>
      <p:sp>
        <p:nvSpPr>
          <p:cNvPr id="5" name="Textfeld 4">
            <a:extLst>
              <a:ext uri="{FF2B5EF4-FFF2-40B4-BE49-F238E27FC236}">
                <a16:creationId xmlns:a16="http://schemas.microsoft.com/office/drawing/2014/main" id="{8DA95396-462C-CD5E-8E05-4081A90EFCF2}"/>
              </a:ext>
            </a:extLst>
          </p:cNvPr>
          <p:cNvSpPr txBox="1"/>
          <p:nvPr/>
        </p:nvSpPr>
        <p:spPr>
          <a:xfrm>
            <a:off x="827584" y="1124744"/>
            <a:ext cx="3240360" cy="461665"/>
          </a:xfrm>
          <a:prstGeom prst="rect">
            <a:avLst/>
          </a:prstGeom>
          <a:solidFill>
            <a:schemeClr val="bg1"/>
          </a:solidFill>
        </p:spPr>
        <p:txBody>
          <a:bodyPr wrap="square" rtlCol="0">
            <a:spAutoFit/>
          </a:bodyPr>
          <a:lstStyle/>
          <a:p>
            <a:r>
              <a:rPr lang="de-CH" sz="2400" b="1" dirty="0" err="1"/>
              <a:t>Recul</a:t>
            </a:r>
            <a:r>
              <a:rPr lang="de-CH" sz="2400" b="1" dirty="0"/>
              <a:t> de la </a:t>
            </a:r>
            <a:r>
              <a:rPr lang="de-CH" sz="2400" b="1" dirty="0" err="1"/>
              <a:t>biodiversité</a:t>
            </a:r>
            <a:endParaRPr lang="de-CH" sz="2400" b="1" dirty="0"/>
          </a:p>
        </p:txBody>
      </p:sp>
      <p:sp>
        <p:nvSpPr>
          <p:cNvPr id="7" name="Textfeld 6">
            <a:extLst>
              <a:ext uri="{FF2B5EF4-FFF2-40B4-BE49-F238E27FC236}">
                <a16:creationId xmlns:a16="http://schemas.microsoft.com/office/drawing/2014/main" id="{D874794A-81CC-A9DB-3610-3B277393666F}"/>
              </a:ext>
            </a:extLst>
          </p:cNvPr>
          <p:cNvSpPr txBox="1"/>
          <p:nvPr/>
        </p:nvSpPr>
        <p:spPr>
          <a:xfrm>
            <a:off x="819519" y="1471568"/>
            <a:ext cx="6780639" cy="369332"/>
          </a:xfrm>
          <a:prstGeom prst="rect">
            <a:avLst/>
          </a:prstGeom>
          <a:solidFill>
            <a:schemeClr val="bg1"/>
          </a:solidFill>
        </p:spPr>
        <p:txBody>
          <a:bodyPr wrap="none" rtlCol="0">
            <a:spAutoFit/>
          </a:bodyPr>
          <a:lstStyle/>
          <a:p>
            <a:r>
              <a:rPr lang="de-CH" dirty="0"/>
              <a:t>Entre 1970 et 2016, la </a:t>
            </a:r>
            <a:r>
              <a:rPr lang="de-CH" dirty="0" err="1"/>
              <a:t>biodiversité</a:t>
            </a:r>
            <a:r>
              <a:rPr lang="de-CH" dirty="0"/>
              <a:t> a </a:t>
            </a:r>
            <a:r>
              <a:rPr lang="de-CH" dirty="0" err="1"/>
              <a:t>reculé</a:t>
            </a:r>
            <a:r>
              <a:rPr lang="de-CH" dirty="0"/>
              <a:t> en </a:t>
            </a:r>
            <a:r>
              <a:rPr lang="de-CH" dirty="0" err="1"/>
              <a:t>moyenne</a:t>
            </a:r>
            <a:r>
              <a:rPr lang="de-CH" dirty="0"/>
              <a:t> de * </a:t>
            </a:r>
            <a:r>
              <a:rPr lang="de-CH" dirty="0" err="1"/>
              <a:t>pourcent</a:t>
            </a:r>
            <a:r>
              <a:rPr lang="de-CH" dirty="0"/>
              <a:t>:</a:t>
            </a:r>
          </a:p>
        </p:txBody>
      </p:sp>
      <p:sp>
        <p:nvSpPr>
          <p:cNvPr id="8" name="Textfeld 7">
            <a:extLst>
              <a:ext uri="{FF2B5EF4-FFF2-40B4-BE49-F238E27FC236}">
                <a16:creationId xmlns:a16="http://schemas.microsoft.com/office/drawing/2014/main" id="{0B3AE17E-DF72-12C0-B08C-663145634339}"/>
              </a:ext>
            </a:extLst>
          </p:cNvPr>
          <p:cNvSpPr txBox="1"/>
          <p:nvPr/>
        </p:nvSpPr>
        <p:spPr>
          <a:xfrm>
            <a:off x="755576" y="3667526"/>
            <a:ext cx="3981859" cy="369332"/>
          </a:xfrm>
          <a:prstGeom prst="rect">
            <a:avLst/>
          </a:prstGeom>
          <a:solidFill>
            <a:schemeClr val="bg1"/>
          </a:solidFill>
        </p:spPr>
        <p:txBody>
          <a:bodyPr wrap="none" rtlCol="0">
            <a:spAutoFit/>
          </a:bodyPr>
          <a:lstStyle/>
          <a:p>
            <a:r>
              <a:rPr lang="de-CH" dirty="0" err="1"/>
              <a:t>Causes</a:t>
            </a:r>
            <a:r>
              <a:rPr lang="de-CH" dirty="0"/>
              <a:t> du </a:t>
            </a:r>
            <a:r>
              <a:rPr lang="de-CH" dirty="0" err="1"/>
              <a:t>recul</a:t>
            </a:r>
            <a:r>
              <a:rPr lang="de-CH" dirty="0"/>
              <a:t> par </a:t>
            </a:r>
            <a:r>
              <a:rPr lang="de-CH" dirty="0" err="1"/>
              <a:t>région</a:t>
            </a:r>
            <a:r>
              <a:rPr lang="de-CH" dirty="0"/>
              <a:t>, en </a:t>
            </a:r>
            <a:r>
              <a:rPr lang="de-CH" dirty="0" err="1"/>
              <a:t>pourcent</a:t>
            </a:r>
            <a:r>
              <a:rPr lang="de-CH" dirty="0"/>
              <a:t>:</a:t>
            </a:r>
          </a:p>
        </p:txBody>
      </p:sp>
      <p:sp>
        <p:nvSpPr>
          <p:cNvPr id="9" name="Textfeld 8">
            <a:extLst>
              <a:ext uri="{FF2B5EF4-FFF2-40B4-BE49-F238E27FC236}">
                <a16:creationId xmlns:a16="http://schemas.microsoft.com/office/drawing/2014/main" id="{4EB59733-AD90-6BFF-D803-B0E59C264A5D}"/>
              </a:ext>
            </a:extLst>
          </p:cNvPr>
          <p:cNvSpPr txBox="1"/>
          <p:nvPr/>
        </p:nvSpPr>
        <p:spPr>
          <a:xfrm>
            <a:off x="6698060" y="3933056"/>
            <a:ext cx="970284" cy="461665"/>
          </a:xfrm>
          <a:prstGeom prst="rect">
            <a:avLst/>
          </a:prstGeom>
          <a:solidFill>
            <a:schemeClr val="bg1"/>
          </a:solidFill>
        </p:spPr>
        <p:txBody>
          <a:bodyPr wrap="square" rtlCol="0">
            <a:spAutoFit/>
          </a:bodyPr>
          <a:lstStyle/>
          <a:p>
            <a:r>
              <a:rPr lang="de-CH" sz="1200" dirty="0" err="1"/>
              <a:t>Changement</a:t>
            </a:r>
            <a:r>
              <a:rPr lang="de-CH" sz="1200" dirty="0"/>
              <a:t> </a:t>
            </a:r>
            <a:r>
              <a:rPr lang="de-CH" sz="1200" dirty="0" err="1"/>
              <a:t>climatique</a:t>
            </a:r>
            <a:endParaRPr lang="de-CH" sz="1200" dirty="0"/>
          </a:p>
        </p:txBody>
      </p:sp>
      <p:sp>
        <p:nvSpPr>
          <p:cNvPr id="10" name="Textfeld 9">
            <a:extLst>
              <a:ext uri="{FF2B5EF4-FFF2-40B4-BE49-F238E27FC236}">
                <a16:creationId xmlns:a16="http://schemas.microsoft.com/office/drawing/2014/main" id="{A28102F9-0F91-033F-11D2-098878E634C0}"/>
              </a:ext>
            </a:extLst>
          </p:cNvPr>
          <p:cNvSpPr txBox="1"/>
          <p:nvPr/>
        </p:nvSpPr>
        <p:spPr>
          <a:xfrm>
            <a:off x="5639301" y="4036858"/>
            <a:ext cx="745717" cy="276999"/>
          </a:xfrm>
          <a:prstGeom prst="rect">
            <a:avLst/>
          </a:prstGeom>
          <a:solidFill>
            <a:schemeClr val="bg1"/>
          </a:solidFill>
        </p:spPr>
        <p:txBody>
          <a:bodyPr wrap="square" rtlCol="0">
            <a:spAutoFit/>
          </a:bodyPr>
          <a:lstStyle>
            <a:defPPr>
              <a:defRPr lang="de-DE"/>
            </a:defPPr>
            <a:lvl1pPr>
              <a:defRPr sz="1200"/>
            </a:lvl1pPr>
          </a:lstStyle>
          <a:p>
            <a:r>
              <a:rPr lang="de-CH" dirty="0"/>
              <a:t>Pollution            </a:t>
            </a:r>
          </a:p>
        </p:txBody>
      </p:sp>
      <p:sp>
        <p:nvSpPr>
          <p:cNvPr id="11" name="Textfeld 10">
            <a:extLst>
              <a:ext uri="{FF2B5EF4-FFF2-40B4-BE49-F238E27FC236}">
                <a16:creationId xmlns:a16="http://schemas.microsoft.com/office/drawing/2014/main" id="{94838576-557C-A4DE-56A4-7D611B1D0084}"/>
              </a:ext>
            </a:extLst>
          </p:cNvPr>
          <p:cNvSpPr txBox="1"/>
          <p:nvPr/>
        </p:nvSpPr>
        <p:spPr>
          <a:xfrm>
            <a:off x="4243123" y="3944963"/>
            <a:ext cx="1356790" cy="461665"/>
          </a:xfrm>
          <a:prstGeom prst="rect">
            <a:avLst/>
          </a:prstGeom>
          <a:solidFill>
            <a:schemeClr val="bg1"/>
          </a:solidFill>
        </p:spPr>
        <p:txBody>
          <a:bodyPr wrap="square" rtlCol="0">
            <a:spAutoFit/>
          </a:bodyPr>
          <a:lstStyle>
            <a:defPPr>
              <a:defRPr lang="de-DE"/>
            </a:defPPr>
            <a:lvl1pPr>
              <a:defRPr sz="1200"/>
            </a:lvl1pPr>
          </a:lstStyle>
          <a:p>
            <a:r>
              <a:rPr lang="de-CH" dirty="0" err="1"/>
              <a:t>Espèces</a:t>
            </a:r>
            <a:r>
              <a:rPr lang="de-CH" dirty="0"/>
              <a:t> invasives et </a:t>
            </a:r>
            <a:r>
              <a:rPr lang="de-CH" dirty="0" err="1"/>
              <a:t>maladies</a:t>
            </a:r>
            <a:endParaRPr lang="de-CH" dirty="0"/>
          </a:p>
        </p:txBody>
      </p:sp>
      <p:sp>
        <p:nvSpPr>
          <p:cNvPr id="12" name="Textfeld 11">
            <a:extLst>
              <a:ext uri="{FF2B5EF4-FFF2-40B4-BE49-F238E27FC236}">
                <a16:creationId xmlns:a16="http://schemas.microsoft.com/office/drawing/2014/main" id="{30CB4657-DD6B-6541-5796-221F50553A97}"/>
              </a:ext>
            </a:extLst>
          </p:cNvPr>
          <p:cNvSpPr txBox="1"/>
          <p:nvPr/>
        </p:nvSpPr>
        <p:spPr>
          <a:xfrm>
            <a:off x="2799259" y="4076475"/>
            <a:ext cx="1130822" cy="276999"/>
          </a:xfrm>
          <a:prstGeom prst="rect">
            <a:avLst/>
          </a:prstGeom>
          <a:solidFill>
            <a:schemeClr val="bg1"/>
          </a:solidFill>
        </p:spPr>
        <p:txBody>
          <a:bodyPr wrap="square" rtlCol="0">
            <a:spAutoFit/>
          </a:bodyPr>
          <a:lstStyle>
            <a:defPPr>
              <a:defRPr lang="de-DE"/>
            </a:defPPr>
            <a:lvl1pPr>
              <a:defRPr sz="1200"/>
            </a:lvl1pPr>
          </a:lstStyle>
          <a:p>
            <a:r>
              <a:rPr lang="de-CH" dirty="0" err="1"/>
              <a:t>Surexploitation</a:t>
            </a:r>
            <a:endParaRPr lang="de-CH" dirty="0"/>
          </a:p>
        </p:txBody>
      </p:sp>
      <p:sp>
        <p:nvSpPr>
          <p:cNvPr id="13" name="Textfeld 12">
            <a:extLst>
              <a:ext uri="{FF2B5EF4-FFF2-40B4-BE49-F238E27FC236}">
                <a16:creationId xmlns:a16="http://schemas.microsoft.com/office/drawing/2014/main" id="{964F43F1-F0EE-9DA5-84E6-9A548AAA210B}"/>
              </a:ext>
            </a:extLst>
          </p:cNvPr>
          <p:cNvSpPr txBox="1"/>
          <p:nvPr/>
        </p:nvSpPr>
        <p:spPr>
          <a:xfrm>
            <a:off x="750204" y="3990911"/>
            <a:ext cx="2331715" cy="461665"/>
          </a:xfrm>
          <a:prstGeom prst="rect">
            <a:avLst/>
          </a:prstGeom>
          <a:solidFill>
            <a:schemeClr val="bg1"/>
          </a:solidFill>
        </p:spPr>
        <p:txBody>
          <a:bodyPr wrap="square" rtlCol="0">
            <a:spAutoFit/>
          </a:bodyPr>
          <a:lstStyle>
            <a:defPPr>
              <a:defRPr lang="de-DE"/>
            </a:defPPr>
            <a:lvl1pPr>
              <a:defRPr sz="1200"/>
            </a:lvl1pPr>
          </a:lstStyle>
          <a:p>
            <a:r>
              <a:rPr lang="de-CH" dirty="0" err="1"/>
              <a:t>Modification</a:t>
            </a:r>
            <a:r>
              <a:rPr lang="de-CH" dirty="0"/>
              <a:t> </a:t>
            </a:r>
            <a:r>
              <a:rPr lang="de-CH" dirty="0" err="1"/>
              <a:t>d’utilisation</a:t>
            </a:r>
            <a:r>
              <a:rPr lang="de-CH" dirty="0"/>
              <a:t> (</a:t>
            </a:r>
            <a:r>
              <a:rPr lang="de-CH" dirty="0" err="1"/>
              <a:t>territoire</a:t>
            </a:r>
            <a:r>
              <a:rPr lang="de-CH" dirty="0"/>
              <a:t>/</a:t>
            </a:r>
            <a:r>
              <a:rPr lang="de-CH" dirty="0" err="1"/>
              <a:t>eaux</a:t>
            </a:r>
            <a:r>
              <a:rPr lang="de-CH" dirty="0"/>
              <a:t>)</a:t>
            </a:r>
          </a:p>
        </p:txBody>
      </p:sp>
      <p:sp>
        <p:nvSpPr>
          <p:cNvPr id="14" name="Textfeld 13">
            <a:extLst>
              <a:ext uri="{FF2B5EF4-FFF2-40B4-BE49-F238E27FC236}">
                <a16:creationId xmlns:a16="http://schemas.microsoft.com/office/drawing/2014/main" id="{BD3388EA-D859-6F9E-BA2C-DA623645C09F}"/>
              </a:ext>
            </a:extLst>
          </p:cNvPr>
          <p:cNvSpPr txBox="1"/>
          <p:nvPr/>
        </p:nvSpPr>
        <p:spPr>
          <a:xfrm>
            <a:off x="1139348" y="1845549"/>
            <a:ext cx="1343125" cy="276999"/>
          </a:xfrm>
          <a:prstGeom prst="rect">
            <a:avLst/>
          </a:prstGeom>
          <a:solidFill>
            <a:schemeClr val="bg1"/>
          </a:solidFill>
        </p:spPr>
        <p:txBody>
          <a:bodyPr wrap="square" rtlCol="0">
            <a:spAutoFit/>
          </a:bodyPr>
          <a:lstStyle>
            <a:defPPr>
              <a:defRPr lang="de-DE"/>
            </a:defPPr>
            <a:lvl1pPr>
              <a:defRPr sz="1200"/>
            </a:lvl1pPr>
          </a:lstStyle>
          <a:p>
            <a:r>
              <a:rPr lang="de-CH" dirty="0" err="1"/>
              <a:t>Amérique</a:t>
            </a:r>
            <a:r>
              <a:rPr lang="de-CH" dirty="0"/>
              <a:t> du Nord</a:t>
            </a:r>
          </a:p>
        </p:txBody>
      </p:sp>
      <p:sp>
        <p:nvSpPr>
          <p:cNvPr id="15" name="Textfeld 14">
            <a:extLst>
              <a:ext uri="{FF2B5EF4-FFF2-40B4-BE49-F238E27FC236}">
                <a16:creationId xmlns:a16="http://schemas.microsoft.com/office/drawing/2014/main" id="{0A4C7AE3-4531-8B6B-13FC-98DB21443314}"/>
              </a:ext>
            </a:extLst>
          </p:cNvPr>
          <p:cNvSpPr txBox="1"/>
          <p:nvPr/>
        </p:nvSpPr>
        <p:spPr>
          <a:xfrm>
            <a:off x="1215547" y="2616178"/>
            <a:ext cx="1190725" cy="461665"/>
          </a:xfrm>
          <a:prstGeom prst="rect">
            <a:avLst/>
          </a:prstGeom>
          <a:solidFill>
            <a:schemeClr val="bg1"/>
          </a:solidFill>
        </p:spPr>
        <p:txBody>
          <a:bodyPr wrap="square" rtlCol="0">
            <a:spAutoFit/>
          </a:bodyPr>
          <a:lstStyle>
            <a:defPPr>
              <a:defRPr lang="de-DE"/>
            </a:defPPr>
            <a:lvl1pPr>
              <a:defRPr sz="1200"/>
            </a:lvl1pPr>
          </a:lstStyle>
          <a:p>
            <a:r>
              <a:rPr lang="de-CH" dirty="0" err="1"/>
              <a:t>Amérique</a:t>
            </a:r>
            <a:r>
              <a:rPr lang="de-CH" dirty="0"/>
              <a:t> </a:t>
            </a:r>
            <a:r>
              <a:rPr lang="de-CH" dirty="0" err="1"/>
              <a:t>latine</a:t>
            </a:r>
            <a:r>
              <a:rPr lang="de-CH" dirty="0"/>
              <a:t> et </a:t>
            </a:r>
            <a:r>
              <a:rPr lang="de-CH" dirty="0" err="1"/>
              <a:t>caraïbe</a:t>
            </a:r>
            <a:endParaRPr lang="de-CH" dirty="0"/>
          </a:p>
        </p:txBody>
      </p:sp>
      <p:sp>
        <p:nvSpPr>
          <p:cNvPr id="16" name="Textfeld 15">
            <a:extLst>
              <a:ext uri="{FF2B5EF4-FFF2-40B4-BE49-F238E27FC236}">
                <a16:creationId xmlns:a16="http://schemas.microsoft.com/office/drawing/2014/main" id="{0E534896-C4F3-54FE-8B4C-E143D35A04DE}"/>
              </a:ext>
            </a:extLst>
          </p:cNvPr>
          <p:cNvSpPr txBox="1"/>
          <p:nvPr/>
        </p:nvSpPr>
        <p:spPr>
          <a:xfrm>
            <a:off x="4572000" y="2929204"/>
            <a:ext cx="646331" cy="276999"/>
          </a:xfrm>
          <a:prstGeom prst="rect">
            <a:avLst/>
          </a:prstGeom>
          <a:solidFill>
            <a:schemeClr val="bg1"/>
          </a:solidFill>
        </p:spPr>
        <p:txBody>
          <a:bodyPr wrap="square" rtlCol="0">
            <a:spAutoFit/>
          </a:bodyPr>
          <a:lstStyle>
            <a:defPPr>
              <a:defRPr lang="de-DE"/>
            </a:defPPr>
            <a:lvl1pPr>
              <a:defRPr sz="1200"/>
            </a:lvl1pPr>
          </a:lstStyle>
          <a:p>
            <a:r>
              <a:rPr lang="de-CH" dirty="0" err="1"/>
              <a:t>Afrique</a:t>
            </a:r>
            <a:endParaRPr lang="de-CH" dirty="0"/>
          </a:p>
        </p:txBody>
      </p:sp>
      <p:sp>
        <p:nvSpPr>
          <p:cNvPr id="17" name="Textfeld 16">
            <a:extLst>
              <a:ext uri="{FF2B5EF4-FFF2-40B4-BE49-F238E27FC236}">
                <a16:creationId xmlns:a16="http://schemas.microsoft.com/office/drawing/2014/main" id="{B6EC9D8A-E357-B370-0E0D-BA1FB0806ED2}"/>
              </a:ext>
            </a:extLst>
          </p:cNvPr>
          <p:cNvSpPr txBox="1"/>
          <p:nvPr/>
        </p:nvSpPr>
        <p:spPr>
          <a:xfrm>
            <a:off x="5961104" y="1807769"/>
            <a:ext cx="1008112" cy="461665"/>
          </a:xfrm>
          <a:prstGeom prst="rect">
            <a:avLst/>
          </a:prstGeom>
          <a:solidFill>
            <a:schemeClr val="bg1"/>
          </a:solidFill>
        </p:spPr>
        <p:txBody>
          <a:bodyPr wrap="square" rtlCol="0">
            <a:spAutoFit/>
          </a:bodyPr>
          <a:lstStyle>
            <a:defPPr>
              <a:defRPr lang="de-DE"/>
            </a:defPPr>
            <a:lvl1pPr>
              <a:defRPr sz="1200"/>
            </a:lvl1pPr>
          </a:lstStyle>
          <a:p>
            <a:r>
              <a:rPr lang="de-CH" dirty="0"/>
              <a:t>Europe et </a:t>
            </a:r>
            <a:r>
              <a:rPr lang="de-CH" dirty="0" err="1"/>
              <a:t>Asie</a:t>
            </a:r>
            <a:r>
              <a:rPr lang="de-CH" dirty="0"/>
              <a:t> </a:t>
            </a:r>
            <a:r>
              <a:rPr lang="de-CH" dirty="0" err="1"/>
              <a:t>centrale</a:t>
            </a:r>
            <a:endParaRPr lang="de-CH" dirty="0"/>
          </a:p>
        </p:txBody>
      </p:sp>
      <p:sp>
        <p:nvSpPr>
          <p:cNvPr id="18" name="Textfeld 17">
            <a:extLst>
              <a:ext uri="{FF2B5EF4-FFF2-40B4-BE49-F238E27FC236}">
                <a16:creationId xmlns:a16="http://schemas.microsoft.com/office/drawing/2014/main" id="{DE3DFAD9-FDB5-062A-2170-E6713C793463}"/>
              </a:ext>
            </a:extLst>
          </p:cNvPr>
          <p:cNvSpPr txBox="1"/>
          <p:nvPr/>
        </p:nvSpPr>
        <p:spPr>
          <a:xfrm>
            <a:off x="6035243" y="2818069"/>
            <a:ext cx="977295" cy="461665"/>
          </a:xfrm>
          <a:prstGeom prst="rect">
            <a:avLst/>
          </a:prstGeom>
          <a:solidFill>
            <a:schemeClr val="bg1"/>
          </a:solidFill>
        </p:spPr>
        <p:txBody>
          <a:bodyPr wrap="square" rtlCol="0">
            <a:spAutoFit/>
          </a:bodyPr>
          <a:lstStyle>
            <a:defPPr>
              <a:defRPr lang="de-DE"/>
            </a:defPPr>
            <a:lvl1pPr>
              <a:defRPr sz="1200"/>
            </a:lvl1pPr>
          </a:lstStyle>
          <a:p>
            <a:r>
              <a:rPr lang="de-CH" dirty="0" err="1"/>
              <a:t>Asie</a:t>
            </a:r>
            <a:r>
              <a:rPr lang="de-CH" dirty="0"/>
              <a:t> du </a:t>
            </a:r>
            <a:r>
              <a:rPr lang="de-CH" dirty="0" err="1"/>
              <a:t>sud</a:t>
            </a:r>
            <a:r>
              <a:rPr lang="de-CH" dirty="0"/>
              <a:t> et </a:t>
            </a:r>
            <a:r>
              <a:rPr lang="de-CH" dirty="0" err="1"/>
              <a:t>pacifique</a:t>
            </a:r>
            <a:endParaRPr lang="de-CH" dirty="0"/>
          </a:p>
        </p:txBody>
      </p:sp>
      <p:sp>
        <p:nvSpPr>
          <p:cNvPr id="19" name="Textfeld 18">
            <a:extLst>
              <a:ext uri="{FF2B5EF4-FFF2-40B4-BE49-F238E27FC236}">
                <a16:creationId xmlns:a16="http://schemas.microsoft.com/office/drawing/2014/main" id="{F9CFED47-405E-BED9-E312-16CC15023204}"/>
              </a:ext>
            </a:extLst>
          </p:cNvPr>
          <p:cNvSpPr txBox="1"/>
          <p:nvPr/>
        </p:nvSpPr>
        <p:spPr>
          <a:xfrm>
            <a:off x="628650" y="5874569"/>
            <a:ext cx="610424" cy="276999"/>
          </a:xfrm>
          <a:prstGeom prst="rect">
            <a:avLst/>
          </a:prstGeom>
          <a:solidFill>
            <a:schemeClr val="bg1"/>
          </a:solidFill>
        </p:spPr>
        <p:txBody>
          <a:bodyPr wrap="square" rtlCol="0">
            <a:spAutoFit/>
          </a:bodyPr>
          <a:lstStyle>
            <a:defPPr>
              <a:defRPr lang="de-DE"/>
            </a:defPPr>
            <a:lvl1pPr>
              <a:defRPr sz="1200"/>
            </a:lvl1pPr>
          </a:lstStyle>
          <a:p>
            <a:r>
              <a:rPr lang="de-CH" dirty="0"/>
              <a:t>Source</a:t>
            </a:r>
          </a:p>
        </p:txBody>
      </p:sp>
    </p:spTree>
    <p:extLst>
      <p:ext uri="{BB962C8B-B14F-4D97-AF65-F5344CB8AC3E}">
        <p14:creationId xmlns:p14="http://schemas.microsoft.com/office/powerpoint/2010/main" val="1071330573"/>
      </p:ext>
    </p:extLst>
  </p:cSld>
  <p:clrMapOvr>
    <a:masterClrMapping/>
  </p:clrMapOvr>
  <mc:AlternateContent xmlns:mc="http://schemas.openxmlformats.org/markup-compatibility/2006" xmlns:p14="http://schemas.microsoft.com/office/powerpoint/2010/main">
    <mc:Choice Requires="p14">
      <p:transition spd="slow" p14:dur="2000" advTm="75558"/>
    </mc:Choice>
    <mc:Fallback xmlns="">
      <p:transition spd="slow" advTm="75558"/>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69CC7EA-4000-BFE5-31F2-AC383E53916E}"/>
            </a:ext>
          </a:extLst>
        </p:cNvPr>
        <p:cNvGrpSpPr/>
        <p:nvPr/>
      </p:nvGrpSpPr>
      <p:grpSpPr>
        <a:xfrm>
          <a:off x="0" y="0"/>
          <a:ext cx="0" cy="0"/>
          <a:chOff x="0" y="0"/>
          <a:chExt cx="0" cy="0"/>
        </a:xfrm>
      </p:grpSpPr>
      <p:sp>
        <p:nvSpPr>
          <p:cNvPr id="3" name="Inhaltsplatzhalter 2">
            <a:extLst>
              <a:ext uri="{FF2B5EF4-FFF2-40B4-BE49-F238E27FC236}">
                <a16:creationId xmlns:a16="http://schemas.microsoft.com/office/drawing/2014/main" id="{DAB26CA4-6910-1539-C327-BB3A6FB4B8BC}"/>
              </a:ext>
            </a:extLst>
          </p:cNvPr>
          <p:cNvSpPr>
            <a:spLocks noGrp="1"/>
          </p:cNvSpPr>
          <p:nvPr>
            <p:ph idx="1"/>
          </p:nvPr>
        </p:nvSpPr>
        <p:spPr>
          <a:xfrm>
            <a:off x="628650" y="1340768"/>
            <a:ext cx="7886700" cy="4680000"/>
          </a:xfrm>
          <a:noFill/>
          <a:ln>
            <a:solidFill>
              <a:schemeClr val="tx1"/>
            </a:solidFill>
          </a:ln>
        </p:spPr>
        <p:txBody>
          <a:bodyPr>
            <a:normAutofit fontScale="70000" lnSpcReduction="20000"/>
          </a:bodyPr>
          <a:lstStyle/>
          <a:p>
            <a:pPr marL="0" indent="0">
              <a:buNone/>
            </a:pPr>
            <a:r>
              <a:rPr lang="fr-CH" b="1" dirty="0"/>
              <a:t>Résumé des objectifs d'Aichi (objectifs pour 2020) </a:t>
            </a:r>
            <a:r>
              <a:rPr lang="fr-CH" dirty="0"/>
              <a:t>en rapport avec la biodiversité dans l'agriculture :</a:t>
            </a:r>
          </a:p>
          <a:p>
            <a:r>
              <a:rPr lang="fr-CH" dirty="0"/>
              <a:t>Objectif 3 : Pas de subventions néfastes pour la biodiversité.</a:t>
            </a:r>
          </a:p>
          <a:p>
            <a:r>
              <a:rPr lang="fr-CH" dirty="0"/>
              <a:t>Objectif 5 : Réduire de moitié le taux de perte des habitats.</a:t>
            </a:r>
          </a:p>
          <a:p>
            <a:r>
              <a:rPr lang="fr-CH" dirty="0"/>
              <a:t>Objectif 7 : Utilisation durable des terres agricoles.</a:t>
            </a:r>
          </a:p>
          <a:p>
            <a:r>
              <a:rPr lang="fr-CH" dirty="0"/>
              <a:t>Objectif 8 : Niveau des nutriments qui n’a pas d’effet néfaste sur la biodiversité</a:t>
            </a:r>
          </a:p>
          <a:p>
            <a:r>
              <a:rPr lang="fr-CH" dirty="0"/>
              <a:t>Objectif 11 : 17% des zones terrestres et d’eaux intérieures sont protégées et bien connectées, en particulier les zones importantes pour la biodiversité.</a:t>
            </a:r>
          </a:p>
          <a:p>
            <a:r>
              <a:rPr lang="fr-CH" dirty="0"/>
              <a:t>Objectif 12 : Stopper l'extinction des espèces menacées.</a:t>
            </a:r>
          </a:p>
          <a:p>
            <a:r>
              <a:rPr lang="fr-CH" dirty="0"/>
              <a:t>Objectif 13 : Assurer la diversité génétique (y c. celle des animaux de rente et des plantes cultivées)</a:t>
            </a:r>
          </a:p>
          <a:p>
            <a:r>
              <a:rPr lang="fr-CH" dirty="0"/>
              <a:t>Objectif 14 : Les écosystèmes fournissant des services écosystémiques essentiels sont restaurés et sauvegardés.</a:t>
            </a:r>
          </a:p>
          <a:p>
            <a:r>
              <a:rPr lang="fr-CH" dirty="0"/>
              <a:t>Objectif 15 : 15% des écosystèmes dégradés sont restaurés (forêts, zones humides, écosystèmes de montagne, zones sèches)</a:t>
            </a:r>
          </a:p>
        </p:txBody>
      </p:sp>
      <p:sp>
        <p:nvSpPr>
          <p:cNvPr id="4" name="Titel 3">
            <a:extLst>
              <a:ext uri="{FF2B5EF4-FFF2-40B4-BE49-F238E27FC236}">
                <a16:creationId xmlns:a16="http://schemas.microsoft.com/office/drawing/2014/main" id="{583CBC43-38C5-F4E0-1262-607B718652A7}"/>
              </a:ext>
            </a:extLst>
          </p:cNvPr>
          <p:cNvSpPr>
            <a:spLocks noGrp="1"/>
          </p:cNvSpPr>
          <p:nvPr>
            <p:ph type="title"/>
          </p:nvPr>
        </p:nvSpPr>
        <p:spPr/>
        <p:txBody>
          <a:bodyPr/>
          <a:lstStyle/>
          <a:p>
            <a:r>
              <a:rPr lang="fr-CH"/>
              <a:t>Biodiversité dans l'agriculture : objectifs politiques</a:t>
            </a:r>
          </a:p>
        </p:txBody>
      </p:sp>
      <p:sp>
        <p:nvSpPr>
          <p:cNvPr id="12" name="Textfeld 11">
            <a:extLst>
              <a:ext uri="{FF2B5EF4-FFF2-40B4-BE49-F238E27FC236}">
                <a16:creationId xmlns:a16="http://schemas.microsoft.com/office/drawing/2014/main" id="{A0D5A6C4-3BAC-0F18-5424-EAB1A29B845A}"/>
              </a:ext>
            </a:extLst>
          </p:cNvPr>
          <p:cNvSpPr txBox="1"/>
          <p:nvPr/>
        </p:nvSpPr>
        <p:spPr>
          <a:xfrm>
            <a:off x="5580112" y="6185536"/>
            <a:ext cx="3456384" cy="215444"/>
          </a:xfrm>
          <a:prstGeom prst="rect">
            <a:avLst/>
          </a:prstGeom>
          <a:noFill/>
        </p:spPr>
        <p:txBody>
          <a:bodyPr wrap="square" rtlCol="0">
            <a:spAutoFit/>
          </a:bodyPr>
          <a:lstStyle/>
          <a:p>
            <a:r>
              <a:rPr lang="fr-CH" sz="800">
                <a:latin typeface="Arial" panose="020B0604020202020204" pitchFamily="34" charset="0"/>
                <a:cs typeface="Arial" panose="020B0604020202020204" pitchFamily="34" charset="0"/>
              </a:rPr>
              <a:t>Source : Brochure BirdLife (2020) : Biodiversité : où en est la Suisse ?</a:t>
            </a:r>
          </a:p>
        </p:txBody>
      </p:sp>
      <p:sp>
        <p:nvSpPr>
          <p:cNvPr id="6" name="Fußzeilenplatzhalter 1">
            <a:extLst>
              <a:ext uri="{FF2B5EF4-FFF2-40B4-BE49-F238E27FC236}">
                <a16:creationId xmlns:a16="http://schemas.microsoft.com/office/drawing/2014/main" id="{68723F07-331B-324A-35DB-676FB2D8806A}"/>
              </a:ext>
            </a:extLst>
          </p:cNvPr>
          <p:cNvSpPr>
            <a:spLocks noGrp="1"/>
          </p:cNvSpPr>
          <p:nvPr>
            <p:ph type="ftr" sz="quarter" idx="11"/>
          </p:nvPr>
        </p:nvSpPr>
        <p:spPr>
          <a:xfrm>
            <a:off x="5429250" y="6400980"/>
            <a:ext cx="3086100" cy="360000"/>
          </a:xfrm>
        </p:spPr>
        <p:txBody>
          <a:bodyPr/>
          <a:lstStyle/>
          <a:p>
            <a:r>
              <a:rPr lang="fr-CH"/>
              <a:t>Formation de conseiller-ère en biodiversité</a:t>
            </a:r>
          </a:p>
        </p:txBody>
      </p:sp>
    </p:spTree>
    <p:extLst>
      <p:ext uri="{BB962C8B-B14F-4D97-AF65-F5344CB8AC3E}">
        <p14:creationId xmlns:p14="http://schemas.microsoft.com/office/powerpoint/2010/main" val="346562964"/>
      </p:ext>
    </p:extLst>
  </p:cSld>
  <p:clrMapOvr>
    <a:masterClrMapping/>
  </p:clrMapOvr>
  <mc:AlternateContent xmlns:mc="http://schemas.openxmlformats.org/markup-compatibility/2006" xmlns:p14="http://schemas.microsoft.com/office/powerpoint/2010/main">
    <mc:Choice Requires="p14">
      <p:transition spd="slow" p14:dur="2000" advTm="10556"/>
    </mc:Choice>
    <mc:Fallback xmlns="">
      <p:transition spd="slow" advTm="10556"/>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nhaltsplatzhalter 2">
            <a:extLst>
              <a:ext uri="{FF2B5EF4-FFF2-40B4-BE49-F238E27FC236}">
                <a16:creationId xmlns:a16="http://schemas.microsoft.com/office/drawing/2014/main" id="{8CC87A89-0FD3-147E-EB56-1CF8010B8530}"/>
              </a:ext>
            </a:extLst>
          </p:cNvPr>
          <p:cNvSpPr>
            <a:spLocks noGrp="1"/>
          </p:cNvSpPr>
          <p:nvPr>
            <p:ph idx="1"/>
          </p:nvPr>
        </p:nvSpPr>
        <p:spPr>
          <a:xfrm>
            <a:off x="628650" y="1340768"/>
            <a:ext cx="7886700" cy="4680000"/>
          </a:xfrm>
          <a:noFill/>
          <a:ln>
            <a:solidFill>
              <a:schemeClr val="tx1"/>
            </a:solidFill>
          </a:ln>
        </p:spPr>
        <p:txBody>
          <a:bodyPr>
            <a:normAutofit fontScale="70000" lnSpcReduction="20000"/>
          </a:bodyPr>
          <a:lstStyle/>
          <a:p>
            <a:pPr marL="0" indent="0">
              <a:buNone/>
            </a:pPr>
            <a:r>
              <a:rPr lang="fr-CH" b="1" dirty="0"/>
              <a:t>Résumé des objectifs d'Aichi (objectifs pour 2020) </a:t>
            </a:r>
            <a:r>
              <a:rPr lang="fr-CH" dirty="0"/>
              <a:t>en rapport avec la biodiversité dans l'agriculture :</a:t>
            </a:r>
          </a:p>
          <a:p>
            <a:r>
              <a:rPr lang="fr-CH" dirty="0"/>
              <a:t>Objectif 3 : Pas de subventions néfastes pour la biodiversité.</a:t>
            </a:r>
          </a:p>
          <a:p>
            <a:r>
              <a:rPr lang="fr-CH" dirty="0"/>
              <a:t>Objectif 5 : Réduire de moitié le taux de perte des habitats.</a:t>
            </a:r>
          </a:p>
          <a:p>
            <a:r>
              <a:rPr lang="fr-CH" dirty="0"/>
              <a:t>Objectif 7 : Utilisation durable des terres agricoles.</a:t>
            </a:r>
          </a:p>
          <a:p>
            <a:r>
              <a:rPr lang="fr-CH" dirty="0"/>
              <a:t>Objectif 8 : Niveau des nutriments qui n’a pas d’effet néfaste sur la biodiversité</a:t>
            </a:r>
          </a:p>
          <a:p>
            <a:r>
              <a:rPr lang="fr-CH" dirty="0"/>
              <a:t>Objectif 11 : 17% des zones terrestres et d’eaux intérieures sont protégées et bien connectées, en particulier les zones importantes pour la biodiversité.</a:t>
            </a:r>
          </a:p>
          <a:p>
            <a:r>
              <a:rPr lang="fr-CH" dirty="0"/>
              <a:t>Objectif 12 : Stopper l'extinction des espèces menacées.</a:t>
            </a:r>
          </a:p>
          <a:p>
            <a:r>
              <a:rPr lang="fr-CH" dirty="0"/>
              <a:t>Objectif 13 : Assurer la diversité génétique (y c. celle des animaux de rente et des plantes cultivées)</a:t>
            </a:r>
          </a:p>
          <a:p>
            <a:r>
              <a:rPr lang="fr-CH" dirty="0"/>
              <a:t>Objectif 14 : Les écosystèmes fournissant des services écosystémiques essentiels sont restaurés et sauvegardés.</a:t>
            </a:r>
          </a:p>
          <a:p>
            <a:r>
              <a:rPr lang="fr-CH" dirty="0"/>
              <a:t>Objectif 15 : 15% des écosystèmes dégradés sont restaurés (forêts, zones humides, écosystèmes de montagne, zones sèches)</a:t>
            </a:r>
          </a:p>
        </p:txBody>
      </p:sp>
      <p:sp>
        <p:nvSpPr>
          <p:cNvPr id="4" name="Titel 3">
            <a:extLst>
              <a:ext uri="{FF2B5EF4-FFF2-40B4-BE49-F238E27FC236}">
                <a16:creationId xmlns:a16="http://schemas.microsoft.com/office/drawing/2014/main" id="{8462E61B-9826-41C4-EBD3-D3F0F622123F}"/>
              </a:ext>
            </a:extLst>
          </p:cNvPr>
          <p:cNvSpPr>
            <a:spLocks noGrp="1"/>
          </p:cNvSpPr>
          <p:nvPr>
            <p:ph type="title"/>
          </p:nvPr>
        </p:nvSpPr>
        <p:spPr/>
        <p:txBody>
          <a:bodyPr/>
          <a:lstStyle/>
          <a:p>
            <a:r>
              <a:rPr lang="fr-CH"/>
              <a:t>Biodiversité dans l'agriculture : objectifs politiques</a:t>
            </a:r>
          </a:p>
        </p:txBody>
      </p:sp>
      <p:sp>
        <p:nvSpPr>
          <p:cNvPr id="12" name="Textfeld 11">
            <a:extLst>
              <a:ext uri="{FF2B5EF4-FFF2-40B4-BE49-F238E27FC236}">
                <a16:creationId xmlns:a16="http://schemas.microsoft.com/office/drawing/2014/main" id="{40DBAE9B-5BDE-440B-529B-62EAFEE117EA}"/>
              </a:ext>
            </a:extLst>
          </p:cNvPr>
          <p:cNvSpPr txBox="1"/>
          <p:nvPr/>
        </p:nvSpPr>
        <p:spPr>
          <a:xfrm>
            <a:off x="5580112" y="6185536"/>
            <a:ext cx="3456384" cy="215444"/>
          </a:xfrm>
          <a:prstGeom prst="rect">
            <a:avLst/>
          </a:prstGeom>
          <a:noFill/>
        </p:spPr>
        <p:txBody>
          <a:bodyPr wrap="square" rtlCol="0">
            <a:spAutoFit/>
          </a:bodyPr>
          <a:lstStyle/>
          <a:p>
            <a:r>
              <a:rPr lang="fr-CH" sz="800">
                <a:latin typeface="Arial" panose="020B0604020202020204" pitchFamily="34" charset="0"/>
                <a:cs typeface="Arial" panose="020B0604020202020204" pitchFamily="34" charset="0"/>
              </a:rPr>
              <a:t>Source : Brochure BirdLife (2020) : Biodiversité : où en est la Suisse ?</a:t>
            </a:r>
          </a:p>
        </p:txBody>
      </p:sp>
      <p:sp>
        <p:nvSpPr>
          <p:cNvPr id="6" name="Fußzeilenplatzhalter 1">
            <a:extLst>
              <a:ext uri="{FF2B5EF4-FFF2-40B4-BE49-F238E27FC236}">
                <a16:creationId xmlns:a16="http://schemas.microsoft.com/office/drawing/2014/main" id="{0210C69A-F6E0-C64C-A401-B2D9822B5662}"/>
              </a:ext>
            </a:extLst>
          </p:cNvPr>
          <p:cNvSpPr>
            <a:spLocks noGrp="1"/>
          </p:cNvSpPr>
          <p:nvPr>
            <p:ph type="ftr" sz="quarter" idx="11"/>
          </p:nvPr>
        </p:nvSpPr>
        <p:spPr>
          <a:xfrm>
            <a:off x="5429250" y="6400980"/>
            <a:ext cx="3086100" cy="360000"/>
          </a:xfrm>
        </p:spPr>
        <p:txBody>
          <a:bodyPr/>
          <a:lstStyle/>
          <a:p>
            <a:r>
              <a:rPr lang="fr-CH"/>
              <a:t>Formation de conseiller-ère en biodiversité</a:t>
            </a:r>
          </a:p>
        </p:txBody>
      </p:sp>
      <p:pic>
        <p:nvPicPr>
          <p:cNvPr id="9" name="Grafik 8" descr="Abzeichen Tick1 Silhouette">
            <a:extLst>
              <a:ext uri="{FF2B5EF4-FFF2-40B4-BE49-F238E27FC236}">
                <a16:creationId xmlns:a16="http://schemas.microsoft.com/office/drawing/2014/main" id="{1E59766F-CCC3-414A-B066-80B591427A3F}"/>
              </a:ext>
            </a:extLst>
          </p:cNvPr>
          <p:cNvPicPr>
            <a:picLocks noChangeAspect="1"/>
          </p:cNvPicPr>
          <p:nvPr/>
        </p:nvPicPr>
        <p:blipFill>
          <a:blip cstate="print">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p:blipFill>
        <p:spPr>
          <a:xfrm>
            <a:off x="5982632" y="1867538"/>
            <a:ext cx="402911" cy="402911"/>
          </a:xfrm>
          <a:prstGeom prst="rect">
            <a:avLst/>
          </a:prstGeom>
        </p:spPr>
      </p:pic>
      <p:pic>
        <p:nvPicPr>
          <p:cNvPr id="10" name="Grafik 9" descr="Marke Kreuz Silhouette">
            <a:extLst>
              <a:ext uri="{FF2B5EF4-FFF2-40B4-BE49-F238E27FC236}">
                <a16:creationId xmlns:a16="http://schemas.microsoft.com/office/drawing/2014/main" id="{61610D3A-DCD5-19B0-2CC6-F1068E315332}"/>
              </a:ext>
            </a:extLst>
          </p:cNvPr>
          <p:cNvPicPr>
            <a:picLocks noChangeAspect="1"/>
          </p:cNvPicPr>
          <p:nvPr/>
        </p:nvPicPr>
        <p:blipFill>
          <a:blip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5893558" y="2204864"/>
            <a:ext cx="402911" cy="402911"/>
          </a:xfrm>
          <a:prstGeom prst="rect">
            <a:avLst/>
          </a:prstGeom>
        </p:spPr>
      </p:pic>
      <p:pic>
        <p:nvPicPr>
          <p:cNvPr id="11" name="Grafik 10" descr="Abzeichen Tick1 mit einfarbiger Füllung">
            <a:extLst>
              <a:ext uri="{FF2B5EF4-FFF2-40B4-BE49-F238E27FC236}">
                <a16:creationId xmlns:a16="http://schemas.microsoft.com/office/drawing/2014/main" id="{EE8AC368-936F-00FF-EEFA-6DC8A15C15D0}"/>
              </a:ext>
            </a:extLst>
          </p:cNvPr>
          <p:cNvPicPr>
            <a:picLocks noChangeAspect="1"/>
          </p:cNvPicPr>
          <p:nvPr/>
        </p:nvPicPr>
        <p:blipFill>
          <a:blip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5229800" y="2574961"/>
            <a:ext cx="453484" cy="453484"/>
          </a:xfrm>
          <a:prstGeom prst="rect">
            <a:avLst/>
          </a:prstGeom>
        </p:spPr>
      </p:pic>
      <p:pic>
        <p:nvPicPr>
          <p:cNvPr id="13" name="Grafik 12" descr="Abzeichen Tick1 mit einfarbiger Füllung">
            <a:extLst>
              <a:ext uri="{FF2B5EF4-FFF2-40B4-BE49-F238E27FC236}">
                <a16:creationId xmlns:a16="http://schemas.microsoft.com/office/drawing/2014/main" id="{8317E8DC-7901-033B-06C5-C65ACE36DCC0}"/>
              </a:ext>
            </a:extLst>
          </p:cNvPr>
          <p:cNvPicPr>
            <a:picLocks noChangeAspect="1"/>
          </p:cNvPicPr>
          <p:nvPr/>
        </p:nvPicPr>
        <p:blipFill>
          <a:blip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7594564" y="2941527"/>
            <a:ext cx="453484" cy="453484"/>
          </a:xfrm>
          <a:prstGeom prst="rect">
            <a:avLst/>
          </a:prstGeom>
        </p:spPr>
      </p:pic>
      <p:pic>
        <p:nvPicPr>
          <p:cNvPr id="14" name="Grafik 13" descr="Marke Kreuz Silhouette">
            <a:extLst>
              <a:ext uri="{FF2B5EF4-FFF2-40B4-BE49-F238E27FC236}">
                <a16:creationId xmlns:a16="http://schemas.microsoft.com/office/drawing/2014/main" id="{EA36CEAD-DF10-7BC8-2559-891C8D096EB0}"/>
              </a:ext>
            </a:extLst>
          </p:cNvPr>
          <p:cNvPicPr>
            <a:picLocks noChangeAspect="1"/>
          </p:cNvPicPr>
          <p:nvPr/>
        </p:nvPicPr>
        <p:blipFill>
          <a:blip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6592983" y="3584368"/>
            <a:ext cx="402911" cy="402911"/>
          </a:xfrm>
          <a:prstGeom prst="rect">
            <a:avLst/>
          </a:prstGeom>
        </p:spPr>
      </p:pic>
      <p:pic>
        <p:nvPicPr>
          <p:cNvPr id="15" name="Grafik 14" descr="Marke Kreuz Silhouette">
            <a:extLst>
              <a:ext uri="{FF2B5EF4-FFF2-40B4-BE49-F238E27FC236}">
                <a16:creationId xmlns:a16="http://schemas.microsoft.com/office/drawing/2014/main" id="{EF787D9B-3A4E-F2AA-FB0E-3C6635C6FD58}"/>
              </a:ext>
            </a:extLst>
          </p:cNvPr>
          <p:cNvPicPr>
            <a:picLocks noChangeAspect="1"/>
          </p:cNvPicPr>
          <p:nvPr/>
        </p:nvPicPr>
        <p:blipFill>
          <a:blip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3131840" y="5028692"/>
            <a:ext cx="402911" cy="402911"/>
          </a:xfrm>
          <a:prstGeom prst="rect">
            <a:avLst/>
          </a:prstGeom>
        </p:spPr>
      </p:pic>
      <p:pic>
        <p:nvPicPr>
          <p:cNvPr id="16" name="Grafik 15" descr="Marke Kreuz Silhouette">
            <a:extLst>
              <a:ext uri="{FF2B5EF4-FFF2-40B4-BE49-F238E27FC236}">
                <a16:creationId xmlns:a16="http://schemas.microsoft.com/office/drawing/2014/main" id="{5E526236-F744-2811-299E-AA4217449638}"/>
              </a:ext>
            </a:extLst>
          </p:cNvPr>
          <p:cNvPicPr>
            <a:picLocks noChangeAspect="1"/>
          </p:cNvPicPr>
          <p:nvPr/>
        </p:nvPicPr>
        <p:blipFill>
          <a:blip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4566714" y="5709876"/>
            <a:ext cx="402911" cy="402911"/>
          </a:xfrm>
          <a:prstGeom prst="rect">
            <a:avLst/>
          </a:prstGeom>
        </p:spPr>
      </p:pic>
      <p:pic>
        <p:nvPicPr>
          <p:cNvPr id="17" name="Grafik 16" descr="Abzeichen Tick1 Silhouette">
            <a:extLst>
              <a:ext uri="{FF2B5EF4-FFF2-40B4-BE49-F238E27FC236}">
                <a16:creationId xmlns:a16="http://schemas.microsoft.com/office/drawing/2014/main" id="{F40504E0-8C14-45DC-6F15-6FEA6860F8D3}"/>
              </a:ext>
            </a:extLst>
          </p:cNvPr>
          <p:cNvPicPr>
            <a:picLocks noChangeAspect="1"/>
          </p:cNvPicPr>
          <p:nvPr/>
        </p:nvPicPr>
        <p:blipFill>
          <a:blip cstate="print">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p:blipFill>
        <p:spPr>
          <a:xfrm>
            <a:off x="5754405" y="3898770"/>
            <a:ext cx="402911" cy="402911"/>
          </a:xfrm>
          <a:prstGeom prst="rect">
            <a:avLst/>
          </a:prstGeom>
        </p:spPr>
      </p:pic>
      <p:pic>
        <p:nvPicPr>
          <p:cNvPr id="18" name="Grafik 17" descr="Abzeichen Tick1 mit einfarbiger Füllung">
            <a:extLst>
              <a:ext uri="{FF2B5EF4-FFF2-40B4-BE49-F238E27FC236}">
                <a16:creationId xmlns:a16="http://schemas.microsoft.com/office/drawing/2014/main" id="{C1CBDA29-CF32-FBA9-E2D4-7D5F77B249A3}"/>
              </a:ext>
            </a:extLst>
          </p:cNvPr>
          <p:cNvPicPr>
            <a:picLocks noChangeAspect="1"/>
          </p:cNvPicPr>
          <p:nvPr/>
        </p:nvPicPr>
        <p:blipFill>
          <a:blip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7843933" y="4263670"/>
            <a:ext cx="453484" cy="453484"/>
          </a:xfrm>
          <a:prstGeom prst="rect">
            <a:avLst/>
          </a:prstGeom>
        </p:spPr>
      </p:pic>
      <p:sp>
        <p:nvSpPr>
          <p:cNvPr id="19" name="Textfeld 18">
            <a:extLst>
              <a:ext uri="{FF2B5EF4-FFF2-40B4-BE49-F238E27FC236}">
                <a16:creationId xmlns:a16="http://schemas.microsoft.com/office/drawing/2014/main" id="{80C456CC-D003-1B96-366F-C0AF67B67F90}"/>
              </a:ext>
            </a:extLst>
          </p:cNvPr>
          <p:cNvSpPr txBox="1"/>
          <p:nvPr/>
        </p:nvSpPr>
        <p:spPr>
          <a:xfrm>
            <a:off x="6752053" y="1018832"/>
            <a:ext cx="2138507" cy="646331"/>
          </a:xfrm>
          <a:prstGeom prst="rect">
            <a:avLst/>
          </a:prstGeom>
          <a:solidFill>
            <a:schemeClr val="bg1"/>
          </a:solidFill>
          <a:ln w="19050">
            <a:solidFill>
              <a:srgbClr val="FF0000"/>
            </a:solidFill>
          </a:ln>
        </p:spPr>
        <p:txBody>
          <a:bodyPr wrap="square" rtlCol="0">
            <a:spAutoFit/>
          </a:bodyPr>
          <a:lstStyle/>
          <a:p>
            <a:r>
              <a:rPr lang="de-CH" dirty="0"/>
              <a:t>SBS: «</a:t>
            </a:r>
            <a:r>
              <a:rPr lang="de-CH" dirty="0" err="1"/>
              <a:t>réduire</a:t>
            </a:r>
            <a:r>
              <a:rPr lang="de-CH" dirty="0"/>
              <a:t> </a:t>
            </a:r>
            <a:r>
              <a:rPr lang="de-CH" dirty="0" err="1"/>
              <a:t>autant</a:t>
            </a:r>
            <a:r>
              <a:rPr lang="de-CH" dirty="0"/>
              <a:t> </a:t>
            </a:r>
            <a:r>
              <a:rPr lang="de-CH" dirty="0" err="1"/>
              <a:t>que</a:t>
            </a:r>
            <a:r>
              <a:rPr lang="de-CH" dirty="0"/>
              <a:t> </a:t>
            </a:r>
            <a:r>
              <a:rPr lang="de-CH" dirty="0" err="1"/>
              <a:t>possible</a:t>
            </a:r>
            <a:r>
              <a:rPr lang="de-CH" dirty="0"/>
              <a:t>»</a:t>
            </a:r>
          </a:p>
        </p:txBody>
      </p:sp>
      <p:cxnSp>
        <p:nvCxnSpPr>
          <p:cNvPr id="20" name="Gerade Verbindung mit Pfeil 19">
            <a:extLst>
              <a:ext uri="{FF2B5EF4-FFF2-40B4-BE49-F238E27FC236}">
                <a16:creationId xmlns:a16="http://schemas.microsoft.com/office/drawing/2014/main" id="{EAC236D4-CA3E-5CE1-0194-1D13B4DFD0C4}"/>
              </a:ext>
            </a:extLst>
          </p:cNvPr>
          <p:cNvCxnSpPr>
            <a:stCxn id="19" idx="1"/>
          </p:cNvCxnSpPr>
          <p:nvPr/>
        </p:nvCxnSpPr>
        <p:spPr>
          <a:xfrm flipH="1">
            <a:off x="6385543" y="1341998"/>
            <a:ext cx="366510" cy="548933"/>
          </a:xfrm>
          <a:prstGeom prst="straightConnector1">
            <a:avLst/>
          </a:prstGeom>
          <a:ln w="127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21" name="Gerade Verbindung mit Pfeil 20">
            <a:extLst>
              <a:ext uri="{FF2B5EF4-FFF2-40B4-BE49-F238E27FC236}">
                <a16:creationId xmlns:a16="http://schemas.microsoft.com/office/drawing/2014/main" id="{B9123CD6-3D0E-58BF-7AE4-80EF88D03534}"/>
              </a:ext>
            </a:extLst>
          </p:cNvPr>
          <p:cNvCxnSpPr>
            <a:cxnSpLocks/>
          </p:cNvCxnSpPr>
          <p:nvPr/>
        </p:nvCxnSpPr>
        <p:spPr>
          <a:xfrm flipH="1">
            <a:off x="6034065" y="1465339"/>
            <a:ext cx="666123" cy="2457300"/>
          </a:xfrm>
          <a:prstGeom prst="straightConnector1">
            <a:avLst/>
          </a:prstGeom>
          <a:ln w="127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22" name="Textfeld 21">
            <a:extLst>
              <a:ext uri="{FF2B5EF4-FFF2-40B4-BE49-F238E27FC236}">
                <a16:creationId xmlns:a16="http://schemas.microsoft.com/office/drawing/2014/main" id="{CD27C16A-A275-C387-68F2-F7662D53A968}"/>
              </a:ext>
            </a:extLst>
          </p:cNvPr>
          <p:cNvSpPr txBox="1"/>
          <p:nvPr/>
        </p:nvSpPr>
        <p:spPr>
          <a:xfrm>
            <a:off x="6890902" y="1741198"/>
            <a:ext cx="2138507" cy="1200329"/>
          </a:xfrm>
          <a:prstGeom prst="rect">
            <a:avLst/>
          </a:prstGeom>
          <a:solidFill>
            <a:schemeClr val="bg1"/>
          </a:solidFill>
          <a:ln w="19050">
            <a:solidFill>
              <a:schemeClr val="accent1"/>
            </a:solidFill>
          </a:ln>
        </p:spPr>
        <p:txBody>
          <a:bodyPr wrap="square" rtlCol="0">
            <a:spAutoFit/>
          </a:bodyPr>
          <a:lstStyle/>
          <a:p>
            <a:r>
              <a:rPr lang="de-CH" dirty="0"/>
              <a:t>SBS: </a:t>
            </a:r>
            <a:r>
              <a:rPr lang="de-CH" dirty="0" err="1"/>
              <a:t>planification</a:t>
            </a:r>
            <a:r>
              <a:rPr lang="de-CH" dirty="0"/>
              <a:t> de </a:t>
            </a:r>
            <a:r>
              <a:rPr lang="de-CH" dirty="0" err="1"/>
              <a:t>l’IE</a:t>
            </a:r>
            <a:r>
              <a:rPr lang="de-CH" dirty="0"/>
              <a:t>, </a:t>
            </a:r>
            <a:r>
              <a:rPr lang="de-CH" dirty="0" err="1"/>
              <a:t>sans</a:t>
            </a:r>
            <a:r>
              <a:rPr lang="de-CH" dirty="0"/>
              <a:t> fixer </a:t>
            </a:r>
            <a:r>
              <a:rPr lang="de-CH" dirty="0" err="1"/>
              <a:t>une</a:t>
            </a:r>
            <a:r>
              <a:rPr lang="de-CH" dirty="0"/>
              <a:t> </a:t>
            </a:r>
            <a:r>
              <a:rPr lang="de-CH" dirty="0" err="1"/>
              <a:t>part</a:t>
            </a:r>
            <a:r>
              <a:rPr lang="de-CH" dirty="0"/>
              <a:t> de </a:t>
            </a:r>
            <a:r>
              <a:rPr lang="de-CH" dirty="0" err="1"/>
              <a:t>surface</a:t>
            </a:r>
            <a:r>
              <a:rPr lang="de-CH" dirty="0"/>
              <a:t> </a:t>
            </a:r>
            <a:r>
              <a:rPr lang="de-CH" dirty="0" err="1"/>
              <a:t>obligatoire</a:t>
            </a:r>
            <a:r>
              <a:rPr lang="de-CH" dirty="0"/>
              <a:t>.</a:t>
            </a:r>
          </a:p>
        </p:txBody>
      </p:sp>
      <p:cxnSp>
        <p:nvCxnSpPr>
          <p:cNvPr id="23" name="Gerade Verbindung mit Pfeil 22">
            <a:extLst>
              <a:ext uri="{FF2B5EF4-FFF2-40B4-BE49-F238E27FC236}">
                <a16:creationId xmlns:a16="http://schemas.microsoft.com/office/drawing/2014/main" id="{CC465C0F-7716-D226-D6B2-98F5FE8A4C7D}"/>
              </a:ext>
            </a:extLst>
          </p:cNvPr>
          <p:cNvCxnSpPr>
            <a:cxnSpLocks/>
            <a:stCxn id="22" idx="1"/>
          </p:cNvCxnSpPr>
          <p:nvPr/>
        </p:nvCxnSpPr>
        <p:spPr>
          <a:xfrm flipH="1">
            <a:off x="6261899" y="2341363"/>
            <a:ext cx="629003" cy="200470"/>
          </a:xfrm>
          <a:prstGeom prst="straightConnector1">
            <a:avLst/>
          </a:prstGeom>
          <a:ln w="12700">
            <a:solidFill>
              <a:schemeClr val="accent1"/>
            </a:solidFill>
            <a:tailEnd type="triangle"/>
          </a:ln>
        </p:spPr>
        <p:style>
          <a:lnRef idx="1">
            <a:schemeClr val="accent1"/>
          </a:lnRef>
          <a:fillRef idx="0">
            <a:schemeClr val="accent1"/>
          </a:fillRef>
          <a:effectRef idx="0">
            <a:schemeClr val="accent1"/>
          </a:effectRef>
          <a:fontRef idx="minor">
            <a:schemeClr val="tx1"/>
          </a:fontRef>
        </p:style>
      </p:cxnSp>
      <p:cxnSp>
        <p:nvCxnSpPr>
          <p:cNvPr id="24" name="Gerade Verbindung mit Pfeil 23">
            <a:extLst>
              <a:ext uri="{FF2B5EF4-FFF2-40B4-BE49-F238E27FC236}">
                <a16:creationId xmlns:a16="http://schemas.microsoft.com/office/drawing/2014/main" id="{8092369F-F77F-81F3-5E57-E44BEC9FD347}"/>
              </a:ext>
            </a:extLst>
          </p:cNvPr>
          <p:cNvCxnSpPr>
            <a:cxnSpLocks/>
          </p:cNvCxnSpPr>
          <p:nvPr/>
        </p:nvCxnSpPr>
        <p:spPr>
          <a:xfrm flipH="1">
            <a:off x="6755333" y="2334863"/>
            <a:ext cx="105135" cy="1232050"/>
          </a:xfrm>
          <a:prstGeom prst="straightConnector1">
            <a:avLst/>
          </a:prstGeom>
          <a:ln w="12700">
            <a:solidFill>
              <a:schemeClr val="accent1"/>
            </a:solidFill>
            <a:tailEnd type="triangle"/>
          </a:ln>
        </p:spPr>
        <p:style>
          <a:lnRef idx="1">
            <a:schemeClr val="accent1"/>
          </a:lnRef>
          <a:fillRef idx="0">
            <a:schemeClr val="accent1"/>
          </a:fillRef>
          <a:effectRef idx="0">
            <a:schemeClr val="accent1"/>
          </a:effectRef>
          <a:fontRef idx="minor">
            <a:schemeClr val="tx1"/>
          </a:fontRef>
        </p:style>
      </p:cxnSp>
      <p:cxnSp>
        <p:nvCxnSpPr>
          <p:cNvPr id="25" name="Gerade Verbindung mit Pfeil 24">
            <a:extLst>
              <a:ext uri="{FF2B5EF4-FFF2-40B4-BE49-F238E27FC236}">
                <a16:creationId xmlns:a16="http://schemas.microsoft.com/office/drawing/2014/main" id="{183B50AE-A98D-8DB5-4420-40FF544FFF18}"/>
              </a:ext>
            </a:extLst>
          </p:cNvPr>
          <p:cNvCxnSpPr>
            <a:cxnSpLocks/>
            <a:stCxn id="22" idx="1"/>
          </p:cNvCxnSpPr>
          <p:nvPr/>
        </p:nvCxnSpPr>
        <p:spPr>
          <a:xfrm flipH="1">
            <a:off x="3534751" y="2341363"/>
            <a:ext cx="3356151" cy="2684509"/>
          </a:xfrm>
          <a:prstGeom prst="straightConnector1">
            <a:avLst/>
          </a:prstGeom>
          <a:ln w="12700">
            <a:solidFill>
              <a:schemeClr val="accent1"/>
            </a:solidFill>
            <a:tailEnd type="triangle"/>
          </a:ln>
        </p:spPr>
        <p:style>
          <a:lnRef idx="1">
            <a:schemeClr val="accent1"/>
          </a:lnRef>
          <a:fillRef idx="0">
            <a:schemeClr val="accent1"/>
          </a:fillRef>
          <a:effectRef idx="0">
            <a:schemeClr val="accent1"/>
          </a:effectRef>
          <a:fontRef idx="minor">
            <a:schemeClr val="tx1"/>
          </a:fontRef>
        </p:style>
      </p:cxnSp>
      <p:cxnSp>
        <p:nvCxnSpPr>
          <p:cNvPr id="26" name="Gerade Verbindung mit Pfeil 25">
            <a:extLst>
              <a:ext uri="{FF2B5EF4-FFF2-40B4-BE49-F238E27FC236}">
                <a16:creationId xmlns:a16="http://schemas.microsoft.com/office/drawing/2014/main" id="{36C3BBC4-B0BB-E917-56B1-9D30FB52FCBD}"/>
              </a:ext>
            </a:extLst>
          </p:cNvPr>
          <p:cNvCxnSpPr>
            <a:cxnSpLocks/>
            <a:stCxn id="22" idx="1"/>
          </p:cNvCxnSpPr>
          <p:nvPr/>
        </p:nvCxnSpPr>
        <p:spPr>
          <a:xfrm flipH="1">
            <a:off x="4860033" y="2341363"/>
            <a:ext cx="2030869" cy="3368513"/>
          </a:xfrm>
          <a:prstGeom prst="straightConnector1">
            <a:avLst/>
          </a:prstGeom>
          <a:ln w="12700">
            <a:solidFill>
              <a:schemeClr val="accent1"/>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45231642"/>
      </p:ext>
    </p:extLst>
  </p:cSld>
  <p:clrMapOvr>
    <a:masterClrMapping/>
  </p:clrMapOvr>
  <mc:AlternateContent xmlns:mc="http://schemas.openxmlformats.org/markup-compatibility/2006" xmlns:p14="http://schemas.microsoft.com/office/powerpoint/2010/main">
    <mc:Choice Requires="p14">
      <p:transition spd="slow" p14:dur="2000" advTm="79367"/>
    </mc:Choice>
    <mc:Fallback xmlns="">
      <p:transition spd="slow" advTm="79367"/>
    </mc:Fallback>
  </mc:AlternateContent>
  <p:extLst>
    <p:ext uri="{3A86A75C-4F4B-4683-9AE1-C65F6400EC91}">
      <p14:laserTraceLst xmlns:p14="http://schemas.microsoft.com/office/powerpoint/2010/main">
        <p14:tracePtLst>
          <p14:tracePt t="7817" x="3590925" y="6807200"/>
          <p14:tracePt t="7845" x="3667125" y="6394450"/>
          <p14:tracePt t="7849" x="3709988" y="6215063"/>
          <p14:tracePt t="7858" x="3744913" y="6043613"/>
          <p14:tracePt t="7878" x="3779838" y="5837238"/>
          <p14:tracePt t="7895" x="3865563" y="5357813"/>
          <p14:tracePt t="7911" x="3959225" y="4851400"/>
          <p14:tracePt t="7926" x="4070350" y="4346575"/>
          <p14:tracePt t="7943" x="4191000" y="3865563"/>
          <p14:tracePt t="7959" x="4276725" y="3592513"/>
          <p14:tracePt t="7975" x="4362450" y="3300413"/>
          <p14:tracePt t="7993" x="4430713" y="3086100"/>
          <p14:tracePt t="8011" x="4508500" y="2949575"/>
          <p14:tracePt t="8027" x="4541838" y="2879725"/>
          <p14:tracePt t="8378" x="4541838" y="2854325"/>
          <p14:tracePt t="8386" x="4541838" y="2828925"/>
          <p14:tracePt t="8395" x="4541838" y="2820988"/>
          <p14:tracePt t="8408" x="4541838" y="2794000"/>
          <p14:tracePt t="8425" x="4541838" y="2786063"/>
          <p14:tracePt t="8442" x="4541838" y="2760663"/>
          <p14:tracePt t="8458" x="4533900" y="2717800"/>
          <p14:tracePt t="8475" x="4516438" y="2649538"/>
          <p14:tracePt t="8492" x="4508500" y="2614613"/>
          <p14:tracePt t="8508" x="4481513" y="2589213"/>
          <p14:tracePt t="8525" x="4473575" y="2579688"/>
          <p14:tracePt t="8544" x="4430713" y="2563813"/>
          <p14:tracePt t="8559" x="4405313" y="2563813"/>
          <p14:tracePt t="8576" x="4370388" y="2563813"/>
          <p14:tracePt t="8593" x="4327525" y="2563813"/>
          <p14:tracePt t="8610" x="4276725" y="2563813"/>
          <p14:tracePt t="8625" x="4208463" y="2563813"/>
          <p14:tracePt t="8641" x="4138613" y="2589213"/>
          <p14:tracePt t="8659" x="4095750" y="2597150"/>
          <p14:tracePt t="8676" x="4037013" y="2622550"/>
          <p14:tracePt t="8695" x="3951288" y="2649538"/>
          <p14:tracePt t="8711" x="3856038" y="2682875"/>
          <p14:tracePt t="8726" x="3770313" y="2700338"/>
          <p14:tracePt t="8743" x="3684588" y="2717800"/>
          <p14:tracePt t="8759" x="3598863" y="2735263"/>
          <p14:tracePt t="8774" x="3513138" y="2735263"/>
          <p14:tracePt t="8792" x="3419475" y="2743200"/>
          <p14:tracePt t="8809" x="3333750" y="2743200"/>
          <p14:tracePt t="8825" x="3282950" y="2743200"/>
          <p14:tracePt t="8842" x="3222625" y="2743200"/>
          <p14:tracePt t="8860" x="3179763" y="2743200"/>
          <p14:tracePt t="8875" x="3136900" y="2743200"/>
          <p14:tracePt t="8896" x="3119438" y="2735263"/>
          <p14:tracePt t="8909" x="3094038" y="2717800"/>
          <p14:tracePt t="8927" x="3094038" y="2708275"/>
          <p14:tracePt t="9259" x="3076575" y="2708275"/>
          <p14:tracePt t="9268" x="3059113" y="2708275"/>
          <p14:tracePt t="9276" x="3041650" y="2708275"/>
          <p14:tracePt t="9292" x="3016250" y="2708275"/>
          <p14:tracePt t="9310" x="2982913" y="2717800"/>
          <p14:tracePt t="9325" x="2897188" y="2735263"/>
          <p14:tracePt t="9343" x="2811463" y="2743200"/>
          <p14:tracePt t="9358" x="2716213" y="2743200"/>
          <p14:tracePt t="9376" x="2622550" y="2760663"/>
          <p14:tracePt t="9391" x="2570163" y="2768600"/>
          <p14:tracePt t="9409" x="2501900" y="2786063"/>
          <p14:tracePt t="9425" x="2451100" y="2786063"/>
          <p14:tracePt t="9442" x="2416175" y="2794000"/>
          <p14:tracePt t="9460" x="2382838" y="2794000"/>
          <p14:tracePt t="9476" x="2357438" y="2794000"/>
          <p14:tracePt t="9492" x="2339975" y="2794000"/>
          <p14:tracePt t="9508" x="2322513" y="2803525"/>
          <p14:tracePt t="9529" x="2305050" y="2803525"/>
          <p14:tracePt t="9542" x="2279650" y="2803525"/>
          <p14:tracePt t="9559" x="2271713" y="2803525"/>
          <p14:tracePt t="9578" x="2262188" y="2803525"/>
          <p14:tracePt t="9592" x="2244725" y="2820988"/>
          <p14:tracePt t="9611" x="2236788" y="2820988"/>
          <p14:tracePt t="9630" x="2219325" y="2820988"/>
          <p14:tracePt t="9645" x="2211388" y="2820988"/>
          <p14:tracePt t="9659" x="2201863" y="2828925"/>
          <p14:tracePt t="9678" x="2185988" y="2828925"/>
          <p14:tracePt t="9692" x="2159000" y="2846388"/>
          <p14:tracePt t="9713" x="2151063" y="2846388"/>
          <p14:tracePt t="9728" x="2125663" y="2846388"/>
          <p14:tracePt t="9741" x="2100263" y="2854325"/>
          <p14:tracePt t="9759" x="2090738" y="2854325"/>
          <p14:tracePt t="9776" x="2073275" y="2863850"/>
          <p14:tracePt t="9796" x="2057400" y="2863850"/>
          <p14:tracePt t="9809" x="2014538" y="2879725"/>
          <p14:tracePt t="9826" x="1997075" y="2879725"/>
          <p14:tracePt t="9842" x="1979613" y="2889250"/>
          <p14:tracePt t="9864" x="1954213" y="2889250"/>
          <p14:tracePt t="9878" x="1936750" y="2889250"/>
          <p14:tracePt t="9895" x="1919288" y="2906713"/>
          <p14:tracePt t="9909" x="1893888" y="2906713"/>
          <p14:tracePt t="9926" x="1868488" y="2914650"/>
          <p14:tracePt t="9943" x="1858963" y="2914650"/>
          <p14:tracePt t="9959" x="1833563" y="2914650"/>
          <p14:tracePt t="9980" x="1825625" y="2914650"/>
          <p14:tracePt t="9992" x="1800225" y="2922588"/>
          <p14:tracePt t="10012" x="1790700" y="2922588"/>
          <p14:tracePt t="10028" x="1765300" y="2922588"/>
          <p14:tracePt t="10042" x="1739900" y="2922588"/>
          <p14:tracePt t="10060" x="1730375" y="2922588"/>
          <p14:tracePt t="10076" x="1714500" y="2922588"/>
          <p14:tracePt t="10092" x="1704975" y="2922588"/>
          <p14:tracePt t="10109" x="1679575" y="2922588"/>
          <p14:tracePt t="10144" x="1654175" y="2922588"/>
          <p14:tracePt t="10175" x="1644650" y="2922588"/>
          <p14:tracePt t="10193" x="1628775" y="2922588"/>
          <p14:tracePt t="10270" x="1619250" y="2922588"/>
          <p14:tracePt t="10292" x="1601788" y="2922588"/>
          <p14:tracePt t="10328" x="1593850" y="2922588"/>
          <p14:tracePt t="10342" x="1585913" y="2922588"/>
          <p14:tracePt t="10343" x="1568450" y="2922588"/>
          <p14:tracePt t="10363" x="1558925" y="2922588"/>
          <p14:tracePt t="10376" x="1543050" y="2922588"/>
          <p14:tracePt t="10409" x="1533525" y="2922588"/>
          <p14:tracePt t="10425" x="1525588" y="2922588"/>
          <p14:tracePt t="10444" x="1508125" y="2922588"/>
          <p14:tracePt t="10458" x="1482725" y="2922588"/>
          <p14:tracePt t="10476" x="1465263" y="2922588"/>
          <p14:tracePt t="10497" x="1447800" y="2922588"/>
          <p14:tracePt t="10667" x="1447800" y="2914650"/>
          <p14:tracePt t="10699" x="1439863" y="2914650"/>
          <p14:tracePt t="10707" x="1439863" y="2906713"/>
          <p14:tracePt t="10715" x="1422400" y="2906713"/>
          <p14:tracePt t="10741" x="1414463" y="2906713"/>
          <p14:tracePt t="10747" x="1414463" y="2889250"/>
          <p14:tracePt t="10777" x="1404938" y="2889250"/>
          <p14:tracePt t="10792" x="1389063" y="2889250"/>
          <p14:tracePt t="10808" x="1389063" y="2879725"/>
          <p14:tracePt t="11467" x="1389063" y="2889250"/>
          <p14:tracePt t="11475" x="1389063" y="2906713"/>
          <p14:tracePt t="11483" x="1389063" y="2922588"/>
          <p14:tracePt t="11491" x="1389063" y="2940050"/>
          <p14:tracePt t="11508" x="1389063" y="2949575"/>
          <p14:tracePt t="11526" x="1389063" y="2965450"/>
          <p14:tracePt t="11541" x="1379538" y="2992438"/>
          <p14:tracePt t="11558" x="1379538" y="3000375"/>
          <p14:tracePt t="11575" x="1379538" y="3008313"/>
          <p14:tracePt t="11593" x="1362075" y="3008313"/>
          <p14:tracePt t="11612" x="1362075" y="3025775"/>
          <p14:tracePt t="11625" x="1362075" y="3035300"/>
          <p14:tracePt t="11644" x="1362075" y="3051175"/>
          <p14:tracePt t="11659" x="1354138" y="3051175"/>
          <p14:tracePt t="11676" x="1354138" y="3060700"/>
          <p14:tracePt t="11710" x="1336675" y="3060700"/>
          <p14:tracePt t="11712" x="1336675" y="3068638"/>
          <p14:tracePt t="11758" x="1336675" y="3086100"/>
          <p14:tracePt t="11790" x="1328738" y="3094038"/>
          <p14:tracePt t="11826" x="1328738" y="3111500"/>
          <p14:tracePt t="11841" x="1319213" y="3121025"/>
          <p14:tracePt t="11863" x="1319213" y="3128963"/>
          <p14:tracePt t="11896" x="1319213" y="3146425"/>
          <p14:tracePt t="11920" x="1319213" y="3154363"/>
          <p14:tracePt t="11936" x="1319213" y="3171825"/>
          <p14:tracePt t="11945" x="1303338" y="3171825"/>
          <p14:tracePt t="12146" x="1303338" y="3179763"/>
          <p14:tracePt t="12195" x="1303338" y="3189288"/>
          <p14:tracePt t="12235" x="1303338" y="3206750"/>
          <p14:tracePt t="12245" x="1319213" y="3206750"/>
          <p14:tracePt t="12276" x="1319213" y="3214688"/>
          <p14:tracePt t="12291" x="1328738" y="3214688"/>
          <p14:tracePt t="12310" x="1336675" y="3214688"/>
          <p14:tracePt t="12325" x="1354138" y="3232150"/>
          <p14:tracePt t="12341" x="1379538" y="3232150"/>
          <p14:tracePt t="12358" x="1414463" y="3240088"/>
          <p14:tracePt t="12376" x="1439863" y="3257550"/>
          <p14:tracePt t="12392" x="1447800" y="3257550"/>
          <p14:tracePt t="12411" x="1465263" y="3257550"/>
          <p14:tracePt t="12442" x="1474788" y="3257550"/>
          <p14:tracePt t="12784" x="1474788" y="3240088"/>
          <p14:tracePt t="12809" x="1474788" y="3232150"/>
          <p14:tracePt t="13423" x="1474788" y="3240088"/>
          <p14:tracePt t="13431" x="1474788" y="3275013"/>
          <p14:tracePt t="13440" x="1474788" y="3317875"/>
          <p14:tracePt t="13463" x="1474788" y="3351213"/>
          <p14:tracePt t="13474" x="1474788" y="3446463"/>
          <p14:tracePt t="13492" x="1474788" y="3497263"/>
          <p14:tracePt t="13509" x="1474788" y="3557588"/>
          <p14:tracePt t="13527" x="1474788" y="3643313"/>
          <p14:tracePt t="13542" x="1474788" y="3711575"/>
          <p14:tracePt t="13560" x="1474788" y="3771900"/>
          <p14:tracePt t="13575" x="1465263" y="3865563"/>
          <p14:tracePt t="13592" x="1465263" y="3892550"/>
          <p14:tracePt t="13609" x="1447800" y="3943350"/>
          <p14:tracePt t="13628" x="1447800" y="4011613"/>
          <p14:tracePt t="13643" x="1439863" y="4054475"/>
          <p14:tracePt t="13659" x="1439863" y="4097338"/>
          <p14:tracePt t="13675" x="1439863" y="4140200"/>
          <p14:tracePt t="13692" x="1422400" y="4175125"/>
          <p14:tracePt t="13709" x="1422400" y="4200525"/>
          <p14:tracePt t="13726" x="1414463" y="4235450"/>
          <p14:tracePt t="13745" x="1414463" y="4260850"/>
          <p14:tracePt t="13759" x="1414463" y="4278313"/>
          <p14:tracePt t="13776" x="1414463" y="4303713"/>
          <p14:tracePt t="13795" x="1404938" y="4329113"/>
          <p14:tracePt t="13809" x="1404938" y="4364038"/>
          <p14:tracePt t="13830" x="1404938" y="4379913"/>
          <p14:tracePt t="13842" x="1404938" y="4422775"/>
          <p14:tracePt t="13859" x="1404938" y="4440238"/>
          <p14:tracePt t="13878" x="1404938" y="4465638"/>
          <p14:tracePt t="13892" x="1404938" y="4500563"/>
          <p14:tracePt t="13911" x="1404938" y="4525963"/>
          <p14:tracePt t="13926" x="1404938" y="4551363"/>
          <p14:tracePt t="13942" x="1389063" y="4568825"/>
          <p14:tracePt t="13959" x="1389063" y="4594225"/>
          <p14:tracePt t="13975" x="1389063" y="4621213"/>
          <p14:tracePt t="13991" x="1389063" y="4646613"/>
          <p14:tracePt t="14009" x="1389063" y="4672013"/>
          <p14:tracePt t="14025" x="1389063" y="4689475"/>
          <p14:tracePt t="14046" x="1389063" y="4714875"/>
          <p14:tracePt t="14062" x="1389063" y="4765675"/>
          <p14:tracePt t="14076" x="1389063" y="4775200"/>
          <p14:tracePt t="14092" x="1389063" y="4792663"/>
          <p14:tracePt t="14109" x="1389063" y="4818063"/>
          <p14:tracePt t="14126" x="1389063" y="4826000"/>
          <p14:tracePt t="14142" x="1389063" y="4851400"/>
          <p14:tracePt t="14159" x="1404938" y="4860925"/>
          <p14:tracePt t="14178" x="1422400" y="4860925"/>
          <p14:tracePt t="14596" x="1422400" y="4851400"/>
          <p14:tracePt t="14605" x="1422400" y="4835525"/>
          <p14:tracePt t="14612" x="1422400" y="4826000"/>
          <p14:tracePt t="14624" x="1422400" y="4818063"/>
          <p14:tracePt t="14641" x="1422400" y="4800600"/>
          <p14:tracePt t="14658" x="1422400" y="4792663"/>
          <p14:tracePt t="14675" x="1422400" y="4765675"/>
          <p14:tracePt t="14691" x="1422400" y="4740275"/>
          <p14:tracePt t="14708" x="1422400" y="4714875"/>
          <p14:tracePt t="14725" x="1422400" y="4706938"/>
          <p14:tracePt t="14742" x="1422400" y="4689475"/>
          <p14:tracePt t="14760" x="1414463" y="4679950"/>
          <p14:tracePt t="14776" x="1414463" y="4672013"/>
          <p14:tracePt t="14792" x="1414463" y="4654550"/>
          <p14:tracePt t="14903" x="1404938" y="4654550"/>
          <p14:tracePt t="14952" x="1404938" y="4646613"/>
          <p14:tracePt t="14983" x="1404938" y="4629150"/>
          <p14:tracePt t="15000" x="1404938" y="4621213"/>
          <p14:tracePt t="15008" x="1404938" y="4611688"/>
          <p14:tracePt t="15025" x="1404938" y="4594225"/>
          <p14:tracePt t="15041" x="1404938" y="4586288"/>
          <p14:tracePt t="15060" x="1422400" y="4560888"/>
          <p14:tracePt t="15075" x="1439863" y="4551363"/>
          <p14:tracePt t="15091" x="1439863" y="4535488"/>
          <p14:tracePt t="15108" x="1447800" y="4535488"/>
          <p14:tracePt t="15162" x="1447800" y="4551363"/>
          <p14:tracePt t="15194" x="1447800" y="4560888"/>
          <p14:tracePt t="15243" x="1447800" y="4568825"/>
          <p14:tracePt t="15323" x="1447800" y="4586288"/>
          <p14:tracePt t="17061" x="1447800" y="4568825"/>
          <p14:tracePt t="17070" x="1474788" y="4551363"/>
          <p14:tracePt t="17080" x="1500188" y="4525963"/>
          <p14:tracePt t="17091" x="1533525" y="4500563"/>
          <p14:tracePt t="17108" x="1585913" y="4440238"/>
          <p14:tracePt t="17125" x="1671638" y="4346575"/>
          <p14:tracePt t="17142" x="1825625" y="4183063"/>
          <p14:tracePt t="17158" x="2090738" y="3908425"/>
          <p14:tracePt t="17175" x="2297113" y="3686175"/>
          <p14:tracePt t="17192" x="2501900" y="3446463"/>
          <p14:tracePt t="17208" x="2733675" y="3179763"/>
          <p14:tracePt t="17225" x="2940050" y="2940050"/>
          <p14:tracePt t="17242" x="3076575" y="2768600"/>
          <p14:tracePt t="17258" x="3222625" y="2589213"/>
          <p14:tracePt t="17277" x="3341688" y="2451100"/>
          <p14:tracePt t="17292" x="3402013" y="2382838"/>
          <p14:tracePt t="17309" x="3505200" y="2289175"/>
          <p14:tracePt t="17331" x="3565525" y="2211388"/>
          <p14:tracePt t="17342" x="3651250" y="2143125"/>
          <p14:tracePt t="17359" x="3659188" y="2117725"/>
          <p14:tracePt t="17376" x="3736975" y="2057400"/>
          <p14:tracePt t="17392" x="3770313" y="2022475"/>
          <p14:tracePt t="17414" x="3813175" y="1971675"/>
          <p14:tracePt t="17425" x="3873500" y="1911350"/>
          <p14:tracePt t="17428" x="3890963" y="1885950"/>
          <p14:tracePt t="17443" x="3916363" y="1878013"/>
          <p14:tracePt t="17459" x="3951288" y="1835150"/>
          <p14:tracePt t="17478" x="3984625" y="1800225"/>
          <p14:tracePt t="17492" x="4010025" y="1774825"/>
          <p14:tracePt t="17510" x="4019550" y="1765300"/>
          <p14:tracePt t="17525" x="4044950" y="1739900"/>
          <p14:tracePt t="17542" x="4062413" y="1731963"/>
          <p14:tracePt t="17559" x="4070350" y="1706563"/>
          <p14:tracePt t="17577" x="4079875" y="1697038"/>
          <p14:tracePt t="17595" x="4095750" y="1671638"/>
          <p14:tracePt t="17609" x="4105275" y="1646238"/>
          <p14:tracePt t="17629" x="4122738" y="1628775"/>
          <p14:tracePt t="17642" x="4130675" y="1611313"/>
          <p14:tracePt t="17658" x="4130675" y="1593850"/>
          <p14:tracePt t="17675" x="4138613" y="1568450"/>
          <p14:tracePt t="17694" x="4138613" y="1560513"/>
          <p14:tracePt t="17713" x="4156075" y="1550988"/>
          <p14:tracePt t="17919" x="4138613" y="1560513"/>
          <p14:tracePt t="17944" x="4130675" y="1568450"/>
          <p14:tracePt t="17958" x="4130675" y="1585913"/>
          <p14:tracePt t="17993" x="4122738" y="1593850"/>
          <p14:tracePt t="18009" x="4105275" y="1620838"/>
          <p14:tracePt t="18024" x="4079875" y="1628775"/>
          <p14:tracePt t="18041" x="4062413" y="1654175"/>
          <p14:tracePt t="18061" x="4037013" y="1671638"/>
          <p14:tracePt t="18075" x="4010025" y="1697038"/>
          <p14:tracePt t="18093" x="3984625" y="1706563"/>
          <p14:tracePt t="18108" x="3976688" y="1706563"/>
          <p14:tracePt t="18109" x="3976688" y="1714500"/>
          <p14:tracePt t="18130" x="3959225" y="1714500"/>
          <p14:tracePt t="18162" x="3959225" y="1731963"/>
          <p14:tracePt t="18178" x="3951288" y="1731963"/>
          <p14:tracePt t="18208" x="3941763" y="1739900"/>
          <p14:tracePt t="18241" x="3924300" y="1739900"/>
          <p14:tracePt t="18258" x="3916363" y="1757363"/>
          <p14:tracePt t="18274" x="3898900" y="1765300"/>
          <p14:tracePt t="18292" x="3890963" y="1774825"/>
          <p14:tracePt t="18327" x="3873500" y="1792288"/>
          <p14:tracePt t="18342" x="3865563" y="1792288"/>
          <p14:tracePt t="18361" x="3856038" y="1800225"/>
          <p14:tracePt t="18376" x="3838575" y="1817688"/>
          <p14:tracePt t="18379" x="3830638" y="1825625"/>
          <p14:tracePt t="18394" x="3813175" y="1825625"/>
          <p14:tracePt t="18409" x="3813175" y="1835150"/>
          <p14:tracePt t="18426" x="3813175" y="1851025"/>
          <p14:tracePt t="18447" x="3805238" y="1851025"/>
          <p14:tracePt t="18458" x="3795713" y="1851025"/>
          <p14:tracePt t="18475" x="3795713" y="1860550"/>
          <p14:tracePt t="18493" x="3770313" y="1878013"/>
          <p14:tracePt t="18509" x="3744913" y="1885950"/>
          <p14:tracePt t="18525" x="3736975" y="1903413"/>
          <p14:tracePt t="18542" x="3709988" y="1920875"/>
          <p14:tracePt t="18559" x="3694113" y="1936750"/>
          <p14:tracePt t="18578" x="3684588" y="1936750"/>
          <p14:tracePt t="18595" x="3667125" y="1946275"/>
          <p14:tracePt t="18608" x="3659188" y="1946275"/>
          <p14:tracePt t="18625" x="3651250" y="1963738"/>
          <p14:tracePt t="18663" x="3633788" y="1971675"/>
          <p14:tracePt t="18679" x="3624263" y="1971675"/>
          <p14:tracePt t="18752" x="3624263" y="1979613"/>
          <p14:tracePt t="18808" x="3624263" y="1997075"/>
          <p14:tracePt t="18825" x="3608388" y="1997075"/>
          <p14:tracePt t="18841" x="3608388" y="2006600"/>
          <p14:tracePt t="18873" x="3608388" y="2022475"/>
          <p14:tracePt t="20304" x="3598863" y="2032000"/>
          <p14:tracePt t="20312" x="3590925" y="2039938"/>
          <p14:tracePt t="20325" x="3573463" y="2065338"/>
          <p14:tracePt t="20341" x="3548063" y="2117725"/>
          <p14:tracePt t="20359" x="3540125" y="2125663"/>
          <p14:tracePt t="20373" x="3505200" y="2178050"/>
          <p14:tracePt t="20391" x="3479800" y="2236788"/>
          <p14:tracePt t="20408" x="3454400" y="2289175"/>
          <p14:tracePt t="20425" x="3427413" y="2349500"/>
          <p14:tracePt t="20443" x="3402013" y="2443163"/>
          <p14:tracePt t="20459" x="3368675" y="2536825"/>
          <p14:tracePt t="20477" x="3341688" y="2614613"/>
          <p14:tracePt t="20491" x="3308350" y="2682875"/>
          <p14:tracePt t="20508" x="3282950" y="2768600"/>
          <p14:tracePt t="20524" x="3248025" y="2828925"/>
          <p14:tracePt t="20543" x="3213100" y="2906713"/>
          <p14:tracePt t="20559" x="3187700" y="2965450"/>
          <p14:tracePt t="20576" x="3154363" y="3008313"/>
          <p14:tracePt t="20592" x="3127375" y="3060700"/>
          <p14:tracePt t="20609" x="3101975" y="3111500"/>
          <p14:tracePt t="20626" x="3076575" y="3154363"/>
          <p14:tracePt t="20642" x="3059113" y="3206750"/>
          <p14:tracePt t="20661" x="3041650" y="3240088"/>
          <p14:tracePt t="20676" x="3008313" y="3300413"/>
          <p14:tracePt t="20692" x="2998788" y="3335338"/>
          <p14:tracePt t="20708" x="2982913" y="3378200"/>
          <p14:tracePt t="20727" x="2955925" y="3411538"/>
          <p14:tracePt t="20742" x="2947988" y="3436938"/>
          <p14:tracePt t="20763" x="2922588" y="3471863"/>
          <p14:tracePt t="20778" x="2913063" y="3506788"/>
          <p14:tracePt t="20794" x="2887663" y="3540125"/>
          <p14:tracePt t="20808" x="2862263" y="3582988"/>
          <p14:tracePt t="20825" x="2854325" y="3600450"/>
          <p14:tracePt t="20842" x="2836863" y="3625850"/>
          <p14:tracePt t="20859" x="2827338" y="3668713"/>
          <p14:tracePt t="20875" x="2801938" y="3686175"/>
          <p14:tracePt t="20892" x="2776538" y="3729038"/>
          <p14:tracePt t="20908" x="2776538" y="3736975"/>
          <p14:tracePt t="20928" x="2751138" y="3763963"/>
          <p14:tracePt t="20942" x="2733675" y="3806825"/>
          <p14:tracePt t="20959" x="2733675" y="3822700"/>
          <p14:tracePt t="20976" x="2690813" y="3857625"/>
          <p14:tracePt t="20996" x="2682875" y="3883025"/>
          <p14:tracePt t="21009" x="2673350" y="3908425"/>
          <p14:tracePt t="21025" x="2647950" y="3935413"/>
          <p14:tracePt t="21044" x="2630488" y="3951288"/>
          <p14:tracePt t="21063" x="2605088" y="3978275"/>
          <p14:tracePt t="21076" x="2597150" y="4003675"/>
          <p14:tracePt t="21093" x="2587625" y="4029075"/>
          <p14:tracePt t="21112" x="2562225" y="4064000"/>
          <p14:tracePt t="21125" x="2536825" y="4071938"/>
          <p14:tracePt t="21142" x="2536825" y="4089400"/>
          <p14:tracePt t="21159" x="2528888" y="4097338"/>
          <p14:tracePt t="21175" x="2511425" y="4114800"/>
          <p14:tracePt t="21192" x="2501900" y="4114800"/>
          <p14:tracePt t="21211" x="2501900" y="4122738"/>
          <p14:tracePt t="21229" x="2486025" y="4140200"/>
          <p14:tracePt t="21247" x="2486025" y="4149725"/>
          <p14:tracePt t="21646" x="2476500" y="4149725"/>
          <p14:tracePt t="21659" x="2468563" y="4149725"/>
          <p14:tracePt t="21691" x="2451100" y="4149725"/>
          <p14:tracePt t="21708" x="2443163" y="4149725"/>
          <p14:tracePt t="21725" x="2443163" y="4140200"/>
          <p14:tracePt t="21735" x="2425700" y="4140200"/>
          <p14:tracePt t="21840" x="2416175" y="4140200"/>
          <p14:tracePt t="21888" x="2400300" y="4140200"/>
          <p14:tracePt t="21908" x="2390775" y="4140200"/>
          <p14:tracePt t="21925" x="2382838" y="4140200"/>
          <p14:tracePt t="21941" x="2365375" y="4122738"/>
          <p14:tracePt t="21957" x="2357438" y="4122738"/>
          <p14:tracePt t="21974" x="2339975" y="4122738"/>
          <p14:tracePt t="21991" x="2322513" y="4122738"/>
          <p14:tracePt t="22024" x="2305050" y="4122738"/>
          <p14:tracePt t="22091" x="2297113" y="4122738"/>
          <p14:tracePt t="40155" x="2305050" y="4122738"/>
          <p14:tracePt t="40179" x="2322513" y="4122738"/>
          <p14:tracePt t="40203" x="2330450" y="4122738"/>
          <p14:tracePt t="40236" x="2339975" y="4122738"/>
          <p14:tracePt t="40308" x="2357438" y="4122738"/>
          <p14:tracePt t="40325" x="2365375" y="4122738"/>
          <p14:tracePt t="40333" x="2382838" y="4122738"/>
          <p14:tracePt t="40359" x="2390775" y="4122738"/>
          <p14:tracePt t="40374" x="2400300" y="4122738"/>
          <p14:tracePt t="40390" x="2416175" y="4122738"/>
          <p14:tracePt t="40407" x="2425700" y="4122738"/>
          <p14:tracePt t="40424" x="2443163" y="4122738"/>
          <p14:tracePt t="40457" x="2451100" y="4122738"/>
          <p14:tracePt t="40519" x="2468563" y="4122738"/>
          <p14:tracePt t="40543" x="2476500" y="4122738"/>
          <p14:tracePt t="40557" x="2486025" y="4122738"/>
          <p14:tracePt t="40575" x="2501900" y="4140200"/>
          <p14:tracePt t="40591" x="2511425" y="4140200"/>
          <p14:tracePt t="40609" x="2536825" y="4140200"/>
          <p14:tracePt t="40624" x="2544763" y="4140200"/>
          <p14:tracePt t="40640" x="2562225" y="4140200"/>
          <p14:tracePt t="40657" x="2570163" y="4140200"/>
          <p14:tracePt t="40673" x="2570163" y="4149725"/>
          <p14:tracePt t="40690" x="2587625" y="4149725"/>
          <p14:tracePt t="40708" x="2597150" y="4149725"/>
          <p14:tracePt t="40724" x="2605088" y="4157663"/>
          <p14:tracePt t="40742" x="2622550" y="4157663"/>
          <p14:tracePt t="40780" x="2630488" y="4157663"/>
          <p14:tracePt t="41109" x="2647950" y="4157663"/>
          <p14:tracePt t="41133" x="2655888" y="4157663"/>
          <p14:tracePt t="41141" x="2673350" y="4157663"/>
          <p14:tracePt t="41158" x="2682875" y="4157663"/>
          <p14:tracePt t="41174" x="2690813" y="4157663"/>
          <p14:tracePt t="41190" x="2733675" y="4157663"/>
          <p14:tracePt t="41207" x="2741613" y="4157663"/>
          <p14:tracePt t="41224" x="2776538" y="4157663"/>
          <p14:tracePt t="41240" x="2794000" y="4157663"/>
          <p14:tracePt t="41258" x="2811463" y="4157663"/>
          <p14:tracePt t="41276" x="2836863" y="4157663"/>
          <p14:tracePt t="41291" x="2854325" y="4157663"/>
          <p14:tracePt t="41307" x="2862263" y="4157663"/>
          <p14:tracePt t="41324" x="2870200" y="4157663"/>
          <p14:tracePt t="41345" x="2887663" y="4157663"/>
          <p14:tracePt t="41563" x="2870200" y="4157663"/>
          <p14:tracePt t="41586" x="2862263" y="4157663"/>
          <p14:tracePt t="41624" x="2854325" y="4157663"/>
          <p14:tracePt t="41642" x="2836863" y="4157663"/>
          <p14:tracePt t="41664" x="2827338" y="4157663"/>
          <p14:tracePt t="41673" x="2794000" y="4157663"/>
          <p14:tracePt t="41707" x="2751138" y="4157663"/>
          <p14:tracePt t="41724" x="2733675" y="4157663"/>
          <p14:tracePt t="41741" x="2716213" y="4157663"/>
          <p14:tracePt t="41756" x="2690813" y="4157663"/>
          <p14:tracePt t="41774" x="2682875" y="4157663"/>
          <p14:tracePt t="41792" x="2673350" y="4157663"/>
          <p14:tracePt t="41808" x="2655888" y="4157663"/>
          <p14:tracePt t="41824" x="2647950" y="4157663"/>
          <p14:tracePt t="41841" x="2630488" y="4157663"/>
          <p14:tracePt t="42306" x="2647950" y="4157663"/>
          <p14:tracePt t="42370" x="2647950" y="4149725"/>
          <p14:tracePt t="48948" x="2647950" y="4140200"/>
          <p14:tracePt t="48957" x="2647950" y="4114800"/>
          <p14:tracePt t="48973" x="2647950" y="4097338"/>
          <p14:tracePt t="48990" x="2647950" y="4089400"/>
          <p14:tracePt t="49007" x="2655888" y="4054475"/>
          <p14:tracePt t="49023" x="2655888" y="4011613"/>
          <p14:tracePt t="49040" x="2673350" y="3994150"/>
          <p14:tracePt t="49057" x="2673350" y="3968750"/>
          <p14:tracePt t="49076" x="2673350" y="3943350"/>
          <p14:tracePt t="49091" x="2682875" y="3917950"/>
          <p14:tracePt t="49107" x="2682875" y="3908425"/>
          <p14:tracePt t="49124" x="2682875" y="3892550"/>
          <p14:tracePt t="49140" x="2690813" y="3883025"/>
          <p14:tracePt t="49173" x="2690813" y="3865563"/>
          <p14:tracePt t="49190" x="2690813" y="3857625"/>
          <p14:tracePt t="49207" x="2690813" y="3849688"/>
          <p14:tracePt t="49226" x="2708275" y="3849688"/>
          <p14:tracePt t="49230" x="2708275" y="3832225"/>
          <p14:tracePt t="49274" x="2708275" y="3822700"/>
          <p14:tracePt t="49296" x="2708275" y="3806825"/>
          <p14:tracePt t="49313" x="2708275" y="3797300"/>
          <p14:tracePt t="49341" x="2708275" y="3789363"/>
          <p14:tracePt t="49373" x="2708275" y="3771900"/>
          <p14:tracePt t="49393" x="2708275" y="3763963"/>
          <p14:tracePt t="49406" x="2708275" y="3746500"/>
          <p14:tracePt t="49424" x="2690813" y="3736975"/>
          <p14:tracePt t="49442" x="2682875" y="3736975"/>
          <p14:tracePt t="49457" x="2655888" y="3711575"/>
          <p14:tracePt t="49474" x="2647950" y="3703638"/>
          <p14:tracePt t="49490" x="2622550" y="3686175"/>
          <p14:tracePt t="49507" x="2622550" y="3678238"/>
          <p14:tracePt t="49526" x="2597150" y="3678238"/>
          <p14:tracePt t="49542" x="2597150" y="3668713"/>
          <p14:tracePt t="49557" x="2570163" y="3668713"/>
          <p14:tracePt t="49574" x="2562225" y="3651250"/>
          <p14:tracePt t="49590" x="2544763" y="3651250"/>
          <p14:tracePt t="49610" x="2536825" y="3651250"/>
          <p14:tracePt t="49624" x="2528888" y="3651250"/>
          <p14:tracePt t="49641" x="2511425" y="3643313"/>
          <p14:tracePt t="49657" x="2501900" y="3625850"/>
          <p14:tracePt t="49674" x="2486025" y="3625850"/>
          <p14:tracePt t="49692" x="2476500" y="3617913"/>
          <p14:tracePt t="49708" x="2468563" y="3600450"/>
          <p14:tracePt t="49724" x="2451100" y="3600450"/>
          <p14:tracePt t="49744" x="2443163" y="3592513"/>
          <p14:tracePt t="49757" x="2425700" y="3582988"/>
          <p14:tracePt t="49777" x="2416175" y="3565525"/>
          <p14:tracePt t="49854" x="2416175" y="3557588"/>
          <p14:tracePt t="49967" x="2416175" y="3540125"/>
          <p14:tracePt t="49991" x="2425700" y="3540125"/>
          <p14:tracePt t="50112" x="2425700" y="3557588"/>
          <p14:tracePt t="50129" x="2416175" y="3557588"/>
          <p14:tracePt t="50154" x="2416175" y="3565525"/>
          <p14:tracePt t="50169" x="2400300" y="3565525"/>
          <p14:tracePt t="50217" x="2390775" y="3565525"/>
          <p14:tracePt t="50242" x="2382838" y="3565525"/>
          <p14:tracePt t="50259" x="2365375" y="3565525"/>
          <p14:tracePt t="50266" x="2365375" y="3557588"/>
          <p14:tracePt t="50290" x="2357438" y="3557588"/>
          <p14:tracePt t="50306" x="2339975" y="3557588"/>
          <p14:tracePt t="50340" x="2330450" y="3557588"/>
          <p14:tracePt t="50357" x="2322513" y="3540125"/>
          <p14:tracePt t="50387" x="2305050" y="3540125"/>
          <p14:tracePt t="50413" x="2297113" y="3540125"/>
          <p14:tracePt t="50436" x="2279650" y="3540125"/>
          <p14:tracePt t="50490" x="2271713" y="3540125"/>
          <p14:tracePt t="50509" x="2262188" y="3540125"/>
          <p14:tracePt t="50557" x="2244725" y="3540125"/>
          <p14:tracePt t="50622" x="2236788" y="3540125"/>
          <p14:tracePt t="50711" x="2219325" y="3540125"/>
          <p14:tracePt t="50727" x="2211388" y="3540125"/>
          <p14:tracePt t="50740" x="2201863" y="3540125"/>
          <p14:tracePt t="50773" x="2185988" y="3540125"/>
          <p14:tracePt t="50790" x="2159000" y="3540125"/>
          <p14:tracePt t="50810" x="2151063" y="3540125"/>
          <p14:tracePt t="50824" x="2125663" y="3540125"/>
          <p14:tracePt t="50840" x="2116138" y="3540125"/>
          <p14:tracePt t="50873" x="2100263" y="3540125"/>
          <p14:tracePt t="50891" x="2090738" y="3540125"/>
          <p14:tracePt t="50909" x="2073275" y="3540125"/>
          <p14:tracePt t="50969" x="2073275" y="3557588"/>
          <p14:tracePt t="50979" x="2065338" y="3557588"/>
          <p14:tracePt t="51007" x="2065338" y="3565525"/>
          <p14:tracePt t="51040" x="2057400" y="3582988"/>
          <p14:tracePt t="51057" x="2039938" y="3600450"/>
          <p14:tracePt t="51074" x="2039938" y="3617913"/>
          <p14:tracePt t="51092" x="2030413" y="3625850"/>
          <p14:tracePt t="51107" x="2014538" y="3643313"/>
          <p14:tracePt t="51140" x="2014538" y="3651250"/>
          <p14:tracePt t="51294" x="2030413" y="3651250"/>
          <p14:tracePt t="51326" x="2039938" y="3668713"/>
          <p14:tracePt t="51358" x="2057400" y="3668713"/>
          <p14:tracePt t="51415" x="2065338" y="3668713"/>
          <p14:tracePt t="51439" x="2065338" y="3678238"/>
          <p14:tracePt t="51447" x="2073275" y="3678238"/>
          <p14:tracePt t="51471" x="2090738" y="3686175"/>
          <p14:tracePt t="51480" x="2100263" y="3686175"/>
          <p14:tracePt t="51504" x="2116138" y="3686175"/>
          <p14:tracePt t="51529" x="2125663" y="3686175"/>
          <p14:tracePt t="51558" x="2133600" y="3686175"/>
          <p14:tracePt t="51575" x="2151063" y="3686175"/>
          <p14:tracePt t="51590" x="2151063" y="3703638"/>
          <p14:tracePt t="51608" x="2159000" y="3703638"/>
          <p14:tracePt t="51665" x="2176463" y="3703638"/>
          <p14:tracePt t="51681" x="2185988" y="3703638"/>
          <p14:tracePt t="51690" x="2201863" y="3703638"/>
          <p14:tracePt t="51707" x="2211388" y="3703638"/>
          <p14:tracePt t="51723" x="2219325" y="3703638"/>
          <p14:tracePt t="51740" x="2262188" y="3686175"/>
          <p14:tracePt t="51757" x="2279650" y="3678238"/>
          <p14:tracePt t="51775" x="2297113" y="3678238"/>
          <p14:tracePt t="51806" x="2305050" y="3678238"/>
          <p14:tracePt t="51824" x="2305050" y="3668713"/>
          <p14:tracePt t="51884" x="2322513" y="3668713"/>
          <p14:tracePt t="51915" x="2322513" y="3651250"/>
          <p14:tracePt t="51924" x="2330450" y="3651250"/>
          <p14:tracePt t="51957" x="2339975" y="3643313"/>
          <p14:tracePt t="51972" x="2357438" y="3643313"/>
          <p14:tracePt t="52006" x="2365375" y="3625850"/>
          <p14:tracePt t="52045" x="2382838" y="3625850"/>
          <p14:tracePt t="52062" x="2382838" y="3617913"/>
          <p14:tracePt t="52166" x="2382838" y="3600450"/>
          <p14:tracePt t="52223" x="2382838" y="3592513"/>
          <p14:tracePt t="52239" x="2382838" y="3582988"/>
          <p14:tracePt t="52274" x="2382838" y="3565525"/>
          <p14:tracePt t="52290" x="2365375" y="3557588"/>
          <p14:tracePt t="52307" x="2357438" y="3540125"/>
          <p14:tracePt t="52325" x="2339975" y="3532188"/>
          <p14:tracePt t="52358" x="2330450" y="3522663"/>
          <p14:tracePt t="52390" x="2322513" y="3506788"/>
          <p14:tracePt t="52401" x="2305050" y="3506788"/>
          <p14:tracePt t="52449" x="2305050" y="3497263"/>
          <p14:tracePt t="52473" x="2297113" y="3497263"/>
          <p14:tracePt t="52493" x="2279650" y="3497263"/>
          <p14:tracePt t="52507" x="2279650" y="3479800"/>
          <p14:tracePt t="52514" x="2271713" y="3479800"/>
          <p14:tracePt t="52540" x="2262188" y="3479800"/>
          <p14:tracePt t="52562" x="2244725" y="3479800"/>
          <p14:tracePt t="52606" x="2236788" y="3479800"/>
          <p14:tracePt t="52640" x="2219325" y="3479800"/>
          <p14:tracePt t="52657" x="2211388" y="3479800"/>
          <p14:tracePt t="52673" x="2201863" y="3479800"/>
          <p14:tracePt t="52690" x="2185988" y="3479800"/>
          <p14:tracePt t="52706" x="2176463" y="3479800"/>
          <p14:tracePt t="52727" x="2159000" y="3479800"/>
          <p14:tracePt t="52749" x="2159000" y="3497263"/>
          <p14:tracePt t="52764" x="2151063" y="3497263"/>
          <p14:tracePt t="52781" x="2151063" y="3506788"/>
          <p14:tracePt t="52789" x="2133600" y="3506788"/>
          <p14:tracePt t="52823" x="2125663" y="3522663"/>
          <p14:tracePt t="52842" x="2116138" y="3532188"/>
          <p14:tracePt t="52858" x="2100263" y="3557588"/>
          <p14:tracePt t="52873" x="2090738" y="3557588"/>
          <p14:tracePt t="52890" x="2090738" y="3565525"/>
          <p14:tracePt t="52907" x="2090738" y="3582988"/>
          <p14:tracePt t="52925" x="2073275" y="3592513"/>
          <p14:tracePt t="53015" x="2073275" y="3600450"/>
          <p14:tracePt t="53048" x="2073275" y="3617913"/>
          <p14:tracePt t="53073" x="2073275" y="3625850"/>
          <p14:tracePt t="53089" x="2090738" y="3643313"/>
          <p14:tracePt t="53123" x="2100263" y="3651250"/>
          <p14:tracePt t="53141" x="2116138" y="3651250"/>
          <p14:tracePt t="53156" x="2116138" y="3668713"/>
          <p14:tracePt t="53173" x="2133600" y="3668713"/>
          <p14:tracePt t="53190" x="2133600" y="3678238"/>
          <p14:tracePt t="53207" x="2159000" y="3678238"/>
          <p14:tracePt t="53224" x="2176463" y="3686175"/>
          <p14:tracePt t="53242" x="2185988" y="3686175"/>
          <p14:tracePt t="53257" x="2211388" y="3703638"/>
          <p14:tracePt t="53290" x="2236788" y="3703638"/>
          <p14:tracePt t="53307" x="2244725" y="3703638"/>
          <p14:tracePt t="53324" x="2271713" y="3703638"/>
          <p14:tracePt t="53344" x="2305050" y="3703638"/>
          <p14:tracePt t="53357" x="2330450" y="3703638"/>
          <p14:tracePt t="53374" x="2339975" y="3703638"/>
          <p14:tracePt t="53393" x="2365375" y="3703638"/>
          <p14:tracePt t="53409" x="2365375" y="3686175"/>
          <p14:tracePt t="53425" x="2382838" y="3686175"/>
          <p14:tracePt t="53458" x="2390775" y="3686175"/>
          <p14:tracePt t="53474" x="2390775" y="3678238"/>
          <p14:tracePt t="53491" x="2400300" y="3668713"/>
          <p14:tracePt t="53524" x="2425700" y="3651250"/>
          <p14:tracePt t="53543" x="2443163" y="3651250"/>
          <p14:tracePt t="53557" x="2443163" y="3643313"/>
          <p14:tracePt t="53598" x="2451100" y="3643313"/>
          <p14:tracePt t="53622" x="2451100" y="3625850"/>
          <p14:tracePt t="53670" x="2468563" y="3625850"/>
          <p14:tracePt t="53687" x="2468563" y="3617913"/>
          <p14:tracePt t="53937" x="2451100" y="3617913"/>
          <p14:tracePt t="53986" x="2443163" y="3617913"/>
          <p14:tracePt t="54018" x="2425700" y="3617913"/>
          <p14:tracePt t="54041" x="2416175" y="3617913"/>
          <p14:tracePt t="54057" x="2400300" y="3617913"/>
          <p14:tracePt t="54090" x="2390775" y="3617913"/>
          <p14:tracePt t="54108" x="2382838" y="3600450"/>
          <p14:tracePt t="54123" x="2357438" y="3600450"/>
          <p14:tracePt t="54140" x="2339975" y="3592513"/>
          <p14:tracePt t="54160" x="2339975" y="3582988"/>
          <p14:tracePt t="54174" x="2330450" y="3582988"/>
          <p14:tracePt t="54190" x="2322513" y="3565525"/>
          <p14:tracePt t="54207" x="2305050" y="3565525"/>
          <p14:tracePt t="54224" x="2297113" y="3565525"/>
          <p14:tracePt t="54243" x="2279650" y="3565525"/>
          <p14:tracePt t="54274" x="2271713" y="3565525"/>
          <p14:tracePt t="54292" x="2262188" y="3565525"/>
          <p14:tracePt t="54333" x="2244725" y="3565525"/>
          <p14:tracePt t="54358" x="2236788" y="3565525"/>
          <p14:tracePt t="54391" x="2236788" y="3582988"/>
          <p14:tracePt t="54399" x="2219325" y="3582988"/>
          <p14:tracePt t="54439" x="2219325" y="3592513"/>
          <p14:tracePt t="54447" x="2211388" y="3592513"/>
          <p14:tracePt t="54489" x="2211388" y="3600450"/>
          <p14:tracePt t="54506" x="2201863" y="3600450"/>
          <p14:tracePt t="54523" x="2185988" y="3617913"/>
          <p14:tracePt t="54557" x="2176463" y="3625850"/>
          <p14:tracePt t="54592" x="2176463" y="3643313"/>
          <p14:tracePt t="54607" x="2159000" y="3651250"/>
          <p14:tracePt t="54642" x="2159000" y="3668713"/>
          <p14:tracePt t="55231" x="2159000" y="3686175"/>
          <p14:tracePt t="55239" x="2159000" y="3703638"/>
          <p14:tracePt t="55258" x="2151063" y="3703638"/>
          <p14:tracePt t="55273" x="2151063" y="3729038"/>
          <p14:tracePt t="55290" x="2133600" y="3763963"/>
          <p14:tracePt t="55308" x="2133600" y="3789363"/>
          <p14:tracePt t="55323" x="2125663" y="3822700"/>
          <p14:tracePt t="55340" x="2116138" y="3857625"/>
          <p14:tracePt t="55358" x="2116138" y="3892550"/>
          <p14:tracePt t="55375" x="2090738" y="3935413"/>
          <p14:tracePt t="55377" x="2073275" y="3968750"/>
          <p14:tracePt t="55389" x="2065338" y="3994150"/>
          <p14:tracePt t="55407" x="2065338" y="4003675"/>
          <p14:tracePt t="55424" x="2057400" y="4037013"/>
          <p14:tracePt t="55440" x="2039938" y="4089400"/>
          <p14:tracePt t="55459" x="2030413" y="4114800"/>
          <p14:tracePt t="55474" x="2030413" y="4149725"/>
          <p14:tracePt t="55491" x="2030413" y="4175125"/>
          <p14:tracePt t="55507" x="2014538" y="4200525"/>
          <p14:tracePt t="55524" x="2014538" y="4217988"/>
          <p14:tracePt t="55543" x="2014538" y="4235450"/>
          <p14:tracePt t="55557" x="2014538" y="4260850"/>
          <p14:tracePt t="55574" x="2014538" y="4278313"/>
          <p14:tracePt t="55595" x="2014538" y="4303713"/>
          <p14:tracePt t="55607" x="2030413" y="4329113"/>
          <p14:tracePt t="55623" x="2030413" y="4346575"/>
          <p14:tracePt t="55645" x="2039938" y="4364038"/>
          <p14:tracePt t="55656" x="2057400" y="4389438"/>
          <p14:tracePt t="55674" x="2057400" y="4406900"/>
          <p14:tracePt t="55690" x="2057400" y="4414838"/>
          <p14:tracePt t="55708" x="2065338" y="4440238"/>
          <p14:tracePt t="55724" x="2090738" y="4483100"/>
          <p14:tracePt t="55741" x="2090738" y="4500563"/>
          <p14:tracePt t="55760" x="2100263" y="4551363"/>
          <p14:tracePt t="55774" x="2116138" y="4586288"/>
          <p14:tracePt t="55790" x="2125663" y="4611688"/>
          <p14:tracePt t="55807" x="2125663" y="4646613"/>
          <p14:tracePt t="55826" x="2133600" y="4654550"/>
          <p14:tracePt t="55844" x="2151063" y="4679950"/>
          <p14:tracePt t="55857" x="2151063" y="4689475"/>
          <p14:tracePt t="55875" x="2159000" y="4706938"/>
          <p14:tracePt t="55890" x="2185988" y="4714875"/>
          <p14:tracePt t="55911" x="2211388" y="4732338"/>
          <p14:tracePt t="56355" x="2211388" y="4740275"/>
          <p14:tracePt t="56363" x="2211388" y="4749800"/>
          <p14:tracePt t="56374" x="2211388" y="4792663"/>
          <p14:tracePt t="56390" x="2211388" y="4818063"/>
          <p14:tracePt t="56406" x="2211388" y="4851400"/>
          <p14:tracePt t="56423" x="2211388" y="4911725"/>
          <p14:tracePt t="56440" x="2201863" y="4972050"/>
          <p14:tracePt t="56456" x="2201863" y="5022850"/>
          <p14:tracePt t="56473" x="2185988" y="5040313"/>
          <p14:tracePt t="56490" x="2185988" y="5065713"/>
          <p14:tracePt t="56506" x="2185988" y="5083175"/>
          <p14:tracePt t="56525" x="2185988" y="5092700"/>
          <p14:tracePt t="56574" x="2185988" y="5083175"/>
          <p14:tracePt t="56598" x="2185988" y="5065713"/>
          <p14:tracePt t="56606" x="2185988" y="5057775"/>
          <p14:tracePt t="56640" x="2185988" y="5040313"/>
          <p14:tracePt t="56657" x="2211388" y="4979988"/>
          <p14:tracePt t="56673" x="2236788" y="4921250"/>
          <p14:tracePt t="56690" x="2262188" y="4835525"/>
          <p14:tracePt t="56707" x="2297113" y="4740275"/>
          <p14:tracePt t="56723" x="2322513" y="4629150"/>
          <p14:tracePt t="56742" x="2339975" y="4560888"/>
          <p14:tracePt t="56759" x="2357438" y="4475163"/>
          <p14:tracePt t="56773" x="2365375" y="4389438"/>
          <p14:tracePt t="56791" x="2365375" y="4364038"/>
          <p14:tracePt t="56807" x="2365375" y="4303713"/>
          <p14:tracePt t="56824" x="2365375" y="4294188"/>
          <p14:tracePt t="56840" x="2365375" y="4235450"/>
          <p14:tracePt t="56857" x="2365375" y="4208463"/>
          <p14:tracePt t="56876" x="2357438" y="4175125"/>
          <p14:tracePt t="56890" x="2357438" y="4140200"/>
          <p14:tracePt t="56907" x="2339975" y="4097338"/>
          <p14:tracePt t="56924" x="2339975" y="4054475"/>
          <p14:tracePt t="56941" x="2339975" y="4003675"/>
          <p14:tracePt t="56957" x="2330450" y="3951288"/>
          <p14:tracePt t="56974" x="2330450" y="3917950"/>
          <p14:tracePt t="56990" x="2322513" y="3883025"/>
          <p14:tracePt t="57013" x="2322513" y="3849688"/>
          <p14:tracePt t="57023" x="2322513" y="3797300"/>
          <p14:tracePt t="57041" x="2322513" y="3789363"/>
          <p14:tracePt t="57057" x="2322513" y="3763963"/>
          <p14:tracePt t="57074" x="2322513" y="3736975"/>
          <p14:tracePt t="57092" x="2322513" y="3711575"/>
          <p14:tracePt t="57108" x="2322513" y="3686175"/>
          <p14:tracePt t="57143" x="2322513" y="3678238"/>
          <p14:tracePt t="57205" x="2330450" y="3668713"/>
          <p14:tracePt t="57625" x="2322513" y="3668713"/>
          <p14:tracePt t="57633" x="2297113" y="3668713"/>
          <p14:tracePt t="57641" x="2279650" y="3668713"/>
          <p14:tracePt t="57657" x="2271713" y="3668713"/>
          <p14:tracePt t="57673" x="2262188" y="3668713"/>
          <p14:tracePt t="57690" x="2219325" y="3651250"/>
          <p14:tracePt t="57708" x="2201863" y="3643313"/>
          <p14:tracePt t="57723" x="2159000" y="3643313"/>
          <p14:tracePt t="57742" x="2133600" y="3625850"/>
          <p14:tracePt t="57756" x="2125663" y="3625850"/>
          <p14:tracePt t="57773" x="2116138" y="3625850"/>
          <p14:tracePt t="57774" x="2100263" y="3625850"/>
          <p14:tracePt t="58353" x="2116138" y="3625850"/>
          <p14:tracePt t="60940" x="2116138" y="3651250"/>
          <p14:tracePt t="60948" x="2116138" y="3668713"/>
          <p14:tracePt t="60956" x="2116138" y="3703638"/>
          <p14:tracePt t="60974" x="2116138" y="3729038"/>
          <p14:tracePt t="60989" x="2116138" y="3763963"/>
          <p14:tracePt t="61006" x="2116138" y="3892550"/>
          <p14:tracePt t="61023" x="2116138" y="4037013"/>
          <p14:tracePt t="61040" x="2116138" y="4208463"/>
          <p14:tracePt t="61056" x="2116138" y="4354513"/>
          <p14:tracePt t="61074" x="2133600" y="4500563"/>
          <p14:tracePt t="61091" x="2151063" y="4629150"/>
          <p14:tracePt t="61107" x="2176463" y="4749800"/>
          <p14:tracePt t="61125" x="2201863" y="4878388"/>
          <p14:tracePt t="61142" x="2219325" y="5032375"/>
          <p14:tracePt t="61158" x="2236788" y="5143500"/>
          <p14:tracePt t="61175" x="2244725" y="5203825"/>
          <p14:tracePt t="61190" x="2244725" y="5289550"/>
          <p14:tracePt t="61207" x="2262188" y="5357813"/>
          <p14:tracePt t="61224" x="2271713" y="5418138"/>
          <p14:tracePt t="61240" x="2279650" y="5478463"/>
          <p14:tracePt t="61258" x="2279650" y="5529263"/>
          <p14:tracePt t="61274" x="2297113" y="5564188"/>
          <p14:tracePt t="61290" x="2305050" y="5614988"/>
          <p14:tracePt t="61310" x="2305050" y="5649913"/>
          <p14:tracePt t="61323" x="2322513" y="5683250"/>
          <p14:tracePt t="61341" x="2322513" y="5708650"/>
          <p14:tracePt t="61357" x="2330450" y="5743575"/>
          <p14:tracePt t="61376" x="2330450" y="5768975"/>
          <p14:tracePt t="61393" x="2339975" y="5778500"/>
          <p14:tracePt t="61700" x="2339975" y="5794375"/>
          <p14:tracePt t="61708" x="2339975" y="5803900"/>
          <p14:tracePt t="61723" x="2330450" y="5821363"/>
          <p14:tracePt t="61756" x="2322513" y="5837238"/>
          <p14:tracePt t="61773" x="2322513" y="5854700"/>
          <p14:tracePt t="61789" x="2322513" y="5864225"/>
          <p14:tracePt t="61790" x="2305050" y="5864225"/>
          <p14:tracePt t="61984" x="2305050" y="5854700"/>
          <p14:tracePt t="62008" x="2305050" y="5837238"/>
          <p14:tracePt t="62024" x="2305050" y="5829300"/>
          <p14:tracePt t="62039" x="2322513" y="5821363"/>
          <p14:tracePt t="62073" x="2322513" y="5803900"/>
          <p14:tracePt t="62089" x="2322513" y="5778500"/>
          <p14:tracePt t="62107" x="2330450" y="5768975"/>
          <p14:tracePt t="62125" x="2330450" y="5761038"/>
          <p14:tracePt t="62140" x="2339975" y="5761038"/>
          <p14:tracePt t="62157" x="2339975" y="5743575"/>
          <p14:tracePt t="62190" x="2339975" y="5735638"/>
          <p14:tracePt t="62191" x="2357438" y="5718175"/>
          <p14:tracePt t="62848" x="2339975" y="5708650"/>
          <p14:tracePt t="62856" x="2322513" y="5700713"/>
          <p14:tracePt t="62873" x="2305050" y="5683250"/>
          <p14:tracePt t="62890" x="2297113" y="5675313"/>
          <p14:tracePt t="62906" x="2271713" y="5649913"/>
          <p14:tracePt t="62923" x="2244725" y="5632450"/>
          <p14:tracePt t="62940" x="2219325" y="5614988"/>
          <p14:tracePt t="62956" x="2211388" y="5597525"/>
          <p14:tracePt t="62973" x="2201863" y="5589588"/>
          <p14:tracePt t="62989" x="2185988" y="5572125"/>
          <p14:tracePt t="63007" x="2176463" y="5564188"/>
          <p14:tracePt t="63023" x="2159000" y="5564188"/>
          <p14:tracePt t="63039" x="2159000" y="5554663"/>
          <p14:tracePt t="63056" x="2151063" y="5554663"/>
          <p14:tracePt t="63085" x="2133600" y="5554663"/>
          <p14:tracePt t="63228" x="2125663" y="5554663"/>
          <p14:tracePt t="63260" x="2116138" y="5554663"/>
          <p14:tracePt t="63317" x="2100263" y="5554663"/>
          <p14:tracePt t="63349" x="2100263" y="5564188"/>
          <p14:tracePt t="63470" x="2090738" y="5564188"/>
          <p14:tracePt t="63480" x="2090738" y="5572125"/>
          <p14:tracePt t="63527" x="2090738" y="5589588"/>
          <p14:tracePt t="63552" x="2073275" y="5589588"/>
          <p14:tracePt t="63567" x="2073275" y="5597525"/>
          <p14:tracePt t="63584" x="2065338" y="5597525"/>
          <p14:tracePt t="63616" x="2065338" y="5614988"/>
          <p14:tracePt t="63624" x="2057400" y="5614988"/>
          <p14:tracePt t="63672" x="2039938" y="5622925"/>
          <p14:tracePt t="63689" x="2030413" y="5622925"/>
          <p14:tracePt t="63706" x="2030413" y="5632450"/>
          <p14:tracePt t="63707" x="2014538" y="5632450"/>
          <p14:tracePt t="63802" x="2014538" y="5649913"/>
          <p14:tracePt t="63847" x="2014538" y="5657850"/>
          <p14:tracePt t="63867" x="2014538" y="5675313"/>
          <p14:tracePt t="63891" x="2014538" y="5683250"/>
          <p14:tracePt t="63909" x="2030413" y="5683250"/>
          <p14:tracePt t="63924" x="2030413" y="5700713"/>
          <p14:tracePt t="63948" x="2039938" y="5700713"/>
          <p14:tracePt t="64004" x="2057400" y="5700713"/>
          <p14:tracePt t="64021" x="2057400" y="5708650"/>
          <p14:tracePt t="64036" x="2065338" y="5708650"/>
          <p14:tracePt t="64061" x="2073275" y="5708650"/>
          <p14:tracePt t="64080" x="2073275" y="5718175"/>
          <p14:tracePt t="64106" x="2090738" y="5718175"/>
          <p14:tracePt t="64123" x="2100263" y="5718175"/>
          <p14:tracePt t="64190" x="2116138" y="5718175"/>
          <p14:tracePt t="64206" x="2116138" y="5735638"/>
          <p14:tracePt t="64215" x="2125663" y="5735638"/>
          <p14:tracePt t="64231" x="2133600" y="5735638"/>
          <p14:tracePt t="64264" x="2151063" y="5743575"/>
          <p14:tracePt t="64275" x="2176463" y="5743575"/>
          <p14:tracePt t="64289" x="2185988" y="5743575"/>
          <p14:tracePt t="64306" x="2211388" y="5761038"/>
          <p14:tracePt t="64322" x="2236788" y="5761038"/>
          <p14:tracePt t="64339" x="2244725" y="5761038"/>
          <p14:tracePt t="64358" x="2271713" y="5761038"/>
          <p14:tracePt t="64373" x="2271713" y="5768975"/>
          <p14:tracePt t="64373" x="2279650" y="5768975"/>
          <p14:tracePt t="64400" x="2297113" y="5768975"/>
          <p14:tracePt t="64441" x="2305050" y="5768975"/>
          <p14:tracePt t="64457" x="2322513" y="5768975"/>
          <p14:tracePt t="64492" x="2330450" y="5768975"/>
          <p14:tracePt t="64507" x="2339975" y="5768975"/>
          <p14:tracePt t="64524" x="2365375" y="5768975"/>
          <p14:tracePt t="64539" x="2382838" y="5761038"/>
          <p14:tracePt t="64555" x="2390775" y="5761038"/>
          <p14:tracePt t="64572" x="2390775" y="5743575"/>
          <p14:tracePt t="64590" x="2400300" y="5743575"/>
          <p14:tracePt t="64606" x="2416175" y="5743575"/>
          <p14:tracePt t="64625" x="2425700" y="5735638"/>
          <p14:tracePt t="64640" x="2443163" y="5735638"/>
          <p14:tracePt t="64674" x="2451100" y="5735638"/>
          <p14:tracePt t="64694" x="2451100" y="5718175"/>
          <p14:tracePt t="64739" x="2468563" y="5718175"/>
          <p14:tracePt t="64780" x="2468563" y="5708650"/>
          <p14:tracePt t="64837" x="2468563" y="5700713"/>
          <p14:tracePt t="64869" x="2476500" y="5700713"/>
          <p14:tracePt t="64885" x="2476500" y="5683250"/>
          <p14:tracePt t="64910" x="2476500" y="5675313"/>
          <p14:tracePt t="64939" x="2486025" y="5657850"/>
          <p14:tracePt t="64957" x="2486025" y="5649913"/>
          <p14:tracePt t="64989" x="2486025" y="5632450"/>
          <p14:tracePt t="64990" x="2486025" y="5622925"/>
          <p14:tracePt t="65063" x="2486025" y="5614988"/>
          <p14:tracePt t="65160" x="2476500" y="5614988"/>
          <p14:tracePt t="65208" x="2468563" y="5614988"/>
          <p14:tracePt t="65239" x="2468563" y="5622925"/>
          <p14:tracePt t="65249" x="2451100" y="5622925"/>
          <p14:tracePt t="65257" x="2451100" y="5632450"/>
          <p14:tracePt t="65290" x="2443163" y="5632450"/>
          <p14:tracePt t="65291" x="2443163" y="5649913"/>
          <p14:tracePt t="65322" x="2425700" y="5649913"/>
          <p14:tracePt t="65339" x="2425700" y="5657850"/>
          <p14:tracePt t="65356" x="2416175" y="5657850"/>
          <p14:tracePt t="65372" x="2400300" y="5657850"/>
          <p14:tracePt t="65374" x="2390775" y="5675313"/>
          <p14:tracePt t="65389" x="2382838" y="5675313"/>
          <p14:tracePt t="65423" x="2365375" y="5675313"/>
          <p14:tracePt t="65440" x="2339975" y="5683250"/>
          <p14:tracePt t="65457" x="2330450" y="5683250"/>
          <p14:tracePt t="65473" x="2322513" y="5683250"/>
          <p14:tracePt t="65492" x="2305050" y="5683250"/>
          <p14:tracePt t="65507" x="2279650" y="5683250"/>
          <p14:tracePt t="65523" x="2271713" y="5683250"/>
          <p14:tracePt t="65540" x="2262188" y="5683250"/>
          <p14:tracePt t="65560" x="2219325" y="5683250"/>
          <p14:tracePt t="65574" x="2201863" y="5683250"/>
          <p14:tracePt t="65592" x="2185988" y="5683250"/>
          <p14:tracePt t="65613" x="2176463" y="5683250"/>
          <p14:tracePt t="65881" x="2159000" y="5700713"/>
          <p14:tracePt t="65888" x="2151063" y="5700713"/>
          <p14:tracePt t="65913" x="2133600" y="5700713"/>
          <p14:tracePt t="65922" x="2125663" y="5700713"/>
          <p14:tracePt t="65940" x="2125663" y="5708650"/>
          <p14:tracePt t="65956" x="2116138" y="5708650"/>
          <p14:tracePt t="65990" x="2100263" y="5708650"/>
          <p14:tracePt t="66253" x="2116138" y="5708650"/>
          <p14:tracePt t="66365" x="2125663" y="5708650"/>
          <p14:tracePt t="66414" x="2133600" y="5708650"/>
          <p14:tracePt t="66430" x="2133600" y="5718175"/>
          <p14:tracePt t="66447" x="2151063" y="5718175"/>
          <p14:tracePt t="66454" x="2151063" y="5735638"/>
          <p14:tracePt t="66473" x="2159000" y="5735638"/>
          <p14:tracePt t="66505" x="2176463" y="5735638"/>
          <p14:tracePt t="66524" x="2176463" y="5743575"/>
          <p14:tracePt t="66540" x="2185988" y="5743575"/>
          <p14:tracePt t="66558" x="2201863" y="5743575"/>
          <p14:tracePt t="66573" x="2211388" y="5743575"/>
          <p14:tracePt t="66591" x="2211388" y="5761038"/>
          <p14:tracePt t="66606" x="2236788" y="5761038"/>
          <p14:tracePt t="66641" x="2244725" y="5761038"/>
          <p14:tracePt t="66658" x="2271713" y="5768975"/>
          <p14:tracePt t="66675" x="2297113" y="5768975"/>
          <p14:tracePt t="66697" x="2322513" y="5768975"/>
          <p14:tracePt t="66708" x="2339975" y="5768975"/>
          <p14:tracePt t="66741" x="2357438" y="5768975"/>
          <p14:tracePt t="66834" x="2365375" y="5768975"/>
          <p14:tracePt t="77667" x="2365375" y="5761038"/>
          <p14:tracePt t="77675" x="2365375" y="5743575"/>
          <p14:tracePt t="77688" x="2365375" y="5718175"/>
          <p14:tracePt t="77705" x="2382838" y="5708650"/>
          <p14:tracePt t="77722" x="2390775" y="5683250"/>
          <p14:tracePt t="77738" x="2416175" y="5632450"/>
          <p14:tracePt t="77755" x="2425700" y="5597525"/>
          <p14:tracePt t="77771" x="2451100" y="5564188"/>
          <p14:tracePt t="77790" x="2476500" y="5537200"/>
          <p14:tracePt t="77805" x="2501900" y="5503863"/>
          <p14:tracePt t="77824" x="2511425" y="5494338"/>
          <p14:tracePt t="77838" x="2528888" y="5478463"/>
          <p14:tracePt t="77856" x="2536825" y="5478463"/>
          <p14:tracePt t="77872" x="2536825" y="5468938"/>
          <p14:tracePt t="77873" x="2544763" y="5451475"/>
          <p14:tracePt t="77926" x="2562225" y="5451475"/>
          <p14:tracePt t="77950" x="2562225" y="5443538"/>
          <p14:tracePt t="77958" x="2570163" y="5435600"/>
          <p14:tracePt t="77971" x="2570163" y="5418138"/>
          <p14:tracePt t="77988" x="2587625" y="5392738"/>
          <p14:tracePt t="78006" x="2597150" y="5365750"/>
          <p14:tracePt t="78021" x="2647950" y="5289550"/>
          <p14:tracePt t="78040" x="2801938" y="5006975"/>
          <p14:tracePt t="78055" x="2940050" y="4775200"/>
          <p14:tracePt t="78072" x="3094038" y="4475163"/>
          <p14:tracePt t="78088" x="3273425" y="4097338"/>
          <p14:tracePt t="78105" x="3487738" y="3678238"/>
          <p14:tracePt t="78122" x="3709988" y="3189288"/>
          <p14:tracePt t="78139" x="3898900" y="2717800"/>
          <p14:tracePt t="78155" x="4095750" y="2263775"/>
          <p14:tracePt t="78173" x="4251325" y="1774825"/>
          <p14:tracePt t="78189" x="4395788" y="1354138"/>
          <p14:tracePt t="78208" x="4516438" y="968375"/>
          <p14:tracePt t="78224" x="4602163" y="728663"/>
          <p14:tracePt t="78240" x="4695825" y="479425"/>
          <p14:tracePt t="78255" x="4781550" y="300038"/>
          <p14:tracePt t="78605" x="4781550" y="292100"/>
          <p14:tracePt t="78614" x="4781550" y="265113"/>
          <p14:tracePt t="78623" x="4781550" y="239713"/>
          <p14:tracePt t="78639" x="4781550" y="206375"/>
          <p14:tracePt t="78654" x="4781550" y="179388"/>
          <p14:tracePt t="78671" x="4781550" y="93663"/>
        </p14:tracePtLst>
      </p14:laserTraceLst>
    </p:ext>
  </p:extLs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nhaltsplatzhalter 2">
            <a:extLst>
              <a:ext uri="{FF2B5EF4-FFF2-40B4-BE49-F238E27FC236}">
                <a16:creationId xmlns:a16="http://schemas.microsoft.com/office/drawing/2014/main" id="{8CC87A89-0FD3-147E-EB56-1CF8010B8530}"/>
              </a:ext>
            </a:extLst>
          </p:cNvPr>
          <p:cNvSpPr>
            <a:spLocks noGrp="1"/>
          </p:cNvSpPr>
          <p:nvPr>
            <p:ph idx="1"/>
          </p:nvPr>
        </p:nvSpPr>
        <p:spPr>
          <a:xfrm>
            <a:off x="628650" y="1268760"/>
            <a:ext cx="7886700" cy="4598269"/>
          </a:xfrm>
        </p:spPr>
        <p:txBody>
          <a:bodyPr>
            <a:normAutofit/>
          </a:bodyPr>
          <a:lstStyle/>
          <a:p>
            <a:pPr marL="0" indent="0">
              <a:lnSpc>
                <a:spcPct val="107000"/>
              </a:lnSpc>
              <a:spcAft>
                <a:spcPts val="800"/>
              </a:spcAft>
              <a:buNone/>
            </a:pPr>
            <a:r>
              <a:rPr lang="fr-CH" sz="1800" b="1" dirty="0">
                <a:ea typeface="Times New Roman" panose="02020603050405020304" pitchFamily="18" charset="0"/>
              </a:rPr>
              <a:t>Dans quelle mesure les objectifs de la Convention sur la diversité biologique de 2020 sont-ils atteints ?</a:t>
            </a:r>
          </a:p>
          <a:p>
            <a:pPr marL="0" indent="0">
              <a:lnSpc>
                <a:spcPct val="107000"/>
              </a:lnSpc>
              <a:spcAft>
                <a:spcPts val="800"/>
              </a:spcAft>
              <a:buNone/>
            </a:pPr>
            <a:endParaRPr lang="fr-CH" sz="1100" dirty="0">
              <a:ea typeface="Times New Roman" panose="02020603050405020304" pitchFamily="18" charset="0"/>
            </a:endParaRPr>
          </a:p>
          <a:p>
            <a:pPr marL="0" indent="0">
              <a:lnSpc>
                <a:spcPct val="107000"/>
              </a:lnSpc>
              <a:spcAft>
                <a:spcPts val="800"/>
              </a:spcAft>
              <a:buNone/>
            </a:pPr>
            <a:endParaRPr lang="fr-CH" sz="1100" dirty="0">
              <a:ea typeface="Times New Roman" panose="02020603050405020304" pitchFamily="18" charset="0"/>
            </a:endParaRPr>
          </a:p>
          <a:p>
            <a:pPr marL="0" indent="0">
              <a:lnSpc>
                <a:spcPct val="107000"/>
              </a:lnSpc>
              <a:spcAft>
                <a:spcPts val="800"/>
              </a:spcAft>
              <a:buNone/>
            </a:pPr>
            <a:endParaRPr lang="fr-CH" sz="800" dirty="0">
              <a:ea typeface="Times New Roman" panose="02020603050405020304" pitchFamily="18" charset="0"/>
            </a:endParaRPr>
          </a:p>
          <a:p>
            <a:pPr marL="0" indent="0">
              <a:buNone/>
            </a:pPr>
            <a:endParaRPr lang="fr-CH" dirty="0"/>
          </a:p>
        </p:txBody>
      </p:sp>
      <p:sp>
        <p:nvSpPr>
          <p:cNvPr id="4" name="Titel 3">
            <a:extLst>
              <a:ext uri="{FF2B5EF4-FFF2-40B4-BE49-F238E27FC236}">
                <a16:creationId xmlns:a16="http://schemas.microsoft.com/office/drawing/2014/main" id="{8462E61B-9826-41C4-EBD3-D3F0F622123F}"/>
              </a:ext>
            </a:extLst>
          </p:cNvPr>
          <p:cNvSpPr>
            <a:spLocks noGrp="1"/>
          </p:cNvSpPr>
          <p:nvPr>
            <p:ph type="title"/>
          </p:nvPr>
        </p:nvSpPr>
        <p:spPr/>
        <p:txBody>
          <a:bodyPr>
            <a:normAutofit/>
          </a:bodyPr>
          <a:lstStyle/>
          <a:p>
            <a:r>
              <a:rPr lang="fr-CH"/>
              <a:t>Biodiversité dans l'agriculture : objectifs politiques</a:t>
            </a:r>
          </a:p>
        </p:txBody>
      </p:sp>
      <p:sp>
        <p:nvSpPr>
          <p:cNvPr id="9" name="Fußzeilenplatzhalter 1">
            <a:extLst>
              <a:ext uri="{FF2B5EF4-FFF2-40B4-BE49-F238E27FC236}">
                <a16:creationId xmlns:a16="http://schemas.microsoft.com/office/drawing/2014/main" id="{0DAF38E4-4F20-1E4C-AF24-3ECB8D93BC1D}"/>
              </a:ext>
            </a:extLst>
          </p:cNvPr>
          <p:cNvSpPr>
            <a:spLocks noGrp="1"/>
          </p:cNvSpPr>
          <p:nvPr>
            <p:ph type="ftr" sz="quarter" idx="11"/>
          </p:nvPr>
        </p:nvSpPr>
        <p:spPr>
          <a:xfrm>
            <a:off x="5429250" y="6400980"/>
            <a:ext cx="3086100" cy="360000"/>
          </a:xfrm>
        </p:spPr>
        <p:txBody>
          <a:bodyPr/>
          <a:lstStyle/>
          <a:p>
            <a:r>
              <a:rPr lang="fr-CH"/>
              <a:t>Formation de conseiller-ère en biodiversité</a:t>
            </a:r>
          </a:p>
        </p:txBody>
      </p:sp>
    </p:spTree>
    <p:extLst>
      <p:ext uri="{BB962C8B-B14F-4D97-AF65-F5344CB8AC3E}">
        <p14:creationId xmlns:p14="http://schemas.microsoft.com/office/powerpoint/2010/main" val="1369133129"/>
      </p:ext>
    </p:extLst>
  </p:cSld>
  <p:clrMapOvr>
    <a:masterClrMapping/>
  </p:clrMapOvr>
  <mc:AlternateContent xmlns:mc="http://schemas.openxmlformats.org/markup-compatibility/2006" xmlns:p14="http://schemas.microsoft.com/office/powerpoint/2010/main">
    <mc:Choice Requires="p14">
      <p:transition spd="slow" p14:dur="2000" advTm="10590"/>
    </mc:Choice>
    <mc:Fallback xmlns="">
      <p:transition spd="slow" advTm="10590"/>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nhaltsplatzhalter 2">
            <a:extLst>
              <a:ext uri="{FF2B5EF4-FFF2-40B4-BE49-F238E27FC236}">
                <a16:creationId xmlns:a16="http://schemas.microsoft.com/office/drawing/2014/main" id="{8CC87A89-0FD3-147E-EB56-1CF8010B8530}"/>
              </a:ext>
            </a:extLst>
          </p:cNvPr>
          <p:cNvSpPr>
            <a:spLocks noGrp="1"/>
          </p:cNvSpPr>
          <p:nvPr>
            <p:ph idx="1"/>
          </p:nvPr>
        </p:nvSpPr>
        <p:spPr>
          <a:xfrm>
            <a:off x="628650" y="1268760"/>
            <a:ext cx="7886700" cy="4598269"/>
          </a:xfrm>
        </p:spPr>
        <p:txBody>
          <a:bodyPr>
            <a:normAutofit/>
          </a:bodyPr>
          <a:lstStyle/>
          <a:p>
            <a:pPr marL="0" indent="0">
              <a:lnSpc>
                <a:spcPct val="107000"/>
              </a:lnSpc>
              <a:spcAft>
                <a:spcPts val="800"/>
              </a:spcAft>
              <a:buNone/>
            </a:pPr>
            <a:r>
              <a:rPr lang="fr-CH" sz="1800" b="1" dirty="0">
                <a:ea typeface="Times New Roman" panose="02020603050405020304" pitchFamily="18" charset="0"/>
              </a:rPr>
              <a:t>Dans quelle mesure les objectifs de la Convention sur la diversité biologique de 2020 sont-ils atteints ?</a:t>
            </a:r>
          </a:p>
          <a:p>
            <a:pPr marL="0" indent="0">
              <a:lnSpc>
                <a:spcPct val="107000"/>
              </a:lnSpc>
              <a:spcAft>
                <a:spcPts val="800"/>
              </a:spcAft>
              <a:buNone/>
            </a:pPr>
            <a:endParaRPr lang="fr-CH" sz="1100" dirty="0">
              <a:ea typeface="Times New Roman" panose="02020603050405020304" pitchFamily="18" charset="0"/>
            </a:endParaRPr>
          </a:p>
          <a:p>
            <a:pPr marL="0" indent="0">
              <a:lnSpc>
                <a:spcPct val="107000"/>
              </a:lnSpc>
              <a:spcAft>
                <a:spcPts val="800"/>
              </a:spcAft>
              <a:buNone/>
            </a:pPr>
            <a:endParaRPr lang="fr-CH" sz="1100" dirty="0">
              <a:ea typeface="Times New Roman" panose="02020603050405020304" pitchFamily="18" charset="0"/>
            </a:endParaRPr>
          </a:p>
          <a:p>
            <a:pPr marL="0" indent="0">
              <a:lnSpc>
                <a:spcPct val="107000"/>
              </a:lnSpc>
              <a:spcAft>
                <a:spcPts val="800"/>
              </a:spcAft>
              <a:buNone/>
            </a:pPr>
            <a:endParaRPr lang="fr-CH" sz="800" dirty="0">
              <a:ea typeface="Times New Roman" panose="02020603050405020304" pitchFamily="18" charset="0"/>
            </a:endParaRPr>
          </a:p>
          <a:p>
            <a:pPr marL="0" indent="0">
              <a:buNone/>
            </a:pPr>
            <a:endParaRPr lang="fr-CH" dirty="0"/>
          </a:p>
        </p:txBody>
      </p:sp>
      <p:sp>
        <p:nvSpPr>
          <p:cNvPr id="4" name="Titel 3">
            <a:extLst>
              <a:ext uri="{FF2B5EF4-FFF2-40B4-BE49-F238E27FC236}">
                <a16:creationId xmlns:a16="http://schemas.microsoft.com/office/drawing/2014/main" id="{8462E61B-9826-41C4-EBD3-D3F0F622123F}"/>
              </a:ext>
            </a:extLst>
          </p:cNvPr>
          <p:cNvSpPr>
            <a:spLocks noGrp="1"/>
          </p:cNvSpPr>
          <p:nvPr>
            <p:ph type="title"/>
          </p:nvPr>
        </p:nvSpPr>
        <p:spPr/>
        <p:txBody>
          <a:bodyPr>
            <a:normAutofit/>
          </a:bodyPr>
          <a:lstStyle/>
          <a:p>
            <a:r>
              <a:rPr lang="fr-CH"/>
              <a:t>Biodiversité dans l'agriculture : objectifs politiques</a:t>
            </a:r>
          </a:p>
        </p:txBody>
      </p:sp>
      <p:sp>
        <p:nvSpPr>
          <p:cNvPr id="5" name="Textfeld 4">
            <a:extLst>
              <a:ext uri="{FF2B5EF4-FFF2-40B4-BE49-F238E27FC236}">
                <a16:creationId xmlns:a16="http://schemas.microsoft.com/office/drawing/2014/main" id="{C2917C10-97E4-CE0E-C456-8072A0BDB6E8}"/>
              </a:ext>
            </a:extLst>
          </p:cNvPr>
          <p:cNvSpPr txBox="1"/>
          <p:nvPr/>
        </p:nvSpPr>
        <p:spPr>
          <a:xfrm>
            <a:off x="611244" y="3156266"/>
            <a:ext cx="7831782" cy="923330"/>
          </a:xfrm>
          <a:prstGeom prst="rect">
            <a:avLst/>
          </a:prstGeom>
          <a:solidFill>
            <a:srgbClr val="92D050"/>
          </a:solidFill>
          <a:ln>
            <a:solidFill>
              <a:schemeClr val="tx1"/>
            </a:solidFill>
          </a:ln>
        </p:spPr>
        <p:txBody>
          <a:bodyPr wrap="square" rtlCol="0">
            <a:spAutoFit/>
          </a:bodyPr>
          <a:lstStyle/>
          <a:p>
            <a:r>
              <a:rPr lang="fr-CH" b="1" dirty="0"/>
              <a:t>IPBES </a:t>
            </a:r>
            <a:r>
              <a:rPr lang="fr-CH" dirty="0"/>
              <a:t>(</a:t>
            </a:r>
            <a:r>
              <a:rPr lang="fr-CH" dirty="0" err="1"/>
              <a:t>Intergovernmental</a:t>
            </a:r>
            <a:r>
              <a:rPr lang="fr-CH" dirty="0"/>
              <a:t> Science-Policy Platform on </a:t>
            </a:r>
            <a:r>
              <a:rPr lang="fr-CH" dirty="0" err="1"/>
              <a:t>Biodiversity</a:t>
            </a:r>
            <a:r>
              <a:rPr lang="fr-CH" dirty="0"/>
              <a:t> and </a:t>
            </a:r>
            <a:r>
              <a:rPr lang="fr-CH" dirty="0" err="1"/>
              <a:t>Ecosystem</a:t>
            </a:r>
            <a:r>
              <a:rPr lang="fr-CH" dirty="0"/>
              <a:t> Services), </a:t>
            </a:r>
            <a:r>
              <a:rPr lang="fr-CH" b="1" dirty="0"/>
              <a:t>plateforme scientifique intergouvernementale sur la biodiversité et les services écosystémiques</a:t>
            </a:r>
            <a:r>
              <a:rPr lang="fr-CH" dirty="0"/>
              <a:t>, également appelée </a:t>
            </a:r>
            <a:r>
              <a:rPr lang="fr-CH" b="1" dirty="0"/>
              <a:t>Conseil mondial de la biodiversité</a:t>
            </a:r>
            <a:r>
              <a:rPr lang="fr-CH" dirty="0"/>
              <a:t>.</a:t>
            </a:r>
          </a:p>
        </p:txBody>
      </p:sp>
      <p:sp>
        <p:nvSpPr>
          <p:cNvPr id="6" name="Textfeld 5">
            <a:extLst>
              <a:ext uri="{FF2B5EF4-FFF2-40B4-BE49-F238E27FC236}">
                <a16:creationId xmlns:a16="http://schemas.microsoft.com/office/drawing/2014/main" id="{7E394F63-F19A-E57B-A92C-AABD6A23B8BE}"/>
              </a:ext>
            </a:extLst>
          </p:cNvPr>
          <p:cNvSpPr txBox="1"/>
          <p:nvPr/>
        </p:nvSpPr>
        <p:spPr>
          <a:xfrm>
            <a:off x="611244" y="4384667"/>
            <a:ext cx="7831782" cy="923330"/>
          </a:xfrm>
          <a:prstGeom prst="rect">
            <a:avLst/>
          </a:prstGeom>
          <a:solidFill>
            <a:srgbClr val="92D050"/>
          </a:solidFill>
          <a:ln>
            <a:solidFill>
              <a:schemeClr val="tx1"/>
            </a:solidFill>
          </a:ln>
        </p:spPr>
        <p:txBody>
          <a:bodyPr wrap="square" rtlCol="0">
            <a:spAutoFit/>
          </a:bodyPr>
          <a:lstStyle/>
          <a:p>
            <a:pPr marL="0" indent="0">
              <a:buNone/>
            </a:pPr>
            <a:r>
              <a:rPr lang="fr-CH"/>
              <a:t>L'IPBES publie régulièrement des rapports globaux (« </a:t>
            </a:r>
            <a:r>
              <a:rPr lang="fr-CH" b="1"/>
              <a:t>Global Assessment »</a:t>
            </a:r>
            <a:r>
              <a:rPr lang="fr-CH"/>
              <a:t>) et différents rapports régionaux sur l'état de la biodiversité et des services écosystémiques.</a:t>
            </a:r>
          </a:p>
        </p:txBody>
      </p:sp>
      <p:sp>
        <p:nvSpPr>
          <p:cNvPr id="7" name="Textfeld 6">
            <a:extLst>
              <a:ext uri="{FF2B5EF4-FFF2-40B4-BE49-F238E27FC236}">
                <a16:creationId xmlns:a16="http://schemas.microsoft.com/office/drawing/2014/main" id="{DDEDBF63-712B-371E-E1C6-F300A2A3B1FA}"/>
              </a:ext>
            </a:extLst>
          </p:cNvPr>
          <p:cNvSpPr txBox="1"/>
          <p:nvPr/>
        </p:nvSpPr>
        <p:spPr>
          <a:xfrm>
            <a:off x="628650" y="2204864"/>
            <a:ext cx="7831782" cy="646331"/>
          </a:xfrm>
          <a:prstGeom prst="rect">
            <a:avLst/>
          </a:prstGeom>
          <a:solidFill>
            <a:srgbClr val="FFC000"/>
          </a:solidFill>
          <a:ln>
            <a:solidFill>
              <a:schemeClr val="tx1"/>
            </a:solidFill>
          </a:ln>
        </p:spPr>
        <p:txBody>
          <a:bodyPr wrap="square" rtlCol="0">
            <a:spAutoFit/>
          </a:bodyPr>
          <a:lstStyle/>
          <a:p>
            <a:pPr marL="0" indent="0">
              <a:buNone/>
            </a:pPr>
            <a:r>
              <a:rPr lang="fr-CH" dirty="0"/>
              <a:t>Le </a:t>
            </a:r>
            <a:r>
              <a:rPr lang="fr-CH" b="1" dirty="0"/>
              <a:t>Global </a:t>
            </a:r>
            <a:r>
              <a:rPr lang="fr-CH" b="1" dirty="0" err="1"/>
              <a:t>Biodiversity</a:t>
            </a:r>
            <a:r>
              <a:rPr lang="fr-CH" b="1" dirty="0"/>
              <a:t> Outlook </a:t>
            </a:r>
            <a:r>
              <a:rPr lang="fr-CH" dirty="0"/>
              <a:t>rend régulièrement compte de la réalisation des objectifs de la Convention sur la diversité biologique (CDB).</a:t>
            </a:r>
          </a:p>
        </p:txBody>
      </p:sp>
      <p:sp>
        <p:nvSpPr>
          <p:cNvPr id="9" name="Fußzeilenplatzhalter 1">
            <a:extLst>
              <a:ext uri="{FF2B5EF4-FFF2-40B4-BE49-F238E27FC236}">
                <a16:creationId xmlns:a16="http://schemas.microsoft.com/office/drawing/2014/main" id="{0DAF38E4-4F20-1E4C-AF24-3ECB8D93BC1D}"/>
              </a:ext>
            </a:extLst>
          </p:cNvPr>
          <p:cNvSpPr>
            <a:spLocks noGrp="1"/>
          </p:cNvSpPr>
          <p:nvPr>
            <p:ph type="ftr" sz="quarter" idx="11"/>
          </p:nvPr>
        </p:nvSpPr>
        <p:spPr>
          <a:xfrm>
            <a:off x="5429250" y="6400980"/>
            <a:ext cx="3086100" cy="360000"/>
          </a:xfrm>
        </p:spPr>
        <p:txBody>
          <a:bodyPr/>
          <a:lstStyle/>
          <a:p>
            <a:r>
              <a:rPr lang="fr-CH"/>
              <a:t>Formation de conseiller-ère en biodiversité</a:t>
            </a:r>
          </a:p>
        </p:txBody>
      </p:sp>
    </p:spTree>
    <p:extLst>
      <p:ext uri="{BB962C8B-B14F-4D97-AF65-F5344CB8AC3E}">
        <p14:creationId xmlns:p14="http://schemas.microsoft.com/office/powerpoint/2010/main" val="1225179828"/>
      </p:ext>
    </p:extLst>
  </p:cSld>
  <p:clrMapOvr>
    <a:masterClrMapping/>
  </p:clrMapOvr>
  <mc:AlternateContent xmlns:mc="http://schemas.openxmlformats.org/markup-compatibility/2006" xmlns:p14="http://schemas.microsoft.com/office/powerpoint/2010/main">
    <mc:Choice Requires="p14">
      <p:transition spd="slow" p14:dur="2000" advTm="52081"/>
    </mc:Choice>
    <mc:Fallback xmlns="">
      <p:transition spd="slow" advTm="52081"/>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nhaltsplatzhalter 2">
            <a:extLst>
              <a:ext uri="{FF2B5EF4-FFF2-40B4-BE49-F238E27FC236}">
                <a16:creationId xmlns:a16="http://schemas.microsoft.com/office/drawing/2014/main" id="{8CC87A89-0FD3-147E-EB56-1CF8010B8530}"/>
              </a:ext>
            </a:extLst>
          </p:cNvPr>
          <p:cNvSpPr>
            <a:spLocks noGrp="1"/>
          </p:cNvSpPr>
          <p:nvPr>
            <p:ph idx="1"/>
          </p:nvPr>
        </p:nvSpPr>
        <p:spPr>
          <a:xfrm>
            <a:off x="628650" y="1268760"/>
            <a:ext cx="7886700" cy="4598269"/>
          </a:xfrm>
        </p:spPr>
        <p:txBody>
          <a:bodyPr>
            <a:normAutofit fontScale="92500" lnSpcReduction="10000"/>
          </a:bodyPr>
          <a:lstStyle/>
          <a:p>
            <a:pPr marL="0" indent="0">
              <a:lnSpc>
                <a:spcPct val="107000"/>
              </a:lnSpc>
              <a:spcAft>
                <a:spcPts val="800"/>
              </a:spcAft>
              <a:buNone/>
            </a:pPr>
            <a:r>
              <a:rPr lang="fr-CH" sz="1800" b="1" dirty="0">
                <a:ea typeface="Times New Roman" panose="02020603050405020304" pitchFamily="18" charset="0"/>
              </a:rPr>
              <a:t>Dans quelle mesure les objectifs de la Convention sur la diversité biologique de 2020 sont-ils atteints ?</a:t>
            </a:r>
          </a:p>
          <a:p>
            <a:pPr marL="0" indent="0">
              <a:lnSpc>
                <a:spcPct val="107000"/>
              </a:lnSpc>
              <a:spcAft>
                <a:spcPts val="800"/>
              </a:spcAft>
              <a:buNone/>
            </a:pPr>
            <a:endParaRPr lang="fr-CH" sz="1800" b="1" dirty="0">
              <a:ea typeface="Times New Roman" panose="02020603050405020304" pitchFamily="18" charset="0"/>
            </a:endParaRPr>
          </a:p>
          <a:p>
            <a:pPr marL="0" indent="0">
              <a:lnSpc>
                <a:spcPct val="107000"/>
              </a:lnSpc>
              <a:spcAft>
                <a:spcPts val="800"/>
              </a:spcAft>
              <a:buNone/>
            </a:pPr>
            <a:endParaRPr lang="fr-CH" sz="1800" b="1" dirty="0">
              <a:ea typeface="Times New Roman" panose="02020603050405020304" pitchFamily="18" charset="0"/>
            </a:endParaRPr>
          </a:p>
          <a:p>
            <a:pPr marL="0" indent="0">
              <a:lnSpc>
                <a:spcPct val="107000"/>
              </a:lnSpc>
              <a:spcAft>
                <a:spcPts val="800"/>
              </a:spcAft>
              <a:buNone/>
            </a:pPr>
            <a:endParaRPr lang="fr-CH" sz="1800" b="1" dirty="0">
              <a:ea typeface="Times New Roman" panose="02020603050405020304" pitchFamily="18" charset="0"/>
            </a:endParaRPr>
          </a:p>
          <a:p>
            <a:pPr marL="0" indent="0">
              <a:lnSpc>
                <a:spcPct val="107000"/>
              </a:lnSpc>
              <a:spcAft>
                <a:spcPts val="800"/>
              </a:spcAft>
              <a:buNone/>
            </a:pPr>
            <a:endParaRPr lang="fr-CH" sz="1800" b="1" dirty="0">
              <a:ea typeface="Times New Roman" panose="02020603050405020304" pitchFamily="18" charset="0"/>
            </a:endParaRPr>
          </a:p>
          <a:p>
            <a:pPr marL="0" indent="0">
              <a:lnSpc>
                <a:spcPct val="107000"/>
              </a:lnSpc>
              <a:spcAft>
                <a:spcPts val="800"/>
              </a:spcAft>
              <a:buNone/>
            </a:pPr>
            <a:endParaRPr lang="fr-CH" sz="1800" b="1" dirty="0">
              <a:ea typeface="Times New Roman" panose="02020603050405020304" pitchFamily="18" charset="0"/>
            </a:endParaRPr>
          </a:p>
          <a:p>
            <a:pPr marL="0" indent="0">
              <a:lnSpc>
                <a:spcPct val="107000"/>
              </a:lnSpc>
              <a:spcAft>
                <a:spcPts val="800"/>
              </a:spcAft>
              <a:buNone/>
            </a:pPr>
            <a:endParaRPr lang="fr-CH" sz="1800" b="1" dirty="0">
              <a:ea typeface="Times New Roman" panose="02020603050405020304" pitchFamily="18" charset="0"/>
            </a:endParaRPr>
          </a:p>
          <a:p>
            <a:pPr marL="0" indent="0">
              <a:lnSpc>
                <a:spcPct val="107000"/>
              </a:lnSpc>
              <a:spcAft>
                <a:spcPts val="800"/>
              </a:spcAft>
              <a:buNone/>
            </a:pPr>
            <a:endParaRPr lang="fr-CH" sz="1800" b="1" dirty="0">
              <a:ea typeface="Times New Roman" panose="02020603050405020304" pitchFamily="18" charset="0"/>
            </a:endParaRPr>
          </a:p>
          <a:p>
            <a:pPr marL="0" indent="0">
              <a:lnSpc>
                <a:spcPct val="107000"/>
              </a:lnSpc>
              <a:spcAft>
                <a:spcPts val="800"/>
              </a:spcAft>
              <a:buNone/>
            </a:pPr>
            <a:r>
              <a:rPr lang="fr-FR" sz="1800" dirty="0">
                <a:ea typeface="Times New Roman" panose="02020603050405020304" pitchFamily="18" charset="0"/>
              </a:rPr>
              <a:t>*L'objectif 6 est atteint en Suisse (thème de la surpêche).</a:t>
            </a:r>
            <a:endParaRPr lang="fr-CH" sz="1800" dirty="0">
              <a:ea typeface="Times New Roman" panose="02020603050405020304" pitchFamily="18" charset="0"/>
            </a:endParaRPr>
          </a:p>
          <a:p>
            <a:pPr marL="0" indent="0">
              <a:lnSpc>
                <a:spcPct val="107000"/>
              </a:lnSpc>
              <a:spcAft>
                <a:spcPts val="800"/>
              </a:spcAft>
              <a:buNone/>
            </a:pPr>
            <a:endParaRPr lang="fr-CH" sz="1800" b="1" dirty="0">
              <a:ea typeface="Times New Roman" panose="02020603050405020304" pitchFamily="18" charset="0"/>
            </a:endParaRPr>
          </a:p>
          <a:p>
            <a:pPr marL="0" indent="0">
              <a:lnSpc>
                <a:spcPct val="107000"/>
              </a:lnSpc>
              <a:spcAft>
                <a:spcPts val="800"/>
              </a:spcAft>
              <a:buNone/>
            </a:pPr>
            <a:endParaRPr lang="fr-CH" sz="1800" b="1" dirty="0">
              <a:ea typeface="Times New Roman" panose="02020603050405020304" pitchFamily="18" charset="0"/>
            </a:endParaRPr>
          </a:p>
          <a:p>
            <a:pPr marL="0" indent="0">
              <a:lnSpc>
                <a:spcPct val="107000"/>
              </a:lnSpc>
              <a:spcAft>
                <a:spcPts val="800"/>
              </a:spcAft>
              <a:buNone/>
            </a:pPr>
            <a:endParaRPr lang="fr-CH" sz="1800" b="1" dirty="0">
              <a:ea typeface="Times New Roman" panose="02020603050405020304" pitchFamily="18" charset="0"/>
            </a:endParaRPr>
          </a:p>
          <a:p>
            <a:pPr marL="0" indent="0">
              <a:lnSpc>
                <a:spcPct val="107000"/>
              </a:lnSpc>
              <a:spcAft>
                <a:spcPts val="800"/>
              </a:spcAft>
              <a:buNone/>
            </a:pPr>
            <a:endParaRPr lang="fr-CH" sz="1800" b="1" dirty="0">
              <a:ea typeface="Times New Roman" panose="02020603050405020304" pitchFamily="18" charset="0"/>
            </a:endParaRPr>
          </a:p>
          <a:p>
            <a:pPr marL="0" indent="0">
              <a:lnSpc>
                <a:spcPct val="107000"/>
              </a:lnSpc>
              <a:spcAft>
                <a:spcPts val="800"/>
              </a:spcAft>
              <a:buNone/>
            </a:pPr>
            <a:endParaRPr lang="fr-CH" sz="1100" dirty="0">
              <a:ea typeface="Times New Roman" panose="02020603050405020304" pitchFamily="18" charset="0"/>
            </a:endParaRPr>
          </a:p>
          <a:p>
            <a:pPr marL="0" indent="0">
              <a:lnSpc>
                <a:spcPct val="107000"/>
              </a:lnSpc>
              <a:spcAft>
                <a:spcPts val="800"/>
              </a:spcAft>
              <a:buNone/>
            </a:pPr>
            <a:endParaRPr lang="fr-CH" sz="1100" dirty="0">
              <a:ea typeface="Times New Roman" panose="02020603050405020304" pitchFamily="18" charset="0"/>
            </a:endParaRPr>
          </a:p>
          <a:p>
            <a:pPr marL="0" indent="0">
              <a:lnSpc>
                <a:spcPct val="107000"/>
              </a:lnSpc>
              <a:spcAft>
                <a:spcPts val="800"/>
              </a:spcAft>
              <a:buNone/>
            </a:pPr>
            <a:endParaRPr lang="fr-CH" sz="800" dirty="0">
              <a:ea typeface="Times New Roman" panose="02020603050405020304" pitchFamily="18" charset="0"/>
            </a:endParaRPr>
          </a:p>
          <a:p>
            <a:pPr marL="0" indent="0">
              <a:buNone/>
            </a:pPr>
            <a:endParaRPr lang="fr-CH" dirty="0"/>
          </a:p>
        </p:txBody>
      </p:sp>
      <p:sp>
        <p:nvSpPr>
          <p:cNvPr id="4" name="Titel 3">
            <a:extLst>
              <a:ext uri="{FF2B5EF4-FFF2-40B4-BE49-F238E27FC236}">
                <a16:creationId xmlns:a16="http://schemas.microsoft.com/office/drawing/2014/main" id="{8462E61B-9826-41C4-EBD3-D3F0F622123F}"/>
              </a:ext>
            </a:extLst>
          </p:cNvPr>
          <p:cNvSpPr>
            <a:spLocks noGrp="1"/>
          </p:cNvSpPr>
          <p:nvPr>
            <p:ph type="title"/>
          </p:nvPr>
        </p:nvSpPr>
        <p:spPr/>
        <p:txBody>
          <a:bodyPr>
            <a:normAutofit/>
          </a:bodyPr>
          <a:lstStyle/>
          <a:p>
            <a:r>
              <a:rPr lang="fr-CH"/>
              <a:t>Biodiversité dans l'agriculture : objectifs politiques</a:t>
            </a:r>
          </a:p>
        </p:txBody>
      </p:sp>
      <p:sp>
        <p:nvSpPr>
          <p:cNvPr id="5" name="Textfeld 4">
            <a:extLst>
              <a:ext uri="{FF2B5EF4-FFF2-40B4-BE49-F238E27FC236}">
                <a16:creationId xmlns:a16="http://schemas.microsoft.com/office/drawing/2014/main" id="{C2917C10-97E4-CE0E-C456-8072A0BDB6E8}"/>
              </a:ext>
            </a:extLst>
          </p:cNvPr>
          <p:cNvSpPr txBox="1"/>
          <p:nvPr/>
        </p:nvSpPr>
        <p:spPr>
          <a:xfrm>
            <a:off x="611244" y="3156266"/>
            <a:ext cx="7831782" cy="923330"/>
          </a:xfrm>
          <a:prstGeom prst="rect">
            <a:avLst/>
          </a:prstGeom>
          <a:solidFill>
            <a:srgbClr val="92D050"/>
          </a:solidFill>
          <a:ln>
            <a:solidFill>
              <a:schemeClr val="tx1"/>
            </a:solidFill>
          </a:ln>
        </p:spPr>
        <p:txBody>
          <a:bodyPr wrap="square" rtlCol="0">
            <a:spAutoFit/>
          </a:bodyPr>
          <a:lstStyle/>
          <a:p>
            <a:pPr marL="0" indent="0">
              <a:buNone/>
            </a:pPr>
            <a:r>
              <a:rPr lang="fr-CH" b="1"/>
              <a:t>IPBES </a:t>
            </a:r>
            <a:r>
              <a:rPr lang="fr-CH"/>
              <a:t>(Intergovernmental Science-Policy Platform on Biodiversity and Ecosystem Services), </a:t>
            </a:r>
            <a:r>
              <a:rPr lang="fr-CH" b="1"/>
              <a:t>plateforme intergouvernementale scientifique sur la biodiversité et les services écosystémiques</a:t>
            </a:r>
            <a:r>
              <a:rPr lang="fr-CH"/>
              <a:t>, également appelée </a:t>
            </a:r>
            <a:r>
              <a:rPr lang="fr-CH" b="1"/>
              <a:t>Conseil mondial de la biodiversité</a:t>
            </a:r>
            <a:r>
              <a:rPr lang="fr-CH"/>
              <a:t>.</a:t>
            </a:r>
          </a:p>
        </p:txBody>
      </p:sp>
      <p:sp>
        <p:nvSpPr>
          <p:cNvPr id="6" name="Textfeld 5">
            <a:extLst>
              <a:ext uri="{FF2B5EF4-FFF2-40B4-BE49-F238E27FC236}">
                <a16:creationId xmlns:a16="http://schemas.microsoft.com/office/drawing/2014/main" id="{7E394F63-F19A-E57B-A92C-AABD6A23B8BE}"/>
              </a:ext>
            </a:extLst>
          </p:cNvPr>
          <p:cNvSpPr txBox="1"/>
          <p:nvPr/>
        </p:nvSpPr>
        <p:spPr>
          <a:xfrm>
            <a:off x="611244" y="4384667"/>
            <a:ext cx="7831782" cy="923330"/>
          </a:xfrm>
          <a:prstGeom prst="rect">
            <a:avLst/>
          </a:prstGeom>
          <a:solidFill>
            <a:srgbClr val="92D050"/>
          </a:solidFill>
          <a:ln>
            <a:solidFill>
              <a:schemeClr val="tx1"/>
            </a:solidFill>
          </a:ln>
        </p:spPr>
        <p:txBody>
          <a:bodyPr wrap="square" rtlCol="0">
            <a:spAutoFit/>
          </a:bodyPr>
          <a:lstStyle/>
          <a:p>
            <a:pPr marL="0" indent="0">
              <a:buNone/>
            </a:pPr>
            <a:r>
              <a:rPr lang="fr-CH"/>
              <a:t>L'IPBES publie régulièrement des rapports globaux (« </a:t>
            </a:r>
            <a:r>
              <a:rPr lang="fr-CH" b="1"/>
              <a:t>Global Assessment »</a:t>
            </a:r>
            <a:r>
              <a:rPr lang="fr-CH"/>
              <a:t>) et différents rapports régionaux sur l'état de la biodiversité et des services écosystémiques.</a:t>
            </a:r>
          </a:p>
        </p:txBody>
      </p:sp>
      <p:sp>
        <p:nvSpPr>
          <p:cNvPr id="7" name="Textfeld 6">
            <a:extLst>
              <a:ext uri="{FF2B5EF4-FFF2-40B4-BE49-F238E27FC236}">
                <a16:creationId xmlns:a16="http://schemas.microsoft.com/office/drawing/2014/main" id="{DDEDBF63-712B-371E-E1C6-F300A2A3B1FA}"/>
              </a:ext>
            </a:extLst>
          </p:cNvPr>
          <p:cNvSpPr txBox="1"/>
          <p:nvPr/>
        </p:nvSpPr>
        <p:spPr>
          <a:xfrm>
            <a:off x="628650" y="2204864"/>
            <a:ext cx="7831782" cy="646331"/>
          </a:xfrm>
          <a:prstGeom prst="rect">
            <a:avLst/>
          </a:prstGeom>
          <a:solidFill>
            <a:srgbClr val="FFC000"/>
          </a:solidFill>
          <a:ln>
            <a:solidFill>
              <a:schemeClr val="tx1"/>
            </a:solidFill>
          </a:ln>
        </p:spPr>
        <p:txBody>
          <a:bodyPr wrap="square" rtlCol="0">
            <a:spAutoFit/>
          </a:bodyPr>
          <a:lstStyle/>
          <a:p>
            <a:pPr marL="0" indent="0">
              <a:buNone/>
            </a:pPr>
            <a:r>
              <a:rPr lang="fr-CH" dirty="0"/>
              <a:t>Le </a:t>
            </a:r>
            <a:r>
              <a:rPr lang="fr-CH" b="1" dirty="0"/>
              <a:t>Global </a:t>
            </a:r>
            <a:r>
              <a:rPr lang="fr-CH" b="1" dirty="0" err="1"/>
              <a:t>Biodiversity</a:t>
            </a:r>
            <a:r>
              <a:rPr lang="fr-CH" b="1" dirty="0"/>
              <a:t> Outlook </a:t>
            </a:r>
            <a:r>
              <a:rPr lang="fr-CH" dirty="0"/>
              <a:t>rend régulièrement compte de la réalisation des objectifs de la Convention sur la diversité biologique (CDB).</a:t>
            </a:r>
          </a:p>
        </p:txBody>
      </p:sp>
      <p:sp>
        <p:nvSpPr>
          <p:cNvPr id="9" name="Fußzeilenplatzhalter 1">
            <a:extLst>
              <a:ext uri="{FF2B5EF4-FFF2-40B4-BE49-F238E27FC236}">
                <a16:creationId xmlns:a16="http://schemas.microsoft.com/office/drawing/2014/main" id="{0DAF38E4-4F20-1E4C-AF24-3ECB8D93BC1D}"/>
              </a:ext>
            </a:extLst>
          </p:cNvPr>
          <p:cNvSpPr>
            <a:spLocks noGrp="1"/>
          </p:cNvSpPr>
          <p:nvPr>
            <p:ph type="ftr" sz="quarter" idx="11"/>
          </p:nvPr>
        </p:nvSpPr>
        <p:spPr>
          <a:xfrm>
            <a:off x="5429250" y="6400980"/>
            <a:ext cx="3086100" cy="360000"/>
          </a:xfrm>
        </p:spPr>
        <p:txBody>
          <a:bodyPr/>
          <a:lstStyle/>
          <a:p>
            <a:r>
              <a:rPr lang="fr-CH"/>
              <a:t>Formation de conseiller-ère en biodiversité</a:t>
            </a:r>
          </a:p>
        </p:txBody>
      </p:sp>
      <p:sp>
        <p:nvSpPr>
          <p:cNvPr id="8" name="Textfeld 7">
            <a:extLst>
              <a:ext uri="{FF2B5EF4-FFF2-40B4-BE49-F238E27FC236}">
                <a16:creationId xmlns:a16="http://schemas.microsoft.com/office/drawing/2014/main" id="{0F7ED9C0-F121-0DBF-1BFF-28E4CF321432}"/>
              </a:ext>
            </a:extLst>
          </p:cNvPr>
          <p:cNvSpPr txBox="1"/>
          <p:nvPr/>
        </p:nvSpPr>
        <p:spPr>
          <a:xfrm rot="20755862">
            <a:off x="600876" y="2877051"/>
            <a:ext cx="7831782" cy="1384995"/>
          </a:xfrm>
          <a:prstGeom prst="rect">
            <a:avLst/>
          </a:prstGeom>
          <a:solidFill>
            <a:schemeClr val="bg1"/>
          </a:solidFill>
          <a:ln w="38100">
            <a:solidFill>
              <a:srgbClr val="FF0000"/>
            </a:solidFill>
          </a:ln>
        </p:spPr>
        <p:txBody>
          <a:bodyPr wrap="square" rtlCol="0">
            <a:spAutoFit/>
          </a:bodyPr>
          <a:lstStyle/>
          <a:p>
            <a:r>
              <a:rPr lang="fr-FR" sz="2800" b="1" dirty="0"/>
              <a:t>Aucun des objectifs d'Aichi n'a pu être atteint jusqu’à 2020 (ni au niveau mondial, ni en Suisse*)! La biodiversité continue de diminuer.</a:t>
            </a:r>
            <a:endParaRPr lang="de-CH" sz="2800" b="1" dirty="0"/>
          </a:p>
        </p:txBody>
      </p:sp>
      <p:sp>
        <p:nvSpPr>
          <p:cNvPr id="12" name="ZoneTexte 11">
            <a:extLst>
              <a:ext uri="{FF2B5EF4-FFF2-40B4-BE49-F238E27FC236}">
                <a16:creationId xmlns:a16="http://schemas.microsoft.com/office/drawing/2014/main" id="{9A8420BF-642C-9542-AE7A-31CF453364ED}"/>
              </a:ext>
            </a:extLst>
          </p:cNvPr>
          <p:cNvSpPr txBox="1"/>
          <p:nvPr/>
        </p:nvSpPr>
        <p:spPr>
          <a:xfrm>
            <a:off x="628650" y="5919857"/>
            <a:ext cx="4673074" cy="261610"/>
          </a:xfrm>
          <a:prstGeom prst="rect">
            <a:avLst/>
          </a:prstGeom>
          <a:noFill/>
        </p:spPr>
        <p:txBody>
          <a:bodyPr wrap="none" rtlCol="0">
            <a:spAutoFit/>
          </a:bodyPr>
          <a:lstStyle/>
          <a:p>
            <a:r>
              <a:rPr lang="de-CH" sz="1100" b="0" i="0" u="none" strike="noStrike" dirty="0">
                <a:solidFill>
                  <a:srgbClr val="000000"/>
                </a:solidFill>
                <a:effectLst/>
                <a:latin typeface="Arial" panose="020B0604020202020204" pitchFamily="34" charset="0"/>
              </a:rPr>
              <a:t>Source: BirdLife-Broschüre (2020): Biodiversität: Wo steht die Schweiz?</a:t>
            </a:r>
            <a:r>
              <a:rPr lang="de-CH" sz="1100" b="0" i="0" u="none" strike="noStrike" dirty="0">
                <a:effectLst/>
                <a:latin typeface="Arial" panose="020B0604020202020204" pitchFamily="34" charset="0"/>
              </a:rPr>
              <a:t>​</a:t>
            </a:r>
            <a:endParaRPr lang="fr-FR" sz="1100" dirty="0"/>
          </a:p>
        </p:txBody>
      </p:sp>
    </p:spTree>
    <p:extLst>
      <p:ext uri="{BB962C8B-B14F-4D97-AF65-F5344CB8AC3E}">
        <p14:creationId xmlns:p14="http://schemas.microsoft.com/office/powerpoint/2010/main" val="4167081191"/>
      </p:ext>
    </p:extLst>
  </p:cSld>
  <p:clrMapOvr>
    <a:masterClrMapping/>
  </p:clrMapOvr>
  <mc:AlternateContent xmlns:mc="http://schemas.openxmlformats.org/markup-compatibility/2006" xmlns:p14="http://schemas.microsoft.com/office/powerpoint/2010/main">
    <mc:Choice Requires="p14">
      <p:transition spd="slow" p14:dur="2000" advTm="14520"/>
    </mc:Choice>
    <mc:Fallback xmlns="">
      <p:transition spd="slow" advTm="14520"/>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nhaltsplatzhalter 2">
            <a:extLst>
              <a:ext uri="{FF2B5EF4-FFF2-40B4-BE49-F238E27FC236}">
                <a16:creationId xmlns:a16="http://schemas.microsoft.com/office/drawing/2014/main" id="{8CC87A89-0FD3-147E-EB56-1CF8010B8530}"/>
              </a:ext>
            </a:extLst>
          </p:cNvPr>
          <p:cNvSpPr>
            <a:spLocks noGrp="1"/>
          </p:cNvSpPr>
          <p:nvPr>
            <p:ph idx="1"/>
          </p:nvPr>
        </p:nvSpPr>
        <p:spPr>
          <a:xfrm>
            <a:off x="628650" y="1403053"/>
            <a:ext cx="7886700" cy="945827"/>
          </a:xfrm>
        </p:spPr>
        <p:txBody>
          <a:bodyPr>
            <a:normAutofit fontScale="92500" lnSpcReduction="10000"/>
          </a:bodyPr>
          <a:lstStyle/>
          <a:p>
            <a:pPr marL="0" indent="0">
              <a:buNone/>
            </a:pPr>
            <a:r>
              <a:rPr lang="fr-CH"/>
              <a:t>Recul de la biodiversité, un problème connu depuis env. 1970</a:t>
            </a:r>
          </a:p>
          <a:p>
            <a:pPr marL="0" indent="0">
              <a:lnSpc>
                <a:spcPct val="107000"/>
              </a:lnSpc>
              <a:spcAft>
                <a:spcPts val="800"/>
              </a:spcAft>
              <a:buNone/>
            </a:pPr>
            <a:r>
              <a:rPr lang="fr-CH" sz="1800">
                <a:ea typeface="Times New Roman" panose="02020603050405020304" pitchFamily="18" charset="0"/>
              </a:rPr>
              <a:t>Comment la communauté internationale et la Suisse ont-elles réagi ?</a:t>
            </a:r>
            <a:endParaRPr lang="fr-CH" sz="1800">
              <a:effectLst/>
              <a:ea typeface="Calibri" panose="020F0502020204030204" pitchFamily="34" charset="0"/>
            </a:endParaRPr>
          </a:p>
          <a:p>
            <a:pPr marL="0" indent="0">
              <a:buNone/>
            </a:pPr>
            <a:endParaRPr lang="fr-CH"/>
          </a:p>
        </p:txBody>
      </p:sp>
      <p:sp>
        <p:nvSpPr>
          <p:cNvPr id="4" name="Titel 3">
            <a:extLst>
              <a:ext uri="{FF2B5EF4-FFF2-40B4-BE49-F238E27FC236}">
                <a16:creationId xmlns:a16="http://schemas.microsoft.com/office/drawing/2014/main" id="{8462E61B-9826-41C4-EBD3-D3F0F622123F}"/>
              </a:ext>
            </a:extLst>
          </p:cNvPr>
          <p:cNvSpPr>
            <a:spLocks noGrp="1"/>
          </p:cNvSpPr>
          <p:nvPr>
            <p:ph type="title"/>
          </p:nvPr>
        </p:nvSpPr>
        <p:spPr/>
        <p:txBody>
          <a:bodyPr>
            <a:normAutofit/>
          </a:bodyPr>
          <a:lstStyle/>
          <a:p>
            <a:r>
              <a:rPr lang="fr-CH"/>
              <a:t>Biodiversité dans l'agriculture : objectifs politiques</a:t>
            </a:r>
          </a:p>
        </p:txBody>
      </p:sp>
      <p:graphicFrame>
        <p:nvGraphicFramePr>
          <p:cNvPr id="13" name="Tabelle 12">
            <a:extLst>
              <a:ext uri="{FF2B5EF4-FFF2-40B4-BE49-F238E27FC236}">
                <a16:creationId xmlns:a16="http://schemas.microsoft.com/office/drawing/2014/main" id="{A1C334A7-16DB-AD53-121B-F27237274B91}"/>
              </a:ext>
            </a:extLst>
          </p:cNvPr>
          <p:cNvGraphicFramePr>
            <a:graphicFrameLocks noGrp="1"/>
          </p:cNvGraphicFramePr>
          <p:nvPr>
            <p:extLst>
              <p:ext uri="{D42A27DB-BD31-4B8C-83A1-F6EECF244321}">
                <p14:modId xmlns:p14="http://schemas.microsoft.com/office/powerpoint/2010/main" val="4202169273"/>
              </p:ext>
            </p:extLst>
          </p:nvPr>
        </p:nvGraphicFramePr>
        <p:xfrm>
          <a:off x="628650" y="2276872"/>
          <a:ext cx="7826375" cy="3555114"/>
        </p:xfrm>
        <a:graphic>
          <a:graphicData uri="http://schemas.openxmlformats.org/drawingml/2006/table">
            <a:tbl>
              <a:tblPr firstRow="1" firstCol="1" bandRow="1">
                <a:tableStyleId>{21E4AEA4-8DFA-4A89-87EB-49C32662AFE0}</a:tableStyleId>
              </a:tblPr>
              <a:tblGrid>
                <a:gridCol w="987425">
                  <a:extLst>
                    <a:ext uri="{9D8B030D-6E8A-4147-A177-3AD203B41FA5}">
                      <a16:colId xmlns:a16="http://schemas.microsoft.com/office/drawing/2014/main" val="3263543201"/>
                    </a:ext>
                  </a:extLst>
                </a:gridCol>
                <a:gridCol w="6838950">
                  <a:extLst>
                    <a:ext uri="{9D8B030D-6E8A-4147-A177-3AD203B41FA5}">
                      <a16:colId xmlns:a16="http://schemas.microsoft.com/office/drawing/2014/main" val="1407606228"/>
                    </a:ext>
                  </a:extLst>
                </a:gridCol>
              </a:tblGrid>
              <a:tr h="0">
                <a:tc>
                  <a:txBody>
                    <a:bodyPr/>
                    <a:lstStyle/>
                    <a:p>
                      <a:pPr>
                        <a:lnSpc>
                          <a:spcPct val="115000"/>
                        </a:lnSpc>
                        <a:spcBef>
                          <a:spcPts val="1200"/>
                        </a:spcBef>
                        <a:spcAft>
                          <a:spcPts val="600"/>
                        </a:spcAft>
                      </a:pPr>
                      <a:r>
                        <a:rPr lang="fr-CH" sz="1400" noProof="0">
                          <a:solidFill>
                            <a:schemeClr val="tx1"/>
                          </a:solidFill>
                          <a:effectLst/>
                          <a:latin typeface="Arial" panose="020B0604020202020204" pitchFamily="34" charset="0"/>
                          <a:cs typeface="Arial" panose="020B0604020202020204" pitchFamily="34" charset="0"/>
                        </a:rPr>
                        <a:t>1992</a:t>
                      </a:r>
                      <a:endParaRPr lang="fr-CH" sz="1400" noProof="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15000"/>
                        </a:lnSpc>
                        <a:spcBef>
                          <a:spcPts val="1200"/>
                        </a:spcBef>
                        <a:spcAft>
                          <a:spcPts val="600"/>
                        </a:spcAft>
                      </a:pPr>
                      <a:r>
                        <a:rPr lang="fr-CH" sz="1400" b="0" noProof="0" dirty="0">
                          <a:solidFill>
                            <a:schemeClr val="tx1"/>
                          </a:solidFill>
                          <a:effectLst/>
                          <a:latin typeface="Arial" panose="020B0604020202020204" pitchFamily="34" charset="0"/>
                          <a:cs typeface="Arial" panose="020B0604020202020204" pitchFamily="34" charset="0"/>
                        </a:rPr>
                        <a:t>Conférence des Nations Unies sur l'environnement et le développement à Rio de Janeiro en 1992 : </a:t>
                      </a:r>
                      <a:r>
                        <a:rPr lang="fr-CH" sz="1400" b="1" noProof="0" dirty="0">
                          <a:solidFill>
                            <a:schemeClr val="tx1"/>
                          </a:solidFill>
                          <a:effectLst/>
                          <a:latin typeface="Arial" panose="020B0604020202020204" pitchFamily="34" charset="0"/>
                          <a:cs typeface="Arial" panose="020B0604020202020204" pitchFamily="34" charset="0"/>
                        </a:rPr>
                        <a:t>Convention sur la diversité biologique CDB (Convention on </a:t>
                      </a:r>
                      <a:r>
                        <a:rPr lang="fr-CH" sz="1400" b="1" noProof="0" dirty="0" err="1">
                          <a:solidFill>
                            <a:schemeClr val="tx1"/>
                          </a:solidFill>
                          <a:effectLst/>
                          <a:latin typeface="Arial" panose="020B0604020202020204" pitchFamily="34" charset="0"/>
                          <a:cs typeface="Arial" panose="020B0604020202020204" pitchFamily="34" charset="0"/>
                        </a:rPr>
                        <a:t>Biological</a:t>
                      </a:r>
                      <a:r>
                        <a:rPr lang="fr-CH" sz="1400" b="1" noProof="0" dirty="0">
                          <a:solidFill>
                            <a:schemeClr val="tx1"/>
                          </a:solidFill>
                          <a:effectLst/>
                          <a:latin typeface="Arial" panose="020B0604020202020204" pitchFamily="34" charset="0"/>
                          <a:cs typeface="Arial" panose="020B0604020202020204" pitchFamily="34" charset="0"/>
                        </a:rPr>
                        <a:t> </a:t>
                      </a:r>
                      <a:r>
                        <a:rPr lang="fr-CH" sz="1400" b="1" noProof="0" dirty="0" err="1">
                          <a:solidFill>
                            <a:schemeClr val="tx1"/>
                          </a:solidFill>
                          <a:effectLst/>
                          <a:latin typeface="Arial" panose="020B0604020202020204" pitchFamily="34" charset="0"/>
                          <a:cs typeface="Arial" panose="020B0604020202020204" pitchFamily="34" charset="0"/>
                        </a:rPr>
                        <a:t>Diversity</a:t>
                      </a:r>
                      <a:r>
                        <a:rPr lang="fr-CH" sz="1400" b="1" noProof="0" dirty="0">
                          <a:solidFill>
                            <a:schemeClr val="tx1"/>
                          </a:solidFill>
                          <a:effectLst/>
                          <a:latin typeface="Arial" panose="020B0604020202020204" pitchFamily="34" charset="0"/>
                          <a:cs typeface="Arial" panose="020B0604020202020204" pitchFamily="34" charset="0"/>
                        </a:rPr>
                        <a:t>, CBD</a:t>
                      </a:r>
                      <a:r>
                        <a:rPr lang="fr-CH" sz="1400" b="0" noProof="0" dirty="0">
                          <a:solidFill>
                            <a:schemeClr val="tx1"/>
                          </a:solidFill>
                          <a:effectLst/>
                          <a:latin typeface="Arial" panose="020B0604020202020204" pitchFamily="34" charset="0"/>
                          <a:cs typeface="Arial" panose="020B0604020202020204" pitchFamily="34" charset="0"/>
                        </a:rPr>
                        <a:t>). 196 États Parties (dont la Suisse).</a:t>
                      </a:r>
                      <a:endParaRPr lang="fr-CH" sz="1400" b="0" noProof="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144313301"/>
                  </a:ext>
                </a:extLst>
              </a:tr>
              <a:tr h="0">
                <a:tc>
                  <a:txBody>
                    <a:bodyPr/>
                    <a:lstStyle/>
                    <a:p>
                      <a:pPr>
                        <a:lnSpc>
                          <a:spcPct val="115000"/>
                        </a:lnSpc>
                        <a:spcBef>
                          <a:spcPts val="1200"/>
                        </a:spcBef>
                        <a:spcAft>
                          <a:spcPts val="600"/>
                        </a:spcAft>
                      </a:pPr>
                      <a:r>
                        <a:rPr lang="fr-CH" sz="1400" noProof="0" dirty="0">
                          <a:solidFill>
                            <a:schemeClr val="tx1"/>
                          </a:solidFill>
                          <a:effectLst/>
                          <a:latin typeface="Arial" panose="020B0604020202020204" pitchFamily="34" charset="0"/>
                          <a:cs typeface="Arial" panose="020B0604020202020204" pitchFamily="34" charset="0"/>
                        </a:rPr>
                        <a:t>2010</a:t>
                      </a:r>
                      <a:endParaRPr lang="fr-CH" sz="1400" noProof="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15000"/>
                        </a:lnSpc>
                        <a:spcBef>
                          <a:spcPts val="1200"/>
                        </a:spcBef>
                        <a:spcAft>
                          <a:spcPts val="600"/>
                        </a:spcAft>
                      </a:pPr>
                      <a:r>
                        <a:rPr lang="fr-CH" sz="1400" noProof="0" dirty="0">
                          <a:solidFill>
                            <a:schemeClr val="tx1"/>
                          </a:solidFill>
                          <a:effectLst/>
                          <a:latin typeface="Arial" panose="020B0604020202020204" pitchFamily="34" charset="0"/>
                          <a:cs typeface="Arial" panose="020B0604020202020204" pitchFamily="34" charset="0"/>
                        </a:rPr>
                        <a:t>Lors de la 10</a:t>
                      </a:r>
                      <a:r>
                        <a:rPr lang="fr-CH" sz="1400" baseline="30000" noProof="0" dirty="0">
                          <a:solidFill>
                            <a:schemeClr val="tx1"/>
                          </a:solidFill>
                          <a:effectLst/>
                          <a:latin typeface="Arial" panose="020B0604020202020204" pitchFamily="34" charset="0"/>
                          <a:cs typeface="Arial" panose="020B0604020202020204" pitchFamily="34" charset="0"/>
                        </a:rPr>
                        <a:t>e </a:t>
                      </a:r>
                      <a:r>
                        <a:rPr lang="fr-CH" sz="1400" noProof="0" dirty="0">
                          <a:solidFill>
                            <a:schemeClr val="tx1"/>
                          </a:solidFill>
                          <a:effectLst/>
                          <a:latin typeface="Arial" panose="020B0604020202020204" pitchFamily="34" charset="0"/>
                          <a:cs typeface="Arial" panose="020B0604020202020204" pitchFamily="34" charset="0"/>
                        </a:rPr>
                        <a:t>Conférence des Parties, qui s'est tenue à Nagoya en octobre 2010, les Parties se sont mises d'accord sur un plan stratégique pour la période 2011 - 2020 comprenant 20 objectifs (</a:t>
                      </a:r>
                      <a:r>
                        <a:rPr lang="fr-CH" sz="1400" b="1" noProof="0" dirty="0">
                          <a:solidFill>
                            <a:schemeClr val="tx1"/>
                          </a:solidFill>
                          <a:effectLst/>
                          <a:latin typeface="Arial" panose="020B0604020202020204" pitchFamily="34" charset="0"/>
                          <a:cs typeface="Arial" panose="020B0604020202020204" pitchFamily="34" charset="0"/>
                        </a:rPr>
                        <a:t>objectifs d'Aichi</a:t>
                      </a:r>
                      <a:r>
                        <a:rPr lang="fr-CH" sz="1400" noProof="0" dirty="0">
                          <a:solidFill>
                            <a:schemeClr val="tx1"/>
                          </a:solidFill>
                          <a:effectLst/>
                          <a:latin typeface="Arial" panose="020B0604020202020204" pitchFamily="34" charset="0"/>
                          <a:cs typeface="Arial" panose="020B0604020202020204" pitchFamily="34" charset="0"/>
                        </a:rPr>
                        <a:t>).</a:t>
                      </a:r>
                      <a:endParaRPr lang="fr-CH" sz="1400" noProof="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79286873"/>
                  </a:ext>
                </a:extLst>
              </a:tr>
              <a:tr h="0">
                <a:tc>
                  <a:txBody>
                    <a:bodyPr/>
                    <a:lstStyle/>
                    <a:p>
                      <a:pPr>
                        <a:lnSpc>
                          <a:spcPct val="115000"/>
                        </a:lnSpc>
                        <a:spcBef>
                          <a:spcPts val="1200"/>
                        </a:spcBef>
                        <a:spcAft>
                          <a:spcPts val="600"/>
                        </a:spcAft>
                      </a:pPr>
                      <a:r>
                        <a:rPr lang="fr-CH" sz="1400" noProof="0" dirty="0">
                          <a:solidFill>
                            <a:schemeClr val="tx1"/>
                          </a:solidFill>
                          <a:effectLst/>
                          <a:latin typeface="Arial" panose="020B0604020202020204" pitchFamily="34" charset="0"/>
                          <a:ea typeface="Calibri" panose="020F0502020204030204" pitchFamily="34" charset="0"/>
                          <a:cs typeface="Arial" panose="020B0604020202020204" pitchFamily="34" charset="0"/>
                        </a:rPr>
                        <a:t>2008/2016</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15000"/>
                        </a:lnSpc>
                        <a:spcBef>
                          <a:spcPts val="1200"/>
                        </a:spcBef>
                        <a:spcAft>
                          <a:spcPts val="600"/>
                        </a:spcAft>
                      </a:pPr>
                      <a:r>
                        <a:rPr lang="fr-CH" sz="1400" b="1" noProof="0" dirty="0">
                          <a:solidFill>
                            <a:schemeClr val="tx1"/>
                          </a:solidFill>
                          <a:effectLst/>
                          <a:latin typeface="Arial" panose="020B0604020202020204" pitchFamily="34" charset="0"/>
                          <a:cs typeface="Arial" panose="020B0604020202020204" pitchFamily="34" charset="0"/>
                        </a:rPr>
                        <a:t>Objectifs environnementaux pour l'agriculture </a:t>
                      </a:r>
                      <a:endParaRPr lang="fr-CH" sz="1400" noProof="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199217764"/>
                  </a:ext>
                </a:extLst>
              </a:tr>
              <a:tr h="0">
                <a:tc>
                  <a:txBody>
                    <a:bodyPr/>
                    <a:lstStyle/>
                    <a:p>
                      <a:pPr>
                        <a:lnSpc>
                          <a:spcPct val="115000"/>
                        </a:lnSpc>
                        <a:spcBef>
                          <a:spcPts val="1200"/>
                        </a:spcBef>
                        <a:spcAft>
                          <a:spcPts val="600"/>
                        </a:spcAft>
                      </a:pPr>
                      <a:r>
                        <a:rPr lang="fr-CH" sz="1400" noProof="0" dirty="0">
                          <a:solidFill>
                            <a:schemeClr val="tx1"/>
                          </a:solidFill>
                          <a:effectLst/>
                          <a:latin typeface="Arial" panose="020B0604020202020204" pitchFamily="34" charset="0"/>
                          <a:cs typeface="Arial" panose="020B0604020202020204" pitchFamily="34" charset="0"/>
                        </a:rPr>
                        <a:t>2012</a:t>
                      </a:r>
                      <a:endParaRPr lang="fr-CH" sz="1400" noProof="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15000"/>
                        </a:lnSpc>
                        <a:spcBef>
                          <a:spcPts val="1200"/>
                        </a:spcBef>
                        <a:spcAft>
                          <a:spcPts val="600"/>
                        </a:spcAft>
                      </a:pPr>
                      <a:r>
                        <a:rPr lang="fr-CH" sz="1400" b="1" noProof="0" dirty="0">
                          <a:solidFill>
                            <a:schemeClr val="tx1"/>
                          </a:solidFill>
                          <a:effectLst/>
                          <a:latin typeface="Arial" panose="020B0604020202020204" pitchFamily="34" charset="0"/>
                          <a:cs typeface="Arial" panose="020B0604020202020204" pitchFamily="34" charset="0"/>
                        </a:rPr>
                        <a:t>Stratégie Biodiversité Suisse</a:t>
                      </a:r>
                      <a:endParaRPr lang="fr-CH" sz="1400" noProof="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663002274"/>
                  </a:ext>
                </a:extLst>
              </a:tr>
              <a:tr h="0">
                <a:tc>
                  <a:txBody>
                    <a:bodyPr/>
                    <a:lstStyle/>
                    <a:p>
                      <a:pPr>
                        <a:lnSpc>
                          <a:spcPct val="115000"/>
                        </a:lnSpc>
                        <a:spcBef>
                          <a:spcPts val="1200"/>
                        </a:spcBef>
                        <a:spcAft>
                          <a:spcPts val="600"/>
                        </a:spcAft>
                      </a:pPr>
                      <a:r>
                        <a:rPr lang="fr-CH" sz="1400" noProof="0" dirty="0">
                          <a:solidFill>
                            <a:schemeClr val="tx1"/>
                          </a:solidFill>
                          <a:effectLst/>
                          <a:latin typeface="Arial" panose="020B0604020202020204" pitchFamily="34" charset="0"/>
                          <a:cs typeface="Arial" panose="020B0604020202020204" pitchFamily="34" charset="0"/>
                        </a:rPr>
                        <a:t>2017</a:t>
                      </a:r>
                      <a:endParaRPr lang="fr-CH" sz="1400" noProof="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15000"/>
                        </a:lnSpc>
                        <a:spcBef>
                          <a:spcPts val="1200"/>
                        </a:spcBef>
                        <a:spcAft>
                          <a:spcPts val="600"/>
                        </a:spcAft>
                      </a:pPr>
                      <a:r>
                        <a:rPr lang="fr-CH" sz="1400" b="1" noProof="0" dirty="0">
                          <a:solidFill>
                            <a:schemeClr val="tx1"/>
                          </a:solidFill>
                          <a:effectLst/>
                          <a:latin typeface="Arial" panose="020B0604020202020204" pitchFamily="34" charset="0"/>
                          <a:cs typeface="Arial" panose="020B0604020202020204" pitchFamily="34" charset="0"/>
                        </a:rPr>
                        <a:t>Plan d'action Stratégie Biodiversité Suisse PA SBS I : Phase I </a:t>
                      </a:r>
                      <a:r>
                        <a:rPr lang="fr-CH" sz="1400" noProof="0" dirty="0">
                          <a:solidFill>
                            <a:schemeClr val="tx1"/>
                          </a:solidFill>
                          <a:effectLst/>
                          <a:latin typeface="Arial" panose="020B0604020202020204" pitchFamily="34" charset="0"/>
                          <a:cs typeface="Arial" panose="020B0604020202020204" pitchFamily="34" charset="0"/>
                        </a:rPr>
                        <a:t>(mise en œuvre de 2017 à 2023)</a:t>
                      </a:r>
                      <a:endParaRPr lang="fr-CH" sz="1400" noProof="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701997665"/>
                  </a:ext>
                </a:extLst>
              </a:tr>
              <a:tr h="0">
                <a:tc>
                  <a:txBody>
                    <a:bodyPr/>
                    <a:lstStyle/>
                    <a:p>
                      <a:pPr>
                        <a:lnSpc>
                          <a:spcPct val="115000"/>
                        </a:lnSpc>
                        <a:spcBef>
                          <a:spcPts val="1200"/>
                        </a:spcBef>
                        <a:spcAft>
                          <a:spcPts val="600"/>
                        </a:spcAft>
                      </a:pPr>
                      <a:r>
                        <a:rPr lang="fr-CH" sz="1400" noProof="0">
                          <a:solidFill>
                            <a:schemeClr val="tx1"/>
                          </a:solidFill>
                          <a:effectLst/>
                          <a:latin typeface="Arial" panose="020B0604020202020204" pitchFamily="34" charset="0"/>
                          <a:cs typeface="Arial" panose="020B0604020202020204" pitchFamily="34" charset="0"/>
                        </a:rPr>
                        <a:t>2022</a:t>
                      </a:r>
                      <a:endParaRPr lang="fr-CH" sz="1400" noProof="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15000"/>
                        </a:lnSpc>
                        <a:spcBef>
                          <a:spcPts val="1200"/>
                        </a:spcBef>
                        <a:spcAft>
                          <a:spcPts val="600"/>
                        </a:spcAft>
                      </a:pPr>
                      <a:r>
                        <a:rPr lang="fr-CH" sz="1400" noProof="0" dirty="0">
                          <a:solidFill>
                            <a:schemeClr val="tx1"/>
                          </a:solidFill>
                          <a:effectLst/>
                          <a:latin typeface="Arial" panose="020B0604020202020204" pitchFamily="34" charset="0"/>
                          <a:cs typeface="Arial" panose="020B0604020202020204" pitchFamily="34" charset="0"/>
                        </a:rPr>
                        <a:t>Lors de la 15</a:t>
                      </a:r>
                      <a:r>
                        <a:rPr lang="fr-CH" sz="1400" baseline="30000" noProof="0" dirty="0">
                          <a:solidFill>
                            <a:schemeClr val="tx1"/>
                          </a:solidFill>
                          <a:effectLst/>
                          <a:latin typeface="Arial" panose="020B0604020202020204" pitchFamily="34" charset="0"/>
                          <a:cs typeface="Arial" panose="020B0604020202020204" pitchFamily="34" charset="0"/>
                        </a:rPr>
                        <a:t>e</a:t>
                      </a:r>
                      <a:r>
                        <a:rPr lang="fr-CH" sz="1400" noProof="0" dirty="0">
                          <a:solidFill>
                            <a:schemeClr val="tx1"/>
                          </a:solidFill>
                          <a:effectLst/>
                          <a:latin typeface="Arial" panose="020B0604020202020204" pitchFamily="34" charset="0"/>
                          <a:cs typeface="Arial" panose="020B0604020202020204" pitchFamily="34" charset="0"/>
                        </a:rPr>
                        <a:t> conférence à Montréal en décembre 2022, les Parties ont signé l’</a:t>
                      </a:r>
                      <a:r>
                        <a:rPr lang="fr-CH" sz="1400" b="1" noProof="0" dirty="0">
                          <a:solidFill>
                            <a:schemeClr val="tx1"/>
                          </a:solidFill>
                          <a:effectLst/>
                          <a:latin typeface="Arial" panose="020B0604020202020204" pitchFamily="34" charset="0"/>
                          <a:cs typeface="Arial" panose="020B0604020202020204" pitchFamily="34" charset="0"/>
                        </a:rPr>
                        <a:t>accord Kunming-Montréal sur la biodiversité</a:t>
                      </a:r>
                      <a:r>
                        <a:rPr lang="fr-CH" sz="1400" noProof="0" dirty="0">
                          <a:solidFill>
                            <a:schemeClr val="tx1"/>
                          </a:solidFill>
                          <a:effectLst/>
                          <a:latin typeface="Arial" panose="020B0604020202020204" pitchFamily="34" charset="0"/>
                          <a:cs typeface="Arial" panose="020B0604020202020204" pitchFamily="34" charset="0"/>
                        </a:rPr>
                        <a:t>. Le nouveau </a:t>
                      </a:r>
                      <a:r>
                        <a:rPr lang="fr-CH" sz="1400" b="1" noProof="0" dirty="0">
                          <a:solidFill>
                            <a:schemeClr val="tx1"/>
                          </a:solidFill>
                          <a:effectLst/>
                          <a:latin typeface="Arial" panose="020B0604020202020204" pitchFamily="34" charset="0"/>
                          <a:cs typeface="Arial" panose="020B0604020202020204" pitchFamily="34" charset="0"/>
                        </a:rPr>
                        <a:t>Cadre</a:t>
                      </a:r>
                      <a:r>
                        <a:rPr lang="fr-CH" sz="1400" b="1" baseline="0" noProof="0" dirty="0">
                          <a:solidFill>
                            <a:schemeClr val="tx1"/>
                          </a:solidFill>
                          <a:effectLst/>
                          <a:latin typeface="Arial" panose="020B0604020202020204" pitchFamily="34" charset="0"/>
                          <a:cs typeface="Arial" panose="020B0604020202020204" pitchFamily="34" charset="0"/>
                        </a:rPr>
                        <a:t> mondial de la biodiversité CMB </a:t>
                      </a:r>
                      <a:r>
                        <a:rPr lang="fr-CH" sz="1400" baseline="0" noProof="0" dirty="0">
                          <a:solidFill>
                            <a:schemeClr val="tx1"/>
                          </a:solidFill>
                          <a:effectLst/>
                          <a:latin typeface="Arial" panose="020B0604020202020204" pitchFamily="34" charset="0"/>
                          <a:cs typeface="Arial" panose="020B0604020202020204" pitchFamily="34" charset="0"/>
                        </a:rPr>
                        <a:t>(</a:t>
                      </a:r>
                      <a:r>
                        <a:rPr lang="fr-CH" sz="1400" b="1" noProof="0" dirty="0">
                          <a:solidFill>
                            <a:schemeClr val="tx1"/>
                          </a:solidFill>
                          <a:effectLst/>
                          <a:latin typeface="Arial" panose="020B0604020202020204" pitchFamily="34" charset="0"/>
                          <a:cs typeface="Arial" panose="020B0604020202020204" pitchFamily="34" charset="0"/>
                        </a:rPr>
                        <a:t>Global </a:t>
                      </a:r>
                      <a:r>
                        <a:rPr lang="fr-CH" sz="1400" b="1" noProof="0" dirty="0" err="1">
                          <a:solidFill>
                            <a:schemeClr val="tx1"/>
                          </a:solidFill>
                          <a:effectLst/>
                          <a:latin typeface="Arial" panose="020B0604020202020204" pitchFamily="34" charset="0"/>
                          <a:cs typeface="Arial" panose="020B0604020202020204" pitchFamily="34" charset="0"/>
                        </a:rPr>
                        <a:t>Biodiversity</a:t>
                      </a:r>
                      <a:r>
                        <a:rPr lang="fr-CH" sz="1400" b="1" noProof="0" dirty="0">
                          <a:solidFill>
                            <a:schemeClr val="tx1"/>
                          </a:solidFill>
                          <a:effectLst/>
                          <a:latin typeface="Arial" panose="020B0604020202020204" pitchFamily="34" charset="0"/>
                          <a:cs typeface="Arial" panose="020B0604020202020204" pitchFamily="34" charset="0"/>
                        </a:rPr>
                        <a:t> Framework</a:t>
                      </a:r>
                      <a:r>
                        <a:rPr lang="fr-CH" sz="1400" b="1" baseline="0" noProof="0" dirty="0">
                          <a:solidFill>
                            <a:schemeClr val="tx1"/>
                          </a:solidFill>
                          <a:effectLst/>
                          <a:latin typeface="Arial" panose="020B0604020202020204" pitchFamily="34" charset="0"/>
                          <a:cs typeface="Arial" panose="020B0604020202020204" pitchFamily="34" charset="0"/>
                        </a:rPr>
                        <a:t> </a:t>
                      </a:r>
                      <a:r>
                        <a:rPr lang="fr-CH" sz="1400" b="1" noProof="0" dirty="0">
                          <a:solidFill>
                            <a:schemeClr val="tx1"/>
                          </a:solidFill>
                          <a:effectLst/>
                          <a:latin typeface="Arial" panose="020B0604020202020204" pitchFamily="34" charset="0"/>
                          <a:cs typeface="Arial" panose="020B0604020202020204" pitchFamily="34" charset="0"/>
                        </a:rPr>
                        <a:t>GBF) </a:t>
                      </a:r>
                      <a:r>
                        <a:rPr lang="fr-CH" sz="1400" b="0" noProof="0" dirty="0">
                          <a:solidFill>
                            <a:schemeClr val="tx1"/>
                          </a:solidFill>
                          <a:effectLst/>
                          <a:latin typeface="Arial" panose="020B0604020202020204" pitchFamily="34" charset="0"/>
                          <a:cs typeface="Arial" panose="020B0604020202020204" pitchFamily="34" charset="0"/>
                        </a:rPr>
                        <a:t>est u</a:t>
                      </a:r>
                      <a:r>
                        <a:rPr lang="fr-CH" sz="1400" noProof="0" dirty="0">
                          <a:solidFill>
                            <a:schemeClr val="tx1"/>
                          </a:solidFill>
                          <a:effectLst/>
                          <a:latin typeface="Arial" panose="020B0604020202020204" pitchFamily="34" charset="0"/>
                          <a:cs typeface="Arial" panose="020B0604020202020204" pitchFamily="34" charset="0"/>
                        </a:rPr>
                        <a:t>n plan en 23 points visant à stopper la perte de biodiversité d'ici 2030 et à devenir "nature-positive", c'est-à-dire regagner de la biodiversité.</a:t>
                      </a:r>
                      <a:endParaRPr lang="fr-CH" sz="1400" noProof="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818836919"/>
                  </a:ext>
                </a:extLst>
              </a:tr>
            </a:tbl>
          </a:graphicData>
        </a:graphic>
      </p:graphicFrame>
      <p:sp>
        <p:nvSpPr>
          <p:cNvPr id="7" name="Fußzeilenplatzhalter 1">
            <a:extLst>
              <a:ext uri="{FF2B5EF4-FFF2-40B4-BE49-F238E27FC236}">
                <a16:creationId xmlns:a16="http://schemas.microsoft.com/office/drawing/2014/main" id="{A3792132-EFAD-6D46-9AB6-0747D8A1C604}"/>
              </a:ext>
            </a:extLst>
          </p:cNvPr>
          <p:cNvSpPr>
            <a:spLocks noGrp="1"/>
          </p:cNvSpPr>
          <p:nvPr>
            <p:ph type="ftr" sz="quarter" idx="11"/>
          </p:nvPr>
        </p:nvSpPr>
        <p:spPr>
          <a:xfrm>
            <a:off x="5429250" y="6400980"/>
            <a:ext cx="3086100" cy="360000"/>
          </a:xfrm>
        </p:spPr>
        <p:txBody>
          <a:bodyPr/>
          <a:lstStyle/>
          <a:p>
            <a:r>
              <a:rPr lang="fr-CH" dirty="0"/>
              <a:t>Formation de conseiller-ère en biodiversité</a:t>
            </a:r>
          </a:p>
        </p:txBody>
      </p:sp>
    </p:spTree>
    <p:extLst>
      <p:ext uri="{BB962C8B-B14F-4D97-AF65-F5344CB8AC3E}">
        <p14:creationId xmlns:p14="http://schemas.microsoft.com/office/powerpoint/2010/main" val="1572080948"/>
      </p:ext>
    </p:extLst>
  </p:cSld>
  <p:clrMapOvr>
    <a:masterClrMapping/>
  </p:clrMapOvr>
  <mc:AlternateContent xmlns:mc="http://schemas.openxmlformats.org/markup-compatibility/2006" xmlns:p14="http://schemas.microsoft.com/office/powerpoint/2010/main">
    <mc:Choice Requires="p14">
      <p:transition spd="slow" p14:dur="2000" advTm="32401"/>
    </mc:Choice>
    <mc:Fallback xmlns="">
      <p:transition spd="slow" advTm="32401"/>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nhaltsplatzhalter 2">
            <a:extLst>
              <a:ext uri="{FF2B5EF4-FFF2-40B4-BE49-F238E27FC236}">
                <a16:creationId xmlns:a16="http://schemas.microsoft.com/office/drawing/2014/main" id="{8CC87A89-0FD3-147E-EB56-1CF8010B8530}"/>
              </a:ext>
            </a:extLst>
          </p:cNvPr>
          <p:cNvSpPr>
            <a:spLocks noGrp="1"/>
          </p:cNvSpPr>
          <p:nvPr>
            <p:ph idx="1"/>
          </p:nvPr>
        </p:nvSpPr>
        <p:spPr>
          <a:xfrm>
            <a:off x="467544" y="110894"/>
            <a:ext cx="8208912" cy="6126418"/>
          </a:xfrm>
          <a:solidFill>
            <a:srgbClr val="FFFFFF"/>
          </a:solidFill>
          <a:ln>
            <a:noFill/>
          </a:ln>
        </p:spPr>
        <p:txBody>
          <a:bodyPr>
            <a:noAutofit/>
          </a:bodyPr>
          <a:lstStyle/>
          <a:p>
            <a:pPr marL="0" indent="0">
              <a:buNone/>
            </a:pPr>
            <a:r>
              <a:rPr lang="fr-FR" sz="2000" b="1" u="sng" dirty="0"/>
              <a:t>Objectifs du nouveau Cadre mondial de la biodiversité Kunming-Montréal: 23 objectifs (jusqu’à 2023)</a:t>
            </a:r>
            <a:endParaRPr lang="de-CH" sz="1100" b="1" dirty="0">
              <a:solidFill>
                <a:srgbClr val="000000"/>
              </a:solidFill>
              <a:effectLst/>
              <a:latin typeface="Arial Narrow" panose="020B0606020202030204" pitchFamily="34" charset="0"/>
              <a:ea typeface="Calibri" panose="020F0502020204030204" pitchFamily="34" charset="0"/>
              <a:cs typeface="Georgia" panose="02040502050405020303" pitchFamily="18" charset="0"/>
            </a:endParaRPr>
          </a:p>
          <a:p>
            <a:r>
              <a:rPr lang="fr-FR" sz="1100" b="1" dirty="0"/>
              <a:t>CIBLE 1 : </a:t>
            </a:r>
            <a:r>
              <a:rPr lang="fr-FR" sz="1100" dirty="0"/>
              <a:t>Veiller à ce que toutes les zones fassent l'objet d'une planification spatiale participative, intégrée et respectueuse de la biodiversité et/ou soient gérées efficacement dans le cadre de processus de changement d'affectation des terres et des mers, </a:t>
            </a:r>
            <a:r>
              <a:rPr lang="fr-FR" sz="1100" dirty="0">
                <a:highlight>
                  <a:srgbClr val="FFFF00"/>
                </a:highlight>
                <a:ea typeface="Calibri" panose="020F0502020204030204" pitchFamily="34" charset="0"/>
              </a:rPr>
              <a:t>afin de réduire la perte de zones de grande importance pour la biodiversité, y compris d'écosystèmes de grande intégrité écologique, à un niveau proche de zéro d'ici à 2030</a:t>
            </a:r>
            <a:r>
              <a:rPr lang="fr-FR" sz="1100" dirty="0"/>
              <a:t>, dans le respect des droits des peuples autochtones et des communautés locales.</a:t>
            </a:r>
          </a:p>
          <a:p>
            <a:r>
              <a:rPr lang="fr-FR" sz="1100" b="1" dirty="0"/>
              <a:t>CIBLE 2 : </a:t>
            </a:r>
            <a:r>
              <a:rPr lang="fr-FR" sz="1100" dirty="0"/>
              <a:t>Veiller à ce que, </a:t>
            </a:r>
            <a:r>
              <a:rPr lang="fr-FR" sz="1100" dirty="0">
                <a:highlight>
                  <a:srgbClr val="FFFF00"/>
                </a:highlight>
                <a:ea typeface="Calibri" panose="020F0502020204030204" pitchFamily="34" charset="0"/>
              </a:rPr>
              <a:t>d'ici à 2030, au moins 30 % des zones d'écosystèmes terrestres, d'eaux intérieures et d'écosystèmes marins et côtiers dégradés fassent l'objet de mesures de remise en état efficaces</a:t>
            </a:r>
            <a:r>
              <a:rPr lang="fr-FR" sz="1100" dirty="0"/>
              <a:t>, afin d'améliorer la biodiversité, les fonctions et services écosystémiques, ainsi que l'intégrité et la connectivité écologiques.</a:t>
            </a:r>
          </a:p>
          <a:p>
            <a:r>
              <a:rPr lang="fr-FR" sz="1100" b="1" dirty="0"/>
              <a:t>CIBLE 3 : </a:t>
            </a:r>
            <a:r>
              <a:rPr lang="fr-FR" sz="1100" dirty="0">
                <a:highlight>
                  <a:srgbClr val="FFFF00"/>
                </a:highlight>
                <a:ea typeface="Calibri" panose="020F0502020204030204" pitchFamily="34" charset="0"/>
              </a:rPr>
              <a:t>Faire en sorte que, d'ici à 2030, au moins 30 % des zones terrestres et des eaux intérieures, ainsi que des zones marines et côtières, en particulier les zones d’une grande importance pour la biodiversité et les fonctions et services écosystémiques, soient dûment conservées et gérées grâce à la mise en place d'aires protégées </a:t>
            </a:r>
            <a:r>
              <a:rPr lang="fr-FR" sz="1100" dirty="0"/>
              <a:t>écologiquement représentatives, bien reliées et équitablement gérées et à d'autres mesures efficaces de conservation par zone, et veiller à créer les moyens nécessaires à cette fin, tout en reconnaissant les territoires autochtones et traditionnels, s'il y a lieu, et en intégrant les zones concernées dans les paysages terrestres et marins plus vastes et les océans, en veillant en outre à ce que l'utilisation durable, lorsqu'elle est appropriée dans ces zones, soit pleinement compatible avec les objectifs de conservation et respecte les droits des peuples autochtones et des communautés locales, y compris concernant leurs territoires traditionnels.</a:t>
            </a:r>
          </a:p>
          <a:p>
            <a:r>
              <a:rPr lang="fr-FR" sz="1100" b="1" dirty="0"/>
              <a:t>CIBLE 4 : </a:t>
            </a:r>
            <a:r>
              <a:rPr lang="fr-FR" sz="1100" dirty="0">
                <a:highlight>
                  <a:srgbClr val="FFFF00"/>
                </a:highlight>
                <a:ea typeface="Calibri" panose="020F0502020204030204" pitchFamily="34" charset="0"/>
              </a:rPr>
              <a:t>Prendre des mesures urgentes en matière de gestion en vue de faire cesser l'extinction d'origine humaine des espèces menacées connues et d'assurer leur rétablissement et leur conservation, en particulier les espèces menacées, afin de réduire significativement leur risque d'extinction ainsi que de sauvegarder et de rétablir la diversité génétique au sein des populations d'espèces indigènes, sauvages et domestiquées et entre elles</a:t>
            </a:r>
            <a:r>
              <a:rPr lang="fr-FR" sz="1100" dirty="0"/>
              <a:t>, en vue de préserver leur potentiel d'adaptation, notamment grâce à des mesures de conservation in situ et ex situ et à des méthodes de gestion durable, et gérer efficacement les interactions entre l'homme et la faune de manière à limiter les conflits liés à leur </a:t>
            </a:r>
            <a:r>
              <a:rPr lang="fr-FR" sz="1100" dirty="0" err="1"/>
              <a:t>cœxistence</a:t>
            </a:r>
            <a:r>
              <a:rPr lang="fr-FR" sz="1100" dirty="0"/>
              <a:t>.</a:t>
            </a:r>
          </a:p>
        </p:txBody>
      </p:sp>
      <p:sp>
        <p:nvSpPr>
          <p:cNvPr id="4" name="Fußzeilenplatzhalter 1">
            <a:extLst>
              <a:ext uri="{FF2B5EF4-FFF2-40B4-BE49-F238E27FC236}">
                <a16:creationId xmlns:a16="http://schemas.microsoft.com/office/drawing/2014/main" id="{6166DC7C-C1DE-744F-BE71-2CDED5311B4F}"/>
              </a:ext>
            </a:extLst>
          </p:cNvPr>
          <p:cNvSpPr>
            <a:spLocks noGrp="1"/>
          </p:cNvSpPr>
          <p:nvPr>
            <p:ph type="ftr" sz="quarter" idx="11"/>
          </p:nvPr>
        </p:nvSpPr>
        <p:spPr>
          <a:xfrm>
            <a:off x="5429250" y="6400980"/>
            <a:ext cx="3086100" cy="360000"/>
          </a:xfrm>
        </p:spPr>
        <p:txBody>
          <a:bodyPr/>
          <a:lstStyle/>
          <a:p>
            <a:r>
              <a:rPr lang="fr-CH" dirty="0"/>
              <a:t>Formation de conseiller-ère en biodiversité</a:t>
            </a:r>
          </a:p>
        </p:txBody>
      </p:sp>
    </p:spTree>
    <p:extLst>
      <p:ext uri="{BB962C8B-B14F-4D97-AF65-F5344CB8AC3E}">
        <p14:creationId xmlns:p14="http://schemas.microsoft.com/office/powerpoint/2010/main" val="768309882"/>
      </p:ext>
    </p:extLst>
  </p:cSld>
  <p:clrMapOvr>
    <a:masterClrMapping/>
  </p:clrMapOvr>
  <mc:AlternateContent xmlns:mc="http://schemas.openxmlformats.org/markup-compatibility/2006" xmlns:p14="http://schemas.microsoft.com/office/powerpoint/2010/main">
    <mc:Choice Requires="p14">
      <p:transition spd="slow" p14:dur="2000" advTm="16383"/>
    </mc:Choice>
    <mc:Fallback xmlns="">
      <p:transition spd="slow" advTm="16383"/>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nhaltsplatzhalter 2">
            <a:extLst>
              <a:ext uri="{FF2B5EF4-FFF2-40B4-BE49-F238E27FC236}">
                <a16:creationId xmlns:a16="http://schemas.microsoft.com/office/drawing/2014/main" id="{8CC87A89-0FD3-147E-EB56-1CF8010B8530}"/>
              </a:ext>
            </a:extLst>
          </p:cNvPr>
          <p:cNvSpPr>
            <a:spLocks noGrp="1"/>
          </p:cNvSpPr>
          <p:nvPr>
            <p:ph idx="1"/>
          </p:nvPr>
        </p:nvSpPr>
        <p:spPr>
          <a:xfrm>
            <a:off x="539552" y="110894"/>
            <a:ext cx="7886700" cy="5694370"/>
          </a:xfrm>
          <a:solidFill>
            <a:srgbClr val="FFFFFF"/>
          </a:solidFill>
          <a:ln>
            <a:noFill/>
          </a:ln>
        </p:spPr>
        <p:txBody>
          <a:bodyPr>
            <a:noAutofit/>
          </a:bodyPr>
          <a:lstStyle/>
          <a:p>
            <a:pPr marL="0" indent="0">
              <a:buNone/>
            </a:pPr>
            <a:r>
              <a:rPr lang="fr-FR" sz="2000" b="1" u="sng" dirty="0"/>
              <a:t>Objectifs du nouveau Cadre mondial de la biodiversité Kunming-Montréal: 23 objectifs (jusqu’à 2023)</a:t>
            </a:r>
            <a:endParaRPr lang="de-CH" sz="1100" b="1" dirty="0">
              <a:solidFill>
                <a:srgbClr val="000000"/>
              </a:solidFill>
              <a:latin typeface="Arial Narrow" panose="020B0606020202030204" pitchFamily="34" charset="0"/>
              <a:ea typeface="Calibri" panose="020F0502020204030204" pitchFamily="34" charset="0"/>
              <a:cs typeface="Georgia" panose="02040502050405020303" pitchFamily="18" charset="0"/>
            </a:endParaRPr>
          </a:p>
          <a:p>
            <a:r>
              <a:rPr lang="fr-FR" sz="1100" b="1" dirty="0"/>
              <a:t>CIBLE 5 : </a:t>
            </a:r>
            <a:r>
              <a:rPr lang="fr-FR" sz="1100" dirty="0"/>
              <a:t>Assurer une utilisation, des prélèvements et un commerce durables, sûrs et légaux des espèces sauvages, en évitant la surexploitation, en minimisant les incidences sur les espèces et les écosystèmes non visés et en réduisant le risque de propagation des agents pathogènes, conformément à l'approche écosystémique, tout en respectant et en protégeant les pratiques traditionnelles des peuples autochtones et des communautés locales en matière d'utilisation durable.</a:t>
            </a:r>
          </a:p>
          <a:p>
            <a:r>
              <a:rPr lang="fr-FR" sz="1100" b="1" dirty="0"/>
              <a:t>CIBLE 6 : </a:t>
            </a:r>
            <a:r>
              <a:rPr lang="fr-FR" sz="1100" dirty="0"/>
              <a:t>Éviter, limiter, réduire ou atténuer les incidences des espèces exotiques envahissantes sur la biodiversité et les services écosystémiques en identifiant et en contrôlant leurs voies d'introduction, en empêchant l'introduction et la propagation des principales espèces exotiques envahissantes, en réduisant de moitié au moins les taux d'introduction et de propagation des autres espèces exotiques envahissantes connues ou potentielles d'ici à 2030, et en éradiquant ou en contrôlant les espèces exotiques envahissantes, en particulier dans les zones prioritaires, notamment dans les îles.</a:t>
            </a:r>
          </a:p>
          <a:p>
            <a:r>
              <a:rPr lang="fr-FR" sz="1100" b="1" dirty="0"/>
              <a:t>CIBLE 7 : </a:t>
            </a:r>
            <a:r>
              <a:rPr lang="fr-FR" sz="1100" dirty="0">
                <a:highlight>
                  <a:srgbClr val="FFFF00"/>
                </a:highlight>
                <a:ea typeface="Calibri" panose="020F0502020204030204" pitchFamily="34" charset="0"/>
              </a:rPr>
              <a:t>Réduire les risques liés à la pollution et les incidences négatives de la pollution provenant de toutes les sources d'ici à 2030</a:t>
            </a:r>
            <a:r>
              <a:rPr lang="fr-FR" sz="1100" dirty="0"/>
              <a:t>, en les portant à des niveaux sans danger pour la biodiversité et les fonctions et services écosystémiques, en tenant compte des effets cumulatifs, notamment : a) </a:t>
            </a:r>
            <a:r>
              <a:rPr lang="fr-FR" sz="1100" dirty="0">
                <a:highlight>
                  <a:srgbClr val="FFFF00"/>
                </a:highlight>
                <a:ea typeface="Calibri" panose="020F0502020204030204" pitchFamily="34" charset="0"/>
              </a:rPr>
              <a:t>en réduisant au moins de moitié l'excès de nutriments perdus dans l'environnement,</a:t>
            </a:r>
            <a:r>
              <a:rPr lang="fr-FR" sz="1100" dirty="0"/>
              <a:t> notamment grâce à un cycle et à une utilisation plus efficaces des nutriments ; b) </a:t>
            </a:r>
            <a:r>
              <a:rPr lang="fr-FR" sz="1100" dirty="0">
                <a:highlight>
                  <a:srgbClr val="FFFF00"/>
                </a:highlight>
                <a:ea typeface="Calibri" panose="020F0502020204030204" pitchFamily="34" charset="0"/>
              </a:rPr>
              <a:t>en réduisant au moins de moitié les risques globaux liés aux pesticides et aux produits chimiques particulièrement dangereux, </a:t>
            </a:r>
            <a:r>
              <a:rPr lang="fr-FR" sz="1100" dirty="0"/>
              <a:t>notamment grâce à des mesures intégrées de contrôle des ravageurs, sur la base de données scientifiques, en tenant compte des questions de sécurité alimentaire et de moyens d'existence ; c) </a:t>
            </a:r>
            <a:r>
              <a:rPr lang="fr-FR" sz="1100" dirty="0">
                <a:highlight>
                  <a:srgbClr val="FFFF00"/>
                </a:highlight>
                <a:ea typeface="Calibri" panose="020F0502020204030204" pitchFamily="34" charset="0"/>
              </a:rPr>
              <a:t>en prévenant la pollution plastique, en la réduisant et en s'employant à l'éliminer.</a:t>
            </a:r>
          </a:p>
          <a:p>
            <a:r>
              <a:rPr lang="fr-FR" sz="1100" b="1" dirty="0"/>
              <a:t>CIBLE 8 : </a:t>
            </a:r>
            <a:r>
              <a:rPr lang="fr-FR" sz="1100" dirty="0"/>
              <a:t>Atténuer les effets des changements climatiques et de l'acidification des océans sur la biodiversité et renforcer la résilience de celle-ci grâce à des mesures d’atténuation et d'adaptation ainsi qu'à des mesures de réduction des risques de catastrophe naturelle, y compris au moyen de solutions fondées sur la nature et/ou d'approches écosystémiques, en réduisant au minimum toute incidence négative et en favorisant les retombées positives de l'action climatique sur la biodiversité.</a:t>
            </a:r>
          </a:p>
        </p:txBody>
      </p:sp>
      <p:sp>
        <p:nvSpPr>
          <p:cNvPr id="4" name="Fußzeilenplatzhalter 1">
            <a:extLst>
              <a:ext uri="{FF2B5EF4-FFF2-40B4-BE49-F238E27FC236}">
                <a16:creationId xmlns:a16="http://schemas.microsoft.com/office/drawing/2014/main" id="{3391BDE8-654B-F342-A85C-72E34DFBE36C}"/>
              </a:ext>
            </a:extLst>
          </p:cNvPr>
          <p:cNvSpPr>
            <a:spLocks noGrp="1"/>
          </p:cNvSpPr>
          <p:nvPr>
            <p:ph type="ftr" sz="quarter" idx="11"/>
          </p:nvPr>
        </p:nvSpPr>
        <p:spPr>
          <a:xfrm>
            <a:off x="5429250" y="6400980"/>
            <a:ext cx="3086100" cy="360000"/>
          </a:xfrm>
        </p:spPr>
        <p:txBody>
          <a:bodyPr/>
          <a:lstStyle/>
          <a:p>
            <a:r>
              <a:rPr lang="fr-CH" dirty="0"/>
              <a:t>Formation de conseiller-ère en biodiversité</a:t>
            </a:r>
          </a:p>
        </p:txBody>
      </p:sp>
    </p:spTree>
    <p:extLst>
      <p:ext uri="{BB962C8B-B14F-4D97-AF65-F5344CB8AC3E}">
        <p14:creationId xmlns:p14="http://schemas.microsoft.com/office/powerpoint/2010/main" val="123170456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nhaltsplatzhalter 2">
            <a:extLst>
              <a:ext uri="{FF2B5EF4-FFF2-40B4-BE49-F238E27FC236}">
                <a16:creationId xmlns:a16="http://schemas.microsoft.com/office/drawing/2014/main" id="{8CC87A89-0FD3-147E-EB56-1CF8010B8530}"/>
              </a:ext>
            </a:extLst>
          </p:cNvPr>
          <p:cNvSpPr>
            <a:spLocks noGrp="1"/>
          </p:cNvSpPr>
          <p:nvPr>
            <p:ph idx="1"/>
          </p:nvPr>
        </p:nvSpPr>
        <p:spPr>
          <a:xfrm>
            <a:off x="539552" y="110894"/>
            <a:ext cx="7886700" cy="5694370"/>
          </a:xfrm>
          <a:solidFill>
            <a:srgbClr val="FFFFFF"/>
          </a:solidFill>
          <a:ln>
            <a:noFill/>
          </a:ln>
        </p:spPr>
        <p:txBody>
          <a:bodyPr>
            <a:noAutofit/>
          </a:bodyPr>
          <a:lstStyle/>
          <a:p>
            <a:pPr marL="0" indent="0">
              <a:buNone/>
            </a:pPr>
            <a:r>
              <a:rPr lang="fr-FR" sz="2000" b="1" u="sng" dirty="0"/>
              <a:t>Objectifs du nouveau Cadre mondial de la biodiversité Kunming-Montréal: 23 objectifs (jusqu’à 2023)</a:t>
            </a:r>
            <a:endParaRPr lang="de-CH" sz="1100" b="1" dirty="0">
              <a:solidFill>
                <a:srgbClr val="000000"/>
              </a:solidFill>
              <a:latin typeface="Arial Narrow" panose="020B0606020202030204" pitchFamily="34" charset="0"/>
              <a:ea typeface="Calibri" panose="020F0502020204030204" pitchFamily="34" charset="0"/>
              <a:cs typeface="Georgia" panose="02040502050405020303" pitchFamily="18" charset="0"/>
            </a:endParaRPr>
          </a:p>
          <a:p>
            <a:r>
              <a:rPr lang="fr-FR" sz="1100" b="1" dirty="0"/>
              <a:t>CIBLE 9 : </a:t>
            </a:r>
            <a:r>
              <a:rPr lang="fr-FR" sz="1100" dirty="0"/>
              <a:t>Garantir une gestion et une utilisation durables des espèces sauvages, de façon à procurer des avantages sociaux, économiques et environnementaux aux populations, en particulier aux populations vulnérables et à celles qui dépendent le plus de la biodiversité, notamment grâce à des activités, des produits et des services durables liés à la biodiversité qui contribuent à son amélioration, et protéger et promouvoir les pratiques traditionnelles d'utilisation durable des peuples autochtones et des communautés locales.</a:t>
            </a:r>
          </a:p>
          <a:p>
            <a:r>
              <a:rPr lang="fr-FR" sz="1100" b="1" dirty="0"/>
              <a:t>CIBLE 10 : </a:t>
            </a:r>
            <a:r>
              <a:rPr lang="fr-FR" sz="1100" dirty="0">
                <a:highlight>
                  <a:srgbClr val="FFFF00"/>
                </a:highlight>
                <a:ea typeface="Calibri" panose="020F0502020204030204" pitchFamily="34" charset="0"/>
              </a:rPr>
              <a:t>Assurer une gestion durable des zones agricoles, aquacoles</a:t>
            </a:r>
            <a:r>
              <a:rPr lang="fr-FR" sz="1100" dirty="0"/>
              <a:t>, halieutiques et forestières, en particulier grâce à </a:t>
            </a:r>
            <a:r>
              <a:rPr lang="fr-FR" sz="1100" dirty="0">
                <a:highlight>
                  <a:srgbClr val="FFFF00"/>
                </a:highlight>
                <a:ea typeface="Calibri" panose="020F0502020204030204" pitchFamily="34" charset="0"/>
              </a:rPr>
              <a:t>l'utilisation durable de la biodiversité</a:t>
            </a:r>
            <a:r>
              <a:rPr lang="fr-FR" sz="1100" dirty="0"/>
              <a:t>, notamment en augmentant significativement le recours à des pratiques respectueuses de la biodiversité, telles que l'intensification durable, l'agroécologie et d'autres approches innovantes, contribuant ainsi à améliorer la résilience, l'efficacité et la productivité à long terme de ces systèmes de production, ainsi qu'à renforcer la sécurité alimentaire, </a:t>
            </a:r>
            <a:r>
              <a:rPr lang="fr-FR" sz="1100" dirty="0">
                <a:highlight>
                  <a:srgbClr val="FFFF00"/>
                </a:highlight>
                <a:ea typeface="Calibri" panose="020F0502020204030204" pitchFamily="34" charset="0"/>
              </a:rPr>
              <a:t>à conserver et à restaurer la biodiversité et à préserver les contributions de la nature aux populations, y compris les fonctions et les services écosystémiques</a:t>
            </a:r>
            <a:r>
              <a:rPr lang="fr-FR" sz="1100" dirty="0"/>
              <a:t>.</a:t>
            </a:r>
          </a:p>
          <a:p>
            <a:r>
              <a:rPr lang="fr-FR" sz="1100" b="1" dirty="0"/>
              <a:t>CIBLE 11 : </a:t>
            </a:r>
            <a:r>
              <a:rPr lang="fr-FR" sz="1100" dirty="0">
                <a:highlight>
                  <a:srgbClr val="FFFF00"/>
                </a:highlight>
                <a:ea typeface="Calibri" panose="020F0502020204030204" pitchFamily="34" charset="0"/>
              </a:rPr>
              <a:t>Restaurer, préserver et renforcer les contributions de la nature aux populations, y compris les fonctions et services écosystémiques</a:t>
            </a:r>
            <a:r>
              <a:rPr lang="fr-FR" sz="1100" dirty="0"/>
              <a:t>, tels que la régulation de l'air, de l'eau et du climat, la santé des sols, la pollinisation et la réduction des risques de maladie, ainsi que la protection contre les risques et catastrophes naturels, grâce à des solutions fondées sur la nature et/ou des approches écosystémiques dans l'intérêt de toutes les populations et de la nature.</a:t>
            </a:r>
          </a:p>
          <a:p>
            <a:r>
              <a:rPr lang="fr-FR" sz="1100" b="1" dirty="0"/>
              <a:t>CIBLE 12 : </a:t>
            </a:r>
            <a:r>
              <a:rPr lang="fr-FR" sz="1100" dirty="0"/>
              <a:t>Augmenter significativement la superficie, la qualité et la connectivité des espaces verts et bleus dans les zones urbaines et densément peuplées, ainsi que l'accès à ces espaces et les avantages qu'ils procurent, en systématisant la conservation et l'utilisation durable de la biodiversité, en tenant compte de celle-ci dans l'aménagement urbain, en améliorant la biodiversité ainsi que la connectivité et l'intégrité écologiques indigènes, en améliorant la santé et le bien-être des personnes et leur lien avec la nature, ainsi qu'en favorisant une urbanisation durable et inclusive et en soutenant la fourniture de fonctions et de services écosystémiques.</a:t>
            </a:r>
          </a:p>
        </p:txBody>
      </p:sp>
      <p:sp>
        <p:nvSpPr>
          <p:cNvPr id="4" name="Fußzeilenplatzhalter 1">
            <a:extLst>
              <a:ext uri="{FF2B5EF4-FFF2-40B4-BE49-F238E27FC236}">
                <a16:creationId xmlns:a16="http://schemas.microsoft.com/office/drawing/2014/main" id="{B163B7E0-B5B3-5046-A9F7-DBAAA3D654F9}"/>
              </a:ext>
            </a:extLst>
          </p:cNvPr>
          <p:cNvSpPr>
            <a:spLocks noGrp="1"/>
          </p:cNvSpPr>
          <p:nvPr>
            <p:ph type="ftr" sz="quarter" idx="11"/>
          </p:nvPr>
        </p:nvSpPr>
        <p:spPr>
          <a:xfrm>
            <a:off x="5429250" y="6400980"/>
            <a:ext cx="3086100" cy="360000"/>
          </a:xfrm>
        </p:spPr>
        <p:txBody>
          <a:bodyPr/>
          <a:lstStyle/>
          <a:p>
            <a:r>
              <a:rPr lang="fr-CH" dirty="0"/>
              <a:t>Formation de conseiller-ère en biodiversité</a:t>
            </a:r>
          </a:p>
        </p:txBody>
      </p:sp>
    </p:spTree>
    <p:extLst>
      <p:ext uri="{BB962C8B-B14F-4D97-AF65-F5344CB8AC3E}">
        <p14:creationId xmlns:p14="http://schemas.microsoft.com/office/powerpoint/2010/main" val="30565161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nhaltsplatzhalter 2">
            <a:extLst>
              <a:ext uri="{FF2B5EF4-FFF2-40B4-BE49-F238E27FC236}">
                <a16:creationId xmlns:a16="http://schemas.microsoft.com/office/drawing/2014/main" id="{8CC87A89-0FD3-147E-EB56-1CF8010B8530}"/>
              </a:ext>
            </a:extLst>
          </p:cNvPr>
          <p:cNvSpPr>
            <a:spLocks noGrp="1"/>
          </p:cNvSpPr>
          <p:nvPr>
            <p:ph idx="1"/>
          </p:nvPr>
        </p:nvSpPr>
        <p:spPr>
          <a:xfrm>
            <a:off x="539552" y="110894"/>
            <a:ext cx="7886700" cy="5694370"/>
          </a:xfrm>
          <a:solidFill>
            <a:srgbClr val="FFFFFF"/>
          </a:solidFill>
          <a:ln>
            <a:noFill/>
          </a:ln>
        </p:spPr>
        <p:txBody>
          <a:bodyPr>
            <a:noAutofit/>
          </a:bodyPr>
          <a:lstStyle/>
          <a:p>
            <a:pPr marL="0" indent="0">
              <a:buNone/>
            </a:pPr>
            <a:r>
              <a:rPr lang="fr-FR" sz="2000" b="1" u="sng" dirty="0"/>
              <a:t>Objectifs du nouveau Cadre mondial de la biodiversité Kunming-Montréal: 23 objectifs (jusqu’à 2023)</a:t>
            </a:r>
            <a:endParaRPr lang="de-CH" sz="1100" b="1" dirty="0">
              <a:solidFill>
                <a:srgbClr val="000000"/>
              </a:solidFill>
              <a:latin typeface="Arial Narrow" panose="020B0606020202030204" pitchFamily="34" charset="0"/>
              <a:ea typeface="Calibri" panose="020F0502020204030204" pitchFamily="34" charset="0"/>
              <a:cs typeface="Georgia" panose="02040502050405020303" pitchFamily="18" charset="0"/>
            </a:endParaRPr>
          </a:p>
          <a:p>
            <a:r>
              <a:rPr lang="fr-FR" sz="1100" b="1" dirty="0"/>
              <a:t>CIBLE 13 : </a:t>
            </a:r>
            <a:r>
              <a:rPr lang="fr-FR" sz="1100" dirty="0"/>
              <a:t>Prendre des mesures juridiques, politiques, administratives et de renforcement des capacités efficaces à tous les niveaux, selon qu'il convient, pour assurer le partage juste et équitable des avantages découlant de l'utilisation des ressources génétiques et de l'information de séquençage numérique sur les ressources génétiques, ainsi que des connaissances traditionnelles associées aux ressources génétiques, et faciliter l'accès approprié aux ressources génétiques, et, d'ici à 2030, favoriser une augmentation significative des avantages partagés, dans le respect des instruments internationaux applicables en matière d'accès et de partage des avantages.</a:t>
            </a:r>
          </a:p>
          <a:p>
            <a:r>
              <a:rPr lang="fr-FR" sz="1100" b="1" dirty="0"/>
              <a:t>CIBLE 14 : </a:t>
            </a:r>
            <a:r>
              <a:rPr lang="fr-FR" sz="1100" dirty="0"/>
              <a:t>Veiller à la pleine prise en compte de la biodiversité et de ses multiples valeurs dans l'élaboration des politiques, des réglementations, des processus de planification et de développement, des stratégies d'élimination de la pauvreté, des évaluations environnementales stratégiques, des évaluations d’impact environnemental et, le cas échéant, dans la comptabilité nationale, à tous les niveaux de gouvernement et dans tous les secteurs, en particulier dans ceux qui ont d'importantes incidences sur la biodiversité, et aligner progressivement toutes les activités publiques et privées concernées, ainsi que les flux fiscaux et financiers, sur les objectifs et les cibles du présent cadre.</a:t>
            </a:r>
          </a:p>
          <a:p>
            <a:r>
              <a:rPr lang="fr-FR" sz="1100" b="1" dirty="0"/>
              <a:t>CIBLE 15 : </a:t>
            </a:r>
            <a:r>
              <a:rPr lang="fr-FR" sz="1100" dirty="0"/>
              <a:t>Prendre des mesures juridiques, administratives ou de politique générale visant à inciter les entreprises à agir et à leur donner les moyens de le faire, notamment en veillant à ce que les grandes entreprises et les entreprises transnationales, ainsi que les institutions financières :</a:t>
            </a:r>
          </a:p>
          <a:p>
            <a:r>
              <a:rPr lang="fr-FR" sz="1100" dirty="0"/>
              <a:t>a) Contrôlent, évaluent et communiquent régulièrement et de manière transparente leurs risques, dépendances et incidences sur la biodiversité, y compris en prévoyant des dispositions applicables à toutes les grandes entreprises ainsi qu'aux entreprises transnationales et aux institutions financières concernant leurs opérations, leurs chaînes d'approvisionnement et de valeur, ainsi que leurs portefeuilles ;</a:t>
            </a:r>
          </a:p>
          <a:p>
            <a:r>
              <a:rPr lang="fr-FR" sz="1100" dirty="0"/>
              <a:t>b) Informent les consommateurs en vue de promouvoir des modes de consommation durables ;</a:t>
            </a:r>
          </a:p>
          <a:p>
            <a:r>
              <a:rPr lang="fr-FR" sz="1100" dirty="0"/>
              <a:t>c) Rendent compte du respect des dispositions et mesures relatives à l'accès et au partage des avantages, en tant que de besoin ; afin de réduire progressivement les incidences négatives sur la biodiversité, d'accroître les incidences positives, de réduire les risques liés à la biodiversité pour les entreprises et les institutions financières, et de promouvoir des mesures propres à garantir des modes de production durables.</a:t>
            </a:r>
          </a:p>
        </p:txBody>
      </p:sp>
      <p:sp>
        <p:nvSpPr>
          <p:cNvPr id="4" name="Fußzeilenplatzhalter 1">
            <a:extLst>
              <a:ext uri="{FF2B5EF4-FFF2-40B4-BE49-F238E27FC236}">
                <a16:creationId xmlns:a16="http://schemas.microsoft.com/office/drawing/2014/main" id="{2AAC4EFD-A68D-7844-8892-6A1D63442E99}"/>
              </a:ext>
            </a:extLst>
          </p:cNvPr>
          <p:cNvSpPr>
            <a:spLocks noGrp="1"/>
          </p:cNvSpPr>
          <p:nvPr>
            <p:ph type="ftr" sz="quarter" idx="11"/>
          </p:nvPr>
        </p:nvSpPr>
        <p:spPr>
          <a:xfrm>
            <a:off x="5429250" y="6400980"/>
            <a:ext cx="3086100" cy="360000"/>
          </a:xfrm>
        </p:spPr>
        <p:txBody>
          <a:bodyPr/>
          <a:lstStyle/>
          <a:p>
            <a:r>
              <a:rPr lang="fr-CH" dirty="0"/>
              <a:t>Formation de conseiller-ère en biodiversité</a:t>
            </a:r>
          </a:p>
        </p:txBody>
      </p:sp>
    </p:spTree>
    <p:extLst>
      <p:ext uri="{BB962C8B-B14F-4D97-AF65-F5344CB8AC3E}">
        <p14:creationId xmlns:p14="http://schemas.microsoft.com/office/powerpoint/2010/main" val="53988549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nhaltsplatzhalter 2">
            <a:extLst>
              <a:ext uri="{FF2B5EF4-FFF2-40B4-BE49-F238E27FC236}">
                <a16:creationId xmlns:a16="http://schemas.microsoft.com/office/drawing/2014/main" id="{8CC87A89-0FD3-147E-EB56-1CF8010B8530}"/>
              </a:ext>
            </a:extLst>
          </p:cNvPr>
          <p:cNvSpPr>
            <a:spLocks noGrp="1"/>
          </p:cNvSpPr>
          <p:nvPr>
            <p:ph idx="1"/>
          </p:nvPr>
        </p:nvSpPr>
        <p:spPr>
          <a:xfrm>
            <a:off x="628650" y="1403053"/>
            <a:ext cx="7886700" cy="945827"/>
          </a:xfrm>
        </p:spPr>
        <p:txBody>
          <a:bodyPr>
            <a:normAutofit fontScale="92500" lnSpcReduction="10000"/>
          </a:bodyPr>
          <a:lstStyle/>
          <a:p>
            <a:pPr marL="0" indent="0">
              <a:buNone/>
            </a:pPr>
            <a:r>
              <a:rPr lang="fr-CH"/>
              <a:t>Recul de la biodiversité, un problème connu depuis env. 1970</a:t>
            </a:r>
          </a:p>
          <a:p>
            <a:pPr marL="0" indent="0">
              <a:lnSpc>
                <a:spcPct val="107000"/>
              </a:lnSpc>
              <a:spcAft>
                <a:spcPts val="800"/>
              </a:spcAft>
              <a:buNone/>
            </a:pPr>
            <a:r>
              <a:rPr lang="fr-CH" sz="1800">
                <a:ea typeface="Times New Roman" panose="02020603050405020304" pitchFamily="18" charset="0"/>
              </a:rPr>
              <a:t>Comment la communauté internationale et la Suisse ont-elles réagi ?</a:t>
            </a:r>
            <a:endParaRPr lang="fr-CH" sz="1800">
              <a:effectLst/>
              <a:ea typeface="Calibri" panose="020F0502020204030204" pitchFamily="34" charset="0"/>
            </a:endParaRPr>
          </a:p>
          <a:p>
            <a:pPr marL="0" indent="0">
              <a:buNone/>
            </a:pPr>
            <a:endParaRPr lang="fr-CH"/>
          </a:p>
        </p:txBody>
      </p:sp>
      <p:sp>
        <p:nvSpPr>
          <p:cNvPr id="4" name="Titel 3">
            <a:extLst>
              <a:ext uri="{FF2B5EF4-FFF2-40B4-BE49-F238E27FC236}">
                <a16:creationId xmlns:a16="http://schemas.microsoft.com/office/drawing/2014/main" id="{8462E61B-9826-41C4-EBD3-D3F0F622123F}"/>
              </a:ext>
            </a:extLst>
          </p:cNvPr>
          <p:cNvSpPr>
            <a:spLocks noGrp="1"/>
          </p:cNvSpPr>
          <p:nvPr>
            <p:ph type="title"/>
          </p:nvPr>
        </p:nvSpPr>
        <p:spPr/>
        <p:txBody>
          <a:bodyPr>
            <a:normAutofit/>
          </a:bodyPr>
          <a:lstStyle/>
          <a:p>
            <a:r>
              <a:rPr lang="fr-CH"/>
              <a:t>Biodiversité dans l'agriculture : objectifs politiques</a:t>
            </a:r>
          </a:p>
        </p:txBody>
      </p:sp>
      <p:graphicFrame>
        <p:nvGraphicFramePr>
          <p:cNvPr id="13" name="Tabelle 12">
            <a:extLst>
              <a:ext uri="{FF2B5EF4-FFF2-40B4-BE49-F238E27FC236}">
                <a16:creationId xmlns:a16="http://schemas.microsoft.com/office/drawing/2014/main" id="{A1C334A7-16DB-AD53-121B-F27237274B91}"/>
              </a:ext>
            </a:extLst>
          </p:cNvPr>
          <p:cNvGraphicFramePr>
            <a:graphicFrameLocks noGrp="1"/>
          </p:cNvGraphicFramePr>
          <p:nvPr>
            <p:extLst>
              <p:ext uri="{D42A27DB-BD31-4B8C-83A1-F6EECF244321}">
                <p14:modId xmlns:p14="http://schemas.microsoft.com/office/powerpoint/2010/main" val="1806834934"/>
              </p:ext>
            </p:extLst>
          </p:nvPr>
        </p:nvGraphicFramePr>
        <p:xfrm>
          <a:off x="658812" y="2536887"/>
          <a:ext cx="7826375" cy="715201"/>
        </p:xfrm>
        <a:graphic>
          <a:graphicData uri="http://schemas.openxmlformats.org/drawingml/2006/table">
            <a:tbl>
              <a:tblPr firstRow="1" firstCol="1" bandRow="1">
                <a:tableStyleId>{21E4AEA4-8DFA-4A89-87EB-49C32662AFE0}</a:tableStyleId>
              </a:tblPr>
              <a:tblGrid>
                <a:gridCol w="987425">
                  <a:extLst>
                    <a:ext uri="{9D8B030D-6E8A-4147-A177-3AD203B41FA5}">
                      <a16:colId xmlns:a16="http://schemas.microsoft.com/office/drawing/2014/main" val="3263543201"/>
                    </a:ext>
                  </a:extLst>
                </a:gridCol>
                <a:gridCol w="6838950">
                  <a:extLst>
                    <a:ext uri="{9D8B030D-6E8A-4147-A177-3AD203B41FA5}">
                      <a16:colId xmlns:a16="http://schemas.microsoft.com/office/drawing/2014/main" val="1407606228"/>
                    </a:ext>
                  </a:extLst>
                </a:gridCol>
              </a:tblGrid>
              <a:tr h="0">
                <a:tc>
                  <a:txBody>
                    <a:bodyPr/>
                    <a:lstStyle/>
                    <a:p>
                      <a:pPr>
                        <a:lnSpc>
                          <a:spcPct val="115000"/>
                        </a:lnSpc>
                        <a:spcBef>
                          <a:spcPts val="1200"/>
                        </a:spcBef>
                        <a:spcAft>
                          <a:spcPts val="600"/>
                        </a:spcAft>
                      </a:pPr>
                      <a:r>
                        <a:rPr lang="fr-CH" sz="1400" noProof="0">
                          <a:solidFill>
                            <a:schemeClr val="tx1"/>
                          </a:solidFill>
                          <a:effectLst/>
                          <a:latin typeface="Arial" panose="020B0604020202020204" pitchFamily="34" charset="0"/>
                          <a:cs typeface="Arial" panose="020B0604020202020204" pitchFamily="34" charset="0"/>
                        </a:rPr>
                        <a:t>1992</a:t>
                      </a:r>
                      <a:endParaRPr lang="fr-CH" sz="1400" noProof="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15000"/>
                        </a:lnSpc>
                        <a:spcBef>
                          <a:spcPts val="1200"/>
                        </a:spcBef>
                        <a:spcAft>
                          <a:spcPts val="600"/>
                        </a:spcAft>
                      </a:pPr>
                      <a:r>
                        <a:rPr lang="fr-CH" sz="1400" b="0" noProof="0" dirty="0">
                          <a:solidFill>
                            <a:schemeClr val="tx1"/>
                          </a:solidFill>
                          <a:effectLst/>
                          <a:latin typeface="Arial" panose="020B0604020202020204" pitchFamily="34" charset="0"/>
                          <a:cs typeface="Arial" panose="020B0604020202020204" pitchFamily="34" charset="0"/>
                        </a:rPr>
                        <a:t>Conférence des Nations Unies sur l'environnement et le développement à Rio de Janeiro en 1992 : </a:t>
                      </a:r>
                      <a:r>
                        <a:rPr lang="fr-CH" sz="1400" b="1" noProof="0" dirty="0">
                          <a:solidFill>
                            <a:schemeClr val="tx1"/>
                          </a:solidFill>
                          <a:effectLst/>
                          <a:latin typeface="Arial" panose="020B0604020202020204" pitchFamily="34" charset="0"/>
                          <a:cs typeface="Arial" panose="020B0604020202020204" pitchFamily="34" charset="0"/>
                        </a:rPr>
                        <a:t>Convention sur la diversité biologique CDB (Convention on </a:t>
                      </a:r>
                      <a:r>
                        <a:rPr lang="fr-CH" sz="1400" b="1" noProof="0" dirty="0" err="1">
                          <a:solidFill>
                            <a:schemeClr val="tx1"/>
                          </a:solidFill>
                          <a:effectLst/>
                          <a:latin typeface="Arial" panose="020B0604020202020204" pitchFamily="34" charset="0"/>
                          <a:cs typeface="Arial" panose="020B0604020202020204" pitchFamily="34" charset="0"/>
                        </a:rPr>
                        <a:t>Biological</a:t>
                      </a:r>
                      <a:r>
                        <a:rPr lang="fr-CH" sz="1400" b="1" noProof="0" dirty="0">
                          <a:solidFill>
                            <a:schemeClr val="tx1"/>
                          </a:solidFill>
                          <a:effectLst/>
                          <a:latin typeface="Arial" panose="020B0604020202020204" pitchFamily="34" charset="0"/>
                          <a:cs typeface="Arial" panose="020B0604020202020204" pitchFamily="34" charset="0"/>
                        </a:rPr>
                        <a:t> Diversity, CBD</a:t>
                      </a:r>
                      <a:r>
                        <a:rPr lang="fr-CH" sz="1400" b="0" noProof="0" dirty="0">
                          <a:solidFill>
                            <a:schemeClr val="tx1"/>
                          </a:solidFill>
                          <a:effectLst/>
                          <a:latin typeface="Arial" panose="020B0604020202020204" pitchFamily="34" charset="0"/>
                          <a:cs typeface="Arial" panose="020B0604020202020204" pitchFamily="34" charset="0"/>
                        </a:rPr>
                        <a:t>). 196 États Parties (dont la Suisse).</a:t>
                      </a:r>
                      <a:endParaRPr lang="fr-CH" sz="1400" b="0" noProof="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144313301"/>
                  </a:ext>
                </a:extLst>
              </a:tr>
            </a:tbl>
          </a:graphicData>
        </a:graphic>
      </p:graphicFrame>
      <p:sp>
        <p:nvSpPr>
          <p:cNvPr id="7" name="Fußzeilenplatzhalter 1">
            <a:extLst>
              <a:ext uri="{FF2B5EF4-FFF2-40B4-BE49-F238E27FC236}">
                <a16:creationId xmlns:a16="http://schemas.microsoft.com/office/drawing/2014/main" id="{A3792132-EFAD-6D46-9AB6-0747D8A1C604}"/>
              </a:ext>
            </a:extLst>
          </p:cNvPr>
          <p:cNvSpPr>
            <a:spLocks noGrp="1"/>
          </p:cNvSpPr>
          <p:nvPr>
            <p:ph type="ftr" sz="quarter" idx="11"/>
          </p:nvPr>
        </p:nvSpPr>
        <p:spPr>
          <a:xfrm>
            <a:off x="5429250" y="6400980"/>
            <a:ext cx="3086100" cy="360000"/>
          </a:xfrm>
        </p:spPr>
        <p:txBody>
          <a:bodyPr/>
          <a:lstStyle/>
          <a:p>
            <a:r>
              <a:rPr lang="fr-CH" dirty="0"/>
              <a:t>Formation de conseiller-ère en biodiversité</a:t>
            </a:r>
          </a:p>
        </p:txBody>
      </p:sp>
    </p:spTree>
    <p:extLst>
      <p:ext uri="{BB962C8B-B14F-4D97-AF65-F5344CB8AC3E}">
        <p14:creationId xmlns:p14="http://schemas.microsoft.com/office/powerpoint/2010/main" val="1062796966"/>
      </p:ext>
    </p:extLst>
  </p:cSld>
  <p:clrMapOvr>
    <a:masterClrMapping/>
  </p:clrMapOvr>
  <mc:AlternateContent xmlns:mc="http://schemas.openxmlformats.org/markup-compatibility/2006" xmlns:p14="http://schemas.microsoft.com/office/powerpoint/2010/main">
    <mc:Choice Requires="p14">
      <p:transition spd="slow" p14:dur="2000" advTm="37163"/>
    </mc:Choice>
    <mc:Fallback xmlns="">
      <p:transition spd="slow" advTm="37163"/>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ußzeilenplatzhalter 1"/>
          <p:cNvSpPr>
            <a:spLocks noGrp="1"/>
          </p:cNvSpPr>
          <p:nvPr>
            <p:ph type="ftr" sz="quarter" idx="11"/>
          </p:nvPr>
        </p:nvSpPr>
        <p:spPr/>
        <p:txBody>
          <a:bodyPr/>
          <a:lstStyle/>
          <a:p>
            <a:r>
              <a:rPr lang="fr-CH" dirty="0"/>
              <a:t>Formation de conseiller-ère en biodiversité</a:t>
            </a:r>
          </a:p>
        </p:txBody>
      </p:sp>
      <p:sp>
        <p:nvSpPr>
          <p:cNvPr id="3" name="Inhaltsplatzhalter 2"/>
          <p:cNvSpPr>
            <a:spLocks noGrp="1"/>
          </p:cNvSpPr>
          <p:nvPr>
            <p:ph idx="1"/>
          </p:nvPr>
        </p:nvSpPr>
        <p:spPr>
          <a:xfrm>
            <a:off x="628650" y="548680"/>
            <a:ext cx="7886700" cy="5616624"/>
          </a:xfrm>
        </p:spPr>
        <p:txBody>
          <a:bodyPr>
            <a:normAutofit fontScale="77500" lnSpcReduction="20000"/>
          </a:bodyPr>
          <a:lstStyle/>
          <a:p>
            <a:pPr marL="0" indent="0">
              <a:buNone/>
            </a:pPr>
            <a:r>
              <a:rPr lang="fr-FR" sz="3200" b="1" u="sng" dirty="0"/>
              <a:t>Objectifs du nouveau Cadre mondial de la biodiversité Kunming-Montréal: 23 objectifs (jusqu’à 2023)</a:t>
            </a:r>
            <a:endParaRPr lang="de-CH" sz="3200" b="1" dirty="0">
              <a:solidFill>
                <a:srgbClr val="000000"/>
              </a:solidFill>
              <a:latin typeface="Arial Narrow" panose="020B0606020202030204" pitchFamily="34" charset="0"/>
              <a:ea typeface="Calibri" panose="020F0502020204030204" pitchFamily="34" charset="0"/>
              <a:cs typeface="Georgia" panose="02040502050405020303" pitchFamily="18" charset="0"/>
            </a:endParaRPr>
          </a:p>
          <a:p>
            <a:endParaRPr lang="fr-FR" b="1" dirty="0"/>
          </a:p>
          <a:p>
            <a:r>
              <a:rPr lang="fr-FR" sz="1600" b="1" dirty="0"/>
              <a:t>CIBLE 16 : </a:t>
            </a:r>
            <a:r>
              <a:rPr lang="fr-FR" sz="1600" dirty="0">
                <a:highlight>
                  <a:srgbClr val="FFFF00"/>
                </a:highlight>
                <a:ea typeface="Calibri" panose="020F0502020204030204" pitchFamily="34" charset="0"/>
              </a:rPr>
              <a:t>Encourager les populations à faire des choix de consommation durables </a:t>
            </a:r>
            <a:r>
              <a:rPr lang="fr-FR" sz="1600" dirty="0"/>
              <a:t>et à leur donner les moyens de le faire, notamment en créant des cadres politiques, législatifs ou réglementaires propices, en améliorant l'éducation ainsi que l'accès à des informations pertinentes et précises et à des solutions de substitution, et, </a:t>
            </a:r>
            <a:r>
              <a:rPr lang="fr-FR" sz="1600" dirty="0">
                <a:highlight>
                  <a:srgbClr val="FFFF00"/>
                </a:highlight>
                <a:ea typeface="Calibri" panose="020F0502020204030204" pitchFamily="34" charset="0"/>
              </a:rPr>
              <a:t>d'ici à 2030, réduire l'empreinte mondiale de la consommation de manière équitable, notamment en réduisant de moitié le gaspillage alimentaire mondial,</a:t>
            </a:r>
            <a:r>
              <a:rPr lang="fr-FR" sz="1600" dirty="0"/>
              <a:t> </a:t>
            </a:r>
            <a:r>
              <a:rPr lang="fr-FR" sz="1600" dirty="0">
                <a:highlight>
                  <a:srgbClr val="FFFF00"/>
                </a:highlight>
                <a:ea typeface="Calibri" panose="020F0502020204030204" pitchFamily="34" charset="0"/>
              </a:rPr>
              <a:t>en limitant significativement la surconsommation </a:t>
            </a:r>
            <a:r>
              <a:rPr lang="fr-FR" sz="1600" dirty="0"/>
              <a:t>et en diminuant considérablement la production de déchets, de manière à permettre à tous de vivre agréablement en harmonie avec la Terre nourricière.</a:t>
            </a:r>
          </a:p>
          <a:p>
            <a:r>
              <a:rPr lang="fr-FR" sz="1600" b="1" dirty="0"/>
              <a:t>CIBLE 17 : </a:t>
            </a:r>
            <a:r>
              <a:rPr lang="fr-FR" sz="1600" dirty="0"/>
              <a:t>Créer et renforcer les capacités aux fins de l’application dans tous les pays des mesures relatives à la sécurité biotechnologique prévues à l'article 8 g), de la Convention sur la diversité biologique, ainsi que des mesures relatives à la gestion des biotechnologies et au partage de leurs avantages prévues à l’article 19 de celle-ci. </a:t>
            </a:r>
          </a:p>
          <a:p>
            <a:r>
              <a:rPr lang="fr-FR" sz="1600" b="1" dirty="0"/>
              <a:t>CIBLE 18 : </a:t>
            </a:r>
            <a:r>
              <a:rPr lang="fr-FR" sz="1600" dirty="0">
                <a:highlight>
                  <a:srgbClr val="FFFF00"/>
                </a:highlight>
                <a:ea typeface="Calibri" panose="020F0502020204030204" pitchFamily="34" charset="0"/>
              </a:rPr>
              <a:t>Recenser, d'ici à 2025, les incitations, y compris les subventions, préjudiciables à la biodiversité et les éliminer, les supprimer progressivement ou les modifier de manière proportionnée, juste, efficace et équitable, tout en les réduisant substantiellement et progressivement d'au moins 500 milliards de dollars par an d'ici à 2030</a:t>
            </a:r>
            <a:r>
              <a:rPr lang="fr-FR" sz="1600" dirty="0"/>
              <a:t>, en commençant par les incitations les plus préjudiciables, et renforcer les incitations positives en faveur de la conservation et de l'utilisation durable de la biodiversité.</a:t>
            </a:r>
          </a:p>
          <a:p>
            <a:endParaRPr lang="de-CH" dirty="0"/>
          </a:p>
        </p:txBody>
      </p:sp>
    </p:spTree>
    <p:extLst>
      <p:ext uri="{BB962C8B-B14F-4D97-AF65-F5344CB8AC3E}">
        <p14:creationId xmlns:p14="http://schemas.microsoft.com/office/powerpoint/2010/main" val="93502338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ußzeilenplatzhalter 1"/>
          <p:cNvSpPr>
            <a:spLocks noGrp="1"/>
          </p:cNvSpPr>
          <p:nvPr>
            <p:ph type="ftr" sz="quarter" idx="11"/>
          </p:nvPr>
        </p:nvSpPr>
        <p:spPr/>
        <p:txBody>
          <a:bodyPr/>
          <a:lstStyle/>
          <a:p>
            <a:r>
              <a:rPr lang="fr-CH" dirty="0"/>
              <a:t>Formation de conseiller-ère en biodiversité</a:t>
            </a:r>
          </a:p>
        </p:txBody>
      </p:sp>
      <p:sp>
        <p:nvSpPr>
          <p:cNvPr id="3" name="Inhaltsplatzhalter 2"/>
          <p:cNvSpPr>
            <a:spLocks noGrp="1"/>
          </p:cNvSpPr>
          <p:nvPr>
            <p:ph idx="1"/>
          </p:nvPr>
        </p:nvSpPr>
        <p:spPr>
          <a:xfrm>
            <a:off x="467544" y="404664"/>
            <a:ext cx="7886700" cy="5832648"/>
          </a:xfrm>
        </p:spPr>
        <p:txBody>
          <a:bodyPr>
            <a:normAutofit fontScale="47500" lnSpcReduction="20000"/>
          </a:bodyPr>
          <a:lstStyle/>
          <a:p>
            <a:pPr marL="0" indent="0">
              <a:buNone/>
            </a:pPr>
            <a:r>
              <a:rPr lang="fr-FR" sz="4200" b="1" u="sng" dirty="0"/>
              <a:t>Objectifs du nouveau Cadre mondial de la biodiversité Kunming-Montréal: 23 objectifs (jusqu’à 2023)</a:t>
            </a:r>
            <a:endParaRPr lang="fr-FR" sz="4200" b="1" dirty="0"/>
          </a:p>
          <a:p>
            <a:r>
              <a:rPr lang="fr-FR" b="1" dirty="0"/>
              <a:t>CIBLE 19 : </a:t>
            </a:r>
            <a:r>
              <a:rPr lang="fr-FR" dirty="0"/>
              <a:t>Augmenter sensiblement et progressivement les ressources financières provenant de toutes les sources, de manière efficace, opportune et en facilitant leur accès, y compris les ressources nationales, internationales, publiques et privées, conformément à l'article 20 de la Convention, afin de mettre en œuvre les stratégies et plans d'action nationaux pour la diversité biologique, en mobilisant au moins 200 milliards de dollars par an d'ici à 2030, et notamment en s’employant à :</a:t>
            </a:r>
          </a:p>
          <a:p>
            <a:r>
              <a:rPr lang="fr-FR" dirty="0"/>
              <a:t>a) Augmenter le montant total des ressources financières internationales liées à la biodiversité provenant des pays développés, y compris l'aide publique au développement, et des pays qui remplissent volontairement les engagements des pays développés Parties, en faveur des pays en développement, en particulier des pays les moins avancés et des petits États insulaires en développement, ainsi que des pays à économie en transition, pour le porter à au moins 20 milliards de dollars par an d'ici à 2025, et à au moins 30 milliards de dollars par an d'ici à 2030 ;</a:t>
            </a:r>
          </a:p>
          <a:p>
            <a:r>
              <a:rPr lang="fr-FR" dirty="0"/>
              <a:t>b) Accroître significativement la mobilisation des ressources nationales, grâce à l'élaboration et à la mise en œuvre de plans nationaux de financement de la biodiversité ou d'instruments similaires en tenant compte des besoins, des priorités et du contexte des pays</a:t>
            </a:r>
          </a:p>
          <a:p>
            <a:r>
              <a:rPr lang="fr-FR" dirty="0"/>
              <a:t>c) Tirer parti des financements privés, promouvoir les financements mixtes, mettre en œuvre des stratégies de mobilisation de ressources nouvelles et supplémentaires, et encourager le secteur privé à investir dans la biodiversité, notamment grâce à des fonds à impact et à d'autres instruments ;</a:t>
            </a:r>
          </a:p>
          <a:p>
            <a:r>
              <a:rPr lang="fr-FR" dirty="0"/>
              <a:t>d) Promouvoir des systèmes innovants tels que le paiement des services écosystémiques, les obligations vertes, les crédits et compensations en matière de biodiversité et les mécanismes de partage des avantages, grâce à mesures de protection environnementales et sociales ; </a:t>
            </a:r>
          </a:p>
          <a:p>
            <a:r>
              <a:rPr lang="fr-FR" dirty="0"/>
              <a:t>e) Tirer le meilleur parti des avantages connexes et des synergies des financements ciblant les crises liées à la biodiversité et au climat ;</a:t>
            </a:r>
          </a:p>
          <a:p>
            <a:r>
              <a:rPr lang="fr-FR" dirty="0"/>
              <a:t>f) Renforcer les actions collectives, notamment celles des peuples autochtones et des communautés locales, les actions en faveur de la Terre nourricière13 et les approches non commerciales, y compris les approches communautaires de gestion des ressources naturelles, ainsi que la coopération et la solidarité de la société civile, en vue de préserver la diversité biologique ;</a:t>
            </a:r>
          </a:p>
          <a:p>
            <a:r>
              <a:rPr lang="fr-FR" dirty="0"/>
              <a:t>g) Améliorer l'efficacité, l'efficience et la transparence en matière de fourniture et d'utilisation des ressources</a:t>
            </a:r>
          </a:p>
          <a:p>
            <a:endParaRPr lang="de-CH" dirty="0"/>
          </a:p>
        </p:txBody>
      </p:sp>
    </p:spTree>
    <p:extLst>
      <p:ext uri="{BB962C8B-B14F-4D97-AF65-F5344CB8AC3E}">
        <p14:creationId xmlns:p14="http://schemas.microsoft.com/office/powerpoint/2010/main" val="398860243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ußzeilenplatzhalter 1"/>
          <p:cNvSpPr>
            <a:spLocks noGrp="1"/>
          </p:cNvSpPr>
          <p:nvPr>
            <p:ph type="ftr" sz="quarter" idx="11"/>
          </p:nvPr>
        </p:nvSpPr>
        <p:spPr/>
        <p:txBody>
          <a:bodyPr/>
          <a:lstStyle/>
          <a:p>
            <a:r>
              <a:rPr lang="fr-CH" dirty="0"/>
              <a:t>Formation de conseiller-ère en biodiversité</a:t>
            </a:r>
          </a:p>
        </p:txBody>
      </p:sp>
      <p:sp>
        <p:nvSpPr>
          <p:cNvPr id="3" name="Inhaltsplatzhalter 2"/>
          <p:cNvSpPr>
            <a:spLocks noGrp="1"/>
          </p:cNvSpPr>
          <p:nvPr>
            <p:ph idx="1"/>
          </p:nvPr>
        </p:nvSpPr>
        <p:spPr>
          <a:xfrm>
            <a:off x="539552" y="476672"/>
            <a:ext cx="7886700" cy="5184576"/>
          </a:xfrm>
        </p:spPr>
        <p:txBody>
          <a:bodyPr>
            <a:normAutofit fontScale="47500" lnSpcReduction="20000"/>
          </a:bodyPr>
          <a:lstStyle/>
          <a:p>
            <a:pPr marL="0" indent="0">
              <a:buNone/>
            </a:pPr>
            <a:r>
              <a:rPr lang="fr-FR" sz="4200" b="1" u="sng" dirty="0"/>
              <a:t>Objectifs du nouveau Cadre mondial de la biodiversité Kunming-Montréal: 23 objectifs (jusqu’à 2023)</a:t>
            </a:r>
            <a:endParaRPr lang="fr-FR" sz="4200" b="1" dirty="0"/>
          </a:p>
          <a:p>
            <a:endParaRPr lang="fr-FR" b="1" dirty="0"/>
          </a:p>
          <a:p>
            <a:r>
              <a:rPr lang="fr-FR" b="1" dirty="0"/>
              <a:t>CIBLE 20 : </a:t>
            </a:r>
            <a:r>
              <a:rPr lang="fr-FR" dirty="0"/>
              <a:t>Accroître le renforcement et le développement des capacités, l'accès aux technologies et leur transfert, et promouvoir l’innovation et la coopération technique et scientifique et l'accès à celles-ci, notamment dans le cadre de la coopération Sud-Sud, Nord-Sud et triangulaire, afin favoriser une mise en œuvre efficace, en particulier dans les pays en développement, en encourageant la collaboration dans le développement de technologies et l'élaboration de programmes de recherche scientifique en matière de conservation et d'utilisation durable de la biodiversité et en renforçant les capacités de recherche scientifique et de suivi connexes, et veiller à ce que ces actions soient à la mesure de l'ambition des objectifs et des cibles du cadre mondial. </a:t>
            </a:r>
          </a:p>
          <a:p>
            <a:r>
              <a:rPr lang="fr-FR" b="1" dirty="0"/>
              <a:t>CIBLE 21 : </a:t>
            </a:r>
            <a:r>
              <a:rPr lang="fr-FR" dirty="0"/>
              <a:t>Faire en sorte que les décideurs, les praticiens et le public aient accès aux meilleures données, informations et connaissances disponibles afin de favoriser une gouvernance efficace et équitable et une gestion intégrée et participative de la biodiversité, ainsi que de renforcer la communication, la sensibilisation, l'éducation, le suivi, la recherche et la gestion des connaissances ; dans ce contexte également, les connaissances, innovations, pratiques et technologies traditionnelles des peuples autochtones et des communautés locales ne devraient être accessibles qu'avec leur consentement préalable, libre et éclairé14, conformément à la législation nationale. </a:t>
            </a:r>
          </a:p>
          <a:p>
            <a:r>
              <a:rPr lang="fr-FR" b="1" dirty="0"/>
              <a:t>CIBLE 22 : </a:t>
            </a:r>
            <a:r>
              <a:rPr lang="fr-FR" dirty="0"/>
              <a:t>Assurer une représentation et une participation pleines et entières, équitables, inclusives, efficaces et tenant compte du genre des peuples autochtones et des communautés locales aux processus décisionnels, ainsi que leur accès à la justice et aux informations relatives à la biodiversité, dans le respect de leurs cultures et de leurs droits sur leurs terres, territoires, ressources et connaissances traditionnelles, tout en veillant à inclure les femmes et les filles, les enfants et les jeunes, ainsi que les personnes handicapées, et garantir la pleine protection des défenseurs et défenseuses des droits de l'homme en matière d'environnement.</a:t>
            </a:r>
          </a:p>
          <a:p>
            <a:r>
              <a:rPr lang="fr-FR" b="1" dirty="0"/>
              <a:t>CIBLE 23 : </a:t>
            </a:r>
            <a:r>
              <a:rPr lang="fr-FR" dirty="0"/>
              <a:t>Assurer l'égalité des genres dans la mise en œuvre du cadre grâce à une approche tenant compte du genre, permettant à toutes les femmes et à toutes les filles de bénéficier des mêmes possibilités et capacités de contribuer à la réalisation des trois objectifs de la Convention, notamment en reconnaissant l'égalité de leurs droits et de leur accès aux terres et aux ressources naturelles, ainsi qu’en favorisant leur participation et leur leadership pleins, équitables, significatifs et éclairés à tous les niveaux de l'action, de la participation, de l'élaboration des politiques et de la prise de décision en matière de biodiversité.</a:t>
            </a:r>
          </a:p>
          <a:p>
            <a:endParaRPr lang="de-CH" dirty="0"/>
          </a:p>
        </p:txBody>
      </p:sp>
    </p:spTree>
    <p:extLst>
      <p:ext uri="{BB962C8B-B14F-4D97-AF65-F5344CB8AC3E}">
        <p14:creationId xmlns:p14="http://schemas.microsoft.com/office/powerpoint/2010/main" val="2726430043"/>
      </p:ext>
    </p:extLst>
  </p:cSld>
  <p:clrMapOvr>
    <a:masterClrMapping/>
  </p:clrMapOvr>
  <mc:AlternateContent xmlns:mc="http://schemas.openxmlformats.org/markup-compatibility/2006" xmlns:p14="http://schemas.microsoft.com/office/powerpoint/2010/main">
    <mc:Choice Requires="p14">
      <p:transition spd="slow" p14:dur="2000" advTm="9799"/>
    </mc:Choice>
    <mc:Fallback xmlns="">
      <p:transition spd="slow" advTm="9799"/>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nhaltsplatzhalter 2">
            <a:extLst>
              <a:ext uri="{FF2B5EF4-FFF2-40B4-BE49-F238E27FC236}">
                <a16:creationId xmlns:a16="http://schemas.microsoft.com/office/drawing/2014/main" id="{8CC87A89-0FD3-147E-EB56-1CF8010B8530}"/>
              </a:ext>
            </a:extLst>
          </p:cNvPr>
          <p:cNvSpPr>
            <a:spLocks noGrp="1"/>
          </p:cNvSpPr>
          <p:nvPr>
            <p:ph idx="1"/>
          </p:nvPr>
        </p:nvSpPr>
        <p:spPr>
          <a:xfrm>
            <a:off x="628650" y="980728"/>
            <a:ext cx="7759774" cy="5204808"/>
          </a:xfrm>
          <a:noFill/>
          <a:ln>
            <a:solidFill>
              <a:schemeClr val="tx1"/>
            </a:solidFill>
          </a:ln>
        </p:spPr>
        <p:txBody>
          <a:bodyPr>
            <a:noAutofit/>
          </a:bodyPr>
          <a:lstStyle/>
          <a:p>
            <a:pPr marL="0" indent="0">
              <a:lnSpc>
                <a:spcPct val="100000"/>
              </a:lnSpc>
              <a:buNone/>
            </a:pPr>
            <a:r>
              <a:rPr lang="fr-CH" sz="1400" b="1" dirty="0"/>
              <a:t>Résumé des objectifs du CMB (objectifs à l'horizon 2030) </a:t>
            </a:r>
            <a:r>
              <a:rPr lang="fr-CH" sz="1400" dirty="0"/>
              <a:t>en rapport avec la biodiversité dans l'agriculture :</a:t>
            </a:r>
          </a:p>
          <a:p>
            <a:pPr>
              <a:lnSpc>
                <a:spcPct val="100000"/>
              </a:lnSpc>
            </a:pPr>
            <a:r>
              <a:rPr lang="fr-CH" sz="1400" dirty="0"/>
              <a:t>Objectif 1 : Le taux de perte de zones importantes pour la biodiversité est réduit à un niveau proche de zéro.</a:t>
            </a:r>
          </a:p>
          <a:p>
            <a:pPr>
              <a:lnSpc>
                <a:spcPct val="100000"/>
              </a:lnSpc>
            </a:pPr>
            <a:r>
              <a:rPr lang="fr-CH" sz="1400" dirty="0"/>
              <a:t>Objectif 2 : 30% des écosystèmes endommagés sont restaurés.</a:t>
            </a:r>
          </a:p>
          <a:p>
            <a:pPr>
              <a:lnSpc>
                <a:spcPct val="100000"/>
              </a:lnSpc>
            </a:pPr>
            <a:r>
              <a:rPr lang="fr-CH" sz="1400" dirty="0"/>
              <a:t>Objectif 3 : 30% des zones terrestres et des eaux intérieures sont protégées et bien connectées, en particulier les zones importantes pour la biodiversité.</a:t>
            </a:r>
          </a:p>
          <a:p>
            <a:pPr>
              <a:lnSpc>
                <a:spcPct val="100000"/>
              </a:lnSpc>
            </a:pPr>
            <a:r>
              <a:rPr lang="fr-CH" sz="1400" dirty="0"/>
              <a:t>Objectif 4 : L'extinction des espèces menacées est stoppée et la diversité génétique (y c. celle des animaux de rente et des plantes cultivées) est garantie.</a:t>
            </a:r>
          </a:p>
          <a:p>
            <a:pPr>
              <a:lnSpc>
                <a:spcPct val="100000"/>
              </a:lnSpc>
            </a:pPr>
            <a:r>
              <a:rPr lang="fr-CH" sz="1400" dirty="0"/>
              <a:t>Objectif 7 : Réduire la pollution à un niveau qui ne nuise pas à la biodiversité (réduire de moitié les excédents de nutriments, réduire de moitié les risques liés aux produits phytosanitaires, réduire la pollution plastique).</a:t>
            </a:r>
          </a:p>
          <a:p>
            <a:pPr>
              <a:lnSpc>
                <a:spcPct val="100000"/>
              </a:lnSpc>
            </a:pPr>
            <a:r>
              <a:rPr lang="fr-CH" sz="1400" dirty="0"/>
              <a:t>Objectif 10 : L’utilisation durable des terres agricoles.</a:t>
            </a:r>
          </a:p>
          <a:p>
            <a:pPr>
              <a:lnSpc>
                <a:spcPct val="100000"/>
              </a:lnSpc>
            </a:pPr>
            <a:r>
              <a:rPr lang="fr-CH" sz="1400" dirty="0"/>
              <a:t>Objectif 14 : Les écosystèmes fournissant des services écosystémiques essentiels sont restaurés et sécurisés.</a:t>
            </a:r>
          </a:p>
          <a:p>
            <a:pPr>
              <a:lnSpc>
                <a:spcPct val="100000"/>
              </a:lnSpc>
            </a:pPr>
            <a:r>
              <a:rPr lang="fr-CH" sz="1400" dirty="0"/>
              <a:t>Objectif 16 : Les choix de consommation durables sont encouragés, le gaspillage alimentaire est réduit de moitié, moins de déchets sont générés.</a:t>
            </a:r>
          </a:p>
          <a:p>
            <a:pPr>
              <a:lnSpc>
                <a:spcPct val="100000"/>
              </a:lnSpc>
            </a:pPr>
            <a:r>
              <a:rPr lang="fr-CH" sz="1400" dirty="0"/>
              <a:t>Objectif 18 : Pas de subventions nuisibles à la biodiversité.</a:t>
            </a:r>
          </a:p>
        </p:txBody>
      </p:sp>
      <p:sp>
        <p:nvSpPr>
          <p:cNvPr id="4" name="Titel 3">
            <a:extLst>
              <a:ext uri="{FF2B5EF4-FFF2-40B4-BE49-F238E27FC236}">
                <a16:creationId xmlns:a16="http://schemas.microsoft.com/office/drawing/2014/main" id="{8462E61B-9826-41C4-EBD3-D3F0F622123F}"/>
              </a:ext>
            </a:extLst>
          </p:cNvPr>
          <p:cNvSpPr>
            <a:spLocks noGrp="1"/>
          </p:cNvSpPr>
          <p:nvPr>
            <p:ph type="title"/>
          </p:nvPr>
        </p:nvSpPr>
        <p:spPr/>
        <p:txBody>
          <a:bodyPr/>
          <a:lstStyle/>
          <a:p>
            <a:r>
              <a:rPr lang="de-CH" dirty="0"/>
              <a:t>Biodiversité dans l'agriculture : objectifs politiques</a:t>
            </a:r>
          </a:p>
        </p:txBody>
      </p:sp>
      <p:sp>
        <p:nvSpPr>
          <p:cNvPr id="12" name="Textfeld 11">
            <a:extLst>
              <a:ext uri="{FF2B5EF4-FFF2-40B4-BE49-F238E27FC236}">
                <a16:creationId xmlns:a16="http://schemas.microsoft.com/office/drawing/2014/main" id="{40DBAE9B-5BDE-440B-529B-62EAFEE117EA}"/>
              </a:ext>
            </a:extLst>
          </p:cNvPr>
          <p:cNvSpPr txBox="1"/>
          <p:nvPr/>
        </p:nvSpPr>
        <p:spPr>
          <a:xfrm>
            <a:off x="5508104" y="6261862"/>
            <a:ext cx="3456384" cy="215444"/>
          </a:xfrm>
          <a:prstGeom prst="rect">
            <a:avLst/>
          </a:prstGeom>
          <a:noFill/>
        </p:spPr>
        <p:txBody>
          <a:bodyPr wrap="square" rtlCol="0">
            <a:spAutoFit/>
          </a:bodyPr>
          <a:lstStyle/>
          <a:p>
            <a:r>
              <a:rPr lang="de-CH" sz="800" dirty="0">
                <a:latin typeface="Arial" panose="020B0604020202020204" pitchFamily="34" charset="0"/>
                <a:cs typeface="Arial" panose="020B0604020202020204" pitchFamily="34" charset="0"/>
              </a:rPr>
              <a:t>Source : Brochure BirdLife (2020) : Biodiversité : où en est la Suisse ?</a:t>
            </a:r>
          </a:p>
        </p:txBody>
      </p:sp>
      <p:sp>
        <p:nvSpPr>
          <p:cNvPr id="6" name="Fußzeilenplatzhalter 1">
            <a:extLst>
              <a:ext uri="{FF2B5EF4-FFF2-40B4-BE49-F238E27FC236}">
                <a16:creationId xmlns:a16="http://schemas.microsoft.com/office/drawing/2014/main" id="{6A60FBD2-3514-8C4B-9B96-2FE389E3435E}"/>
              </a:ext>
            </a:extLst>
          </p:cNvPr>
          <p:cNvSpPr>
            <a:spLocks noGrp="1"/>
          </p:cNvSpPr>
          <p:nvPr>
            <p:ph type="ftr" sz="quarter" idx="11"/>
          </p:nvPr>
        </p:nvSpPr>
        <p:spPr>
          <a:xfrm>
            <a:off x="5429250" y="6400980"/>
            <a:ext cx="3086100" cy="360000"/>
          </a:xfrm>
        </p:spPr>
        <p:txBody>
          <a:bodyPr/>
          <a:lstStyle/>
          <a:p>
            <a:r>
              <a:rPr lang="fr-CH" dirty="0"/>
              <a:t>Formation de conseiller-ère en biodiversité</a:t>
            </a:r>
          </a:p>
        </p:txBody>
      </p:sp>
    </p:spTree>
    <p:extLst>
      <p:ext uri="{BB962C8B-B14F-4D97-AF65-F5344CB8AC3E}">
        <p14:creationId xmlns:p14="http://schemas.microsoft.com/office/powerpoint/2010/main" val="1418928914"/>
      </p:ext>
    </p:extLst>
  </p:cSld>
  <p:clrMapOvr>
    <a:masterClrMapping/>
  </p:clrMapOvr>
  <mc:AlternateContent xmlns:mc="http://schemas.openxmlformats.org/markup-compatibility/2006" xmlns:p14="http://schemas.microsoft.com/office/powerpoint/2010/main">
    <mc:Choice Requires="p14">
      <p:transition spd="slow" p14:dur="2000" advTm="130318"/>
    </mc:Choice>
    <mc:Fallback xmlns="">
      <p:transition spd="slow" advTm="130318"/>
    </mc:Fallback>
  </mc:AlternateContent>
  <p:extLst>
    <p:ext uri="{3A86A75C-4F4B-4683-9AE1-C65F6400EC91}">
      <p14:laserTraceLst xmlns:p14="http://schemas.microsoft.com/office/powerpoint/2010/main">
        <p14:tracePtLst>
          <p14:tracePt t="7546" x="4987925" y="3154363"/>
          <p14:tracePt t="7553" x="4987925" y="3171825"/>
          <p14:tracePt t="7566" x="4953000" y="3214688"/>
          <p14:tracePt t="7578" x="4935538" y="3240088"/>
          <p14:tracePt t="7595" x="4902200" y="3275013"/>
          <p14:tracePt t="7612" x="4876800" y="3317875"/>
          <p14:tracePt t="7629" x="4833938" y="3386138"/>
          <p14:tracePt t="7645" x="4781550" y="3436938"/>
          <p14:tracePt t="7666" x="4738688" y="3506788"/>
          <p14:tracePt t="7680" x="4652963" y="3582988"/>
          <p14:tracePt t="7697" x="4592638" y="3643313"/>
          <p14:tracePt t="7712" x="4533900" y="3678238"/>
          <p14:tracePt t="7730" x="4473575" y="3729038"/>
          <p14:tracePt t="7746" x="4422775" y="3746500"/>
          <p14:tracePt t="7762" x="4362450" y="3789363"/>
          <p14:tracePt t="7781" x="4327525" y="3806825"/>
          <p14:tracePt t="7796" x="4276725" y="3822700"/>
          <p14:tracePt t="7814" x="4251325" y="3832225"/>
          <p14:tracePt t="7829" x="4216400" y="3832225"/>
          <p14:tracePt t="7848" x="4165600" y="3832225"/>
          <p14:tracePt t="7863" x="4095750" y="3832225"/>
          <p14:tracePt t="7879" x="4062413" y="3832225"/>
          <p14:tracePt t="7897" x="4002088" y="3797300"/>
          <p14:tracePt t="7915" x="3890963" y="3711575"/>
          <p14:tracePt t="7931" x="3795713" y="3643313"/>
          <p14:tracePt t="7947" x="3694113" y="3557588"/>
          <p14:tracePt t="7963" x="3608388" y="3471863"/>
          <p14:tracePt t="7979" x="3530600" y="3378200"/>
          <p14:tracePt t="7995" x="3454400" y="3275013"/>
          <p14:tracePt t="8013" x="3402013" y="3171825"/>
          <p14:tracePt t="8031" x="3359150" y="3060700"/>
          <p14:tracePt t="8046" x="3308350" y="2949575"/>
          <p14:tracePt t="8062" x="3282950" y="2879725"/>
          <p14:tracePt t="8080" x="3265488" y="2803525"/>
          <p14:tracePt t="8095" x="3240088" y="2743200"/>
          <p14:tracePt t="8114" x="3213100" y="2700338"/>
          <p14:tracePt t="8131" x="3205163" y="2657475"/>
          <p14:tracePt t="8146" x="3187700" y="2640013"/>
          <p14:tracePt t="8535" x="3154363" y="2640013"/>
          <p14:tracePt t="8544" x="3127375" y="2622550"/>
          <p14:tracePt t="8552" x="3094038" y="2622550"/>
          <p14:tracePt t="8561" x="3068638" y="2614613"/>
          <p14:tracePt t="8580" x="3033713" y="2597150"/>
          <p14:tracePt t="8597" x="2973388" y="2579688"/>
          <p14:tracePt t="8611" x="2854325" y="2536825"/>
          <p14:tracePt t="8628" x="2733675" y="2493963"/>
          <p14:tracePt t="8646" x="2673350" y="2468563"/>
          <p14:tracePt t="8661" x="2597150" y="2417763"/>
          <p14:tracePt t="8679" x="2536825" y="2382838"/>
          <p14:tracePt t="8695" x="2486025" y="2332038"/>
          <p14:tracePt t="8711" x="2451100" y="2306638"/>
          <p14:tracePt t="8728" x="2416175" y="2271713"/>
          <p14:tracePt t="8745" x="2390775" y="2236788"/>
          <p14:tracePt t="8764" x="2365375" y="2211388"/>
          <p14:tracePt t="8779" x="2339975" y="2178050"/>
          <p14:tracePt t="8796" x="2330450" y="2168525"/>
          <p14:tracePt t="8813" x="2305050" y="2151063"/>
          <p14:tracePt t="8830" x="2297113" y="2125663"/>
          <p14:tracePt t="8850" x="2279650" y="2117725"/>
          <p14:tracePt t="8862" x="2271713" y="2108200"/>
          <p14:tracePt t="8881" x="2262188" y="2082800"/>
          <p14:tracePt t="8895" x="2244725" y="2065338"/>
          <p14:tracePt t="8913" x="2236788" y="2057400"/>
          <p14:tracePt t="8930" x="2219325" y="2039938"/>
          <p14:tracePt t="8945" x="2219325" y="2032000"/>
          <p14:tracePt t="8965" x="2211388" y="2022475"/>
          <p14:tracePt t="8979" x="2185988" y="1997075"/>
          <p14:tracePt t="8997" x="2185988" y="1979613"/>
          <p14:tracePt t="9013" x="2176463" y="1971675"/>
          <p14:tracePt t="9030" x="2176463" y="1963738"/>
          <p14:tracePt t="9046" x="2159000" y="1936750"/>
          <p14:tracePt t="9079" x="2151063" y="1920875"/>
          <p14:tracePt t="9081" x="2151063" y="1911350"/>
          <p14:tracePt t="9130" x="2151063" y="1903413"/>
          <p14:tracePt t="9151" x="2151063" y="1885950"/>
          <p14:tracePt t="9181" x="2151063" y="1878013"/>
          <p14:tracePt t="9213" x="2151063" y="1860550"/>
          <p14:tracePt t="9229" x="2151063" y="1851025"/>
          <p14:tracePt t="9248" x="2151063" y="1835150"/>
          <p14:tracePt t="9263" x="2159000" y="1800225"/>
          <p14:tracePt t="9281" x="2176463" y="1792288"/>
          <p14:tracePt t="9296" x="2185988" y="1774825"/>
          <p14:tracePt t="9315" x="2201863" y="1757363"/>
          <p14:tracePt t="9329" x="2201863" y="1739900"/>
          <p14:tracePt t="9346" x="2211388" y="1739900"/>
          <p14:tracePt t="9365" x="2211388" y="1731963"/>
          <p14:tracePt t="9425" x="2211388" y="1739900"/>
          <p14:tracePt t="9461" x="2201863" y="1757363"/>
          <p14:tracePt t="9495" x="2201863" y="1765300"/>
          <p14:tracePt t="9513" x="2176463" y="1765300"/>
          <p14:tracePt t="9528" x="2159000" y="1774825"/>
          <p14:tracePt t="9545" x="2151063" y="1792288"/>
          <p14:tracePt t="9562" x="2133600" y="1800225"/>
          <p14:tracePt t="9578" x="2100263" y="1817688"/>
          <p14:tracePt t="9595" x="2090738" y="1817688"/>
          <p14:tracePt t="9612" x="2073275" y="1817688"/>
          <p14:tracePt t="9629" x="2065338" y="1817688"/>
          <p14:tracePt t="9646" x="2057400" y="1817688"/>
          <p14:tracePt t="9664" x="2039938" y="1817688"/>
          <p14:tracePt t="9681" x="2030413" y="1817688"/>
          <p14:tracePt t="9697" x="2014538" y="1817688"/>
          <p14:tracePt t="9714" x="2005013" y="1800225"/>
          <p14:tracePt t="9729" x="1997075" y="1800225"/>
          <p14:tracePt t="9746" x="1979613" y="1800225"/>
          <p14:tracePt t="9762" x="1971675" y="1800225"/>
          <p14:tracePt t="9781" x="1954213" y="1800225"/>
          <p14:tracePt t="9795" x="1944688" y="1800225"/>
          <p14:tracePt t="9830" x="1936750" y="1800225"/>
          <p14:tracePt t="9847" x="1919288" y="1800225"/>
          <p14:tracePt t="9880" x="1911350" y="1800225"/>
          <p14:tracePt t="9943" x="1893888" y="1800225"/>
          <p14:tracePt t="9967" x="1893888" y="1817688"/>
          <p14:tracePt t="9975" x="1885950" y="1817688"/>
          <p14:tracePt t="9992" x="1868488" y="1817688"/>
          <p14:tracePt t="9999" x="1868488" y="1825625"/>
          <p14:tracePt t="10011" x="1858963" y="1825625"/>
          <p14:tracePt t="10029" x="1851025" y="1825625"/>
          <p14:tracePt t="10061" x="1833563" y="1825625"/>
          <p14:tracePt t="10078" x="1833563" y="1835150"/>
          <p14:tracePt t="10095" x="1825625" y="1835150"/>
          <p14:tracePt t="10161" x="1825625" y="1851025"/>
          <p14:tracePt t="16330" x="1808163" y="1851025"/>
          <p14:tracePt t="16336" x="1808163" y="1860550"/>
          <p14:tracePt t="16345" x="1800225" y="1860550"/>
          <p14:tracePt t="16353" x="1790700" y="1878013"/>
          <p14:tracePt t="16362" x="1790700" y="1885950"/>
          <p14:tracePt t="16379" x="1773238" y="1903413"/>
          <p14:tracePt t="16411" x="1765300" y="1911350"/>
          <p14:tracePt t="16428" x="1747838" y="1920875"/>
          <p14:tracePt t="16448" x="1739900" y="1936750"/>
          <p14:tracePt t="16461" x="1730375" y="1946275"/>
          <p14:tracePt t="16480" x="1714500" y="1963738"/>
          <p14:tracePt t="16496" x="1704975" y="1971675"/>
          <p14:tracePt t="16514" x="1687513" y="1979613"/>
          <p14:tracePt t="16528" x="1679575" y="1997075"/>
          <p14:tracePt t="16545" x="1671638" y="2006600"/>
          <p14:tracePt t="16564" x="1654175" y="2022475"/>
          <p14:tracePt t="16579" x="1644650" y="2032000"/>
          <p14:tracePt t="16597" x="1628775" y="2032000"/>
          <p14:tracePt t="16612" x="1628775" y="2039938"/>
          <p14:tracePt t="16649" x="1619250" y="2057400"/>
          <p14:tracePt t="16695" x="1619250" y="2065338"/>
          <p14:tracePt t="16713" x="1593850" y="2065338"/>
          <p14:tracePt t="16728" x="1593850" y="2082800"/>
          <p14:tracePt t="16748" x="1568450" y="2092325"/>
          <p14:tracePt t="16762" x="1558925" y="2108200"/>
          <p14:tracePt t="16781" x="1543050" y="2108200"/>
          <p14:tracePt t="16795" x="1533525" y="2117725"/>
          <p14:tracePt t="16812" x="1525588" y="2125663"/>
          <p14:tracePt t="16829" x="1508125" y="2125663"/>
          <p14:tracePt t="16847" x="1482725" y="2143125"/>
          <p14:tracePt t="16864" x="1474788" y="2151063"/>
          <p14:tracePt t="16880" x="1465263" y="2151063"/>
          <p14:tracePt t="16919" x="1447800" y="2151063"/>
          <p14:tracePt t="16935" x="1447800" y="2168525"/>
          <p14:tracePt t="17056" x="1439863" y="2168525"/>
          <p14:tracePt t="17063" x="1439863" y="2178050"/>
          <p14:tracePt t="17071" x="1422400" y="2178050"/>
          <p14:tracePt t="17111" x="1414463" y="2185988"/>
          <p14:tracePt t="17128" x="1404938" y="2185988"/>
          <p14:tracePt t="17145" x="1389063" y="2185988"/>
          <p14:tracePt t="17162" x="1389063" y="2203450"/>
          <p14:tracePt t="17178" x="1379538" y="2203450"/>
          <p14:tracePt t="17298" x="1362075" y="2203450"/>
          <p14:tracePt t="17330" x="1354138" y="2203450"/>
          <p14:tracePt t="17363" x="1336675" y="2211388"/>
          <p14:tracePt t="17702" x="1354138" y="2211388"/>
          <p14:tracePt t="17758" x="1354138" y="2203450"/>
          <p14:tracePt t="17839" x="1362075" y="2203450"/>
          <p14:tracePt t="17896" x="1362075" y="2211388"/>
          <p14:tracePt t="17912" x="1379538" y="2211388"/>
          <p14:tracePt t="17929" x="1379538" y="2228850"/>
          <p14:tracePt t="17961" x="1379538" y="2236788"/>
          <p14:tracePt t="17985" x="1389063" y="2236788"/>
          <p14:tracePt t="17994" x="1389063" y="2246313"/>
          <p14:tracePt t="18027" x="1389063" y="2263775"/>
          <p14:tracePt t="18033" x="1404938" y="2263775"/>
          <p14:tracePt t="18050" x="1404938" y="2271713"/>
          <p14:tracePt t="18066" x="1404938" y="2289175"/>
          <p14:tracePt t="18082" x="1414463" y="2289175"/>
          <p14:tracePt t="18114" x="1414463" y="2297113"/>
          <p14:tracePt t="18122" x="1422400" y="2297113"/>
          <p14:tracePt t="18147" x="1439863" y="2297113"/>
          <p14:tracePt t="18179" x="1447800" y="2297113"/>
          <p14:tracePt t="18194" x="1465263" y="2297113"/>
          <p14:tracePt t="18211" x="1474788" y="2297113"/>
          <p14:tracePt t="18228" x="1500188" y="2297113"/>
          <p14:tracePt t="18244" x="1508125" y="2297113"/>
          <p14:tracePt t="18260" x="1525588" y="2297113"/>
          <p14:tracePt t="18279" x="1543050" y="2297113"/>
          <p14:tracePt t="18296" x="1558925" y="2297113"/>
          <p14:tracePt t="18312" x="1568450" y="2297113"/>
          <p14:tracePt t="18329" x="1593850" y="2297113"/>
          <p14:tracePt t="18345" x="1601788" y="2297113"/>
          <p14:tracePt t="18361" x="1619250" y="2297113"/>
          <p14:tracePt t="18379" x="1628775" y="2297113"/>
          <p14:tracePt t="18415" x="1644650" y="2297113"/>
          <p14:tracePt t="18429" x="1654175" y="2297113"/>
          <p14:tracePt t="18430" x="1671638" y="2297113"/>
          <p14:tracePt t="18463" x="1687513" y="2297113"/>
          <p14:tracePt t="18478" x="1704975" y="2289175"/>
          <p14:tracePt t="18495" x="1730375" y="2289175"/>
          <p14:tracePt t="18512" x="1747838" y="2289175"/>
          <p14:tracePt t="18531" x="1765300" y="2289175"/>
          <p14:tracePt t="18545" x="1773238" y="2289175"/>
          <p14:tracePt t="18566" x="1790700" y="2289175"/>
          <p14:tracePt t="18596" x="1800225" y="2289175"/>
          <p14:tracePt t="18612" x="1808163" y="2289175"/>
          <p14:tracePt t="18629" x="1825625" y="2289175"/>
          <p14:tracePt t="18648" x="1833563" y="2289175"/>
          <p14:tracePt t="18662" x="1851025" y="2289175"/>
          <p14:tracePt t="18681" x="1858963" y="2289175"/>
          <p14:tracePt t="18697" x="1868488" y="2289175"/>
          <p14:tracePt t="18712" x="1885950" y="2289175"/>
          <p14:tracePt t="18745" x="1911350" y="2271713"/>
          <p14:tracePt t="18762" x="1919288" y="2271713"/>
          <p14:tracePt t="18779" x="1936750" y="2271713"/>
          <p14:tracePt t="18812" x="1944688" y="2271713"/>
          <p14:tracePt t="21203" x="1936750" y="2271713"/>
          <p14:tracePt t="21219" x="1919288" y="2271713"/>
          <p14:tracePt t="21229" x="1911350" y="2271713"/>
          <p14:tracePt t="21245" x="1893888" y="2271713"/>
          <p14:tracePt t="21278" x="1885950" y="2271713"/>
          <p14:tracePt t="21294" x="1868488" y="2289175"/>
          <p14:tracePt t="21329" x="1858963" y="2289175"/>
          <p14:tracePt t="21344" x="1851025" y="2289175"/>
          <p14:tracePt t="21362" x="1833563" y="2289175"/>
          <p14:tracePt t="21378" x="1825625" y="2289175"/>
          <p14:tracePt t="21411" x="1808163" y="2297113"/>
          <p14:tracePt t="21430" x="1800225" y="2297113"/>
          <p14:tracePt t="21680" x="1800225" y="2306638"/>
          <p14:tracePt t="21728" x="1800225" y="2322513"/>
          <p14:tracePt t="21769" x="1790700" y="2322513"/>
          <p14:tracePt t="21785" x="1790700" y="2332038"/>
          <p14:tracePt t="21874" x="1790700" y="2349500"/>
          <p14:tracePt t="21963" x="1790700" y="2357438"/>
          <p14:tracePt t="21996" x="1800225" y="2357438"/>
          <p14:tracePt t="22068" x="1800225" y="2374900"/>
          <p14:tracePt t="22117" x="1808163" y="2374900"/>
          <p14:tracePt t="22197" x="1825625" y="2374900"/>
          <p14:tracePt t="22868" x="1833563" y="2374900"/>
          <p14:tracePt t="22885" x="1833563" y="2382838"/>
          <p14:tracePt t="22900" x="1851025" y="2382838"/>
          <p14:tracePt t="22917" x="1851025" y="2392363"/>
          <p14:tracePt t="22925" x="1858963" y="2392363"/>
          <p14:tracePt t="22961" x="1868488" y="2392363"/>
          <p14:tracePt t="22998" x="1885950" y="2392363"/>
          <p14:tracePt t="23054" x="1893888" y="2392363"/>
          <p14:tracePt t="23079" x="1911350" y="2392363"/>
          <p14:tracePt t="23087" x="1919288" y="2392363"/>
          <p14:tracePt t="23128" x="1936750" y="2392363"/>
          <p14:tracePt t="23144" x="1954213" y="2392363"/>
          <p14:tracePt t="23162" x="1971675" y="2392363"/>
          <p14:tracePt t="23179" x="1979613" y="2392363"/>
          <p14:tracePt t="23195" x="1997075" y="2392363"/>
          <p14:tracePt t="23216" x="2005013" y="2392363"/>
          <p14:tracePt t="23281" x="2014538" y="2382838"/>
          <p14:tracePt t="23305" x="2030413" y="2382838"/>
          <p14:tracePt t="23330" x="2039938" y="2374900"/>
          <p14:tracePt t="23345" x="2057400" y="2374900"/>
          <p14:tracePt t="23378" x="2065338" y="2374900"/>
          <p14:tracePt t="23394" x="2073275" y="2374900"/>
          <p14:tracePt t="23411" x="2090738" y="2357438"/>
          <p14:tracePt t="23429" x="2100263" y="2357438"/>
          <p14:tracePt t="23446" x="2116138" y="2357438"/>
          <p14:tracePt t="23479" x="2116138" y="2349500"/>
          <p14:tracePt t="23494" x="2125663" y="2349500"/>
          <p14:tracePt t="23527" x="2133600" y="2349500"/>
          <p14:tracePt t="23546" x="2151063" y="2332038"/>
          <p14:tracePt t="23580" x="2159000" y="2332038"/>
          <p14:tracePt t="23597" x="2176463" y="2332038"/>
          <p14:tracePt t="23598" x="2176463" y="2322513"/>
          <p14:tracePt t="23631" x="2185988" y="2322513"/>
          <p14:tracePt t="23662" x="2185988" y="2306638"/>
          <p14:tracePt t="23695" x="2201863" y="2306638"/>
          <p14:tracePt t="23702" x="2201863" y="2297113"/>
          <p14:tracePt t="23741" x="2201863" y="2289175"/>
          <p14:tracePt t="23761" x="2201863" y="2271713"/>
          <p14:tracePt t="23778" x="2211388" y="2271713"/>
          <p14:tracePt t="23782" x="2211388" y="2263775"/>
          <p14:tracePt t="23815" x="2211388" y="2246313"/>
          <p14:tracePt t="23847" x="2211388" y="2236788"/>
          <p14:tracePt t="23878" x="2211388" y="2228850"/>
          <p14:tracePt t="23919" x="2211388" y="2211388"/>
          <p14:tracePt t="23944" x="2201863" y="2211388"/>
          <p14:tracePt t="23976" x="2185988" y="2203450"/>
          <p14:tracePt t="24011" x="2176463" y="2185988"/>
          <p14:tracePt t="24045" x="2159000" y="2178050"/>
          <p14:tracePt t="24095" x="2151063" y="2168525"/>
          <p14:tracePt t="24112" x="2151063" y="2151063"/>
          <p14:tracePt t="24129" x="2133600" y="2151063"/>
          <p14:tracePt t="24144" x="2125663" y="2143125"/>
          <p14:tracePt t="24178" x="2116138" y="2125663"/>
          <p14:tracePt t="24213" x="2100263" y="2125663"/>
          <p14:tracePt t="24228" x="2100263" y="2117725"/>
          <p14:tracePt t="24247" x="2090738" y="2117725"/>
          <p14:tracePt t="24267" x="2073275" y="2117725"/>
          <p14:tracePt t="24312" x="2065338" y="2117725"/>
          <p14:tracePt t="24332" x="2057400" y="2117725"/>
          <p14:tracePt t="24364" x="2039938" y="2117725"/>
          <p14:tracePt t="24381" x="2030413" y="2108200"/>
          <p14:tracePt t="24404" x="2014538" y="2108200"/>
          <p14:tracePt t="24429" x="2005013" y="2108200"/>
          <p14:tracePt t="24445" x="1997075" y="2108200"/>
          <p14:tracePt t="24477" x="1979613" y="2108200"/>
          <p14:tracePt t="24478" x="1979613" y="2092325"/>
          <p14:tracePt t="24495" x="1971675" y="2092325"/>
          <p14:tracePt t="24514" x="1954213" y="2092325"/>
          <p14:tracePt t="24551" x="1944688" y="2092325"/>
          <p14:tracePt t="24591" x="1936750" y="2092325"/>
          <p14:tracePt t="24615" x="1919288" y="2092325"/>
          <p14:tracePt t="24647" x="1911350" y="2092325"/>
          <p14:tracePt t="24679" x="1893888" y="2108200"/>
          <p14:tracePt t="24711" x="1885950" y="2108200"/>
          <p14:tracePt t="24729" x="1868488" y="2117725"/>
          <p14:tracePt t="24762" x="1858963" y="2125663"/>
          <p14:tracePt t="24795" x="1851025" y="2125663"/>
          <p14:tracePt t="24809" x="1851025" y="2143125"/>
          <p14:tracePt t="24850" x="1851025" y="2151063"/>
          <p14:tracePt t="24857" x="1833563" y="2151063"/>
          <p14:tracePt t="24896" x="1833563" y="2168525"/>
          <p14:tracePt t="24912" x="1825625" y="2168525"/>
          <p14:tracePt t="24928" x="1825625" y="2178050"/>
          <p14:tracePt t="24963" x="1825625" y="2185988"/>
          <p14:tracePt t="24979" x="1808163" y="2185988"/>
          <p14:tracePt t="25003" x="1808163" y="2203450"/>
          <p14:tracePt t="25044" x="1808163" y="2211388"/>
          <p14:tracePt t="25092" x="1808163" y="2228850"/>
          <p14:tracePt t="25132" x="1808163" y="2236788"/>
          <p14:tracePt t="25165" x="1808163" y="2246313"/>
          <p14:tracePt t="25189" x="1825625" y="2246313"/>
          <p14:tracePt t="25197" x="1825625" y="2263775"/>
          <p14:tracePt t="25221" x="1825625" y="2271713"/>
          <p14:tracePt t="25230" x="1833563" y="2271713"/>
          <p14:tracePt t="25262" x="1833563" y="2289175"/>
          <p14:tracePt t="25295" x="1851025" y="2289175"/>
          <p14:tracePt t="25312" x="1851025" y="2297113"/>
          <p14:tracePt t="25326" x="1858963" y="2297113"/>
          <p14:tracePt t="25347" x="1868488" y="2306638"/>
          <p14:tracePt t="25394" x="1885950" y="2306638"/>
          <p14:tracePt t="25411" x="1893888" y="2322513"/>
          <p14:tracePt t="25429" x="1911350" y="2322513"/>
          <p14:tracePt t="25444" x="1919288" y="2322513"/>
          <p14:tracePt t="25462" x="1936750" y="2332038"/>
          <p14:tracePt t="25496" x="1944688" y="2349500"/>
          <p14:tracePt t="25511" x="1954213" y="2349500"/>
          <p14:tracePt t="25546" x="1971675" y="2349500"/>
          <p14:tracePt t="25561" x="1979613" y="2357438"/>
          <p14:tracePt t="25580" x="1997075" y="2357438"/>
          <p14:tracePt t="25596" x="2014538" y="2357438"/>
          <p14:tracePt t="25614" x="2030413" y="2357438"/>
          <p14:tracePt t="25628" x="2039938" y="2357438"/>
          <p14:tracePt t="25647" x="2065338" y="2357438"/>
          <p14:tracePt t="25662" x="2073275" y="2357438"/>
          <p14:tracePt t="25680" x="2090738" y="2357438"/>
          <p14:tracePt t="25695" x="2100263" y="2357438"/>
          <p14:tracePt t="25711" x="2116138" y="2349500"/>
          <p14:tracePt t="25731" x="2125663" y="2349500"/>
          <p14:tracePt t="25748" x="2151063" y="2349500"/>
          <p14:tracePt t="25765" x="2159000" y="2332038"/>
          <p14:tracePt t="25779" x="2176463" y="2332038"/>
          <p14:tracePt t="25795" x="2201863" y="2332038"/>
          <p14:tracePt t="25814" x="2201863" y="2322513"/>
          <p14:tracePt t="25829" x="2211388" y="2322513"/>
          <p14:tracePt t="25849" x="2219325" y="2322513"/>
          <p14:tracePt t="25900" x="2236788" y="2322513"/>
          <p14:tracePt t="25933" x="2244725" y="2306638"/>
          <p14:tracePt t="25957" x="2262188" y="2306638"/>
          <p14:tracePt t="25998" x="2271713" y="2306638"/>
          <p14:tracePt t="26046" x="2279650" y="2306638"/>
          <p14:tracePt t="26079" x="2297113" y="2306638"/>
          <p14:tracePt t="26151" x="2305050" y="2306638"/>
          <p14:tracePt t="26249" x="2305050" y="2297113"/>
          <p14:tracePt t="26305" x="2297113" y="2297113"/>
          <p14:tracePt t="26321" x="2279650" y="2289175"/>
          <p14:tracePt t="26345" x="2271713" y="2271713"/>
          <p14:tracePt t="26362" x="2262188" y="2271713"/>
          <p14:tracePt t="26378" x="2262188" y="2263775"/>
          <p14:tracePt t="26394" x="2244725" y="2263775"/>
          <p14:tracePt t="26411" x="2236788" y="2246313"/>
          <p14:tracePt t="26427" x="2219325" y="2236788"/>
          <p14:tracePt t="26446" x="2211388" y="2228850"/>
          <p14:tracePt t="26463" x="2201863" y="2228850"/>
          <p14:tracePt t="26479" x="2185988" y="2211388"/>
          <p14:tracePt t="26495" x="2176463" y="2203450"/>
          <p14:tracePt t="26510" x="2176463" y="2185988"/>
          <p14:tracePt t="26512" x="2159000" y="2185988"/>
          <p14:tracePt t="26561" x="2151063" y="2185988"/>
          <p14:tracePt t="26596" x="2133600" y="2185988"/>
          <p14:tracePt t="26636" x="2125663" y="2185988"/>
          <p14:tracePt t="26668" x="2116138" y="2185988"/>
          <p14:tracePt t="26701" x="2100263" y="2185988"/>
          <p14:tracePt t="26790" x="2100263" y="2203450"/>
          <p14:tracePt t="26944" x="2090738" y="2203450"/>
          <p14:tracePt t="27000" x="2073275" y="2203450"/>
          <p14:tracePt t="27032" x="2065338" y="2203450"/>
          <p14:tracePt t="27057" x="2057400" y="2203450"/>
          <p14:tracePt t="27077" x="2039938" y="2203450"/>
          <p14:tracePt t="27095" x="2030413" y="2203450"/>
          <p14:tracePt t="27113" x="2014538" y="2203450"/>
          <p14:tracePt t="27128" x="2005013" y="2203450"/>
          <p14:tracePt t="27145" x="1997075" y="2203450"/>
          <p14:tracePt t="27162" x="1979613" y="2203450"/>
          <p14:tracePt t="27194" x="1971675" y="2203450"/>
          <p14:tracePt t="27214" x="1954213" y="2203450"/>
          <p14:tracePt t="27291" x="1944688" y="2203450"/>
          <p14:tracePt t="27340" x="1936750" y="2203450"/>
          <p14:tracePt t="27372" x="1919288" y="2203450"/>
          <p14:tracePt t="27429" x="1911350" y="2203450"/>
          <p14:tracePt t="27461" x="1911350" y="2211388"/>
          <p14:tracePt t="27469" x="1893888" y="2211388"/>
          <p14:tracePt t="27502" x="1885950" y="2211388"/>
          <p14:tracePt t="27534" x="1868488" y="2211388"/>
          <p14:tracePt t="27558" x="1858963" y="2211388"/>
          <p14:tracePt t="27583" x="1851025" y="2211388"/>
          <p14:tracePt t="27598" x="1851025" y="2228850"/>
          <p14:tracePt t="27688" x="1851025" y="2236788"/>
          <p14:tracePt t="27784" x="1851025" y="2246313"/>
          <p14:tracePt t="27825" x="1851025" y="2263775"/>
          <p14:tracePt t="27841" x="1858963" y="2263775"/>
          <p14:tracePt t="27857" x="1858963" y="2271713"/>
          <p14:tracePt t="27882" x="1868488" y="2289175"/>
          <p14:tracePt t="27914" x="1868488" y="2297113"/>
          <p14:tracePt t="27979" x="1885950" y="2297113"/>
          <p14:tracePt t="28029" x="1893888" y="2297113"/>
          <p14:tracePt t="28035" x="1893888" y="2306638"/>
          <p14:tracePt t="28067" x="1911350" y="2306638"/>
          <p14:tracePt t="28076" x="1911350" y="2322513"/>
          <p14:tracePt t="28127" x="1919288" y="2322513"/>
          <p14:tracePt t="28156" x="1936750" y="2322513"/>
          <p14:tracePt t="28164" x="1936750" y="2332038"/>
          <p14:tracePt t="28194" x="1944688" y="2332038"/>
          <p14:tracePt t="28211" x="1954213" y="2332038"/>
          <p14:tracePt t="28227" x="1997075" y="2332038"/>
          <p14:tracePt t="28246" x="2014538" y="2332038"/>
          <p14:tracePt t="28262" x="2057400" y="2332038"/>
          <p14:tracePt t="28279" x="2065338" y="2332038"/>
          <p14:tracePt t="28311" x="2073275" y="2332038"/>
          <p14:tracePt t="28391" x="2090738" y="2332038"/>
          <p14:tracePt t="28456" x="2100263" y="2332038"/>
          <p14:tracePt t="28504" x="2116138" y="2322513"/>
          <p14:tracePt t="28536" x="2125663" y="2322513"/>
          <p14:tracePt t="28545" x="2125663" y="2306638"/>
          <p14:tracePt t="28569" x="2133600" y="2306638"/>
          <p14:tracePt t="28601" x="2133600" y="2297113"/>
          <p14:tracePt t="28609" x="2151063" y="2297113"/>
          <p14:tracePt t="28682" x="2151063" y="2289175"/>
          <p14:tracePt t="28690" x="2159000" y="2289175"/>
          <p14:tracePt t="28730" x="2159000" y="2271713"/>
          <p14:tracePt t="28763" x="2159000" y="2263775"/>
          <p14:tracePt t="28795" x="2159000" y="2246313"/>
          <p14:tracePt t="28828" x="2159000" y="2236788"/>
          <p14:tracePt t="28860" x="2159000" y="2228850"/>
          <p14:tracePt t="28917" x="2159000" y="2211388"/>
          <p14:tracePt t="28957" x="2159000" y="2203450"/>
          <p14:tracePt t="28989" x="2159000" y="2185988"/>
          <p14:tracePt t="29022" x="2151063" y="2178050"/>
          <p14:tracePt t="29046" x="2151063" y="2168525"/>
          <p14:tracePt t="29062" x="2133600" y="2168525"/>
          <p14:tracePt t="29086" x="2133600" y="2151063"/>
          <p14:tracePt t="29102" x="2125663" y="2151063"/>
          <p14:tracePt t="29144" x="2116138" y="2143125"/>
          <p14:tracePt t="29162" x="2100263" y="2143125"/>
          <p14:tracePt t="29194" x="2090738" y="2125663"/>
          <p14:tracePt t="29228" x="2073275" y="2125663"/>
          <p14:tracePt t="29245" x="2065338" y="2125663"/>
          <p14:tracePt t="29277" x="2057400" y="2125663"/>
          <p14:tracePt t="29294" x="2039938" y="2125663"/>
          <p14:tracePt t="29313" x="2030413" y="2125663"/>
          <p14:tracePt t="29328" x="2005013" y="2125663"/>
          <p14:tracePt t="29361" x="1997075" y="2125663"/>
          <p14:tracePt t="29379" x="1979613" y="2143125"/>
          <p14:tracePt t="29394" x="1971675" y="2143125"/>
          <p14:tracePt t="29411" x="1954213" y="2151063"/>
          <p14:tracePt t="29430" x="1944688" y="2151063"/>
          <p14:tracePt t="29444" x="1944688" y="2168525"/>
          <p14:tracePt t="29464" x="1936750" y="2168525"/>
          <p14:tracePt t="29479" x="1919288" y="2178050"/>
          <p14:tracePt t="29512" x="1911350" y="2185988"/>
          <p14:tracePt t="29547" x="1893888" y="2203450"/>
          <p14:tracePt t="29581" x="1893888" y="2211388"/>
          <p14:tracePt t="29596" x="1885950" y="2211388"/>
          <p14:tracePt t="29607" x="1885950" y="2228850"/>
          <p14:tracePt t="29652" x="1885950" y="2236788"/>
          <p14:tracePt t="29662" x="1868488" y="2236788"/>
          <p14:tracePt t="29693" x="1868488" y="2246313"/>
          <p14:tracePt t="29725" x="1858963" y="2246313"/>
          <p14:tracePt t="29749" x="1858963" y="2263775"/>
          <p14:tracePt t="29798" x="1851025" y="2263775"/>
          <p14:tracePt t="29806" x="1851025" y="2271713"/>
          <p14:tracePt t="29838" x="1833563" y="2271713"/>
          <p14:tracePt t="29879" x="1833563" y="2289175"/>
          <p14:tracePt t="30081" x="1851025" y="2271713"/>
          <p14:tracePt t="30113" x="1858963" y="2271713"/>
          <p14:tracePt t="30130" x="1868488" y="2271713"/>
          <p14:tracePt t="30138" x="1868488" y="2289175"/>
          <p14:tracePt t="30146" x="1885950" y="2289175"/>
          <p14:tracePt t="30178" x="1885950" y="2297113"/>
          <p14:tracePt t="30196" x="1893888" y="2297113"/>
          <p14:tracePt t="30211" x="1911350" y="2306638"/>
          <p14:tracePt t="30245" x="1919288" y="2322513"/>
          <p14:tracePt t="30263" x="1936750" y="2332038"/>
          <p14:tracePt t="30311" x="1944688" y="2332038"/>
          <p14:tracePt t="30329" x="1944688" y="2349500"/>
          <p14:tracePt t="30332" x="1954213" y="2349500"/>
          <p14:tracePt t="30379" x="1971675" y="2349500"/>
          <p14:tracePt t="30394" x="1979613" y="2349500"/>
          <p14:tracePt t="30412" x="1979613" y="2357438"/>
          <p14:tracePt t="30427" x="1997075" y="2357438"/>
          <p14:tracePt t="30462" x="2005013" y="2357438"/>
          <p14:tracePt t="30485" x="2014538" y="2357438"/>
          <p14:tracePt t="30493" x="2030413" y="2357438"/>
          <p14:tracePt t="30529" x="2039938" y="2357438"/>
          <p14:tracePt t="30544" x="2057400" y="2357438"/>
          <p14:tracePt t="30563" x="2065338" y="2357438"/>
          <p14:tracePt t="30613" x="2073275" y="2349500"/>
          <p14:tracePt t="30631" x="2073275" y="2332038"/>
          <p14:tracePt t="30639" x="2090738" y="2332038"/>
          <p14:tracePt t="30663" x="2090738" y="2322513"/>
          <p14:tracePt t="30671" x="2100263" y="2322513"/>
          <p14:tracePt t="30696" x="2100263" y="2306638"/>
          <p14:tracePt t="30720" x="2116138" y="2306638"/>
          <p14:tracePt t="30736" x="2116138" y="2297113"/>
          <p14:tracePt t="30792" x="2116138" y="2289175"/>
          <p14:tracePt t="30817" x="2125663" y="2289175"/>
          <p14:tracePt t="30841" x="2125663" y="2271713"/>
          <p14:tracePt t="30882" x="2125663" y="2263775"/>
          <p14:tracePt t="30938" x="2125663" y="2246313"/>
          <p14:tracePt t="30994" x="2125663" y="2236788"/>
          <p14:tracePt t="31027" x="2116138" y="2228850"/>
          <p14:tracePt t="31051" x="2116138" y="2211388"/>
          <p14:tracePt t="31068" x="2100263" y="2211388"/>
          <p14:tracePt t="31077" x="2100263" y="2203450"/>
          <p14:tracePt t="31094" x="2100263" y="2185988"/>
          <p14:tracePt t="31112" x="2090738" y="2185988"/>
          <p14:tracePt t="31128" x="2090738" y="2178050"/>
          <p14:tracePt t="31147" x="2073275" y="2178050"/>
          <p14:tracePt t="31161" x="2073275" y="2168525"/>
          <p14:tracePt t="31181" x="2065338" y="2168525"/>
          <p14:tracePt t="31227" x="2057400" y="2168525"/>
          <p14:tracePt t="31230" x="2057400" y="2151063"/>
          <p14:tracePt t="31253" x="2039938" y="2151063"/>
          <p14:tracePt t="31294" x="2030413" y="2151063"/>
          <p14:tracePt t="31312" x="2014538" y="2151063"/>
          <p14:tracePt t="31342" x="2005013" y="2151063"/>
          <p14:tracePt t="31366" x="1997075" y="2151063"/>
          <p14:tracePt t="31379" x="1997075" y="2168525"/>
          <p14:tracePt t="31395" x="1979613" y="2168525"/>
          <p14:tracePt t="31413" x="1971675" y="2168525"/>
          <p14:tracePt t="31428" x="1954213" y="2168525"/>
          <p14:tracePt t="31460" x="1954213" y="2178050"/>
          <p14:tracePt t="31478" x="1944688" y="2178050"/>
          <p14:tracePt t="31494" x="1936750" y="2178050"/>
          <p14:tracePt t="31527" x="1919288" y="2178050"/>
          <p14:tracePt t="31546" x="1911350" y="2178050"/>
          <p14:tracePt t="31561" x="1911350" y="2185988"/>
          <p14:tracePt t="31563" x="1893888" y="2185988"/>
          <p14:tracePt t="31601" x="1885950" y="2203450"/>
          <p14:tracePt t="31674" x="1868488" y="2211388"/>
          <p14:tracePt t="31747" x="1868488" y="2228850"/>
          <p14:tracePt t="31803" x="1858963" y="2228850"/>
          <p14:tracePt t="31917" x="1858963" y="2236788"/>
          <p14:tracePt t="32362" x="1858963" y="2246313"/>
          <p14:tracePt t="32410" x="1858963" y="2263775"/>
          <p14:tracePt t="32458" x="1858963" y="2271713"/>
          <p14:tracePt t="32507" x="1858963" y="2289175"/>
          <p14:tracePt t="32523" x="1851025" y="2289175"/>
          <p14:tracePt t="32555" x="1851025" y="2297113"/>
          <p14:tracePt t="32596" x="1851025" y="2306638"/>
          <p14:tracePt t="32604" x="1833563" y="2306638"/>
          <p14:tracePt t="32636" x="1833563" y="2322513"/>
          <p14:tracePt t="32661" x="1825625" y="2322513"/>
          <p14:tracePt t="32678" x="1825625" y="2332038"/>
          <p14:tracePt t="32766" x="1825625" y="2349500"/>
          <p14:tracePt t="32782" x="1808163" y="2349500"/>
          <p14:tracePt t="32801" x="1808163" y="2357438"/>
          <p14:tracePt t="32830" x="1800225" y="2374900"/>
          <p14:tracePt t="32862" x="1800225" y="2382838"/>
          <p14:tracePt t="32894" x="1800225" y="2392363"/>
          <p14:tracePt t="32912" x="1790700" y="2408238"/>
          <p14:tracePt t="32944" x="1790700" y="2417763"/>
          <p14:tracePt t="32964" x="1773238" y="2435225"/>
          <p14:tracePt t="32992" x="1773238" y="2443163"/>
          <p14:tracePt t="33000" x="1765300" y="2443163"/>
          <p14:tracePt t="33028" x="1765300" y="2451100"/>
          <p14:tracePt t="33078" x="1747838" y="2468563"/>
          <p14:tracePt t="33094" x="1747838" y="2478088"/>
          <p14:tracePt t="33129" x="1739900" y="2493963"/>
          <p14:tracePt t="33147" x="1739900" y="2503488"/>
          <p14:tracePt t="33162" x="1730375" y="2511425"/>
          <p14:tracePt t="33178" x="1730375" y="2528888"/>
          <p14:tracePt t="33195" x="1714500" y="2536825"/>
          <p14:tracePt t="33212" x="1714500" y="2554288"/>
          <p14:tracePt t="33232" x="1714500" y="2563813"/>
          <p14:tracePt t="33244" x="1704975" y="2563813"/>
          <p14:tracePt t="33445" x="1704975" y="2579688"/>
          <p14:tracePt t="41197" x="1714500" y="2579688"/>
          <p14:tracePt t="41202" x="1730375" y="2579688"/>
          <p14:tracePt t="41230" x="1739900" y="2579688"/>
          <p14:tracePt t="41244" x="1747838" y="2579688"/>
          <p14:tracePt t="41260" x="1765300" y="2579688"/>
          <p14:tracePt t="41278" x="1773238" y="2579688"/>
          <p14:tracePt t="41293" x="1790700" y="2579688"/>
          <p14:tracePt t="41312" x="1800225" y="2579688"/>
          <p14:tracePt t="41327" x="1808163" y="2589213"/>
          <p14:tracePt t="41361" x="1825625" y="2589213"/>
          <p14:tracePt t="41395" x="1833563" y="2589213"/>
          <p14:tracePt t="41421" x="1851025" y="2597150"/>
          <p14:tracePt t="41458" x="1858963" y="2597150"/>
          <p14:tracePt t="41531" x="1868488" y="2597150"/>
          <p14:tracePt t="41572" x="1885950" y="2597150"/>
          <p14:tracePt t="41604" x="1893888" y="2614613"/>
          <p14:tracePt t="41645" x="1911350" y="2614613"/>
          <p14:tracePt t="41693" x="1911350" y="2622550"/>
          <p14:tracePt t="41831" x="1911350" y="2640013"/>
          <p14:tracePt t="41912" x="1911350" y="2649538"/>
          <p14:tracePt t="42033" x="1911350" y="2657475"/>
          <p14:tracePt t="42065" x="1919288" y="2657475"/>
          <p14:tracePt t="42073" x="1936750" y="2657475"/>
          <p14:tracePt t="42093" x="1944688" y="2657475"/>
          <p14:tracePt t="42112" x="1954213" y="2657475"/>
          <p14:tracePt t="42143" x="1979613" y="2657475"/>
          <p14:tracePt t="42160" x="2005013" y="2657475"/>
          <p14:tracePt t="42177" x="2014538" y="2657475"/>
          <p14:tracePt t="42193" x="2039938" y="2657475"/>
          <p14:tracePt t="42211" x="2057400" y="2657475"/>
          <p14:tracePt t="42227" x="2065338" y="2657475"/>
          <p14:tracePt t="42245" x="2073275" y="2657475"/>
          <p14:tracePt t="42291" x="2073275" y="2649538"/>
          <p14:tracePt t="42299" x="2090738" y="2649538"/>
          <p14:tracePt t="42332" x="2090738" y="2640013"/>
          <p14:tracePt t="42348" x="2100263" y="2640013"/>
          <p14:tracePt t="42379" x="2100263" y="2622550"/>
          <p14:tracePt t="42411" x="2116138" y="2614613"/>
          <p14:tracePt t="42443" x="2116138" y="2597150"/>
          <p14:tracePt t="42477" x="2125663" y="2589213"/>
          <p14:tracePt t="42496" x="2125663" y="2579688"/>
          <p14:tracePt t="42534" x="2125663" y="2563813"/>
          <p14:tracePt t="42542" x="2133600" y="2563813"/>
          <p14:tracePt t="42582" x="2133600" y="2554288"/>
          <p14:tracePt t="42631" x="2133600" y="2536825"/>
          <p14:tracePt t="42672" x="2133600" y="2528888"/>
          <p14:tracePt t="42704" x="2133600" y="2511425"/>
          <p14:tracePt t="42713" x="2125663" y="2511425"/>
          <p14:tracePt t="42729" x="2116138" y="2511425"/>
          <p14:tracePt t="42736" x="2116138" y="2503488"/>
          <p14:tracePt t="42760" x="2100263" y="2503488"/>
          <p14:tracePt t="42761" x="2090738" y="2503488"/>
          <p14:tracePt t="42794" x="2073275" y="2503488"/>
          <p14:tracePt t="42812" x="2065338" y="2493963"/>
          <p14:tracePt t="42827" x="2057400" y="2493963"/>
          <p14:tracePt t="42844" x="2039938" y="2493963"/>
          <p14:tracePt t="42861" x="2014538" y="2493963"/>
          <p14:tracePt t="42894" x="2005013" y="2493963"/>
          <p14:tracePt t="42911" x="1997075" y="2493963"/>
          <p14:tracePt t="42929" x="1979613" y="2493963"/>
          <p14:tracePt t="42944" x="1979613" y="2503488"/>
          <p14:tracePt t="42963" x="1971675" y="2503488"/>
          <p14:tracePt t="42977" x="1944688" y="2511425"/>
          <p14:tracePt t="43010" x="1919288" y="2528888"/>
          <p14:tracePt t="43029" x="1911350" y="2528888"/>
          <p14:tracePt t="43044" x="1893888" y="2536825"/>
          <p14:tracePt t="43061" x="1885950" y="2536825"/>
          <p14:tracePt t="43077" x="1885950" y="2554288"/>
          <p14:tracePt t="43094" x="1868488" y="2563813"/>
          <p14:tracePt t="43114" x="1858963" y="2563813"/>
          <p14:tracePt t="43130" x="1851025" y="2579688"/>
          <p14:tracePt t="43144" x="1833563" y="2579688"/>
          <p14:tracePt t="43161" x="1825625" y="2589213"/>
          <p14:tracePt t="43179" x="1808163" y="2589213"/>
          <p14:tracePt t="43197" x="1800225" y="2597150"/>
          <p14:tracePt t="43212" x="1773238" y="2614613"/>
          <p14:tracePt t="43227" x="1765300" y="2614613"/>
          <p14:tracePt t="43244" x="1747838" y="2614613"/>
          <p14:tracePt t="43263" x="1739900" y="2614613"/>
          <p14:tracePt t="43278" x="1714500" y="2622550"/>
          <p14:tracePt t="43295" x="1704975" y="2622550"/>
          <p14:tracePt t="43315" x="1687513" y="2622550"/>
          <p14:tracePt t="43497" x="1679575" y="2622550"/>
          <p14:tracePt t="43505" x="1679575" y="2640013"/>
          <p14:tracePt t="43569" x="1671638" y="2640013"/>
          <p14:tracePt t="43796" x="1679575" y="2640013"/>
          <p14:tracePt t="43812" x="1679575" y="2622550"/>
          <p14:tracePt t="43852" x="1687513" y="2622550"/>
          <p14:tracePt t="43884" x="1704975" y="2622550"/>
          <p14:tracePt t="43911" x="1714500" y="2622550"/>
          <p14:tracePt t="43943" x="1730375" y="2622550"/>
          <p14:tracePt t="43961" x="1739900" y="2622550"/>
          <p14:tracePt t="43978" x="1765300" y="2622550"/>
          <p14:tracePt t="43996" x="1773238" y="2622550"/>
          <p14:tracePt t="44010" x="1800225" y="2622550"/>
          <p14:tracePt t="44027" x="1800225" y="2640013"/>
          <p14:tracePt t="44043" x="1808163" y="2640013"/>
          <p14:tracePt t="44061" x="1825625" y="2640013"/>
          <p14:tracePt t="44103" x="1833563" y="2640013"/>
          <p14:tracePt t="44151" x="1851025" y="2640013"/>
          <p14:tracePt t="44183" x="1858963" y="2640013"/>
          <p14:tracePt t="44216" x="1868488" y="2640013"/>
          <p14:tracePt t="44248" x="1885950" y="2640013"/>
          <p14:tracePt t="44280" x="1893888" y="2640013"/>
          <p14:tracePt t="44288" x="1911350" y="2640013"/>
          <p14:tracePt t="44310" x="1919288" y="2640013"/>
          <p14:tracePt t="44329" x="1936750" y="2640013"/>
          <p14:tracePt t="44360" x="1944688" y="2649538"/>
          <p14:tracePt t="44393" x="1954213" y="2649538"/>
          <p14:tracePt t="44450" x="1971675" y="2649538"/>
          <p14:tracePt t="44482" x="1979613" y="2649538"/>
          <p14:tracePt t="44498" x="1997075" y="2649538"/>
          <p14:tracePt t="44531" x="2005013" y="2649538"/>
          <p14:tracePt t="44612" x="2014538" y="2649538"/>
          <p14:tracePt t="44692" x="2014538" y="2640013"/>
          <p14:tracePt t="44717" x="2030413" y="2640013"/>
          <p14:tracePt t="44741" x="2030413" y="2622550"/>
          <p14:tracePt t="44765" x="2039938" y="2622550"/>
          <p14:tracePt t="44782" x="2039938" y="2614613"/>
          <p14:tracePt t="44814" x="2039938" y="2597150"/>
          <p14:tracePt t="44838" x="2057400" y="2597150"/>
          <p14:tracePt t="44846" x="2057400" y="2589213"/>
          <p14:tracePt t="44886" x="2057400" y="2579688"/>
          <p14:tracePt t="44911" x="2057400" y="2563813"/>
          <p14:tracePt t="44959" x="2057400" y="2554288"/>
          <p14:tracePt t="44983" x="2057400" y="2536825"/>
          <p14:tracePt t="45096" x="2039938" y="2536825"/>
          <p14:tracePt t="45113" x="2039938" y="2528888"/>
          <p14:tracePt t="45121" x="2030413" y="2528888"/>
          <p14:tracePt t="45137" x="2014538" y="2528888"/>
          <p14:tracePt t="45160" x="2005013" y="2528888"/>
          <p14:tracePt t="45162" x="2005013" y="2511425"/>
          <p14:tracePt t="45177" x="1997075" y="2511425"/>
          <p14:tracePt t="45210" x="1979613" y="2511425"/>
          <p14:tracePt t="45229" x="1971675" y="2511425"/>
          <p14:tracePt t="45243" x="1954213" y="2511425"/>
          <p14:tracePt t="45260" x="1944688" y="2511425"/>
          <p14:tracePt t="45279" x="1936750" y="2511425"/>
          <p14:tracePt t="45299" x="1919288" y="2511425"/>
          <p14:tracePt t="45380" x="1911350" y="2511425"/>
          <p14:tracePt t="45428" x="1893888" y="2511425"/>
          <p14:tracePt t="45446" x="1893888" y="2528888"/>
          <p14:tracePt t="45462" x="1885950" y="2528888"/>
          <p14:tracePt t="45478" x="1868488" y="2528888"/>
          <p14:tracePt t="45485" x="1868488" y="2536825"/>
          <p14:tracePt t="45510" x="1858963" y="2536825"/>
          <p14:tracePt t="45528" x="1858963" y="2554288"/>
          <p14:tracePt t="45543" x="1851025" y="2554288"/>
          <p14:tracePt t="45560" x="1833563" y="2563813"/>
          <p14:tracePt t="45596" x="1825625" y="2563813"/>
          <p14:tracePt t="45613" x="1825625" y="2579688"/>
          <p14:tracePt t="45627" x="1808163" y="2579688"/>
          <p14:tracePt t="45628" x="1800225" y="2579688"/>
          <p14:tracePt t="45660" x="1800225" y="2589213"/>
          <p14:tracePt t="45677" x="1790700" y="2589213"/>
          <p14:tracePt t="45703" x="1790700" y="2597150"/>
          <p14:tracePt t="45776" x="1790700" y="2614613"/>
          <p14:tracePt t="45792" x="1773238" y="2614613"/>
          <p14:tracePt t="45809" x="1773238" y="2622550"/>
          <p14:tracePt t="45849" x="1773238" y="2640013"/>
          <p14:tracePt t="45881" x="1773238" y="2649538"/>
          <p14:tracePt t="45962" x="1773238" y="2657475"/>
          <p14:tracePt t="46003" x="1790700" y="2657475"/>
          <p14:tracePt t="46035" x="1800225" y="2657475"/>
          <p14:tracePt t="46051" x="1800225" y="2674938"/>
          <p14:tracePt t="46059" x="1808163" y="2674938"/>
          <p14:tracePt t="46083" x="1825625" y="2674938"/>
          <p14:tracePt t="46108" x="1833563" y="2674938"/>
          <p14:tracePt t="46144" x="1851025" y="2682875"/>
          <p14:tracePt t="46159" x="1858963" y="2682875"/>
          <p14:tracePt t="46176" x="1868488" y="2682875"/>
          <p14:tracePt t="46212" x="1885950" y="2682875"/>
          <p14:tracePt t="46228" x="1893888" y="2682875"/>
          <p14:tracePt t="46244" x="1911350" y="2682875"/>
          <p14:tracePt t="46260" x="1919288" y="2682875"/>
          <p14:tracePt t="46278" x="1936750" y="2682875"/>
          <p14:tracePt t="46296" x="1944688" y="2682875"/>
          <p14:tracePt t="46310" x="1954213" y="2682875"/>
          <p14:tracePt t="46366" x="1971675" y="2682875"/>
          <p14:tracePt t="46423" x="1979613" y="2682875"/>
          <p14:tracePt t="46455" x="1997075" y="2682875"/>
          <p14:tracePt t="46471" x="1997075" y="2674938"/>
          <p14:tracePt t="46480" x="2005013" y="2674938"/>
          <p14:tracePt t="46512" x="2014538" y="2674938"/>
          <p14:tracePt t="46520" x="2014538" y="2657475"/>
          <p14:tracePt t="46544" x="2030413" y="2657475"/>
          <p14:tracePt t="46601" x="2039938" y="2657475"/>
          <p14:tracePt t="46609" x="2039938" y="2649538"/>
          <p14:tracePt t="54481" x="2030413" y="2674938"/>
          <p14:tracePt t="54486" x="2014538" y="2674938"/>
          <p14:tracePt t="54497" x="2014538" y="2682875"/>
          <p14:tracePt t="54509" x="2005013" y="2700338"/>
          <p14:tracePt t="54528" x="2005013" y="2708275"/>
          <p14:tracePt t="54543" x="1979613" y="2717800"/>
          <p14:tracePt t="54559" x="1971675" y="2743200"/>
          <p14:tracePt t="54576" x="1954213" y="2760663"/>
          <p14:tracePt t="54594" x="1954213" y="2768600"/>
          <p14:tracePt t="54609" x="1944688" y="2768600"/>
          <p14:tracePt t="54629" x="1944688" y="2786063"/>
          <p14:tracePt t="54647" x="1936750" y="2786063"/>
          <p14:tracePt t="54783" x="1944688" y="2768600"/>
          <p14:tracePt t="54808" x="1954213" y="2760663"/>
          <p14:tracePt t="54825" x="1954213" y="2743200"/>
          <p14:tracePt t="54861" x="1971675" y="2735263"/>
          <p14:tracePt t="54894" x="1971675" y="2717800"/>
          <p14:tracePt t="54913" x="1979613" y="2717800"/>
          <p14:tracePt t="54937" x="1979613" y="2708275"/>
          <p14:tracePt t="54985" x="1979613" y="2700338"/>
          <p14:tracePt t="54995" x="1997075" y="2700338"/>
          <p14:tracePt t="55050" x="1997075" y="2682875"/>
          <p14:tracePt t="55058" x="2005013" y="2682875"/>
          <p14:tracePt t="55179" x="2014538" y="2682875"/>
          <p14:tracePt t="55211" x="2014538" y="2674938"/>
          <p14:tracePt t="55256" x="2014538" y="2657475"/>
          <p14:tracePt t="55268" x="2030413" y="2657475"/>
          <p14:tracePt t="55292" x="2030413" y="2649538"/>
          <p14:tracePt t="55324" x="2030413" y="2640013"/>
          <p14:tracePt t="55349" x="2030413" y="2622550"/>
          <p14:tracePt t="55365" x="2030413" y="2614613"/>
          <p14:tracePt t="55393" x="2030413" y="2597150"/>
          <p14:tracePt t="55426" x="2030413" y="2589213"/>
          <p14:tracePt t="55470" x="2014538" y="2589213"/>
          <p14:tracePt t="55479" x="2014538" y="2579688"/>
          <p14:tracePt t="55519" x="2005013" y="2579688"/>
          <p14:tracePt t="55543" x="2005013" y="2563813"/>
          <p14:tracePt t="55559" x="1997075" y="2563813"/>
          <p14:tracePt t="55600" x="1979613" y="2554288"/>
          <p14:tracePt t="55632" x="1971675" y="2554288"/>
          <p14:tracePt t="55656" x="1971675" y="2536825"/>
          <p14:tracePt t="55689" x="1954213" y="2536825"/>
          <p14:tracePt t="55754" x="1944688" y="2536825"/>
          <p14:tracePt t="55786" x="1936750" y="2536825"/>
          <p14:tracePt t="55802" x="1936750" y="2528888"/>
          <p14:tracePt t="55810" x="1919288" y="2528888"/>
          <p14:tracePt t="55874" x="1911350" y="2528888"/>
          <p14:tracePt t="55915" x="1911350" y="2536825"/>
          <p14:tracePt t="56440" x="1893888" y="2536825"/>
          <p14:tracePt t="56448" x="1885950" y="2536825"/>
          <p14:tracePt t="56462" x="1868488" y="2536825"/>
          <p14:tracePt t="56476" x="1858963" y="2536825"/>
          <p14:tracePt t="56510" x="1833563" y="2528888"/>
          <p14:tracePt t="56526" x="1825625" y="2528888"/>
          <p14:tracePt t="56543" x="1808163" y="2528888"/>
          <p14:tracePt t="56559" x="1800225" y="2528888"/>
          <p14:tracePt t="56586" x="1790700" y="2528888"/>
          <p14:tracePt t="56716" x="1790700" y="2536825"/>
          <p14:tracePt t="56764" x="1790700" y="2554288"/>
          <p14:tracePt t="56780" x="1773238" y="2554288"/>
          <p14:tracePt t="56805" x="1773238" y="2563813"/>
          <p14:tracePt t="56845" x="1773238" y="2579688"/>
          <p14:tracePt t="56886" x="1773238" y="2589213"/>
          <p14:tracePt t="56910" x="1773238" y="2597150"/>
          <p14:tracePt t="56934" x="1773238" y="2614613"/>
          <p14:tracePt t="56950" x="1790700" y="2614613"/>
          <p14:tracePt t="56967" x="1790700" y="2622550"/>
          <p14:tracePt t="57031" x="1790700" y="2640013"/>
          <p14:tracePt t="57039" x="1800225" y="2640013"/>
          <p14:tracePt t="57071" x="1808163" y="2640013"/>
          <p14:tracePt t="57095" x="1808163" y="2649538"/>
          <p14:tracePt t="57119" x="1825625" y="2649538"/>
          <p14:tracePt t="57233" x="1833563" y="2649538"/>
          <p14:tracePt t="57265" x="1851025" y="2649538"/>
          <p14:tracePt t="57294" x="1858963" y="2649538"/>
          <p14:tracePt t="57309" x="1868488" y="2657475"/>
          <p14:tracePt t="57344" x="1893888" y="2657475"/>
          <p14:tracePt t="57376" x="1911350" y="2657475"/>
          <p14:tracePt t="57393" x="1919288" y="2657475"/>
          <p14:tracePt t="57410" x="1936750" y="2674938"/>
          <p14:tracePt t="57427" x="1944688" y="2674938"/>
          <p14:tracePt t="57443" x="1954213" y="2674938"/>
          <p14:tracePt t="57462" x="1971675" y="2674938"/>
          <p14:tracePt t="57476" x="1979613" y="2674938"/>
          <p14:tracePt t="57499" x="1997075" y="2674938"/>
          <p14:tracePt t="57540" x="2005013" y="2674938"/>
          <p14:tracePt t="57572" x="2014538" y="2674938"/>
          <p14:tracePt t="57594" x="2030413" y="2674938"/>
          <p14:tracePt t="57610" x="2039938" y="2674938"/>
          <p14:tracePt t="57626" x="2057400" y="2674938"/>
          <p14:tracePt t="57660" x="2065338" y="2674938"/>
          <p14:tracePt t="57718" x="2073275" y="2674938"/>
          <p14:tracePt t="57726" x="2073275" y="2657475"/>
          <p14:tracePt t="57790" x="2090738" y="2657475"/>
          <p14:tracePt t="57807" x="2090738" y="2649538"/>
          <p14:tracePt t="57842" x="2100263" y="2649538"/>
          <p14:tracePt t="57859" x="2100263" y="2640013"/>
          <p14:tracePt t="57887" x="2116138" y="2622550"/>
          <p14:tracePt t="57920" x="2116138" y="2614613"/>
          <p14:tracePt t="57929" x="2125663" y="2614613"/>
          <p14:tracePt t="57945" x="2125663" y="2597150"/>
          <p14:tracePt t="57976" x="2133600" y="2597150"/>
          <p14:tracePt t="57984" x="2133600" y="2589213"/>
          <p14:tracePt t="58041" x="2133600" y="2579688"/>
          <p14:tracePt t="58098" x="2151063" y="2563813"/>
          <p14:tracePt t="58147" x="2151063" y="2554288"/>
          <p14:tracePt t="58179" x="2151063" y="2536825"/>
          <p14:tracePt t="58236" x="2151063" y="2528888"/>
          <p14:tracePt t="58284" x="2151063" y="2511425"/>
          <p14:tracePt t="58308" x="2133600" y="2511425"/>
          <p14:tracePt t="58332" x="2133600" y="2503488"/>
          <p14:tracePt t="58340" x="2125663" y="2503488"/>
          <p14:tracePt t="58372" x="2116138" y="2503488"/>
          <p14:tracePt t="58381" x="2116138" y="2493963"/>
          <p14:tracePt t="58397" x="2100263" y="2493963"/>
          <p14:tracePt t="58421" x="2090738" y="2493963"/>
          <p14:tracePt t="58445" x="2073275" y="2493963"/>
          <p14:tracePt t="58477" x="2065338" y="2493963"/>
          <p14:tracePt t="58493" x="2057400" y="2493963"/>
          <p14:tracePt t="58509" x="2039938" y="2493963"/>
          <p14:tracePt t="58527" x="2030413" y="2493963"/>
          <p14:tracePt t="58544" x="2014538" y="2493963"/>
          <p14:tracePt t="58559" x="2005013" y="2493963"/>
          <p14:tracePt t="58576" x="1997075" y="2493963"/>
          <p14:tracePt t="58593" x="1979613" y="2493963"/>
          <p14:tracePt t="58609" x="1971675" y="2493963"/>
          <p14:tracePt t="58628" x="1954213" y="2493963"/>
          <p14:tracePt t="58661" x="1944688" y="2493963"/>
          <p14:tracePt t="58676" x="1936750" y="2503488"/>
          <p14:tracePt t="58693" x="1919288" y="2503488"/>
          <p14:tracePt t="58727" x="1911350" y="2511425"/>
          <p14:tracePt t="58777" x="1893888" y="2528888"/>
          <p14:tracePt t="58793" x="1885950" y="2528888"/>
          <p14:tracePt t="58811" x="1868488" y="2536825"/>
          <p14:tracePt t="58829" x="1858963" y="2536825"/>
          <p14:tracePt t="58844" x="1851025" y="2554288"/>
          <p14:tracePt t="58860" x="1833563" y="2554288"/>
          <p14:tracePt t="58878" x="1825625" y="2563813"/>
          <p14:tracePt t="58893" x="1808163" y="2563813"/>
          <p14:tracePt t="58909" x="1800225" y="2579688"/>
          <p14:tracePt t="58930" x="1790700" y="2579688"/>
          <p14:tracePt t="58945" x="1773238" y="2589213"/>
          <p14:tracePt t="58960" x="1765300" y="2589213"/>
          <p14:tracePt t="58977" x="1747838" y="2589213"/>
          <p14:tracePt t="59004" x="1747838" y="2597150"/>
          <p14:tracePt t="59360" x="1765300" y="2597150"/>
          <p14:tracePt t="59392" x="1765300" y="2589213"/>
          <p14:tracePt t="59432" x="1773238" y="2589213"/>
          <p14:tracePt t="59480" x="1790700" y="2589213"/>
          <p14:tracePt t="59509" x="1790700" y="2597150"/>
          <p14:tracePt t="59513" x="1800225" y="2597150"/>
          <p14:tracePt t="59542" x="1800225" y="2614613"/>
          <p14:tracePt t="59563" x="1808163" y="2614613"/>
          <p14:tracePt t="62132" x="1808163" y="2622550"/>
          <p14:tracePt t="62156" x="1808163" y="2640013"/>
          <p14:tracePt t="62197" x="1808163" y="2649538"/>
          <p14:tracePt t="62253" x="1825625" y="2649538"/>
          <p14:tracePt t="62278" x="1825625" y="2657475"/>
          <p14:tracePt t="62318" x="1833563" y="2657475"/>
          <p14:tracePt t="62350" x="1851025" y="2674938"/>
          <p14:tracePt t="62375" x="1858963" y="2674938"/>
          <p14:tracePt t="62392" x="1858963" y="2682875"/>
          <p14:tracePt t="62410" x="1868488" y="2682875"/>
          <p14:tracePt t="62426" x="1885950" y="2682875"/>
          <p14:tracePt t="62459" x="1911350" y="2700338"/>
          <p14:tracePt t="62493" x="1936750" y="2700338"/>
          <p14:tracePt t="62528" x="1954213" y="2700338"/>
          <p14:tracePt t="62543" x="1971675" y="2700338"/>
          <p14:tracePt t="62560" x="1979613" y="2700338"/>
          <p14:tracePt t="62577" x="1997075" y="2700338"/>
          <p14:tracePt t="62611" x="2005013" y="2700338"/>
          <p14:tracePt t="62629" x="2014538" y="2700338"/>
          <p14:tracePt t="62658" x="2030413" y="2700338"/>
          <p14:tracePt t="62675" x="2039938" y="2700338"/>
          <p14:tracePt t="62695" x="2057400" y="2700338"/>
          <p14:tracePt t="62710" x="2065338" y="2700338"/>
          <p14:tracePt t="62743" x="2073275" y="2700338"/>
          <p14:tracePt t="62777" x="2090738" y="2682875"/>
          <p14:tracePt t="62793" x="2100263" y="2682875"/>
          <p14:tracePt t="62809" x="2116138" y="2682875"/>
          <p14:tracePt t="62829" x="2133600" y="2674938"/>
          <p14:tracePt t="62843" x="2159000" y="2674938"/>
          <p14:tracePt t="62878" x="2185988" y="2674938"/>
          <p14:tracePt t="62893" x="2185988" y="2657475"/>
          <p14:tracePt t="62897" x="2201863" y="2657475"/>
          <p14:tracePt t="63062" x="2185988" y="2649538"/>
          <p14:tracePt t="63079" x="2185988" y="2640013"/>
          <p14:tracePt t="63092" x="2176463" y="2640013"/>
          <p14:tracePt t="63109" x="2176463" y="2622550"/>
          <p14:tracePt t="63126" x="2159000" y="2614613"/>
          <p14:tracePt t="63143" x="2151063" y="2597150"/>
          <p14:tracePt t="63160" x="2133600" y="2589213"/>
          <p14:tracePt t="63176" x="2125663" y="2579688"/>
          <p14:tracePt t="63211" x="2116138" y="2579688"/>
          <p14:tracePt t="63228" x="2116138" y="2563813"/>
          <p14:tracePt t="63242" x="2100263" y="2563813"/>
          <p14:tracePt t="63259" x="2090738" y="2563813"/>
          <p14:tracePt t="63338" x="2073275" y="2563813"/>
          <p14:tracePt t="63395" x="2073275" y="2579688"/>
          <p14:tracePt t="64534" x="2065338" y="2589213"/>
          <p14:tracePt t="64541" x="2057400" y="2614613"/>
          <p14:tracePt t="64561" x="2039938" y="2622550"/>
          <p14:tracePt t="64576" x="2030413" y="2640013"/>
          <p14:tracePt t="64592" x="2005013" y="2674938"/>
          <p14:tracePt t="64609" x="1971675" y="2700338"/>
          <p14:tracePt t="64626" x="1944688" y="2735263"/>
          <p14:tracePt t="64642" x="1911350" y="2768600"/>
          <p14:tracePt t="64660" x="1868488" y="2803525"/>
          <p14:tracePt t="64676" x="1851025" y="2828925"/>
          <p14:tracePt t="64693" x="1808163" y="2863850"/>
          <p14:tracePt t="64710" x="1773238" y="2906713"/>
          <p14:tracePt t="64727" x="1747838" y="2922588"/>
          <p14:tracePt t="64744" x="1714500" y="2965450"/>
          <p14:tracePt t="64760" x="1704975" y="2992438"/>
          <p14:tracePt t="64776" x="1679575" y="3008313"/>
          <p14:tracePt t="64793" x="1671638" y="3025775"/>
          <p14:tracePt t="64810" x="1654175" y="3035300"/>
          <p14:tracePt t="64829" x="1654175" y="3051175"/>
          <p14:tracePt t="64843" x="1644650" y="3060700"/>
          <p14:tracePt t="64861" x="1628775" y="3060700"/>
          <p14:tracePt t="64881" x="1628775" y="3068638"/>
          <p14:tracePt t="64896" x="1619250" y="3086100"/>
          <p14:tracePt t="64918" x="1601788" y="3094038"/>
          <p14:tracePt t="64925" x="1601788" y="3111500"/>
          <p14:tracePt t="64931" x="1593850" y="3111500"/>
          <p14:tracePt t="64942" x="1593850" y="3121025"/>
          <p14:tracePt t="64961" x="1593850" y="3128963"/>
          <p14:tracePt t="64976" x="1585913" y="3128963"/>
          <p14:tracePt t="64993" x="1585913" y="3146425"/>
          <p14:tracePt t="65010" x="1568450" y="3154363"/>
          <p14:tracePt t="65043" x="1558925" y="3171825"/>
          <p14:tracePt t="65064" x="1543050" y="3179763"/>
          <p14:tracePt t="65077" x="1543050" y="3189288"/>
          <p14:tracePt t="65093" x="1533525" y="3206750"/>
          <p14:tracePt t="65127" x="1525588" y="3214688"/>
          <p14:tracePt t="65161" x="1525588" y="3232150"/>
          <p14:tracePt t="65181" x="1508125" y="3232150"/>
          <p14:tracePt t="65561" x="1525588" y="3232150"/>
          <p14:tracePt t="65722" x="1533525" y="3232150"/>
          <p14:tracePt t="65747" x="1533525" y="3214688"/>
          <p14:tracePt t="65787" x="1543050" y="3214688"/>
          <p14:tracePt t="65819" x="1558925" y="3214688"/>
          <p14:tracePt t="65837" x="1568450" y="3214688"/>
          <p14:tracePt t="65852" x="1585913" y="3214688"/>
          <p14:tracePt t="65875" x="1593850" y="3214688"/>
          <p14:tracePt t="65892" x="1601788" y="3232150"/>
          <p14:tracePt t="65927" x="1619250" y="3232150"/>
          <p14:tracePt t="65942" x="1644650" y="3240088"/>
          <p14:tracePt t="65959" x="1671638" y="3240088"/>
          <p14:tracePt t="65976" x="1687513" y="3240088"/>
          <p14:tracePt t="65993" x="1714500" y="3257550"/>
          <p14:tracePt t="66009" x="1747838" y="3257550"/>
          <p14:tracePt t="66026" x="1773238" y="3257550"/>
          <p14:tracePt t="66045" x="1808163" y="3257550"/>
          <p14:tracePt t="66058" x="1851025" y="3265488"/>
          <p14:tracePt t="66078" x="1858963" y="3265488"/>
          <p14:tracePt t="66093" x="1885950" y="3275013"/>
          <p14:tracePt t="66109" x="1893888" y="3275013"/>
          <p14:tracePt t="66126" x="1911350" y="3275013"/>
          <p14:tracePt t="66142" x="1919288" y="3275013"/>
          <p14:tracePt t="66160" x="1936750" y="3275013"/>
          <p14:tracePt t="66162" x="1944688" y="3275013"/>
          <p14:tracePt t="66232" x="1954213" y="3275013"/>
          <p14:tracePt t="71215" x="1944688" y="3292475"/>
          <p14:tracePt t="71221" x="1936750" y="3292475"/>
          <p14:tracePt t="71230" x="1936750" y="3300413"/>
          <p14:tracePt t="71242" x="1919288" y="3300413"/>
          <p14:tracePt t="71259" x="1911350" y="3317875"/>
          <p14:tracePt t="71292" x="1885950" y="3335338"/>
          <p14:tracePt t="71311" x="1868488" y="3351213"/>
          <p14:tracePt t="71327" x="1833563" y="3378200"/>
          <p14:tracePt t="71343" x="1808163" y="3394075"/>
          <p14:tracePt t="71364" x="1790700" y="3411538"/>
          <p14:tracePt t="71377" x="1773238" y="3421063"/>
          <p14:tracePt t="71393" x="1747838" y="3446463"/>
          <p14:tracePt t="71409" x="1730375" y="3471863"/>
          <p14:tracePt t="71428" x="1714500" y="3479800"/>
          <p14:tracePt t="71443" x="1687513" y="3497263"/>
          <p14:tracePt t="71461" x="1679575" y="3522663"/>
          <p14:tracePt t="71477" x="1654175" y="3532188"/>
          <p14:tracePt t="71496" x="1644650" y="3557588"/>
          <p14:tracePt t="71509" x="1628775" y="3565525"/>
          <p14:tracePt t="71526" x="1619250" y="3582988"/>
          <p14:tracePt t="71543" x="1601788" y="3600450"/>
          <p14:tracePt t="71560" x="1593850" y="3625850"/>
          <p14:tracePt t="71577" x="1585913" y="3625850"/>
          <p14:tracePt t="71592" x="1585913" y="3651250"/>
          <p14:tracePt t="71609" x="1568450" y="3668713"/>
          <p14:tracePt t="71628" x="1558925" y="3678238"/>
          <p14:tracePt t="71643" x="1543050" y="3686175"/>
          <p14:tracePt t="71659" x="1543050" y="3711575"/>
          <p14:tracePt t="71678" x="1533525" y="3729038"/>
          <p14:tracePt t="71694" x="1533525" y="3736975"/>
          <p14:tracePt t="71710" x="1525588" y="3746500"/>
          <p14:tracePt t="71726" x="1525588" y="3763963"/>
          <p14:tracePt t="71746" x="1508125" y="3771900"/>
          <p14:tracePt t="71776" x="1500188" y="3789363"/>
          <p14:tracePt t="71796" x="1482725" y="3789363"/>
          <p14:tracePt t="71809" x="1482725" y="3806825"/>
          <p14:tracePt t="71812" x="1474788" y="3806825"/>
          <p14:tracePt t="71855" x="1474788" y="3822700"/>
          <p14:tracePt t="72038" x="1474788" y="3832225"/>
          <p14:tracePt t="72046" x="1465263" y="3832225"/>
          <p14:tracePt t="72058" x="1465263" y="3849688"/>
          <p14:tracePt t="72077" x="1465263" y="3857625"/>
          <p14:tracePt t="72093" x="1447800" y="3865563"/>
          <p14:tracePt t="72109" x="1439863" y="3892550"/>
          <p14:tracePt t="72125" x="1439863" y="3908425"/>
          <p14:tracePt t="72159" x="1439863" y="3917950"/>
          <p14:tracePt t="72369" x="1439863" y="3908425"/>
          <p14:tracePt t="78448" x="1447800" y="3908425"/>
          <p14:tracePt t="78458" x="1465263" y="3892550"/>
          <p14:tracePt t="78477" x="1474788" y="3892550"/>
          <p14:tracePt t="78509" x="1474788" y="3883025"/>
          <p14:tracePt t="78526" x="1482725" y="3883025"/>
          <p14:tracePt t="78560" x="1500188" y="3883025"/>
          <p14:tracePt t="78575" x="1525588" y="3857625"/>
          <p14:tracePt t="78592" x="1543050" y="3857625"/>
          <p14:tracePt t="78609" x="1568450" y="3849688"/>
          <p14:tracePt t="78628" x="1601788" y="3832225"/>
          <p14:tracePt t="78642" x="1628775" y="3822700"/>
          <p14:tracePt t="78660" x="1654175" y="3822700"/>
          <p14:tracePt t="78677" x="1679575" y="3822700"/>
          <p14:tracePt t="78696" x="1679575" y="3806825"/>
          <p14:tracePt t="78708" x="1687513" y="3806825"/>
          <p14:tracePt t="78710" x="1704975" y="3806825"/>
          <p14:tracePt t="78917" x="1714500" y="3806825"/>
          <p14:tracePt t="78948" x="1730375" y="3822700"/>
          <p14:tracePt t="78973" x="1739900" y="3822700"/>
          <p14:tracePt t="78997" x="1747838" y="3822700"/>
          <p14:tracePt t="79013" x="1765300" y="3822700"/>
          <p14:tracePt t="79026" x="1765300" y="3832225"/>
          <p14:tracePt t="79042" x="1773238" y="3832225"/>
          <p14:tracePt t="79075" x="1790700" y="3832225"/>
          <p14:tracePt t="79076" x="1800225" y="3832225"/>
          <p14:tracePt t="79092" x="1808163" y="3849688"/>
          <p14:tracePt t="79125" x="1833563" y="3849688"/>
          <p14:tracePt t="79141" x="1851025" y="3857625"/>
          <p14:tracePt t="79159" x="1893888" y="3865563"/>
          <p14:tracePt t="79177" x="1919288" y="3865563"/>
          <p14:tracePt t="79192" x="1936750" y="3865563"/>
          <p14:tracePt t="79210" x="1954213" y="3883025"/>
          <p14:tracePt t="79213" x="1979613" y="3883025"/>
          <p14:tracePt t="79244" x="1997075" y="3883025"/>
          <p14:tracePt t="79260" x="2005013" y="3883025"/>
          <p14:tracePt t="79276" x="2030413" y="3883025"/>
          <p14:tracePt t="79292" x="2057400" y="3892550"/>
          <p14:tracePt t="79309" x="2065338" y="3892550"/>
          <p14:tracePt t="79326" x="2090738" y="3892550"/>
          <p14:tracePt t="79345" x="2125663" y="3892550"/>
          <p14:tracePt t="79359" x="2133600" y="3908425"/>
          <p14:tracePt t="79378" x="2159000" y="3908425"/>
          <p14:tracePt t="79393" x="2201863" y="3917950"/>
          <p14:tracePt t="79426" x="2219325" y="3917950"/>
          <p14:tracePt t="79443" x="2236788" y="3935413"/>
          <p14:tracePt t="79461" x="2244725" y="3943350"/>
          <p14:tracePt t="79476" x="2262188" y="3943350"/>
          <p14:tracePt t="79493" x="2271713" y="3951288"/>
          <p14:tracePt t="79512" x="2279650" y="3951288"/>
          <p14:tracePt t="79525" x="2305050" y="3968750"/>
          <p14:tracePt t="79546" x="2322513" y="3968750"/>
          <p14:tracePt t="79560" x="2339975" y="3978275"/>
          <p14:tracePt t="79576" x="2357438" y="3994150"/>
          <p14:tracePt t="79594" x="2382838" y="3994150"/>
          <p14:tracePt t="79610" x="2390775" y="4003675"/>
          <p14:tracePt t="79626" x="2416175" y="4003675"/>
          <p14:tracePt t="79643" x="2443163" y="4011613"/>
          <p14:tracePt t="79662" x="2476500" y="4029075"/>
          <p14:tracePt t="79675" x="2528888" y="4029075"/>
          <p14:tracePt t="79693" x="2536825" y="4029075"/>
          <p14:tracePt t="79710" x="2562225" y="4029075"/>
          <p14:tracePt t="79726" x="2587625" y="4029075"/>
          <p14:tracePt t="79760" x="2597150" y="4029075"/>
          <p14:tracePt t="79794" x="2605088" y="4029075"/>
          <p14:tracePt t="79799" x="2622550" y="4029075"/>
          <p14:tracePt t="79839" x="2630488" y="4029075"/>
          <p14:tracePt t="79879" x="2647950" y="4029075"/>
          <p14:tracePt t="79919" x="2655888" y="4029075"/>
          <p14:tracePt t="79935" x="2655888" y="4011613"/>
          <p14:tracePt t="79992" x="2655888" y="4003675"/>
          <p14:tracePt t="80000" x="2647950" y="4003675"/>
          <p14:tracePt t="80008" x="2647950" y="3994150"/>
          <p14:tracePt t="80024" x="2630488" y="3994150"/>
          <p14:tracePt t="80043" x="2622550" y="3994150"/>
          <p14:tracePt t="80058" x="2597150" y="3978275"/>
          <p14:tracePt t="80076" x="2570163" y="3968750"/>
          <p14:tracePt t="80093" x="2562225" y="3951288"/>
          <p14:tracePt t="80108" x="2536825" y="3951288"/>
          <p14:tracePt t="80127" x="2528888" y="3943350"/>
          <p14:tracePt t="80143" x="2511425" y="3943350"/>
          <p14:tracePt t="80283" x="2511425" y="3935413"/>
          <p14:tracePt t="80591" x="2501900" y="3935413"/>
          <p14:tracePt t="80655" x="2486025" y="3935413"/>
          <p14:tracePt t="80680" x="2486025" y="3943350"/>
          <p14:tracePt t="80704" x="2476500" y="3943350"/>
          <p14:tracePt t="80720" x="2468563" y="3943350"/>
          <p14:tracePt t="80729" x="2451100" y="3943350"/>
          <p14:tracePt t="80741" x="2443163" y="3943350"/>
          <p14:tracePt t="80775" x="2425700" y="3943350"/>
          <p14:tracePt t="80794" x="2400300" y="3943350"/>
          <p14:tracePt t="80809" x="2390775" y="3943350"/>
          <p14:tracePt t="80824" x="2382838" y="3943350"/>
          <p14:tracePt t="80881" x="2382838" y="3935413"/>
          <p14:tracePt t="81957" x="2390775" y="3935413"/>
          <p14:tracePt t="81965" x="2400300" y="3935413"/>
          <p14:tracePt t="81974" x="2416175" y="3917950"/>
          <p14:tracePt t="81994" x="2425700" y="3917950"/>
          <p14:tracePt t="82009" x="2443163" y="3908425"/>
          <p14:tracePt t="82025" x="2468563" y="3892550"/>
          <p14:tracePt t="82042" x="2476500" y="3883025"/>
          <p14:tracePt t="82059" x="2501900" y="3865563"/>
          <p14:tracePt t="82076" x="2511425" y="3865563"/>
          <p14:tracePt t="82092" x="2528888" y="3857625"/>
          <p14:tracePt t="82110" x="2544763" y="3849688"/>
          <p14:tracePt t="82125" x="2570163" y="3849688"/>
          <p14:tracePt t="82146" x="2587625" y="3849688"/>
          <p14:tracePt t="82158" x="2597150" y="3832225"/>
          <p14:tracePt t="82176" x="2605088" y="3832225"/>
          <p14:tracePt t="82209" x="2622550" y="3832225"/>
          <p14:tracePt t="82313" x="2622550" y="3849688"/>
          <p14:tracePt t="82345" x="2622550" y="3857625"/>
          <p14:tracePt t="82354" x="2605088" y="3857625"/>
          <p14:tracePt t="82369" x="2605088" y="3865563"/>
          <p14:tracePt t="82386" x="2597150" y="3865563"/>
          <p14:tracePt t="82410" x="2597150" y="3883025"/>
          <p14:tracePt t="82418" x="2587625" y="3883025"/>
          <p14:tracePt t="82475" x="2562225" y="3892550"/>
          <p14:tracePt t="82492" x="2536825" y="3908425"/>
          <p14:tracePt t="82508" x="2511425" y="3908425"/>
          <p14:tracePt t="82525" x="2501900" y="3908425"/>
          <p14:tracePt t="82542" x="2468563" y="3917950"/>
          <p14:tracePt t="82559" x="2451100" y="3917950"/>
          <p14:tracePt t="82577" x="2425700" y="3917950"/>
          <p14:tracePt t="82594" x="2416175" y="3917950"/>
          <p14:tracePt t="82625" x="2400300" y="3917950"/>
          <p14:tracePt t="82643" x="2390775" y="3917950"/>
          <p14:tracePt t="82659" x="2382838" y="3917950"/>
          <p14:tracePt t="82676" x="2365375" y="3917950"/>
          <p14:tracePt t="82709" x="2357438" y="3917950"/>
          <p14:tracePt t="83816" x="2339975" y="3917950"/>
          <p14:tracePt t="83833" x="2322513" y="3917950"/>
          <p14:tracePt t="83841" x="2297113" y="3917950"/>
          <p14:tracePt t="83860" x="2271713" y="3917950"/>
          <p14:tracePt t="83875" x="2244725" y="3935413"/>
          <p14:tracePt t="83892" x="2201863" y="3935413"/>
          <p14:tracePt t="83909" x="2159000" y="3935413"/>
          <p14:tracePt t="83925" x="2116138" y="3943350"/>
          <p14:tracePt t="83944" x="2065338" y="3943350"/>
          <p14:tracePt t="83958" x="2030413" y="3943350"/>
          <p14:tracePt t="83977" x="1997075" y="3943350"/>
          <p14:tracePt t="83992" x="1971675" y="3943350"/>
          <p14:tracePt t="84009" x="1936750" y="3943350"/>
          <p14:tracePt t="84025" x="1911350" y="3943350"/>
          <p14:tracePt t="84042" x="1893888" y="3943350"/>
          <p14:tracePt t="84059" x="1868488" y="3951288"/>
          <p14:tracePt t="84077" x="1858963" y="3951288"/>
          <p14:tracePt t="84092" x="1851025" y="3951288"/>
          <p14:tracePt t="84109" x="1833563" y="3951288"/>
          <p14:tracePt t="84126" x="1825625" y="3968750"/>
          <p14:tracePt t="84143" x="1808163" y="3968750"/>
          <p14:tracePt t="84159" x="1800225" y="3968750"/>
          <p14:tracePt t="84178" x="1790700" y="3968750"/>
          <p14:tracePt t="84209" x="1765300" y="3978275"/>
          <p14:tracePt t="84226" x="1739900" y="3978275"/>
          <p14:tracePt t="84229" x="1730375" y="3978275"/>
          <p14:tracePt t="84242" x="1714500" y="3978275"/>
          <p14:tracePt t="84260" x="1704975" y="3978275"/>
          <p14:tracePt t="84276" x="1671638" y="3978275"/>
          <p14:tracePt t="84309" x="1628775" y="3994150"/>
          <p14:tracePt t="84326" x="1601788" y="3994150"/>
          <p14:tracePt t="84348" x="1585913" y="3994150"/>
          <p14:tracePt t="84358" x="1568450" y="3994150"/>
          <p14:tracePt t="84376" x="1543050" y="3994150"/>
          <p14:tracePt t="84394" x="1533525" y="3994150"/>
          <p14:tracePt t="84412" x="1525588" y="3994150"/>
          <p14:tracePt t="84432" x="1508125" y="3994150"/>
          <p14:tracePt t="84442" x="1500188" y="3994150"/>
          <p14:tracePt t="84536" x="1500188" y="4003675"/>
          <p14:tracePt t="84552" x="1482725" y="4003675"/>
          <p14:tracePt t="84577" x="1474788" y="4003675"/>
          <p14:tracePt t="84593" x="1465263" y="4003675"/>
          <p14:tracePt t="84601" x="1447800" y="4003675"/>
          <p14:tracePt t="84625" x="1439863" y="4003675"/>
          <p14:tracePt t="84642" x="1422400" y="4003675"/>
          <p14:tracePt t="84690" x="1414463" y="4003675"/>
          <p14:tracePt t="84820" x="1414463" y="3994150"/>
          <p14:tracePt t="84868" x="1422400" y="3994150"/>
          <p14:tracePt t="84909" x="1422400" y="3978275"/>
          <p14:tracePt t="84917" x="1439863" y="3978275"/>
          <p14:tracePt t="84949" x="1447800" y="3978275"/>
          <p14:tracePt t="84959" x="1465263" y="3978275"/>
          <p14:tracePt t="84975" x="1474788" y="3978275"/>
          <p14:tracePt t="84991" x="1482725" y="3978275"/>
          <p14:tracePt t="85009" x="1508125" y="3978275"/>
          <p14:tracePt t="85027" x="1543050" y="3978275"/>
          <p14:tracePt t="85042" x="1585913" y="3978275"/>
          <p14:tracePt t="85059" x="1628775" y="3978275"/>
          <p14:tracePt t="85077" x="1671638" y="3978275"/>
          <p14:tracePt t="85092" x="1730375" y="3978275"/>
          <p14:tracePt t="85110" x="1808163" y="3978275"/>
          <p14:tracePt t="85125" x="1893888" y="3994150"/>
          <p14:tracePt t="85142" x="1919288" y="3994150"/>
          <p14:tracePt t="85160" x="2005013" y="4003675"/>
          <p14:tracePt t="85176" x="2057400" y="4003675"/>
          <p14:tracePt t="85192" x="2090738" y="4011613"/>
          <p14:tracePt t="85211" x="2116138" y="4011613"/>
          <p14:tracePt t="85226" x="2133600" y="4029075"/>
          <p14:tracePt t="85243" x="2159000" y="4029075"/>
          <p14:tracePt t="85259" x="2185988" y="4029075"/>
          <p14:tracePt t="85265" x="2219325" y="4037013"/>
          <p14:tracePt t="85275" x="2236788" y="4037013"/>
          <p14:tracePt t="85292" x="2244725" y="4037013"/>
          <p14:tracePt t="85311" x="2271713" y="4037013"/>
          <p14:tracePt t="85326" x="2297113" y="4037013"/>
          <p14:tracePt t="85342" x="2330450" y="4037013"/>
          <p14:tracePt t="85359" x="2357438" y="4037013"/>
          <p14:tracePt t="85377" x="2382838" y="4037013"/>
          <p14:tracePt t="85393" x="2416175" y="4037013"/>
          <p14:tracePt t="85411" x="2425700" y="4037013"/>
          <p14:tracePt t="85427" x="2451100" y="4037013"/>
          <p14:tracePt t="85443" x="2476500" y="4037013"/>
          <p14:tracePt t="85459" x="2501900" y="4037013"/>
          <p14:tracePt t="85477" x="2511425" y="4037013"/>
          <p14:tracePt t="85492" x="2536825" y="4037013"/>
          <p14:tracePt t="85512" x="2562225" y="4037013"/>
          <p14:tracePt t="85525" x="2587625" y="4037013"/>
          <p14:tracePt t="85544" x="2605088" y="4037013"/>
          <p14:tracePt t="85559" x="2622550" y="4037013"/>
          <p14:tracePt t="85575" x="2655888" y="4037013"/>
          <p14:tracePt t="85595" x="2682875" y="4037013"/>
          <p14:tracePt t="85609" x="2708275" y="4037013"/>
          <p14:tracePt t="85627" x="2741613" y="4037013"/>
          <p14:tracePt t="85643" x="2794000" y="4037013"/>
          <p14:tracePt t="85659" x="2827338" y="4037013"/>
          <p14:tracePt t="85676" x="2870200" y="4037013"/>
          <p14:tracePt t="85694" x="2940050" y="4029075"/>
          <p14:tracePt t="85710" x="2973388" y="4029075"/>
          <p14:tracePt t="85725" x="3008313" y="4029075"/>
          <p14:tracePt t="85742" x="3041650" y="4029075"/>
          <p14:tracePt t="85759" x="3076575" y="4029075"/>
          <p14:tracePt t="85778" x="3119438" y="4029075"/>
          <p14:tracePt t="85792" x="3154363" y="4029075"/>
          <p14:tracePt t="85809" x="3187700" y="4029075"/>
          <p14:tracePt t="85826" x="3222625" y="4029075"/>
          <p14:tracePt t="85843" x="3265488" y="4029075"/>
          <p14:tracePt t="85861" x="3298825" y="4029075"/>
          <p14:tracePt t="85876" x="3333750" y="4029075"/>
          <p14:tracePt t="85893" x="3359150" y="4029075"/>
          <p14:tracePt t="85911" x="3384550" y="4029075"/>
          <p14:tracePt t="85927" x="3402013" y="4029075"/>
          <p14:tracePt t="85943" x="3419475" y="4029075"/>
          <p14:tracePt t="85959" x="3444875" y="4029075"/>
          <p14:tracePt t="85977" x="3454400" y="4029075"/>
          <p14:tracePt t="85992" x="3470275" y="4037013"/>
          <p14:tracePt t="86012" x="3479800" y="4037013"/>
          <p14:tracePt t="86026" x="3487738" y="4037013"/>
          <p14:tracePt t="86043" x="3513138" y="4037013"/>
          <p14:tracePt t="86065" x="3530600" y="4037013"/>
          <p14:tracePt t="86075" x="3540125" y="4037013"/>
          <p14:tracePt t="86094" x="3548063" y="4037013"/>
          <p14:tracePt t="86154" x="3565525" y="4037013"/>
          <p14:tracePt t="86711" x="3573463" y="4037013"/>
          <p14:tracePt t="86724" x="3598863" y="4037013"/>
          <p14:tracePt t="86742" x="3608388" y="4037013"/>
          <p14:tracePt t="86758" x="3624263" y="4037013"/>
          <p14:tracePt t="86777" x="3633788" y="4029075"/>
          <p14:tracePt t="86793" x="3667125" y="4029075"/>
          <p14:tracePt t="86809" x="3684588" y="4029075"/>
          <p14:tracePt t="86825" x="3709988" y="4011613"/>
          <p14:tracePt t="86842" x="3719513" y="4011613"/>
          <p14:tracePt t="86858" x="3744913" y="4011613"/>
          <p14:tracePt t="86875" x="3770313" y="4011613"/>
          <p14:tracePt t="86892" x="3779838" y="4011613"/>
          <p14:tracePt t="86911" x="3805238" y="4011613"/>
          <p14:tracePt t="86924" x="3813175" y="4011613"/>
          <p14:tracePt t="86944" x="3830638" y="4011613"/>
          <p14:tracePt t="86959" x="3838575" y="4011613"/>
          <p14:tracePt t="86976" x="3856038" y="4011613"/>
          <p14:tracePt t="86992" x="3865563" y="4011613"/>
          <p14:tracePt t="87011" x="3873500" y="4011613"/>
          <p14:tracePt t="87036" x="3890963" y="4011613"/>
          <p14:tracePt t="87059" x="3898900" y="4011613"/>
          <p14:tracePt t="87060" x="3916363" y="4011613"/>
          <p14:tracePt t="87092" x="3924300" y="4011613"/>
          <p14:tracePt t="87109" x="3941763" y="4011613"/>
          <p14:tracePt t="87125" x="3951288" y="4011613"/>
          <p14:tracePt t="87142" x="3959225" y="4011613"/>
          <p14:tracePt t="87162" x="3976688" y="4011613"/>
          <p14:tracePt t="87193" x="3984625" y="4011613"/>
          <p14:tracePt t="87224" x="4002088" y="4011613"/>
          <p14:tracePt t="87242" x="4019550" y="4011613"/>
          <p14:tracePt t="87259" x="4037013" y="4011613"/>
          <p14:tracePt t="87292" x="4044950" y="4011613"/>
          <p14:tracePt t="87310" x="4062413" y="4011613"/>
          <p14:tracePt t="87325" x="4079875" y="4003675"/>
          <p14:tracePt t="87343" x="4095750" y="4003675"/>
          <p14:tracePt t="87361" x="4130675" y="4003675"/>
          <p14:tracePt t="87377" x="4156075" y="4003675"/>
          <p14:tracePt t="87394" x="4181475" y="3994150"/>
          <p14:tracePt t="87410" x="4208463" y="3994150"/>
          <p14:tracePt t="87424" x="4216400" y="3994150"/>
          <p14:tracePt t="87442" x="4241800" y="3994150"/>
          <p14:tracePt t="87459" x="4251325" y="3978275"/>
          <p14:tracePt t="87476" x="4267200" y="3978275"/>
          <p14:tracePt t="87493" x="4276725" y="3978275"/>
          <p14:tracePt t="87509" x="4302125" y="3978275"/>
          <p14:tracePt t="87524" x="4310063" y="3978275"/>
          <p14:tracePt t="87546" x="4337050" y="3978275"/>
          <p14:tracePt t="87560" x="4344988" y="3978275"/>
          <p14:tracePt t="87576" x="4362450" y="3978275"/>
          <p14:tracePt t="87592" x="4370388" y="3978275"/>
          <p14:tracePt t="87763" x="4387850" y="3978275"/>
          <p14:tracePt t="87787" x="4395788" y="3978275"/>
          <p14:tracePt t="87876" x="4405313" y="3978275"/>
          <p14:tracePt t="87884" x="4422775" y="3978275"/>
          <p14:tracePt t="87892" x="4430713" y="3978275"/>
          <p14:tracePt t="87908" x="4448175" y="3978275"/>
          <p14:tracePt t="87924" x="4456113" y="3978275"/>
          <p14:tracePt t="87941" x="4481513" y="3978275"/>
          <p14:tracePt t="87960" x="4508500" y="3978275"/>
          <p14:tracePt t="87974" x="4533900" y="3978275"/>
          <p14:tracePt t="87991" x="4551363" y="3978275"/>
          <p14:tracePt t="88008" x="4576763" y="3978275"/>
          <p14:tracePt t="88027" x="4592638" y="3978275"/>
          <p14:tracePt t="88041" x="4602163" y="3978275"/>
          <p14:tracePt t="88059" x="4627563" y="3978275"/>
          <p14:tracePt t="88078" x="4635500" y="3994150"/>
          <p14:tracePt t="88091" x="4662488" y="3994150"/>
          <p14:tracePt t="88093" x="4670425" y="3994150"/>
          <p14:tracePt t="88109" x="4687888" y="3994150"/>
          <p14:tracePt t="88125" x="4695825" y="3994150"/>
          <p14:tracePt t="88143" x="4713288" y="3994150"/>
          <p14:tracePt t="88159" x="4721225" y="3994150"/>
          <p14:tracePt t="88176" x="4738688" y="3994150"/>
          <p14:tracePt t="88195" x="4748213" y="3994150"/>
          <p14:tracePt t="88225" x="4756150" y="3994150"/>
          <p14:tracePt t="88539" x="4748213" y="3994150"/>
          <p14:tracePt t="88614" x="4738688" y="3994150"/>
          <p14:tracePt t="88693" x="4721225" y="3994150"/>
          <p14:tracePt t="88773" x="4713288" y="3994150"/>
          <p14:tracePt t="88822" x="4695825" y="3994150"/>
          <p14:tracePt t="88855" x="4687888" y="3994150"/>
          <p14:tracePt t="88891" x="4670425" y="3994150"/>
          <p14:tracePt t="88892" x="4662488" y="3994150"/>
          <p14:tracePt t="88925" x="4652963" y="3994150"/>
          <p14:tracePt t="88942" x="4635500" y="3994150"/>
          <p14:tracePt t="88959" x="4627563" y="3994150"/>
          <p14:tracePt t="88975" x="4602163" y="3994150"/>
          <p14:tracePt t="89009" x="4592638" y="3994150"/>
          <p14:tracePt t="89202" x="4576763" y="3994150"/>
          <p14:tracePt t="89227" x="4567238" y="3994150"/>
          <p14:tracePt t="89242" x="4551363" y="3994150"/>
          <p14:tracePt t="89260" x="4541838" y="4003675"/>
          <p14:tracePt t="89275" x="4533900" y="4003675"/>
          <p14:tracePt t="89294" x="4508500" y="4003675"/>
          <p14:tracePt t="89308" x="4491038" y="4011613"/>
          <p14:tracePt t="89324" x="4456113" y="4011613"/>
          <p14:tracePt t="89342" x="4430713" y="4029075"/>
          <p14:tracePt t="89360" x="4405313" y="4029075"/>
          <p14:tracePt t="89375" x="4370388" y="4037013"/>
          <p14:tracePt t="89393" x="4327525" y="4054475"/>
          <p14:tracePt t="89410" x="4284663" y="4064000"/>
          <p14:tracePt t="89425" x="4251325" y="4064000"/>
          <p14:tracePt t="89442" x="4216400" y="4071938"/>
          <p14:tracePt t="89459" x="4181475" y="4071938"/>
          <p14:tracePt t="89476" x="4156075" y="4089400"/>
          <p14:tracePt t="89492" x="4105275" y="4089400"/>
          <p14:tracePt t="89509" x="4044950" y="4097338"/>
          <p14:tracePt t="89526" x="4010025" y="4097338"/>
          <p14:tracePt t="89544" x="3976688" y="4097338"/>
          <p14:tracePt t="89559" x="3951288" y="4097338"/>
          <p14:tracePt t="89578" x="3916363" y="4114800"/>
          <p14:tracePt t="89593" x="3890963" y="4114800"/>
          <p14:tracePt t="89609" x="3856038" y="4114800"/>
          <p14:tracePt t="89625" x="3813175" y="4114800"/>
          <p14:tracePt t="89644" x="3770313" y="4114800"/>
          <p14:tracePt t="89659" x="3736975" y="4122738"/>
          <p14:tracePt t="89675" x="3694113" y="4122738"/>
          <p14:tracePt t="89694" x="3651250" y="4140200"/>
          <p14:tracePt t="89709" x="3608388" y="4140200"/>
          <p14:tracePt t="89725" x="3598863" y="4140200"/>
          <p14:tracePt t="89745" x="3573463" y="4140200"/>
          <p14:tracePt t="89761" x="3548063" y="4140200"/>
          <p14:tracePt t="89776" x="3540125" y="4140200"/>
          <p14:tracePt t="89792" x="3513138" y="4140200"/>
          <p14:tracePt t="89809" x="3505200" y="4140200"/>
          <p14:tracePt t="89825" x="3487738" y="4140200"/>
          <p14:tracePt t="89843" x="3479800" y="4140200"/>
          <p14:tracePt t="89867" x="3470275" y="4140200"/>
          <p14:tracePt t="89874" x="3454400" y="4140200"/>
          <p14:tracePt t="89882" x="3454400" y="4149725"/>
          <p14:tracePt t="90496" x="3444875" y="4149725"/>
          <p14:tracePt t="90504" x="3427413" y="4149725"/>
          <p14:tracePt t="90513" x="3402013" y="4149725"/>
          <p14:tracePt t="90524" x="3394075" y="4149725"/>
          <p14:tracePt t="90541" x="3368675" y="4149725"/>
          <p14:tracePt t="90558" x="3341688" y="4149725"/>
          <p14:tracePt t="90575" x="3298825" y="4157663"/>
          <p14:tracePt t="90593" x="3265488" y="4157663"/>
          <p14:tracePt t="90609" x="3213100" y="4175125"/>
          <p14:tracePt t="90625" x="3187700" y="4175125"/>
          <p14:tracePt t="90642" x="3154363" y="4183063"/>
          <p14:tracePt t="90658" x="3136900" y="4183063"/>
          <p14:tracePt t="90676" x="3119438" y="4183063"/>
          <p14:tracePt t="90693" x="3101975" y="4200525"/>
          <p14:tracePt t="90709" x="3076575" y="4200525"/>
          <p14:tracePt t="90725" x="3068638" y="4200525"/>
          <p14:tracePt t="90742" x="3041650" y="4208463"/>
          <p14:tracePt t="90760" x="3033713" y="4208463"/>
          <p14:tracePt t="90776" x="3016250" y="4208463"/>
          <p14:tracePt t="90794" x="3008313" y="4208463"/>
          <p14:tracePt t="90809" x="2982913" y="4208463"/>
          <p14:tracePt t="90825" x="2973388" y="4208463"/>
          <p14:tracePt t="90845" x="2955925" y="4208463"/>
          <p14:tracePt t="90860" x="2947988" y="4208463"/>
          <p14:tracePt t="90876" x="2940050" y="4217988"/>
          <p14:tracePt t="90892" x="2922588" y="4217988"/>
          <p14:tracePt t="90910" x="2913063" y="4217988"/>
          <p14:tracePt t="90925" x="2897188" y="4217988"/>
          <p14:tracePt t="90943" x="2887663" y="4217988"/>
          <p14:tracePt t="90959" x="2870200" y="4235450"/>
          <p14:tracePt t="90976" x="2862263" y="4235450"/>
          <p14:tracePt t="90992" x="2836863" y="4235450"/>
          <p14:tracePt t="91010" x="2827338" y="4235450"/>
          <p14:tracePt t="91025" x="2811463" y="4235450"/>
          <p14:tracePt t="91044" x="2801938" y="4235450"/>
          <p14:tracePt t="91059" x="2794000" y="4235450"/>
          <p14:tracePt t="91076" x="2776538" y="4235450"/>
          <p14:tracePt t="91092" x="2768600" y="4235450"/>
          <p14:tracePt t="91109" x="2768600" y="4243388"/>
          <p14:tracePt t="91128" x="2751138" y="4243388"/>
          <p14:tracePt t="91143" x="2741613" y="4243388"/>
          <p14:tracePt t="91159" x="2733675" y="4243388"/>
          <p14:tracePt t="91160" x="2716213" y="4243388"/>
          <p14:tracePt t="91200" x="2708275" y="4243388"/>
          <p14:tracePt t="91240" x="2690813" y="4243388"/>
          <p14:tracePt t="91321" x="2690813" y="4260850"/>
          <p14:tracePt t="91346" x="2682875" y="4260850"/>
          <p14:tracePt t="91369" x="2673350" y="4260850"/>
          <p14:tracePt t="91377" x="2655888" y="4260850"/>
          <p14:tracePt t="91409" x="2647950" y="4260850"/>
          <p14:tracePt t="91427" x="2630488" y="4260850"/>
          <p14:tracePt t="91604" x="2630488" y="4243388"/>
          <p14:tracePt t="91685" x="2630488" y="4235450"/>
          <p14:tracePt t="91936" x="2647950" y="4235450"/>
          <p14:tracePt t="92008" x="2647950" y="4217988"/>
          <p14:tracePt t="92033" x="2655888" y="4217988"/>
          <p14:tracePt t="92065" x="2655888" y="4208463"/>
          <p14:tracePt t="92091" x="2673350" y="4208463"/>
          <p14:tracePt t="92162" x="2682875" y="4208463"/>
          <p14:tracePt t="92170" x="2682875" y="4200525"/>
          <p14:tracePt t="92210" x="2690813" y="4200525"/>
          <p14:tracePt t="92259" x="2708275" y="4200525"/>
          <p14:tracePt t="92291" x="2716213" y="4200525"/>
          <p14:tracePt t="92404" x="2733675" y="4200525"/>
          <p14:tracePt t="92606" x="2741613" y="4200525"/>
          <p14:tracePt t="92615" x="2751138" y="4200525"/>
          <p14:tracePt t="92624" x="2768600" y="4200525"/>
          <p14:tracePt t="92642" x="2776538" y="4200525"/>
          <p14:tracePt t="92676" x="2801938" y="4200525"/>
          <p14:tracePt t="92691" x="2811463" y="4200525"/>
          <p14:tracePt t="92708" x="2827338" y="4200525"/>
          <p14:tracePt t="92724" x="2836863" y="4200525"/>
          <p14:tracePt t="92743" x="2854325" y="4200525"/>
          <p14:tracePt t="92775" x="2862263" y="4200525"/>
          <p14:tracePt t="92794" x="2870200" y="4200525"/>
          <p14:tracePt t="92810" x="2897188" y="4200525"/>
          <p14:tracePt t="92825" x="2922588" y="4200525"/>
          <p14:tracePt t="92842" x="2940050" y="4200525"/>
          <p14:tracePt t="92858" x="2947988" y="4200525"/>
          <p14:tracePt t="92891" x="2955925" y="4200525"/>
          <p14:tracePt t="92925" x="2973388" y="4200525"/>
          <p14:tracePt t="92943" x="2998788" y="4200525"/>
          <p14:tracePt t="92959" x="3008313" y="4200525"/>
          <p14:tracePt t="92976" x="3033713" y="4200525"/>
          <p14:tracePt t="92991" x="3068638" y="4200525"/>
          <p14:tracePt t="93008" x="3076575" y="4200525"/>
          <p14:tracePt t="93027" x="3101975" y="4200525"/>
          <p14:tracePt t="93045" x="3154363" y="4200525"/>
          <p14:tracePt t="93059" x="3179763" y="4200525"/>
          <p14:tracePt t="93076" x="3213100" y="4200525"/>
          <p14:tracePt t="93093" x="3248025" y="4200525"/>
          <p14:tracePt t="93111" x="3282950" y="4200525"/>
          <p14:tracePt t="93125" x="3325813" y="4200525"/>
          <p14:tracePt t="93144" x="3359150" y="4208463"/>
          <p14:tracePt t="93160" x="3394075" y="4208463"/>
          <p14:tracePt t="93175" x="3419475" y="4208463"/>
          <p14:tracePt t="93192" x="3454400" y="4208463"/>
          <p14:tracePt t="93209" x="3479800" y="4208463"/>
          <p14:tracePt t="93225" x="3487738" y="4208463"/>
          <p14:tracePt t="93243" x="3505200" y="4208463"/>
          <p14:tracePt t="93261" x="3513138" y="4208463"/>
          <p14:tracePt t="93275" x="3540125" y="4208463"/>
          <p14:tracePt t="93292" x="3548063" y="4208463"/>
          <p14:tracePt t="93325" x="3573463" y="4208463"/>
          <p14:tracePt t="93342" x="3590925" y="4208463"/>
          <p14:tracePt t="93361" x="3608388" y="4208463"/>
          <p14:tracePt t="93377" x="3624263" y="4208463"/>
          <p14:tracePt t="93394" x="3651250" y="4208463"/>
          <p14:tracePt t="93409" x="3667125" y="4208463"/>
          <p14:tracePt t="93425" x="3684588" y="4200525"/>
          <p14:tracePt t="93443" x="3694113" y="4200525"/>
          <p14:tracePt t="93459" x="3709988" y="4200525"/>
          <p14:tracePt t="93476" x="3719513" y="4200525"/>
          <p14:tracePt t="93492" x="3736975" y="4200525"/>
          <p14:tracePt t="93516" x="3744913" y="4200525"/>
          <p14:tracePt t="93525" x="3752850" y="4200525"/>
          <p14:tracePt t="94078" x="3770313" y="4200525"/>
          <p14:tracePt t="94094" x="3779838" y="4200525"/>
          <p14:tracePt t="94108" x="3795713" y="4200525"/>
          <p14:tracePt t="94125" x="3805238" y="4200525"/>
          <p14:tracePt t="94141" x="3813175" y="4200525"/>
          <p14:tracePt t="94159" x="3838575" y="4200525"/>
          <p14:tracePt t="94176" x="3865563" y="4183063"/>
          <p14:tracePt t="94192" x="3873500" y="4183063"/>
          <p14:tracePt t="94193" x="3890963" y="4183063"/>
          <p14:tracePt t="94272" x="3898900" y="4183063"/>
          <p14:tracePt t="94345" x="3916363" y="4183063"/>
          <p14:tracePt t="94369" x="3924300" y="4183063"/>
          <p14:tracePt t="94386" x="3941763" y="4183063"/>
          <p14:tracePt t="94410" x="3951288" y="4183063"/>
          <p14:tracePt t="94434" x="3959225" y="4183063"/>
          <p14:tracePt t="94475" x="3976688" y="4183063"/>
          <p14:tracePt t="94491" x="4002088" y="4200525"/>
          <p14:tracePt t="94510" x="4010025" y="4200525"/>
          <p14:tracePt t="94524" x="4037013" y="4200525"/>
          <p14:tracePt t="94540" x="4044950" y="4200525"/>
          <p14:tracePt t="94558" x="4070350" y="4200525"/>
          <p14:tracePt t="94575" x="4095750" y="4200525"/>
          <p14:tracePt t="94592" x="4122738" y="4200525"/>
          <p14:tracePt t="94610" x="4130675" y="4200525"/>
          <p14:tracePt t="94624" x="4138613" y="4200525"/>
          <p14:tracePt t="94643" x="4156075" y="4200525"/>
          <p14:tracePt t="94658" x="4165600" y="4200525"/>
          <p14:tracePt t="95663" x="4156075" y="4200525"/>
          <p14:tracePt t="95671" x="4138613" y="4200525"/>
          <p14:tracePt t="95680" x="4122738" y="4200525"/>
          <p14:tracePt t="95691" x="4095750" y="4208463"/>
          <p14:tracePt t="95708" x="4070350" y="4235450"/>
          <p14:tracePt t="95724" x="4037013" y="4235450"/>
          <p14:tracePt t="95742" x="3951288" y="4260850"/>
          <p14:tracePt t="95760" x="3865563" y="4278313"/>
          <p14:tracePt t="95775" x="3719513" y="4294188"/>
          <p14:tracePt t="95793" x="3667125" y="4303713"/>
          <p14:tracePt t="95809" x="3530600" y="4329113"/>
          <p14:tracePt t="95826" x="3444875" y="4346575"/>
          <p14:tracePt t="95844" x="3384550" y="4346575"/>
          <p14:tracePt t="95859" x="3325813" y="4354513"/>
          <p14:tracePt t="95875" x="3265488" y="4364038"/>
          <p14:tracePt t="95893" x="3213100" y="4379913"/>
          <p14:tracePt t="95908" x="3162300" y="4389438"/>
          <p14:tracePt t="95924" x="3127375" y="4389438"/>
          <p14:tracePt t="95944" x="3076575" y="4406900"/>
          <p14:tracePt t="95959" x="3033713" y="4406900"/>
          <p14:tracePt t="95974" x="2998788" y="4414838"/>
          <p14:tracePt t="95992" x="2955925" y="4422775"/>
          <p14:tracePt t="96009" x="2940050" y="4422775"/>
          <p14:tracePt t="96025" x="2913063" y="4440238"/>
          <p14:tracePt t="96043" x="2870200" y="4440238"/>
          <p14:tracePt t="96059" x="2854325" y="4449763"/>
          <p14:tracePt t="96079" x="2794000" y="4465638"/>
          <p14:tracePt t="96091" x="2751138" y="4465638"/>
          <p14:tracePt t="96111" x="2733675" y="4475163"/>
          <p14:tracePt t="96126" x="2708275" y="4475163"/>
          <p14:tracePt t="96142" x="2673350" y="4483100"/>
          <p14:tracePt t="96158" x="2647950" y="4483100"/>
          <p14:tracePt t="96176" x="2605088" y="4483100"/>
          <p14:tracePt t="96192" x="2570163" y="4500563"/>
          <p14:tracePt t="96209" x="2544763" y="4500563"/>
          <p14:tracePt t="96227" x="2528888" y="4508500"/>
          <p14:tracePt t="96242" x="2451100" y="4508500"/>
          <p14:tracePt t="96258" x="2425700" y="4525963"/>
          <p14:tracePt t="96277" x="2382838" y="4525963"/>
          <p14:tracePt t="96292" x="2305050" y="4525963"/>
          <p14:tracePt t="96309" x="2279650" y="4525963"/>
          <p14:tracePt t="96325" x="2244725" y="4525963"/>
          <p14:tracePt t="96343" x="2219325" y="4535488"/>
          <p14:tracePt t="96359" x="2185988" y="4535488"/>
          <p14:tracePt t="96376" x="2176463" y="4535488"/>
          <p14:tracePt t="96393" x="2159000" y="4535488"/>
          <p14:tracePt t="96411" x="2151063" y="4535488"/>
          <p14:tracePt t="96426" x="2125663" y="4535488"/>
          <p14:tracePt t="96803" x="2116138" y="4535488"/>
          <p14:tracePt t="96811" x="2100263" y="4535488"/>
          <p14:tracePt t="96824" x="2073275" y="4535488"/>
          <p14:tracePt t="96843" x="2065338" y="4535488"/>
          <p14:tracePt t="96858" x="1997075" y="4525963"/>
          <p14:tracePt t="96876" x="1979613" y="4525963"/>
          <p14:tracePt t="96891" x="1885950" y="4500563"/>
          <p14:tracePt t="96909" x="1833563" y="4483100"/>
          <p14:tracePt t="96924" x="1790700" y="4475163"/>
          <p14:tracePt t="96943" x="1747838" y="4475163"/>
          <p14:tracePt t="96958" x="1714500" y="4465638"/>
          <p14:tracePt t="96975" x="1671638" y="4465638"/>
          <p14:tracePt t="96992" x="1644650" y="4465638"/>
          <p14:tracePt t="97008" x="1601788" y="4465638"/>
          <p14:tracePt t="97024" x="1585913" y="4465638"/>
          <p14:tracePt t="97044" x="1568450" y="4465638"/>
          <p14:tracePt t="97058" x="1543050" y="4465638"/>
          <p14:tracePt t="97076" x="1533525" y="4465638"/>
          <p14:tracePt t="97093" x="1525588" y="4465638"/>
          <p14:tracePt t="97199" x="1525588" y="4475163"/>
          <p14:tracePt t="97377" x="1533525" y="4475163"/>
          <p14:tracePt t="97426" x="1543050" y="4475163"/>
          <p14:tracePt t="97458" x="1543050" y="4465638"/>
          <p14:tracePt t="97498" x="1558925" y="4465638"/>
          <p14:tracePt t="98388" x="1568450" y="4465638"/>
          <p14:tracePt t="98631" x="1568450" y="4475163"/>
          <p14:tracePt t="98696" x="1558925" y="4483100"/>
          <p14:tracePt t="98744" x="1558925" y="4500563"/>
          <p14:tracePt t="98752" x="1543050" y="4500563"/>
          <p14:tracePt t="98791" x="1543050" y="4508500"/>
          <p14:tracePt t="98808" x="1533525" y="4508500"/>
          <p14:tracePt t="98825" x="1533525" y="4525963"/>
          <p14:tracePt t="98841" x="1525588" y="4525963"/>
          <p14:tracePt t="98874" x="1525588" y="4535488"/>
          <p14:tracePt t="98892" x="1508125" y="4535488"/>
          <p14:tracePt t="98925" x="1508125" y="4551363"/>
          <p14:tracePt t="98959" x="1500188" y="4551363"/>
          <p14:tracePt t="98970" x="1500188" y="4560888"/>
          <p14:tracePt t="99706" x="1500188" y="4568825"/>
          <p14:tracePt t="99714" x="1500188" y="4586288"/>
          <p14:tracePt t="99724" x="1500188" y="4594225"/>
          <p14:tracePt t="99741" x="1482725" y="4611688"/>
          <p14:tracePt t="99758" x="1482725" y="4621213"/>
          <p14:tracePt t="99776" x="1474788" y="4654550"/>
          <p14:tracePt t="99793" x="1465263" y="4679950"/>
          <p14:tracePt t="99807" x="1447800" y="4706938"/>
          <p14:tracePt t="99826" x="1447800" y="4714875"/>
          <p14:tracePt t="99841" x="1439863" y="4740275"/>
          <p14:tracePt t="99858" x="1439863" y="4749800"/>
          <p14:tracePt t="99877" x="1439863" y="4765675"/>
          <p14:tracePt t="99891" x="1422400" y="4775200"/>
          <p14:tracePt t="99924" x="1422400" y="4792663"/>
          <p14:tracePt t="99944" x="1422400" y="4800600"/>
          <p14:tracePt t="99958" x="1422400" y="4818063"/>
          <p14:tracePt t="99992" x="1414463" y="4826000"/>
          <p14:tracePt t="100038" x="1414463" y="4835525"/>
          <p14:tracePt t="100076" x="1414463" y="4851400"/>
          <p14:tracePt t="100091" x="1414463" y="4860925"/>
          <p14:tracePt t="100108" x="1404938" y="4860925"/>
          <p14:tracePt t="100108" x="1404938" y="4878388"/>
          <p14:tracePt t="100142" x="1404938" y="4886325"/>
          <p14:tracePt t="100167" x="1404938" y="4894263"/>
          <p14:tracePt t="100192" x="1404938" y="4911725"/>
          <p14:tracePt t="100224" x="1404938" y="4921250"/>
          <p14:tracePt t="100256" x="1404938" y="4937125"/>
          <p14:tracePt t="100474" x="1404938" y="4921250"/>
          <p14:tracePt t="100483" x="1414463" y="4921250"/>
          <p14:tracePt t="100523" x="1414463" y="4911725"/>
          <p14:tracePt t="100539" x="1422400" y="4911725"/>
          <p14:tracePt t="100555" x="1439863" y="4911725"/>
          <p14:tracePt t="100574" x="1439863" y="4894263"/>
          <p14:tracePt t="100592" x="1447800" y="4894263"/>
          <p14:tracePt t="100609" x="1465263" y="4894263"/>
          <p14:tracePt t="100624" x="1482725" y="4894263"/>
          <p14:tracePt t="100641" x="1508125" y="4886325"/>
          <p14:tracePt t="100658" x="1533525" y="4886325"/>
          <p14:tracePt t="100675" x="1568450" y="4886325"/>
          <p14:tracePt t="100693" x="1593850" y="4886325"/>
          <p14:tracePt t="100708" x="1644650" y="4886325"/>
          <p14:tracePt t="100725" x="1687513" y="4886325"/>
          <p14:tracePt t="100742" x="1730375" y="4886325"/>
          <p14:tracePt t="100759" x="1773238" y="4886325"/>
          <p14:tracePt t="100775" x="1808163" y="4886325"/>
          <p14:tracePt t="100792" x="1858963" y="4886325"/>
          <p14:tracePt t="100810" x="1893888" y="4886325"/>
          <p14:tracePt t="100825" x="1919288" y="4886325"/>
          <p14:tracePt t="100841" x="1954213" y="4894263"/>
          <p14:tracePt t="100859" x="1979613" y="4894263"/>
          <p14:tracePt t="100875" x="2014538" y="4894263"/>
          <p14:tracePt t="100891" x="2057400" y="4894263"/>
          <p14:tracePt t="100910" x="2073275" y="4894263"/>
          <p14:tracePt t="100925" x="2125663" y="4894263"/>
          <p14:tracePt t="100942" x="2133600" y="4894263"/>
          <p14:tracePt t="100960" x="2159000" y="4894263"/>
          <p14:tracePt t="100976" x="2201863" y="4894263"/>
          <p14:tracePt t="100993" x="2219325" y="4894263"/>
          <p14:tracePt t="101011" x="2244725" y="4894263"/>
          <p14:tracePt t="101026" x="2262188" y="4894263"/>
          <p14:tracePt t="101042" x="2271713" y="4894263"/>
          <p14:tracePt t="101059" x="2279650" y="4894263"/>
          <p14:tracePt t="101093" x="2297113" y="4894263"/>
          <p14:tracePt t="101109" x="2305050" y="4894263"/>
          <p14:tracePt t="101149" x="2322513" y="4894263"/>
          <p14:tracePt t="101663" x="2330450" y="4894263"/>
          <p14:tracePt t="101674" x="2357438" y="4894263"/>
          <p14:tracePt t="101692" x="2382838" y="4894263"/>
          <p14:tracePt t="101708" x="2390775" y="4894263"/>
          <p14:tracePt t="101724" x="2425700" y="4886325"/>
          <p14:tracePt t="101742" x="2468563" y="4886325"/>
          <p14:tracePt t="101758" x="2486025" y="4886325"/>
          <p14:tracePt t="101774" x="2528888" y="4886325"/>
          <p14:tracePt t="101791" x="2536825" y="4886325"/>
          <p14:tracePt t="101808" x="2562225" y="4886325"/>
          <p14:tracePt t="101825" x="2597150" y="4886325"/>
          <p14:tracePt t="101842" x="2605088" y="4886325"/>
          <p14:tracePt t="101858" x="2622550" y="4886325"/>
          <p14:tracePt t="101876" x="2647950" y="4886325"/>
          <p14:tracePt t="101892" x="2655888" y="4886325"/>
          <p14:tracePt t="101909" x="2673350" y="4886325"/>
          <p14:tracePt t="101926" x="2682875" y="4886325"/>
          <p14:tracePt t="106904" x="2673350" y="4886325"/>
          <p14:tracePt t="106924" x="2647950" y="4886325"/>
          <p14:tracePt t="106941" x="2630488" y="4886325"/>
          <p14:tracePt t="106958" x="2622550" y="4886325"/>
          <p14:tracePt t="106974" x="2597150" y="4886325"/>
          <p14:tracePt t="106992" x="2544763" y="4894263"/>
          <p14:tracePt t="107008" x="2501900" y="4911725"/>
          <p14:tracePt t="107024" x="2486025" y="4911725"/>
          <p14:tracePt t="107041" x="2451100" y="4921250"/>
          <p14:tracePt t="107059" x="2400300" y="4946650"/>
          <p14:tracePt t="107076" x="2382838" y="4954588"/>
          <p14:tracePt t="107091" x="2339975" y="4979988"/>
          <p14:tracePt t="107110" x="2322513" y="4997450"/>
          <p14:tracePt t="107124" x="2297113" y="5006975"/>
          <p14:tracePt t="107141" x="2271713" y="5022850"/>
          <p14:tracePt t="107158" x="2244725" y="5032375"/>
          <p14:tracePt t="107175" x="2219325" y="5040313"/>
          <p14:tracePt t="107191" x="2201863" y="5057775"/>
          <p14:tracePt t="107209" x="2176463" y="5065713"/>
          <p14:tracePt t="107212" x="2151063" y="5083175"/>
          <p14:tracePt t="107242" x="2133600" y="5092700"/>
          <p14:tracePt t="107260" x="2116138" y="5100638"/>
          <p14:tracePt t="107275" x="2090738" y="5118100"/>
          <p14:tracePt t="107292" x="2073275" y="5126038"/>
          <p14:tracePt t="107310" x="2039938" y="5151438"/>
          <p14:tracePt t="107325" x="2014538" y="5160963"/>
          <p14:tracePt t="107341" x="1997075" y="5186363"/>
          <p14:tracePt t="107358" x="1971675" y="5211763"/>
          <p14:tracePt t="107378" x="1944688" y="5229225"/>
          <p14:tracePt t="107392" x="1911350" y="5246688"/>
          <p14:tracePt t="107408" x="1885950" y="5264150"/>
          <p14:tracePt t="107424" x="1858963" y="5289550"/>
          <p14:tracePt t="107442" x="1833563" y="5289550"/>
          <p14:tracePt t="107459" x="1808163" y="5297488"/>
          <p14:tracePt t="107475" x="1790700" y="5307013"/>
          <p14:tracePt t="107494" x="1773238" y="5322888"/>
          <p14:tracePt t="107510" x="1765300" y="5332413"/>
          <p14:tracePt t="107511" x="1747838" y="5332413"/>
          <p14:tracePt t="107525" x="1747838" y="5349875"/>
          <p14:tracePt t="107542" x="1739900" y="5349875"/>
          <p14:tracePt t="107559" x="1730375" y="5349875"/>
          <p14:tracePt t="107575" x="1714500" y="5357813"/>
          <p14:tracePt t="107592" x="1704975" y="5365750"/>
          <p14:tracePt t="107609" x="1687513" y="5365750"/>
          <p14:tracePt t="107625" x="1679575" y="5383213"/>
          <p14:tracePt t="107673" x="1671638" y="5383213"/>
          <p14:tracePt t="107707" x="1671638" y="5392738"/>
          <p14:tracePt t="107707" x="1654175" y="5392738"/>
          <p14:tracePt t="107741" x="1644650" y="5392738"/>
          <p14:tracePt t="107774" x="1628775" y="5408613"/>
          <p14:tracePt t="107791" x="1619250" y="5418138"/>
          <p14:tracePt t="107808" x="1601788" y="5418138"/>
          <p14:tracePt t="107824" x="1585913" y="5418138"/>
          <p14:tracePt t="107841" x="1585913" y="5435600"/>
          <p14:tracePt t="107859" x="1568450" y="5435600"/>
          <p14:tracePt t="107875" x="1543050" y="5443538"/>
          <p14:tracePt t="107894" x="1533525" y="5443538"/>
          <p14:tracePt t="107909" x="1525588" y="5451475"/>
          <p14:tracePt t="107924" x="1508125" y="5451475"/>
          <p14:tracePt t="107942" x="1500188" y="5468938"/>
          <p14:tracePt t="107943" x="1482725" y="5468938"/>
          <p14:tracePt t="108069" x="1482725" y="5451475"/>
          <p14:tracePt t="108182" x="1482725" y="5443538"/>
          <p14:tracePt t="108352" x="1482725" y="5435600"/>
          <p14:tracePt t="108489" x="1500188" y="5435600"/>
          <p14:tracePt t="108522" x="1508125" y="5435600"/>
          <p14:tracePt t="108554" x="1525588" y="5435600"/>
          <p14:tracePt t="108570" x="1525588" y="5443538"/>
          <p14:tracePt t="108578" x="1533525" y="5443538"/>
          <p14:tracePt t="108611" x="1543050" y="5443538"/>
          <p14:tracePt t="108659" x="1558925" y="5443538"/>
          <p14:tracePt t="109111" x="1568450" y="5443538"/>
          <p14:tracePt t="109136" x="1585913" y="5443538"/>
          <p14:tracePt t="109144" x="1593850" y="5443538"/>
          <p14:tracePt t="109168" x="1601788" y="5443538"/>
          <p14:tracePt t="109200" x="1619250" y="5443538"/>
          <p14:tracePt t="109233" x="1619250" y="5435600"/>
          <p14:tracePt t="109273" x="1628775" y="5435600"/>
          <p14:tracePt t="109305" x="1644650" y="5435600"/>
          <p14:tracePt t="109330" x="1654175" y="5435600"/>
          <p14:tracePt t="109338" x="1654175" y="5418138"/>
          <p14:tracePt t="109357" x="1671638" y="5418138"/>
          <p14:tracePt t="109402" x="1671638" y="5408613"/>
          <p14:tracePt t="109419" x="1679575" y="5408613"/>
          <p14:tracePt t="109458" x="1679575" y="5392738"/>
          <p14:tracePt t="109484" x="1687513" y="5392738"/>
          <p14:tracePt t="109499" x="1687513" y="5383213"/>
          <p14:tracePt t="109524" x="1687513" y="5365750"/>
          <p14:tracePt t="109532" x="1704975" y="5365750"/>
          <p14:tracePt t="109557" x="1704975" y="5357813"/>
          <p14:tracePt t="109593" x="1704975" y="5349875"/>
          <p14:tracePt t="109624" x="1704975" y="5332413"/>
          <p14:tracePt t="109640" x="1704975" y="5322888"/>
          <p14:tracePt t="109669" x="1704975" y="5307013"/>
          <p14:tracePt t="109725" x="1687513" y="5297488"/>
          <p14:tracePt t="109757" x="1679575" y="5297488"/>
          <p14:tracePt t="109791" x="1671638" y="5297488"/>
          <p14:tracePt t="109807" x="1654175" y="5297488"/>
          <p14:tracePt t="109825" x="1644650" y="5289550"/>
          <p14:tracePt t="109843" x="1628775" y="5289550"/>
          <p14:tracePt t="109857" x="1619250" y="5289550"/>
          <p14:tracePt t="109891" x="1601788" y="5289550"/>
          <p14:tracePt t="109893" x="1593850" y="5297488"/>
          <p14:tracePt t="109942" x="1593850" y="5307013"/>
          <p14:tracePt t="109943" x="1585913" y="5307013"/>
          <p14:tracePt t="109961" x="1585913" y="5322888"/>
          <p14:tracePt t="109974" x="1568450" y="5322888"/>
          <p14:tracePt t="110010" x="1568450" y="5332413"/>
          <p14:tracePt t="110025" x="1558925" y="5332413"/>
          <p14:tracePt t="110034" x="1558925" y="5349875"/>
          <p14:tracePt t="110259" x="1568450" y="5349875"/>
          <p14:tracePt t="110276" x="1585913" y="5349875"/>
          <p14:tracePt t="110300" x="1585913" y="5357813"/>
          <p14:tracePt t="110308" x="1593850" y="5357813"/>
          <p14:tracePt t="110349" x="1601788" y="5357813"/>
          <p14:tracePt t="110389" x="1619250" y="5357813"/>
          <p14:tracePt t="110397" x="1628775" y="5357813"/>
          <p14:tracePt t="110414" x="1644650" y="5357813"/>
          <p14:tracePt t="110423" x="1654175" y="5357813"/>
          <p14:tracePt t="110441" x="1671638" y="5357813"/>
          <p14:tracePt t="110474" x="1687513" y="5357813"/>
          <p14:tracePt t="110507" x="1704975" y="5357813"/>
          <p14:tracePt t="110526" x="1714500" y="5357813"/>
          <p14:tracePt t="122199" x="1704975" y="5357813"/>
          <p14:tracePt t="122204" x="1687513" y="5365750"/>
          <p14:tracePt t="122215" x="1679575" y="5383213"/>
          <p14:tracePt t="122223" x="1671638" y="5383213"/>
          <p14:tracePt t="122239" x="1654175" y="5392738"/>
          <p14:tracePt t="122257" x="1644650" y="5392738"/>
          <p14:tracePt t="122274" x="1601788" y="5418138"/>
          <p14:tracePt t="122291" x="1585913" y="5435600"/>
          <p14:tracePt t="122307" x="1558925" y="5451475"/>
          <p14:tracePt t="122324" x="1533525" y="5468938"/>
          <p14:tracePt t="122342" x="1525588" y="5494338"/>
          <p14:tracePt t="122357" x="1500188" y="5503863"/>
          <p14:tracePt t="122374" x="1474788" y="5529263"/>
          <p14:tracePt t="122391" x="1465263" y="5537200"/>
          <p14:tracePt t="122408" x="1447800" y="5554663"/>
          <p14:tracePt t="122426" x="1439863" y="5572125"/>
          <p14:tracePt t="122458" x="1422400" y="5597525"/>
          <p14:tracePt t="122475" x="1414463" y="5597525"/>
          <p14:tracePt t="122491" x="1404938" y="5614988"/>
          <p14:tracePt t="122509" x="1404938" y="5622925"/>
          <p14:tracePt t="122524" x="1389063" y="5632450"/>
          <p14:tracePt t="122542" x="1389063" y="5657850"/>
          <p14:tracePt t="122558" x="1379538" y="5675313"/>
          <p14:tracePt t="122574" x="1362075" y="5683250"/>
          <p14:tracePt t="122591" x="1362075" y="5708650"/>
          <p14:tracePt t="122609" x="1354138" y="5718175"/>
          <p14:tracePt t="122626" x="1336675" y="5743575"/>
          <p14:tracePt t="122643" x="1328738" y="5768975"/>
          <p14:tracePt t="122658" x="1319213" y="5778500"/>
          <p14:tracePt t="122674" x="1319213" y="5794375"/>
          <p14:tracePt t="122690" x="1303338" y="5803900"/>
          <p14:tracePt t="122707" x="1303338" y="5829300"/>
          <p14:tracePt t="122725" x="1293813" y="5837238"/>
          <p14:tracePt t="122743" x="1293813" y="5854700"/>
          <p14:tracePt t="122759" x="1293813" y="5864225"/>
          <p14:tracePt t="122776" x="1276350" y="5880100"/>
          <p14:tracePt t="122791" x="1276350" y="5889625"/>
          <p14:tracePt t="122821" x="1268413" y="5907088"/>
          <p14:tracePt t="122849" x="1268413" y="5915025"/>
          <p14:tracePt t="122888" x="1268413" y="5922963"/>
          <p14:tracePt t="122921" x="1268413" y="5940425"/>
          <p14:tracePt t="122937" x="1268413" y="5949950"/>
          <p14:tracePt t="122945" x="1260475" y="5949950"/>
          <p14:tracePt t="122961" x="1260475" y="5965825"/>
          <p14:tracePt t="122993" x="1260475" y="5975350"/>
          <p14:tracePt t="123017" x="1260475" y="5983288"/>
          <p14:tracePt t="123033" x="1260475" y="6000750"/>
          <p14:tracePt t="123058" x="1260475" y="6008688"/>
          <p14:tracePt t="123260" x="1260475" y="6000750"/>
          <p14:tracePt t="123293" x="1268413" y="5983288"/>
          <p14:tracePt t="123317" x="1268413" y="5975350"/>
          <p14:tracePt t="123325" x="1276350" y="5965825"/>
          <p14:tracePt t="123359" x="1293813" y="5949950"/>
          <p14:tracePt t="123375" x="1303338" y="5940425"/>
          <p14:tracePt t="123390" x="1303338" y="5922963"/>
          <p14:tracePt t="123391" x="1319213" y="5922963"/>
          <p14:tracePt t="123423" x="1319213" y="5915025"/>
          <p14:tracePt t="123624" x="1328738" y="5915025"/>
          <p14:tracePt t="123656" x="1336675" y="5922963"/>
          <p14:tracePt t="123754" x="1354138" y="5922963"/>
          <p14:tracePt t="123770" x="1354138" y="5940425"/>
          <p14:tracePt t="123793" x="1362075" y="5940425"/>
          <p14:tracePt t="124133" x="1379538" y="5940425"/>
          <p14:tracePt t="124166" x="1389063" y="5940425"/>
          <p14:tracePt t="124174" x="1404938" y="5940425"/>
          <p14:tracePt t="124208" x="1414463" y="5940425"/>
          <p14:tracePt t="124240" x="1422400" y="5940425"/>
          <p14:tracePt t="124257" x="1439863" y="5940425"/>
          <p14:tracePt t="124273" x="1447800" y="5940425"/>
          <p14:tracePt t="124291" x="1465263" y="5940425"/>
          <p14:tracePt t="124308" x="1474788" y="5940425"/>
          <p14:tracePt t="124343" x="1482725" y="5940425"/>
          <p14:tracePt t="124375" x="1500188" y="5940425"/>
          <p14:tracePt t="124390" x="1508125" y="5940425"/>
          <p14:tracePt t="124406" x="1525588" y="5940425"/>
          <p14:tracePt t="124441" x="1533525" y="5940425"/>
          <p14:tracePt t="124457" x="1543050" y="5940425"/>
          <p14:tracePt t="124474" x="1558925" y="5940425"/>
          <p14:tracePt t="124508" x="1568450" y="5940425"/>
          <p14:tracePt t="124541" x="1585913" y="5940425"/>
          <p14:tracePt t="124562" x="1585913" y="5922963"/>
          <p14:tracePt t="124586" x="1593850" y="5922963"/>
          <p14:tracePt t="124634" x="1601788" y="5922963"/>
          <p14:tracePt t="124658" x="1619250" y="5922963"/>
          <p14:tracePt t="124675" x="1628775" y="5922963"/>
          <p14:tracePt t="124690" x="1644650" y="5922963"/>
          <p14:tracePt t="124725" x="1654175" y="5922963"/>
          <p14:tracePt t="124740" x="1671638" y="5922963"/>
          <p14:tracePt t="124759" x="1679575" y="5922963"/>
          <p14:tracePt t="124774" x="1687513" y="5922963"/>
          <p14:tracePt t="124790" x="1704975" y="5922963"/>
          <p14:tracePt t="124808" x="1714500" y="5922963"/>
          <p14:tracePt t="124823" x="1730375" y="5922963"/>
          <p14:tracePt t="124925" x="1730375" y="5940425"/>
          <p14:tracePt t="128299" x="1730375" y="5889625"/>
          <p14:tracePt t="128304" x="1739900" y="5854700"/>
          <p14:tracePt t="128324" x="1747838" y="5821363"/>
          <p14:tracePt t="128341" x="1773238" y="5778500"/>
          <p14:tracePt t="128356" x="1800225" y="5700713"/>
          <p14:tracePt t="128374" x="1833563" y="5589588"/>
          <p14:tracePt t="128389" x="1885950" y="5418138"/>
          <p14:tracePt t="128406" x="1944688" y="5237163"/>
          <p14:tracePt t="128423" x="2014538" y="5040313"/>
          <p14:tracePt t="128439" x="2090738" y="4886325"/>
          <p14:tracePt t="128457" x="2176463" y="4732338"/>
          <p14:tracePt t="128475" x="2322513" y="4475163"/>
          <p14:tracePt t="128494" x="2425700" y="4294188"/>
          <p14:tracePt t="128507" x="2562225" y="4054475"/>
          <p14:tracePt t="128523" x="2655888" y="3857625"/>
          <p14:tracePt t="128542" x="2776538" y="3600450"/>
          <p14:tracePt t="128556" x="2870200" y="3411538"/>
          <p14:tracePt t="128573" x="2940050" y="3265488"/>
          <p14:tracePt t="128590" x="2982913" y="3154363"/>
          <p14:tracePt t="128606" x="3016250" y="3051175"/>
          <p14:tracePt t="128625" x="3059113" y="2922588"/>
          <p14:tracePt t="128639" x="3101975" y="2768600"/>
          <p14:tracePt t="128657" x="3154363" y="2579688"/>
          <p14:tracePt t="128676" x="3222625" y="2382838"/>
          <p14:tracePt t="128692" x="3308350" y="2117725"/>
          <p14:tracePt t="128708" x="3368675" y="1946275"/>
          <p14:tracePt t="128723" x="3427413" y="1817688"/>
          <p14:tracePt t="128740" x="3454400" y="1757363"/>
          <p14:tracePt t="128757" x="3548063" y="1560513"/>
          <p14:tracePt t="128774" x="3608388" y="1465263"/>
          <p14:tracePt t="128791" x="3651250" y="1414463"/>
          <p14:tracePt t="129128" x="3651250" y="1406525"/>
          <p14:tracePt t="129136" x="3651250" y="1389063"/>
          <p14:tracePt t="129145" x="3651250" y="1354138"/>
          <p14:tracePt t="129157" x="3633788" y="1320800"/>
          <p14:tracePt t="129172" x="3633788" y="1260475"/>
          <p14:tracePt t="129189" x="3633788" y="1208088"/>
          <p14:tracePt t="129206" x="3633788" y="1020763"/>
          <p14:tracePt t="129223" x="3651250" y="746125"/>
          <p14:tracePt t="129240" x="3752850" y="446088"/>
          <p14:tracePt t="129258" x="3916363" y="153988"/>
        </p14:tracePtLst>
      </p14:laserTraceLst>
    </p:ext>
  </p:extLs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nhaltsplatzhalter 2">
            <a:extLst>
              <a:ext uri="{FF2B5EF4-FFF2-40B4-BE49-F238E27FC236}">
                <a16:creationId xmlns:a16="http://schemas.microsoft.com/office/drawing/2014/main" id="{8CC87A89-0FD3-147E-EB56-1CF8010B8530}"/>
              </a:ext>
            </a:extLst>
          </p:cNvPr>
          <p:cNvSpPr>
            <a:spLocks noGrp="1"/>
          </p:cNvSpPr>
          <p:nvPr>
            <p:ph idx="1"/>
          </p:nvPr>
        </p:nvSpPr>
        <p:spPr/>
        <p:txBody>
          <a:bodyPr>
            <a:normAutofit/>
          </a:bodyPr>
          <a:lstStyle/>
          <a:p>
            <a:pPr marL="0" indent="0">
              <a:buNone/>
            </a:pPr>
            <a:r>
              <a:rPr lang="fr-CH" dirty="0"/>
              <a:t>Aperçu : </a:t>
            </a:r>
            <a:r>
              <a:rPr lang="fr-CH" b="1" dirty="0">
                <a:solidFill>
                  <a:srgbClr val="FF0000"/>
                </a:solidFill>
              </a:rPr>
              <a:t>Cadre mondial de la biodiversité, CMB</a:t>
            </a:r>
            <a:endParaRPr lang="fr-CH" dirty="0">
              <a:solidFill>
                <a:srgbClr val="FF0000"/>
              </a:solidFill>
            </a:endParaRPr>
          </a:p>
        </p:txBody>
      </p:sp>
      <p:sp>
        <p:nvSpPr>
          <p:cNvPr id="4" name="Titel 3">
            <a:extLst>
              <a:ext uri="{FF2B5EF4-FFF2-40B4-BE49-F238E27FC236}">
                <a16:creationId xmlns:a16="http://schemas.microsoft.com/office/drawing/2014/main" id="{8462E61B-9826-41C4-EBD3-D3F0F622123F}"/>
              </a:ext>
            </a:extLst>
          </p:cNvPr>
          <p:cNvSpPr>
            <a:spLocks noGrp="1"/>
          </p:cNvSpPr>
          <p:nvPr>
            <p:ph type="title"/>
          </p:nvPr>
        </p:nvSpPr>
        <p:spPr/>
        <p:txBody>
          <a:bodyPr>
            <a:normAutofit/>
          </a:bodyPr>
          <a:lstStyle/>
          <a:p>
            <a:r>
              <a:rPr lang="fr-CH"/>
              <a:t>Biodiversité dans l'agriculture : objectifs politiques</a:t>
            </a:r>
          </a:p>
        </p:txBody>
      </p:sp>
      <p:pic>
        <p:nvPicPr>
          <p:cNvPr id="7" name="Grafik 6">
            <a:extLst>
              <a:ext uri="{FF2B5EF4-FFF2-40B4-BE49-F238E27FC236}">
                <a16:creationId xmlns:a16="http://schemas.microsoft.com/office/drawing/2014/main" id="{7F223F46-F650-2149-3B2E-B3A202C8BCF2}"/>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1324546" y="1916832"/>
            <a:ext cx="6494908" cy="4059317"/>
          </a:xfrm>
          <a:prstGeom prst="rect">
            <a:avLst/>
          </a:prstGeom>
        </p:spPr>
      </p:pic>
      <p:sp>
        <p:nvSpPr>
          <p:cNvPr id="8" name="Pfeil: nach unten 7">
            <a:extLst>
              <a:ext uri="{FF2B5EF4-FFF2-40B4-BE49-F238E27FC236}">
                <a16:creationId xmlns:a16="http://schemas.microsoft.com/office/drawing/2014/main" id="{57E21581-54B0-BCD9-FE18-DC13242C8C81}"/>
              </a:ext>
            </a:extLst>
          </p:cNvPr>
          <p:cNvSpPr/>
          <p:nvPr/>
        </p:nvSpPr>
        <p:spPr>
          <a:xfrm>
            <a:off x="3995936" y="2233478"/>
            <a:ext cx="720080" cy="1017835"/>
          </a:xfrm>
          <a:prstGeom prst="downArrow">
            <a:avLst/>
          </a:prstGeom>
          <a:solidFill>
            <a:srgbClr val="FE5F44"/>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H"/>
          </a:p>
        </p:txBody>
      </p:sp>
      <p:sp>
        <p:nvSpPr>
          <p:cNvPr id="10" name="Textfeld 9">
            <a:extLst>
              <a:ext uri="{FF2B5EF4-FFF2-40B4-BE49-F238E27FC236}">
                <a16:creationId xmlns:a16="http://schemas.microsoft.com/office/drawing/2014/main" id="{4AB2FF32-D136-EBA0-2F62-E4B0D07BE522}"/>
              </a:ext>
            </a:extLst>
          </p:cNvPr>
          <p:cNvSpPr txBox="1"/>
          <p:nvPr/>
        </p:nvSpPr>
        <p:spPr>
          <a:xfrm>
            <a:off x="2879812" y="3501008"/>
            <a:ext cx="3240359" cy="707886"/>
          </a:xfrm>
          <a:prstGeom prst="rect">
            <a:avLst/>
          </a:prstGeom>
          <a:noFill/>
        </p:spPr>
        <p:txBody>
          <a:bodyPr wrap="square" rtlCol="0">
            <a:spAutoFit/>
          </a:bodyPr>
          <a:lstStyle/>
          <a:p>
            <a:r>
              <a:rPr lang="fr-CH" sz="2000" b="1" dirty="0">
                <a:solidFill>
                  <a:srgbClr val="FF0000"/>
                </a:solidFill>
              </a:rPr>
              <a:t>Stratégie Biodiversité Suisse et son plan d'action</a:t>
            </a:r>
          </a:p>
        </p:txBody>
      </p:sp>
      <p:sp>
        <p:nvSpPr>
          <p:cNvPr id="5" name="Textfeld 4">
            <a:extLst>
              <a:ext uri="{FF2B5EF4-FFF2-40B4-BE49-F238E27FC236}">
                <a16:creationId xmlns:a16="http://schemas.microsoft.com/office/drawing/2014/main" id="{CB00416C-E291-D2E9-342A-96F4A5D3F480}"/>
              </a:ext>
            </a:extLst>
          </p:cNvPr>
          <p:cNvSpPr txBox="1"/>
          <p:nvPr/>
        </p:nvSpPr>
        <p:spPr>
          <a:xfrm>
            <a:off x="5796136" y="5301208"/>
            <a:ext cx="2808312" cy="1200329"/>
          </a:xfrm>
          <a:prstGeom prst="rect">
            <a:avLst/>
          </a:prstGeom>
          <a:noFill/>
        </p:spPr>
        <p:txBody>
          <a:bodyPr wrap="square" rtlCol="0">
            <a:spAutoFit/>
          </a:bodyPr>
          <a:lstStyle/>
          <a:p>
            <a:r>
              <a:rPr lang="fr-CH">
                <a:latin typeface="Arial" panose="020B0604020202020204" pitchFamily="34" charset="0"/>
                <a:cs typeface="Arial" panose="020B0604020202020204" pitchFamily="34" charset="0"/>
              </a:rPr>
              <a:t>D'ailleurs, les cantons ont également des stratégies en matière de biodiversité.</a:t>
            </a:r>
          </a:p>
        </p:txBody>
      </p:sp>
      <p:sp>
        <p:nvSpPr>
          <p:cNvPr id="9" name="Fußzeilenplatzhalter 1">
            <a:extLst>
              <a:ext uri="{FF2B5EF4-FFF2-40B4-BE49-F238E27FC236}">
                <a16:creationId xmlns:a16="http://schemas.microsoft.com/office/drawing/2014/main" id="{7A0C5097-8EB1-AB44-ADAD-420AF3090708}"/>
              </a:ext>
            </a:extLst>
          </p:cNvPr>
          <p:cNvSpPr>
            <a:spLocks noGrp="1"/>
          </p:cNvSpPr>
          <p:nvPr>
            <p:ph type="ftr" sz="quarter" idx="11"/>
          </p:nvPr>
        </p:nvSpPr>
        <p:spPr>
          <a:xfrm>
            <a:off x="5429250" y="6400980"/>
            <a:ext cx="3086100" cy="360000"/>
          </a:xfrm>
        </p:spPr>
        <p:txBody>
          <a:bodyPr/>
          <a:lstStyle/>
          <a:p>
            <a:r>
              <a:rPr lang="fr-CH"/>
              <a:t>Formation de conseiller-ère en biodiversité</a:t>
            </a:r>
          </a:p>
        </p:txBody>
      </p:sp>
    </p:spTree>
    <p:extLst>
      <p:ext uri="{BB962C8B-B14F-4D97-AF65-F5344CB8AC3E}">
        <p14:creationId xmlns:p14="http://schemas.microsoft.com/office/powerpoint/2010/main" val="2462089713"/>
      </p:ext>
    </p:extLst>
  </p:cSld>
  <p:clrMapOvr>
    <a:masterClrMapping/>
  </p:clrMapOvr>
  <mc:AlternateContent xmlns:mc="http://schemas.openxmlformats.org/markup-compatibility/2006" xmlns:p14="http://schemas.microsoft.com/office/powerpoint/2010/main">
    <mc:Choice Requires="p14">
      <p:transition spd="slow" p14:dur="2000" advTm="11272"/>
    </mc:Choice>
    <mc:Fallback xmlns="">
      <p:transition spd="slow" advTm="11272"/>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nhaltsplatzhalter 2">
            <a:extLst>
              <a:ext uri="{FF2B5EF4-FFF2-40B4-BE49-F238E27FC236}">
                <a16:creationId xmlns:a16="http://schemas.microsoft.com/office/drawing/2014/main" id="{8CC87A89-0FD3-147E-EB56-1CF8010B8530}"/>
              </a:ext>
            </a:extLst>
          </p:cNvPr>
          <p:cNvSpPr>
            <a:spLocks noGrp="1"/>
          </p:cNvSpPr>
          <p:nvPr>
            <p:ph idx="1"/>
          </p:nvPr>
        </p:nvSpPr>
        <p:spPr>
          <a:xfrm>
            <a:off x="628650" y="913827"/>
            <a:ext cx="7886700" cy="945827"/>
          </a:xfrm>
        </p:spPr>
        <p:txBody>
          <a:bodyPr>
            <a:normAutofit fontScale="92500" lnSpcReduction="10000"/>
          </a:bodyPr>
          <a:lstStyle/>
          <a:p>
            <a:pPr marL="0" indent="0">
              <a:buNone/>
            </a:pPr>
            <a:r>
              <a:rPr lang="fr-CH" dirty="0"/>
              <a:t>Recul de la biodiversité, un problème connu depuis env. 1970</a:t>
            </a:r>
          </a:p>
          <a:p>
            <a:pPr marL="0" indent="0">
              <a:lnSpc>
                <a:spcPct val="107000"/>
              </a:lnSpc>
              <a:spcAft>
                <a:spcPts val="800"/>
              </a:spcAft>
              <a:buNone/>
            </a:pPr>
            <a:r>
              <a:rPr lang="fr-CH" sz="1800" dirty="0">
                <a:ea typeface="Times New Roman" panose="02020603050405020304" pitchFamily="18" charset="0"/>
              </a:rPr>
              <a:t>Comment la communauté internationale et la Suisse </a:t>
            </a:r>
            <a:r>
              <a:rPr lang="fr-CH" sz="1800" dirty="0" err="1">
                <a:ea typeface="Times New Roman" panose="02020603050405020304" pitchFamily="18" charset="0"/>
              </a:rPr>
              <a:t>ont-elles</a:t>
            </a:r>
            <a:r>
              <a:rPr lang="fr-CH" sz="1800" dirty="0">
                <a:ea typeface="Times New Roman" panose="02020603050405020304" pitchFamily="18" charset="0"/>
              </a:rPr>
              <a:t> réagi ?</a:t>
            </a:r>
            <a:endParaRPr lang="fr-CH" sz="1800" dirty="0">
              <a:effectLst/>
              <a:ea typeface="Calibri" panose="020F0502020204030204" pitchFamily="34" charset="0"/>
            </a:endParaRPr>
          </a:p>
          <a:p>
            <a:pPr marL="0" indent="0">
              <a:buNone/>
            </a:pPr>
            <a:endParaRPr lang="fr-CH" dirty="0"/>
          </a:p>
        </p:txBody>
      </p:sp>
      <p:sp>
        <p:nvSpPr>
          <p:cNvPr id="4" name="Titel 3">
            <a:extLst>
              <a:ext uri="{FF2B5EF4-FFF2-40B4-BE49-F238E27FC236}">
                <a16:creationId xmlns:a16="http://schemas.microsoft.com/office/drawing/2014/main" id="{8462E61B-9826-41C4-EBD3-D3F0F622123F}"/>
              </a:ext>
            </a:extLst>
          </p:cNvPr>
          <p:cNvSpPr>
            <a:spLocks noGrp="1"/>
          </p:cNvSpPr>
          <p:nvPr>
            <p:ph type="title"/>
          </p:nvPr>
        </p:nvSpPr>
        <p:spPr/>
        <p:txBody>
          <a:bodyPr>
            <a:normAutofit/>
          </a:bodyPr>
          <a:lstStyle/>
          <a:p>
            <a:r>
              <a:rPr lang="fr-CH"/>
              <a:t>Biodiversité dans l'agriculture : objectifs politiques</a:t>
            </a:r>
          </a:p>
        </p:txBody>
      </p:sp>
      <p:graphicFrame>
        <p:nvGraphicFramePr>
          <p:cNvPr id="13" name="Tabelle 12">
            <a:extLst>
              <a:ext uri="{FF2B5EF4-FFF2-40B4-BE49-F238E27FC236}">
                <a16:creationId xmlns:a16="http://schemas.microsoft.com/office/drawing/2014/main" id="{A1C334A7-16DB-AD53-121B-F27237274B91}"/>
              </a:ext>
            </a:extLst>
          </p:cNvPr>
          <p:cNvGraphicFramePr>
            <a:graphicFrameLocks noGrp="1"/>
          </p:cNvGraphicFramePr>
          <p:nvPr>
            <p:extLst>
              <p:ext uri="{D42A27DB-BD31-4B8C-83A1-F6EECF244321}">
                <p14:modId xmlns:p14="http://schemas.microsoft.com/office/powerpoint/2010/main" val="1619407971"/>
              </p:ext>
            </p:extLst>
          </p:nvPr>
        </p:nvGraphicFramePr>
        <p:xfrm>
          <a:off x="658812" y="1676677"/>
          <a:ext cx="7826375" cy="4719261"/>
        </p:xfrm>
        <a:graphic>
          <a:graphicData uri="http://schemas.openxmlformats.org/drawingml/2006/table">
            <a:tbl>
              <a:tblPr firstRow="1" firstCol="1" bandRow="1">
                <a:tableStyleId>{21E4AEA4-8DFA-4A89-87EB-49C32662AFE0}</a:tableStyleId>
              </a:tblPr>
              <a:tblGrid>
                <a:gridCol w="987425">
                  <a:extLst>
                    <a:ext uri="{9D8B030D-6E8A-4147-A177-3AD203B41FA5}">
                      <a16:colId xmlns:a16="http://schemas.microsoft.com/office/drawing/2014/main" val="3263543201"/>
                    </a:ext>
                  </a:extLst>
                </a:gridCol>
                <a:gridCol w="6838950">
                  <a:extLst>
                    <a:ext uri="{9D8B030D-6E8A-4147-A177-3AD203B41FA5}">
                      <a16:colId xmlns:a16="http://schemas.microsoft.com/office/drawing/2014/main" val="1407606228"/>
                    </a:ext>
                  </a:extLst>
                </a:gridCol>
              </a:tblGrid>
              <a:tr h="0">
                <a:tc>
                  <a:txBody>
                    <a:bodyPr/>
                    <a:lstStyle/>
                    <a:p>
                      <a:pPr>
                        <a:lnSpc>
                          <a:spcPct val="115000"/>
                        </a:lnSpc>
                        <a:spcBef>
                          <a:spcPts val="1200"/>
                        </a:spcBef>
                        <a:spcAft>
                          <a:spcPts val="600"/>
                        </a:spcAft>
                      </a:pPr>
                      <a:r>
                        <a:rPr lang="fr-CH" sz="1400" noProof="0">
                          <a:solidFill>
                            <a:schemeClr val="tx1"/>
                          </a:solidFill>
                          <a:effectLst/>
                          <a:latin typeface="Arial" panose="020B0604020202020204" pitchFamily="34" charset="0"/>
                          <a:cs typeface="Arial" panose="020B0604020202020204" pitchFamily="34" charset="0"/>
                        </a:rPr>
                        <a:t>1992</a:t>
                      </a:r>
                      <a:endParaRPr lang="fr-CH" sz="1400" noProof="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15000"/>
                        </a:lnSpc>
                        <a:spcBef>
                          <a:spcPts val="1200"/>
                        </a:spcBef>
                        <a:spcAft>
                          <a:spcPts val="600"/>
                        </a:spcAft>
                      </a:pPr>
                      <a:r>
                        <a:rPr lang="fr-CH" sz="1400" b="0" noProof="0" dirty="0">
                          <a:solidFill>
                            <a:schemeClr val="tx1"/>
                          </a:solidFill>
                          <a:effectLst/>
                          <a:latin typeface="Arial" panose="020B0604020202020204" pitchFamily="34" charset="0"/>
                          <a:cs typeface="Arial" panose="020B0604020202020204" pitchFamily="34" charset="0"/>
                        </a:rPr>
                        <a:t>Conférence des Nations Unies sur l'environnement et le développement à Rio de Janeiro en 1992 : </a:t>
                      </a:r>
                      <a:r>
                        <a:rPr lang="fr-CH" sz="1400" b="1" noProof="0" dirty="0">
                          <a:solidFill>
                            <a:schemeClr val="tx1"/>
                          </a:solidFill>
                          <a:effectLst/>
                          <a:latin typeface="Arial" panose="020B0604020202020204" pitchFamily="34" charset="0"/>
                          <a:cs typeface="Arial" panose="020B0604020202020204" pitchFamily="34" charset="0"/>
                        </a:rPr>
                        <a:t>Convention sur la diversité biologique CDB (Convention on </a:t>
                      </a:r>
                      <a:r>
                        <a:rPr lang="fr-CH" sz="1400" b="1" noProof="0" dirty="0" err="1">
                          <a:solidFill>
                            <a:schemeClr val="tx1"/>
                          </a:solidFill>
                          <a:effectLst/>
                          <a:latin typeface="Arial" panose="020B0604020202020204" pitchFamily="34" charset="0"/>
                          <a:cs typeface="Arial" panose="020B0604020202020204" pitchFamily="34" charset="0"/>
                        </a:rPr>
                        <a:t>Biological</a:t>
                      </a:r>
                      <a:r>
                        <a:rPr lang="fr-CH" sz="1400" b="1" noProof="0" dirty="0">
                          <a:solidFill>
                            <a:schemeClr val="tx1"/>
                          </a:solidFill>
                          <a:effectLst/>
                          <a:latin typeface="Arial" panose="020B0604020202020204" pitchFamily="34" charset="0"/>
                          <a:cs typeface="Arial" panose="020B0604020202020204" pitchFamily="34" charset="0"/>
                        </a:rPr>
                        <a:t> </a:t>
                      </a:r>
                      <a:r>
                        <a:rPr lang="fr-CH" sz="1400" b="1" noProof="0" dirty="0" err="1">
                          <a:solidFill>
                            <a:schemeClr val="tx1"/>
                          </a:solidFill>
                          <a:effectLst/>
                          <a:latin typeface="Arial" panose="020B0604020202020204" pitchFamily="34" charset="0"/>
                          <a:cs typeface="Arial" panose="020B0604020202020204" pitchFamily="34" charset="0"/>
                        </a:rPr>
                        <a:t>Diversity</a:t>
                      </a:r>
                      <a:r>
                        <a:rPr lang="fr-CH" sz="1400" b="1" noProof="0" dirty="0">
                          <a:solidFill>
                            <a:schemeClr val="tx1"/>
                          </a:solidFill>
                          <a:effectLst/>
                          <a:latin typeface="Arial" panose="020B0604020202020204" pitchFamily="34" charset="0"/>
                          <a:cs typeface="Arial" panose="020B0604020202020204" pitchFamily="34" charset="0"/>
                        </a:rPr>
                        <a:t>, CBD</a:t>
                      </a:r>
                      <a:r>
                        <a:rPr lang="fr-CH" sz="1400" b="0" noProof="0" dirty="0">
                          <a:solidFill>
                            <a:schemeClr val="tx1"/>
                          </a:solidFill>
                          <a:effectLst/>
                          <a:latin typeface="Arial" panose="020B0604020202020204" pitchFamily="34" charset="0"/>
                          <a:cs typeface="Arial" panose="020B0604020202020204" pitchFamily="34" charset="0"/>
                        </a:rPr>
                        <a:t>). 196 États Parties (dont la Suisse).</a:t>
                      </a:r>
                      <a:endParaRPr lang="fr-CH" sz="1400" b="0" noProof="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144313301"/>
                  </a:ext>
                </a:extLst>
              </a:tr>
              <a:tr h="0">
                <a:tc>
                  <a:txBody>
                    <a:bodyPr/>
                    <a:lstStyle/>
                    <a:p>
                      <a:pPr>
                        <a:lnSpc>
                          <a:spcPct val="115000"/>
                        </a:lnSpc>
                        <a:spcBef>
                          <a:spcPts val="1200"/>
                        </a:spcBef>
                        <a:spcAft>
                          <a:spcPts val="600"/>
                        </a:spcAft>
                      </a:pPr>
                      <a:r>
                        <a:rPr lang="fr-CH" sz="1400" noProof="0" dirty="0">
                          <a:solidFill>
                            <a:schemeClr val="tx1"/>
                          </a:solidFill>
                          <a:effectLst/>
                          <a:latin typeface="Arial" panose="020B0604020202020204" pitchFamily="34" charset="0"/>
                          <a:cs typeface="Arial" panose="020B0604020202020204" pitchFamily="34" charset="0"/>
                        </a:rPr>
                        <a:t>2010</a:t>
                      </a:r>
                      <a:endParaRPr lang="fr-CH" sz="1400" noProof="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15000"/>
                        </a:lnSpc>
                        <a:spcBef>
                          <a:spcPts val="1200"/>
                        </a:spcBef>
                        <a:spcAft>
                          <a:spcPts val="600"/>
                        </a:spcAft>
                      </a:pPr>
                      <a:r>
                        <a:rPr lang="fr-CH" sz="1400" noProof="0" dirty="0">
                          <a:solidFill>
                            <a:schemeClr val="tx1"/>
                          </a:solidFill>
                          <a:effectLst/>
                          <a:latin typeface="Arial" panose="020B0604020202020204" pitchFamily="34" charset="0"/>
                          <a:cs typeface="Arial" panose="020B0604020202020204" pitchFamily="34" charset="0"/>
                        </a:rPr>
                        <a:t>Lors de la 10</a:t>
                      </a:r>
                      <a:r>
                        <a:rPr lang="fr-CH" sz="1400" baseline="30000" noProof="0" dirty="0">
                          <a:solidFill>
                            <a:schemeClr val="tx1"/>
                          </a:solidFill>
                          <a:effectLst/>
                          <a:latin typeface="Arial" panose="020B0604020202020204" pitchFamily="34" charset="0"/>
                          <a:cs typeface="Arial" panose="020B0604020202020204" pitchFamily="34" charset="0"/>
                        </a:rPr>
                        <a:t>e </a:t>
                      </a:r>
                      <a:r>
                        <a:rPr lang="fr-CH" sz="1400" noProof="0" dirty="0">
                          <a:solidFill>
                            <a:schemeClr val="tx1"/>
                          </a:solidFill>
                          <a:effectLst/>
                          <a:latin typeface="Arial" panose="020B0604020202020204" pitchFamily="34" charset="0"/>
                          <a:cs typeface="Arial" panose="020B0604020202020204" pitchFamily="34" charset="0"/>
                        </a:rPr>
                        <a:t>Conférence des Parties, qui s'est tenue à Nagoya en octobre 2010, les Parties se sont mises d'accord sur un plan stratégique pour la période 2011 - 2020 comprenant 20 objectifs (</a:t>
                      </a:r>
                      <a:r>
                        <a:rPr lang="fr-CH" sz="1400" b="1" noProof="0" dirty="0">
                          <a:solidFill>
                            <a:schemeClr val="tx1"/>
                          </a:solidFill>
                          <a:effectLst/>
                          <a:latin typeface="Arial" panose="020B0604020202020204" pitchFamily="34" charset="0"/>
                          <a:cs typeface="Arial" panose="020B0604020202020204" pitchFamily="34" charset="0"/>
                        </a:rPr>
                        <a:t>objectifs d'Aichi</a:t>
                      </a:r>
                      <a:r>
                        <a:rPr lang="fr-CH" sz="1400" noProof="0" dirty="0">
                          <a:solidFill>
                            <a:schemeClr val="tx1"/>
                          </a:solidFill>
                          <a:effectLst/>
                          <a:latin typeface="Arial" panose="020B0604020202020204" pitchFamily="34" charset="0"/>
                          <a:cs typeface="Arial" panose="020B0604020202020204" pitchFamily="34" charset="0"/>
                        </a:rPr>
                        <a:t>).</a:t>
                      </a:r>
                      <a:endParaRPr lang="fr-CH" sz="1400" noProof="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79286873"/>
                  </a:ext>
                </a:extLst>
              </a:tr>
              <a:tr h="0">
                <a:tc>
                  <a:txBody>
                    <a:bodyPr/>
                    <a:lstStyle/>
                    <a:p>
                      <a:pPr>
                        <a:lnSpc>
                          <a:spcPct val="115000"/>
                        </a:lnSpc>
                        <a:spcBef>
                          <a:spcPts val="1200"/>
                        </a:spcBef>
                        <a:spcAft>
                          <a:spcPts val="600"/>
                        </a:spcAft>
                      </a:pPr>
                      <a:r>
                        <a:rPr lang="fr-CH" sz="1400" noProof="0" dirty="0">
                          <a:solidFill>
                            <a:schemeClr val="tx1"/>
                          </a:solidFill>
                          <a:effectLst/>
                          <a:latin typeface="Arial" panose="020B0604020202020204" pitchFamily="34" charset="0"/>
                          <a:ea typeface="Calibri" panose="020F0502020204030204" pitchFamily="34" charset="0"/>
                          <a:cs typeface="Arial" panose="020B0604020202020204" pitchFamily="34" charset="0"/>
                        </a:rPr>
                        <a:t>2008/2016</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15000"/>
                        </a:lnSpc>
                        <a:spcBef>
                          <a:spcPts val="1200"/>
                        </a:spcBef>
                        <a:spcAft>
                          <a:spcPts val="600"/>
                        </a:spcAft>
                      </a:pPr>
                      <a:r>
                        <a:rPr lang="fr-CH" sz="1400" b="1" noProof="0" dirty="0">
                          <a:solidFill>
                            <a:schemeClr val="tx1"/>
                          </a:solidFill>
                          <a:effectLst/>
                          <a:latin typeface="Arial" panose="020B0604020202020204" pitchFamily="34" charset="0"/>
                          <a:cs typeface="Arial" panose="020B0604020202020204" pitchFamily="34" charset="0"/>
                        </a:rPr>
                        <a:t>Objectifs environnementaux pour l'agriculture </a:t>
                      </a:r>
                      <a:endParaRPr lang="fr-CH" sz="1400" noProof="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199217764"/>
                  </a:ext>
                </a:extLst>
              </a:tr>
              <a:tr h="0">
                <a:tc>
                  <a:txBody>
                    <a:bodyPr/>
                    <a:lstStyle/>
                    <a:p>
                      <a:pPr>
                        <a:lnSpc>
                          <a:spcPct val="115000"/>
                        </a:lnSpc>
                        <a:spcBef>
                          <a:spcPts val="1200"/>
                        </a:spcBef>
                        <a:spcAft>
                          <a:spcPts val="600"/>
                        </a:spcAft>
                      </a:pPr>
                      <a:r>
                        <a:rPr lang="fr-CH" sz="1400" noProof="0" dirty="0">
                          <a:solidFill>
                            <a:schemeClr val="tx1"/>
                          </a:solidFill>
                          <a:effectLst/>
                          <a:latin typeface="Arial" panose="020B0604020202020204" pitchFamily="34" charset="0"/>
                          <a:cs typeface="Arial" panose="020B0604020202020204" pitchFamily="34" charset="0"/>
                        </a:rPr>
                        <a:t>2012</a:t>
                      </a:r>
                      <a:endParaRPr lang="fr-CH" sz="1400" noProof="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15000"/>
                        </a:lnSpc>
                        <a:spcBef>
                          <a:spcPts val="1200"/>
                        </a:spcBef>
                        <a:spcAft>
                          <a:spcPts val="600"/>
                        </a:spcAft>
                      </a:pPr>
                      <a:r>
                        <a:rPr lang="fr-CH" sz="1400" b="1" noProof="0" dirty="0">
                          <a:solidFill>
                            <a:schemeClr val="tx1"/>
                          </a:solidFill>
                          <a:effectLst/>
                          <a:latin typeface="Arial" panose="020B0604020202020204" pitchFamily="34" charset="0"/>
                          <a:cs typeface="Arial" panose="020B0604020202020204" pitchFamily="34" charset="0"/>
                        </a:rPr>
                        <a:t>Stratégie Biodiversité Suisse</a:t>
                      </a:r>
                      <a:endParaRPr lang="fr-CH" sz="1400" noProof="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663002274"/>
                  </a:ext>
                </a:extLst>
              </a:tr>
              <a:tr h="0">
                <a:tc>
                  <a:txBody>
                    <a:bodyPr/>
                    <a:lstStyle/>
                    <a:p>
                      <a:pPr>
                        <a:lnSpc>
                          <a:spcPct val="115000"/>
                        </a:lnSpc>
                        <a:spcBef>
                          <a:spcPts val="1200"/>
                        </a:spcBef>
                        <a:spcAft>
                          <a:spcPts val="600"/>
                        </a:spcAft>
                      </a:pPr>
                      <a:r>
                        <a:rPr lang="fr-CH" sz="1400" noProof="0" dirty="0">
                          <a:solidFill>
                            <a:schemeClr val="tx1"/>
                          </a:solidFill>
                          <a:effectLst/>
                          <a:latin typeface="Arial" panose="020B0604020202020204" pitchFamily="34" charset="0"/>
                          <a:cs typeface="Arial" panose="020B0604020202020204" pitchFamily="34" charset="0"/>
                        </a:rPr>
                        <a:t>2017</a:t>
                      </a:r>
                      <a:endParaRPr lang="fr-CH" sz="1400" noProof="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15000"/>
                        </a:lnSpc>
                        <a:spcBef>
                          <a:spcPts val="1200"/>
                        </a:spcBef>
                        <a:spcAft>
                          <a:spcPts val="600"/>
                        </a:spcAft>
                      </a:pPr>
                      <a:r>
                        <a:rPr lang="fr-CH" sz="1400" b="1" noProof="0" dirty="0">
                          <a:solidFill>
                            <a:schemeClr val="tx1"/>
                          </a:solidFill>
                          <a:effectLst/>
                          <a:latin typeface="Arial" panose="020B0604020202020204" pitchFamily="34" charset="0"/>
                          <a:cs typeface="Arial" panose="020B0604020202020204" pitchFamily="34" charset="0"/>
                        </a:rPr>
                        <a:t>Plan d'action Stratégie Biodiversité Suisse PA SBS I : Phase I </a:t>
                      </a:r>
                      <a:r>
                        <a:rPr lang="fr-CH" sz="1400" noProof="0" dirty="0">
                          <a:solidFill>
                            <a:schemeClr val="tx1"/>
                          </a:solidFill>
                          <a:effectLst/>
                          <a:latin typeface="Arial" panose="020B0604020202020204" pitchFamily="34" charset="0"/>
                          <a:cs typeface="Arial" panose="020B0604020202020204" pitchFamily="34" charset="0"/>
                        </a:rPr>
                        <a:t>(mise en œuvre de 2017 à 2023)</a:t>
                      </a:r>
                      <a:endParaRPr lang="fr-CH" sz="1400" noProof="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701997665"/>
                  </a:ext>
                </a:extLst>
              </a:tr>
              <a:tr h="0">
                <a:tc>
                  <a:txBody>
                    <a:bodyPr/>
                    <a:lstStyle/>
                    <a:p>
                      <a:pPr>
                        <a:lnSpc>
                          <a:spcPct val="115000"/>
                        </a:lnSpc>
                        <a:spcBef>
                          <a:spcPts val="1200"/>
                        </a:spcBef>
                        <a:spcAft>
                          <a:spcPts val="600"/>
                        </a:spcAft>
                      </a:pPr>
                      <a:r>
                        <a:rPr lang="fr-CH" sz="1400" noProof="0" dirty="0">
                          <a:solidFill>
                            <a:schemeClr val="tx1"/>
                          </a:solidFill>
                          <a:effectLst/>
                          <a:latin typeface="Arial" panose="020B0604020202020204" pitchFamily="34" charset="0"/>
                          <a:cs typeface="Arial" panose="020B0604020202020204" pitchFamily="34" charset="0"/>
                        </a:rPr>
                        <a:t>2022</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15000"/>
                        </a:lnSpc>
                        <a:spcBef>
                          <a:spcPts val="1200"/>
                        </a:spcBef>
                        <a:spcAft>
                          <a:spcPts val="600"/>
                        </a:spcAft>
                      </a:pPr>
                      <a:r>
                        <a:rPr lang="fr-CH" sz="1400" noProof="0" dirty="0">
                          <a:solidFill>
                            <a:schemeClr val="tx1"/>
                          </a:solidFill>
                          <a:effectLst/>
                          <a:latin typeface="Arial" panose="020B0604020202020204" pitchFamily="34" charset="0"/>
                          <a:cs typeface="Arial" panose="020B0604020202020204" pitchFamily="34" charset="0"/>
                        </a:rPr>
                        <a:t>Lors de la 15</a:t>
                      </a:r>
                      <a:r>
                        <a:rPr lang="fr-CH" sz="1400" baseline="30000" noProof="0" dirty="0">
                          <a:solidFill>
                            <a:schemeClr val="tx1"/>
                          </a:solidFill>
                          <a:effectLst/>
                          <a:latin typeface="Arial" panose="020B0604020202020204" pitchFamily="34" charset="0"/>
                          <a:cs typeface="Arial" panose="020B0604020202020204" pitchFamily="34" charset="0"/>
                        </a:rPr>
                        <a:t>e</a:t>
                      </a:r>
                      <a:r>
                        <a:rPr lang="fr-CH" sz="1400" noProof="0" dirty="0">
                          <a:solidFill>
                            <a:schemeClr val="tx1"/>
                          </a:solidFill>
                          <a:effectLst/>
                          <a:latin typeface="Arial" panose="020B0604020202020204" pitchFamily="34" charset="0"/>
                          <a:cs typeface="Arial" panose="020B0604020202020204" pitchFamily="34" charset="0"/>
                        </a:rPr>
                        <a:t> conférence à Montréal en décembre 2022, les Parties ont signé l’</a:t>
                      </a:r>
                      <a:r>
                        <a:rPr lang="fr-CH" sz="1400" b="1" noProof="0" dirty="0">
                          <a:solidFill>
                            <a:schemeClr val="tx1"/>
                          </a:solidFill>
                          <a:effectLst/>
                          <a:latin typeface="Arial" panose="020B0604020202020204" pitchFamily="34" charset="0"/>
                          <a:cs typeface="Arial" panose="020B0604020202020204" pitchFamily="34" charset="0"/>
                        </a:rPr>
                        <a:t>accord Kunming-Montréal sur la biodiversité</a:t>
                      </a:r>
                      <a:r>
                        <a:rPr lang="fr-CH" sz="1400" noProof="0" dirty="0">
                          <a:solidFill>
                            <a:schemeClr val="tx1"/>
                          </a:solidFill>
                          <a:effectLst/>
                          <a:latin typeface="Arial" panose="020B0604020202020204" pitchFamily="34" charset="0"/>
                          <a:cs typeface="Arial" panose="020B0604020202020204" pitchFamily="34" charset="0"/>
                        </a:rPr>
                        <a:t>. Le nouveau </a:t>
                      </a:r>
                      <a:r>
                        <a:rPr lang="fr-CH" sz="1400" b="1" noProof="0" dirty="0">
                          <a:solidFill>
                            <a:schemeClr val="tx1"/>
                          </a:solidFill>
                          <a:effectLst/>
                          <a:latin typeface="Arial" panose="020B0604020202020204" pitchFamily="34" charset="0"/>
                          <a:cs typeface="Arial" panose="020B0604020202020204" pitchFamily="34" charset="0"/>
                        </a:rPr>
                        <a:t>Cadre mondial</a:t>
                      </a:r>
                      <a:r>
                        <a:rPr lang="fr-CH" sz="1400" b="1" baseline="0" noProof="0" dirty="0">
                          <a:solidFill>
                            <a:schemeClr val="tx1"/>
                          </a:solidFill>
                          <a:effectLst/>
                          <a:latin typeface="Arial" panose="020B0604020202020204" pitchFamily="34" charset="0"/>
                          <a:cs typeface="Arial" panose="020B0604020202020204" pitchFamily="34" charset="0"/>
                        </a:rPr>
                        <a:t> de la biodiversité CMB (</a:t>
                      </a:r>
                      <a:r>
                        <a:rPr lang="fr-CH" sz="1400" b="1" noProof="0" dirty="0">
                          <a:solidFill>
                            <a:schemeClr val="tx1"/>
                          </a:solidFill>
                          <a:effectLst/>
                          <a:latin typeface="Arial" panose="020B0604020202020204" pitchFamily="34" charset="0"/>
                          <a:cs typeface="Arial" panose="020B0604020202020204" pitchFamily="34" charset="0"/>
                        </a:rPr>
                        <a:t>Global </a:t>
                      </a:r>
                      <a:r>
                        <a:rPr lang="fr-CH" sz="1400" b="1" noProof="0" dirty="0" err="1">
                          <a:solidFill>
                            <a:schemeClr val="tx1"/>
                          </a:solidFill>
                          <a:effectLst/>
                          <a:latin typeface="Arial" panose="020B0604020202020204" pitchFamily="34" charset="0"/>
                          <a:cs typeface="Arial" panose="020B0604020202020204" pitchFamily="34" charset="0"/>
                        </a:rPr>
                        <a:t>Biodiversity</a:t>
                      </a:r>
                      <a:r>
                        <a:rPr lang="fr-CH" sz="1400" b="1" noProof="0" dirty="0">
                          <a:solidFill>
                            <a:schemeClr val="tx1"/>
                          </a:solidFill>
                          <a:effectLst/>
                          <a:latin typeface="Arial" panose="020B0604020202020204" pitchFamily="34" charset="0"/>
                          <a:cs typeface="Arial" panose="020B0604020202020204" pitchFamily="34" charset="0"/>
                        </a:rPr>
                        <a:t> Framework GBF) </a:t>
                      </a:r>
                      <a:r>
                        <a:rPr lang="fr-CH" sz="1400" b="0" noProof="0" dirty="0">
                          <a:solidFill>
                            <a:schemeClr val="tx1"/>
                          </a:solidFill>
                          <a:effectLst/>
                          <a:latin typeface="Arial" panose="020B0604020202020204" pitchFamily="34" charset="0"/>
                          <a:cs typeface="Arial" panose="020B0604020202020204" pitchFamily="34" charset="0"/>
                        </a:rPr>
                        <a:t>est u</a:t>
                      </a:r>
                      <a:r>
                        <a:rPr lang="fr-CH" sz="1400" noProof="0" dirty="0">
                          <a:solidFill>
                            <a:schemeClr val="tx1"/>
                          </a:solidFill>
                          <a:effectLst/>
                          <a:latin typeface="Arial" panose="020B0604020202020204" pitchFamily="34" charset="0"/>
                          <a:cs typeface="Arial" panose="020B0604020202020204" pitchFamily="34" charset="0"/>
                        </a:rPr>
                        <a:t>n plan en 23 points visant à stopper la perte de biodiversité d'ici 2030 et à devenir "nature-positive", c'est-à-dire regagner de la biodiversité.</a:t>
                      </a:r>
                      <a:endParaRPr lang="fr-CH" sz="1400" noProof="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818836919"/>
                  </a:ext>
                </a:extLst>
              </a:tr>
              <a:tr h="0">
                <a:tc>
                  <a:txBody>
                    <a:bodyPr/>
                    <a:lstStyle/>
                    <a:p>
                      <a:pPr>
                        <a:lnSpc>
                          <a:spcPct val="115000"/>
                        </a:lnSpc>
                        <a:spcBef>
                          <a:spcPts val="1200"/>
                        </a:spcBef>
                        <a:spcAft>
                          <a:spcPts val="600"/>
                        </a:spcAft>
                      </a:pPr>
                      <a:r>
                        <a:rPr lang="fr-CH" sz="1400" noProof="0" dirty="0">
                          <a:solidFill>
                            <a:schemeClr val="tx1"/>
                          </a:solidFill>
                          <a:effectLst/>
                          <a:latin typeface="Arial" panose="020B0604020202020204" pitchFamily="34" charset="0"/>
                          <a:cs typeface="Arial" panose="020B0604020202020204" pitchFamily="34" charset="0"/>
                        </a:rPr>
                        <a:t>2024</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914400" rtl="0" eaLnBrk="1" fontAlgn="auto" latinLnBrk="0" hangingPunct="1">
                        <a:lnSpc>
                          <a:spcPct val="115000"/>
                        </a:lnSpc>
                        <a:spcBef>
                          <a:spcPts val="1200"/>
                        </a:spcBef>
                        <a:spcAft>
                          <a:spcPts val="600"/>
                        </a:spcAft>
                        <a:buClrTx/>
                        <a:buSzTx/>
                        <a:buFontTx/>
                        <a:buNone/>
                        <a:tabLst/>
                        <a:defRPr/>
                      </a:pPr>
                      <a:r>
                        <a:rPr lang="fr-CH" sz="1400" b="1" noProof="0" dirty="0">
                          <a:solidFill>
                            <a:schemeClr val="tx1"/>
                          </a:solidFill>
                          <a:effectLst/>
                          <a:latin typeface="Arial" panose="020B0604020202020204" pitchFamily="34" charset="0"/>
                          <a:ea typeface="Calibri" panose="020F0502020204030204" pitchFamily="34" charset="0"/>
                          <a:cs typeface="Arial" panose="020B0604020202020204" pitchFamily="34" charset="0"/>
                        </a:rPr>
                        <a:t>Plan d’action de la </a:t>
                      </a:r>
                      <a:r>
                        <a:rPr lang="fr-CH" sz="1400" b="1" noProof="0" dirty="0">
                          <a:solidFill>
                            <a:schemeClr val="tx1"/>
                          </a:solidFill>
                          <a:effectLst/>
                          <a:latin typeface="Arial" panose="020B0604020202020204" pitchFamily="34" charset="0"/>
                          <a:cs typeface="Arial" panose="020B0604020202020204" pitchFamily="34" charset="0"/>
                        </a:rPr>
                        <a:t>Stratégie Biodiversité Suisse</a:t>
                      </a:r>
                      <a:r>
                        <a:rPr lang="fr-CH" sz="1400" b="0" baseline="0" noProof="0" dirty="0">
                          <a:solidFill>
                            <a:schemeClr val="tx1"/>
                          </a:solidFill>
                          <a:effectLst/>
                          <a:latin typeface="Arial" panose="020B0604020202020204" pitchFamily="34" charset="0"/>
                          <a:cs typeface="Arial" panose="020B0604020202020204" pitchFamily="34" charset="0"/>
                        </a:rPr>
                        <a:t> </a:t>
                      </a:r>
                      <a:r>
                        <a:rPr lang="fr-CH" sz="1400" baseline="0" noProof="0" dirty="0">
                          <a:solidFill>
                            <a:schemeClr val="tx1"/>
                          </a:solidFill>
                          <a:effectLst/>
                          <a:latin typeface="Arial" panose="020B0604020202020204" pitchFamily="34" charset="0"/>
                          <a:ea typeface="Calibri" panose="020F0502020204030204" pitchFamily="34" charset="0"/>
                          <a:cs typeface="Arial" panose="020B0604020202020204" pitchFamily="34" charset="0"/>
                        </a:rPr>
                        <a:t>: phase I prolongée à fin 2024</a:t>
                      </a:r>
                      <a:endParaRPr lang="fr-CH" sz="1400" noProof="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437389881"/>
                  </a:ext>
                </a:extLst>
              </a:tr>
              <a:tr h="0">
                <a:tc>
                  <a:txBody>
                    <a:bodyPr/>
                    <a:lstStyle/>
                    <a:p>
                      <a:pPr>
                        <a:lnSpc>
                          <a:spcPct val="115000"/>
                        </a:lnSpc>
                        <a:spcBef>
                          <a:spcPts val="1200"/>
                        </a:spcBef>
                        <a:spcAft>
                          <a:spcPts val="600"/>
                        </a:spcAft>
                      </a:pPr>
                      <a:r>
                        <a:rPr lang="fr-CH" sz="1400" noProof="0" dirty="0">
                          <a:solidFill>
                            <a:schemeClr val="tx1"/>
                          </a:solidFill>
                          <a:effectLst/>
                          <a:latin typeface="Arial" panose="020B0604020202020204" pitchFamily="34" charset="0"/>
                          <a:cs typeface="Arial" panose="020B0604020202020204" pitchFamily="34" charset="0"/>
                        </a:rPr>
                        <a:t>2024</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914400" rtl="0" eaLnBrk="1" fontAlgn="auto" latinLnBrk="0" hangingPunct="1">
                        <a:lnSpc>
                          <a:spcPct val="115000"/>
                        </a:lnSpc>
                        <a:spcBef>
                          <a:spcPts val="1200"/>
                        </a:spcBef>
                        <a:spcAft>
                          <a:spcPts val="600"/>
                        </a:spcAft>
                        <a:buClrTx/>
                        <a:buSzTx/>
                        <a:buFontTx/>
                        <a:buNone/>
                        <a:tabLst/>
                        <a:defRPr/>
                      </a:pPr>
                      <a:r>
                        <a:rPr lang="fr-CH" sz="1400" b="1" noProof="0" dirty="0">
                          <a:solidFill>
                            <a:schemeClr val="tx1"/>
                          </a:solidFill>
                          <a:effectLst/>
                          <a:latin typeface="Arial" panose="020B0604020202020204" pitchFamily="34" charset="0"/>
                          <a:cs typeface="Arial" panose="020B0604020202020204" pitchFamily="34" charset="0"/>
                        </a:rPr>
                        <a:t>Stratégie Biodiversité Suisse</a:t>
                      </a:r>
                      <a:r>
                        <a:rPr lang="fr-CH" sz="1400" b="0" noProof="0" dirty="0">
                          <a:solidFill>
                            <a:schemeClr val="tx1"/>
                          </a:solidFill>
                          <a:effectLst/>
                          <a:latin typeface="Arial" panose="020B0604020202020204" pitchFamily="34" charset="0"/>
                          <a:cs typeface="Arial" panose="020B0604020202020204" pitchFamily="34" charset="0"/>
                        </a:rPr>
                        <a:t>:</a:t>
                      </a:r>
                      <a:r>
                        <a:rPr lang="fr-CH" sz="1400" b="0" baseline="0" noProof="0" dirty="0">
                          <a:solidFill>
                            <a:schemeClr val="tx1"/>
                          </a:solidFill>
                          <a:effectLst/>
                          <a:latin typeface="Arial" panose="020B0604020202020204" pitchFamily="34" charset="0"/>
                          <a:cs typeface="Arial" panose="020B0604020202020204" pitchFamily="34" charset="0"/>
                        </a:rPr>
                        <a:t> </a:t>
                      </a:r>
                      <a:r>
                        <a:rPr lang="fr-FR" sz="1400" b="0" baseline="0" noProof="0" dirty="0">
                          <a:solidFill>
                            <a:schemeClr val="tx1"/>
                          </a:solidFill>
                          <a:effectLst/>
                          <a:latin typeface="Arial" panose="020B0604020202020204" pitchFamily="34" charset="0"/>
                          <a:cs typeface="Arial" panose="020B0604020202020204" pitchFamily="34" charset="0"/>
                        </a:rPr>
                        <a:t>Le Conseil fédéral confirme la validité des objectifs et prolonge la Stratégie Biodiversité Suisse jusqu'en 2030.</a:t>
                      </a:r>
                      <a:endParaRPr lang="fr-CH" sz="1400" noProof="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753193495"/>
                  </a:ext>
                </a:extLst>
              </a:tr>
              <a:tr h="0">
                <a:tc>
                  <a:txBody>
                    <a:bodyPr/>
                    <a:lstStyle/>
                    <a:p>
                      <a:pPr>
                        <a:lnSpc>
                          <a:spcPct val="115000"/>
                        </a:lnSpc>
                        <a:spcBef>
                          <a:spcPts val="1200"/>
                        </a:spcBef>
                        <a:spcAft>
                          <a:spcPts val="600"/>
                        </a:spcAft>
                      </a:pPr>
                      <a:r>
                        <a:rPr lang="fr-CH" sz="1400" noProof="0" dirty="0">
                          <a:solidFill>
                            <a:schemeClr val="tx1"/>
                          </a:solidFill>
                          <a:effectLst/>
                          <a:latin typeface="Arial" panose="020B0604020202020204" pitchFamily="34" charset="0"/>
                          <a:cs typeface="Arial" panose="020B0604020202020204" pitchFamily="34" charset="0"/>
                        </a:rPr>
                        <a:t>2024</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914400" rtl="0" eaLnBrk="1" fontAlgn="auto" latinLnBrk="0" hangingPunct="1">
                        <a:lnSpc>
                          <a:spcPct val="115000"/>
                        </a:lnSpc>
                        <a:spcBef>
                          <a:spcPts val="1200"/>
                        </a:spcBef>
                        <a:spcAft>
                          <a:spcPts val="600"/>
                        </a:spcAft>
                        <a:buClrTx/>
                        <a:buSzTx/>
                        <a:buFontTx/>
                        <a:buNone/>
                        <a:tabLst/>
                        <a:defRPr/>
                      </a:pPr>
                      <a:r>
                        <a:rPr lang="fr-CH" sz="1400" b="1" noProof="0" dirty="0">
                          <a:solidFill>
                            <a:schemeClr val="tx1"/>
                          </a:solidFill>
                          <a:effectLst/>
                          <a:latin typeface="Arial" panose="020B0604020202020204" pitchFamily="34" charset="0"/>
                          <a:ea typeface="Calibri" panose="020F0502020204030204" pitchFamily="34" charset="0"/>
                          <a:cs typeface="Arial" panose="020B0604020202020204" pitchFamily="34" charset="0"/>
                        </a:rPr>
                        <a:t>Plan d’action de la </a:t>
                      </a:r>
                      <a:r>
                        <a:rPr lang="fr-CH" sz="1400" b="1" noProof="0" dirty="0">
                          <a:solidFill>
                            <a:schemeClr val="tx1"/>
                          </a:solidFill>
                          <a:effectLst/>
                          <a:latin typeface="Arial" panose="020B0604020202020204" pitchFamily="34" charset="0"/>
                          <a:cs typeface="Arial" panose="020B0604020202020204" pitchFamily="34" charset="0"/>
                        </a:rPr>
                        <a:t>Stratégie Biodiversité Suisse</a:t>
                      </a:r>
                      <a:r>
                        <a:rPr lang="fr-CH" sz="1400" b="0" baseline="0" noProof="0" dirty="0">
                          <a:solidFill>
                            <a:schemeClr val="tx1"/>
                          </a:solidFill>
                          <a:effectLst/>
                          <a:latin typeface="Arial" panose="020B0604020202020204" pitchFamily="34" charset="0"/>
                          <a:cs typeface="Arial" panose="020B0604020202020204" pitchFamily="34" charset="0"/>
                        </a:rPr>
                        <a:t> </a:t>
                      </a:r>
                      <a:r>
                        <a:rPr lang="fr-CH" sz="1400" baseline="0" noProof="0" dirty="0">
                          <a:solidFill>
                            <a:schemeClr val="tx1"/>
                          </a:solidFill>
                          <a:effectLst/>
                          <a:latin typeface="Arial" panose="020B0604020202020204" pitchFamily="34" charset="0"/>
                          <a:ea typeface="Calibri" panose="020F0502020204030204" pitchFamily="34" charset="0"/>
                          <a:cs typeface="Arial" panose="020B0604020202020204" pitchFamily="34" charset="0"/>
                        </a:rPr>
                        <a:t>: phase II (mise en œuvre 2025 à 2030)</a:t>
                      </a:r>
                      <a:endParaRPr lang="fr-CH" sz="1400" noProof="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347870185"/>
                  </a:ext>
                </a:extLst>
              </a:tr>
            </a:tbl>
          </a:graphicData>
        </a:graphic>
      </p:graphicFrame>
      <p:sp>
        <p:nvSpPr>
          <p:cNvPr id="7" name="Fußzeilenplatzhalter 1">
            <a:extLst>
              <a:ext uri="{FF2B5EF4-FFF2-40B4-BE49-F238E27FC236}">
                <a16:creationId xmlns:a16="http://schemas.microsoft.com/office/drawing/2014/main" id="{A3792132-EFAD-6D46-9AB6-0747D8A1C604}"/>
              </a:ext>
            </a:extLst>
          </p:cNvPr>
          <p:cNvSpPr>
            <a:spLocks noGrp="1"/>
          </p:cNvSpPr>
          <p:nvPr>
            <p:ph type="ftr" sz="quarter" idx="11"/>
          </p:nvPr>
        </p:nvSpPr>
        <p:spPr>
          <a:xfrm>
            <a:off x="5429250" y="6400980"/>
            <a:ext cx="3086100" cy="360000"/>
          </a:xfrm>
        </p:spPr>
        <p:txBody>
          <a:bodyPr/>
          <a:lstStyle/>
          <a:p>
            <a:r>
              <a:rPr lang="fr-CH" dirty="0"/>
              <a:t>Formation de conseiller-ère en biodiversité</a:t>
            </a:r>
          </a:p>
        </p:txBody>
      </p:sp>
    </p:spTree>
    <p:extLst>
      <p:ext uri="{BB962C8B-B14F-4D97-AF65-F5344CB8AC3E}">
        <p14:creationId xmlns:p14="http://schemas.microsoft.com/office/powerpoint/2010/main" val="261985943"/>
      </p:ext>
    </p:extLst>
  </p:cSld>
  <p:clrMapOvr>
    <a:masterClrMapping/>
  </p:clrMapOvr>
  <mc:AlternateContent xmlns:mc="http://schemas.openxmlformats.org/markup-compatibility/2006" xmlns:p14="http://schemas.microsoft.com/office/powerpoint/2010/main">
    <mc:Choice Requires="p14">
      <p:transition spd="slow" p14:dur="2000" advTm="34698"/>
    </mc:Choice>
    <mc:Fallback xmlns="">
      <p:transition spd="slow" advTm="34698"/>
    </mc:Fallback>
  </mc:AlternateContent>
  <p:extLst>
    <p:ext uri="{3A86A75C-4F4B-4683-9AE1-C65F6400EC91}">
      <p14:laserTraceLst xmlns:p14="http://schemas.microsoft.com/office/powerpoint/2010/main">
        <p14:tracePtLst>
          <p14:tracePt t="6091" x="3694113" y="6797675"/>
          <p14:tracePt t="6101" x="3709988" y="6764338"/>
          <p14:tracePt t="6121" x="3709988" y="6721475"/>
          <p14:tracePt t="6135" x="3736975" y="6661150"/>
          <p14:tracePt t="6152" x="3744913" y="6600825"/>
          <p14:tracePt t="6168" x="3752850" y="6540500"/>
          <p14:tracePt t="6185" x="3770313" y="6497638"/>
          <p14:tracePt t="6201" x="3779838" y="6446838"/>
          <p14:tracePt t="6218" x="3779838" y="6394450"/>
          <p14:tracePt t="6234" x="3795713" y="6335713"/>
          <p14:tracePt t="6253" x="3805238" y="6300788"/>
          <p14:tracePt t="6268" x="3813175" y="6249988"/>
          <p14:tracePt t="6285" x="3830638" y="6215063"/>
          <p14:tracePt t="6301" x="3830638" y="6180138"/>
          <p14:tracePt t="6318" x="3838575" y="6129338"/>
          <p14:tracePt t="6350" x="3856038" y="6111875"/>
          <p14:tracePt t="6356" x="3865563" y="6035675"/>
          <p14:tracePt t="6367" x="3865563" y="6008688"/>
          <p14:tracePt t="6385" x="3865563" y="5983288"/>
          <p14:tracePt t="6401" x="3865563" y="5949950"/>
          <p14:tracePt t="6418" x="3865563" y="5915025"/>
          <p14:tracePt t="6435" x="3865563" y="5880100"/>
          <p14:tracePt t="6453" x="3865563" y="5854700"/>
          <p14:tracePt t="6474" x="3865563" y="5821363"/>
          <p14:tracePt t="6485" x="3865563" y="5778500"/>
          <p14:tracePt t="6501" x="3865563" y="5768975"/>
          <p14:tracePt t="6518" x="3865563" y="5743575"/>
          <p14:tracePt t="6535" x="3865563" y="5718175"/>
          <p14:tracePt t="6551" x="3865563" y="5708650"/>
          <p14:tracePt t="6568" x="3865563" y="5675313"/>
          <p14:tracePt t="6584" x="3865563" y="5649913"/>
          <p14:tracePt t="6601" x="3865563" y="5622925"/>
          <p14:tracePt t="6617" x="3865563" y="5597525"/>
          <p14:tracePt t="6635" x="3865563" y="5572125"/>
          <p14:tracePt t="6651" x="3865563" y="5554663"/>
          <p14:tracePt t="6670" x="3865563" y="5537200"/>
          <p14:tracePt t="6714" x="3873500" y="5537200"/>
          <p14:tracePt t="7048" x="3873500" y="5529263"/>
          <p14:tracePt t="7055" x="3873500" y="5511800"/>
          <p14:tracePt t="7068" x="3873500" y="5494338"/>
          <p14:tracePt t="7084" x="3873500" y="5451475"/>
          <p14:tracePt t="7101" x="3873500" y="5435600"/>
          <p14:tracePt t="7118" x="3873500" y="5365750"/>
          <p14:tracePt t="7136" x="3890963" y="5264150"/>
          <p14:tracePt t="7151" x="3924300" y="5143500"/>
          <p14:tracePt t="7168" x="3941763" y="5092700"/>
          <p14:tracePt t="7184" x="3959225" y="5022850"/>
          <p14:tracePt t="7201" x="4019550" y="4886325"/>
          <p14:tracePt t="7217" x="4044950" y="4826000"/>
          <p14:tracePt t="7234" x="4079875" y="4775200"/>
          <p14:tracePt t="7251" x="4122738" y="4732338"/>
          <p14:tracePt t="7269" x="4138613" y="4706938"/>
          <p14:tracePt t="7284" x="4165600" y="4679950"/>
          <p14:tracePt t="7317" x="4181475" y="4672013"/>
          <p14:tracePt t="7318" x="4191000" y="4672013"/>
          <p14:tracePt t="7352" x="4208463" y="4672013"/>
          <p14:tracePt t="7492" x="4208463" y="4679950"/>
          <p14:tracePt t="7581" x="4191000" y="4679950"/>
          <p14:tracePt t="7597" x="4191000" y="4689475"/>
          <p14:tracePt t="7638" x="4181475" y="4689475"/>
          <p14:tracePt t="7680" x="4165600" y="4706938"/>
          <p14:tracePt t="7718" x="4165600" y="4714875"/>
          <p14:tracePt t="7734" x="4156075" y="4714875"/>
          <p14:tracePt t="7751" x="4156075" y="4732338"/>
          <p14:tracePt t="7785" x="4156075" y="4740275"/>
          <p14:tracePt t="7801" x="4138613" y="4749800"/>
          <p14:tracePt t="7817" x="4130675" y="4765675"/>
          <p14:tracePt t="7837" x="4130675" y="4775200"/>
          <p14:tracePt t="7852" x="4122738" y="4792663"/>
          <p14:tracePt t="7868" x="4105275" y="4800600"/>
          <p14:tracePt t="7885" x="4105275" y="4826000"/>
          <p14:tracePt t="7901" x="4095750" y="4835525"/>
          <p14:tracePt t="7918" x="4079875" y="4851400"/>
          <p14:tracePt t="7934" x="4070350" y="4878388"/>
          <p14:tracePt t="7951" x="4062413" y="4886325"/>
          <p14:tracePt t="7968" x="4044950" y="4894263"/>
          <p14:tracePt t="7985" x="4037013" y="4911725"/>
          <p14:tracePt t="8001" x="4019550" y="4937125"/>
          <p14:tracePt t="8018" x="4002088" y="4946650"/>
          <p14:tracePt t="8035" x="3984625" y="4954588"/>
          <p14:tracePt t="8039" x="3976688" y="4972050"/>
          <p14:tracePt t="8051" x="3976688" y="4979988"/>
          <p14:tracePt t="8068" x="3959225" y="4979988"/>
          <p14:tracePt t="8085" x="3941763" y="4997450"/>
          <p14:tracePt t="8101" x="3924300" y="5006975"/>
          <p14:tracePt t="8117" x="3898900" y="5022850"/>
          <p14:tracePt t="8135" x="3873500" y="5032375"/>
          <p14:tracePt t="8153" x="3865563" y="5040313"/>
          <p14:tracePt t="8168" x="3838575" y="5057775"/>
          <p14:tracePt t="8185" x="3830638" y="5065713"/>
          <p14:tracePt t="8201" x="3805238" y="5065713"/>
          <p14:tracePt t="8219" x="3795713" y="5083175"/>
          <p14:tracePt t="8235" x="3779838" y="5092700"/>
          <p14:tracePt t="8268" x="3770313" y="5092700"/>
          <p14:tracePt t="8285" x="3752850" y="5100638"/>
          <p14:tracePt t="8301" x="3744913" y="5100638"/>
          <p14:tracePt t="8319" x="3719513" y="5118100"/>
          <p14:tracePt t="8335" x="3709988" y="5118100"/>
          <p14:tracePt t="8352" x="3694113" y="5126038"/>
          <p14:tracePt t="8371" x="3684588" y="5143500"/>
          <p14:tracePt t="8385" x="3659188" y="5143500"/>
          <p14:tracePt t="8402" x="3651250" y="5143500"/>
          <p14:tracePt t="8419" x="3633788" y="5151438"/>
          <p14:tracePt t="8451" x="3624263" y="5151438"/>
          <p14:tracePt t="8509" x="3608388" y="5151438"/>
          <p14:tracePt t="8536" x="3608388" y="5160963"/>
          <p14:tracePt t="9051" x="3590925" y="5160963"/>
          <p14:tracePt t="9058" x="3573463" y="5160963"/>
          <p14:tracePt t="9069" x="3565525" y="5160963"/>
          <p14:tracePt t="9085" x="3540125" y="5160963"/>
          <p14:tracePt t="9101" x="3505200" y="5160963"/>
          <p14:tracePt t="9118" x="3479800" y="5160963"/>
          <p14:tracePt t="9134" x="3454400" y="5160963"/>
          <p14:tracePt t="9151" x="3427413" y="5160963"/>
          <p14:tracePt t="9167" x="3402013" y="5160963"/>
          <p14:tracePt t="9183" x="3384550" y="5160963"/>
          <p14:tracePt t="9201" x="3359150" y="5178425"/>
          <p14:tracePt t="9219" x="3341688" y="5178425"/>
          <p14:tracePt t="9236" x="3325813" y="5178425"/>
          <p14:tracePt t="9251" x="3308350" y="5178425"/>
          <p14:tracePt t="9268" x="3298825" y="5178425"/>
          <p14:tracePt t="9284" x="3282950" y="5178425"/>
          <p14:tracePt t="9301" x="3273425" y="5186363"/>
          <p14:tracePt t="9318" x="3265488" y="5186363"/>
          <p14:tracePt t="9338" x="3248025" y="5186363"/>
          <p14:tracePt t="9538" x="3240088" y="5186363"/>
          <p14:tracePt t="9562" x="3222625" y="5186363"/>
          <p14:tracePt t="9585" x="3213100" y="5186363"/>
          <p14:tracePt t="9601" x="3213100" y="5203825"/>
          <p14:tracePt t="9602" x="3205163" y="5203825"/>
          <p14:tracePt t="9619" x="3187700" y="5203825"/>
          <p14:tracePt t="9635" x="3179763" y="5203825"/>
          <p14:tracePt t="9650" x="3154363" y="5203825"/>
          <p14:tracePt t="9667" x="3136900" y="5211763"/>
          <p14:tracePt t="9685" x="3101975" y="5211763"/>
          <p14:tracePt t="9701" x="3076575" y="5229225"/>
          <p14:tracePt t="9718" x="3059113" y="5229225"/>
          <p14:tracePt t="9735" x="3033713" y="5237163"/>
          <p14:tracePt t="9752" x="3016250" y="5237163"/>
          <p14:tracePt t="9768" x="2998788" y="5237163"/>
          <p14:tracePt t="9786" x="2982913" y="5237163"/>
          <p14:tracePt t="9801" x="2955925" y="5246688"/>
          <p14:tracePt t="9818" x="2947988" y="5246688"/>
          <p14:tracePt t="9834" x="2922588" y="5246688"/>
          <p14:tracePt t="9868" x="2897188" y="5246688"/>
          <p14:tracePt t="9884" x="2887663" y="5264150"/>
          <p14:tracePt t="9918" x="2862263" y="5264150"/>
          <p14:tracePt t="9935" x="2836863" y="5272088"/>
          <p14:tracePt t="9951" x="2811463" y="5272088"/>
          <p14:tracePt t="9969" x="2794000" y="5272088"/>
          <p14:tracePt t="9985" x="2768600" y="5272088"/>
          <p14:tracePt t="10002" x="2741613" y="5289550"/>
          <p14:tracePt t="10005" x="2716213" y="5289550"/>
          <p14:tracePt t="10035" x="2708275" y="5289550"/>
          <p14:tracePt t="10051" x="2682875" y="5297488"/>
          <p14:tracePt t="10068" x="2655888" y="5297488"/>
          <p14:tracePt t="10085" x="2630488" y="5297488"/>
          <p14:tracePt t="10102" x="2622550" y="5307013"/>
          <p14:tracePt t="10118" x="2597150" y="5307013"/>
          <p14:tracePt t="10135" x="2587625" y="5307013"/>
          <p14:tracePt t="10153" x="2570163" y="5307013"/>
          <p14:tracePt t="10180" x="2570163" y="5322888"/>
          <p14:tracePt t="10713" x="2562225" y="5322888"/>
          <p14:tracePt t="10719" x="2536825" y="5322888"/>
          <p14:tracePt t="10734" x="2528888" y="5307013"/>
          <p14:tracePt t="10751" x="2511425" y="5307013"/>
          <p14:tracePt t="10767" x="2476500" y="5297488"/>
          <p14:tracePt t="10784" x="2451100" y="5297488"/>
          <p14:tracePt t="10801" x="2425700" y="5289550"/>
          <p14:tracePt t="10817" x="2400300" y="5272088"/>
          <p14:tracePt t="10835" x="2382838" y="5272088"/>
          <p14:tracePt t="10850" x="2357438" y="5264150"/>
          <p14:tracePt t="10867" x="2330450" y="5264150"/>
          <p14:tracePt t="10885" x="2305050" y="5246688"/>
          <p14:tracePt t="10903" x="2279650" y="5246688"/>
          <p14:tracePt t="10917" x="2262188" y="5246688"/>
          <p14:tracePt t="10935" x="2244725" y="5246688"/>
          <p14:tracePt t="10952" x="2219325" y="5237163"/>
          <p14:tracePt t="10968" x="2211388" y="5237163"/>
          <p14:tracePt t="10985" x="2185988" y="5237163"/>
          <p14:tracePt t="11001" x="2159000" y="5237163"/>
          <p14:tracePt t="11018" x="2151063" y="5237163"/>
          <p14:tracePt t="11035" x="2133600" y="5237163"/>
          <p14:tracePt t="11053" x="2125663" y="5237163"/>
          <p14:tracePt t="11074" x="2116138" y="5237163"/>
          <p14:tracePt t="11084" x="2100263" y="5237163"/>
          <p14:tracePt t="11121" x="2090738" y="5237163"/>
          <p14:tracePt t="11135" x="2073275" y="5237163"/>
          <p14:tracePt t="11167" x="2065338" y="5237163"/>
          <p14:tracePt t="11185" x="2057400" y="5237163"/>
          <p14:tracePt t="11219" x="2030413" y="5237163"/>
          <p14:tracePt t="11234" x="2014538" y="5237163"/>
          <p14:tracePt t="11251" x="2005013" y="5237163"/>
          <p14:tracePt t="11268" x="1997075" y="5237163"/>
          <p14:tracePt t="11285" x="1954213" y="5237163"/>
          <p14:tracePt t="11302" x="1944688" y="5237163"/>
          <p14:tracePt t="11318" x="1936750" y="5237163"/>
          <p14:tracePt t="11335" x="1919288" y="5237163"/>
          <p14:tracePt t="11351" x="1911350" y="5237163"/>
          <p14:tracePt t="11368" x="1893888" y="5237163"/>
          <p14:tracePt t="11384" x="1885950" y="5237163"/>
          <p14:tracePt t="11401" x="1868488" y="5237163"/>
          <p14:tracePt t="11435" x="1858963" y="5237163"/>
          <p14:tracePt t="11452" x="1851025" y="5237163"/>
          <p14:tracePt t="11478" x="1833563" y="5237163"/>
          <p14:tracePt t="11519" x="1825625" y="5237163"/>
          <p14:tracePt t="11552" x="1808163" y="5237163"/>
          <p14:tracePt t="11568" x="1800225" y="5237163"/>
          <p14:tracePt t="11585" x="1773238" y="5246688"/>
          <p14:tracePt t="11601" x="1765300" y="5246688"/>
          <p14:tracePt t="11619" x="1739900" y="5264150"/>
          <p14:tracePt t="11635" x="1730375" y="5264150"/>
          <p14:tracePt t="11651" x="1704975" y="5272088"/>
          <p14:tracePt t="11669" x="1679575" y="5272088"/>
          <p14:tracePt t="11687" x="1671638" y="5272088"/>
          <p14:tracePt t="11702" x="1644650" y="5272088"/>
          <p14:tracePt t="11718" x="1619250" y="5272088"/>
          <p14:tracePt t="11737" x="1601788" y="5272088"/>
          <p14:tracePt t="11752" x="1593850" y="5272088"/>
          <p14:tracePt t="11768" x="1585913" y="5272088"/>
          <p14:tracePt t="11785" x="1568450" y="5289550"/>
          <p14:tracePt t="11819" x="1558925" y="5289550"/>
          <p14:tracePt t="11835" x="1533525" y="5289550"/>
          <p14:tracePt t="11852" x="1525588" y="5289550"/>
          <p14:tracePt t="11868" x="1508125" y="5289550"/>
          <p14:tracePt t="11885" x="1482725" y="5289550"/>
          <p14:tracePt t="11902" x="1474788" y="5289550"/>
          <p14:tracePt t="11918" x="1447800" y="5289550"/>
          <p14:tracePt t="11935" x="1439863" y="5289550"/>
          <p14:tracePt t="11952" x="1414463" y="5289550"/>
          <p14:tracePt t="11970" x="1389063" y="5289550"/>
          <p14:tracePt t="11985" x="1379538" y="5289550"/>
          <p14:tracePt t="12001" x="1362075" y="5289550"/>
          <p14:tracePt t="12006" x="1336675" y="5289550"/>
          <p14:tracePt t="12018" x="1328738" y="5289550"/>
          <p14:tracePt t="12035" x="1319213" y="5289550"/>
          <p14:tracePt t="12054" x="1303338" y="5289550"/>
          <p14:tracePt t="12068" x="1276350" y="5297488"/>
          <p14:tracePt t="12085" x="1268413" y="5297488"/>
          <p14:tracePt t="12101" x="1260475" y="5297488"/>
          <p14:tracePt t="12124" x="1243013" y="5297488"/>
          <p14:tracePt t="12135" x="1233488" y="5297488"/>
          <p14:tracePt t="12155" x="1217613" y="5297488"/>
          <p14:tracePt t="12172" x="1208088" y="5297488"/>
          <p14:tracePt t="12199" x="1200150" y="5297488"/>
          <p14:tracePt t="12222" x="1182688" y="5297488"/>
          <p14:tracePt t="12251" x="1174750" y="5307013"/>
          <p14:tracePt t="12313" x="1174750" y="5322888"/>
          <p14:tracePt t="12355" x="1174750" y="5332413"/>
          <p14:tracePt t="12797" x="1157288" y="5332413"/>
          <p14:tracePt t="12813" x="1147763" y="5332413"/>
          <p14:tracePt t="12822" x="1147763" y="5322888"/>
          <p14:tracePt t="12829" x="1131888" y="5322888"/>
          <p14:tracePt t="12838" x="1122363" y="5322888"/>
          <p14:tracePt t="12851" x="1122363" y="5307013"/>
          <p14:tracePt t="12869" x="1114425" y="5307013"/>
          <p14:tracePt t="12886" x="1096963" y="5307013"/>
          <p14:tracePt t="12901" x="1096963" y="5297488"/>
          <p14:tracePt t="12917" x="1089025" y="5297488"/>
          <p14:tracePt t="12952" x="1071563" y="5297488"/>
          <p14:tracePt t="12968" x="1062038" y="5297488"/>
          <p14:tracePt t="13023" x="1054100" y="5297488"/>
          <p14:tracePt t="13063" x="1036638" y="5297488"/>
          <p14:tracePt t="13096" x="1028700" y="5297488"/>
          <p14:tracePt t="13121" x="1011238" y="5297488"/>
          <p14:tracePt t="13149" x="1003300" y="5297488"/>
          <p14:tracePt t="13169" x="993775" y="5297488"/>
          <p14:tracePt t="13184" x="976313" y="5297488"/>
          <p14:tracePt t="13201" x="968375" y="5297488"/>
          <p14:tracePt t="13218" x="942975" y="5297488"/>
          <p14:tracePt t="13234" x="933450" y="5297488"/>
          <p14:tracePt t="13251" x="917575" y="5297488"/>
          <p14:tracePt t="13268" x="908050" y="5297488"/>
          <p14:tracePt t="13290" x="890588" y="5297488"/>
          <p14:tracePt t="13314" x="890588" y="5307013"/>
          <p14:tracePt t="13347" x="882650" y="5307013"/>
          <p14:tracePt t="13420" x="882650" y="5322888"/>
          <p14:tracePt t="13452" x="865188" y="5322888"/>
          <p14:tracePt t="13484" x="865188" y="5332413"/>
          <p14:tracePt t="13581" x="857250" y="5332413"/>
          <p14:tracePt t="13941" x="865188" y="5332413"/>
          <p14:tracePt t="13974" x="882650" y="5332413"/>
          <p14:tracePt t="13990" x="890588" y="5332413"/>
          <p14:tracePt t="14007" x="908050" y="5332413"/>
          <p14:tracePt t="14024" x="917575" y="5332413"/>
          <p14:tracePt t="14041" x="933450" y="5349875"/>
          <p14:tracePt t="14057" x="950913" y="5349875"/>
          <p14:tracePt t="14074" x="968375" y="5349875"/>
          <p14:tracePt t="14090" x="993775" y="5357813"/>
          <p14:tracePt t="14107" x="1011238" y="5365750"/>
          <p14:tracePt t="14124" x="1036638" y="5365750"/>
          <p14:tracePt t="14140" x="1071563" y="5383213"/>
          <p14:tracePt t="14157" x="1089025" y="5383213"/>
          <p14:tracePt t="14174" x="1114425" y="5383213"/>
          <p14:tracePt t="14200" x="1131888" y="5392738"/>
          <p14:tracePt t="14216" x="1147763" y="5392738"/>
          <p14:tracePt t="14236" x="1174750" y="5392738"/>
          <p14:tracePt t="14251" x="1200150" y="5408613"/>
          <p14:tracePt t="14268" x="1208088" y="5408613"/>
          <p14:tracePt t="14284" x="1233488" y="5408613"/>
          <p14:tracePt t="14301" x="1260475" y="5418138"/>
          <p14:tracePt t="14318" x="1268413" y="5418138"/>
          <p14:tracePt t="14335" x="1276350" y="5418138"/>
          <p14:tracePt t="14350" x="1293813" y="5418138"/>
          <p14:tracePt t="14367" x="1303338" y="5418138"/>
          <p14:tracePt t="14402" x="1319213" y="5435600"/>
          <p14:tracePt t="14418" x="1336675" y="5435600"/>
          <p14:tracePt t="14434" x="1354138" y="5435600"/>
          <p14:tracePt t="14450" x="1362075" y="5435600"/>
          <p14:tracePt t="14467" x="1389063" y="5443538"/>
          <p14:tracePt t="14484" x="1414463" y="5443538"/>
          <p14:tracePt t="14501" x="1439863" y="5443538"/>
          <p14:tracePt t="14518" x="1474788" y="5443538"/>
          <p14:tracePt t="14536" x="1508125" y="5451475"/>
          <p14:tracePt t="14551" x="1533525" y="5451475"/>
          <p14:tracePt t="14568" x="1568450" y="5451475"/>
          <p14:tracePt t="14584" x="1619250" y="5451475"/>
          <p14:tracePt t="14602" x="1654175" y="5451475"/>
          <p14:tracePt t="14618" x="1687513" y="5451475"/>
          <p14:tracePt t="14635" x="1714500" y="5451475"/>
          <p14:tracePt t="14650" x="1747838" y="5451475"/>
          <p14:tracePt t="14668" x="1773238" y="5451475"/>
          <p14:tracePt t="14684" x="1800225" y="5451475"/>
          <p14:tracePt t="14701" x="1825625" y="5451475"/>
          <p14:tracePt t="14718" x="1851025" y="5451475"/>
          <p14:tracePt t="14733" x="1868488" y="5451475"/>
          <p14:tracePt t="14751" x="1893888" y="5451475"/>
          <p14:tracePt t="14768" x="1919288" y="5451475"/>
          <p14:tracePt t="14786" x="1944688" y="5451475"/>
          <p14:tracePt t="14801" x="1954213" y="5451475"/>
          <p14:tracePt t="14819" x="1979613" y="5451475"/>
          <p14:tracePt t="14835" x="1997075" y="5451475"/>
          <p14:tracePt t="14851" x="2005013" y="5451475"/>
          <p14:tracePt t="14868" x="2014538" y="5451475"/>
          <p14:tracePt t="14877" x="2030413" y="5451475"/>
          <p14:tracePt t="15124" x="2014538" y="5451475"/>
          <p14:tracePt t="15207" x="2005013" y="5451475"/>
          <p14:tracePt t="15278" x="1997075" y="5451475"/>
          <p14:tracePt t="15357" x="1997075" y="5468938"/>
          <p14:tracePt t="15378" x="1979613" y="5468938"/>
          <p14:tracePt t="15411" x="1979613" y="5478463"/>
          <p14:tracePt t="15424" x="1971675" y="5478463"/>
          <p14:tracePt t="15441" x="1954213" y="5478463"/>
          <p14:tracePt t="15457" x="1954213" y="5494338"/>
          <p14:tracePt t="15474" x="1936750" y="5494338"/>
          <p14:tracePt t="15490" x="1911350" y="5503863"/>
          <p14:tracePt t="15507" x="1885950" y="5503863"/>
          <p14:tracePt t="15524" x="1858963" y="5511800"/>
          <p14:tracePt t="15540" x="1825625" y="5529263"/>
          <p14:tracePt t="15557" x="1800225" y="5537200"/>
          <p14:tracePt t="15574" x="1773238" y="5554663"/>
          <p14:tracePt t="15601" x="1747838" y="5554663"/>
          <p14:tracePt t="15618" x="1739900" y="5564188"/>
          <p14:tracePt t="15634" x="1714500" y="5572125"/>
          <p14:tracePt t="15650" x="1704975" y="5572125"/>
          <p14:tracePt t="15667" x="1687513" y="5572125"/>
          <p14:tracePt t="15684" x="1679575" y="5589588"/>
          <p14:tracePt t="15701" x="1671638" y="5597525"/>
          <p14:tracePt t="15718" x="1654175" y="5597525"/>
          <p14:tracePt t="15752" x="1644650" y="5597525"/>
          <p14:tracePt t="15810" x="1628775" y="5597525"/>
          <p14:tracePt t="15844" x="1628775" y="5614988"/>
          <p14:tracePt t="15924" x="1619250" y="5614988"/>
          <p14:tracePt t="15990" x="1601788" y="5622925"/>
          <p14:tracePt t="16024" x="1593850" y="5622925"/>
          <p14:tracePt t="16041" x="1593850" y="5632450"/>
          <p14:tracePt t="16057" x="1585913" y="5632450"/>
          <p14:tracePt t="16090" x="1568450" y="5649913"/>
          <p14:tracePt t="16157" x="1558925" y="5649913"/>
          <p14:tracePt t="20410" x="1568450" y="5649913"/>
          <p14:tracePt t="20427" x="1585913" y="5649913"/>
          <p14:tracePt t="20451" x="1593850" y="5649913"/>
          <p14:tracePt t="20484" x="1601788" y="5649913"/>
          <p14:tracePt t="20492" x="1619250" y="5649913"/>
          <p14:tracePt t="20550" x="1628775" y="5649913"/>
          <p14:tracePt t="20567" x="1644650" y="5632450"/>
          <p14:tracePt t="20584" x="1654175" y="5632450"/>
          <p14:tracePt t="20601" x="1679575" y="5622925"/>
          <p14:tracePt t="20617" x="1687513" y="5622925"/>
          <p14:tracePt t="20634" x="1714500" y="5614988"/>
          <p14:tracePt t="20651" x="1739900" y="5614988"/>
          <p14:tracePt t="20667" x="1747838" y="5597525"/>
          <p14:tracePt t="20684" x="1765300" y="5597525"/>
          <p14:tracePt t="20702" x="1773238" y="5597525"/>
          <p14:tracePt t="20736" x="1790700" y="5597525"/>
          <p14:tracePt t="20753" x="1800225" y="5597525"/>
          <p14:tracePt t="20777" x="1808163" y="5597525"/>
          <p14:tracePt t="20799" x="1825625" y="5597525"/>
          <p14:tracePt t="20835" x="1833563" y="5597525"/>
          <p14:tracePt t="20867" x="1851025" y="5597525"/>
          <p14:tracePt t="20884" x="1858963" y="5597525"/>
          <p14:tracePt t="20901" x="1868488" y="5597525"/>
          <p14:tracePt t="20917" x="1885950" y="5597525"/>
          <p14:tracePt t="20935" x="1893888" y="5597525"/>
          <p14:tracePt t="20951" x="1911350" y="5597525"/>
          <p14:tracePt t="20969" x="1919288" y="5597525"/>
          <p14:tracePt t="20985" x="1944688" y="5614988"/>
          <p14:tracePt t="21001" x="1954213" y="5614988"/>
          <p14:tracePt t="21019" x="1971675" y="5614988"/>
          <p14:tracePt t="21022" x="1997075" y="5614988"/>
          <p14:tracePt t="21036" x="1997075" y="5622925"/>
          <p14:tracePt t="21051" x="2005013" y="5622925"/>
          <p14:tracePt t="21068" x="2014538" y="5622925"/>
          <p14:tracePt t="21085" x="2039938" y="5622925"/>
          <p14:tracePt t="21101" x="2057400" y="5622925"/>
          <p14:tracePt t="21119" x="2065338" y="5622925"/>
          <p14:tracePt t="21136" x="2073275" y="5622925"/>
          <p14:tracePt t="21140" x="2090738" y="5622925"/>
          <p14:tracePt t="21168" x="2100263" y="5622925"/>
          <p14:tracePt t="21227" x="2116138" y="5622925"/>
          <p14:tracePt t="21259" x="2125663" y="5622925"/>
          <p14:tracePt t="21268" x="2133600" y="5622925"/>
          <p14:tracePt t="21280" x="2151063" y="5622925"/>
          <p14:tracePt t="21300" x="2159000" y="5622925"/>
          <p14:tracePt t="21317" x="2176463" y="5622925"/>
          <p14:tracePt t="21335" x="2201863" y="5622925"/>
          <p14:tracePt t="21350" x="2236788" y="5622925"/>
          <p14:tracePt t="21367" x="2262188" y="5622925"/>
          <p14:tracePt t="21384" x="2297113" y="5622925"/>
          <p14:tracePt t="21400" x="2322513" y="5622925"/>
          <p14:tracePt t="21418" x="2339975" y="5622925"/>
          <p14:tracePt t="21434" x="2365375" y="5632450"/>
          <p14:tracePt t="21451" x="2400300" y="5632450"/>
          <p14:tracePt t="21468" x="2443163" y="5649913"/>
          <p14:tracePt t="21485" x="2468563" y="5649913"/>
          <p14:tracePt t="21502" x="2486025" y="5657850"/>
          <p14:tracePt t="21518" x="2511425" y="5657850"/>
          <p14:tracePt t="21536" x="2536825" y="5675313"/>
          <p14:tracePt t="21552" x="2544763" y="5675313"/>
          <p14:tracePt t="21568" x="2562225" y="5675313"/>
          <p14:tracePt t="21601" x="2570163" y="5675313"/>
          <p14:tracePt t="21620" x="2587625" y="5675313"/>
          <p14:tracePt t="21634" x="2597150" y="5675313"/>
          <p14:tracePt t="21657" x="2605088" y="5675313"/>
          <p14:tracePt t="21722" x="2622550" y="5675313"/>
          <p14:tracePt t="22723" x="2630488" y="5675313"/>
          <p14:tracePt t="22732" x="2647950" y="5675313"/>
          <p14:tracePt t="22745" x="2682875" y="5675313"/>
          <p14:tracePt t="22755" x="2690813" y="5657850"/>
          <p14:tracePt t="22768" x="2733675" y="5657850"/>
          <p14:tracePt t="22785" x="2751138" y="5657850"/>
          <p14:tracePt t="22803" x="2827338" y="5657850"/>
          <p14:tracePt t="22816" x="2870200" y="5657850"/>
          <p14:tracePt t="22834" x="2922588" y="5657850"/>
          <p14:tracePt t="22850" x="2973388" y="5657850"/>
          <p14:tracePt t="22868" x="3008313" y="5657850"/>
          <p14:tracePt t="22884" x="3041650" y="5657850"/>
          <p14:tracePt t="22901" x="3068638" y="5657850"/>
          <p14:tracePt t="22918" x="3094038" y="5657850"/>
          <p14:tracePt t="22934" x="3101975" y="5657850"/>
          <p14:tracePt t="22951" x="3119438" y="5657850"/>
          <p14:tracePt t="22968" x="3127375" y="5657850"/>
          <p14:tracePt t="22986" x="3136900" y="5657850"/>
          <p14:tracePt t="24163" x="3127375" y="5657850"/>
          <p14:tracePt t="24179" x="3119438" y="5657850"/>
          <p14:tracePt t="24195" x="3101975" y="5657850"/>
          <p14:tracePt t="24205" x="3094038" y="5657850"/>
          <p14:tracePt t="24216" x="3076575" y="5657850"/>
          <p14:tracePt t="24251" x="3068638" y="5657850"/>
          <p14:tracePt t="24267" x="3033713" y="5657850"/>
          <p14:tracePt t="24284" x="3016250" y="5657850"/>
          <p14:tracePt t="24300" x="2998788" y="5657850"/>
          <p14:tracePt t="24318" x="2982913" y="5657850"/>
          <p14:tracePt t="24334" x="2973388" y="5657850"/>
          <p14:tracePt t="24349" x="2947988" y="5657850"/>
          <p14:tracePt t="24367" x="2922588" y="5657850"/>
          <p14:tracePt t="24384" x="2913063" y="5657850"/>
          <p14:tracePt t="24401" x="2887663" y="5657850"/>
          <p14:tracePt t="24417" x="2862263" y="5657850"/>
          <p14:tracePt t="24434" x="2854325" y="5657850"/>
          <p14:tracePt t="24451" x="2836863" y="5657850"/>
          <p14:tracePt t="24468" x="2827338" y="5657850"/>
          <p14:tracePt t="24488" x="2811463" y="5657850"/>
          <p14:tracePt t="24502" x="2794000" y="5657850"/>
          <p14:tracePt t="24518" x="2776538" y="5657850"/>
          <p14:tracePt t="24534" x="2776538" y="5675313"/>
          <p14:tracePt t="24552" x="2751138" y="5675313"/>
          <p14:tracePt t="24568" x="2741613" y="5683250"/>
          <p14:tracePt t="24586" x="2733675" y="5683250"/>
          <p14:tracePt t="24600" x="2708275" y="5700713"/>
          <p14:tracePt t="24618" x="2690813" y="5708650"/>
          <p14:tracePt t="24634" x="2682875" y="5718175"/>
          <p14:tracePt t="24652" x="2673350" y="5718175"/>
          <p14:tracePt t="24667" x="2655888" y="5735638"/>
          <p14:tracePt t="24685" x="2647950" y="5743575"/>
          <p14:tracePt t="24701" x="2647950" y="5761038"/>
          <p14:tracePt t="24718" x="2630488" y="5761038"/>
          <p14:tracePt t="24735" x="2622550" y="5768975"/>
          <p14:tracePt t="24754" x="2605088" y="5778500"/>
          <p14:tracePt t="24767" x="2597150" y="5794375"/>
          <p14:tracePt t="24785" x="2597150" y="5803900"/>
          <p14:tracePt t="24801" x="2587625" y="5821363"/>
          <p14:tracePt t="24819" x="2570163" y="5829300"/>
          <p14:tracePt t="24835" x="2562225" y="5837238"/>
          <p14:tracePt t="24852" x="2562225" y="5854700"/>
          <p14:tracePt t="24869" x="2544763" y="5864225"/>
          <p14:tracePt t="24885" x="2536825" y="5880100"/>
          <p14:tracePt t="24918" x="2528888" y="5889625"/>
          <p14:tracePt t="24934" x="2511425" y="5907088"/>
          <p14:tracePt t="24952" x="2511425" y="5915025"/>
          <p14:tracePt t="24970" x="2501900" y="5915025"/>
          <p14:tracePt t="24985" x="2501900" y="5922963"/>
          <p14:tracePt t="25001" x="2486025" y="5940425"/>
          <p14:tracePt t="25018" x="2476500" y="5940425"/>
          <p14:tracePt t="25035" x="2468563" y="5949950"/>
          <p14:tracePt t="25051" x="2451100" y="5965825"/>
          <p14:tracePt t="25073" x="2443163" y="5975350"/>
          <p14:tracePt t="25078" x="2425700" y="5975350"/>
          <p14:tracePt t="25116" x="2416175" y="5983288"/>
          <p14:tracePt t="25124" x="2416175" y="6000750"/>
          <p14:tracePt t="25126" x="2400300" y="6000750"/>
          <p14:tracePt t="25167" x="2390775" y="6008688"/>
          <p14:tracePt t="25217" x="2382838" y="6008688"/>
          <p14:tracePt t="25218" x="2382838" y="6026150"/>
          <p14:tracePt t="25288" x="2382838" y="6035675"/>
          <p14:tracePt t="25319" x="2382838" y="6043613"/>
          <p14:tracePt t="25335" x="2365375" y="6043613"/>
          <p14:tracePt t="25917" x="2357438" y="6043613"/>
          <p14:tracePt t="25934" x="2339975" y="6043613"/>
          <p14:tracePt t="25955" x="2330450" y="6043613"/>
          <p14:tracePt t="25972" x="2322513" y="6043613"/>
          <p14:tracePt t="25984" x="2305050" y="6043613"/>
          <p14:tracePt t="26018" x="2297113" y="6043613"/>
          <p14:tracePt t="26051" x="2279650" y="6043613"/>
          <p14:tracePt t="26067" x="2271713" y="6043613"/>
          <p14:tracePt t="26084" x="2262188" y="6043613"/>
          <p14:tracePt t="26109" x="2244725" y="6043613"/>
          <p14:tracePt t="26492" x="2236788" y="6035675"/>
          <p14:tracePt t="26508" x="2219325" y="6035675"/>
          <p14:tracePt t="26524" x="2211388" y="6035675"/>
          <p14:tracePt t="26542" x="2201863" y="6026150"/>
          <p14:tracePt t="26567" x="2185988" y="6026150"/>
          <p14:tracePt t="26588" x="2176463" y="6026150"/>
          <p14:tracePt t="26601" x="2159000" y="6026150"/>
          <p14:tracePt t="26617" x="2159000" y="6008688"/>
          <p14:tracePt t="26634" x="2151063" y="6008688"/>
          <p14:tracePt t="26650" x="2133600" y="6008688"/>
          <p14:tracePt t="26667" x="2125663" y="6008688"/>
          <p14:tracePt t="26702" x="2116138" y="6008688"/>
          <p14:tracePt t="26717" x="2100263" y="6008688"/>
          <p14:tracePt t="26734" x="2090738" y="6008688"/>
          <p14:tracePt t="26751" x="2073275" y="6008688"/>
          <p14:tracePt t="26768" x="2065338" y="6008688"/>
          <p14:tracePt t="26802" x="2057400" y="6008688"/>
          <p14:tracePt t="26806" x="2039938" y="6008688"/>
          <p14:tracePt t="26834" x="2030413" y="6008688"/>
          <p14:tracePt t="26851" x="2014538" y="6008688"/>
          <p14:tracePt t="26884" x="2005013" y="6008688"/>
          <p14:tracePt t="26901" x="1997075" y="6008688"/>
          <p14:tracePt t="26934" x="1979613" y="6008688"/>
          <p14:tracePt t="26951" x="1971675" y="6008688"/>
          <p14:tracePt t="26968" x="1954213" y="6008688"/>
          <p14:tracePt t="27001" x="1944688" y="6008688"/>
          <p14:tracePt t="27018" x="1936750" y="6008688"/>
          <p14:tracePt t="27034" x="1919288" y="6008688"/>
          <p14:tracePt t="27051" x="1919288" y="6026150"/>
          <p14:tracePt t="27067" x="1893888" y="6026150"/>
          <p14:tracePt t="27102" x="1868488" y="6035675"/>
          <p14:tracePt t="27134" x="1858963" y="6035675"/>
          <p14:tracePt t="27153" x="1851025" y="6035675"/>
          <p14:tracePt t="27181" x="1833563" y="6035675"/>
          <p14:tracePt t="27198" x="1833563" y="6043613"/>
          <p14:tracePt t="27245" x="1825625" y="6043613"/>
          <p14:tracePt t="27268" x="1825625" y="6061075"/>
          <p14:tracePt t="27284" x="1808163" y="6061075"/>
          <p14:tracePt t="27309" x="1800225" y="6061075"/>
          <p14:tracePt t="27325" x="1790700" y="6069013"/>
          <p14:tracePt t="27342" x="1773238" y="6069013"/>
          <p14:tracePt t="27367" x="1765300" y="6086475"/>
          <p14:tracePt t="27400" x="1747838" y="6086475"/>
          <p14:tracePt t="27417" x="1739900" y="6086475"/>
          <p14:tracePt t="27442" x="1739900" y="6094413"/>
          <p14:tracePt t="27730" x="1739900" y="6086475"/>
          <p14:tracePt t="27774" x="1747838" y="6086475"/>
          <p14:tracePt t="27810" x="1747838" y="6069013"/>
          <p14:tracePt t="27834" x="1765300" y="6069013"/>
          <p14:tracePt t="27891" x="1773238" y="6069013"/>
          <p14:tracePt t="27923" x="1790700" y="6069013"/>
          <p14:tracePt t="27951" x="1800225" y="6069013"/>
          <p14:tracePt t="27967" x="1808163" y="6069013"/>
          <p14:tracePt t="27983" x="1825625" y="6086475"/>
          <p14:tracePt t="28000" x="1851025" y="6086475"/>
          <p14:tracePt t="28017" x="1868488" y="6094413"/>
          <p14:tracePt t="28034" x="1893888" y="6111875"/>
          <p14:tracePt t="28050" x="1936750" y="6121400"/>
          <p14:tracePt t="28067" x="1954213" y="6129338"/>
          <p14:tracePt t="28084" x="1997075" y="6146800"/>
          <p14:tracePt t="28100" x="2030413" y="6146800"/>
          <p14:tracePt t="28117" x="2090738" y="6154738"/>
          <p14:tracePt t="28134" x="2125663" y="6154738"/>
          <p14:tracePt t="28150" x="2151063" y="6154738"/>
          <p14:tracePt t="28167" x="2185988" y="6154738"/>
          <p14:tracePt t="28186" x="2201863" y="6154738"/>
          <p14:tracePt t="28201" x="2219325" y="6154738"/>
          <p14:tracePt t="28218" x="2236788" y="6172200"/>
          <p14:tracePt t="28234" x="2262188" y="6172200"/>
          <p14:tracePt t="28251" x="2271713" y="6172200"/>
          <p14:tracePt t="28269" x="2279650" y="6172200"/>
          <p14:tracePt t="28285" x="2305050" y="6172200"/>
          <p14:tracePt t="28301" x="2322513" y="6172200"/>
          <p14:tracePt t="28318" x="2330450" y="6172200"/>
          <p14:tracePt t="28334" x="2339975" y="6172200"/>
          <p14:tracePt t="28351" x="2357438" y="6172200"/>
          <p14:tracePt t="28367" x="2365375" y="6172200"/>
          <p14:tracePt t="28401" x="2390775" y="6172200"/>
          <p14:tracePt t="28418" x="2400300" y="6172200"/>
          <p14:tracePt t="28451" x="2416175" y="6172200"/>
          <p14:tracePt t="28468" x="2425700" y="6172200"/>
          <p14:tracePt t="28484" x="2443163" y="6172200"/>
          <p14:tracePt t="28501" x="2451100" y="6172200"/>
          <p14:tracePt t="28527" x="2468563" y="6172200"/>
          <p14:tracePt t="28535" x="2476500" y="6172200"/>
          <p14:tracePt t="28556" x="2486025" y="6172200"/>
          <p14:tracePt t="28566" x="2501900" y="6172200"/>
          <p14:tracePt t="28601" x="2511425" y="6172200"/>
          <p14:tracePt t="28619" x="2528888" y="6172200"/>
          <p14:tracePt t="28634" x="2536825" y="6172200"/>
          <p14:tracePt t="28651" x="2544763" y="6172200"/>
          <p14:tracePt t="28667" x="2570163" y="6172200"/>
          <p14:tracePt t="28686" x="2597150" y="6154738"/>
          <p14:tracePt t="28701" x="2622550" y="6154738"/>
          <p14:tracePt t="28717" x="2630488" y="6154738"/>
          <p14:tracePt t="28735" x="2655888" y="6154738"/>
          <p14:tracePt t="28751" x="2673350" y="6154738"/>
          <p14:tracePt t="28767" x="2682875" y="6154738"/>
          <p14:tracePt t="28786" x="2690813" y="6146800"/>
          <p14:tracePt t="28800" x="2708275" y="6146800"/>
          <p14:tracePt t="28817" x="2716213" y="6146800"/>
          <p14:tracePt t="28856" x="2733675" y="6146800"/>
          <p14:tracePt t="29427" x="2733675" y="6154738"/>
          <p14:tracePt t="29437" x="2716213" y="6154738"/>
          <p14:tracePt t="29484" x="2708275" y="6172200"/>
          <p14:tracePt t="29533" x="2690813" y="6172200"/>
          <p14:tracePt t="29565" x="2690813" y="6180138"/>
          <p14:tracePt t="29576" x="2682875" y="6180138"/>
          <p14:tracePt t="29613" x="2673350" y="6180138"/>
          <p14:tracePt t="29678" x="2655888" y="6180138"/>
          <p14:tracePt t="29897" x="2647950" y="6180138"/>
          <p14:tracePt t="29913" x="2647950" y="6172200"/>
          <p14:tracePt t="29941" x="2630488" y="6172200"/>
          <p14:tracePt t="29974" x="2622550" y="6172200"/>
          <p14:tracePt t="29988" x="2605088" y="6172200"/>
          <p14:tracePt t="30002" x="2597150" y="6154738"/>
          <p14:tracePt t="30018" x="2587625" y="6154738"/>
          <p14:tracePt t="30034" x="2570163" y="6154738"/>
          <p14:tracePt t="30050" x="2570163" y="6146800"/>
          <p14:tracePt t="30067" x="2562225" y="6146800"/>
          <p14:tracePt t="30083" x="2544763" y="6146800"/>
          <p14:tracePt t="30100" x="2536825" y="6146800"/>
          <p14:tracePt t="30117" x="2528888" y="6146800"/>
          <p14:tracePt t="30133" x="2528888" y="6129338"/>
          <p14:tracePt t="30152" x="2511425" y="6129338"/>
          <p14:tracePt t="30167" x="2501900" y="6129338"/>
          <p14:tracePt t="30185" x="2486025" y="6129338"/>
          <p14:tracePt t="30200" x="2486025" y="6121400"/>
          <p14:tracePt t="30217" x="2476500" y="6121400"/>
          <p14:tracePt t="30241" x="2468563" y="6121400"/>
          <p14:tracePt t="30632" x="2476500" y="6121400"/>
          <p14:tracePt t="31062" x="2486025" y="6121400"/>
          <p14:tracePt t="31150" x="2501900" y="6121400"/>
          <p14:tracePt t="31231" x="2511425" y="6121400"/>
          <p14:tracePt t="31288" x="2528888" y="6121400"/>
          <p14:tracePt t="31344" x="2536825" y="6121400"/>
          <p14:tracePt t="31403" x="2544763" y="6121400"/>
          <p14:tracePt t="31457" x="2562225" y="6121400"/>
          <p14:tracePt t="31506" x="2570163" y="6121400"/>
          <p14:tracePt t="31541" x="2587625" y="6121400"/>
          <p14:tracePt t="31572" x="2597150" y="6121400"/>
          <p14:tracePt t="31595" x="2605088" y="6121400"/>
          <p14:tracePt t="31635" x="2622550" y="6121400"/>
          <p14:tracePt t="31724" x="2630488" y="6121400"/>
          <p14:tracePt t="32056" x="2622550" y="6121400"/>
          <p14:tracePt t="33439" x="2622550" y="6069013"/>
          <p14:tracePt t="33447" x="2622550" y="6035675"/>
          <p14:tracePt t="33456" x="2630488" y="5975350"/>
          <p14:tracePt t="33466" x="2647950" y="5922963"/>
          <p14:tracePt t="33483" x="2673350" y="5778500"/>
          <p14:tracePt t="33500" x="2708275" y="5657850"/>
          <p14:tracePt t="33517" x="2776538" y="5365750"/>
          <p14:tracePt t="33533" x="2887663" y="5022850"/>
          <p14:tracePt t="33550" x="3033713" y="4611688"/>
          <p14:tracePt t="33566" x="3265488" y="3935413"/>
          <p14:tracePt t="33584" x="3444875" y="3317875"/>
          <p14:tracePt t="33601" x="3659188" y="2563813"/>
          <p14:tracePt t="33617" x="3856038" y="1903413"/>
          <p14:tracePt t="33634" x="4037013" y="1346200"/>
          <p14:tracePt t="33651" x="4216400" y="822325"/>
          <p14:tracePt t="33668" x="4370388" y="377825"/>
        </p14:tracePtLst>
      </p14:laserTraceLst>
    </p:ext>
  </p:extLs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nhaltsplatzhalter 2">
            <a:extLst>
              <a:ext uri="{FF2B5EF4-FFF2-40B4-BE49-F238E27FC236}">
                <a16:creationId xmlns:a16="http://schemas.microsoft.com/office/drawing/2014/main" id="{8CC87A89-0FD3-147E-EB56-1CF8010B8530}"/>
              </a:ext>
            </a:extLst>
          </p:cNvPr>
          <p:cNvSpPr>
            <a:spLocks noGrp="1"/>
          </p:cNvSpPr>
          <p:nvPr>
            <p:ph idx="1"/>
          </p:nvPr>
        </p:nvSpPr>
        <p:spPr>
          <a:xfrm>
            <a:off x="628650" y="1403053"/>
            <a:ext cx="4015358" cy="4680000"/>
          </a:xfrm>
        </p:spPr>
        <p:txBody>
          <a:bodyPr>
            <a:normAutofit fontScale="85000" lnSpcReduction="10000"/>
          </a:bodyPr>
          <a:lstStyle/>
          <a:p>
            <a:pPr marL="0" indent="0">
              <a:buNone/>
            </a:pPr>
            <a:r>
              <a:rPr lang="de-CH" dirty="0"/>
              <a:t>Stratégie </a:t>
            </a:r>
            <a:r>
              <a:rPr lang="de-CH" dirty="0" err="1"/>
              <a:t>Biodiversité</a:t>
            </a:r>
            <a:r>
              <a:rPr lang="de-CH" dirty="0"/>
              <a:t> Suisse (2012):</a:t>
            </a:r>
          </a:p>
          <a:p>
            <a:pPr marL="0" indent="0">
              <a:buNone/>
            </a:pPr>
            <a:r>
              <a:rPr lang="fr-FR" dirty="0"/>
              <a:t>Novembre 2024 : le Conseil fédéral confirme la validité des objectifs et prolonge la Stratégie Biodiversité Suisse jusqu'en 2030.</a:t>
            </a:r>
            <a:endParaRPr lang="de-CH" dirty="0"/>
          </a:p>
          <a:p>
            <a:pPr marL="0" indent="0">
              <a:buNone/>
            </a:pPr>
            <a:r>
              <a:rPr lang="de-CH" dirty="0"/>
              <a:t>Et </a:t>
            </a:r>
            <a:r>
              <a:rPr lang="de-CH" dirty="0" err="1"/>
              <a:t>son</a:t>
            </a:r>
            <a:r>
              <a:rPr lang="de-CH" dirty="0"/>
              <a:t> plan </a:t>
            </a:r>
            <a:r>
              <a:rPr lang="de-CH" dirty="0" err="1"/>
              <a:t>d’action</a:t>
            </a:r>
            <a:r>
              <a:rPr lang="de-CH" dirty="0"/>
              <a:t> </a:t>
            </a:r>
            <a:r>
              <a:rPr lang="de-CH" dirty="0" err="1"/>
              <a:t>phase</a:t>
            </a:r>
            <a:r>
              <a:rPr lang="de-CH" dirty="0"/>
              <a:t> II (2025-2030)</a:t>
            </a:r>
          </a:p>
          <a:p>
            <a:pPr marL="0" indent="0">
              <a:buNone/>
            </a:pPr>
            <a:r>
              <a:rPr lang="fr-FR" dirty="0"/>
              <a:t>Il y est précisé comment la Suisse entend préserver la biodiversité (stratégie) et comment elle entend mettre en œuvre cette stratégie (plan d'action).</a:t>
            </a:r>
            <a:endParaRPr lang="de-CH" dirty="0"/>
          </a:p>
        </p:txBody>
      </p:sp>
      <p:sp>
        <p:nvSpPr>
          <p:cNvPr id="4" name="Titel 3">
            <a:extLst>
              <a:ext uri="{FF2B5EF4-FFF2-40B4-BE49-F238E27FC236}">
                <a16:creationId xmlns:a16="http://schemas.microsoft.com/office/drawing/2014/main" id="{8462E61B-9826-41C4-EBD3-D3F0F622123F}"/>
              </a:ext>
            </a:extLst>
          </p:cNvPr>
          <p:cNvSpPr>
            <a:spLocks noGrp="1"/>
          </p:cNvSpPr>
          <p:nvPr>
            <p:ph type="title"/>
          </p:nvPr>
        </p:nvSpPr>
        <p:spPr/>
        <p:txBody>
          <a:bodyPr/>
          <a:lstStyle/>
          <a:p>
            <a:r>
              <a:rPr lang="de-CH" dirty="0"/>
              <a:t>Biodiversité dans l'agriculture : objectifs politiques</a:t>
            </a:r>
          </a:p>
        </p:txBody>
      </p:sp>
      <p:sp>
        <p:nvSpPr>
          <p:cNvPr id="7" name="Textfeld 6">
            <a:extLst>
              <a:ext uri="{FF2B5EF4-FFF2-40B4-BE49-F238E27FC236}">
                <a16:creationId xmlns:a16="http://schemas.microsoft.com/office/drawing/2014/main" id="{54CEF1CB-F440-9C95-AE5D-06E6D9DA099E}"/>
              </a:ext>
            </a:extLst>
          </p:cNvPr>
          <p:cNvSpPr txBox="1"/>
          <p:nvPr/>
        </p:nvSpPr>
        <p:spPr>
          <a:xfrm>
            <a:off x="5268785" y="6248492"/>
            <a:ext cx="3456384" cy="215444"/>
          </a:xfrm>
          <a:prstGeom prst="rect">
            <a:avLst/>
          </a:prstGeom>
          <a:noFill/>
        </p:spPr>
        <p:txBody>
          <a:bodyPr wrap="square" rtlCol="0">
            <a:spAutoFit/>
          </a:bodyPr>
          <a:lstStyle/>
          <a:p>
            <a:r>
              <a:rPr lang="de-CH" sz="800" dirty="0">
                <a:latin typeface="Arial" panose="020B0604020202020204" pitchFamily="34" charset="0"/>
                <a:cs typeface="Arial" panose="020B0604020202020204" pitchFamily="34" charset="0"/>
              </a:rPr>
              <a:t>Source : https://www.bafu.admin.ch</a:t>
            </a:r>
          </a:p>
        </p:txBody>
      </p:sp>
      <p:sp>
        <p:nvSpPr>
          <p:cNvPr id="8" name="Fußzeilenplatzhalter 1">
            <a:extLst>
              <a:ext uri="{FF2B5EF4-FFF2-40B4-BE49-F238E27FC236}">
                <a16:creationId xmlns:a16="http://schemas.microsoft.com/office/drawing/2014/main" id="{832185D7-C97E-9244-A346-68DF73542B23}"/>
              </a:ext>
            </a:extLst>
          </p:cNvPr>
          <p:cNvSpPr>
            <a:spLocks noGrp="1"/>
          </p:cNvSpPr>
          <p:nvPr>
            <p:ph type="ftr" sz="quarter" idx="11"/>
          </p:nvPr>
        </p:nvSpPr>
        <p:spPr>
          <a:xfrm>
            <a:off x="5429250" y="6400980"/>
            <a:ext cx="3086100" cy="360000"/>
          </a:xfrm>
        </p:spPr>
        <p:txBody>
          <a:bodyPr/>
          <a:lstStyle/>
          <a:p>
            <a:r>
              <a:rPr lang="fr-CH" dirty="0"/>
              <a:t>Formation de conseiller-ère en biodiversité</a:t>
            </a:r>
          </a:p>
        </p:txBody>
      </p:sp>
      <p:pic>
        <p:nvPicPr>
          <p:cNvPr id="5" name="Image 4">
            <a:extLst>
              <a:ext uri="{FF2B5EF4-FFF2-40B4-BE49-F238E27FC236}">
                <a16:creationId xmlns:a16="http://schemas.microsoft.com/office/drawing/2014/main" id="{8C0F832C-FBDA-004D-9B79-C5582235FC79}"/>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5268785" y="1036777"/>
            <a:ext cx="3310302" cy="5226320"/>
          </a:xfrm>
          <a:prstGeom prst="rect">
            <a:avLst/>
          </a:prstGeom>
        </p:spPr>
      </p:pic>
    </p:spTree>
    <p:extLst>
      <p:ext uri="{BB962C8B-B14F-4D97-AF65-F5344CB8AC3E}">
        <p14:creationId xmlns:p14="http://schemas.microsoft.com/office/powerpoint/2010/main" val="4130331642"/>
      </p:ext>
    </p:extLst>
  </p:cSld>
  <p:clrMapOvr>
    <a:masterClrMapping/>
  </p:clrMapOvr>
  <mc:AlternateContent xmlns:mc="http://schemas.openxmlformats.org/markup-compatibility/2006" xmlns:p14="http://schemas.microsoft.com/office/powerpoint/2010/main">
    <mc:Choice Requires="p14">
      <p:transition spd="slow" p14:dur="2000" advTm="7460"/>
    </mc:Choice>
    <mc:Fallback xmlns="">
      <p:transition spd="slow" advTm="7460"/>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ußzeilenplatzhalter 1">
            <a:extLst>
              <a:ext uri="{FF2B5EF4-FFF2-40B4-BE49-F238E27FC236}">
                <a16:creationId xmlns:a16="http://schemas.microsoft.com/office/drawing/2014/main" id="{2CAB2CC6-6221-ADB9-DFB9-BD09E0284A10}"/>
              </a:ext>
            </a:extLst>
          </p:cNvPr>
          <p:cNvSpPr>
            <a:spLocks noGrp="1"/>
          </p:cNvSpPr>
          <p:nvPr>
            <p:ph type="ftr" sz="quarter" idx="11"/>
          </p:nvPr>
        </p:nvSpPr>
        <p:spPr/>
        <p:txBody>
          <a:bodyPr/>
          <a:lstStyle/>
          <a:p>
            <a:r>
              <a:rPr lang="fr-CH" dirty="0"/>
              <a:t>Formation de conseiller-ère en biodiversité</a:t>
            </a:r>
          </a:p>
        </p:txBody>
      </p:sp>
      <p:sp>
        <p:nvSpPr>
          <p:cNvPr id="3" name="Inhaltsplatzhalter 2">
            <a:extLst>
              <a:ext uri="{FF2B5EF4-FFF2-40B4-BE49-F238E27FC236}">
                <a16:creationId xmlns:a16="http://schemas.microsoft.com/office/drawing/2014/main" id="{8CC87A89-0FD3-147E-EB56-1CF8010B8530}"/>
              </a:ext>
            </a:extLst>
          </p:cNvPr>
          <p:cNvSpPr>
            <a:spLocks noGrp="1"/>
          </p:cNvSpPr>
          <p:nvPr>
            <p:ph idx="1"/>
          </p:nvPr>
        </p:nvSpPr>
        <p:spPr>
          <a:xfrm>
            <a:off x="628650" y="1403052"/>
            <a:ext cx="7886700" cy="4762251"/>
          </a:xfrm>
        </p:spPr>
        <p:txBody>
          <a:bodyPr>
            <a:normAutofit fontScale="85000" lnSpcReduction="10000"/>
          </a:bodyPr>
          <a:lstStyle/>
          <a:p>
            <a:pPr marL="0" indent="0">
              <a:buNone/>
            </a:pPr>
            <a:r>
              <a:rPr lang="de-CH" sz="2000" b="1" dirty="0" err="1"/>
              <a:t>Mesures</a:t>
            </a:r>
            <a:r>
              <a:rPr lang="de-CH" sz="2000" b="1" dirty="0"/>
              <a:t> </a:t>
            </a:r>
            <a:r>
              <a:rPr lang="de-CH" sz="2000" dirty="0"/>
              <a:t>du Plan </a:t>
            </a:r>
            <a:r>
              <a:rPr lang="de-CH" sz="2000" dirty="0" err="1"/>
              <a:t>d’action</a:t>
            </a:r>
            <a:r>
              <a:rPr lang="de-CH" sz="2000" dirty="0"/>
              <a:t> </a:t>
            </a:r>
            <a:r>
              <a:rPr lang="de-CH" sz="2000" dirty="0" err="1"/>
              <a:t>biodiversité</a:t>
            </a:r>
            <a:r>
              <a:rPr lang="de-CH" sz="2000" dirty="0"/>
              <a:t> (</a:t>
            </a:r>
            <a:r>
              <a:rPr lang="de-CH" sz="2000" dirty="0" err="1"/>
              <a:t>phase</a:t>
            </a:r>
            <a:r>
              <a:rPr lang="de-CH" sz="2000" dirty="0"/>
              <a:t> de </a:t>
            </a:r>
            <a:r>
              <a:rPr lang="de-CH" sz="2000" dirty="0" err="1"/>
              <a:t>mise</a:t>
            </a:r>
            <a:r>
              <a:rPr lang="de-CH" sz="2000" dirty="0"/>
              <a:t> en </a:t>
            </a:r>
            <a:r>
              <a:rPr lang="de-CH" sz="2000" dirty="0" err="1"/>
              <a:t>oeuvre</a:t>
            </a:r>
            <a:r>
              <a:rPr lang="de-CH" sz="2000" dirty="0"/>
              <a:t> 2025 – 2030)</a:t>
            </a:r>
          </a:p>
          <a:p>
            <a:pPr marL="0" indent="0">
              <a:buNone/>
            </a:pPr>
            <a:endParaRPr lang="de-CH" sz="1800" dirty="0">
              <a:effectLst/>
              <a:ea typeface="Calibri" panose="020F0502020204030204" pitchFamily="34" charset="0"/>
            </a:endParaRPr>
          </a:p>
          <a:p>
            <a:pPr>
              <a:spcBef>
                <a:spcPts val="0"/>
              </a:spcBef>
            </a:pPr>
            <a:r>
              <a:rPr lang="fr-FR" sz="1800" dirty="0">
                <a:ea typeface="Calibri" panose="020F0502020204030204" pitchFamily="34" charset="0"/>
              </a:rPr>
              <a:t>Forêts riches en biodiversité et résilientes</a:t>
            </a:r>
          </a:p>
          <a:p>
            <a:pPr>
              <a:spcBef>
                <a:spcPts val="0"/>
              </a:spcBef>
            </a:pPr>
            <a:r>
              <a:rPr lang="fr-FR" sz="1800" dirty="0">
                <a:ea typeface="Calibri" panose="020F0502020204030204" pitchFamily="34" charset="0"/>
              </a:rPr>
              <a:t>Lacs riches en biodiversité et résilients face aux changements climatiques</a:t>
            </a:r>
          </a:p>
          <a:p>
            <a:pPr>
              <a:spcBef>
                <a:spcPts val="0"/>
              </a:spcBef>
            </a:pPr>
            <a:r>
              <a:rPr lang="fr-FR" sz="1800" dirty="0">
                <a:highlight>
                  <a:srgbClr val="FFFF00"/>
                </a:highlight>
                <a:ea typeface="Calibri" panose="020F0502020204030204" pitchFamily="34" charset="0"/>
              </a:rPr>
              <a:t>Socle de connaissances sur la consommation respectueuse de la biodiversité</a:t>
            </a:r>
          </a:p>
          <a:p>
            <a:pPr>
              <a:spcBef>
                <a:spcPts val="0"/>
              </a:spcBef>
            </a:pPr>
            <a:r>
              <a:rPr lang="fr-FR" sz="1800" dirty="0">
                <a:highlight>
                  <a:srgbClr val="FFFF00"/>
                </a:highlight>
                <a:ea typeface="Calibri" panose="020F0502020204030204" pitchFamily="34" charset="0"/>
              </a:rPr>
              <a:t>Restauration d’écosystèmes capables de fournir des services </a:t>
            </a:r>
          </a:p>
          <a:p>
            <a:pPr>
              <a:spcBef>
                <a:spcPts val="0"/>
              </a:spcBef>
            </a:pPr>
            <a:r>
              <a:rPr lang="fr-FR" sz="1800" dirty="0">
                <a:ea typeface="Calibri" panose="020F0502020204030204" pitchFamily="34" charset="0"/>
              </a:rPr>
              <a:t>Rôle de modèle des pouvoirs publics</a:t>
            </a:r>
          </a:p>
          <a:p>
            <a:pPr>
              <a:spcBef>
                <a:spcPts val="0"/>
              </a:spcBef>
            </a:pPr>
            <a:r>
              <a:rPr lang="fr-FR" sz="1800" dirty="0">
                <a:highlight>
                  <a:srgbClr val="FFFF00"/>
                </a:highlight>
                <a:ea typeface="Calibri" panose="020F0502020204030204" pitchFamily="34" charset="0"/>
              </a:rPr>
              <a:t>Surfaces de grande valeur écologique et mise en réseau</a:t>
            </a:r>
          </a:p>
          <a:p>
            <a:pPr>
              <a:spcBef>
                <a:spcPts val="0"/>
              </a:spcBef>
            </a:pPr>
            <a:r>
              <a:rPr lang="fr-FR" sz="1800" dirty="0">
                <a:ea typeface="Calibri" panose="020F0502020204030204" pitchFamily="34" charset="0"/>
              </a:rPr>
              <a:t>Biodiversité à l’heure des changements climatiques</a:t>
            </a:r>
          </a:p>
          <a:p>
            <a:pPr>
              <a:spcBef>
                <a:spcPts val="0"/>
              </a:spcBef>
            </a:pPr>
            <a:r>
              <a:rPr lang="fr-FR" sz="1800" dirty="0">
                <a:highlight>
                  <a:srgbClr val="FFFF00"/>
                </a:highlight>
                <a:ea typeface="Calibri" panose="020F0502020204030204" pitchFamily="34" charset="0"/>
              </a:rPr>
              <a:t>Conservation des espèces</a:t>
            </a:r>
          </a:p>
          <a:p>
            <a:pPr>
              <a:spcBef>
                <a:spcPts val="0"/>
              </a:spcBef>
            </a:pPr>
            <a:r>
              <a:rPr lang="fr-FR" sz="1800" dirty="0">
                <a:highlight>
                  <a:srgbClr val="FFFF00"/>
                </a:highlight>
                <a:ea typeface="Calibri" panose="020F0502020204030204" pitchFamily="34" charset="0"/>
              </a:rPr>
              <a:t>Diversité génétique</a:t>
            </a:r>
          </a:p>
          <a:p>
            <a:pPr>
              <a:spcBef>
                <a:spcPts val="0"/>
              </a:spcBef>
            </a:pPr>
            <a:r>
              <a:rPr lang="fr-FR" sz="1800" dirty="0">
                <a:highlight>
                  <a:srgbClr val="FFFF00"/>
                </a:highlight>
                <a:ea typeface="Calibri" panose="020F0502020204030204" pitchFamily="34" charset="0"/>
              </a:rPr>
              <a:t>Examen et actualisation des subventions et des incitations d’écosystèmes capables de fournir des services</a:t>
            </a:r>
          </a:p>
          <a:p>
            <a:pPr>
              <a:spcBef>
                <a:spcPts val="0"/>
              </a:spcBef>
            </a:pPr>
            <a:r>
              <a:rPr lang="fr-FR" sz="1800" dirty="0">
                <a:highlight>
                  <a:srgbClr val="FFFF00"/>
                </a:highlight>
                <a:ea typeface="Calibri" panose="020F0502020204030204" pitchFamily="34" charset="0"/>
              </a:rPr>
              <a:t>Solutions reposant sur la nature et sur les écosystèmes</a:t>
            </a:r>
          </a:p>
          <a:p>
            <a:pPr>
              <a:spcBef>
                <a:spcPts val="0"/>
              </a:spcBef>
            </a:pPr>
            <a:r>
              <a:rPr lang="fr-FR" sz="1800" dirty="0">
                <a:highlight>
                  <a:srgbClr val="FFFF00"/>
                </a:highlight>
                <a:ea typeface="Calibri" panose="020F0502020204030204" pitchFamily="34" charset="0"/>
              </a:rPr>
              <a:t>Lutte contre la mortalité des insectes</a:t>
            </a:r>
          </a:p>
          <a:p>
            <a:pPr>
              <a:spcBef>
                <a:spcPts val="0"/>
              </a:spcBef>
            </a:pPr>
            <a:r>
              <a:rPr lang="fr-FR" sz="1800" dirty="0">
                <a:ea typeface="Calibri" panose="020F0502020204030204" pitchFamily="34" charset="0"/>
              </a:rPr>
              <a:t>Gestion intégrée des risques dans le domaine de la biodiversité</a:t>
            </a:r>
          </a:p>
          <a:p>
            <a:pPr>
              <a:spcBef>
                <a:spcPts val="0"/>
              </a:spcBef>
            </a:pPr>
            <a:r>
              <a:rPr lang="fr-FR" sz="1800" dirty="0">
                <a:ea typeface="Calibri" panose="020F0502020204030204" pitchFamily="34" charset="0"/>
              </a:rPr>
              <a:t>Gestion optimisée des données et des informations sur la biodiversité</a:t>
            </a:r>
          </a:p>
          <a:p>
            <a:pPr>
              <a:spcBef>
                <a:spcPts val="0"/>
              </a:spcBef>
            </a:pPr>
            <a:r>
              <a:rPr lang="fr-FR" sz="1800" dirty="0">
                <a:ea typeface="Calibri" panose="020F0502020204030204" pitchFamily="34" charset="0"/>
              </a:rPr>
              <a:t>Zones urbanisées pour les êtres humains et la nature</a:t>
            </a:r>
            <a:endParaRPr lang="de-CH" sz="1800" dirty="0">
              <a:effectLst/>
              <a:ea typeface="Calibri" panose="020F0502020204030204" pitchFamily="34" charset="0"/>
            </a:endParaRPr>
          </a:p>
        </p:txBody>
      </p:sp>
      <p:sp>
        <p:nvSpPr>
          <p:cNvPr id="4" name="Titel 3">
            <a:extLst>
              <a:ext uri="{FF2B5EF4-FFF2-40B4-BE49-F238E27FC236}">
                <a16:creationId xmlns:a16="http://schemas.microsoft.com/office/drawing/2014/main" id="{8462E61B-9826-41C4-EBD3-D3F0F622123F}"/>
              </a:ext>
            </a:extLst>
          </p:cNvPr>
          <p:cNvSpPr>
            <a:spLocks noGrp="1"/>
          </p:cNvSpPr>
          <p:nvPr>
            <p:ph type="title"/>
          </p:nvPr>
        </p:nvSpPr>
        <p:spPr/>
        <p:txBody>
          <a:bodyPr/>
          <a:lstStyle/>
          <a:p>
            <a:r>
              <a:rPr lang="de-CH" dirty="0" err="1"/>
              <a:t>Biodiversité</a:t>
            </a:r>
            <a:r>
              <a:rPr lang="de-CH" dirty="0"/>
              <a:t> </a:t>
            </a:r>
            <a:r>
              <a:rPr lang="de-CH" dirty="0" err="1"/>
              <a:t>dans</a:t>
            </a:r>
            <a:r>
              <a:rPr lang="de-CH" dirty="0"/>
              <a:t> </a:t>
            </a:r>
            <a:r>
              <a:rPr lang="de-CH" dirty="0" err="1"/>
              <a:t>l'agriculture</a:t>
            </a:r>
            <a:r>
              <a:rPr lang="de-CH" dirty="0"/>
              <a:t> : </a:t>
            </a:r>
            <a:r>
              <a:rPr lang="de-CH" dirty="0" err="1"/>
              <a:t>objectifs</a:t>
            </a:r>
            <a:r>
              <a:rPr lang="de-CH" dirty="0"/>
              <a:t> </a:t>
            </a:r>
            <a:r>
              <a:rPr lang="de-CH" dirty="0" err="1"/>
              <a:t>politiques</a:t>
            </a:r>
            <a:endParaRPr lang="de-CH" dirty="0"/>
          </a:p>
        </p:txBody>
      </p:sp>
      <p:sp>
        <p:nvSpPr>
          <p:cNvPr id="9" name="Textfeld 8">
            <a:extLst>
              <a:ext uri="{FF2B5EF4-FFF2-40B4-BE49-F238E27FC236}">
                <a16:creationId xmlns:a16="http://schemas.microsoft.com/office/drawing/2014/main" id="{9424305C-9698-2FE5-9BF7-E5A5CD2ADB9F}"/>
              </a:ext>
            </a:extLst>
          </p:cNvPr>
          <p:cNvSpPr txBox="1"/>
          <p:nvPr/>
        </p:nvSpPr>
        <p:spPr>
          <a:xfrm>
            <a:off x="5398590" y="6074060"/>
            <a:ext cx="3456384" cy="338554"/>
          </a:xfrm>
          <a:prstGeom prst="rect">
            <a:avLst/>
          </a:prstGeom>
          <a:noFill/>
        </p:spPr>
        <p:txBody>
          <a:bodyPr wrap="square" rtlCol="0">
            <a:spAutoFit/>
          </a:bodyPr>
          <a:lstStyle/>
          <a:p>
            <a:r>
              <a:rPr lang="de-CH" sz="800" dirty="0">
                <a:latin typeface="Arial" panose="020B0604020202020204" pitchFamily="34" charset="0"/>
                <a:cs typeface="Arial" panose="020B0604020202020204" pitchFamily="34" charset="0"/>
              </a:rPr>
              <a:t>Source: https://www.newsd.admin.ch/newsd/message/attachments/90729.pdf</a:t>
            </a:r>
          </a:p>
        </p:txBody>
      </p:sp>
    </p:spTree>
    <p:extLst>
      <p:ext uri="{BB962C8B-B14F-4D97-AF65-F5344CB8AC3E}">
        <p14:creationId xmlns:p14="http://schemas.microsoft.com/office/powerpoint/2010/main" val="3104878997"/>
      </p:ext>
    </p:extLst>
  </p:cSld>
  <p:clrMapOvr>
    <a:masterClrMapping/>
  </p:clrMapOvr>
  <mc:AlternateContent xmlns:mc="http://schemas.openxmlformats.org/markup-compatibility/2006" xmlns:p14="http://schemas.microsoft.com/office/powerpoint/2010/main">
    <mc:Choice Requires="p14">
      <p:transition spd="slow" p14:dur="2000" advTm="8791"/>
    </mc:Choice>
    <mc:Fallback xmlns="">
      <p:transition spd="slow" advTm="8791"/>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4160E5A-CD60-639F-53AC-2C9B2F7EEA3A}"/>
            </a:ext>
          </a:extLst>
        </p:cNvPr>
        <p:cNvGrpSpPr/>
        <p:nvPr/>
      </p:nvGrpSpPr>
      <p:grpSpPr>
        <a:xfrm>
          <a:off x="0" y="0"/>
          <a:ext cx="0" cy="0"/>
          <a:chOff x="0" y="0"/>
          <a:chExt cx="0" cy="0"/>
        </a:xfrm>
      </p:grpSpPr>
      <p:sp>
        <p:nvSpPr>
          <p:cNvPr id="3" name="Inhaltsplatzhalter 2">
            <a:extLst>
              <a:ext uri="{FF2B5EF4-FFF2-40B4-BE49-F238E27FC236}">
                <a16:creationId xmlns:a16="http://schemas.microsoft.com/office/drawing/2014/main" id="{D9D0535E-244C-A67C-F016-512FFCB2DB0A}"/>
              </a:ext>
            </a:extLst>
          </p:cNvPr>
          <p:cNvSpPr>
            <a:spLocks noGrp="1"/>
          </p:cNvSpPr>
          <p:nvPr>
            <p:ph idx="1"/>
          </p:nvPr>
        </p:nvSpPr>
        <p:spPr>
          <a:xfrm>
            <a:off x="628650" y="980728"/>
            <a:ext cx="7759774" cy="5204808"/>
          </a:xfrm>
          <a:noFill/>
          <a:ln>
            <a:solidFill>
              <a:schemeClr val="tx1"/>
            </a:solidFill>
          </a:ln>
        </p:spPr>
        <p:txBody>
          <a:bodyPr>
            <a:noAutofit/>
          </a:bodyPr>
          <a:lstStyle/>
          <a:p>
            <a:pPr marL="0" indent="0">
              <a:lnSpc>
                <a:spcPct val="100000"/>
              </a:lnSpc>
              <a:buNone/>
            </a:pPr>
            <a:r>
              <a:rPr lang="fr-CH" sz="1400" b="1" dirty="0"/>
              <a:t>Résumé des objectifs du CMB (objectifs à l'horizon 2030) </a:t>
            </a:r>
            <a:r>
              <a:rPr lang="fr-CH" sz="1400" dirty="0"/>
              <a:t>en rapport avec la biodiversité dans l'agriculture :</a:t>
            </a:r>
          </a:p>
          <a:p>
            <a:pPr>
              <a:lnSpc>
                <a:spcPct val="100000"/>
              </a:lnSpc>
            </a:pPr>
            <a:r>
              <a:rPr lang="fr-CH" sz="1400" dirty="0"/>
              <a:t>Objectif 1 : Le taux de perte de zones importantes pour la biodiversité est réduit à un niveau proche de zéro.</a:t>
            </a:r>
          </a:p>
          <a:p>
            <a:pPr>
              <a:lnSpc>
                <a:spcPct val="100000"/>
              </a:lnSpc>
            </a:pPr>
            <a:r>
              <a:rPr lang="fr-CH" sz="1400" dirty="0"/>
              <a:t>Objectif 2 : 30% des écosystèmes endommagés sont restaurés.</a:t>
            </a:r>
          </a:p>
          <a:p>
            <a:pPr>
              <a:lnSpc>
                <a:spcPct val="100000"/>
              </a:lnSpc>
            </a:pPr>
            <a:r>
              <a:rPr lang="fr-CH" sz="1400" dirty="0"/>
              <a:t>Objectif 3 : 30% des zones terrestres et des eaux intérieures sont protégées et bien connectées, en particulier les zones importantes pour la biodiversité.</a:t>
            </a:r>
          </a:p>
          <a:p>
            <a:pPr>
              <a:lnSpc>
                <a:spcPct val="100000"/>
              </a:lnSpc>
            </a:pPr>
            <a:r>
              <a:rPr lang="fr-CH" sz="1400" dirty="0"/>
              <a:t>Objectif 4 : L'extinction des espèces menacées est stoppée et la diversité génétique (y c. celle des animaux de rente et des plantes cultivées) est garantie.</a:t>
            </a:r>
          </a:p>
          <a:p>
            <a:pPr>
              <a:lnSpc>
                <a:spcPct val="100000"/>
              </a:lnSpc>
            </a:pPr>
            <a:r>
              <a:rPr lang="fr-CH" sz="1400" dirty="0"/>
              <a:t>Objectif 7 : Réduire la pollution à un niveau qui ne nuise pas à la biodiversité (réduire de moitié les excédents de nutriments, réduire de moitié les risques liés aux produits phytosanitaires, réduire la pollution plastique).</a:t>
            </a:r>
          </a:p>
          <a:p>
            <a:pPr>
              <a:lnSpc>
                <a:spcPct val="100000"/>
              </a:lnSpc>
            </a:pPr>
            <a:r>
              <a:rPr lang="fr-CH" sz="1400" dirty="0"/>
              <a:t>Objectif 10 : L’utilisation durable des terres agricoles.</a:t>
            </a:r>
          </a:p>
          <a:p>
            <a:pPr>
              <a:lnSpc>
                <a:spcPct val="100000"/>
              </a:lnSpc>
            </a:pPr>
            <a:r>
              <a:rPr lang="fr-CH" sz="1400" dirty="0"/>
              <a:t>Objectif 14 : Les écosystèmes fournissant des services écosystémiques essentiels sont restaurés et sécurisés.</a:t>
            </a:r>
          </a:p>
          <a:p>
            <a:pPr>
              <a:lnSpc>
                <a:spcPct val="100000"/>
              </a:lnSpc>
            </a:pPr>
            <a:r>
              <a:rPr lang="fr-CH" sz="1400" dirty="0"/>
              <a:t>Objectif 16 : Les choix de consommation durables sont encouragés, le gaspillage alimentaire est réduit de moitié, moins de déchets sont générés.</a:t>
            </a:r>
          </a:p>
          <a:p>
            <a:pPr>
              <a:lnSpc>
                <a:spcPct val="100000"/>
              </a:lnSpc>
            </a:pPr>
            <a:r>
              <a:rPr lang="fr-CH" sz="1400" dirty="0"/>
              <a:t>Objectif 18 : Pas de subventions nuisibles à la biodiversité.</a:t>
            </a:r>
          </a:p>
        </p:txBody>
      </p:sp>
      <p:sp>
        <p:nvSpPr>
          <p:cNvPr id="4" name="Titel 3">
            <a:extLst>
              <a:ext uri="{FF2B5EF4-FFF2-40B4-BE49-F238E27FC236}">
                <a16:creationId xmlns:a16="http://schemas.microsoft.com/office/drawing/2014/main" id="{069D6F95-CD4E-57E0-BCA7-3D0E3B145099}"/>
              </a:ext>
            </a:extLst>
          </p:cNvPr>
          <p:cNvSpPr>
            <a:spLocks noGrp="1"/>
          </p:cNvSpPr>
          <p:nvPr>
            <p:ph type="title"/>
          </p:nvPr>
        </p:nvSpPr>
        <p:spPr/>
        <p:txBody>
          <a:bodyPr/>
          <a:lstStyle/>
          <a:p>
            <a:r>
              <a:rPr lang="de-CH" dirty="0"/>
              <a:t>Biodiversité dans l'agriculture : objectifs politiques</a:t>
            </a:r>
          </a:p>
        </p:txBody>
      </p:sp>
      <p:sp>
        <p:nvSpPr>
          <p:cNvPr id="12" name="Textfeld 11">
            <a:extLst>
              <a:ext uri="{FF2B5EF4-FFF2-40B4-BE49-F238E27FC236}">
                <a16:creationId xmlns:a16="http://schemas.microsoft.com/office/drawing/2014/main" id="{13D16B06-8260-E77F-0130-37B22DB9B5E4}"/>
              </a:ext>
            </a:extLst>
          </p:cNvPr>
          <p:cNvSpPr txBox="1"/>
          <p:nvPr/>
        </p:nvSpPr>
        <p:spPr>
          <a:xfrm>
            <a:off x="5508104" y="6261862"/>
            <a:ext cx="3456384" cy="215444"/>
          </a:xfrm>
          <a:prstGeom prst="rect">
            <a:avLst/>
          </a:prstGeom>
          <a:noFill/>
        </p:spPr>
        <p:txBody>
          <a:bodyPr wrap="square" rtlCol="0">
            <a:spAutoFit/>
          </a:bodyPr>
          <a:lstStyle/>
          <a:p>
            <a:r>
              <a:rPr lang="de-CH" sz="800" dirty="0">
                <a:latin typeface="Arial" panose="020B0604020202020204" pitchFamily="34" charset="0"/>
                <a:cs typeface="Arial" panose="020B0604020202020204" pitchFamily="34" charset="0"/>
              </a:rPr>
              <a:t>Source : Brochure BirdLife (2020) : Biodiversité : où en est la Suisse ?</a:t>
            </a:r>
          </a:p>
        </p:txBody>
      </p:sp>
      <p:sp>
        <p:nvSpPr>
          <p:cNvPr id="6" name="Fußzeilenplatzhalter 1">
            <a:extLst>
              <a:ext uri="{FF2B5EF4-FFF2-40B4-BE49-F238E27FC236}">
                <a16:creationId xmlns:a16="http://schemas.microsoft.com/office/drawing/2014/main" id="{40B7D500-46BF-5EFF-4566-4224963A9FE6}"/>
              </a:ext>
            </a:extLst>
          </p:cNvPr>
          <p:cNvSpPr>
            <a:spLocks noGrp="1"/>
          </p:cNvSpPr>
          <p:nvPr>
            <p:ph type="ftr" sz="quarter" idx="11"/>
          </p:nvPr>
        </p:nvSpPr>
        <p:spPr>
          <a:xfrm>
            <a:off x="5429250" y="6400980"/>
            <a:ext cx="3086100" cy="360000"/>
          </a:xfrm>
        </p:spPr>
        <p:txBody>
          <a:bodyPr/>
          <a:lstStyle/>
          <a:p>
            <a:r>
              <a:rPr lang="fr-CH" dirty="0"/>
              <a:t>Formation de conseiller-ère en biodiversité</a:t>
            </a:r>
          </a:p>
        </p:txBody>
      </p:sp>
    </p:spTree>
    <p:extLst>
      <p:ext uri="{BB962C8B-B14F-4D97-AF65-F5344CB8AC3E}">
        <p14:creationId xmlns:p14="http://schemas.microsoft.com/office/powerpoint/2010/main" val="3543681749"/>
      </p:ext>
    </p:extLst>
  </p:cSld>
  <p:clrMapOvr>
    <a:masterClrMapping/>
  </p:clrMapOvr>
  <mc:AlternateContent xmlns:mc="http://schemas.openxmlformats.org/markup-compatibility/2006" xmlns:p14="http://schemas.microsoft.com/office/powerpoint/2010/main">
    <mc:Choice Requires="p14">
      <p:transition spd="slow" p14:dur="2000" advTm="10390"/>
    </mc:Choice>
    <mc:Fallback xmlns="">
      <p:transition spd="slow" advTm="10390"/>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1" name="Gerade Verbindung mit Pfeil 30">
            <a:extLst>
              <a:ext uri="{FF2B5EF4-FFF2-40B4-BE49-F238E27FC236}">
                <a16:creationId xmlns:a16="http://schemas.microsoft.com/office/drawing/2014/main" id="{C67AB586-2F3C-5BC8-74B4-05BF42F0BC9E}"/>
              </a:ext>
            </a:extLst>
          </p:cNvPr>
          <p:cNvCxnSpPr>
            <a:cxnSpLocks/>
          </p:cNvCxnSpPr>
          <p:nvPr/>
        </p:nvCxnSpPr>
        <p:spPr>
          <a:xfrm flipH="1" flipV="1">
            <a:off x="5344807" y="5584826"/>
            <a:ext cx="1602034" cy="262881"/>
          </a:xfrm>
          <a:prstGeom prst="straightConnector1">
            <a:avLst/>
          </a:prstGeom>
          <a:ln w="12700">
            <a:solidFill>
              <a:srgbClr val="7030A0"/>
            </a:solidFill>
            <a:tailEnd type="triangle"/>
          </a:ln>
        </p:spPr>
        <p:style>
          <a:lnRef idx="1">
            <a:schemeClr val="accent1"/>
          </a:lnRef>
          <a:fillRef idx="0">
            <a:schemeClr val="accent1"/>
          </a:fillRef>
          <a:effectRef idx="0">
            <a:schemeClr val="accent1"/>
          </a:effectRef>
          <a:fontRef idx="minor">
            <a:schemeClr val="tx1"/>
          </a:fontRef>
        </p:style>
      </p:cxnSp>
      <p:sp>
        <p:nvSpPr>
          <p:cNvPr id="3" name="Inhaltsplatzhalter 2">
            <a:extLst>
              <a:ext uri="{FF2B5EF4-FFF2-40B4-BE49-F238E27FC236}">
                <a16:creationId xmlns:a16="http://schemas.microsoft.com/office/drawing/2014/main" id="{8CC87A89-0FD3-147E-EB56-1CF8010B8530}"/>
              </a:ext>
            </a:extLst>
          </p:cNvPr>
          <p:cNvSpPr>
            <a:spLocks noGrp="1"/>
          </p:cNvSpPr>
          <p:nvPr>
            <p:ph idx="1"/>
          </p:nvPr>
        </p:nvSpPr>
        <p:spPr>
          <a:xfrm>
            <a:off x="628650" y="980728"/>
            <a:ext cx="7759774" cy="5204808"/>
          </a:xfrm>
          <a:noFill/>
          <a:ln>
            <a:solidFill>
              <a:schemeClr val="tx1"/>
            </a:solidFill>
          </a:ln>
        </p:spPr>
        <p:txBody>
          <a:bodyPr>
            <a:noAutofit/>
          </a:bodyPr>
          <a:lstStyle/>
          <a:p>
            <a:pPr marL="0" indent="0">
              <a:lnSpc>
                <a:spcPct val="100000"/>
              </a:lnSpc>
              <a:buNone/>
            </a:pPr>
            <a:r>
              <a:rPr lang="fr-CH" sz="1400" b="1" dirty="0"/>
              <a:t>Résumé des objectifs du GBF (objectifs à l'horizon 2030) </a:t>
            </a:r>
            <a:r>
              <a:rPr lang="fr-CH" sz="1400" dirty="0"/>
              <a:t>en rapport avec la biodiversité dans l'agriculture :</a:t>
            </a:r>
          </a:p>
          <a:p>
            <a:pPr>
              <a:lnSpc>
                <a:spcPct val="100000"/>
              </a:lnSpc>
            </a:pPr>
            <a:r>
              <a:rPr lang="fr-CH" sz="1400" dirty="0"/>
              <a:t>Objectif 1 : Le taux de perte de zones importantes pour la biodiversité est réduit à un niveau proche de zéro.</a:t>
            </a:r>
          </a:p>
          <a:p>
            <a:pPr>
              <a:lnSpc>
                <a:spcPct val="100000"/>
              </a:lnSpc>
            </a:pPr>
            <a:r>
              <a:rPr lang="fr-CH" sz="1400" dirty="0"/>
              <a:t>Objectif 2 : 30% des écosystèmes endommagés sont restaurés.</a:t>
            </a:r>
          </a:p>
          <a:p>
            <a:pPr>
              <a:lnSpc>
                <a:spcPct val="100000"/>
              </a:lnSpc>
            </a:pPr>
            <a:r>
              <a:rPr lang="fr-CH" sz="1400" dirty="0"/>
              <a:t>Objectif 3 : 30% des zones terrestres et des eaux intérieures sont protégées et bien connectées, en particulier les zones importantes pour la biodiversité.</a:t>
            </a:r>
          </a:p>
          <a:p>
            <a:pPr>
              <a:lnSpc>
                <a:spcPct val="100000"/>
              </a:lnSpc>
            </a:pPr>
            <a:r>
              <a:rPr lang="fr-CH" sz="1400" dirty="0"/>
              <a:t>Objectif 4 : L'extinction des espèces menacées est stoppée et la diversité génétique (y c. celle des animaux de rente et des plantes cultivées) est garantie.</a:t>
            </a:r>
          </a:p>
          <a:p>
            <a:pPr>
              <a:lnSpc>
                <a:spcPct val="100000"/>
              </a:lnSpc>
            </a:pPr>
            <a:r>
              <a:rPr lang="fr-CH" sz="1400" dirty="0"/>
              <a:t>Objectif 7 : Réduire la pollution à un niveau qui ne nuise pas à la biodiversité (réduire de moitié les excédents de nutriments, réduire de moitié les risques liés aux produits phytosanitaires, réduire la pollution plastique).</a:t>
            </a:r>
          </a:p>
          <a:p>
            <a:pPr>
              <a:lnSpc>
                <a:spcPct val="100000"/>
              </a:lnSpc>
            </a:pPr>
            <a:r>
              <a:rPr lang="fr-CH" sz="1400" dirty="0"/>
              <a:t>Objectif 10 : L’utilisation durable des terres agricoles.</a:t>
            </a:r>
          </a:p>
          <a:p>
            <a:pPr>
              <a:lnSpc>
                <a:spcPct val="100000"/>
              </a:lnSpc>
            </a:pPr>
            <a:r>
              <a:rPr lang="fr-CH" sz="1400" dirty="0"/>
              <a:t>Objectif 14 : Les écosystèmes fournissant des services écosystémiques essentiels sont restaurés et sécurisés.</a:t>
            </a:r>
          </a:p>
          <a:p>
            <a:pPr>
              <a:lnSpc>
                <a:spcPct val="100000"/>
              </a:lnSpc>
            </a:pPr>
            <a:r>
              <a:rPr lang="fr-CH" sz="1400" dirty="0"/>
              <a:t>Objectif 16 : Les choix de consommation durables sont encouragés, le gaspillage alimentaire est réduit de moitié, moins de déchets sont générés.</a:t>
            </a:r>
          </a:p>
          <a:p>
            <a:pPr>
              <a:lnSpc>
                <a:spcPct val="100000"/>
              </a:lnSpc>
            </a:pPr>
            <a:r>
              <a:rPr lang="fr-CH" sz="1400" dirty="0"/>
              <a:t>Objectif 18 : Pas de subventions nuisibles à la biodiversité.</a:t>
            </a:r>
          </a:p>
        </p:txBody>
      </p:sp>
      <p:sp>
        <p:nvSpPr>
          <p:cNvPr id="4" name="Titel 3">
            <a:extLst>
              <a:ext uri="{FF2B5EF4-FFF2-40B4-BE49-F238E27FC236}">
                <a16:creationId xmlns:a16="http://schemas.microsoft.com/office/drawing/2014/main" id="{8462E61B-9826-41C4-EBD3-D3F0F622123F}"/>
              </a:ext>
            </a:extLst>
          </p:cNvPr>
          <p:cNvSpPr>
            <a:spLocks noGrp="1"/>
          </p:cNvSpPr>
          <p:nvPr>
            <p:ph type="title"/>
          </p:nvPr>
        </p:nvSpPr>
        <p:spPr/>
        <p:txBody>
          <a:bodyPr/>
          <a:lstStyle/>
          <a:p>
            <a:r>
              <a:rPr lang="de-CH" dirty="0"/>
              <a:t>Biodiversité dans l'agriculture : objectifs politiques</a:t>
            </a:r>
          </a:p>
        </p:txBody>
      </p:sp>
      <p:sp>
        <p:nvSpPr>
          <p:cNvPr id="12" name="Textfeld 11">
            <a:extLst>
              <a:ext uri="{FF2B5EF4-FFF2-40B4-BE49-F238E27FC236}">
                <a16:creationId xmlns:a16="http://schemas.microsoft.com/office/drawing/2014/main" id="{40DBAE9B-5BDE-440B-529B-62EAFEE117EA}"/>
              </a:ext>
            </a:extLst>
          </p:cNvPr>
          <p:cNvSpPr txBox="1"/>
          <p:nvPr/>
        </p:nvSpPr>
        <p:spPr>
          <a:xfrm>
            <a:off x="5194527" y="6191621"/>
            <a:ext cx="3456384" cy="215444"/>
          </a:xfrm>
          <a:prstGeom prst="rect">
            <a:avLst/>
          </a:prstGeom>
          <a:noFill/>
        </p:spPr>
        <p:txBody>
          <a:bodyPr wrap="square" rtlCol="0">
            <a:spAutoFit/>
          </a:bodyPr>
          <a:lstStyle/>
          <a:p>
            <a:r>
              <a:rPr lang="de-CH" sz="800" dirty="0">
                <a:latin typeface="Arial" panose="020B0604020202020204" pitchFamily="34" charset="0"/>
                <a:cs typeface="Arial" panose="020B0604020202020204" pitchFamily="34" charset="0"/>
              </a:rPr>
              <a:t>Source : Brochure BirdLife (2020) : Biodiversité : où en est la Suisse ?</a:t>
            </a:r>
          </a:p>
        </p:txBody>
      </p:sp>
      <p:sp>
        <p:nvSpPr>
          <p:cNvPr id="7" name="Fußzeilenplatzhalter 1">
            <a:extLst>
              <a:ext uri="{FF2B5EF4-FFF2-40B4-BE49-F238E27FC236}">
                <a16:creationId xmlns:a16="http://schemas.microsoft.com/office/drawing/2014/main" id="{2CAB2CC6-6221-ADB9-DFB9-BD09E0284A10}"/>
              </a:ext>
            </a:extLst>
          </p:cNvPr>
          <p:cNvSpPr txBox="1">
            <a:spLocks/>
          </p:cNvSpPr>
          <p:nvPr/>
        </p:nvSpPr>
        <p:spPr>
          <a:xfrm>
            <a:off x="5429250" y="6400980"/>
            <a:ext cx="3086100" cy="360000"/>
          </a:xfrm>
          <a:prstGeom prst="rect">
            <a:avLst/>
          </a:prstGeom>
        </p:spPr>
        <p:txBody>
          <a:bodyPr vert="horz" lIns="91440" tIns="45720" rIns="91440" bIns="45720" rtlCol="0" anchor="ctr"/>
          <a:lstStyle>
            <a:defPPr>
              <a:defRPr lang="de-DE"/>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fr-CH" dirty="0"/>
              <a:t>Formation de conseiller-ère en biodiversité</a:t>
            </a:r>
          </a:p>
        </p:txBody>
      </p:sp>
      <p:pic>
        <p:nvPicPr>
          <p:cNvPr id="9" name="Grafik 8" descr="Abzeichen Tick1 Silhouette">
            <a:extLst>
              <a:ext uri="{FF2B5EF4-FFF2-40B4-BE49-F238E27FC236}">
                <a16:creationId xmlns:a16="http://schemas.microsoft.com/office/drawing/2014/main" id="{7C36D5E5-F320-2525-4269-494956E8743D}"/>
              </a:ext>
            </a:extLst>
          </p:cNvPr>
          <p:cNvPicPr>
            <a:picLocks noChangeAspect="1"/>
          </p:cNvPicPr>
          <p:nvPr/>
        </p:nvPicPr>
        <p:blipFill>
          <a:blip cstate="print">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p:blipFill>
        <p:spPr>
          <a:xfrm>
            <a:off x="5502840" y="5719473"/>
            <a:ext cx="402911" cy="402911"/>
          </a:xfrm>
          <a:prstGeom prst="rect">
            <a:avLst/>
          </a:prstGeom>
        </p:spPr>
      </p:pic>
      <p:pic>
        <p:nvPicPr>
          <p:cNvPr id="10" name="Grafik 9" descr="Abzeichen Tick1 mit einfarbiger Füllung">
            <a:extLst>
              <a:ext uri="{FF2B5EF4-FFF2-40B4-BE49-F238E27FC236}">
                <a16:creationId xmlns:a16="http://schemas.microsoft.com/office/drawing/2014/main" id="{D6D2E95C-268A-D1ED-07B0-D347D4E935AF}"/>
              </a:ext>
            </a:extLst>
          </p:cNvPr>
          <p:cNvPicPr>
            <a:picLocks noChangeAspect="1"/>
          </p:cNvPicPr>
          <p:nvPr/>
        </p:nvPicPr>
        <p:blipFill>
          <a:blip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5143206" y="4240262"/>
            <a:ext cx="453484" cy="453484"/>
          </a:xfrm>
          <a:prstGeom prst="rect">
            <a:avLst/>
          </a:prstGeom>
        </p:spPr>
      </p:pic>
      <p:pic>
        <p:nvPicPr>
          <p:cNvPr id="11" name="Grafik 10" descr="Marke Kreuz Silhouette">
            <a:extLst>
              <a:ext uri="{FF2B5EF4-FFF2-40B4-BE49-F238E27FC236}">
                <a16:creationId xmlns:a16="http://schemas.microsoft.com/office/drawing/2014/main" id="{2C33A098-C5E0-BA14-ED6E-3AA6C3CB4EC7}"/>
              </a:ext>
            </a:extLst>
          </p:cNvPr>
          <p:cNvPicPr>
            <a:picLocks noChangeAspect="1"/>
          </p:cNvPicPr>
          <p:nvPr/>
        </p:nvPicPr>
        <p:blipFill>
          <a:blip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2196690" y="1712135"/>
            <a:ext cx="402911" cy="402911"/>
          </a:xfrm>
          <a:prstGeom prst="rect">
            <a:avLst/>
          </a:prstGeom>
        </p:spPr>
      </p:pic>
      <p:pic>
        <p:nvPicPr>
          <p:cNvPr id="13" name="Grafik 12" descr="Marke Kreuz Silhouette">
            <a:extLst>
              <a:ext uri="{FF2B5EF4-FFF2-40B4-BE49-F238E27FC236}">
                <a16:creationId xmlns:a16="http://schemas.microsoft.com/office/drawing/2014/main" id="{FFDB27F2-A671-5749-44B8-0C0F37B72717}"/>
              </a:ext>
            </a:extLst>
          </p:cNvPr>
          <p:cNvPicPr>
            <a:picLocks noChangeAspect="1"/>
          </p:cNvPicPr>
          <p:nvPr/>
        </p:nvPicPr>
        <p:blipFill>
          <a:blip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5921733" y="2061909"/>
            <a:ext cx="402911" cy="402911"/>
          </a:xfrm>
          <a:prstGeom prst="rect">
            <a:avLst/>
          </a:prstGeom>
        </p:spPr>
      </p:pic>
      <p:pic>
        <p:nvPicPr>
          <p:cNvPr id="14" name="Grafik 13" descr="Marke Kreuz Silhouette">
            <a:extLst>
              <a:ext uri="{FF2B5EF4-FFF2-40B4-BE49-F238E27FC236}">
                <a16:creationId xmlns:a16="http://schemas.microsoft.com/office/drawing/2014/main" id="{BBA8F38B-890D-D8C0-608A-25C3AA32164E}"/>
              </a:ext>
            </a:extLst>
          </p:cNvPr>
          <p:cNvPicPr>
            <a:picLocks noChangeAspect="1"/>
          </p:cNvPicPr>
          <p:nvPr/>
        </p:nvPicPr>
        <p:blipFill>
          <a:blip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928494" y="2615049"/>
            <a:ext cx="402911" cy="402911"/>
          </a:xfrm>
          <a:prstGeom prst="rect">
            <a:avLst/>
          </a:prstGeom>
        </p:spPr>
      </p:pic>
      <p:pic>
        <p:nvPicPr>
          <p:cNvPr id="15" name="Grafik 14" descr="Marke Kreuz Silhouette">
            <a:extLst>
              <a:ext uri="{FF2B5EF4-FFF2-40B4-BE49-F238E27FC236}">
                <a16:creationId xmlns:a16="http://schemas.microsoft.com/office/drawing/2014/main" id="{AAA21C76-2E8A-D345-5311-7ABD125DA9B0}"/>
              </a:ext>
            </a:extLst>
          </p:cNvPr>
          <p:cNvPicPr>
            <a:picLocks noChangeAspect="1"/>
          </p:cNvPicPr>
          <p:nvPr/>
        </p:nvPicPr>
        <p:blipFill>
          <a:blip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2708844" y="4746470"/>
            <a:ext cx="402911" cy="402911"/>
          </a:xfrm>
          <a:prstGeom prst="rect">
            <a:avLst/>
          </a:prstGeom>
        </p:spPr>
      </p:pic>
      <p:pic>
        <p:nvPicPr>
          <p:cNvPr id="16" name="Grafik 15" descr="Abzeichen Tick1 Silhouette">
            <a:extLst>
              <a:ext uri="{FF2B5EF4-FFF2-40B4-BE49-F238E27FC236}">
                <a16:creationId xmlns:a16="http://schemas.microsoft.com/office/drawing/2014/main" id="{97B45647-B0C6-47F4-9609-45DBB22FC13B}"/>
              </a:ext>
            </a:extLst>
          </p:cNvPr>
          <p:cNvPicPr>
            <a:picLocks noChangeAspect="1"/>
          </p:cNvPicPr>
          <p:nvPr/>
        </p:nvPicPr>
        <p:blipFill>
          <a:blip cstate="print">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p:blipFill>
        <p:spPr>
          <a:xfrm>
            <a:off x="5388597" y="2956440"/>
            <a:ext cx="402911" cy="402911"/>
          </a:xfrm>
          <a:prstGeom prst="rect">
            <a:avLst/>
          </a:prstGeom>
        </p:spPr>
      </p:pic>
      <p:pic>
        <p:nvPicPr>
          <p:cNvPr id="17" name="Grafik 16" descr="Abzeichen Tick1 mit einfarbiger Füllung">
            <a:extLst>
              <a:ext uri="{FF2B5EF4-FFF2-40B4-BE49-F238E27FC236}">
                <a16:creationId xmlns:a16="http://schemas.microsoft.com/office/drawing/2014/main" id="{E1F27939-8D14-194C-3231-3E263F9CDA44}"/>
              </a:ext>
            </a:extLst>
          </p:cNvPr>
          <p:cNvPicPr>
            <a:picLocks noChangeAspect="1"/>
          </p:cNvPicPr>
          <p:nvPr/>
        </p:nvPicPr>
        <p:blipFill>
          <a:blip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6036669" y="3145286"/>
            <a:ext cx="453484" cy="453484"/>
          </a:xfrm>
          <a:prstGeom prst="rect">
            <a:avLst/>
          </a:prstGeom>
        </p:spPr>
      </p:pic>
      <p:pic>
        <p:nvPicPr>
          <p:cNvPr id="18" name="Grafik 17" descr="Abzeichen Tick1 Silhouette">
            <a:extLst>
              <a:ext uri="{FF2B5EF4-FFF2-40B4-BE49-F238E27FC236}">
                <a16:creationId xmlns:a16="http://schemas.microsoft.com/office/drawing/2014/main" id="{59E86F2F-940A-6635-BB22-D0F1D896164F}"/>
              </a:ext>
            </a:extLst>
          </p:cNvPr>
          <p:cNvPicPr>
            <a:picLocks noChangeAspect="1"/>
          </p:cNvPicPr>
          <p:nvPr/>
        </p:nvPicPr>
        <p:blipFill>
          <a:blip cstate="print">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p:blipFill>
        <p:spPr>
          <a:xfrm>
            <a:off x="4500760" y="3947624"/>
            <a:ext cx="402911" cy="402911"/>
          </a:xfrm>
          <a:prstGeom prst="rect">
            <a:avLst/>
          </a:prstGeom>
        </p:spPr>
      </p:pic>
      <p:pic>
        <p:nvPicPr>
          <p:cNvPr id="19" name="Grafik 18" descr="Marke Kreuz Silhouette">
            <a:extLst>
              <a:ext uri="{FF2B5EF4-FFF2-40B4-BE49-F238E27FC236}">
                <a16:creationId xmlns:a16="http://schemas.microsoft.com/office/drawing/2014/main" id="{5F180638-4DA5-F37A-6287-B490DEDBB64E}"/>
              </a:ext>
            </a:extLst>
          </p:cNvPr>
          <p:cNvPicPr>
            <a:picLocks noChangeAspect="1"/>
          </p:cNvPicPr>
          <p:nvPr/>
        </p:nvPicPr>
        <p:blipFill>
          <a:blip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974479" y="5395563"/>
            <a:ext cx="402911" cy="402911"/>
          </a:xfrm>
          <a:prstGeom prst="rect">
            <a:avLst/>
          </a:prstGeom>
        </p:spPr>
      </p:pic>
      <p:sp>
        <p:nvSpPr>
          <p:cNvPr id="20" name="Textfeld 19">
            <a:extLst>
              <a:ext uri="{FF2B5EF4-FFF2-40B4-BE49-F238E27FC236}">
                <a16:creationId xmlns:a16="http://schemas.microsoft.com/office/drawing/2014/main" id="{6B9D52DA-1551-3C39-2570-54D1FB907E60}"/>
              </a:ext>
            </a:extLst>
          </p:cNvPr>
          <p:cNvSpPr txBox="1"/>
          <p:nvPr/>
        </p:nvSpPr>
        <p:spPr>
          <a:xfrm>
            <a:off x="6643862" y="574362"/>
            <a:ext cx="2138507" cy="646331"/>
          </a:xfrm>
          <a:prstGeom prst="rect">
            <a:avLst/>
          </a:prstGeom>
          <a:solidFill>
            <a:schemeClr val="bg1"/>
          </a:solidFill>
          <a:ln w="19050">
            <a:solidFill>
              <a:srgbClr val="FF0000"/>
            </a:solidFill>
          </a:ln>
        </p:spPr>
        <p:txBody>
          <a:bodyPr wrap="square" rtlCol="0">
            <a:spAutoFit/>
          </a:bodyPr>
          <a:lstStyle/>
          <a:p>
            <a:r>
              <a:rPr lang="de-CH" dirty="0"/>
              <a:t>SBS: «</a:t>
            </a:r>
            <a:r>
              <a:rPr lang="de-CH" dirty="0" err="1"/>
              <a:t>réduire</a:t>
            </a:r>
            <a:r>
              <a:rPr lang="de-CH" dirty="0"/>
              <a:t> </a:t>
            </a:r>
            <a:r>
              <a:rPr lang="de-CH" dirty="0" err="1"/>
              <a:t>autant</a:t>
            </a:r>
            <a:r>
              <a:rPr lang="de-CH" dirty="0"/>
              <a:t> </a:t>
            </a:r>
            <a:r>
              <a:rPr lang="de-CH" dirty="0" err="1"/>
              <a:t>que</a:t>
            </a:r>
            <a:r>
              <a:rPr lang="de-CH" dirty="0"/>
              <a:t> </a:t>
            </a:r>
            <a:r>
              <a:rPr lang="de-CH" dirty="0" err="1"/>
              <a:t>possible</a:t>
            </a:r>
            <a:r>
              <a:rPr lang="de-CH" dirty="0"/>
              <a:t>»</a:t>
            </a:r>
          </a:p>
        </p:txBody>
      </p:sp>
      <p:cxnSp>
        <p:nvCxnSpPr>
          <p:cNvPr id="21" name="Gerade Verbindung mit Pfeil 20">
            <a:extLst>
              <a:ext uri="{FF2B5EF4-FFF2-40B4-BE49-F238E27FC236}">
                <a16:creationId xmlns:a16="http://schemas.microsoft.com/office/drawing/2014/main" id="{0728FE47-254D-15DB-8506-DF4153E00387}"/>
              </a:ext>
            </a:extLst>
          </p:cNvPr>
          <p:cNvCxnSpPr>
            <a:cxnSpLocks/>
            <a:stCxn id="20" idx="2"/>
          </p:cNvCxnSpPr>
          <p:nvPr/>
        </p:nvCxnSpPr>
        <p:spPr>
          <a:xfrm flipH="1">
            <a:off x="5704295" y="1220693"/>
            <a:ext cx="2008821" cy="1756991"/>
          </a:xfrm>
          <a:prstGeom prst="straightConnector1">
            <a:avLst/>
          </a:prstGeom>
          <a:ln w="127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22" name="Gerade Verbindung mit Pfeil 21">
            <a:extLst>
              <a:ext uri="{FF2B5EF4-FFF2-40B4-BE49-F238E27FC236}">
                <a16:creationId xmlns:a16="http://schemas.microsoft.com/office/drawing/2014/main" id="{69550B3C-3CA2-23A1-099D-E8C52367E9F4}"/>
              </a:ext>
            </a:extLst>
          </p:cNvPr>
          <p:cNvCxnSpPr>
            <a:cxnSpLocks/>
            <a:stCxn id="20" idx="2"/>
            <a:endCxn id="9" idx="0"/>
          </p:cNvCxnSpPr>
          <p:nvPr/>
        </p:nvCxnSpPr>
        <p:spPr>
          <a:xfrm flipH="1">
            <a:off x="5704296" y="1220693"/>
            <a:ext cx="2008820" cy="4498780"/>
          </a:xfrm>
          <a:prstGeom prst="straightConnector1">
            <a:avLst/>
          </a:prstGeom>
          <a:ln w="127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23" name="Textfeld 22">
            <a:extLst>
              <a:ext uri="{FF2B5EF4-FFF2-40B4-BE49-F238E27FC236}">
                <a16:creationId xmlns:a16="http://schemas.microsoft.com/office/drawing/2014/main" id="{A48241A9-6FEC-5AD7-8642-D9E6F50EFF75}"/>
              </a:ext>
            </a:extLst>
          </p:cNvPr>
          <p:cNvSpPr txBox="1"/>
          <p:nvPr/>
        </p:nvSpPr>
        <p:spPr>
          <a:xfrm>
            <a:off x="7677047" y="2696964"/>
            <a:ext cx="1430553" cy="1569660"/>
          </a:xfrm>
          <a:prstGeom prst="rect">
            <a:avLst/>
          </a:prstGeom>
          <a:solidFill>
            <a:schemeClr val="bg1"/>
          </a:solidFill>
          <a:ln w="19050">
            <a:solidFill>
              <a:schemeClr val="accent1"/>
            </a:solidFill>
          </a:ln>
        </p:spPr>
        <p:txBody>
          <a:bodyPr wrap="square" rtlCol="0">
            <a:spAutoFit/>
          </a:bodyPr>
          <a:lstStyle/>
          <a:p>
            <a:r>
              <a:rPr lang="de-CH" sz="1600" dirty="0"/>
              <a:t>SBS: </a:t>
            </a:r>
            <a:r>
              <a:rPr lang="de-CH" sz="1600" dirty="0" err="1"/>
              <a:t>planification</a:t>
            </a:r>
            <a:r>
              <a:rPr lang="de-CH" sz="1600" dirty="0"/>
              <a:t> de </a:t>
            </a:r>
            <a:r>
              <a:rPr lang="de-CH" sz="1600" dirty="0" err="1"/>
              <a:t>l’IE</a:t>
            </a:r>
            <a:r>
              <a:rPr lang="de-CH" sz="1600" dirty="0"/>
              <a:t>, </a:t>
            </a:r>
            <a:r>
              <a:rPr lang="de-CH" sz="1600" dirty="0" err="1"/>
              <a:t>sans</a:t>
            </a:r>
            <a:r>
              <a:rPr lang="de-CH" sz="1600" dirty="0"/>
              <a:t> fixer de </a:t>
            </a:r>
            <a:r>
              <a:rPr lang="de-CH" sz="1600" dirty="0" err="1"/>
              <a:t>part</a:t>
            </a:r>
            <a:r>
              <a:rPr lang="de-CH" sz="1600" dirty="0"/>
              <a:t> de </a:t>
            </a:r>
            <a:r>
              <a:rPr lang="de-CH" sz="1600" dirty="0" err="1"/>
              <a:t>surfaces</a:t>
            </a:r>
            <a:r>
              <a:rPr lang="de-CH" sz="1600" dirty="0"/>
              <a:t> </a:t>
            </a:r>
            <a:r>
              <a:rPr lang="de-CH" sz="1600" dirty="0" err="1"/>
              <a:t>obligatoire</a:t>
            </a:r>
            <a:endParaRPr lang="de-CH" sz="1600" dirty="0"/>
          </a:p>
        </p:txBody>
      </p:sp>
      <p:cxnSp>
        <p:nvCxnSpPr>
          <p:cNvPr id="24" name="Gerade Verbindung mit Pfeil 23">
            <a:extLst>
              <a:ext uri="{FF2B5EF4-FFF2-40B4-BE49-F238E27FC236}">
                <a16:creationId xmlns:a16="http://schemas.microsoft.com/office/drawing/2014/main" id="{AF2A01DD-2CAB-93A4-8FE4-C87273957CD1}"/>
              </a:ext>
            </a:extLst>
          </p:cNvPr>
          <p:cNvCxnSpPr>
            <a:cxnSpLocks/>
          </p:cNvCxnSpPr>
          <p:nvPr/>
        </p:nvCxnSpPr>
        <p:spPr>
          <a:xfrm flipH="1" flipV="1">
            <a:off x="2653878" y="1963174"/>
            <a:ext cx="5056324" cy="1337117"/>
          </a:xfrm>
          <a:prstGeom prst="straightConnector1">
            <a:avLst/>
          </a:prstGeom>
          <a:ln w="12700">
            <a:solidFill>
              <a:schemeClr val="accent1"/>
            </a:solidFill>
            <a:tailEnd type="triangle"/>
          </a:ln>
        </p:spPr>
        <p:style>
          <a:lnRef idx="1">
            <a:schemeClr val="accent1"/>
          </a:lnRef>
          <a:fillRef idx="0">
            <a:schemeClr val="accent1"/>
          </a:fillRef>
          <a:effectRef idx="0">
            <a:schemeClr val="accent1"/>
          </a:effectRef>
          <a:fontRef idx="minor">
            <a:schemeClr val="tx1"/>
          </a:fontRef>
        </p:style>
      </p:cxnSp>
      <p:cxnSp>
        <p:nvCxnSpPr>
          <p:cNvPr id="25" name="Gerade Verbindung mit Pfeil 24">
            <a:extLst>
              <a:ext uri="{FF2B5EF4-FFF2-40B4-BE49-F238E27FC236}">
                <a16:creationId xmlns:a16="http://schemas.microsoft.com/office/drawing/2014/main" id="{18021E55-BCC9-9962-8739-7E2A710277F2}"/>
              </a:ext>
            </a:extLst>
          </p:cNvPr>
          <p:cNvCxnSpPr>
            <a:cxnSpLocks/>
          </p:cNvCxnSpPr>
          <p:nvPr/>
        </p:nvCxnSpPr>
        <p:spPr>
          <a:xfrm flipH="1" flipV="1">
            <a:off x="6263411" y="2388022"/>
            <a:ext cx="1446791" cy="930129"/>
          </a:xfrm>
          <a:prstGeom prst="straightConnector1">
            <a:avLst/>
          </a:prstGeom>
          <a:ln w="12700">
            <a:solidFill>
              <a:schemeClr val="accent1"/>
            </a:solidFill>
            <a:tailEnd type="triangle"/>
          </a:ln>
        </p:spPr>
        <p:style>
          <a:lnRef idx="1">
            <a:schemeClr val="accent1"/>
          </a:lnRef>
          <a:fillRef idx="0">
            <a:schemeClr val="accent1"/>
          </a:fillRef>
          <a:effectRef idx="0">
            <a:schemeClr val="accent1"/>
          </a:effectRef>
          <a:fontRef idx="minor">
            <a:schemeClr val="tx1"/>
          </a:fontRef>
        </p:style>
      </p:cxnSp>
      <p:cxnSp>
        <p:nvCxnSpPr>
          <p:cNvPr id="26" name="Gerade Verbindung mit Pfeil 25">
            <a:extLst>
              <a:ext uri="{FF2B5EF4-FFF2-40B4-BE49-F238E27FC236}">
                <a16:creationId xmlns:a16="http://schemas.microsoft.com/office/drawing/2014/main" id="{03BF5465-D27B-FB71-F7AB-0B8678F12603}"/>
              </a:ext>
            </a:extLst>
          </p:cNvPr>
          <p:cNvCxnSpPr>
            <a:cxnSpLocks/>
            <a:endCxn id="14" idx="3"/>
          </p:cNvCxnSpPr>
          <p:nvPr/>
        </p:nvCxnSpPr>
        <p:spPr>
          <a:xfrm flipH="1" flipV="1">
            <a:off x="5331405" y="2816505"/>
            <a:ext cx="2345641" cy="541922"/>
          </a:xfrm>
          <a:prstGeom prst="straightConnector1">
            <a:avLst/>
          </a:prstGeom>
          <a:ln w="12700">
            <a:solidFill>
              <a:schemeClr val="accent1"/>
            </a:solidFill>
            <a:tailEnd type="triangle"/>
          </a:ln>
        </p:spPr>
        <p:style>
          <a:lnRef idx="1">
            <a:schemeClr val="accent1"/>
          </a:lnRef>
          <a:fillRef idx="0">
            <a:schemeClr val="accent1"/>
          </a:fillRef>
          <a:effectRef idx="0">
            <a:schemeClr val="accent1"/>
          </a:effectRef>
          <a:fontRef idx="minor">
            <a:schemeClr val="tx1"/>
          </a:fontRef>
        </p:style>
      </p:cxnSp>
      <p:cxnSp>
        <p:nvCxnSpPr>
          <p:cNvPr id="27" name="Gerade Verbindung mit Pfeil 26">
            <a:extLst>
              <a:ext uri="{FF2B5EF4-FFF2-40B4-BE49-F238E27FC236}">
                <a16:creationId xmlns:a16="http://schemas.microsoft.com/office/drawing/2014/main" id="{E4496069-6616-C6F4-6319-9D0011CAAF93}"/>
              </a:ext>
            </a:extLst>
          </p:cNvPr>
          <p:cNvCxnSpPr>
            <a:cxnSpLocks/>
          </p:cNvCxnSpPr>
          <p:nvPr/>
        </p:nvCxnSpPr>
        <p:spPr>
          <a:xfrm flipH="1">
            <a:off x="3072139" y="3318151"/>
            <a:ext cx="4604908" cy="1624081"/>
          </a:xfrm>
          <a:prstGeom prst="straightConnector1">
            <a:avLst/>
          </a:prstGeom>
          <a:ln w="12700">
            <a:solidFill>
              <a:schemeClr val="accent1"/>
            </a:solidFill>
            <a:tailEnd type="triangle"/>
          </a:ln>
        </p:spPr>
        <p:style>
          <a:lnRef idx="1">
            <a:schemeClr val="accent1"/>
          </a:lnRef>
          <a:fillRef idx="0">
            <a:schemeClr val="accent1"/>
          </a:fillRef>
          <a:effectRef idx="0">
            <a:schemeClr val="accent1"/>
          </a:effectRef>
          <a:fontRef idx="minor">
            <a:schemeClr val="tx1"/>
          </a:fontRef>
        </p:style>
      </p:cxnSp>
      <p:sp>
        <p:nvSpPr>
          <p:cNvPr id="28" name="Textfeld 27">
            <a:extLst>
              <a:ext uri="{FF2B5EF4-FFF2-40B4-BE49-F238E27FC236}">
                <a16:creationId xmlns:a16="http://schemas.microsoft.com/office/drawing/2014/main" id="{A4F329CB-1651-FA70-B7ED-B0DB0CDE85AB}"/>
              </a:ext>
            </a:extLst>
          </p:cNvPr>
          <p:cNvSpPr txBox="1"/>
          <p:nvPr/>
        </p:nvSpPr>
        <p:spPr>
          <a:xfrm>
            <a:off x="7232142" y="4410624"/>
            <a:ext cx="1611262" cy="923330"/>
          </a:xfrm>
          <a:prstGeom prst="rect">
            <a:avLst/>
          </a:prstGeom>
          <a:solidFill>
            <a:schemeClr val="bg1"/>
          </a:solidFill>
          <a:ln w="19050">
            <a:solidFill>
              <a:srgbClr val="00B050"/>
            </a:solidFill>
          </a:ln>
        </p:spPr>
        <p:txBody>
          <a:bodyPr wrap="square" rtlCol="0">
            <a:spAutoFit/>
          </a:bodyPr>
          <a:lstStyle/>
          <a:p>
            <a:r>
              <a:rPr lang="de-CH" dirty="0"/>
              <a:t>SBS: </a:t>
            </a:r>
            <a:r>
              <a:rPr lang="de-CH" dirty="0" err="1"/>
              <a:t>rien</a:t>
            </a:r>
            <a:r>
              <a:rPr lang="de-CH" dirty="0"/>
              <a:t> </a:t>
            </a:r>
            <a:r>
              <a:rPr lang="de-CH" dirty="0" err="1"/>
              <a:t>sur</a:t>
            </a:r>
            <a:r>
              <a:rPr lang="de-CH" dirty="0"/>
              <a:t> le </a:t>
            </a:r>
            <a:r>
              <a:rPr lang="de-CH" dirty="0" err="1"/>
              <a:t>plastique</a:t>
            </a:r>
            <a:r>
              <a:rPr lang="de-CH" dirty="0"/>
              <a:t>, </a:t>
            </a:r>
            <a:r>
              <a:rPr lang="de-CH" dirty="0" err="1"/>
              <a:t>pas</a:t>
            </a:r>
            <a:r>
              <a:rPr lang="de-CH" dirty="0"/>
              <a:t> de </a:t>
            </a:r>
            <a:r>
              <a:rPr lang="de-CH" dirty="0" err="1"/>
              <a:t>chiffre</a:t>
            </a:r>
            <a:endParaRPr lang="de-CH" dirty="0"/>
          </a:p>
        </p:txBody>
      </p:sp>
      <p:cxnSp>
        <p:nvCxnSpPr>
          <p:cNvPr id="29" name="Gerade Verbindung mit Pfeil 28">
            <a:extLst>
              <a:ext uri="{FF2B5EF4-FFF2-40B4-BE49-F238E27FC236}">
                <a16:creationId xmlns:a16="http://schemas.microsoft.com/office/drawing/2014/main" id="{D62E2559-18FE-A089-83F3-A6C8A40B9057}"/>
              </a:ext>
            </a:extLst>
          </p:cNvPr>
          <p:cNvCxnSpPr>
            <a:cxnSpLocks/>
            <a:endCxn id="18" idx="3"/>
          </p:cNvCxnSpPr>
          <p:nvPr/>
        </p:nvCxnSpPr>
        <p:spPr>
          <a:xfrm flipH="1" flipV="1">
            <a:off x="4903671" y="4149080"/>
            <a:ext cx="2228412" cy="463940"/>
          </a:xfrm>
          <a:prstGeom prst="straightConnector1">
            <a:avLst/>
          </a:prstGeom>
          <a:ln w="12700">
            <a:solidFill>
              <a:srgbClr val="00B050"/>
            </a:solidFill>
            <a:tailEnd type="triangle"/>
          </a:ln>
        </p:spPr>
        <p:style>
          <a:lnRef idx="1">
            <a:schemeClr val="accent1"/>
          </a:lnRef>
          <a:fillRef idx="0">
            <a:schemeClr val="accent1"/>
          </a:fillRef>
          <a:effectRef idx="0">
            <a:schemeClr val="accent1"/>
          </a:effectRef>
          <a:fontRef idx="minor">
            <a:schemeClr val="tx1"/>
          </a:fontRef>
        </p:style>
      </p:cxnSp>
      <p:sp>
        <p:nvSpPr>
          <p:cNvPr id="30" name="Textfeld 29">
            <a:extLst>
              <a:ext uri="{FF2B5EF4-FFF2-40B4-BE49-F238E27FC236}">
                <a16:creationId xmlns:a16="http://schemas.microsoft.com/office/drawing/2014/main" id="{74BA55BC-E1F2-6C2F-2007-39492E29B1BA}"/>
              </a:ext>
            </a:extLst>
          </p:cNvPr>
          <p:cNvSpPr txBox="1"/>
          <p:nvPr/>
        </p:nvSpPr>
        <p:spPr>
          <a:xfrm>
            <a:off x="6168238" y="5535517"/>
            <a:ext cx="2473836" cy="923330"/>
          </a:xfrm>
          <a:prstGeom prst="rect">
            <a:avLst/>
          </a:prstGeom>
          <a:solidFill>
            <a:schemeClr val="bg1"/>
          </a:solidFill>
          <a:ln w="19050">
            <a:solidFill>
              <a:srgbClr val="7030A0"/>
            </a:solidFill>
          </a:ln>
        </p:spPr>
        <p:txBody>
          <a:bodyPr wrap="square" rtlCol="0">
            <a:spAutoFit/>
          </a:bodyPr>
          <a:lstStyle/>
          <a:p>
            <a:r>
              <a:rPr lang="de-CH" dirty="0"/>
              <a:t>SBS: </a:t>
            </a:r>
            <a:r>
              <a:rPr lang="de-CH" dirty="0" err="1"/>
              <a:t>rien</a:t>
            </a:r>
            <a:r>
              <a:rPr lang="de-CH" dirty="0"/>
              <a:t> à </a:t>
            </a:r>
            <a:r>
              <a:rPr lang="de-CH" dirty="0" err="1"/>
              <a:t>ce</a:t>
            </a:r>
            <a:r>
              <a:rPr lang="de-CH" dirty="0"/>
              <a:t> </a:t>
            </a:r>
            <a:r>
              <a:rPr lang="de-CH" dirty="0" err="1"/>
              <a:t>sujet</a:t>
            </a:r>
            <a:r>
              <a:rPr lang="de-CH" dirty="0"/>
              <a:t> (</a:t>
            </a:r>
            <a:r>
              <a:rPr lang="de-CH" dirty="0" err="1"/>
              <a:t>seulement</a:t>
            </a:r>
            <a:r>
              <a:rPr lang="de-CH" dirty="0"/>
              <a:t> </a:t>
            </a:r>
            <a:r>
              <a:rPr lang="de-CH" dirty="0" err="1"/>
              <a:t>recherche</a:t>
            </a:r>
            <a:r>
              <a:rPr lang="de-CH" dirty="0"/>
              <a:t>  </a:t>
            </a:r>
            <a:r>
              <a:rPr lang="de-CH" dirty="0" err="1"/>
              <a:t>dans</a:t>
            </a:r>
            <a:r>
              <a:rPr lang="de-CH" dirty="0"/>
              <a:t> PAII)</a:t>
            </a:r>
          </a:p>
        </p:txBody>
      </p:sp>
    </p:spTree>
    <p:extLst>
      <p:ext uri="{BB962C8B-B14F-4D97-AF65-F5344CB8AC3E}">
        <p14:creationId xmlns:p14="http://schemas.microsoft.com/office/powerpoint/2010/main" val="3590978639"/>
      </p:ext>
    </p:extLst>
  </p:cSld>
  <p:clrMapOvr>
    <a:masterClrMapping/>
  </p:clrMapOvr>
  <mc:AlternateContent xmlns:mc="http://schemas.openxmlformats.org/markup-compatibility/2006" xmlns:p14="http://schemas.microsoft.com/office/powerpoint/2010/main">
    <mc:Choice Requires="p14">
      <p:transition spd="slow" p14:dur="2000" advTm="85217"/>
    </mc:Choice>
    <mc:Fallback xmlns="">
      <p:transition spd="slow" advTm="85217"/>
    </mc:Fallback>
  </mc:AlternateContent>
  <p:extLst>
    <p:ext uri="{3A86A75C-4F4B-4683-9AE1-C65F6400EC91}">
      <p14:laserTraceLst xmlns:p14="http://schemas.microsoft.com/office/powerpoint/2010/main">
        <p14:tracePtLst>
          <p14:tracePt t="5131" x="4799013" y="3111500"/>
          <p14:tracePt t="5136" x="4781550" y="3111500"/>
          <p14:tracePt t="5148" x="4756150" y="3111500"/>
          <p14:tracePt t="5152" x="4721225" y="3094038"/>
          <p14:tracePt t="5169" x="4687888" y="3086100"/>
          <p14:tracePt t="5186" x="4652963" y="3068638"/>
          <p14:tracePt t="5203" x="4516438" y="3051175"/>
          <p14:tracePt t="5220" x="4387850" y="3025775"/>
          <p14:tracePt t="5236" x="4241800" y="3000375"/>
          <p14:tracePt t="5255" x="4070350" y="2992438"/>
          <p14:tracePt t="5271" x="3856038" y="2974975"/>
          <p14:tracePt t="5289" x="3709988" y="2965450"/>
          <p14:tracePt t="5305" x="3590925" y="2965450"/>
          <p14:tracePt t="5321" x="3470275" y="2965450"/>
          <p14:tracePt t="5339" x="3394075" y="2965450"/>
          <p14:tracePt t="5354" x="3308350" y="2965450"/>
          <p14:tracePt t="5370" x="3240088" y="2965450"/>
          <p14:tracePt t="5388" x="3136900" y="2965450"/>
          <p14:tracePt t="5403" x="3094038" y="2949575"/>
          <p14:tracePt t="5420" x="2998788" y="2949575"/>
          <p14:tracePt t="5439" x="2947988" y="2940050"/>
          <p14:tracePt t="5453" x="2862263" y="2940050"/>
          <p14:tracePt t="5470" x="2794000" y="2940050"/>
          <p14:tracePt t="5489" x="2708275" y="2922588"/>
          <p14:tracePt t="5505" x="2622550" y="2922588"/>
          <p14:tracePt t="5520" x="2562225" y="2922588"/>
          <p14:tracePt t="5537" x="2536825" y="2922588"/>
          <p14:tracePt t="5555" x="2476500" y="2922588"/>
          <p14:tracePt t="5570" x="2416175" y="2914650"/>
          <p14:tracePt t="5587" x="2365375" y="2914650"/>
          <p14:tracePt t="5605" x="2330450" y="2906713"/>
          <p14:tracePt t="5622" x="2297113" y="2906713"/>
          <p14:tracePt t="5637" x="2262188" y="2906713"/>
          <p14:tracePt t="5654" x="2244725" y="2889250"/>
          <p14:tracePt t="5670" x="2236788" y="2889250"/>
          <p14:tracePt t="5688" x="2236788" y="2879725"/>
          <p14:tracePt t="6079" x="2219325" y="2879725"/>
          <p14:tracePt t="6087" x="2201863" y="2879725"/>
          <p14:tracePt t="6095" x="2185988" y="2879725"/>
          <p14:tracePt t="6103" x="2159000" y="2879725"/>
          <p14:tracePt t="6121" x="2125663" y="2879725"/>
          <p14:tracePt t="6136" x="2100263" y="2879725"/>
          <p14:tracePt t="6153" x="2030413" y="2879725"/>
          <p14:tracePt t="6169" x="1971675" y="2889250"/>
          <p14:tracePt t="6187" x="1911350" y="2906713"/>
          <p14:tracePt t="6203" x="1858963" y="2914650"/>
          <p14:tracePt t="6219" x="1825625" y="2922588"/>
          <p14:tracePt t="6236" x="1790700" y="2940050"/>
          <p14:tracePt t="6253" x="1765300" y="2940050"/>
          <p14:tracePt t="6270" x="1739900" y="2949575"/>
          <p14:tracePt t="6286" x="1714500" y="2965450"/>
          <p14:tracePt t="6303" x="1687513" y="2974975"/>
          <p14:tracePt t="6320" x="1671638" y="2992438"/>
          <p14:tracePt t="6338" x="1644650" y="3000375"/>
          <p14:tracePt t="6356" x="1619250" y="3008313"/>
          <p14:tracePt t="6371" x="1593850" y="3025775"/>
          <p14:tracePt t="6387" x="1585913" y="3025775"/>
          <p14:tracePt t="6405" x="1558925" y="3035300"/>
          <p14:tracePt t="6420" x="1533525" y="3051175"/>
          <p14:tracePt t="6437" x="1500188" y="3051175"/>
          <p14:tracePt t="6453" x="1474788" y="3060700"/>
          <p14:tracePt t="6472" x="1447800" y="3068638"/>
          <p14:tracePt t="6487" x="1414463" y="3068638"/>
          <p14:tracePt t="6504" x="1389063" y="3086100"/>
          <p14:tracePt t="6521" x="1354138" y="3086100"/>
          <p14:tracePt t="6539" x="1336675" y="3094038"/>
          <p14:tracePt t="6556" x="1319213" y="3094038"/>
          <p14:tracePt t="6571" x="1293813" y="3111500"/>
          <p14:tracePt t="6573" x="1276350" y="3111500"/>
          <p14:tracePt t="6587" x="1268413" y="3111500"/>
          <p14:tracePt t="6621" x="1260475" y="3111500"/>
          <p14:tracePt t="6637" x="1233488" y="3111500"/>
          <p14:tracePt t="6656" x="1217613" y="3111500"/>
          <p14:tracePt t="6671" x="1208088" y="3121025"/>
          <p14:tracePt t="6688" x="1200150" y="3121025"/>
          <p14:tracePt t="6704" x="1182688" y="3121025"/>
          <p14:tracePt t="6720" x="1174750" y="3121025"/>
          <p14:tracePt t="6739" x="1157288" y="3128963"/>
          <p14:tracePt t="6764" x="1147763" y="3128963"/>
          <p14:tracePt t="6770" x="1131888" y="3128963"/>
          <p14:tracePt t="6803" x="1122363" y="3146425"/>
          <p14:tracePt t="6820" x="1096963" y="3146425"/>
          <p14:tracePt t="6839" x="1071563" y="3146425"/>
          <p14:tracePt t="6855" x="1054100" y="3154363"/>
          <p14:tracePt t="6872" x="1028700" y="3154363"/>
          <p14:tracePt t="6887" x="1011238" y="3154363"/>
          <p14:tracePt t="6904" x="993775" y="3171825"/>
          <p14:tracePt t="6920" x="976313" y="3171825"/>
          <p14:tracePt t="6938" x="950913" y="3179763"/>
          <p14:tracePt t="6954" x="933450" y="3179763"/>
          <p14:tracePt t="6970" x="917575" y="3179763"/>
          <p14:tracePt t="6989" x="908050" y="3189288"/>
          <p14:tracePt t="7024" x="908050" y="3206750"/>
          <p14:tracePt t="7316" x="908050" y="3189288"/>
          <p14:tracePt t="7769" x="917575" y="3189288"/>
          <p14:tracePt t="7802" x="933450" y="3189288"/>
          <p14:tracePt t="7819" x="968375" y="3189288"/>
          <p14:tracePt t="7836" x="993775" y="3189288"/>
          <p14:tracePt t="7853" x="1011238" y="3189288"/>
          <p14:tracePt t="7871" x="1054100" y="3189288"/>
          <p14:tracePt t="7886" x="1062038" y="3189288"/>
          <p14:tracePt t="7903" x="1089025" y="3189288"/>
          <p14:tracePt t="7920" x="1114425" y="3189288"/>
          <p14:tracePt t="7938" x="1131888" y="3206750"/>
          <p14:tracePt t="7953" x="1157288" y="3206750"/>
          <p14:tracePt t="7971" x="1174750" y="3206750"/>
          <p14:tracePt t="7986" x="1208088" y="3214688"/>
          <p14:tracePt t="8003" x="1217613" y="3214688"/>
          <p14:tracePt t="8020" x="1233488" y="3214688"/>
          <p14:tracePt t="8038" x="1243013" y="3232150"/>
          <p14:tracePt t="8055" x="1260475" y="3232150"/>
          <p14:tracePt t="8070" x="1268413" y="3232150"/>
          <p14:tracePt t="8087" x="1293813" y="3232150"/>
          <p14:tracePt t="8103" x="1303338" y="3232150"/>
          <p14:tracePt t="8121" x="1328738" y="3232150"/>
          <p14:tracePt t="8137" x="1354138" y="3232150"/>
          <p14:tracePt t="8141" x="1379538" y="3232150"/>
          <p14:tracePt t="8154" x="1389063" y="3232150"/>
          <p14:tracePt t="8171" x="1414463" y="3232150"/>
          <p14:tracePt t="8187" x="1439863" y="3232150"/>
          <p14:tracePt t="8205" x="1465263" y="3232150"/>
          <p14:tracePt t="8220" x="1508125" y="3232150"/>
          <p14:tracePt t="8237" x="1525588" y="3232150"/>
          <p14:tracePt t="8254" x="1568450" y="3240088"/>
          <p14:tracePt t="8270" x="1601788" y="3240088"/>
          <p14:tracePt t="8288" x="1654175" y="3240088"/>
          <p14:tracePt t="8306" x="1687513" y="3240088"/>
          <p14:tracePt t="8321" x="1714500" y="3257550"/>
          <p14:tracePt t="8337" x="1747838" y="3257550"/>
          <p14:tracePt t="8354" x="1790700" y="3257550"/>
          <p14:tracePt t="8372" x="1808163" y="3257550"/>
          <p14:tracePt t="8387" x="1833563" y="3257550"/>
          <p14:tracePt t="8405" x="1858963" y="3257550"/>
          <p14:tracePt t="8420" x="1885950" y="3257550"/>
          <p14:tracePt t="8437" x="1911350" y="3257550"/>
          <p14:tracePt t="8454" x="1936750" y="3257550"/>
          <p14:tracePt t="8471" x="1954213" y="3257550"/>
          <p14:tracePt t="8488" x="1979613" y="3257550"/>
          <p14:tracePt t="8503" x="1997075" y="3265488"/>
          <p14:tracePt t="8523" x="2014538" y="3265488"/>
          <p14:tracePt t="8539" x="2057400" y="3265488"/>
          <p14:tracePt t="8554" x="2065338" y="3275013"/>
          <p14:tracePt t="8572" x="2090738" y="3275013"/>
          <p14:tracePt t="8587" x="2116138" y="3275013"/>
          <p14:tracePt t="8603" x="2151063" y="3275013"/>
          <p14:tracePt t="8620" x="2176463" y="3275013"/>
          <p14:tracePt t="8637" x="2211388" y="3275013"/>
          <p14:tracePt t="8653" x="2244725" y="3292475"/>
          <p14:tracePt t="8671" x="2297113" y="3292475"/>
          <p14:tracePt t="8687" x="2330450" y="3292475"/>
          <p14:tracePt t="8705" x="2357438" y="3292475"/>
          <p14:tracePt t="8722" x="2390775" y="3292475"/>
          <p14:tracePt t="8739" x="2400300" y="3300413"/>
          <p14:tracePt t="8753" x="2425700" y="3300413"/>
          <p14:tracePt t="8755" x="2443163" y="3300413"/>
          <p14:tracePt t="8788" x="2451100" y="3300413"/>
          <p14:tracePt t="8805" x="2468563" y="3300413"/>
          <p14:tracePt t="8823" x="2476500" y="3300413"/>
          <p14:tracePt t="8837" x="2486025" y="3300413"/>
          <p14:tracePt t="8854" x="2511425" y="3300413"/>
          <p14:tracePt t="8870" x="2528888" y="3317875"/>
          <p14:tracePt t="8889" x="2544763" y="3317875"/>
          <p14:tracePt t="8903" x="2562225" y="3317875"/>
          <p14:tracePt t="8920" x="2570163" y="3317875"/>
          <p14:tracePt t="8937" x="2587625" y="3317875"/>
          <p14:tracePt t="8955" x="2597150" y="3317875"/>
          <p14:tracePt t="8971" x="2605088" y="3317875"/>
          <p14:tracePt t="8995" x="2622550" y="3317875"/>
          <p14:tracePt t="10058" x="2630488" y="3317875"/>
          <p14:tracePt t="10081" x="2647950" y="3317875"/>
          <p14:tracePt t="10098" x="2655888" y="3317875"/>
          <p14:tracePt t="10121" x="2673350" y="3317875"/>
          <p14:tracePt t="10136" x="2682875" y="3317875"/>
          <p14:tracePt t="10153" x="2690813" y="3317875"/>
          <p14:tracePt t="10169" x="2708275" y="3317875"/>
          <p14:tracePt t="10187" x="2716213" y="3317875"/>
          <p14:tracePt t="10203" x="2741613" y="3317875"/>
          <p14:tracePt t="10220" x="2751138" y="3317875"/>
          <p14:tracePt t="10236" x="2768600" y="3317875"/>
          <p14:tracePt t="10254" x="2776538" y="3317875"/>
          <p14:tracePt t="10272" x="2794000" y="3317875"/>
          <p14:tracePt t="10287" x="2801938" y="3317875"/>
          <p14:tracePt t="10397" x="2811463" y="3317875"/>
          <p14:tracePt t="10413" x="2827338" y="3317875"/>
          <p14:tracePt t="10437" x="2836863" y="3317875"/>
          <p14:tracePt t="10453" x="2854325" y="3317875"/>
          <p14:tracePt t="10469" x="2862263" y="3300413"/>
          <p14:tracePt t="10486" x="2887663" y="3300413"/>
          <p14:tracePt t="10503" x="2913063" y="3292475"/>
          <p14:tracePt t="10521" x="2947988" y="3292475"/>
          <p14:tracePt t="10536" x="2982913" y="3292475"/>
          <p14:tracePt t="10554" x="3016250" y="3292475"/>
          <p14:tracePt t="10570" x="3059113" y="3292475"/>
          <p14:tracePt t="10586" x="3094038" y="3292475"/>
          <p14:tracePt t="10603" x="3127375" y="3292475"/>
          <p14:tracePt t="10621" x="3154363" y="3292475"/>
          <p14:tracePt t="10636" x="3179763" y="3292475"/>
          <p14:tracePt t="10653" x="3205163" y="3292475"/>
          <p14:tracePt t="10670" x="3222625" y="3292475"/>
          <p14:tracePt t="10687" x="3240088" y="3292475"/>
          <p14:tracePt t="10704" x="3248025" y="3292475"/>
          <p14:tracePt t="10722" x="3273425" y="3292475"/>
          <p14:tracePt t="10737" x="3282950" y="3292475"/>
          <p14:tracePt t="10755" x="3298825" y="3292475"/>
          <p14:tracePt t="10771" x="3308350" y="3292475"/>
          <p14:tracePt t="10789" x="3325813" y="3292475"/>
          <p14:tracePt t="10805" x="3341688" y="3292475"/>
          <p14:tracePt t="10820" x="3359150" y="3292475"/>
          <p14:tracePt t="10837" x="3368675" y="3292475"/>
          <p14:tracePt t="10855" x="3384550" y="3292475"/>
          <p14:tracePt t="10870" x="3394075" y="3292475"/>
          <p14:tracePt t="10889" x="3402013" y="3292475"/>
          <p14:tracePt t="10905" x="3419475" y="3292475"/>
          <p14:tracePt t="10921" x="3444875" y="3292475"/>
          <p14:tracePt t="10940" x="3470275" y="3292475"/>
          <p14:tracePt t="10954" x="3505200" y="3275013"/>
          <p14:tracePt t="10970" x="3530600" y="3275013"/>
          <p14:tracePt t="10988" x="3540125" y="3275013"/>
          <p14:tracePt t="11005" x="3565525" y="3265488"/>
          <p14:tracePt t="11009" x="3573463" y="3265488"/>
          <p14:tracePt t="11022" x="3590925" y="3265488"/>
          <p14:tracePt t="11038" x="3598863" y="3265488"/>
          <p14:tracePt t="11053" x="3624263" y="3265488"/>
          <p14:tracePt t="11071" x="3651250" y="3265488"/>
          <p14:tracePt t="11087" x="3667125" y="3257550"/>
          <p14:tracePt t="11104" x="3694113" y="3257550"/>
          <p14:tracePt t="11121" x="3719513" y="3257550"/>
          <p14:tracePt t="11137" x="3736975" y="3257550"/>
          <p14:tracePt t="11153" x="3744913" y="3257550"/>
          <p14:tracePt t="11170" x="3752850" y="3257550"/>
          <p14:tracePt t="11189" x="3770313" y="3257550"/>
          <p14:tracePt t="11203" x="3795713" y="3257550"/>
          <p14:tracePt t="11222" x="3805238" y="3257550"/>
          <p14:tracePt t="11237" x="3813175" y="3257550"/>
          <p14:tracePt t="11256" x="3830638" y="3257550"/>
          <p14:tracePt t="11270" x="3838575" y="3257550"/>
          <p14:tracePt t="11289" x="3856038" y="3257550"/>
          <p14:tracePt t="11383" x="3865563" y="3257550"/>
          <p14:tracePt t="11407" x="3873500" y="3257550"/>
          <p14:tracePt t="11424" x="3890963" y="3257550"/>
          <p14:tracePt t="11432" x="3898900" y="3257550"/>
          <p14:tracePt t="11440" x="3916363" y="3257550"/>
          <p14:tracePt t="11471" x="3924300" y="3265488"/>
          <p14:tracePt t="11486" x="3941763" y="3265488"/>
          <p14:tracePt t="11519" x="3951288" y="3265488"/>
          <p14:tracePt t="11553" x="3976688" y="3265488"/>
          <p14:tracePt t="11570" x="3976688" y="3275013"/>
          <p14:tracePt t="11586" x="3984625" y="3275013"/>
          <p14:tracePt t="17346" x="3984625" y="3317875"/>
          <p14:tracePt t="17352" x="3976688" y="3351213"/>
          <p14:tracePt t="17372" x="3951288" y="3386138"/>
          <p14:tracePt t="17387" x="3941763" y="3436938"/>
          <p14:tracePt t="17403" x="3898900" y="3497263"/>
          <p14:tracePt t="17420" x="3865563" y="3565525"/>
          <p14:tracePt t="17436" x="3830638" y="3643313"/>
          <p14:tracePt t="17453" x="3779838" y="3711575"/>
          <p14:tracePt t="17471" x="3736975" y="3771900"/>
          <p14:tracePt t="17486" x="3684588" y="3865563"/>
          <p14:tracePt t="17504" x="3659188" y="3917950"/>
          <p14:tracePt t="17522" x="3633788" y="3978275"/>
          <p14:tracePt t="17537" x="3608388" y="4037013"/>
          <p14:tracePt t="17554" x="3598863" y="4089400"/>
          <p14:tracePt t="17570" x="3590925" y="4149725"/>
          <p14:tracePt t="17587" x="3573463" y="4183063"/>
          <p14:tracePt t="17606" x="3573463" y="4235450"/>
          <p14:tracePt t="17621" x="3565525" y="4278313"/>
          <p14:tracePt t="17637" x="3548063" y="4321175"/>
          <p14:tracePt t="17654" x="3548063" y="4364038"/>
          <p14:tracePt t="17670" x="3548063" y="4406900"/>
          <p14:tracePt t="17687" x="3548063" y="4449763"/>
          <p14:tracePt t="17705" x="3548063" y="4483100"/>
          <p14:tracePt t="17720" x="3548063" y="4535488"/>
          <p14:tracePt t="17737" x="3548063" y="4560888"/>
          <p14:tracePt t="17753" x="3548063" y="4611688"/>
          <p14:tracePt t="17771" x="3548063" y="4646613"/>
          <p14:tracePt t="17787" x="3565525" y="4679950"/>
          <p14:tracePt t="17804" x="3565525" y="4714875"/>
          <p14:tracePt t="17822" x="3573463" y="4749800"/>
          <p14:tracePt t="17839" x="3590925" y="4792663"/>
          <p14:tracePt t="18385" x="3590925" y="4800600"/>
          <p14:tracePt t="18393" x="3573463" y="4826000"/>
          <p14:tracePt t="18402" x="3573463" y="4835525"/>
          <p14:tracePt t="18420" x="3565525" y="4860925"/>
          <p14:tracePt t="18436" x="3565525" y="4886325"/>
          <p14:tracePt t="18453" x="3540125" y="4954588"/>
          <p14:tracePt t="18471" x="3513138" y="5022850"/>
          <p14:tracePt t="18487" x="3487738" y="5065713"/>
          <p14:tracePt t="18504" x="3479800" y="5100638"/>
          <p14:tracePt t="18520" x="3444875" y="5143500"/>
          <p14:tracePt t="18537" x="3427413" y="5178425"/>
          <p14:tracePt t="18553" x="3402013" y="5186363"/>
          <p14:tracePt t="18570" x="3394075" y="5211763"/>
          <p14:tracePt t="18571" x="3394075" y="5229225"/>
          <p14:tracePt t="18588" x="3384550" y="5229225"/>
          <p14:tracePt t="18675" x="3384550" y="5211763"/>
          <p14:tracePt t="18699" x="3384550" y="5203825"/>
          <p14:tracePt t="18708" x="3394075" y="5203825"/>
          <p14:tracePt t="18869" x="3394075" y="5211763"/>
          <p14:tracePt t="18878" x="3394075" y="5229225"/>
          <p14:tracePt t="18886" x="3394075" y="5237163"/>
          <p14:tracePt t="18902" x="3394075" y="5246688"/>
          <p14:tracePt t="18921" x="3384550" y="5264150"/>
          <p14:tracePt t="18936" x="3359150" y="5307013"/>
          <p14:tracePt t="18953" x="3333750" y="5357813"/>
          <p14:tracePt t="18969" x="3308350" y="5392738"/>
          <p14:tracePt t="18988" x="3282950" y="5435600"/>
          <p14:tracePt t="19003" x="3265488" y="5451475"/>
          <p14:tracePt t="19020" x="3248025" y="5478463"/>
          <p14:tracePt t="19038" x="3222625" y="5494338"/>
          <p14:tracePt t="19053" x="3213100" y="5511800"/>
          <p14:tracePt t="19070" x="3187700" y="5529263"/>
          <p14:tracePt t="19087" x="3162300" y="5554663"/>
          <p14:tracePt t="19104" x="3127375" y="5572125"/>
          <p14:tracePt t="19121" x="3101975" y="5597525"/>
          <p14:tracePt t="19137" x="3076575" y="5614988"/>
          <p14:tracePt t="19153" x="3059113" y="5632450"/>
          <p14:tracePt t="19170" x="3033713" y="5649913"/>
          <p14:tracePt t="19187" x="3008313" y="5675313"/>
          <p14:tracePt t="19203" x="2982913" y="5683250"/>
          <p14:tracePt t="19222" x="2947988" y="5708650"/>
          <p14:tracePt t="19237" x="2922588" y="5718175"/>
          <p14:tracePt t="19253" x="2897188" y="5743575"/>
          <p14:tracePt t="19271" x="2887663" y="5761038"/>
          <p14:tracePt t="19286" x="2862263" y="5768975"/>
          <p14:tracePt t="19304" x="2836863" y="5794375"/>
          <p14:tracePt t="19322" x="2827338" y="5803900"/>
          <p14:tracePt t="19338" x="2801938" y="5821363"/>
          <p14:tracePt t="19353" x="2801938" y="5829300"/>
          <p14:tracePt t="19371" x="2776538" y="5837238"/>
          <p14:tracePt t="19387" x="2768600" y="5854700"/>
          <p14:tracePt t="19404" x="2751138" y="5864225"/>
          <p14:tracePt t="19630" x="2768600" y="5864225"/>
          <p14:tracePt t="19646" x="2776538" y="5864225"/>
          <p14:tracePt t="19654" x="2801938" y="5864225"/>
          <p14:tracePt t="19662" x="2811463" y="5864225"/>
          <p14:tracePt t="19670" x="2827338" y="5864225"/>
          <p14:tracePt t="19685" x="2836863" y="5864225"/>
          <p14:tracePt t="19703" x="2862263" y="5864225"/>
          <p14:tracePt t="19721" x="2887663" y="5864225"/>
          <p14:tracePt t="19736" x="2913063" y="5864225"/>
          <p14:tracePt t="19753" x="2922588" y="5880100"/>
          <p14:tracePt t="19770" x="2940050" y="5880100"/>
          <p14:tracePt t="19788" x="2947988" y="5880100"/>
          <p14:tracePt t="19824" x="2955925" y="5880100"/>
          <p14:tracePt t="19921" x="2955925" y="5889625"/>
          <p14:tracePt t="19953" x="2973388" y="5889625"/>
          <p14:tracePt t="19961" x="2973388" y="5907088"/>
          <p14:tracePt t="19986" x="2982913" y="5915025"/>
          <p14:tracePt t="20003" x="2998788" y="5922963"/>
          <p14:tracePt t="20035" x="3008313" y="5922963"/>
          <p14:tracePt t="20053" x="3008313" y="5940425"/>
          <p14:tracePt t="20069" x="3016250" y="5940425"/>
          <p14:tracePt t="20086" x="3033713" y="5949950"/>
          <p14:tracePt t="20103" x="3041650" y="5965825"/>
          <p14:tracePt t="20137" x="3068638" y="5965825"/>
          <p14:tracePt t="20153" x="3076575" y="5975350"/>
          <p14:tracePt t="20170" x="3094038" y="5975350"/>
          <p14:tracePt t="20186" x="3127375" y="5983288"/>
          <p14:tracePt t="20205" x="3154363" y="5983288"/>
          <p14:tracePt t="20220" x="3187700" y="5983288"/>
          <p14:tracePt t="20238" x="3240088" y="5983288"/>
          <p14:tracePt t="20253" x="3273425" y="5983288"/>
          <p14:tracePt t="20270" x="3325813" y="5983288"/>
          <p14:tracePt t="20287" x="3341688" y="5983288"/>
          <p14:tracePt t="20304" x="3384550" y="5983288"/>
          <p14:tracePt t="20320" x="3419475" y="6000750"/>
          <p14:tracePt t="20339" x="3444875" y="6000750"/>
          <p14:tracePt t="20352" x="3479800" y="6000750"/>
          <p14:tracePt t="20372" x="3505200" y="6008688"/>
          <p14:tracePt t="20389" x="3530600" y="6008688"/>
          <p14:tracePt t="20406" x="3548063" y="6008688"/>
          <p14:tracePt t="20420" x="3590925" y="6008688"/>
          <p14:tracePt t="20437" x="3598863" y="6026150"/>
          <p14:tracePt t="20453" x="3624263" y="6026150"/>
          <p14:tracePt t="20470" x="3651250" y="6026150"/>
          <p14:tracePt t="20487" x="3667125" y="6026150"/>
          <p14:tracePt t="20504" x="3684588" y="6026150"/>
          <p14:tracePt t="20521" x="3694113" y="6026150"/>
          <p14:tracePt t="20537" x="3709988" y="6026150"/>
          <p14:tracePt t="20554" x="3719513" y="6026150"/>
          <p14:tracePt t="20587" x="3736975" y="6026150"/>
          <p14:tracePt t="20603" x="3744913" y="6026150"/>
          <p14:tracePt t="21134" x="3752850" y="6026150"/>
          <p14:tracePt t="21142" x="3770313" y="6026150"/>
          <p14:tracePt t="21154" x="3805238" y="6008688"/>
          <p14:tracePt t="21170" x="3838575" y="6008688"/>
          <p14:tracePt t="21187" x="3873500" y="6000750"/>
          <p14:tracePt t="21203" x="3951288" y="5975350"/>
          <p14:tracePt t="21220" x="4010025" y="5965825"/>
          <p14:tracePt t="21236" x="4062413" y="5965825"/>
          <p14:tracePt t="21253" x="4105275" y="5965825"/>
          <p14:tracePt t="21269" x="4130675" y="5965825"/>
          <p14:tracePt t="21288" x="4156075" y="5965825"/>
          <p14:tracePt t="21304" x="4181475" y="5965825"/>
          <p14:tracePt t="21320" x="4191000" y="5965825"/>
          <p14:tracePt t="21338" x="4216400" y="5965825"/>
          <p14:tracePt t="21353" x="4241800" y="5965825"/>
          <p14:tracePt t="21370" x="4267200" y="5949950"/>
          <p14:tracePt t="21387" x="4284663" y="5949950"/>
          <p14:tracePt t="21404" x="4302125" y="5949950"/>
          <p14:tracePt t="21420" x="4310063" y="5949950"/>
          <p14:tracePt t="21437" x="4327525" y="5949950"/>
          <p14:tracePt t="21453" x="4337050" y="5949950"/>
          <p14:tracePt t="21473" x="4344988" y="5949950"/>
          <p14:tracePt t="21530" x="4344988" y="5940425"/>
          <p14:tracePt t="22096" x="4337050" y="5940425"/>
          <p14:tracePt t="22121" x="4337050" y="5949950"/>
          <p14:tracePt t="22129" x="4327525" y="5949950"/>
          <p14:tracePt t="22153" x="4310063" y="5949950"/>
          <p14:tracePt t="22186" x="4284663" y="5949950"/>
          <p14:tracePt t="22203" x="4267200" y="5949950"/>
          <p14:tracePt t="22219" x="4224338" y="5949950"/>
          <p14:tracePt t="22236" x="4208463" y="5949950"/>
          <p14:tracePt t="22253" x="4181475" y="5949950"/>
          <p14:tracePt t="22269" x="4156075" y="5949950"/>
          <p14:tracePt t="22287" x="4122738" y="5949950"/>
          <p14:tracePt t="22305" x="4095750" y="5949950"/>
          <p14:tracePt t="22320" x="4044950" y="5940425"/>
          <p14:tracePt t="22336" x="4010025" y="5940425"/>
          <p14:tracePt t="22353" x="3984625" y="5940425"/>
          <p14:tracePt t="22372" x="3951288" y="5940425"/>
          <p14:tracePt t="22389" x="3916363" y="5940425"/>
          <p14:tracePt t="22404" x="3890963" y="5940425"/>
          <p14:tracePt t="22422" x="3865563" y="5940425"/>
          <p14:tracePt t="22437" x="3856038" y="5940425"/>
          <p14:tracePt t="22453" x="3830638" y="5940425"/>
          <p14:tracePt t="22470" x="3813175" y="5940425"/>
          <p14:tracePt t="22506" x="3805238" y="5940425"/>
          <p14:tracePt t="22520" x="3795713" y="5940425"/>
          <p14:tracePt t="22537" x="3779838" y="5940425"/>
          <p14:tracePt t="22554" x="3770313" y="5940425"/>
          <p14:tracePt t="22570" x="3752850" y="5940425"/>
          <p14:tracePt t="22593" x="3744913" y="5940425"/>
          <p14:tracePt t="22603" x="3736975" y="5940425"/>
          <p14:tracePt t="22637" x="3719513" y="5940425"/>
          <p14:tracePt t="23155" x="3709988" y="5940425"/>
          <p14:tracePt t="23163" x="3684588" y="5940425"/>
          <p14:tracePt t="23171" x="3667125" y="5940425"/>
          <p14:tracePt t="23186" x="3651250" y="5940425"/>
          <p14:tracePt t="23202" x="3624263" y="5940425"/>
          <p14:tracePt t="23219" x="3608388" y="5940425"/>
          <p14:tracePt t="23236" x="3540125" y="5940425"/>
          <p14:tracePt t="23253" x="3513138" y="5940425"/>
          <p14:tracePt t="23271" x="3487738" y="5940425"/>
          <p14:tracePt t="23286" x="3470275" y="5940425"/>
          <p14:tracePt t="23303" x="3454400" y="5940425"/>
          <p14:tracePt t="23319" x="3444875" y="5940425"/>
          <p14:tracePt t="23336" x="3427413" y="5940425"/>
          <p14:tracePt t="23355" x="3419475" y="5940425"/>
          <p14:tracePt t="23664" x="3419475" y="5922963"/>
          <p14:tracePt t="23689" x="3427413" y="5922963"/>
          <p14:tracePt t="23713" x="3444875" y="5922963"/>
          <p14:tracePt t="23722" x="3454400" y="5922963"/>
          <p14:tracePt t="23736" x="3479800" y="5922963"/>
          <p14:tracePt t="23753" x="3487738" y="5922963"/>
          <p14:tracePt t="23770" x="3540125" y="5922963"/>
          <p14:tracePt t="23786" x="3590925" y="5922963"/>
          <p14:tracePt t="23805" x="3633788" y="5922963"/>
          <p14:tracePt t="23819" x="3694113" y="5922963"/>
          <p14:tracePt t="23836" x="3744913" y="5922963"/>
          <p14:tracePt t="23852" x="3805238" y="5922963"/>
          <p14:tracePt t="23869" x="3856038" y="5922963"/>
          <p14:tracePt t="23886" x="3898900" y="5922963"/>
          <p14:tracePt t="23904" x="3951288" y="5922963"/>
          <p14:tracePt t="23921" x="3984625" y="5922963"/>
          <p14:tracePt t="23936" x="4010025" y="5922963"/>
          <p14:tracePt t="23953" x="4037013" y="5922963"/>
          <p14:tracePt t="23971" x="4044950" y="5922963"/>
          <p14:tracePt t="23987" x="4062413" y="5922963"/>
          <p14:tracePt t="24022" x="4070350" y="5922963"/>
          <p14:tracePt t="24023" x="4070350" y="5940425"/>
          <p14:tracePt t="26835" x="4070350" y="5915025"/>
          <p14:tracePt t="26846" x="4062413" y="5880100"/>
          <p14:tracePt t="26853" x="4044950" y="5837238"/>
          <p14:tracePt t="26869" x="4019550" y="5803900"/>
          <p14:tracePt t="26886" x="4002088" y="5743575"/>
          <p14:tracePt t="26903" x="3951288" y="5632450"/>
          <p14:tracePt t="26920" x="3890963" y="5478463"/>
          <p14:tracePt t="26936" x="3856038" y="5297488"/>
          <p14:tracePt t="26953" x="3830638" y="5126038"/>
          <p14:tracePt t="26971" x="3813175" y="4937125"/>
          <p14:tracePt t="26988" x="3813175" y="4749800"/>
          <p14:tracePt t="27003" x="3805238" y="4594225"/>
          <p14:tracePt t="27005" x="3795713" y="4449763"/>
          <p14:tracePt t="27020" x="3795713" y="4389438"/>
          <p14:tracePt t="27039" x="3779838" y="4329113"/>
          <p14:tracePt t="27053" x="3752850" y="4183063"/>
          <p14:tracePt t="27071" x="3744913" y="4089400"/>
          <p14:tracePt t="27087" x="3736975" y="4011613"/>
          <p14:tracePt t="27105" x="3736975" y="3943350"/>
          <p14:tracePt t="27121" x="3736975" y="3865563"/>
          <p14:tracePt t="27139" x="3719513" y="3797300"/>
          <p14:tracePt t="27155" x="3719513" y="3736975"/>
          <p14:tracePt t="27170" x="3719513" y="3686175"/>
          <p14:tracePt t="27187" x="3719513" y="3625850"/>
          <p14:tracePt t="27205" x="3719513" y="3582988"/>
          <p14:tracePt t="27220" x="3719513" y="3522663"/>
          <p14:tracePt t="27237" x="3719513" y="3471863"/>
          <p14:tracePt t="27255" x="3719513" y="3421063"/>
          <p14:tracePt t="27270" x="3719513" y="3378200"/>
          <p14:tracePt t="27287" x="3719513" y="3360738"/>
          <p14:tracePt t="27306" x="3719513" y="3351213"/>
          <p14:tracePt t="27320" x="3719513" y="3335338"/>
          <p14:tracePt t="27846" x="3709988" y="3335338"/>
          <p14:tracePt t="27855" x="3694113" y="3325813"/>
          <p14:tracePt t="27870" x="3659188" y="3317875"/>
          <p14:tracePt t="27886" x="3633788" y="3300413"/>
          <p14:tracePt t="27902" x="3573463" y="3275013"/>
          <p14:tracePt t="27919" x="3505200" y="3240088"/>
          <p14:tracePt t="27936" x="3444875" y="3206750"/>
          <p14:tracePt t="27953" x="3384550" y="3171825"/>
          <p14:tracePt t="27969" x="3333750" y="3128963"/>
          <p14:tracePt t="27986" x="3298825" y="3094038"/>
          <p14:tracePt t="28004" x="3265488" y="3068638"/>
          <p14:tracePt t="28006" x="3222625" y="3051175"/>
          <p14:tracePt t="28021" x="3213100" y="3035300"/>
          <p14:tracePt t="28038" x="3187700" y="3025775"/>
          <p14:tracePt t="28053" x="3162300" y="3000375"/>
          <p14:tracePt t="28069" x="3136900" y="2992438"/>
          <p14:tracePt t="28086" x="3119438" y="2965450"/>
          <p14:tracePt t="28103" x="3101975" y="2940050"/>
          <p14:tracePt t="28120" x="3076575" y="2914650"/>
          <p14:tracePt t="28137" x="3059113" y="2889250"/>
          <p14:tracePt t="28154" x="3033713" y="2854325"/>
          <p14:tracePt t="28170" x="3008313" y="2828925"/>
          <p14:tracePt t="28188" x="2982913" y="2803525"/>
          <p14:tracePt t="28203" x="2973388" y="2768600"/>
          <p14:tracePt t="28220" x="2940050" y="2743200"/>
          <p14:tracePt t="28240" x="2913063" y="2708275"/>
          <p14:tracePt t="28253" x="2870200" y="2682875"/>
          <p14:tracePt t="28270" x="2854325" y="2657475"/>
          <p14:tracePt t="28287" x="2827338" y="2649538"/>
          <p14:tracePt t="28304" x="2811463" y="2640013"/>
          <p14:tracePt t="28320" x="2794000" y="2622550"/>
          <p14:tracePt t="28336" x="2776538" y="2614613"/>
          <p14:tracePt t="28353" x="2751138" y="2597150"/>
          <p14:tracePt t="28370" x="2741613" y="2589213"/>
          <p14:tracePt t="28386" x="2733675" y="2579688"/>
          <p14:tracePt t="28406" x="2716213" y="2579688"/>
          <p14:tracePt t="28420" x="2708275" y="2563813"/>
          <p14:tracePt t="28440" x="2690813" y="2563813"/>
          <p14:tracePt t="28881" x="2682875" y="2563813"/>
          <p14:tracePt t="28889" x="2673350" y="2563813"/>
          <p14:tracePt t="28902" x="2655888" y="2554288"/>
          <p14:tracePt t="28919" x="2630488" y="2536825"/>
          <p14:tracePt t="28936" x="2605088" y="2511425"/>
          <p14:tracePt t="28954" x="2562225" y="2493963"/>
          <p14:tracePt t="28969" x="2501900" y="2451100"/>
          <p14:tracePt t="28986" x="2468563" y="2435225"/>
          <p14:tracePt t="29003" x="2443163" y="2417763"/>
          <p14:tracePt t="29020" x="2416175" y="2392363"/>
          <p14:tracePt t="29036" x="2390775" y="2374900"/>
          <p14:tracePt t="29054" x="2382838" y="2357438"/>
          <p14:tracePt t="29069" x="2357438" y="2332038"/>
          <p14:tracePt t="29086" x="2330450" y="2322513"/>
          <p14:tracePt t="29103" x="2305050" y="2306638"/>
          <p14:tracePt t="29120" x="2297113" y="2297113"/>
          <p14:tracePt t="29137" x="2271713" y="2289175"/>
          <p14:tracePt t="29153" x="2244725" y="2271713"/>
          <p14:tracePt t="29172" x="2236788" y="2263775"/>
          <p14:tracePt t="29187" x="2219325" y="2246313"/>
          <p14:tracePt t="29204" x="2211388" y="2246313"/>
          <p14:tracePt t="29221" x="2201863" y="2236788"/>
          <p14:tracePt t="29237" x="2176463" y="2228850"/>
          <p14:tracePt t="29254" x="2176463" y="2211388"/>
          <p14:tracePt t="29271" x="2151063" y="2211388"/>
          <p14:tracePt t="29287" x="2151063" y="2203450"/>
          <p14:tracePt t="29303" x="2133600" y="2185988"/>
          <p14:tracePt t="29320" x="2125663" y="2185988"/>
          <p14:tracePt t="29336" x="2116138" y="2185988"/>
          <p14:tracePt t="29354" x="2100263" y="2178050"/>
          <p14:tracePt t="29371" x="2090738" y="2178050"/>
          <p14:tracePt t="29387" x="2090738" y="2168525"/>
          <p14:tracePt t="29388" x="2073275" y="2168525"/>
          <p14:tracePt t="29455" x="2065338" y="2168525"/>
          <p14:tracePt t="29588" x="2057400" y="2168525"/>
          <p14:tracePt t="29602" x="2057400" y="2178050"/>
          <p14:tracePt t="29860" x="2039938" y="2178050"/>
          <p14:tracePt t="29868" x="2030413" y="2178050"/>
          <p14:tracePt t="29884" x="2014538" y="2178050"/>
          <p14:tracePt t="29903" x="2005013" y="2178050"/>
          <p14:tracePt t="29919" x="1997075" y="2178050"/>
          <p14:tracePt t="29953" x="1979613" y="2178050"/>
          <p14:tracePt t="29968" x="1971675" y="2178050"/>
          <p14:tracePt t="29987" x="1954213" y="2178050"/>
          <p14:tracePt t="30013" x="1944688" y="2178050"/>
          <p14:tracePt t="30046" x="1936750" y="2178050"/>
          <p14:tracePt t="30069" x="1919288" y="2178050"/>
          <p14:tracePt t="30086" x="1911350" y="2178050"/>
          <p14:tracePt t="30111" x="1893888" y="2178050"/>
          <p14:tracePt t="30154" x="1885950" y="2185988"/>
          <p14:tracePt t="30169" x="1868488" y="2185988"/>
          <p14:tracePt t="30187" x="1868488" y="2203450"/>
          <p14:tracePt t="30202" x="1858963" y="2203450"/>
          <p14:tracePt t="30219" x="1851025" y="2203450"/>
          <p14:tracePt t="30236" x="1833563" y="2211388"/>
          <p14:tracePt t="30254" x="1825625" y="2228850"/>
          <p14:tracePt t="30269" x="1800225" y="2228850"/>
          <p14:tracePt t="30288" x="1800225" y="2236788"/>
          <p14:tracePt t="30303" x="1790700" y="2236788"/>
          <p14:tracePt t="30337" x="1773238" y="2236788"/>
          <p14:tracePt t="30353" x="1773238" y="2246313"/>
          <p14:tracePt t="30458" x="1773238" y="2263775"/>
          <p14:tracePt t="30491" x="1773238" y="2271713"/>
          <p14:tracePt t="30523" x="1773238" y="2289175"/>
          <p14:tracePt t="30644" x="1765300" y="2289175"/>
          <p14:tracePt t="30662" x="1747838" y="2289175"/>
          <p14:tracePt t="30669" x="1739900" y="2289175"/>
          <p14:tracePt t="30685" x="1730375" y="2289175"/>
          <p14:tracePt t="30702" x="1704975" y="2289175"/>
          <p14:tracePt t="30719" x="1687513" y="2289175"/>
          <p14:tracePt t="30736" x="1671638" y="2289175"/>
          <p14:tracePt t="30753" x="1644650" y="2289175"/>
          <p14:tracePt t="30769" x="1619250" y="2289175"/>
          <p14:tracePt t="30788" x="1593850" y="2289175"/>
          <p14:tracePt t="30803" x="1585913" y="2289175"/>
          <p14:tracePt t="30818" x="1558925" y="2289175"/>
          <p14:tracePt t="30837" x="1543050" y="2289175"/>
          <p14:tracePt t="30853" x="1525588" y="2271713"/>
          <p14:tracePt t="30869" x="1508125" y="2271713"/>
          <p14:tracePt t="30887" x="1500188" y="2271713"/>
          <p14:tracePt t="30888" x="1482725" y="2271713"/>
          <p14:tracePt t="30919" x="1474788" y="2271713"/>
          <p14:tracePt t="31129" x="1474788" y="2289175"/>
          <p14:tracePt t="31186" x="1482725" y="2289175"/>
          <p14:tracePt t="31234" x="1500188" y="2289175"/>
          <p14:tracePt t="31251" x="1508125" y="2289175"/>
          <p14:tracePt t="31267" x="1525588" y="2289175"/>
          <p14:tracePt t="31285" x="1533525" y="2289175"/>
          <p14:tracePt t="31303" x="1543050" y="2289175"/>
          <p14:tracePt t="31319" x="1558925" y="2289175"/>
          <p14:tracePt t="31335" x="1585913" y="2297113"/>
          <p14:tracePt t="31353" x="1593850" y="2297113"/>
          <p14:tracePt t="31371" x="1601788" y="2306638"/>
          <p14:tracePt t="31386" x="1619250" y="2306638"/>
          <p14:tracePt t="31403" x="1628775" y="2306638"/>
          <p14:tracePt t="31421" x="1644650" y="2322513"/>
          <p14:tracePt t="31436" x="1671638" y="2322513"/>
          <p14:tracePt t="31452" x="1679575" y="2322513"/>
          <p14:tracePt t="31470" x="1687513" y="2332038"/>
          <p14:tracePt t="31505" x="1704975" y="2332038"/>
          <p14:tracePt t="31519" x="1714500" y="2332038"/>
          <p14:tracePt t="31554" x="1730375" y="2332038"/>
          <p14:tracePt t="31569" x="1739900" y="2332038"/>
          <p14:tracePt t="31587" x="1765300" y="2332038"/>
          <p14:tracePt t="31605" x="1800225" y="2332038"/>
          <p14:tracePt t="31621" x="1833563" y="2322513"/>
          <p14:tracePt t="31637" x="1858963" y="2322513"/>
          <p14:tracePt t="31653" x="1868488" y="2322513"/>
          <p14:tracePt t="31686" x="1885950" y="2322513"/>
          <p14:tracePt t="31703" x="1893888" y="2322513"/>
          <p14:tracePt t="31720" x="1911350" y="2322513"/>
          <p14:tracePt t="31736" x="1919288" y="2322513"/>
          <p14:tracePt t="31753" x="1936750" y="2322513"/>
          <p14:tracePt t="31768" x="1944688" y="2322513"/>
          <p14:tracePt t="31786" x="1971675" y="2322513"/>
          <p14:tracePt t="31805" x="1997075" y="2322513"/>
          <p14:tracePt t="31821" x="2005013" y="2322513"/>
          <p14:tracePt t="31853" x="2014538" y="2322513"/>
          <p14:tracePt t="31881" x="2030413" y="2322513"/>
          <p14:tracePt t="31905" x="2039938" y="2322513"/>
          <p14:tracePt t="31929" x="2057400" y="2322513"/>
          <p14:tracePt t="31962" x="2065338" y="2322513"/>
          <p14:tracePt t="32043" x="2073275" y="2322513"/>
          <p14:tracePt t="32051" x="2073275" y="2306638"/>
          <p14:tracePt t="33248" x="2090738" y="2306638"/>
          <p14:tracePt t="33256" x="2100263" y="2306638"/>
          <p14:tracePt t="33270" x="2116138" y="2306638"/>
          <p14:tracePt t="33286" x="2125663" y="2306638"/>
          <p14:tracePt t="33318" x="2151063" y="2297113"/>
          <p14:tracePt t="33337" x="2159000" y="2297113"/>
          <p14:tracePt t="33353" x="2176463" y="2297113"/>
          <p14:tracePt t="33386" x="2185988" y="2297113"/>
          <p14:tracePt t="33409" x="2185988" y="2289175"/>
          <p14:tracePt t="33555" x="2201863" y="2289175"/>
          <p14:tracePt t="33587" x="2211388" y="2289175"/>
          <p14:tracePt t="33612" x="2219325" y="2289175"/>
          <p14:tracePt t="33636" x="2236788" y="2289175"/>
          <p14:tracePt t="33668" x="2244725" y="2297113"/>
          <p14:tracePt t="33692" x="2262188" y="2297113"/>
          <p14:tracePt t="33732" x="2262188" y="2306638"/>
          <p14:tracePt t="33757" x="2271713" y="2306638"/>
          <p14:tracePt t="35812" x="2262188" y="2306638"/>
          <p14:tracePt t="35819" x="2244725" y="2322513"/>
          <p14:tracePt t="35828" x="2236788" y="2332038"/>
          <p14:tracePt t="35836" x="2219325" y="2349500"/>
          <p14:tracePt t="35852" x="2211388" y="2357438"/>
          <p14:tracePt t="35869" x="2201863" y="2374900"/>
          <p14:tracePt t="35885" x="2176463" y="2382838"/>
          <p14:tracePt t="35902" x="2151063" y="2408238"/>
          <p14:tracePt t="35919" x="2125663" y="2417763"/>
          <p14:tracePt t="35936" x="2116138" y="2435225"/>
          <p14:tracePt t="35952" x="2090738" y="2443163"/>
          <p14:tracePt t="35971" x="2073275" y="2451100"/>
          <p14:tracePt t="35986" x="2065338" y="2468563"/>
          <p14:tracePt t="36003" x="2057400" y="2478088"/>
          <p14:tracePt t="36006" x="2039938" y="2478088"/>
          <p14:tracePt t="36019" x="2039938" y="2493963"/>
          <p14:tracePt t="36036" x="2030413" y="2493963"/>
          <p14:tracePt t="36054" x="2014538" y="2493963"/>
          <p14:tracePt t="36069" x="2005013" y="2511425"/>
          <p14:tracePt t="36087" x="1997075" y="2511425"/>
          <p14:tracePt t="36089" x="1997075" y="2528888"/>
          <p14:tracePt t="36127" x="1979613" y="2528888"/>
          <p14:tracePt t="36136" x="1979613" y="2536825"/>
          <p14:tracePt t="36169" x="1971675" y="2554288"/>
          <p14:tracePt t="36202" x="1954213" y="2563813"/>
          <p14:tracePt t="36219" x="1944688" y="2579688"/>
          <p14:tracePt t="36236" x="1944688" y="2589213"/>
          <p14:tracePt t="36269" x="1936750" y="2597150"/>
          <p14:tracePt t="36303" x="1911350" y="2622550"/>
          <p14:tracePt t="36336" x="1893888" y="2640013"/>
          <p14:tracePt t="36355" x="1885950" y="2649538"/>
          <p14:tracePt t="36372" x="1885950" y="2657475"/>
          <p14:tracePt t="36434" x="1885950" y="2674938"/>
          <p14:tracePt t="36442" x="1868488" y="2674938"/>
          <p14:tracePt t="36676" x="1868488" y="2682875"/>
          <p14:tracePt t="36700" x="1885950" y="2682875"/>
          <p14:tracePt t="36709" x="1885950" y="2700338"/>
          <p14:tracePt t="36736" x="1893888" y="2700338"/>
          <p14:tracePt t="36752" x="1911350" y="2708275"/>
          <p14:tracePt t="36768" x="1919288" y="2708275"/>
          <p14:tracePt t="36788" x="1954213" y="2708275"/>
          <p14:tracePt t="36802" x="1997075" y="2708275"/>
          <p14:tracePt t="36819" x="2039938" y="2717800"/>
          <p14:tracePt t="36836" x="2073275" y="2717800"/>
          <p14:tracePt t="36852" x="2116138" y="2717800"/>
          <p14:tracePt t="36869" x="2133600" y="2717800"/>
          <p14:tracePt t="36885" x="2151063" y="2717800"/>
          <p14:tracePt t="36903" x="2159000" y="2717800"/>
          <p14:tracePt t="36952" x="2176463" y="2717800"/>
          <p14:tracePt t="37048" x="2185988" y="2717800"/>
          <p14:tracePt t="37081" x="2185988" y="2708275"/>
          <p14:tracePt t="37121" x="2201863" y="2708275"/>
          <p14:tracePt t="37146" x="2201863" y="2700338"/>
          <p14:tracePt t="37153" x="2211388" y="2700338"/>
          <p14:tracePt t="37204" x="2219325" y="2700338"/>
          <p14:tracePt t="37219" x="2236788" y="2700338"/>
          <p14:tracePt t="37236" x="2236788" y="2682875"/>
          <p14:tracePt t="37253" x="2244725" y="2682875"/>
          <p14:tracePt t="37270" x="2262188" y="2682875"/>
          <p14:tracePt t="42230" x="2271713" y="2682875"/>
          <p14:tracePt t="42253" x="2279650" y="2682875"/>
          <p14:tracePt t="42270" x="2297113" y="2682875"/>
          <p14:tracePt t="42285" x="2330450" y="2682875"/>
          <p14:tracePt t="42303" x="2382838" y="2682875"/>
          <p14:tracePt t="42319" x="2425700" y="2682875"/>
          <p14:tracePt t="42336" x="2486025" y="2700338"/>
          <p14:tracePt t="42353" x="2570163" y="2708275"/>
          <p14:tracePt t="42369" x="2622550" y="2735263"/>
          <p14:tracePt t="42386" x="2708275" y="2760663"/>
          <p14:tracePt t="42402" x="2776538" y="2768600"/>
          <p14:tracePt t="42419" x="2854325" y="2786063"/>
          <p14:tracePt t="42438" x="2955925" y="2803525"/>
          <p14:tracePt t="42453" x="3033713" y="2820988"/>
          <p14:tracePt t="42471" x="3119438" y="2828925"/>
          <p14:tracePt t="42488" x="3179763" y="2828925"/>
          <p14:tracePt t="42502" x="3248025" y="2846388"/>
          <p14:tracePt t="42519" x="3325813" y="2854325"/>
          <p14:tracePt t="42538" x="3384550" y="2854325"/>
          <p14:tracePt t="42555" x="3444875" y="2863850"/>
          <p14:tracePt t="42570" x="3513138" y="2879725"/>
          <p14:tracePt t="42586" x="3590925" y="2889250"/>
          <p14:tracePt t="42603" x="3651250" y="2889250"/>
          <p14:tracePt t="42619" x="3719513" y="2906713"/>
          <p14:tracePt t="42639" x="3779838" y="2914650"/>
          <p14:tracePt t="42652" x="3856038" y="2914650"/>
          <p14:tracePt t="42669" x="3873500" y="2922588"/>
          <p14:tracePt t="42687" x="3916363" y="2922588"/>
          <p14:tracePt t="42703" x="3941763" y="2922588"/>
          <p14:tracePt t="42720" x="3951288" y="2940050"/>
          <p14:tracePt t="42748" x="3959225" y="2940050"/>
          <p14:tracePt t="51670" x="3951288" y="2949575"/>
          <p14:tracePt t="51686" x="3951288" y="2974975"/>
          <p14:tracePt t="51702" x="3924300" y="2992438"/>
          <p14:tracePt t="51718" x="3898900" y="3025775"/>
          <p14:tracePt t="51735" x="3873500" y="3051175"/>
          <p14:tracePt t="51752" x="3856038" y="3086100"/>
          <p14:tracePt t="51770" x="3830638" y="3111500"/>
          <p14:tracePt t="51787" x="3805238" y="3128963"/>
          <p14:tracePt t="51802" x="3770313" y="3154363"/>
          <p14:tracePt t="51819" x="3752850" y="3171825"/>
          <p14:tracePt t="51836" x="3736975" y="3189288"/>
          <p14:tracePt t="51852" x="3719513" y="3214688"/>
          <p14:tracePt t="51870" x="3694113" y="3240088"/>
          <p14:tracePt t="51885" x="3659188" y="3275013"/>
          <p14:tracePt t="51904" x="3651250" y="3300413"/>
          <p14:tracePt t="51920" x="3624263" y="3325813"/>
          <p14:tracePt t="51936" x="3608388" y="3335338"/>
          <p14:tracePt t="51952" x="3598863" y="3351213"/>
          <p14:tracePt t="51969" x="3573463" y="3378200"/>
          <p14:tracePt t="51987" x="3573463" y="3386138"/>
          <p14:tracePt t="52002" x="3565525" y="3386138"/>
          <p14:tracePt t="52019" x="3548063" y="3394075"/>
          <p14:tracePt t="52035" x="3540125" y="3411538"/>
          <p14:tracePt t="52054" x="3530600" y="3421063"/>
          <p14:tracePt t="52069" x="3530600" y="3436938"/>
          <p14:tracePt t="52086" x="3505200" y="3446463"/>
          <p14:tracePt t="52102" x="3505200" y="3463925"/>
          <p14:tracePt t="52121" x="3479800" y="3471863"/>
          <p14:tracePt t="52136" x="3470275" y="3479800"/>
          <p14:tracePt t="52154" x="3454400" y="3497263"/>
          <p14:tracePt t="52169" x="3427413" y="3506788"/>
          <p14:tracePt t="52186" x="3402013" y="3532188"/>
          <p14:tracePt t="52202" x="3384550" y="3540125"/>
          <p14:tracePt t="52219" x="3368675" y="3557588"/>
          <p14:tracePt t="52237" x="3359150" y="3582988"/>
          <p14:tracePt t="52252" x="3333750" y="3582988"/>
          <p14:tracePt t="52269" x="3333750" y="3592513"/>
          <p14:tracePt t="52286" x="3308350" y="3600450"/>
          <p14:tracePt t="52303" x="3298825" y="3617913"/>
          <p14:tracePt t="52321" x="3273425" y="3625850"/>
          <p14:tracePt t="52336" x="3265488" y="3643313"/>
          <p14:tracePt t="52353" x="3240088" y="3643313"/>
          <p14:tracePt t="52371" x="3222625" y="3651250"/>
          <p14:tracePt t="52385" x="3187700" y="3668713"/>
          <p14:tracePt t="52405" x="3179763" y="3668713"/>
          <p14:tracePt t="52419" x="3162300" y="3668713"/>
          <p14:tracePt t="52437" x="3154363" y="3668713"/>
          <p14:tracePt t="52452" x="3136900" y="3668713"/>
          <p14:tracePt t="52469" x="3127375" y="3668713"/>
          <p14:tracePt t="52485" x="3119438" y="3668713"/>
          <p14:tracePt t="52504" x="3101975" y="3668713"/>
          <p14:tracePt t="52519" x="3094038" y="3668713"/>
          <p14:tracePt t="52537" x="3076575" y="3651250"/>
          <p14:tracePt t="52569" x="3068638" y="3643313"/>
          <p14:tracePt t="52586" x="3068638" y="3617913"/>
          <p14:tracePt t="52946" x="3059113" y="3617913"/>
          <p14:tracePt t="52953" x="3033713" y="3617913"/>
          <p14:tracePt t="52968" x="3016250" y="3617913"/>
          <p14:tracePt t="52986" x="2982913" y="3600450"/>
          <p14:tracePt t="53002" x="2897188" y="3582988"/>
          <p14:tracePt t="53018" x="2811463" y="3540125"/>
          <p14:tracePt t="53036" x="2741613" y="3506788"/>
          <p14:tracePt t="53052" x="2655888" y="3471863"/>
          <p14:tracePt t="53068" x="2587625" y="3446463"/>
          <p14:tracePt t="53085" x="2511425" y="3421063"/>
          <p14:tracePt t="53101" x="2468563" y="3394075"/>
          <p14:tracePt t="53118" x="2416175" y="3386138"/>
          <p14:tracePt t="53135" x="2382838" y="3378200"/>
          <p14:tracePt t="53153" x="2357438" y="3360738"/>
          <p14:tracePt t="53169" x="2330450" y="3360738"/>
          <p14:tracePt t="53187" x="2322513" y="3351213"/>
          <p14:tracePt t="53292" x="2305050" y="3351213"/>
          <p14:tracePt t="53300" x="2305050" y="3360738"/>
          <p14:tracePt t="53309" x="2297113" y="3378200"/>
          <p14:tracePt t="53317" x="2279650" y="3394075"/>
          <p14:tracePt t="53335" x="2271713" y="3411538"/>
          <p14:tracePt t="53351" x="2262188" y="3436938"/>
          <p14:tracePt t="53368" x="2219325" y="3471863"/>
          <p14:tracePt t="53385" x="2185988" y="3506788"/>
          <p14:tracePt t="53401" x="2125663" y="3540125"/>
          <p14:tracePt t="53418" x="2065338" y="3565525"/>
          <p14:tracePt t="53435" x="2005013" y="3582988"/>
          <p14:tracePt t="53453" x="1944688" y="3592513"/>
          <p14:tracePt t="53468" x="1885950" y="3592513"/>
          <p14:tracePt t="53485" x="1851025" y="3592513"/>
          <p14:tracePt t="53503" x="1825625" y="3592513"/>
          <p14:tracePt t="53520" x="1800225" y="3592513"/>
          <p14:tracePt t="53522" x="1790700" y="3592513"/>
          <p14:tracePt t="53584" x="1773238" y="3592513"/>
          <p14:tracePt t="53665" x="1773238" y="3600450"/>
          <p14:tracePt t="53697" x="1765300" y="3600450"/>
          <p14:tracePt t="53713" x="1765300" y="3617913"/>
          <p14:tracePt t="53738" x="1747838" y="3617913"/>
          <p14:tracePt t="53778" x="1739900" y="3617913"/>
          <p14:tracePt t="53810" x="1739900" y="3625850"/>
          <p14:tracePt t="53882" x="1747838" y="3625850"/>
          <p14:tracePt t="54230" x="1739900" y="3625850"/>
          <p14:tracePt t="54239" x="1730375" y="3625850"/>
          <p14:tracePt t="54251" x="1714500" y="3625850"/>
          <p14:tracePt t="54268" x="1687513" y="3625850"/>
          <p14:tracePt t="54285" x="1671638" y="3617913"/>
          <p14:tracePt t="54301" x="1628775" y="3600450"/>
          <p14:tracePt t="54319" x="1585913" y="3600450"/>
          <p14:tracePt t="54335" x="1525588" y="3592513"/>
          <p14:tracePt t="54352" x="1482725" y="3592513"/>
          <p14:tracePt t="54369" x="1447800" y="3582988"/>
          <p14:tracePt t="54385" x="1422400" y="3582988"/>
          <p14:tracePt t="54403" x="1404938" y="3582988"/>
          <p14:tracePt t="54418" x="1379538" y="3582988"/>
          <p14:tracePt t="54436" x="1354138" y="3582988"/>
          <p14:tracePt t="54453" x="1328738" y="3582988"/>
          <p14:tracePt t="54471" x="1319213" y="3592513"/>
          <p14:tracePt t="54487" x="1293813" y="3600450"/>
          <p14:tracePt t="54521" x="1293813" y="3617913"/>
          <p14:tracePt t="54535" x="1276350" y="3617913"/>
          <p14:tracePt t="54585" x="1268413" y="3625850"/>
          <p14:tracePt t="54602" x="1260475" y="3643313"/>
          <p14:tracePt t="54619" x="1243013" y="3643313"/>
          <p14:tracePt t="54637" x="1233488" y="3651250"/>
          <p14:tracePt t="54652" x="1217613" y="3651250"/>
          <p14:tracePt t="54670" x="1208088" y="3668713"/>
          <p14:tracePt t="54687" x="1200150" y="3678238"/>
          <p14:tracePt t="54705" x="1174750" y="3678238"/>
          <p14:tracePt t="54719" x="1157288" y="3686175"/>
          <p14:tracePt t="54736" x="1131888" y="3703638"/>
          <p14:tracePt t="54752" x="1122363" y="3703638"/>
          <p14:tracePt t="54769" x="1114425" y="3703638"/>
          <p14:tracePt t="54810" x="1114425" y="3711575"/>
          <p14:tracePt t="54910" x="1096963" y="3711575"/>
          <p14:tracePt t="54918" x="1096963" y="3729038"/>
          <p14:tracePt t="54950" x="1096963" y="3736975"/>
          <p14:tracePt t="54969" x="1096963" y="3746500"/>
          <p14:tracePt t="54985" x="1096963" y="3763963"/>
          <p14:tracePt t="55004" x="1096963" y="3771900"/>
          <p14:tracePt t="55053" x="1096963" y="3789363"/>
          <p14:tracePt t="55068" x="1096963" y="3797300"/>
          <p14:tracePt t="55085" x="1096963" y="3806825"/>
          <p14:tracePt t="55104" x="1096963" y="3822700"/>
          <p14:tracePt t="55137" x="1096963" y="3832225"/>
          <p14:tracePt t="55172" x="1114425" y="3832225"/>
          <p14:tracePt t="55201" x="1122363" y="3832225"/>
          <p14:tracePt t="55233" x="1131888" y="3832225"/>
          <p14:tracePt t="55270" x="1147763" y="3832225"/>
          <p14:tracePt t="55285" x="1157288" y="3832225"/>
          <p14:tracePt t="55319" x="1174750" y="3832225"/>
          <p14:tracePt t="55335" x="1200150" y="3832225"/>
          <p14:tracePt t="55353" x="1208088" y="3832225"/>
          <p14:tracePt t="55369" x="1217613" y="3832225"/>
          <p14:tracePt t="55387" x="1233488" y="3832225"/>
          <p14:tracePt t="55419" x="1243013" y="3832225"/>
          <p14:tracePt t="55438" x="1260475" y="3832225"/>
          <p14:tracePt t="55468" x="1268413" y="3849688"/>
          <p14:tracePt t="55485" x="1303338" y="3849688"/>
          <p14:tracePt t="55502" x="1328738" y="3849688"/>
          <p14:tracePt t="55518" x="1354138" y="3849688"/>
          <p14:tracePt t="55535" x="1379538" y="3849688"/>
          <p14:tracePt t="55553" x="1404938" y="3857625"/>
          <p14:tracePt t="55570" x="1414463" y="3857625"/>
          <p14:tracePt t="55587" x="1422400" y="3857625"/>
          <p14:tracePt t="55602" x="1439863" y="3865563"/>
          <p14:tracePt t="55619" x="1465263" y="3865563"/>
          <p14:tracePt t="55637" x="1482725" y="3865563"/>
          <p14:tracePt t="55652" x="1533525" y="3865563"/>
          <p14:tracePt t="55670" x="1543050" y="3865563"/>
          <p14:tracePt t="55685" x="1568450" y="3883025"/>
          <p14:tracePt t="55702" x="1593850" y="3883025"/>
          <p14:tracePt t="55720" x="1601788" y="3883025"/>
          <p14:tracePt t="55735" x="1619250" y="3883025"/>
          <p14:tracePt t="55752" x="1628775" y="3883025"/>
          <p14:tracePt t="55771" x="1644650" y="3883025"/>
          <p14:tracePt t="55787" x="1654175" y="3883025"/>
          <p14:tracePt t="55801" x="1671638" y="3883025"/>
          <p14:tracePt t="55819" x="1679575" y="3892550"/>
          <p14:tracePt t="55836" x="1704975" y="3892550"/>
          <p14:tracePt t="55853" x="1714500" y="3892550"/>
          <p14:tracePt t="55868" x="1739900" y="3892550"/>
          <p14:tracePt t="55886" x="1747838" y="3892550"/>
          <p14:tracePt t="55902" x="1747838" y="3908425"/>
          <p14:tracePt t="55919" x="1765300" y="3908425"/>
          <p14:tracePt t="55936" x="1773238" y="3908425"/>
          <p14:tracePt t="56033" x="1790700" y="3908425"/>
          <p14:tracePt t="57279" x="1800225" y="3908425"/>
          <p14:tracePt t="57319" x="1808163" y="3908425"/>
          <p14:tracePt t="57352" x="1825625" y="3908425"/>
          <p14:tracePt t="57384" x="1833563" y="3908425"/>
          <p14:tracePt t="57409" x="1851025" y="3908425"/>
          <p14:tracePt t="57432" x="1858963" y="3908425"/>
          <p14:tracePt t="57457" x="1868488" y="3908425"/>
          <p14:tracePt t="57514" x="1885950" y="3908425"/>
          <p14:tracePt t="57699" x="1893888" y="3908425"/>
          <p14:tracePt t="57723" x="1911350" y="3908425"/>
          <p14:tracePt t="57740" x="1919288" y="3908425"/>
          <p14:tracePt t="57751" x="1936750" y="3908425"/>
          <p14:tracePt t="57768" x="1944688" y="3908425"/>
          <p14:tracePt t="57784" x="1954213" y="3892550"/>
          <p14:tracePt t="57803" x="1979613" y="3892550"/>
          <p14:tracePt t="57818" x="2005013" y="3892550"/>
          <p14:tracePt t="57835" x="2014538" y="3892550"/>
          <p14:tracePt t="57851" x="2030413" y="3892550"/>
          <p14:tracePt t="57870" x="2057400" y="3892550"/>
          <p14:tracePt t="57886" x="2065338" y="3892550"/>
          <p14:tracePt t="57902" x="2073275" y="3892550"/>
          <p14:tracePt t="57919" x="2090738" y="3892550"/>
          <p14:tracePt t="57935" x="2090738" y="3908425"/>
          <p14:tracePt t="57952" x="2100263" y="3908425"/>
          <p14:tracePt t="57970" x="2116138" y="3908425"/>
          <p14:tracePt t="58000" x="2125663" y="3908425"/>
          <p14:tracePt t="58019" x="2125663" y="3917950"/>
          <p14:tracePt t="58039" x="2133600" y="3917950"/>
          <p14:tracePt t="58071" x="2151063" y="3935413"/>
          <p14:tracePt t="58103" x="2159000" y="3935413"/>
          <p14:tracePt t="58105" x="2159000" y="3943350"/>
          <p14:tracePt t="58135" x="2176463" y="3943350"/>
          <p14:tracePt t="58152" x="2176463" y="3951288"/>
          <p14:tracePt t="58169" x="2201863" y="3968750"/>
          <p14:tracePt t="58185" x="2219325" y="3994150"/>
          <p14:tracePt t="58201" x="2244725" y="4003675"/>
          <p14:tracePt t="58218" x="2262188" y="4011613"/>
          <p14:tracePt t="58236" x="2279650" y="4029075"/>
          <p14:tracePt t="58252" x="2297113" y="4037013"/>
          <p14:tracePt t="58268" x="2305050" y="4054475"/>
          <p14:tracePt t="58285" x="2322513" y="4054475"/>
          <p14:tracePt t="58303" x="2322513" y="4064000"/>
          <p14:tracePt t="58313" x="2330450" y="4064000"/>
          <p14:tracePt t="58524" x="2330450" y="4071938"/>
          <p14:tracePt t="58548" x="2330450" y="4089400"/>
          <p14:tracePt t="58573" x="2330450" y="4097338"/>
          <p14:tracePt t="58621" x="2330450" y="4114800"/>
          <p14:tracePt t="58750" x="2322513" y="4114800"/>
          <p14:tracePt t="58758" x="2322513" y="4122738"/>
          <p14:tracePt t="59697" x="2322513" y="4140200"/>
          <p14:tracePt t="59729" x="2322513" y="4149725"/>
          <p14:tracePt t="59754" x="2305050" y="4149725"/>
          <p14:tracePt t="59842" x="2305050" y="4157663"/>
          <p14:tracePt t="59996" x="2305050" y="4175125"/>
          <p14:tracePt t="60117" x="2322513" y="4175125"/>
          <p14:tracePt t="60149" x="2322513" y="4157663"/>
          <p14:tracePt t="60182" x="2330450" y="4157663"/>
          <p14:tracePt t="60214" x="2339975" y="4157663"/>
          <p14:tracePt t="60233" x="2357438" y="4157663"/>
          <p14:tracePt t="60252" x="2365375" y="4157663"/>
          <p14:tracePt t="60268" x="2382838" y="4157663"/>
          <p14:tracePt t="60303" x="2390775" y="4157663"/>
          <p14:tracePt t="60317" x="2400300" y="4175125"/>
          <p14:tracePt t="60344" x="2416175" y="4175125"/>
          <p14:tracePt t="60368" x="2416175" y="4183063"/>
          <p14:tracePt t="60384" x="2425700" y="4183063"/>
          <p14:tracePt t="60418" x="2425700" y="4200525"/>
          <p14:tracePt t="60465" x="2443163" y="4200525"/>
          <p14:tracePt t="60506" x="2443163" y="4208463"/>
          <p14:tracePt t="60643" x="2451100" y="4208463"/>
          <p14:tracePt t="60975" x="2451100" y="4217988"/>
          <p14:tracePt t="61031" x="2443163" y="4217988"/>
          <p14:tracePt t="61112" x="2443163" y="4235450"/>
          <p14:tracePt t="61136" x="2425700" y="4235450"/>
          <p14:tracePt t="61169" x="2416175" y="4235450"/>
          <p14:tracePt t="61177" x="2416175" y="4243388"/>
          <p14:tracePt t="61184" x="2400300" y="4243388"/>
          <p14:tracePt t="61235" x="2390775" y="4243388"/>
          <p14:tracePt t="61252" x="2382838" y="4260850"/>
          <p14:tracePt t="61270" x="2365375" y="4260850"/>
          <p14:tracePt t="61284" x="2357438" y="4260850"/>
          <p14:tracePt t="61302" x="2339975" y="4260850"/>
          <p14:tracePt t="61734" x="2357438" y="4260850"/>
          <p14:tracePt t="61742" x="2357438" y="4243388"/>
          <p14:tracePt t="61799" x="2357438" y="4235450"/>
          <p14:tracePt t="61808" x="2365375" y="4235450"/>
          <p14:tracePt t="61912" x="2382838" y="4235450"/>
          <p14:tracePt t="61946" x="2390775" y="4235450"/>
          <p14:tracePt t="61960" x="2400300" y="4235450"/>
          <p14:tracePt t="61993" x="2416175" y="4235450"/>
          <p14:tracePt t="62034" x="2425700" y="4235450"/>
          <p14:tracePt t="62066" x="2443163" y="4235450"/>
          <p14:tracePt t="62082" x="2451100" y="4235450"/>
          <p14:tracePt t="62098" x="2468563" y="4235450"/>
          <p14:tracePt t="62117" x="2476500" y="4235450"/>
          <p14:tracePt t="62134" x="2486025" y="4235450"/>
          <p14:tracePt t="62153" x="2501900" y="4235450"/>
          <p14:tracePt t="62168" x="2528888" y="4235450"/>
          <p14:tracePt t="62186" x="2544763" y="4235450"/>
          <p14:tracePt t="62200" x="2570163" y="4243388"/>
          <p14:tracePt t="62218" x="2587625" y="4243388"/>
          <p14:tracePt t="62235" x="2605088" y="4243388"/>
          <p14:tracePt t="62254" x="2622550" y="4243388"/>
          <p14:tracePt t="62285" x="2630488" y="4243388"/>
          <p14:tracePt t="62320" x="2655888" y="4243388"/>
          <p14:tracePt t="62336" x="2673350" y="4243388"/>
          <p14:tracePt t="62353" x="2682875" y="4243388"/>
          <p14:tracePt t="62369" x="2708275" y="4243388"/>
          <p14:tracePt t="62385" x="2733675" y="4243388"/>
          <p14:tracePt t="62402" x="2751138" y="4243388"/>
          <p14:tracePt t="62420" x="2768600" y="4243388"/>
          <p14:tracePt t="62434" x="2801938" y="4243388"/>
          <p14:tracePt t="62452" x="2827338" y="4243388"/>
          <p14:tracePt t="62471" x="2836863" y="4243388"/>
          <p14:tracePt t="62486" x="2870200" y="4243388"/>
          <p14:tracePt t="62502" x="2887663" y="4243388"/>
          <p14:tracePt t="62520" x="2913063" y="4243388"/>
          <p14:tracePt t="62554" x="2922588" y="4243388"/>
          <p14:tracePt t="62570" x="2940050" y="4243388"/>
          <p14:tracePt t="62608" x="2947988" y="4243388"/>
          <p14:tracePt t="62647" x="2955925" y="4243388"/>
          <p14:tracePt t="63254" x="2973388" y="4243388"/>
          <p14:tracePt t="63262" x="2982913" y="4243388"/>
          <p14:tracePt t="63271" x="2998788" y="4243388"/>
          <p14:tracePt t="63284" x="3016250" y="4243388"/>
          <p14:tracePt t="63301" x="3041650" y="4235450"/>
          <p14:tracePt t="63319" x="3076575" y="4235450"/>
          <p14:tracePt t="63334" x="3154363" y="4217988"/>
          <p14:tracePt t="63351" x="3187700" y="4217988"/>
          <p14:tracePt t="63367" x="3240088" y="4217988"/>
          <p14:tracePt t="63384" x="3282950" y="4217988"/>
          <p14:tracePt t="63401" x="3333750" y="4217988"/>
          <p14:tracePt t="63418" x="3384550" y="4217988"/>
          <p14:tracePt t="63435" x="3427413" y="4217988"/>
          <p14:tracePt t="63451" x="3479800" y="4217988"/>
          <p14:tracePt t="63468" x="3513138" y="4217988"/>
          <p14:tracePt t="63485" x="3548063" y="4217988"/>
          <p14:tracePt t="63501" x="3590925" y="4217988"/>
          <p14:tracePt t="63520" x="3608388" y="4217988"/>
          <p14:tracePt t="63535" x="3651250" y="4217988"/>
          <p14:tracePt t="63552" x="3659188" y="4217988"/>
          <p14:tracePt t="63568" x="3667125" y="4217988"/>
          <p14:tracePt t="63585" x="3694113" y="4235450"/>
          <p14:tracePt t="63602" x="3709988" y="4235450"/>
          <p14:tracePt t="63618" x="3719513" y="4235450"/>
          <p14:tracePt t="63637" x="3736975" y="4235450"/>
          <p14:tracePt t="63652" x="3744913" y="4235450"/>
          <p14:tracePt t="63668" x="3744913" y="4243388"/>
          <p14:tracePt t="63685" x="3752850" y="4243388"/>
          <p14:tracePt t="63718" x="3770313" y="4243388"/>
          <p14:tracePt t="63736" x="3779838" y="4243388"/>
          <p14:tracePt t="63752" x="3795713" y="4243388"/>
          <p14:tracePt t="63785" x="3805238" y="4243388"/>
          <p14:tracePt t="63820" x="3813175" y="4243388"/>
          <p14:tracePt t="63837" x="3838575" y="4243388"/>
          <p14:tracePt t="63852" x="3865563" y="4243388"/>
          <p14:tracePt t="63868" x="3890963" y="4243388"/>
          <p14:tracePt t="63902" x="3941763" y="4243388"/>
          <p14:tracePt t="63921" x="3976688" y="4243388"/>
          <p14:tracePt t="63935" x="4010025" y="4243388"/>
          <p14:tracePt t="63953" x="4037013" y="4235450"/>
          <p14:tracePt t="63969" x="4070350" y="4235450"/>
          <p14:tracePt t="63985" x="4095750" y="4235450"/>
          <p14:tracePt t="64001" x="4130675" y="4217988"/>
          <p14:tracePt t="64018" x="4138613" y="4217988"/>
          <p14:tracePt t="64037" x="4165600" y="4217988"/>
          <p14:tracePt t="64057" x="4181475" y="4217988"/>
          <p14:tracePt t="64071" x="4191000" y="4217988"/>
          <p14:tracePt t="66012" x="4181475" y="4243388"/>
          <p14:tracePt t="66020" x="4165600" y="4268788"/>
          <p14:tracePt t="66034" x="4156075" y="4303713"/>
          <p14:tracePt t="66051" x="4122738" y="4354513"/>
          <p14:tracePt t="66068" x="4044950" y="4475163"/>
          <p14:tracePt t="66084" x="3984625" y="4611688"/>
          <p14:tracePt t="66101" x="3924300" y="4749800"/>
          <p14:tracePt t="66118" x="3865563" y="4886325"/>
          <p14:tracePt t="66135" x="3813175" y="5006975"/>
          <p14:tracePt t="66151" x="3770313" y="5118100"/>
          <p14:tracePt t="66169" x="3736975" y="5211763"/>
          <p14:tracePt t="66184" x="3709988" y="5272088"/>
          <p14:tracePt t="66203" x="3667125" y="5332413"/>
          <p14:tracePt t="66218" x="3651250" y="5392738"/>
          <p14:tracePt t="66234" x="3624263" y="5435600"/>
          <p14:tracePt t="66251" x="3598863" y="5478463"/>
          <p14:tracePt t="66268" x="3590925" y="5503863"/>
          <p14:tracePt t="66285" x="3573463" y="5537200"/>
          <p14:tracePt t="66301" x="3565525" y="5554663"/>
          <p14:tracePt t="66318" x="3548063" y="5572125"/>
          <p14:tracePt t="66335" x="3540125" y="5614988"/>
          <p14:tracePt t="66354" x="3530600" y="5632450"/>
          <p14:tracePt t="66370" x="3505200" y="5649913"/>
          <p14:tracePt t="66385" x="3487738" y="5683250"/>
          <p14:tracePt t="66402" x="3479800" y="5708650"/>
          <p14:tracePt t="66418" x="3454400" y="5743575"/>
          <p14:tracePt t="66434" x="3427413" y="5778500"/>
          <p14:tracePt t="66452" x="3402013" y="5803900"/>
          <p14:tracePt t="66470" x="3384550" y="5837238"/>
          <p14:tracePt t="66486" x="3341688" y="5864225"/>
          <p14:tracePt t="66502" x="3325813" y="5889625"/>
          <p14:tracePt t="66519" x="3298825" y="5915025"/>
          <p14:tracePt t="66535" x="3265488" y="5922963"/>
          <p14:tracePt t="66552" x="3222625" y="5949950"/>
          <p14:tracePt t="66568" x="3187700" y="5975350"/>
          <p14:tracePt t="66587" x="3154363" y="5983288"/>
          <p14:tracePt t="66602" x="3119438" y="6008688"/>
          <p14:tracePt t="66619" x="3076575" y="6008688"/>
          <p14:tracePt t="66637" x="3068638" y="6026150"/>
          <p14:tracePt t="66651" x="3041650" y="6035675"/>
          <p14:tracePt t="66668" x="3016250" y="6035675"/>
          <p14:tracePt t="66687" x="3008313" y="6043613"/>
          <p14:tracePt t="66703" x="2982913" y="6043613"/>
          <p14:tracePt t="66737" x="2973388" y="6043613"/>
          <p14:tracePt t="67143" x="2955925" y="6043613"/>
          <p14:tracePt t="67152" x="2947988" y="6043613"/>
          <p14:tracePt t="67160" x="2913063" y="6043613"/>
          <p14:tracePt t="67168" x="2870200" y="6061075"/>
          <p14:tracePt t="67184" x="2827338" y="6061075"/>
          <p14:tracePt t="67201" x="2776538" y="6061075"/>
          <p14:tracePt t="67218" x="2682875" y="6061075"/>
          <p14:tracePt t="67235" x="2570163" y="6043613"/>
          <p14:tracePt t="67253" x="2501900" y="6008688"/>
          <p14:tracePt t="67269" x="2425700" y="5975350"/>
          <p14:tracePt t="67285" x="2365375" y="5940425"/>
          <p14:tracePt t="67302" x="2330450" y="5907088"/>
          <p14:tracePt t="67318" x="2305050" y="5864225"/>
          <p14:tracePt t="67335" x="2297113" y="5837238"/>
          <p14:tracePt t="67351" x="2279650" y="5821363"/>
          <p14:tracePt t="67370" x="2271713" y="5794375"/>
          <p14:tracePt t="67385" x="2262188" y="5768975"/>
          <p14:tracePt t="67402" x="2244725" y="5761038"/>
          <p14:tracePt t="67418" x="2219325" y="5743575"/>
          <p14:tracePt t="67436" x="2211388" y="5735638"/>
          <p14:tracePt t="67452" x="2185988" y="5718175"/>
          <p14:tracePt t="67468" x="2176463" y="5708650"/>
          <p14:tracePt t="67487" x="2159000" y="5708650"/>
          <p14:tracePt t="67502" x="2151063" y="5700713"/>
          <p14:tracePt t="67518" x="2125663" y="5683250"/>
          <p14:tracePt t="67536" x="2116138" y="5675313"/>
          <p14:tracePt t="67556" x="2090738" y="5657850"/>
          <p14:tracePt t="67568" x="2065338" y="5649913"/>
          <p14:tracePt t="67587" x="2057400" y="5632450"/>
          <p14:tracePt t="67602" x="2030413" y="5622925"/>
          <p14:tracePt t="67618" x="2014538" y="5614988"/>
          <p14:tracePt t="67635" x="2005013" y="5597525"/>
          <p14:tracePt t="67652" x="1997075" y="5589588"/>
          <p14:tracePt t="67671" x="1979613" y="5572125"/>
          <p14:tracePt t="67685" x="1954213" y="5554663"/>
          <p14:tracePt t="67720" x="1936750" y="5537200"/>
          <p14:tracePt t="67735" x="1919288" y="5529263"/>
          <p14:tracePt t="67753" x="1911350" y="5511800"/>
          <p14:tracePt t="67768" x="1893888" y="5503863"/>
          <p14:tracePt t="67785" x="1885950" y="5494338"/>
          <p14:tracePt t="67819" x="1868488" y="5478463"/>
          <p14:tracePt t="67822" x="1858963" y="5478463"/>
          <p14:tracePt t="67858" x="1858963" y="5468938"/>
          <p14:tracePt t="68243" x="1851025" y="5468938"/>
          <p14:tracePt t="68251" x="1833563" y="5451475"/>
          <p14:tracePt t="68259" x="1808163" y="5451475"/>
          <p14:tracePt t="68268" x="1800225" y="5443538"/>
          <p14:tracePt t="68284" x="1773238" y="5435600"/>
          <p14:tracePt t="68302" x="1765300" y="5418138"/>
          <p14:tracePt t="68318" x="1730375" y="5408613"/>
          <p14:tracePt t="68334" x="1687513" y="5383213"/>
          <p14:tracePt t="68351" x="1654175" y="5365750"/>
          <p14:tracePt t="68368" x="1628775" y="5357813"/>
          <p14:tracePt t="68386" x="1593850" y="5349875"/>
          <p14:tracePt t="68401" x="1568450" y="5332413"/>
          <p14:tracePt t="68420" x="1543050" y="5332413"/>
          <p14:tracePt t="68433" x="1533525" y="5332413"/>
          <p14:tracePt t="68451" x="1508125" y="5332413"/>
          <p14:tracePt t="68468" x="1500188" y="5332413"/>
          <p14:tracePt t="68720" x="1500188" y="5349875"/>
          <p14:tracePt t="68890" x="1500188" y="5357813"/>
          <p14:tracePt t="68972" x="1500188" y="5365750"/>
          <p14:tracePt t="68979" x="1482725" y="5365750"/>
          <p14:tracePt t="69003" x="1482725" y="5383213"/>
          <p14:tracePt t="69012" x="1474788" y="5383213"/>
          <p14:tracePt t="69034" x="1465263" y="5383213"/>
          <p14:tracePt t="69051" x="1447800" y="5383213"/>
          <p14:tracePt t="69068" x="1439863" y="5383213"/>
          <p14:tracePt t="69085" x="1439863" y="5392738"/>
          <p14:tracePt t="69102" x="1404938" y="5392738"/>
          <p14:tracePt t="69119" x="1379538" y="5392738"/>
          <p14:tracePt t="69134" x="1354138" y="5392738"/>
          <p14:tracePt t="69151" x="1336675" y="5392738"/>
          <p14:tracePt t="69167" x="1328738" y="5392738"/>
          <p14:tracePt t="69184" x="1319213" y="5392738"/>
          <p14:tracePt t="69201" x="1303338" y="5392738"/>
          <p14:tracePt t="69219" x="1293813" y="5392738"/>
          <p14:tracePt t="69235" x="1276350" y="5392738"/>
          <p14:tracePt t="69251" x="1268413" y="5392738"/>
          <p14:tracePt t="69732" x="1276350" y="5392738"/>
          <p14:tracePt t="69764" x="1293813" y="5392738"/>
          <p14:tracePt t="69772" x="1303338" y="5392738"/>
          <p14:tracePt t="69785" x="1319213" y="5392738"/>
          <p14:tracePt t="69801" x="1328738" y="5392738"/>
          <p14:tracePt t="69818" x="1354138" y="5392738"/>
          <p14:tracePt t="69835" x="1389063" y="5392738"/>
          <p14:tracePt t="69851" x="1465263" y="5392738"/>
          <p14:tracePt t="69869" x="1482725" y="5392738"/>
          <p14:tracePt t="69884" x="1593850" y="5392738"/>
          <p14:tracePt t="69901" x="1628775" y="5392738"/>
          <p14:tracePt t="69921" x="1687513" y="5392738"/>
          <p14:tracePt t="69935" x="1739900" y="5408613"/>
          <p14:tracePt t="69951" x="1773238" y="5408613"/>
          <p14:tracePt t="69967" x="1825625" y="5418138"/>
          <p14:tracePt t="69984" x="1858963" y="5435600"/>
          <p14:tracePt t="70002" x="1911350" y="5435600"/>
          <p14:tracePt t="70006" x="1944688" y="5443538"/>
          <p14:tracePt t="70018" x="1971675" y="5443538"/>
          <p14:tracePt t="70035" x="1979613" y="5451475"/>
          <p14:tracePt t="70052" x="2030413" y="5451475"/>
          <p14:tracePt t="70068" x="2057400" y="5468938"/>
          <p14:tracePt t="70086" x="2090738" y="5468938"/>
          <p14:tracePt t="70101" x="2100263" y="5468938"/>
          <p14:tracePt t="70118" x="2125663" y="5468938"/>
          <p14:tracePt t="70134" x="2133600" y="5468938"/>
          <p14:tracePt t="70153" x="2151063" y="5468938"/>
          <p14:tracePt t="70168" x="2159000" y="5478463"/>
          <p14:tracePt t="70185" x="2176463" y="5478463"/>
          <p14:tracePt t="70203" x="2201863" y="5478463"/>
          <p14:tracePt t="70220" x="2211388" y="5478463"/>
          <p14:tracePt t="70236" x="2219325" y="5478463"/>
          <p14:tracePt t="70252" x="2236788" y="5478463"/>
          <p14:tracePt t="70268" x="2262188" y="5494338"/>
          <p14:tracePt t="70286" x="2271713" y="5494338"/>
          <p14:tracePt t="70303" x="2297113" y="5494338"/>
          <p14:tracePt t="70319" x="2305050" y="5494338"/>
          <p14:tracePt t="70335" x="2330450" y="5503863"/>
          <p14:tracePt t="70351" x="2339975" y="5503863"/>
          <p14:tracePt t="70368" x="2365375" y="5503863"/>
          <p14:tracePt t="70384" x="2382838" y="5511800"/>
          <p14:tracePt t="70401" x="2400300" y="5511800"/>
          <p14:tracePt t="70418" x="2425700" y="5529263"/>
          <p14:tracePt t="70435" x="2443163" y="5529263"/>
          <p14:tracePt t="70452" x="2451100" y="5529263"/>
          <p14:tracePt t="70488" x="2468563" y="5529263"/>
          <p14:tracePt t="70501" x="2476500" y="5529263"/>
          <p14:tracePt t="70518" x="2486025" y="5529263"/>
          <p14:tracePt t="70552" x="2501900" y="5529263"/>
          <p14:tracePt t="71146" x="2511425" y="5529263"/>
          <p14:tracePt t="71154" x="2536825" y="5529263"/>
          <p14:tracePt t="71167" x="2544763" y="5511800"/>
          <p14:tracePt t="71185" x="2570163" y="5503863"/>
          <p14:tracePt t="71203" x="2597150" y="5494338"/>
          <p14:tracePt t="71217" x="2673350" y="5478463"/>
          <p14:tracePt t="71236" x="2682875" y="5468938"/>
          <p14:tracePt t="71251" x="2751138" y="5468938"/>
          <p14:tracePt t="71268" x="2776538" y="5451475"/>
          <p14:tracePt t="71284" x="2811463" y="5451475"/>
          <p14:tracePt t="71302" x="2836863" y="5451475"/>
          <p14:tracePt t="71318" x="2862263" y="5451475"/>
          <p14:tracePt t="71334" x="2887663" y="5451475"/>
          <p14:tracePt t="71351" x="2897188" y="5451475"/>
          <p14:tracePt t="71370" x="2913063" y="5451475"/>
          <p14:tracePt t="71438" x="2922588" y="5451475"/>
          <p14:tracePt t="71639" x="2940050" y="5451475"/>
          <p14:tracePt t="71728" x="2947988" y="5451475"/>
          <p14:tracePt t="71760" x="2955925" y="5451475"/>
          <p14:tracePt t="71793" x="2973388" y="5451475"/>
          <p14:tracePt t="71817" x="2973388" y="5468938"/>
          <p14:tracePt t="71874" x="2982913" y="5468938"/>
          <p14:tracePt t="71890" x="2982913" y="5478463"/>
          <p14:tracePt t="71914" x="2998788" y="5478463"/>
          <p14:tracePt t="71931" x="3008313" y="5494338"/>
          <p14:tracePt t="71954" x="3016250" y="5494338"/>
          <p14:tracePt t="71967" x="3033713" y="5503863"/>
          <p14:tracePt t="72001" x="3041650" y="5503863"/>
          <p14:tracePt t="72017" x="3059113" y="5503863"/>
          <p14:tracePt t="72036" x="3068638" y="5511800"/>
          <p14:tracePt t="72051" x="3076575" y="5511800"/>
          <p14:tracePt t="81115" x="3101975" y="5511800"/>
          <p14:tracePt t="81121" x="3119438" y="5511800"/>
          <p14:tracePt t="81134" x="3136900" y="5503863"/>
          <p14:tracePt t="81152" x="3162300" y="5503863"/>
          <p14:tracePt t="81167" x="3179763" y="5503863"/>
          <p14:tracePt t="81184" x="3205163" y="5503863"/>
          <p14:tracePt t="81201" x="3222625" y="5503863"/>
          <p14:tracePt t="81217" x="3248025" y="5503863"/>
          <p14:tracePt t="81236" x="3265488" y="5503863"/>
          <p14:tracePt t="81254" x="3273425" y="5503863"/>
          <p14:tracePt t="81268" x="3298825" y="5503863"/>
          <p14:tracePt t="81284" x="3325813" y="5503863"/>
          <p14:tracePt t="81301" x="3359150" y="5503863"/>
          <p14:tracePt t="81317" x="3368675" y="5503863"/>
          <p14:tracePt t="81336" x="3394075" y="5503863"/>
          <p14:tracePt t="81351" x="3419475" y="5503863"/>
          <p14:tracePt t="81368" x="3444875" y="5503863"/>
          <p14:tracePt t="81385" x="3470275" y="5503863"/>
          <p14:tracePt t="81401" x="3487738" y="5503863"/>
          <p14:tracePt t="81418" x="3505200" y="5503863"/>
          <p14:tracePt t="81434" x="3530600" y="5503863"/>
          <p14:tracePt t="81452" x="3548063" y="5503863"/>
          <p14:tracePt t="81471" x="3573463" y="5503863"/>
          <p14:tracePt t="81483" x="3608388" y="5511800"/>
          <p14:tracePt t="81501" x="3624263" y="5511800"/>
          <p14:tracePt t="81518" x="3667125" y="5511800"/>
          <p14:tracePt t="81534" x="3709988" y="5529263"/>
          <p14:tracePt t="81553" x="3744913" y="5529263"/>
          <p14:tracePt t="81569" x="3779838" y="5529263"/>
          <p14:tracePt t="81586" x="3813175" y="5529263"/>
          <p14:tracePt t="81601" x="3838575" y="5529263"/>
          <p14:tracePt t="81618" x="3873500" y="5529263"/>
          <p14:tracePt t="81636" x="3898900" y="5529263"/>
          <p14:tracePt t="81651" x="3951288" y="5529263"/>
          <p14:tracePt t="81667" x="3984625" y="5529263"/>
          <p14:tracePt t="81685" x="4019550" y="5529263"/>
          <p14:tracePt t="81701" x="4062413" y="5529263"/>
          <p14:tracePt t="81722" x="4095750" y="5529263"/>
          <p14:tracePt t="81735" x="4138613" y="5529263"/>
          <p14:tracePt t="81751" x="4181475" y="5529263"/>
          <p14:tracePt t="81768" x="4208463" y="5529263"/>
          <p14:tracePt t="81785" x="4224338" y="5529263"/>
          <p14:tracePt t="81802" x="4241800" y="5529263"/>
          <p14:tracePt t="81819" x="4267200" y="5529263"/>
          <p14:tracePt t="81836" x="4276725" y="5529263"/>
          <p14:tracePt t="81850" x="4284663" y="5529263"/>
          <p14:tracePt t="81868" x="4310063" y="5529263"/>
          <p14:tracePt t="81885" x="4327525" y="5529263"/>
          <p14:tracePt t="81900" x="4337050" y="5529263"/>
          <p14:tracePt t="81920" x="4362450" y="5529263"/>
          <p14:tracePt t="81934" x="4387850" y="5529263"/>
          <p14:tracePt t="81936" x="4395788" y="5529263"/>
          <p14:tracePt t="81969" x="4405313" y="5529263"/>
          <p14:tracePt t="81987" x="4422775" y="5529263"/>
          <p14:tracePt t="82001" x="4448175" y="5529263"/>
          <p14:tracePt t="82018" x="4456113" y="5529263"/>
          <p14:tracePt t="82035" x="4481513" y="5529263"/>
          <p14:tracePt t="82051" x="4491038" y="5529263"/>
          <p14:tracePt t="82068" x="4516438" y="5529263"/>
          <p14:tracePt t="82084" x="4533900" y="5529263"/>
          <p14:tracePt t="82101" x="4551363" y="5529263"/>
          <p14:tracePt t="82118" x="4567238" y="5529263"/>
          <p14:tracePt t="82138" x="4592638" y="5529263"/>
          <p14:tracePt t="82151" x="4610100" y="5529263"/>
          <p14:tracePt t="82167" x="4652963" y="5529263"/>
          <p14:tracePt t="82185" x="4670425" y="5529263"/>
          <p14:tracePt t="82200" x="4695825" y="5529263"/>
          <p14:tracePt t="82218" x="4713288" y="5529263"/>
          <p14:tracePt t="82234" x="4721225" y="5529263"/>
          <p14:tracePt t="82277" x="4721225" y="5537200"/>
          <p14:tracePt t="82293" x="4738688" y="5537200"/>
          <p14:tracePt t="82470" x="4738688" y="5554663"/>
          <p14:tracePt t="82487" x="4721225" y="5554663"/>
          <p14:tracePt t="82511" x="4713288" y="5554663"/>
          <p14:tracePt t="82535" x="4695825" y="5554663"/>
          <p14:tracePt t="82575" x="4687888" y="5554663"/>
          <p14:tracePt t="82721" x="4670425" y="5554663"/>
          <p14:tracePt t="82834" x="4662488" y="5554663"/>
          <p14:tracePt t="82867" x="4652963" y="5554663"/>
          <p14:tracePt t="82900" x="4635500" y="5554663"/>
          <p14:tracePt t="82923" x="4635500" y="5564188"/>
          <p14:tracePt t="82932" x="4627563" y="5564188"/>
          <p14:tracePt t="83772" x="4627563" y="5554663"/>
          <p14:tracePt t="83780" x="4627563" y="5537200"/>
          <p14:tracePt t="83788" x="4627563" y="5529263"/>
          <p14:tracePt t="83800" x="4627563" y="5503863"/>
          <p14:tracePt t="83817" x="4627563" y="5494338"/>
          <p14:tracePt t="83833" x="4635500" y="5468938"/>
          <p14:tracePt t="83852" x="4652963" y="5383213"/>
          <p14:tracePt t="83867" x="4670425" y="5264150"/>
          <p14:tracePt t="83884" x="4687888" y="5186363"/>
          <p14:tracePt t="83901" x="4713288" y="4997450"/>
          <p14:tracePt t="83916" x="4756150" y="4568825"/>
          <p14:tracePt t="83934" x="4773613" y="4379913"/>
          <p14:tracePt t="83950" x="4876800" y="3729038"/>
          <p14:tracePt t="83967" x="4978400" y="3265488"/>
          <p14:tracePt t="83983" x="5064125" y="2854325"/>
          <p14:tracePt t="84002" x="5141913" y="2451100"/>
          <p14:tracePt t="84018" x="5202238" y="2057400"/>
          <p14:tracePt t="84036" x="5253038" y="1620838"/>
          <p14:tracePt t="84052" x="5305425" y="1157288"/>
          <p14:tracePt t="84066" x="5364163" y="711200"/>
          <p14:tracePt t="84084" x="5424488" y="436563"/>
          <p14:tracePt t="84102" x="5484813" y="179388"/>
          <p14:tracePt t="84118" x="5492750" y="136525"/>
          <p14:tracePt t="84443" x="5492750" y="111125"/>
          <p14:tracePt t="84451" x="5476875" y="85725"/>
          <p14:tracePt t="84467" x="5476875" y="50800"/>
          <p14:tracePt t="84483" x="5449888" y="7938"/>
        </p14:tracePtLst>
      </p14:laserTraceLst>
    </p:ext>
  </p:extLs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nhaltsplatzhalter 2">
            <a:extLst>
              <a:ext uri="{FF2B5EF4-FFF2-40B4-BE49-F238E27FC236}">
                <a16:creationId xmlns:a16="http://schemas.microsoft.com/office/drawing/2014/main" id="{8CC87A89-0FD3-147E-EB56-1CF8010B8530}"/>
              </a:ext>
            </a:extLst>
          </p:cNvPr>
          <p:cNvSpPr>
            <a:spLocks noGrp="1"/>
          </p:cNvSpPr>
          <p:nvPr>
            <p:ph idx="1"/>
          </p:nvPr>
        </p:nvSpPr>
        <p:spPr>
          <a:xfrm>
            <a:off x="628650" y="1403053"/>
            <a:ext cx="7886700" cy="945827"/>
          </a:xfrm>
        </p:spPr>
        <p:txBody>
          <a:bodyPr>
            <a:normAutofit fontScale="92500" lnSpcReduction="10000"/>
          </a:bodyPr>
          <a:lstStyle/>
          <a:p>
            <a:pPr marL="0" indent="0">
              <a:buNone/>
            </a:pPr>
            <a:r>
              <a:rPr lang="fr-CH"/>
              <a:t>Recul de la biodiversité, un problème connu depuis env. 1970</a:t>
            </a:r>
          </a:p>
          <a:p>
            <a:pPr marL="0" indent="0">
              <a:lnSpc>
                <a:spcPct val="107000"/>
              </a:lnSpc>
              <a:spcAft>
                <a:spcPts val="800"/>
              </a:spcAft>
              <a:buNone/>
            </a:pPr>
            <a:r>
              <a:rPr lang="fr-CH" sz="1800">
                <a:ea typeface="Times New Roman" panose="02020603050405020304" pitchFamily="18" charset="0"/>
              </a:rPr>
              <a:t>Comment la communauté internationale et la Suisse ont-elles réagi ?</a:t>
            </a:r>
            <a:endParaRPr lang="fr-CH" sz="1800">
              <a:effectLst/>
              <a:ea typeface="Calibri" panose="020F0502020204030204" pitchFamily="34" charset="0"/>
            </a:endParaRPr>
          </a:p>
          <a:p>
            <a:pPr marL="0" indent="0">
              <a:buNone/>
            </a:pPr>
            <a:endParaRPr lang="fr-CH"/>
          </a:p>
        </p:txBody>
      </p:sp>
      <p:sp>
        <p:nvSpPr>
          <p:cNvPr id="4" name="Titel 3">
            <a:extLst>
              <a:ext uri="{FF2B5EF4-FFF2-40B4-BE49-F238E27FC236}">
                <a16:creationId xmlns:a16="http://schemas.microsoft.com/office/drawing/2014/main" id="{8462E61B-9826-41C4-EBD3-D3F0F622123F}"/>
              </a:ext>
            </a:extLst>
          </p:cNvPr>
          <p:cNvSpPr>
            <a:spLocks noGrp="1"/>
          </p:cNvSpPr>
          <p:nvPr>
            <p:ph type="title"/>
          </p:nvPr>
        </p:nvSpPr>
        <p:spPr/>
        <p:txBody>
          <a:bodyPr>
            <a:normAutofit/>
          </a:bodyPr>
          <a:lstStyle/>
          <a:p>
            <a:r>
              <a:rPr lang="fr-CH"/>
              <a:t>Biodiversité dans l'agriculture : objectifs politiques</a:t>
            </a:r>
          </a:p>
        </p:txBody>
      </p:sp>
      <p:graphicFrame>
        <p:nvGraphicFramePr>
          <p:cNvPr id="13" name="Tabelle 12">
            <a:extLst>
              <a:ext uri="{FF2B5EF4-FFF2-40B4-BE49-F238E27FC236}">
                <a16:creationId xmlns:a16="http://schemas.microsoft.com/office/drawing/2014/main" id="{A1C334A7-16DB-AD53-121B-F27237274B91}"/>
              </a:ext>
            </a:extLst>
          </p:cNvPr>
          <p:cNvGraphicFramePr>
            <a:graphicFrameLocks noGrp="1"/>
          </p:cNvGraphicFramePr>
          <p:nvPr>
            <p:extLst>
              <p:ext uri="{D42A27DB-BD31-4B8C-83A1-F6EECF244321}">
                <p14:modId xmlns:p14="http://schemas.microsoft.com/office/powerpoint/2010/main" val="2000016243"/>
              </p:ext>
            </p:extLst>
          </p:nvPr>
        </p:nvGraphicFramePr>
        <p:xfrm>
          <a:off x="658812" y="2536887"/>
          <a:ext cx="7826375" cy="1430402"/>
        </p:xfrm>
        <a:graphic>
          <a:graphicData uri="http://schemas.openxmlformats.org/drawingml/2006/table">
            <a:tbl>
              <a:tblPr firstRow="1" firstCol="1" bandRow="1">
                <a:tableStyleId>{21E4AEA4-8DFA-4A89-87EB-49C32662AFE0}</a:tableStyleId>
              </a:tblPr>
              <a:tblGrid>
                <a:gridCol w="987425">
                  <a:extLst>
                    <a:ext uri="{9D8B030D-6E8A-4147-A177-3AD203B41FA5}">
                      <a16:colId xmlns:a16="http://schemas.microsoft.com/office/drawing/2014/main" val="3263543201"/>
                    </a:ext>
                  </a:extLst>
                </a:gridCol>
                <a:gridCol w="6838950">
                  <a:extLst>
                    <a:ext uri="{9D8B030D-6E8A-4147-A177-3AD203B41FA5}">
                      <a16:colId xmlns:a16="http://schemas.microsoft.com/office/drawing/2014/main" val="1407606228"/>
                    </a:ext>
                  </a:extLst>
                </a:gridCol>
              </a:tblGrid>
              <a:tr h="0">
                <a:tc>
                  <a:txBody>
                    <a:bodyPr/>
                    <a:lstStyle/>
                    <a:p>
                      <a:pPr>
                        <a:lnSpc>
                          <a:spcPct val="115000"/>
                        </a:lnSpc>
                        <a:spcBef>
                          <a:spcPts val="1200"/>
                        </a:spcBef>
                        <a:spcAft>
                          <a:spcPts val="600"/>
                        </a:spcAft>
                      </a:pPr>
                      <a:r>
                        <a:rPr lang="fr-CH" sz="1400" noProof="0">
                          <a:solidFill>
                            <a:schemeClr val="tx1"/>
                          </a:solidFill>
                          <a:effectLst/>
                          <a:latin typeface="Arial" panose="020B0604020202020204" pitchFamily="34" charset="0"/>
                          <a:cs typeface="Arial" panose="020B0604020202020204" pitchFamily="34" charset="0"/>
                        </a:rPr>
                        <a:t>1992</a:t>
                      </a:r>
                      <a:endParaRPr lang="fr-CH" sz="1400" noProof="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15000"/>
                        </a:lnSpc>
                        <a:spcBef>
                          <a:spcPts val="1200"/>
                        </a:spcBef>
                        <a:spcAft>
                          <a:spcPts val="600"/>
                        </a:spcAft>
                      </a:pPr>
                      <a:r>
                        <a:rPr lang="fr-CH" sz="1400" b="0" noProof="0" dirty="0">
                          <a:solidFill>
                            <a:schemeClr val="tx1"/>
                          </a:solidFill>
                          <a:effectLst/>
                          <a:latin typeface="Arial" panose="020B0604020202020204" pitchFamily="34" charset="0"/>
                          <a:cs typeface="Arial" panose="020B0604020202020204" pitchFamily="34" charset="0"/>
                        </a:rPr>
                        <a:t>Conférence des Nations Unies sur l'environnement et le développement à Rio de Janeiro en 1992 : </a:t>
                      </a:r>
                      <a:r>
                        <a:rPr lang="fr-CH" sz="1400" b="1" noProof="0" dirty="0">
                          <a:solidFill>
                            <a:schemeClr val="tx1"/>
                          </a:solidFill>
                          <a:effectLst/>
                          <a:latin typeface="Arial" panose="020B0604020202020204" pitchFamily="34" charset="0"/>
                          <a:cs typeface="Arial" panose="020B0604020202020204" pitchFamily="34" charset="0"/>
                        </a:rPr>
                        <a:t>Convention sur la diversité biologique CDB (Convention on </a:t>
                      </a:r>
                      <a:r>
                        <a:rPr lang="fr-CH" sz="1400" b="1" noProof="0" dirty="0" err="1">
                          <a:solidFill>
                            <a:schemeClr val="tx1"/>
                          </a:solidFill>
                          <a:effectLst/>
                          <a:latin typeface="Arial" panose="020B0604020202020204" pitchFamily="34" charset="0"/>
                          <a:cs typeface="Arial" panose="020B0604020202020204" pitchFamily="34" charset="0"/>
                        </a:rPr>
                        <a:t>Biological</a:t>
                      </a:r>
                      <a:r>
                        <a:rPr lang="fr-CH" sz="1400" b="1" noProof="0" dirty="0">
                          <a:solidFill>
                            <a:schemeClr val="tx1"/>
                          </a:solidFill>
                          <a:effectLst/>
                          <a:latin typeface="Arial" panose="020B0604020202020204" pitchFamily="34" charset="0"/>
                          <a:cs typeface="Arial" panose="020B0604020202020204" pitchFamily="34" charset="0"/>
                        </a:rPr>
                        <a:t> Diversity, CBD</a:t>
                      </a:r>
                      <a:r>
                        <a:rPr lang="fr-CH" sz="1400" b="0" noProof="0" dirty="0">
                          <a:solidFill>
                            <a:schemeClr val="tx1"/>
                          </a:solidFill>
                          <a:effectLst/>
                          <a:latin typeface="Arial" panose="020B0604020202020204" pitchFamily="34" charset="0"/>
                          <a:cs typeface="Arial" panose="020B0604020202020204" pitchFamily="34" charset="0"/>
                        </a:rPr>
                        <a:t>). 196 États Parties (dont la Suisse).</a:t>
                      </a:r>
                      <a:endParaRPr lang="fr-CH" sz="1400" b="0" noProof="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144313301"/>
                  </a:ext>
                </a:extLst>
              </a:tr>
              <a:tr h="0">
                <a:tc>
                  <a:txBody>
                    <a:bodyPr/>
                    <a:lstStyle/>
                    <a:p>
                      <a:pPr>
                        <a:lnSpc>
                          <a:spcPct val="115000"/>
                        </a:lnSpc>
                        <a:spcBef>
                          <a:spcPts val="1200"/>
                        </a:spcBef>
                        <a:spcAft>
                          <a:spcPts val="600"/>
                        </a:spcAft>
                      </a:pPr>
                      <a:r>
                        <a:rPr lang="fr-CH" sz="1400" noProof="0">
                          <a:solidFill>
                            <a:schemeClr val="tx1"/>
                          </a:solidFill>
                          <a:effectLst/>
                          <a:latin typeface="Arial" panose="020B0604020202020204" pitchFamily="34" charset="0"/>
                          <a:cs typeface="Arial" panose="020B0604020202020204" pitchFamily="34" charset="0"/>
                        </a:rPr>
                        <a:t>2010</a:t>
                      </a:r>
                      <a:endParaRPr lang="fr-CH" sz="1400" noProof="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15000"/>
                        </a:lnSpc>
                        <a:spcBef>
                          <a:spcPts val="1200"/>
                        </a:spcBef>
                        <a:spcAft>
                          <a:spcPts val="600"/>
                        </a:spcAft>
                      </a:pPr>
                      <a:r>
                        <a:rPr lang="fr-CH" sz="1400" noProof="0" dirty="0">
                          <a:solidFill>
                            <a:schemeClr val="tx1"/>
                          </a:solidFill>
                          <a:effectLst/>
                          <a:latin typeface="Arial" panose="020B0604020202020204" pitchFamily="34" charset="0"/>
                          <a:cs typeface="Arial" panose="020B0604020202020204" pitchFamily="34" charset="0"/>
                        </a:rPr>
                        <a:t>Lors de la 10</a:t>
                      </a:r>
                      <a:r>
                        <a:rPr lang="fr-CH" sz="1400" baseline="30000" noProof="0" dirty="0">
                          <a:solidFill>
                            <a:schemeClr val="tx1"/>
                          </a:solidFill>
                          <a:effectLst/>
                          <a:latin typeface="Arial" panose="020B0604020202020204" pitchFamily="34" charset="0"/>
                          <a:cs typeface="Arial" panose="020B0604020202020204" pitchFamily="34" charset="0"/>
                        </a:rPr>
                        <a:t>e </a:t>
                      </a:r>
                      <a:r>
                        <a:rPr lang="fr-CH" sz="1400" noProof="0" dirty="0">
                          <a:solidFill>
                            <a:schemeClr val="tx1"/>
                          </a:solidFill>
                          <a:effectLst/>
                          <a:latin typeface="Arial" panose="020B0604020202020204" pitchFamily="34" charset="0"/>
                          <a:cs typeface="Arial" panose="020B0604020202020204" pitchFamily="34" charset="0"/>
                        </a:rPr>
                        <a:t>Conférence des Parties, qui s'est tenue à Nagoya en octobre 2010, les Parties se sont mises d'accord sur un plan stratégique pour la période 2011 - 2020 comprenant 20 objectifs (</a:t>
                      </a:r>
                      <a:r>
                        <a:rPr lang="fr-CH" sz="1400" b="1" noProof="0" dirty="0">
                          <a:solidFill>
                            <a:schemeClr val="tx1"/>
                          </a:solidFill>
                          <a:effectLst/>
                          <a:latin typeface="Arial" panose="020B0604020202020204" pitchFamily="34" charset="0"/>
                          <a:cs typeface="Arial" panose="020B0604020202020204" pitchFamily="34" charset="0"/>
                        </a:rPr>
                        <a:t>objectifs d'Aichi</a:t>
                      </a:r>
                      <a:r>
                        <a:rPr lang="fr-CH" sz="1400" noProof="0" dirty="0">
                          <a:solidFill>
                            <a:schemeClr val="tx1"/>
                          </a:solidFill>
                          <a:effectLst/>
                          <a:latin typeface="Arial" panose="020B0604020202020204" pitchFamily="34" charset="0"/>
                          <a:cs typeface="Arial" panose="020B0604020202020204" pitchFamily="34" charset="0"/>
                        </a:rPr>
                        <a:t>).</a:t>
                      </a:r>
                      <a:endParaRPr lang="fr-CH" sz="1400" noProof="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79286873"/>
                  </a:ext>
                </a:extLst>
              </a:tr>
            </a:tbl>
          </a:graphicData>
        </a:graphic>
      </p:graphicFrame>
      <p:sp>
        <p:nvSpPr>
          <p:cNvPr id="7" name="Fußzeilenplatzhalter 1">
            <a:extLst>
              <a:ext uri="{FF2B5EF4-FFF2-40B4-BE49-F238E27FC236}">
                <a16:creationId xmlns:a16="http://schemas.microsoft.com/office/drawing/2014/main" id="{A3792132-EFAD-6D46-9AB6-0747D8A1C604}"/>
              </a:ext>
            </a:extLst>
          </p:cNvPr>
          <p:cNvSpPr>
            <a:spLocks noGrp="1"/>
          </p:cNvSpPr>
          <p:nvPr>
            <p:ph type="ftr" sz="quarter" idx="11"/>
          </p:nvPr>
        </p:nvSpPr>
        <p:spPr>
          <a:xfrm>
            <a:off x="5429250" y="6400980"/>
            <a:ext cx="3086100" cy="360000"/>
          </a:xfrm>
        </p:spPr>
        <p:txBody>
          <a:bodyPr/>
          <a:lstStyle/>
          <a:p>
            <a:r>
              <a:rPr lang="fr-CH" dirty="0"/>
              <a:t>Formation de conseiller-ère en biodiversité</a:t>
            </a:r>
          </a:p>
        </p:txBody>
      </p:sp>
    </p:spTree>
    <p:extLst>
      <p:ext uri="{BB962C8B-B14F-4D97-AF65-F5344CB8AC3E}">
        <p14:creationId xmlns:p14="http://schemas.microsoft.com/office/powerpoint/2010/main" val="1828291379"/>
      </p:ext>
    </p:extLst>
  </p:cSld>
  <p:clrMapOvr>
    <a:masterClrMapping/>
  </p:clrMapOvr>
  <mc:AlternateContent xmlns:mc="http://schemas.openxmlformats.org/markup-compatibility/2006" xmlns:p14="http://schemas.microsoft.com/office/powerpoint/2010/main">
    <mc:Choice Requires="p14">
      <p:transition spd="slow" p14:dur="2000" advTm="23410"/>
    </mc:Choice>
    <mc:Fallback xmlns="">
      <p:transition spd="slow" advTm="23410"/>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ußzeilenplatzhalter 1">
            <a:extLst>
              <a:ext uri="{FF2B5EF4-FFF2-40B4-BE49-F238E27FC236}">
                <a16:creationId xmlns:a16="http://schemas.microsoft.com/office/drawing/2014/main" id="{2CAB2CC6-6221-ADB9-DFB9-BD09E0284A10}"/>
              </a:ext>
            </a:extLst>
          </p:cNvPr>
          <p:cNvSpPr>
            <a:spLocks noGrp="1"/>
          </p:cNvSpPr>
          <p:nvPr>
            <p:ph type="ftr" sz="quarter" idx="11"/>
          </p:nvPr>
        </p:nvSpPr>
        <p:spPr/>
        <p:txBody>
          <a:bodyPr/>
          <a:lstStyle/>
          <a:p>
            <a:r>
              <a:rPr lang="fr-CH" dirty="0"/>
              <a:t>Formation de conseiller-ère en biodiversité</a:t>
            </a:r>
          </a:p>
        </p:txBody>
      </p:sp>
      <p:sp>
        <p:nvSpPr>
          <p:cNvPr id="3" name="Inhaltsplatzhalter 2">
            <a:extLst>
              <a:ext uri="{FF2B5EF4-FFF2-40B4-BE49-F238E27FC236}">
                <a16:creationId xmlns:a16="http://schemas.microsoft.com/office/drawing/2014/main" id="{8CC87A89-0FD3-147E-EB56-1CF8010B8530}"/>
              </a:ext>
            </a:extLst>
          </p:cNvPr>
          <p:cNvSpPr>
            <a:spLocks noGrp="1"/>
          </p:cNvSpPr>
          <p:nvPr>
            <p:ph idx="1"/>
          </p:nvPr>
        </p:nvSpPr>
        <p:spPr>
          <a:xfrm>
            <a:off x="644898" y="1725490"/>
            <a:ext cx="7886700" cy="3520333"/>
          </a:xfrm>
        </p:spPr>
        <p:txBody>
          <a:bodyPr>
            <a:normAutofit fontScale="92500" lnSpcReduction="20000"/>
          </a:bodyPr>
          <a:lstStyle/>
          <a:p>
            <a:pPr marL="0" indent="0">
              <a:lnSpc>
                <a:spcPct val="107000"/>
              </a:lnSpc>
              <a:spcAft>
                <a:spcPts val="800"/>
              </a:spcAft>
              <a:buNone/>
            </a:pPr>
            <a:r>
              <a:rPr lang="fr-FR" sz="1800" kern="0" dirty="0">
                <a:ea typeface="Times New Roman" panose="02020603050405020304" pitchFamily="18" charset="0"/>
              </a:rPr>
              <a:t>Bien que la biodiversité et les services fournis par les écosystèmes, tels que la nourriture, l'eau potable et la médecine, soient essentiels à la survie de l'humanité, leur état se détériore de manière dramatique.</a:t>
            </a:r>
          </a:p>
          <a:p>
            <a:pPr>
              <a:lnSpc>
                <a:spcPct val="107000"/>
              </a:lnSpc>
              <a:spcBef>
                <a:spcPts val="0"/>
              </a:spcBef>
            </a:pPr>
            <a:r>
              <a:rPr lang="fr-FR" sz="1800" kern="0" dirty="0">
                <a:ea typeface="Times New Roman" panose="02020603050405020304" pitchFamily="18" charset="0"/>
              </a:rPr>
              <a:t>Jusqu'à un million d'espèces sont menacées d'extinction, dont beaucoup dans les prochaines décennies.</a:t>
            </a:r>
          </a:p>
          <a:p>
            <a:pPr>
              <a:lnSpc>
                <a:spcPct val="107000"/>
              </a:lnSpc>
              <a:spcBef>
                <a:spcPts val="0"/>
              </a:spcBef>
            </a:pPr>
            <a:r>
              <a:rPr lang="fr-FR" sz="1800" kern="0" dirty="0">
                <a:ea typeface="Times New Roman" panose="02020603050405020304" pitchFamily="18" charset="0"/>
              </a:rPr>
              <a:t>Le taux d'extinction des espèces est aujourd'hui au moins dix à cent fois plus élevé que la moyenne des dix derniers millions d'années.</a:t>
            </a:r>
          </a:p>
          <a:p>
            <a:pPr>
              <a:lnSpc>
                <a:spcPct val="107000"/>
              </a:lnSpc>
              <a:spcBef>
                <a:spcPts val="0"/>
              </a:spcBef>
            </a:pPr>
            <a:r>
              <a:rPr lang="fr-FR" sz="1800" kern="0" dirty="0">
                <a:ea typeface="Times New Roman" panose="02020603050405020304" pitchFamily="18" charset="0"/>
              </a:rPr>
              <a:t>La moitié des coraux vivants ont disparu depuis 1870.</a:t>
            </a:r>
          </a:p>
          <a:p>
            <a:pPr>
              <a:lnSpc>
                <a:spcPct val="107000"/>
              </a:lnSpc>
              <a:spcBef>
                <a:spcPts val="0"/>
              </a:spcBef>
            </a:pPr>
            <a:r>
              <a:rPr lang="fr-FR" sz="1800" kern="0" dirty="0">
                <a:ea typeface="Times New Roman" panose="02020603050405020304" pitchFamily="18" charset="0"/>
              </a:rPr>
              <a:t>La surface forestière mondiale ne représente que 68 % par rapport à l'ère préindustrielle.</a:t>
            </a:r>
          </a:p>
          <a:p>
            <a:pPr>
              <a:lnSpc>
                <a:spcPct val="107000"/>
              </a:lnSpc>
              <a:spcBef>
                <a:spcPts val="0"/>
              </a:spcBef>
            </a:pPr>
            <a:r>
              <a:rPr lang="fr-FR" sz="1800" kern="0" dirty="0">
                <a:ea typeface="Times New Roman" panose="02020603050405020304" pitchFamily="18" charset="0"/>
              </a:rPr>
              <a:t>75 % de la surface terrestre et 66 % de la surface maritime ont été modifiés par l'influence humaine.</a:t>
            </a:r>
          </a:p>
          <a:p>
            <a:pPr>
              <a:lnSpc>
                <a:spcPct val="107000"/>
              </a:lnSpc>
              <a:spcBef>
                <a:spcPts val="0"/>
              </a:spcBef>
            </a:pPr>
            <a:r>
              <a:rPr lang="fr-FR" sz="1800" kern="0" dirty="0">
                <a:ea typeface="Times New Roman" panose="02020603050405020304" pitchFamily="18" charset="0"/>
              </a:rPr>
              <a:t>Plus de 85 % des zones humides ont disparu au cours des 300 dernières années.</a:t>
            </a:r>
            <a:endParaRPr lang="de-CH" sz="1800" kern="100" dirty="0">
              <a:effectLst/>
              <a:ea typeface="Calibri" panose="020F0502020204030204" pitchFamily="34" charset="0"/>
            </a:endParaRPr>
          </a:p>
        </p:txBody>
      </p:sp>
      <p:sp>
        <p:nvSpPr>
          <p:cNvPr id="4" name="Titel 3">
            <a:extLst>
              <a:ext uri="{FF2B5EF4-FFF2-40B4-BE49-F238E27FC236}">
                <a16:creationId xmlns:a16="http://schemas.microsoft.com/office/drawing/2014/main" id="{8462E61B-9826-41C4-EBD3-D3F0F622123F}"/>
              </a:ext>
            </a:extLst>
          </p:cNvPr>
          <p:cNvSpPr>
            <a:spLocks noGrp="1"/>
          </p:cNvSpPr>
          <p:nvPr>
            <p:ph type="title"/>
          </p:nvPr>
        </p:nvSpPr>
        <p:spPr/>
        <p:txBody>
          <a:bodyPr/>
          <a:lstStyle/>
          <a:p>
            <a:r>
              <a:rPr lang="de-CH" dirty="0" err="1"/>
              <a:t>Biodiversité</a:t>
            </a:r>
            <a:r>
              <a:rPr lang="de-CH" dirty="0"/>
              <a:t> </a:t>
            </a:r>
            <a:r>
              <a:rPr lang="de-CH" dirty="0" err="1"/>
              <a:t>dans</a:t>
            </a:r>
            <a:r>
              <a:rPr lang="de-CH" dirty="0"/>
              <a:t> </a:t>
            </a:r>
            <a:r>
              <a:rPr lang="de-CH" dirty="0" err="1"/>
              <a:t>l'agriculture</a:t>
            </a:r>
            <a:r>
              <a:rPr lang="de-CH" dirty="0"/>
              <a:t> : </a:t>
            </a:r>
            <a:r>
              <a:rPr lang="de-CH" dirty="0" err="1"/>
              <a:t>objectifs</a:t>
            </a:r>
            <a:r>
              <a:rPr lang="de-CH" dirty="0"/>
              <a:t> </a:t>
            </a:r>
            <a:r>
              <a:rPr lang="de-CH" dirty="0" err="1"/>
              <a:t>politiques</a:t>
            </a:r>
            <a:endParaRPr lang="de-CH" dirty="0"/>
          </a:p>
        </p:txBody>
      </p:sp>
      <p:sp>
        <p:nvSpPr>
          <p:cNvPr id="5" name="Textfeld 4">
            <a:extLst>
              <a:ext uri="{FF2B5EF4-FFF2-40B4-BE49-F238E27FC236}">
                <a16:creationId xmlns:a16="http://schemas.microsoft.com/office/drawing/2014/main" id="{858A8C04-DB3A-F245-F72A-9E13DDAB0B0C}"/>
              </a:ext>
            </a:extLst>
          </p:cNvPr>
          <p:cNvSpPr txBox="1"/>
          <p:nvPr/>
        </p:nvSpPr>
        <p:spPr>
          <a:xfrm>
            <a:off x="611560" y="1008644"/>
            <a:ext cx="7814692" cy="646331"/>
          </a:xfrm>
          <a:prstGeom prst="rect">
            <a:avLst/>
          </a:prstGeom>
          <a:solidFill>
            <a:srgbClr val="92D050"/>
          </a:solidFill>
          <a:ln>
            <a:solidFill>
              <a:schemeClr val="tx1"/>
            </a:solidFill>
          </a:ln>
        </p:spPr>
        <p:txBody>
          <a:bodyPr wrap="square" rtlCol="0">
            <a:spAutoFit/>
          </a:bodyPr>
          <a:lstStyle/>
          <a:p>
            <a:r>
              <a:rPr lang="fr-FR" dirty="0"/>
              <a:t>Et que dit l'évaluation de l'IPBES sur la biodiversité et les services écosystémiques? Dernier rapport de 2019 :</a:t>
            </a:r>
            <a:endParaRPr lang="de-CH" dirty="0"/>
          </a:p>
        </p:txBody>
      </p:sp>
      <p:sp>
        <p:nvSpPr>
          <p:cNvPr id="7" name="Textfeld 6">
            <a:extLst>
              <a:ext uri="{FF2B5EF4-FFF2-40B4-BE49-F238E27FC236}">
                <a16:creationId xmlns:a16="http://schemas.microsoft.com/office/drawing/2014/main" id="{5E7F903E-B0F0-36EF-8150-364220A389EF}"/>
              </a:ext>
            </a:extLst>
          </p:cNvPr>
          <p:cNvSpPr txBox="1"/>
          <p:nvPr/>
        </p:nvSpPr>
        <p:spPr>
          <a:xfrm>
            <a:off x="611560" y="5057324"/>
            <a:ext cx="7831782" cy="1264642"/>
          </a:xfrm>
          <a:prstGeom prst="rect">
            <a:avLst/>
          </a:prstGeom>
          <a:solidFill>
            <a:srgbClr val="FFC000"/>
          </a:solidFill>
          <a:ln>
            <a:solidFill>
              <a:schemeClr val="tx1"/>
            </a:solidFill>
          </a:ln>
        </p:spPr>
        <p:txBody>
          <a:bodyPr wrap="square" rtlCol="0">
            <a:spAutoFit/>
          </a:bodyPr>
          <a:lstStyle/>
          <a:p>
            <a:pPr>
              <a:lnSpc>
                <a:spcPct val="107000"/>
              </a:lnSpc>
              <a:spcAft>
                <a:spcPts val="800"/>
              </a:spcAft>
            </a:pPr>
            <a:r>
              <a:rPr lang="fr-FR" kern="0" dirty="0">
                <a:ea typeface="Times New Roman" panose="02020603050405020304" pitchFamily="18" charset="0"/>
              </a:rPr>
              <a:t>Le rapport met en évidence l'urgence de s'attaquer aux principaux moteurs de la perte de biodiversité à tous les niveaux de la société. Pour ce faire, les auteurs du rapport proposent des recommandations concrètes d'actions et de leviers politiques.</a:t>
            </a:r>
            <a:endParaRPr lang="de-CH" sz="1800" kern="0" dirty="0">
              <a:effectLst/>
              <a:ea typeface="Times New Roman" panose="02020603050405020304" pitchFamily="18" charset="0"/>
            </a:endParaRPr>
          </a:p>
        </p:txBody>
      </p:sp>
      <p:sp>
        <p:nvSpPr>
          <p:cNvPr id="9" name="Textfeld 8">
            <a:extLst>
              <a:ext uri="{FF2B5EF4-FFF2-40B4-BE49-F238E27FC236}">
                <a16:creationId xmlns:a16="http://schemas.microsoft.com/office/drawing/2014/main" id="{9424305C-9698-2FE5-9BF7-E5A5CD2ADB9F}"/>
              </a:ext>
            </a:extLst>
          </p:cNvPr>
          <p:cNvSpPr txBox="1"/>
          <p:nvPr/>
        </p:nvSpPr>
        <p:spPr>
          <a:xfrm>
            <a:off x="4427984" y="6022919"/>
            <a:ext cx="4931046" cy="338554"/>
          </a:xfrm>
          <a:prstGeom prst="rect">
            <a:avLst/>
          </a:prstGeom>
          <a:noFill/>
        </p:spPr>
        <p:txBody>
          <a:bodyPr wrap="square" rtlCol="0">
            <a:spAutoFit/>
          </a:bodyPr>
          <a:lstStyle/>
          <a:p>
            <a:r>
              <a:rPr lang="de-CH" sz="800" dirty="0">
                <a:latin typeface="Arial" panose="020B0604020202020204" pitchFamily="34" charset="0"/>
                <a:cs typeface="Arial" panose="020B0604020202020204" pitchFamily="34" charset="0"/>
              </a:rPr>
              <a:t>Quelle: https://www.de-ipbes.de/de/Globales-IPBES-Assessment-zu-Biodiversitat-und-Okosystemleistungen-1934.html</a:t>
            </a:r>
          </a:p>
        </p:txBody>
      </p:sp>
    </p:spTree>
    <p:extLst>
      <p:ext uri="{BB962C8B-B14F-4D97-AF65-F5344CB8AC3E}">
        <p14:creationId xmlns:p14="http://schemas.microsoft.com/office/powerpoint/2010/main" val="5910517"/>
      </p:ext>
    </p:extLst>
  </p:cSld>
  <p:clrMapOvr>
    <a:masterClrMapping/>
  </p:clrMapOvr>
  <mc:AlternateContent xmlns:mc="http://schemas.openxmlformats.org/markup-compatibility/2006" xmlns:p14="http://schemas.microsoft.com/office/powerpoint/2010/main">
    <mc:Choice Requires="p14">
      <p:transition spd="slow" p14:dur="2000" advTm="55045"/>
    </mc:Choice>
    <mc:Fallback xmlns="">
      <p:transition spd="slow" advTm="55045"/>
    </mc:Fallback>
  </mc:AlternateContent>
  <p:extLst>
    <p:ext uri="{3A86A75C-4F4B-4683-9AE1-C65F6400EC91}">
      <p14:laserTraceLst xmlns:p14="http://schemas.microsoft.com/office/powerpoint/2010/main">
        <p14:tracePtLst>
          <p14:tracePt t="54085" x="4695825" y="153988"/>
          <p14:tracePt t="54098" x="4695825" y="120650"/>
          <p14:tracePt t="54104" x="4695825" y="85725"/>
          <p14:tracePt t="54119" x="4695825" y="7938"/>
        </p14:tracePtLst>
      </p14:laserTraceLst>
    </p:ext>
  </p:extLs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nhaltsplatzhalter 2">
            <a:extLst>
              <a:ext uri="{FF2B5EF4-FFF2-40B4-BE49-F238E27FC236}">
                <a16:creationId xmlns:a16="http://schemas.microsoft.com/office/drawing/2014/main" id="{8CC87A89-0FD3-147E-EB56-1CF8010B8530}"/>
              </a:ext>
            </a:extLst>
          </p:cNvPr>
          <p:cNvSpPr>
            <a:spLocks noGrp="1"/>
          </p:cNvSpPr>
          <p:nvPr>
            <p:ph idx="1"/>
          </p:nvPr>
        </p:nvSpPr>
        <p:spPr>
          <a:xfrm>
            <a:off x="530476" y="1916832"/>
            <a:ext cx="7975798" cy="4176464"/>
          </a:xfrm>
          <a:solidFill>
            <a:srgbClr val="FFC000"/>
          </a:solidFill>
          <a:ln>
            <a:solidFill>
              <a:schemeClr val="tx1"/>
            </a:solidFill>
          </a:ln>
        </p:spPr>
        <p:txBody>
          <a:bodyPr>
            <a:noAutofit/>
          </a:bodyPr>
          <a:lstStyle/>
          <a:p>
            <a:pPr marL="0" indent="0">
              <a:lnSpc>
                <a:spcPct val="100000"/>
              </a:lnSpc>
              <a:buNone/>
            </a:pPr>
            <a:r>
              <a:rPr lang="fr-CH" sz="1400" dirty="0"/>
              <a:t>Pour préserver la biodiversité, les objectifs suivants doivent être remplis dans l'agriculture (</a:t>
            </a:r>
            <a:r>
              <a:rPr lang="fr-CH" sz="1400" b="1" dirty="0"/>
              <a:t>bref résumé des objectifs du CMB, de la Stratégie Biodiversité Suisse et des objectifs environnementaux pour l'agriculture)</a:t>
            </a:r>
            <a:r>
              <a:rPr lang="fr-CH" sz="1400" dirty="0"/>
              <a:t> :</a:t>
            </a:r>
          </a:p>
          <a:p>
            <a:pPr>
              <a:lnSpc>
                <a:spcPct val="100000"/>
              </a:lnSpc>
              <a:spcBef>
                <a:spcPts val="1800"/>
              </a:spcBef>
            </a:pPr>
            <a:r>
              <a:rPr lang="fr-CH" sz="1400" dirty="0"/>
              <a:t>Pas de subventions néfastes pour la biodiversité. </a:t>
            </a:r>
            <a:r>
              <a:rPr lang="fr-CH" sz="1300" dirty="0">
                <a:solidFill>
                  <a:srgbClr val="FF0000"/>
                </a:solidFill>
              </a:rPr>
              <a:t>-&gt; Confédération</a:t>
            </a:r>
            <a:endParaRPr lang="fr-CH" sz="1300" dirty="0"/>
          </a:p>
          <a:p>
            <a:pPr>
              <a:lnSpc>
                <a:spcPct val="100000"/>
              </a:lnSpc>
              <a:spcBef>
                <a:spcPts val="600"/>
              </a:spcBef>
            </a:pPr>
            <a:r>
              <a:rPr lang="fr-CH" sz="1400" dirty="0"/>
              <a:t>Bonne infrastructure écologique (30% des zones terrestres et intérieures protégées et mises en réseau, 30% des écosystèmes dégradés restaurés). </a:t>
            </a:r>
            <a:r>
              <a:rPr lang="fr-CH" sz="1300" dirty="0">
                <a:solidFill>
                  <a:srgbClr val="FF0000"/>
                </a:solidFill>
              </a:rPr>
              <a:t>-&gt; Cantons</a:t>
            </a:r>
            <a:endParaRPr lang="fr-CH" sz="1300" dirty="0"/>
          </a:p>
          <a:p>
            <a:pPr>
              <a:lnSpc>
                <a:spcPct val="100000"/>
              </a:lnSpc>
              <a:spcBef>
                <a:spcPts val="1800"/>
              </a:spcBef>
            </a:pPr>
            <a:r>
              <a:rPr lang="fr-CH" sz="1400" dirty="0"/>
              <a:t>Faire des choix de consommation durables, réduire de moitié le gaspillage alimentaire, moins de déchets générés.</a:t>
            </a:r>
            <a:endParaRPr lang="fr-CH" sz="1400" dirty="0">
              <a:solidFill>
                <a:srgbClr val="00B0F0"/>
              </a:solidFill>
            </a:endParaRPr>
          </a:p>
          <a:p>
            <a:pPr marL="0" indent="0">
              <a:lnSpc>
                <a:spcPct val="100000"/>
              </a:lnSpc>
              <a:spcBef>
                <a:spcPts val="0"/>
              </a:spcBef>
              <a:buNone/>
            </a:pPr>
            <a:r>
              <a:rPr lang="fr-CH" sz="1400" dirty="0">
                <a:solidFill>
                  <a:srgbClr val="00B0F0"/>
                </a:solidFill>
              </a:rPr>
              <a:t>     </a:t>
            </a:r>
            <a:r>
              <a:rPr lang="fr-CH" sz="1300" dirty="0">
                <a:solidFill>
                  <a:srgbClr val="00B0F0"/>
                </a:solidFill>
              </a:rPr>
              <a:t>-&gt; Société (c'est-à-dire nous tous)</a:t>
            </a:r>
          </a:p>
          <a:p>
            <a:pPr>
              <a:lnSpc>
                <a:spcPct val="100000"/>
              </a:lnSpc>
              <a:spcBef>
                <a:spcPts val="1800"/>
              </a:spcBef>
            </a:pPr>
            <a:r>
              <a:rPr lang="fr-CH" sz="1400" dirty="0"/>
              <a:t>Agriculture durable adaptée au site qui ne nuit pas à la biodiversité, y c. réduction de la pollution environnementale (surtout les excédents de nutriments (en particulier les émissions d'azote !), les produits phytosanitaires et le plastique). </a:t>
            </a:r>
            <a:r>
              <a:rPr lang="fr-CH" sz="1300" dirty="0">
                <a:solidFill>
                  <a:srgbClr val="00B050"/>
                </a:solidFill>
              </a:rPr>
              <a:t>-&gt; Exploitations agricoles</a:t>
            </a:r>
            <a:endParaRPr lang="fr-CH" sz="1300" dirty="0"/>
          </a:p>
          <a:p>
            <a:pPr>
              <a:lnSpc>
                <a:spcPct val="100000"/>
              </a:lnSpc>
              <a:spcBef>
                <a:spcPts val="600"/>
              </a:spcBef>
            </a:pPr>
            <a:r>
              <a:rPr lang="fr-CH" sz="1400" dirty="0"/>
              <a:t>Conservation et promotion des espèces indigènes avec leur variabilité génétique et leurs habitats (y c. dans l’espace réservé aux eaux et les zones cultivés) ainsi que conservation et promotion de la biodiversité fonctionnelle. </a:t>
            </a:r>
            <a:r>
              <a:rPr lang="fr-CH" sz="1300" dirty="0">
                <a:solidFill>
                  <a:srgbClr val="00B050"/>
                </a:solidFill>
              </a:rPr>
              <a:t>-&gt; Exploitations agricoles</a:t>
            </a:r>
          </a:p>
        </p:txBody>
      </p:sp>
      <p:sp>
        <p:nvSpPr>
          <p:cNvPr id="6" name="Titel 5">
            <a:extLst>
              <a:ext uri="{FF2B5EF4-FFF2-40B4-BE49-F238E27FC236}">
                <a16:creationId xmlns:a16="http://schemas.microsoft.com/office/drawing/2014/main" id="{37E4E4ED-B1C9-9E8C-4E64-FB4F74773930}"/>
              </a:ext>
            </a:extLst>
          </p:cNvPr>
          <p:cNvSpPr>
            <a:spLocks noGrp="1"/>
          </p:cNvSpPr>
          <p:nvPr>
            <p:ph type="title"/>
          </p:nvPr>
        </p:nvSpPr>
        <p:spPr/>
        <p:txBody>
          <a:bodyPr/>
          <a:lstStyle/>
          <a:p>
            <a:r>
              <a:rPr lang="fr-CH"/>
              <a:t>Biodiversité dans l'agriculture : objectifs politiques</a:t>
            </a:r>
          </a:p>
        </p:txBody>
      </p:sp>
      <p:sp>
        <p:nvSpPr>
          <p:cNvPr id="7" name="Textfeld 6">
            <a:extLst>
              <a:ext uri="{FF2B5EF4-FFF2-40B4-BE49-F238E27FC236}">
                <a16:creationId xmlns:a16="http://schemas.microsoft.com/office/drawing/2014/main" id="{4A26B950-3412-4F0E-F7D1-69E18B0DC2AE}"/>
              </a:ext>
            </a:extLst>
          </p:cNvPr>
          <p:cNvSpPr txBox="1"/>
          <p:nvPr/>
        </p:nvSpPr>
        <p:spPr>
          <a:xfrm>
            <a:off x="628650" y="1124744"/>
            <a:ext cx="7886700" cy="646331"/>
          </a:xfrm>
          <a:prstGeom prst="rect">
            <a:avLst/>
          </a:prstGeom>
          <a:noFill/>
        </p:spPr>
        <p:txBody>
          <a:bodyPr wrap="square" rtlCol="0">
            <a:spAutoFit/>
          </a:bodyPr>
          <a:lstStyle/>
          <a:p>
            <a:r>
              <a:rPr lang="fr-CH"/>
              <a:t>Qu’est-ce qui devrait être mis en œuvre selon les accords internationaux, la Stratégie Biodiversité Suisse et les objectifs environnementaux pour l'agriculture ?</a:t>
            </a:r>
          </a:p>
        </p:txBody>
      </p:sp>
      <p:sp>
        <p:nvSpPr>
          <p:cNvPr id="4" name="Rechteck 3">
            <a:extLst>
              <a:ext uri="{FF2B5EF4-FFF2-40B4-BE49-F238E27FC236}">
                <a16:creationId xmlns:a16="http://schemas.microsoft.com/office/drawing/2014/main" id="{27D941D0-CDF5-AAB6-C252-4BAC34BA4B29}"/>
              </a:ext>
            </a:extLst>
          </p:cNvPr>
          <p:cNvSpPr/>
          <p:nvPr/>
        </p:nvSpPr>
        <p:spPr>
          <a:xfrm>
            <a:off x="567681" y="2751791"/>
            <a:ext cx="7901388" cy="893233"/>
          </a:xfrm>
          <a:prstGeom prst="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CH" sz="1800" b="0" i="0" u="none" strike="noStrike" kern="1200" cap="none" spc="0" normalizeH="0" baseline="0">
              <a:ln>
                <a:noFill/>
              </a:ln>
              <a:solidFill>
                <a:prstClr val="white"/>
              </a:solidFill>
              <a:effectLst/>
              <a:uLnTx/>
              <a:uFillTx/>
              <a:latin typeface="Calibri" panose="020F0502020204030204"/>
              <a:ea typeface="+mn-ea"/>
              <a:cs typeface="+mn-cs"/>
            </a:endParaRPr>
          </a:p>
        </p:txBody>
      </p:sp>
      <p:sp>
        <p:nvSpPr>
          <p:cNvPr id="5" name="Rechteck 4">
            <a:extLst>
              <a:ext uri="{FF2B5EF4-FFF2-40B4-BE49-F238E27FC236}">
                <a16:creationId xmlns:a16="http://schemas.microsoft.com/office/drawing/2014/main" id="{E218B896-1993-20C9-60B2-EA0EC35035C5}"/>
              </a:ext>
            </a:extLst>
          </p:cNvPr>
          <p:cNvSpPr/>
          <p:nvPr/>
        </p:nvSpPr>
        <p:spPr>
          <a:xfrm>
            <a:off x="567681" y="4581128"/>
            <a:ext cx="7901388" cy="1434275"/>
          </a:xfrm>
          <a:prstGeom prst="rect">
            <a:avLst/>
          </a:prstGeom>
          <a:noFill/>
          <a:ln w="57150">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CH" sz="1800" b="0" i="0" u="none" strike="noStrike" kern="1200" cap="none" spc="0" normalizeH="0" baseline="0">
              <a:ln>
                <a:noFill/>
              </a:ln>
              <a:solidFill>
                <a:prstClr val="white"/>
              </a:solidFill>
              <a:effectLst/>
              <a:uLnTx/>
              <a:uFillTx/>
              <a:latin typeface="Calibri" panose="020F0502020204030204"/>
              <a:ea typeface="+mn-ea"/>
              <a:cs typeface="+mn-cs"/>
            </a:endParaRPr>
          </a:p>
        </p:txBody>
      </p:sp>
      <p:sp>
        <p:nvSpPr>
          <p:cNvPr id="8" name="Rechteck 7">
            <a:extLst>
              <a:ext uri="{FF2B5EF4-FFF2-40B4-BE49-F238E27FC236}">
                <a16:creationId xmlns:a16="http://schemas.microsoft.com/office/drawing/2014/main" id="{44E3744C-84C9-B3A1-1672-A3C2AC0E7475}"/>
              </a:ext>
            </a:extLst>
          </p:cNvPr>
          <p:cNvSpPr/>
          <p:nvPr/>
        </p:nvSpPr>
        <p:spPr>
          <a:xfrm>
            <a:off x="567681" y="3746934"/>
            <a:ext cx="7901388" cy="762186"/>
          </a:xfrm>
          <a:prstGeom prst="rect">
            <a:avLst/>
          </a:prstGeom>
          <a:noFill/>
          <a:ln w="5715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CH" sz="1800" b="0" i="0" u="none" strike="noStrike" kern="1200" cap="none" spc="0" normalizeH="0" baseline="0">
              <a:ln>
                <a:noFill/>
              </a:ln>
              <a:solidFill>
                <a:prstClr val="white"/>
              </a:solidFill>
              <a:effectLst/>
              <a:uLnTx/>
              <a:uFillTx/>
              <a:latin typeface="Calibri" panose="020F0502020204030204"/>
              <a:ea typeface="+mn-ea"/>
              <a:cs typeface="+mn-cs"/>
            </a:endParaRPr>
          </a:p>
        </p:txBody>
      </p:sp>
      <p:sp>
        <p:nvSpPr>
          <p:cNvPr id="9" name="Fußzeilenplatzhalter 1">
            <a:extLst>
              <a:ext uri="{FF2B5EF4-FFF2-40B4-BE49-F238E27FC236}">
                <a16:creationId xmlns:a16="http://schemas.microsoft.com/office/drawing/2014/main" id="{3E1931A3-3A10-7247-A81D-E743FB6AFAE5}"/>
              </a:ext>
            </a:extLst>
          </p:cNvPr>
          <p:cNvSpPr>
            <a:spLocks noGrp="1"/>
          </p:cNvSpPr>
          <p:nvPr>
            <p:ph type="ftr" sz="quarter" idx="11"/>
          </p:nvPr>
        </p:nvSpPr>
        <p:spPr>
          <a:xfrm>
            <a:off x="5429250" y="6400980"/>
            <a:ext cx="3086100" cy="360000"/>
          </a:xfrm>
        </p:spPr>
        <p:txBody>
          <a:bodyPr/>
          <a:lstStyle/>
          <a:p>
            <a:r>
              <a:rPr lang="fr-CH"/>
              <a:t>Formation de conseiller-ère en biodiversité</a:t>
            </a:r>
          </a:p>
        </p:txBody>
      </p:sp>
    </p:spTree>
    <p:extLst>
      <p:ext uri="{BB962C8B-B14F-4D97-AF65-F5344CB8AC3E}">
        <p14:creationId xmlns:p14="http://schemas.microsoft.com/office/powerpoint/2010/main" val="2219634201"/>
      </p:ext>
    </p:extLst>
  </p:cSld>
  <p:clrMapOvr>
    <a:masterClrMapping/>
  </p:clrMapOvr>
  <mc:AlternateContent xmlns:mc="http://schemas.openxmlformats.org/markup-compatibility/2006" xmlns:p14="http://schemas.microsoft.com/office/powerpoint/2010/main">
    <mc:Choice Requires="p14">
      <p:transition spd="slow" p14:dur="2000" advTm="139510"/>
    </mc:Choice>
    <mc:Fallback xmlns="">
      <p:transition spd="slow" advTm="139510"/>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el 3">
            <a:extLst>
              <a:ext uri="{FF2B5EF4-FFF2-40B4-BE49-F238E27FC236}">
                <a16:creationId xmlns:a16="http://schemas.microsoft.com/office/drawing/2014/main" id="{D3CC4429-6271-2638-2B28-67EED06E8D73}"/>
              </a:ext>
            </a:extLst>
          </p:cNvPr>
          <p:cNvSpPr>
            <a:spLocks noGrp="1"/>
          </p:cNvSpPr>
          <p:nvPr>
            <p:ph type="title"/>
          </p:nvPr>
        </p:nvSpPr>
        <p:spPr>
          <a:xfrm>
            <a:off x="628650" y="365127"/>
            <a:ext cx="7886700" cy="720000"/>
          </a:xfrm>
        </p:spPr>
        <p:txBody>
          <a:bodyPr/>
          <a:lstStyle/>
          <a:p>
            <a:r>
              <a:rPr lang="de-CH" dirty="0"/>
              <a:t>Biodiversité dans l'agriculture : objectifs politiques</a:t>
            </a:r>
          </a:p>
        </p:txBody>
      </p:sp>
      <p:sp>
        <p:nvSpPr>
          <p:cNvPr id="8" name="Inhaltsplatzhalter 6">
            <a:extLst>
              <a:ext uri="{FF2B5EF4-FFF2-40B4-BE49-F238E27FC236}">
                <a16:creationId xmlns:a16="http://schemas.microsoft.com/office/drawing/2014/main" id="{0B85915C-7B41-3950-B644-17BC7FCAB56F}"/>
              </a:ext>
            </a:extLst>
          </p:cNvPr>
          <p:cNvSpPr>
            <a:spLocks noGrp="1"/>
          </p:cNvSpPr>
          <p:nvPr>
            <p:ph idx="1"/>
          </p:nvPr>
        </p:nvSpPr>
        <p:spPr>
          <a:xfrm>
            <a:off x="628650" y="1403053"/>
            <a:ext cx="7886700" cy="4402211"/>
          </a:xfrm>
        </p:spPr>
        <p:txBody>
          <a:bodyPr>
            <a:normAutofit fontScale="92500" lnSpcReduction="20000"/>
          </a:bodyPr>
          <a:lstStyle/>
          <a:p>
            <a:pPr marL="0" indent="0">
              <a:buNone/>
            </a:pPr>
            <a:r>
              <a:rPr lang="de-CH" dirty="0"/>
              <a:t>Liens </a:t>
            </a:r>
            <a:r>
              <a:rPr lang="de-CH" dirty="0" err="1"/>
              <a:t>Objectifs</a:t>
            </a:r>
            <a:r>
              <a:rPr lang="de-CH" dirty="0"/>
              <a:t> </a:t>
            </a:r>
            <a:r>
              <a:rPr lang="de-CH" dirty="0" err="1"/>
              <a:t>politiques</a:t>
            </a:r>
            <a:r>
              <a:rPr lang="de-CH" dirty="0"/>
              <a:t> :</a:t>
            </a:r>
          </a:p>
          <a:p>
            <a:r>
              <a:rPr lang="de-CH" dirty="0"/>
              <a:t>Convention sur </a:t>
            </a:r>
            <a:r>
              <a:rPr lang="de-CH" dirty="0" err="1"/>
              <a:t>la diversité biologique </a:t>
            </a:r>
            <a:r>
              <a:rPr lang="de-CH" dirty="0"/>
              <a:t>(CBD) : </a:t>
            </a:r>
            <a:r>
              <a:rPr lang="de-CH" dirty="0">
                <a:hlinkClick r:id="rId2"/>
              </a:rPr>
              <a:t>https://www.cbd.int/</a:t>
            </a:r>
            <a:endParaRPr lang="de-CH" dirty="0"/>
          </a:p>
          <a:p>
            <a:r>
              <a:rPr lang="de-CH" dirty="0"/>
              <a:t>Kunming-</a:t>
            </a:r>
            <a:r>
              <a:rPr lang="de-CH" dirty="0" err="1"/>
              <a:t>Montréal</a:t>
            </a:r>
            <a:r>
              <a:rPr lang="de-CH" dirty="0"/>
              <a:t> Global </a:t>
            </a:r>
            <a:r>
              <a:rPr lang="de-CH" dirty="0" err="1"/>
              <a:t>Biodiversity</a:t>
            </a:r>
            <a:r>
              <a:rPr lang="de-CH" dirty="0"/>
              <a:t> Framework </a:t>
            </a:r>
            <a:r>
              <a:rPr lang="de-CH" dirty="0">
                <a:hlinkClick r:id="rId3"/>
              </a:rPr>
              <a:t>: </a:t>
            </a:r>
            <a:r>
              <a:rPr lang="de-CH" dirty="0">
                <a:hlinkClick r:id="rId4"/>
              </a:rPr>
              <a:t>https://biodiv.mnhn.fr/fr/objectifs-et-cibles-du-nouveau-cadre-mondial-de-la-biodiversite</a:t>
            </a:r>
            <a:r>
              <a:rPr lang="de-CH" dirty="0"/>
              <a:t> </a:t>
            </a:r>
          </a:p>
          <a:p>
            <a:r>
              <a:rPr lang="de-CH" dirty="0" err="1"/>
              <a:t>Stratégie</a:t>
            </a:r>
            <a:r>
              <a:rPr lang="de-CH" dirty="0"/>
              <a:t> Biodiversité Suisse et plan </a:t>
            </a:r>
            <a:r>
              <a:rPr lang="de-CH" dirty="0" err="1"/>
              <a:t>d'actions</a:t>
            </a:r>
            <a:r>
              <a:rPr lang="de-CH" dirty="0"/>
              <a:t> : </a:t>
            </a:r>
            <a:r>
              <a:rPr lang="de-CH" dirty="0">
                <a:hlinkClick r:id="rId5"/>
              </a:rPr>
              <a:t>https://www.bafu.admin.ch/bafu/fr/home/themes/biodiversite/politique/strategie-et-plan-daction-pour-la-biodiversite.html</a:t>
            </a:r>
            <a:r>
              <a:rPr lang="de-CH" dirty="0"/>
              <a:t>   </a:t>
            </a:r>
          </a:p>
          <a:p>
            <a:r>
              <a:rPr lang="de-CH" dirty="0" err="1"/>
              <a:t>Objectifs</a:t>
            </a:r>
            <a:r>
              <a:rPr lang="de-CH" dirty="0"/>
              <a:t> environnementaux </a:t>
            </a:r>
            <a:r>
              <a:rPr lang="de-CH" dirty="0" err="1"/>
              <a:t>pour</a:t>
            </a:r>
            <a:r>
              <a:rPr lang="de-CH" dirty="0"/>
              <a:t> </a:t>
            </a:r>
            <a:r>
              <a:rPr lang="de-CH" dirty="0" err="1"/>
              <a:t>l'agriculture</a:t>
            </a:r>
            <a:r>
              <a:rPr lang="de-CH" dirty="0"/>
              <a:t> : </a:t>
            </a:r>
            <a:r>
              <a:rPr lang="de-CH" dirty="0">
                <a:hlinkClick r:id="rId6"/>
              </a:rPr>
              <a:t>https://www.bafu.admin.ch/bafu/fr/home/themes/biodiversite/publications/publications-biodiversite/objectifs-environnementaux-agriculture-rapport-d-etat.html</a:t>
            </a:r>
            <a:endParaRPr lang="de-CH" dirty="0"/>
          </a:p>
        </p:txBody>
      </p:sp>
      <p:sp>
        <p:nvSpPr>
          <p:cNvPr id="6" name="Fußzeilenplatzhalter 1">
            <a:extLst>
              <a:ext uri="{FF2B5EF4-FFF2-40B4-BE49-F238E27FC236}">
                <a16:creationId xmlns:a16="http://schemas.microsoft.com/office/drawing/2014/main" id="{05DEAD0C-DAEC-C943-97FC-7405B8DB1135}"/>
              </a:ext>
            </a:extLst>
          </p:cNvPr>
          <p:cNvSpPr>
            <a:spLocks noGrp="1"/>
          </p:cNvSpPr>
          <p:nvPr>
            <p:ph type="ftr" sz="quarter" idx="11"/>
          </p:nvPr>
        </p:nvSpPr>
        <p:spPr>
          <a:xfrm>
            <a:off x="5429250" y="6400980"/>
            <a:ext cx="3086100" cy="360000"/>
          </a:xfrm>
        </p:spPr>
        <p:txBody>
          <a:bodyPr/>
          <a:lstStyle/>
          <a:p>
            <a:r>
              <a:rPr lang="fr-CH" dirty="0"/>
              <a:t>Formation de conseiller-ère en biodiversité</a:t>
            </a:r>
          </a:p>
        </p:txBody>
      </p:sp>
    </p:spTree>
    <p:extLst>
      <p:ext uri="{BB962C8B-B14F-4D97-AF65-F5344CB8AC3E}">
        <p14:creationId xmlns:p14="http://schemas.microsoft.com/office/powerpoint/2010/main" val="3288109141"/>
      </p:ext>
    </p:extLst>
  </p:cSld>
  <p:clrMapOvr>
    <a:masterClrMapping/>
  </p:clrMapOvr>
  <mc:AlternateContent xmlns:mc="http://schemas.openxmlformats.org/markup-compatibility/2006" xmlns:p14="http://schemas.microsoft.com/office/powerpoint/2010/main">
    <mc:Choice Requires="p14">
      <p:transition spd="slow" p14:dur="2000" advTm="22910"/>
    </mc:Choice>
    <mc:Fallback xmlns="">
      <p:transition spd="slow" advTm="22910"/>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ußzeilenplatzhalter 1"/>
          <p:cNvSpPr>
            <a:spLocks noGrp="1"/>
          </p:cNvSpPr>
          <p:nvPr>
            <p:ph type="ftr" sz="quarter" idx="11"/>
          </p:nvPr>
        </p:nvSpPr>
        <p:spPr/>
        <p:txBody>
          <a:bodyPr/>
          <a:lstStyle/>
          <a:p>
            <a:r>
              <a:rPr lang="de-CH"/>
              <a:t>Formation en conseil en biodiversité</a:t>
            </a:r>
          </a:p>
        </p:txBody>
      </p:sp>
      <p:sp>
        <p:nvSpPr>
          <p:cNvPr id="3" name="Inhaltsplatzhalter 2"/>
          <p:cNvSpPr>
            <a:spLocks noGrp="1"/>
          </p:cNvSpPr>
          <p:nvPr>
            <p:ph idx="1"/>
          </p:nvPr>
        </p:nvSpPr>
        <p:spPr>
          <a:xfrm>
            <a:off x="628650" y="1268760"/>
            <a:ext cx="7886700" cy="4814293"/>
          </a:xfrm>
        </p:spPr>
        <p:txBody>
          <a:bodyPr>
            <a:normAutofit fontScale="92500" lnSpcReduction="20000"/>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de-CH" sz="1200" b="1" i="0" u="none" strike="noStrike" kern="1200" cap="none" spc="0" normalizeH="0" baseline="0" noProof="0" dirty="0">
                <a:ln>
                  <a:noFill/>
                </a:ln>
                <a:solidFill>
                  <a:prstClr val="black"/>
                </a:solidFill>
                <a:effectLst/>
                <a:uLnTx/>
                <a:uFillTx/>
                <a:ea typeface="+mn-ea"/>
              </a:rPr>
              <a:t>Institutions éditrices :</a:t>
            </a:r>
            <a:endParaRPr kumimoji="0" lang="de-CH" sz="1200" b="0" i="0" u="none" strike="noStrike" kern="1200" cap="none" spc="0" normalizeH="0" baseline="0" noProof="0" dirty="0">
              <a:ln>
                <a:noFill/>
              </a:ln>
              <a:solidFill>
                <a:prstClr val="black"/>
              </a:solidFill>
              <a:effectLst/>
              <a:uLnTx/>
              <a:uFillTx/>
              <a:ea typeface="+mn-ea"/>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de-CH" sz="1200" b="0" i="0" u="none" strike="noStrike" kern="1200" cap="none" spc="0" normalizeH="0" baseline="0" noProof="0" dirty="0">
                <a:ln>
                  <a:noFill/>
                </a:ln>
                <a:solidFill>
                  <a:prstClr val="black"/>
                </a:solidFill>
                <a:effectLst/>
                <a:uLnTx/>
                <a:uFillTx/>
                <a:ea typeface="+mn-ea"/>
              </a:rPr>
              <a:t>Agrofutura,</a:t>
            </a:r>
            <a:r>
              <a:rPr kumimoji="0" lang="de-CH" sz="1200" b="0" i="0" u="none" strike="noStrike" kern="1200" cap="none" spc="0" normalizeH="0" baseline="0" noProof="0" dirty="0">
                <a:ln>
                  <a:noFill/>
                </a:ln>
                <a:solidFill>
                  <a:prstClr val="black"/>
                </a:solidFill>
                <a:effectLst/>
                <a:uLnTx/>
                <a:uFillTx/>
                <a:ea typeface="+mn-ea"/>
                <a:hlinkClick r:id="rId2"/>
              </a:rPr>
              <a:t> info@agrofutura.ch </a:t>
            </a:r>
            <a:r>
              <a:rPr kumimoji="0" lang="de-CH" sz="1200" b="0" i="0" u="none" strike="noStrike" kern="1200" cap="none" spc="0" normalizeH="0" baseline="0" noProof="0" dirty="0">
                <a:ln>
                  <a:noFill/>
                </a:ln>
                <a:solidFill>
                  <a:prstClr val="black"/>
                </a:solidFill>
                <a:effectLst/>
                <a:uLnTx/>
                <a:uFillTx/>
                <a:ea typeface="+mn-ea"/>
              </a:rPr>
              <a:t>,</a:t>
            </a:r>
            <a:r>
              <a:rPr kumimoji="0" lang="de-CH" sz="1200" b="0" i="0" u="none" strike="noStrike" kern="1200" cap="none" spc="0" normalizeH="0" baseline="0" noProof="0" dirty="0">
                <a:ln>
                  <a:noFill/>
                </a:ln>
                <a:solidFill>
                  <a:prstClr val="black"/>
                </a:solidFill>
                <a:effectLst/>
                <a:uLnTx/>
                <a:uFillTx/>
                <a:ea typeface="+mn-ea"/>
                <a:hlinkClick r:id="rId3"/>
              </a:rPr>
              <a:t> www.agrofutura.ch</a:t>
            </a:r>
            <a:r>
              <a:rPr kumimoji="0" lang="de-CH" sz="1200" b="0" i="0" u="none" strike="noStrike" kern="1200" cap="none" spc="0" normalizeH="0" baseline="0" noProof="0" dirty="0">
                <a:ln>
                  <a:noFill/>
                </a:ln>
                <a:solidFill>
                  <a:prstClr val="black"/>
                </a:solidFill>
                <a:effectLst/>
                <a:uLnTx/>
                <a:uFillTx/>
                <a:ea typeface="+mn-ea"/>
              </a:rPr>
              <a:t>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de-CH" sz="1200" b="0" i="0" u="none" strike="noStrike" kern="1200" cap="none" spc="0" normalizeH="0" baseline="0" noProof="0" dirty="0">
                <a:ln>
                  <a:noFill/>
                </a:ln>
                <a:solidFill>
                  <a:prstClr val="black"/>
                </a:solidFill>
                <a:effectLst/>
                <a:uLnTx/>
                <a:uFillTx/>
                <a:ea typeface="+mn-ea"/>
              </a:rPr>
              <a:t>Institut de recherche de l'agriculture biologique FiBL,</a:t>
            </a:r>
            <a:r>
              <a:rPr kumimoji="0" lang="de-CH" sz="1200" b="0" i="0" u="sng" strike="noStrike" kern="1200" cap="none" spc="0" normalizeH="0" baseline="0" noProof="0" dirty="0">
                <a:ln>
                  <a:noFill/>
                </a:ln>
                <a:solidFill>
                  <a:prstClr val="black"/>
                </a:solidFill>
                <a:effectLst/>
                <a:uLnTx/>
                <a:uFillTx/>
                <a:ea typeface="+mn-ea"/>
                <a:hlinkClick r:id="rId4"/>
              </a:rPr>
              <a:t> info.suisse@fibl.org</a:t>
            </a:r>
            <a:r>
              <a:rPr kumimoji="0" lang="de-CH" sz="1200" b="0" i="0" u="none" strike="noStrike" kern="1200" cap="none" spc="0" normalizeH="0" baseline="0" noProof="0" dirty="0">
                <a:ln>
                  <a:noFill/>
                </a:ln>
                <a:solidFill>
                  <a:prstClr val="black"/>
                </a:solidFill>
                <a:effectLst/>
                <a:uLnTx/>
                <a:uFillTx/>
                <a:ea typeface="+mn-ea"/>
              </a:rPr>
              <a:t>,</a:t>
            </a:r>
            <a:r>
              <a:rPr kumimoji="0" lang="de-CH" sz="1200" b="0" i="0" u="sng" strike="noStrike" kern="1200" cap="none" spc="0" normalizeH="0" baseline="0" noProof="0" dirty="0">
                <a:ln>
                  <a:noFill/>
                </a:ln>
                <a:solidFill>
                  <a:prstClr val="black"/>
                </a:solidFill>
                <a:effectLst/>
                <a:uLnTx/>
                <a:uFillTx/>
                <a:ea typeface="+mn-ea"/>
                <a:hlinkClick r:id="rId5"/>
              </a:rPr>
              <a:t> www.fibl.org</a:t>
            </a:r>
            <a:endParaRPr kumimoji="0" lang="de-CH" sz="1200" b="0" i="0" u="none" strike="noStrike" kern="1200" cap="none" spc="0" normalizeH="0" baseline="0" noProof="0" dirty="0">
              <a:ln>
                <a:noFill/>
              </a:ln>
              <a:solidFill>
                <a:prstClr val="black"/>
              </a:solidFill>
              <a:effectLst/>
              <a:uLnTx/>
              <a:uFillTx/>
              <a:ea typeface="+mn-ea"/>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de-CH" sz="1200" dirty="0">
                <a:solidFill>
                  <a:prstClr val="black"/>
                </a:solidFill>
                <a:ea typeface="+mn-ea"/>
              </a:rPr>
              <a:t>AGRIDEA</a:t>
            </a:r>
            <a:r>
              <a:rPr kumimoji="0" lang="de-CH" sz="1200" b="0" i="0" u="none" strike="noStrike" kern="1200" cap="none" spc="0" normalizeH="0" baseline="0" noProof="0" dirty="0">
                <a:ln>
                  <a:noFill/>
                </a:ln>
                <a:solidFill>
                  <a:prstClr val="black"/>
                </a:solidFill>
                <a:effectLst/>
                <a:uLnTx/>
                <a:uFillTx/>
                <a:ea typeface="+mn-ea"/>
              </a:rPr>
              <a:t>,</a:t>
            </a:r>
            <a:r>
              <a:rPr kumimoji="0" lang="de-CH" sz="1200" b="0" i="0" u="sng" strike="noStrike" kern="1200" cap="none" spc="0" normalizeH="0" baseline="0" noProof="0" dirty="0">
                <a:ln>
                  <a:noFill/>
                </a:ln>
                <a:solidFill>
                  <a:prstClr val="black"/>
                </a:solidFill>
                <a:effectLst/>
                <a:uLnTx/>
                <a:uFillTx/>
                <a:ea typeface="+mn-ea"/>
                <a:hlinkClick r:id="rId6"/>
              </a:rPr>
              <a:t> info@agridea.ch</a:t>
            </a:r>
            <a:r>
              <a:rPr kumimoji="0" lang="de-CH" sz="1200" b="0" i="0" u="none" strike="noStrike" kern="1200" cap="none" spc="0" normalizeH="0" baseline="0" noProof="0" dirty="0">
                <a:ln>
                  <a:noFill/>
                </a:ln>
                <a:solidFill>
                  <a:prstClr val="black"/>
                </a:solidFill>
                <a:effectLst/>
                <a:uLnTx/>
                <a:uFillTx/>
                <a:ea typeface="+mn-ea"/>
              </a:rPr>
              <a:t>,</a:t>
            </a:r>
            <a:r>
              <a:rPr kumimoji="0" lang="de-CH" sz="1200" b="0" i="0" u="sng" strike="noStrike" kern="1200" cap="none" spc="0" normalizeH="0" baseline="0" noProof="0" dirty="0">
                <a:ln>
                  <a:noFill/>
                </a:ln>
                <a:solidFill>
                  <a:prstClr val="black"/>
                </a:solidFill>
                <a:effectLst/>
                <a:uLnTx/>
                <a:uFillTx/>
                <a:ea typeface="+mn-ea"/>
                <a:hlinkClick r:id="rId7"/>
              </a:rPr>
              <a:t> www.agridea.ch</a:t>
            </a:r>
            <a:endParaRPr kumimoji="0" lang="de-CH" sz="1200" b="0" i="0" u="none" strike="noStrike" kern="1200" cap="none" spc="0" normalizeH="0" baseline="0" noProof="0" dirty="0">
              <a:ln>
                <a:noFill/>
              </a:ln>
              <a:solidFill>
                <a:prstClr val="black"/>
              </a:solidFill>
              <a:effectLst/>
              <a:uLnTx/>
              <a:uFillTx/>
              <a:ea typeface="+mn-ea"/>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CH" sz="1200" b="1" i="0" u="none" strike="noStrike" kern="1200" cap="none" spc="0" normalizeH="0" baseline="0" noProof="0" dirty="0">
              <a:ln>
                <a:noFill/>
              </a:ln>
              <a:solidFill>
                <a:prstClr val="black"/>
              </a:solidFill>
              <a:effectLst/>
              <a:uLnTx/>
              <a:uFillTx/>
              <a:ea typeface="+mn-ea"/>
            </a:endParaRPr>
          </a:p>
          <a:p>
            <a:pPr marL="0" lvl="0" indent="0">
              <a:lnSpc>
                <a:spcPct val="100000"/>
              </a:lnSpc>
              <a:spcBef>
                <a:spcPts val="0"/>
              </a:spcBef>
              <a:buClrTx/>
              <a:buNone/>
              <a:defRPr/>
            </a:pPr>
            <a:r>
              <a:rPr kumimoji="0" lang="fr-CH" sz="1200" b="1" i="0" u="none" strike="noStrike" kern="1200" cap="none" spc="0" normalizeH="0" baseline="0" noProof="0" dirty="0">
                <a:ln>
                  <a:noFill/>
                </a:ln>
                <a:solidFill>
                  <a:prstClr val="black"/>
                </a:solidFill>
                <a:effectLst/>
                <a:uLnTx/>
                <a:uFillTx/>
                <a:ea typeface="+mn-ea"/>
              </a:rPr>
              <a:t>Auteures : </a:t>
            </a:r>
            <a:r>
              <a:rPr lang="fr-CH" sz="1200" dirty="0">
                <a:solidFill>
                  <a:prstClr val="black"/>
                </a:solidFill>
                <a:ea typeface="+mn-ea"/>
              </a:rPr>
              <a:t>Regula Benz, Nicolas Bezençon</a:t>
            </a:r>
            <a:r>
              <a:rPr lang="fr-CH" sz="1200" baseline="30000" dirty="0">
                <a:solidFill>
                  <a:prstClr val="black"/>
                </a:solidFill>
                <a:ea typeface="+mn-ea"/>
              </a:rPr>
              <a:t>1</a:t>
            </a:r>
            <a:r>
              <a:rPr lang="fr-CH" sz="1200" dirty="0">
                <a:solidFill>
                  <a:prstClr val="black"/>
                </a:solidFill>
                <a:ea typeface="+mn-ea"/>
              </a:rPr>
              <a:t> , Marie-Eve Cardinal</a:t>
            </a:r>
            <a:r>
              <a:rPr lang="fr-CH" sz="1200" baseline="30000" dirty="0">
                <a:solidFill>
                  <a:prstClr val="black"/>
                </a:solidFill>
                <a:ea typeface="+mn-ea"/>
              </a:rPr>
              <a:t>1</a:t>
            </a:r>
            <a:r>
              <a:rPr lang="fr-CH" sz="1200" dirty="0">
                <a:solidFill>
                  <a:prstClr val="black"/>
                </a:solidFill>
                <a:ea typeface="+mn-ea"/>
              </a:rPr>
              <a:t> , Véronique Chevillat</a:t>
            </a:r>
            <a:r>
              <a:rPr lang="fr-CH" sz="1200" baseline="30000" dirty="0">
                <a:solidFill>
                  <a:prstClr val="black"/>
                </a:solidFill>
                <a:ea typeface="+mn-ea"/>
              </a:rPr>
              <a:t>4</a:t>
            </a:r>
            <a:r>
              <a:rPr lang="fr-CH" sz="1200" dirty="0">
                <a:solidFill>
                  <a:prstClr val="black"/>
                </a:solidFill>
                <a:ea typeface="+mn-ea"/>
              </a:rPr>
              <a:t> , Pascale Cornuz</a:t>
            </a:r>
            <a:r>
              <a:rPr lang="fr-CH" sz="1200" baseline="30000" dirty="0">
                <a:solidFill>
                  <a:prstClr val="black"/>
                </a:solidFill>
                <a:ea typeface="+mn-ea"/>
              </a:rPr>
              <a:t>4 </a:t>
            </a:r>
            <a:r>
              <a:rPr lang="fr-CH" sz="1200" dirty="0">
                <a:solidFill>
                  <a:prstClr val="black"/>
                </a:solidFill>
              </a:rPr>
              <a:t> , </a:t>
            </a:r>
            <a:r>
              <a:rPr lang="fr-CH" sz="1200" dirty="0">
                <a:solidFill>
                  <a:prstClr val="black"/>
                </a:solidFill>
                <a:ea typeface="+mn-ea"/>
              </a:rPr>
              <a:t>Jérôme Duplain</a:t>
            </a:r>
            <a:r>
              <a:rPr lang="fr-CH" sz="1200" baseline="30000" dirty="0">
                <a:solidFill>
                  <a:prstClr val="black"/>
                </a:solidFill>
                <a:ea typeface="+mn-ea"/>
              </a:rPr>
              <a:t>5</a:t>
            </a:r>
            <a:r>
              <a:rPr lang="fr-CH" sz="1200" dirty="0">
                <a:solidFill>
                  <a:prstClr val="black"/>
                </a:solidFill>
                <a:ea typeface="+mn-ea"/>
              </a:rPr>
              <a:t> , Vera Hofer</a:t>
            </a:r>
            <a:r>
              <a:rPr lang="fr-CH" sz="1200" baseline="30000" dirty="0">
                <a:solidFill>
                  <a:prstClr val="black"/>
                </a:solidFill>
                <a:ea typeface="+mn-ea"/>
              </a:rPr>
              <a:t>1</a:t>
            </a:r>
            <a:r>
              <a:rPr lang="fr-CH" sz="1200" dirty="0">
                <a:solidFill>
                  <a:prstClr val="black"/>
                </a:solidFill>
                <a:ea typeface="+mn-ea"/>
              </a:rPr>
              <a:t> , Andreas Hofmann</a:t>
            </a:r>
            <a:r>
              <a:rPr lang="fr-CH" sz="1200" baseline="30000" dirty="0">
                <a:solidFill>
                  <a:prstClr val="black"/>
                </a:solidFill>
                <a:ea typeface="+mn-ea"/>
              </a:rPr>
              <a:t>2</a:t>
            </a:r>
            <a:r>
              <a:rPr lang="fr-CH" sz="1200" dirty="0">
                <a:solidFill>
                  <a:prstClr val="black"/>
                </a:solidFill>
                <a:ea typeface="+mn-ea"/>
              </a:rPr>
              <a:t> , </a:t>
            </a:r>
            <a:r>
              <a:rPr lang="fr-CH" sz="1200" dirty="0" err="1">
                <a:solidFill>
                  <a:prstClr val="black"/>
                </a:solidFill>
                <a:ea typeface="+mn-ea"/>
              </a:rPr>
              <a:t>Jolanda </a:t>
            </a:r>
            <a:r>
              <a:rPr lang="fr-CH" sz="1200" dirty="0">
                <a:solidFill>
                  <a:prstClr val="black"/>
                </a:solidFill>
                <a:ea typeface="+mn-ea"/>
              </a:rPr>
              <a:t>Krummenacher</a:t>
            </a:r>
            <a:r>
              <a:rPr lang="fr-CH" sz="1200" baseline="30000" dirty="0">
                <a:solidFill>
                  <a:prstClr val="black"/>
                </a:solidFill>
                <a:ea typeface="+mn-ea"/>
              </a:rPr>
              <a:t>2</a:t>
            </a:r>
            <a:r>
              <a:rPr lang="fr-CH" sz="1200" dirty="0">
                <a:solidFill>
                  <a:prstClr val="black"/>
                </a:solidFill>
                <a:ea typeface="+mn-ea"/>
              </a:rPr>
              <a:t> , Pascal Olivier</a:t>
            </a:r>
            <a:r>
              <a:rPr lang="fr-CH" sz="1200" baseline="30000" dirty="0">
                <a:solidFill>
                  <a:prstClr val="black"/>
                </a:solidFill>
                <a:ea typeface="+mn-ea"/>
              </a:rPr>
              <a:t>2</a:t>
            </a:r>
            <a:r>
              <a:rPr lang="fr-CH" sz="1200" dirty="0">
                <a:solidFill>
                  <a:prstClr val="black"/>
                </a:solidFill>
                <a:ea typeface="+mn-ea"/>
              </a:rPr>
              <a:t> , Martina Rösch</a:t>
            </a:r>
            <a:r>
              <a:rPr lang="fr-CH" sz="1200" baseline="30000" dirty="0">
                <a:solidFill>
                  <a:prstClr val="black"/>
                </a:solidFill>
                <a:ea typeface="+mn-ea"/>
              </a:rPr>
              <a:t>1</a:t>
            </a:r>
            <a:r>
              <a:rPr lang="fr-CH" sz="1200" dirty="0">
                <a:solidFill>
                  <a:prstClr val="black"/>
                </a:solidFill>
                <a:ea typeface="+mn-ea"/>
              </a:rPr>
              <a:t> , </a:t>
            </a:r>
            <a:r>
              <a:rPr lang="fr-CH" sz="1200" dirty="0" err="1">
                <a:solidFill>
                  <a:prstClr val="black"/>
                </a:solidFill>
                <a:ea typeface="+mn-ea"/>
              </a:rPr>
              <a:t>Theres </a:t>
            </a:r>
            <a:r>
              <a:rPr lang="fr-CH" sz="1200" dirty="0">
                <a:solidFill>
                  <a:prstClr val="black"/>
                </a:solidFill>
                <a:ea typeface="+mn-ea"/>
              </a:rPr>
              <a:t>Rutz</a:t>
            </a:r>
            <a:r>
              <a:rPr lang="fr-CH" sz="1200" baseline="30000" dirty="0">
                <a:solidFill>
                  <a:prstClr val="black"/>
                </a:solidFill>
                <a:ea typeface="+mn-ea"/>
              </a:rPr>
              <a:t>4</a:t>
            </a:r>
            <a:r>
              <a:rPr lang="fr-CH" sz="1200" dirty="0">
                <a:solidFill>
                  <a:prstClr val="black"/>
                </a:solidFill>
                <a:ea typeface="+mn-ea"/>
              </a:rPr>
              <a:t> , Daniel Schaffner</a:t>
            </a:r>
            <a:r>
              <a:rPr lang="fr-CH" sz="1200" baseline="30000" dirty="0">
                <a:solidFill>
                  <a:prstClr val="black"/>
                </a:solidFill>
                <a:ea typeface="+mn-ea"/>
              </a:rPr>
              <a:t>2</a:t>
            </a:r>
            <a:r>
              <a:rPr lang="fr-CH" sz="1200" dirty="0">
                <a:solidFill>
                  <a:prstClr val="black"/>
                </a:solidFill>
                <a:ea typeface="+mn-ea"/>
              </a:rPr>
              <a:t> , Johanna Schoop</a:t>
            </a:r>
            <a:r>
              <a:rPr lang="fr-CH" sz="1200" baseline="30000" dirty="0">
                <a:solidFill>
                  <a:prstClr val="black"/>
                </a:solidFill>
                <a:ea typeface="+mn-ea"/>
              </a:rPr>
              <a:t>1 </a:t>
            </a:r>
            <a:r>
              <a:rPr lang="fr-CH" sz="1200" dirty="0">
                <a:solidFill>
                  <a:prstClr val="black"/>
                </a:solidFill>
              </a:rPr>
              <a:t> , </a:t>
            </a:r>
            <a:r>
              <a:rPr lang="fr-CH" sz="1200" dirty="0">
                <a:solidFill>
                  <a:prstClr val="black"/>
                </a:solidFill>
                <a:ea typeface="+mn-ea"/>
              </a:rPr>
              <a:t>Hubert Schürmann</a:t>
            </a:r>
            <a:r>
              <a:rPr lang="fr-CH" sz="1200" baseline="30000" dirty="0">
                <a:solidFill>
                  <a:prstClr val="black"/>
                </a:solidFill>
                <a:ea typeface="+mn-ea"/>
              </a:rPr>
              <a:t>5</a:t>
            </a:r>
            <a:r>
              <a:rPr lang="fr-CH" sz="1200" dirty="0">
                <a:solidFill>
                  <a:prstClr val="black"/>
                </a:solidFill>
                <a:ea typeface="+mn-ea"/>
              </a:rPr>
              <a:t> , Bea Vonlanthen</a:t>
            </a:r>
            <a:r>
              <a:rPr lang="fr-CH" sz="1200" baseline="30000" dirty="0">
                <a:solidFill>
                  <a:prstClr val="black"/>
                </a:solidFill>
                <a:ea typeface="+mn-ea"/>
              </a:rPr>
              <a:t>2</a:t>
            </a:r>
            <a:r>
              <a:rPr lang="fr-CH" sz="1200" dirty="0">
                <a:solidFill>
                  <a:prstClr val="black"/>
                </a:solidFill>
                <a:ea typeface="+mn-ea"/>
              </a:rPr>
              <a:t> , </a:t>
            </a:r>
            <a:r>
              <a:rPr kumimoji="0" lang="fr-CH" sz="1200" b="0" i="0" u="none" strike="noStrike" kern="1200" cap="none" spc="0" normalizeH="0" baseline="0" noProof="0" dirty="0">
                <a:ln>
                  <a:noFill/>
                </a:ln>
                <a:solidFill>
                  <a:prstClr val="black"/>
                </a:solidFill>
                <a:effectLst/>
                <a:uLnTx/>
                <a:uFillTx/>
                <a:ea typeface="+mn-ea"/>
              </a:rPr>
              <a:t>Irene Weyermann</a:t>
            </a:r>
            <a:r>
              <a:rPr lang="fr-CH" sz="1200" baseline="30000" dirty="0">
                <a:solidFill>
                  <a:prstClr val="black"/>
                </a:solidFill>
                <a:ea typeface="+mn-ea"/>
              </a:rPr>
              <a:t>1</a:t>
            </a:r>
            <a:r>
              <a:rPr kumimoji="0" lang="fr-CH" sz="1200" b="0" i="0" u="none" strike="noStrike" kern="1200" cap="none" spc="0" normalizeH="0" baseline="0" noProof="0" dirty="0">
                <a:ln>
                  <a:noFill/>
                </a:ln>
                <a:solidFill>
                  <a:prstClr val="black"/>
                </a:solidFill>
                <a:effectLst/>
                <a:uLnTx/>
                <a:uFillTx/>
                <a:ea typeface="+mn-ea"/>
              </a:rPr>
              <a:t> , Corinne Zurbrügg</a:t>
            </a:r>
            <a:r>
              <a:rPr lang="fr-CH" sz="1200" baseline="30000" dirty="0">
                <a:solidFill>
                  <a:prstClr val="black"/>
                </a:solidFill>
                <a:ea typeface="+mn-ea"/>
              </a:rPr>
              <a:t>1</a:t>
            </a:r>
            <a:r>
              <a:rPr kumimoji="0" lang="fr-CH" sz="1200" b="0" i="0" u="none" strike="noStrike" kern="1200" cap="none" spc="0" normalizeH="0" baseline="0" noProof="0" dirty="0">
                <a:ln>
                  <a:noFill/>
                </a:ln>
                <a:solidFill>
                  <a:prstClr val="black"/>
                </a:solidFill>
                <a:effectLst/>
                <a:uLnTx/>
                <a:uFillTx/>
                <a:ea typeface="+mn-ea"/>
              </a:rPr>
              <a:t> </a:t>
            </a:r>
          </a:p>
          <a:p>
            <a:pPr marL="0" lvl="0" indent="0">
              <a:lnSpc>
                <a:spcPct val="100000"/>
              </a:lnSpc>
              <a:spcBef>
                <a:spcPts val="0"/>
              </a:spcBef>
              <a:buClrTx/>
              <a:buNone/>
              <a:defRPr/>
            </a:pPr>
            <a:endParaRPr kumimoji="0" lang="de-CH" sz="1200" b="0" i="0" u="none" strike="noStrike" kern="1200" cap="none" spc="0" normalizeH="0" baseline="0" noProof="0" dirty="0">
              <a:ln>
                <a:noFill/>
              </a:ln>
              <a:solidFill>
                <a:prstClr val="black"/>
              </a:solidFill>
              <a:effectLst/>
              <a:uLnTx/>
              <a:uFillTx/>
              <a:ea typeface="+mn-ea"/>
            </a:endParaRPr>
          </a:p>
          <a:p>
            <a:pPr marL="0" lvl="0" indent="0">
              <a:lnSpc>
                <a:spcPct val="100000"/>
              </a:lnSpc>
              <a:spcBef>
                <a:spcPts val="0"/>
              </a:spcBef>
              <a:buClrTx/>
              <a:buNone/>
              <a:defRPr/>
            </a:pPr>
            <a:r>
              <a:rPr lang="de-CH" sz="1200" baseline="30000" dirty="0">
                <a:solidFill>
                  <a:prstClr val="black"/>
                </a:solidFill>
                <a:ea typeface="+mn-ea"/>
              </a:rPr>
              <a:t>1</a:t>
            </a:r>
            <a:r>
              <a:rPr lang="de-CH" sz="1200" dirty="0">
                <a:solidFill>
                  <a:prstClr val="black"/>
                </a:solidFill>
                <a:ea typeface="+mn-ea"/>
              </a:rPr>
              <a:t>AGRIDEA,</a:t>
            </a:r>
            <a:r>
              <a:rPr lang="de-CH" sz="1200" baseline="30000" dirty="0">
                <a:solidFill>
                  <a:prstClr val="black"/>
                </a:solidFill>
                <a:ea typeface="+mn-ea"/>
              </a:rPr>
              <a:t>2</a:t>
            </a:r>
            <a:r>
              <a:rPr lang="de-CH" sz="1200" dirty="0">
                <a:solidFill>
                  <a:prstClr val="black"/>
                </a:solidFill>
                <a:ea typeface="+mn-ea"/>
              </a:rPr>
              <a:t> Agrofutura,</a:t>
            </a:r>
            <a:r>
              <a:rPr lang="de-CH" sz="1200" baseline="30000" dirty="0">
                <a:solidFill>
                  <a:prstClr val="black"/>
                </a:solidFill>
                <a:ea typeface="+mn-ea"/>
              </a:rPr>
              <a:t> 3</a:t>
            </a:r>
            <a:r>
              <a:rPr lang="de-CH" sz="1200" dirty="0">
                <a:solidFill>
                  <a:prstClr val="black"/>
                </a:solidFill>
                <a:ea typeface="+mn-ea"/>
              </a:rPr>
              <a:t> BioSuisse,</a:t>
            </a:r>
            <a:r>
              <a:rPr lang="de-CH" sz="1200" baseline="30000" dirty="0">
                <a:solidFill>
                  <a:prstClr val="black"/>
                </a:solidFill>
                <a:ea typeface="+mn-ea"/>
              </a:rPr>
              <a:t>4</a:t>
            </a:r>
            <a:r>
              <a:rPr lang="de-CH" sz="1200" dirty="0">
                <a:solidFill>
                  <a:prstClr val="black"/>
                </a:solidFill>
                <a:ea typeface="+mn-ea"/>
              </a:rPr>
              <a:t> FiBL,</a:t>
            </a:r>
            <a:r>
              <a:rPr lang="de-CH" sz="1200" baseline="30000" dirty="0">
                <a:solidFill>
                  <a:prstClr val="black"/>
                </a:solidFill>
                <a:ea typeface="+mn-ea"/>
              </a:rPr>
              <a:t>5</a:t>
            </a:r>
            <a:r>
              <a:rPr lang="de-CH" sz="1200" dirty="0">
                <a:solidFill>
                  <a:prstClr val="black"/>
                </a:solidFill>
                <a:ea typeface="+mn-ea"/>
              </a:rPr>
              <a:t> Station </a:t>
            </a:r>
            <a:r>
              <a:rPr lang="de-CH" sz="1200" dirty="0" err="1">
                <a:solidFill>
                  <a:prstClr val="black"/>
                </a:solidFill>
                <a:ea typeface="+mn-ea"/>
              </a:rPr>
              <a:t>Ornithologique</a:t>
            </a:r>
            <a:r>
              <a:rPr lang="de-CH" sz="1200" dirty="0">
                <a:solidFill>
                  <a:prstClr val="black"/>
                </a:solidFill>
                <a:ea typeface="+mn-ea"/>
              </a:rPr>
              <a:t> Suisse</a:t>
            </a:r>
          </a:p>
          <a:p>
            <a:pPr marL="0" marR="0" lvl="0" indent="0" algn="l" defTabSz="914400" rtl="0" eaLnBrk="1" fontAlgn="auto" latinLnBrk="0" hangingPunct="1">
              <a:lnSpc>
                <a:spcPct val="100000"/>
              </a:lnSpc>
              <a:spcBef>
                <a:spcPts val="0"/>
              </a:spcBef>
              <a:spcAft>
                <a:spcPts val="0"/>
              </a:spcAft>
              <a:buClrTx/>
              <a:buSzTx/>
              <a:buFontTx/>
              <a:buNone/>
              <a:tabLst/>
              <a:defRPr/>
            </a:pPr>
            <a:endParaRPr lang="de-CH" sz="1200" b="1" dirty="0">
              <a:solidFill>
                <a:prstClr val="black"/>
              </a:solidFill>
              <a:ea typeface="+mn-ea"/>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de-CH" sz="1200" b="1" dirty="0">
                <a:solidFill>
                  <a:prstClr val="black"/>
                </a:solidFill>
                <a:ea typeface="+mn-ea"/>
              </a:rPr>
              <a:t>Traduction </a:t>
            </a:r>
            <a:r>
              <a:rPr kumimoji="0" lang="de-CH" sz="1200" b="1" i="0" u="none" strike="noStrike" kern="1200" cap="none" spc="0" normalizeH="0" baseline="0" noProof="0" dirty="0">
                <a:ln>
                  <a:noFill/>
                </a:ln>
                <a:solidFill>
                  <a:prstClr val="black"/>
                </a:solidFill>
                <a:effectLst/>
                <a:uLnTx/>
                <a:uFillTx/>
                <a:ea typeface="+mn-ea"/>
              </a:rPr>
              <a:t>: </a:t>
            </a:r>
            <a:r>
              <a:rPr lang="de-CH" sz="1200" dirty="0">
                <a:solidFill>
                  <a:prstClr val="black"/>
                </a:solidFill>
                <a:ea typeface="+mn-ea"/>
              </a:rPr>
              <a:t>Regula Benz, Pascale Cornuz (FiBL)</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1200" b="1" i="0" u="none" strike="noStrike" kern="1200" cap="none" spc="0" normalizeH="0" baseline="0" noProof="0" dirty="0">
              <a:ln>
                <a:noFill/>
              </a:ln>
              <a:solidFill>
                <a:prstClr val="black"/>
              </a:solidFill>
              <a:effectLst/>
              <a:uLnTx/>
              <a:uFillTx/>
              <a:ea typeface="+mn-ea"/>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de-DE" sz="1200" b="1" i="0" u="none" strike="noStrike" kern="1200" cap="none" spc="0" normalizeH="0" baseline="0" noProof="0" dirty="0">
                <a:ln>
                  <a:noFill/>
                </a:ln>
                <a:solidFill>
                  <a:prstClr val="black"/>
                </a:solidFill>
                <a:effectLst/>
                <a:uLnTx/>
                <a:uFillTx/>
                <a:ea typeface="+mn-ea"/>
              </a:rPr>
              <a:t>Référence recommandée : </a:t>
            </a:r>
            <a:r>
              <a:rPr lang="de-DE" sz="1200" dirty="0">
                <a:solidFill>
                  <a:prstClr val="black"/>
                </a:solidFill>
                <a:ea typeface="+mn-ea"/>
              </a:rPr>
              <a:t>Krummenacher J., </a:t>
            </a:r>
            <a:r>
              <a:rPr lang="de-DE" sz="1200" dirty="0" err="1">
                <a:solidFill>
                  <a:prstClr val="black"/>
                </a:solidFill>
                <a:ea typeface="+mn-ea"/>
              </a:rPr>
              <a:t>Chevillat </a:t>
            </a:r>
            <a:r>
              <a:rPr lang="de-DE" sz="1200" dirty="0">
                <a:solidFill>
                  <a:prstClr val="black"/>
                </a:solidFill>
                <a:ea typeface="+mn-ea"/>
              </a:rPr>
              <a:t>V., Zurbrügg C. (2025). </a:t>
            </a:r>
            <a:r>
              <a:rPr lang="de-DE" sz="1200" dirty="0" err="1">
                <a:solidFill>
                  <a:prstClr val="black"/>
                </a:solidFill>
                <a:ea typeface="+mn-ea"/>
              </a:rPr>
              <a:t>Matériel</a:t>
            </a:r>
            <a:r>
              <a:rPr lang="de-DE" sz="1200" dirty="0">
                <a:solidFill>
                  <a:prstClr val="black"/>
                </a:solidFill>
                <a:ea typeface="+mn-ea"/>
              </a:rPr>
              <a:t> </a:t>
            </a:r>
            <a:r>
              <a:rPr lang="de-DE" sz="1200" dirty="0" err="1">
                <a:solidFill>
                  <a:prstClr val="black"/>
                </a:solidFill>
                <a:ea typeface="+mn-ea"/>
              </a:rPr>
              <a:t>pédagogique</a:t>
            </a:r>
            <a:r>
              <a:rPr lang="de-DE" sz="1200" dirty="0">
                <a:solidFill>
                  <a:prstClr val="black"/>
                </a:solidFill>
                <a:ea typeface="+mn-ea"/>
              </a:rPr>
              <a:t> </a:t>
            </a:r>
            <a:r>
              <a:rPr lang="de-DE" sz="1200" dirty="0" err="1">
                <a:solidFill>
                  <a:prstClr val="black"/>
                </a:solidFill>
                <a:ea typeface="+mn-ea"/>
              </a:rPr>
              <a:t>pour</a:t>
            </a:r>
            <a:r>
              <a:rPr lang="de-DE" sz="1200" dirty="0">
                <a:solidFill>
                  <a:prstClr val="black"/>
                </a:solidFill>
                <a:ea typeface="+mn-ea"/>
              </a:rPr>
              <a:t> la </a:t>
            </a:r>
            <a:r>
              <a:rPr lang="de-DE" sz="1200" dirty="0" err="1">
                <a:solidFill>
                  <a:prstClr val="black"/>
                </a:solidFill>
                <a:ea typeface="+mn-ea"/>
              </a:rPr>
              <a:t>formation</a:t>
            </a:r>
            <a:r>
              <a:rPr lang="de-DE" sz="1200" dirty="0">
                <a:solidFill>
                  <a:prstClr val="black"/>
                </a:solidFill>
                <a:ea typeface="+mn-ea"/>
              </a:rPr>
              <a:t> de conseil en biodiversité à l'échelle de l'exploitation d'Agrofutura, FiBL et AGRIDEA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CH" sz="1200" b="0" i="0" u="none" strike="noStrike" kern="1200" cap="none" spc="0" normalizeH="0" baseline="0" noProof="0" dirty="0">
              <a:ln>
                <a:noFill/>
              </a:ln>
              <a:solidFill>
                <a:prstClr val="black"/>
              </a:solidFill>
              <a:effectLst/>
              <a:uLnTx/>
              <a:uFillTx/>
              <a:ea typeface="+mn-ea"/>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de-CH" sz="1200" b="0" i="0" u="none" strike="noStrike" kern="1200" cap="none" spc="0" normalizeH="0" baseline="0" noProof="0" dirty="0">
                <a:ln>
                  <a:noFill/>
                </a:ln>
                <a:solidFill>
                  <a:prstClr val="black"/>
                </a:solidFill>
                <a:effectLst/>
                <a:uLnTx/>
                <a:uFillTx/>
                <a:ea typeface="+mn-ea"/>
              </a:rPr>
              <a:t>La série de transparents a été réalisée avec le soutien financier de l'Office fédéral de l'agriculture, de l'Office fédéral de l'environnement, des cantons </a:t>
            </a:r>
            <a:r>
              <a:rPr kumimoji="0" lang="de-CH" sz="1200" b="0" i="0" u="none" strike="noStrike" kern="1200" cap="none" spc="0" normalizeH="0" baseline="0" noProof="0" dirty="0" err="1">
                <a:ln>
                  <a:noFill/>
                </a:ln>
                <a:solidFill>
                  <a:prstClr val="black"/>
                </a:solidFill>
                <a:effectLst/>
                <a:uLnTx/>
                <a:uFillTx/>
                <a:ea typeface="+mn-ea"/>
              </a:rPr>
              <a:t>pilotes</a:t>
            </a:r>
            <a:r>
              <a:rPr kumimoji="0" lang="de-CH" sz="1200" b="0" i="0" u="none" strike="noStrike" kern="1200" cap="none" spc="0" normalizeH="0" baseline="0" noProof="0" dirty="0">
                <a:ln>
                  <a:noFill/>
                </a:ln>
                <a:solidFill>
                  <a:prstClr val="black"/>
                </a:solidFill>
                <a:effectLst/>
                <a:uLnTx/>
                <a:uFillTx/>
                <a:ea typeface="+mn-ea"/>
              </a:rPr>
              <a:t> de Berne, Fribourg, Lucerne, Saint-</a:t>
            </a:r>
            <a:r>
              <a:rPr kumimoji="0" lang="de-CH" sz="1200" b="0" i="0" u="none" strike="noStrike" kern="1200" cap="none" spc="0" normalizeH="0" baseline="0" noProof="0" dirty="0" err="1">
                <a:ln>
                  <a:noFill/>
                </a:ln>
                <a:solidFill>
                  <a:prstClr val="black"/>
                </a:solidFill>
                <a:effectLst/>
                <a:uLnTx/>
                <a:uFillTx/>
                <a:ea typeface="+mn-ea"/>
              </a:rPr>
              <a:t>Gall</a:t>
            </a:r>
            <a:r>
              <a:rPr kumimoji="0" lang="de-CH" sz="1200" b="0" i="0" u="none" strike="noStrike" kern="1200" cap="none" spc="0" normalizeH="0" baseline="0" noProof="0" dirty="0">
                <a:ln>
                  <a:noFill/>
                </a:ln>
                <a:solidFill>
                  <a:prstClr val="black"/>
                </a:solidFill>
                <a:effectLst/>
                <a:uLnTx/>
                <a:uFillTx/>
                <a:ea typeface="+mn-ea"/>
              </a:rPr>
              <a:t>, </a:t>
            </a:r>
            <a:r>
              <a:rPr kumimoji="0" lang="de-CH" sz="1200" b="0" i="0" u="none" strike="noStrike" kern="1200" cap="none" spc="0" normalizeH="0" baseline="0" noProof="0" dirty="0" err="1">
                <a:ln>
                  <a:noFill/>
                </a:ln>
                <a:solidFill>
                  <a:prstClr val="black"/>
                </a:solidFill>
                <a:effectLst/>
                <a:uLnTx/>
                <a:uFillTx/>
                <a:ea typeface="+mn-ea"/>
              </a:rPr>
              <a:t>Thurgovie</a:t>
            </a:r>
            <a:r>
              <a:rPr lang="de-CH" sz="1200" dirty="0">
                <a:solidFill>
                  <a:prstClr val="black"/>
                </a:solidFill>
                <a:ea typeface="+mn-ea"/>
              </a:rPr>
              <a:t>, </a:t>
            </a:r>
            <a:r>
              <a:rPr kumimoji="0" lang="de-CH" sz="1200" b="0" i="0" u="none" strike="noStrike" kern="1200" cap="none" spc="0" normalizeH="0" baseline="0" noProof="0" dirty="0">
                <a:ln>
                  <a:noFill/>
                </a:ln>
                <a:solidFill>
                  <a:prstClr val="black"/>
                </a:solidFill>
                <a:effectLst/>
                <a:uLnTx/>
                <a:uFillTx/>
                <a:ea typeface="+mn-ea"/>
              </a:rPr>
              <a:t>Vaud</a:t>
            </a:r>
            <a:r>
              <a:rPr lang="de-CH" sz="1200" dirty="0">
                <a:solidFill>
                  <a:prstClr val="black"/>
                </a:solidFill>
                <a:ea typeface="+mn-ea"/>
              </a:rPr>
              <a:t> et </a:t>
            </a:r>
            <a:r>
              <a:rPr lang="de-CH" sz="1200" dirty="0" err="1">
                <a:solidFill>
                  <a:prstClr val="black"/>
                </a:solidFill>
                <a:ea typeface="+mn-ea"/>
              </a:rPr>
              <a:t>Zurich</a:t>
            </a:r>
            <a:r>
              <a:rPr lang="de-CH" sz="1200" dirty="0">
                <a:solidFill>
                  <a:prstClr val="black"/>
                </a:solidFill>
                <a:ea typeface="+mn-ea"/>
              </a:rPr>
              <a:t> (</a:t>
            </a:r>
            <a:r>
              <a:rPr lang="de-CH" sz="1200" dirty="0" err="1">
                <a:solidFill>
                  <a:prstClr val="black"/>
                </a:solidFill>
                <a:ea typeface="+mn-ea"/>
              </a:rPr>
              <a:t>offices</a:t>
            </a:r>
            <a:r>
              <a:rPr lang="de-CH" sz="1200" dirty="0">
                <a:solidFill>
                  <a:prstClr val="black"/>
                </a:solidFill>
                <a:ea typeface="+mn-ea"/>
              </a:rPr>
              <a:t> en </a:t>
            </a:r>
            <a:r>
              <a:rPr lang="de-CH" sz="1200" dirty="0" err="1">
                <a:solidFill>
                  <a:prstClr val="black"/>
                </a:solidFill>
                <a:ea typeface="+mn-ea"/>
              </a:rPr>
              <a:t>charge</a:t>
            </a:r>
            <a:r>
              <a:rPr lang="de-CH" sz="1200" dirty="0">
                <a:solidFill>
                  <a:prstClr val="black"/>
                </a:solidFill>
                <a:ea typeface="+mn-ea"/>
              </a:rPr>
              <a:t> de </a:t>
            </a:r>
            <a:r>
              <a:rPr lang="de-CH" sz="1200" dirty="0" err="1">
                <a:solidFill>
                  <a:prstClr val="black"/>
                </a:solidFill>
                <a:ea typeface="+mn-ea"/>
              </a:rPr>
              <a:t>l’agriculture</a:t>
            </a:r>
            <a:r>
              <a:rPr lang="de-CH" sz="1200" dirty="0">
                <a:solidFill>
                  <a:prstClr val="black"/>
                </a:solidFill>
                <a:ea typeface="+mn-ea"/>
              </a:rPr>
              <a:t> </a:t>
            </a:r>
            <a:r>
              <a:rPr lang="de-CH" sz="1200" dirty="0" err="1">
                <a:solidFill>
                  <a:prstClr val="black"/>
                </a:solidFill>
                <a:ea typeface="+mn-ea"/>
              </a:rPr>
              <a:t>ou</a:t>
            </a:r>
            <a:r>
              <a:rPr lang="de-CH" sz="1200" dirty="0">
                <a:solidFill>
                  <a:prstClr val="black"/>
                </a:solidFill>
                <a:ea typeface="+mn-ea"/>
              </a:rPr>
              <a:t> de </a:t>
            </a:r>
            <a:r>
              <a:rPr kumimoji="0" lang="fr-FR" sz="1200" b="0" i="0" u="none" strike="noStrike" kern="1200" cap="none" spc="0" normalizeH="0" baseline="0" noProof="0" dirty="0">
                <a:ln>
                  <a:noFill/>
                </a:ln>
                <a:solidFill>
                  <a:prstClr val="black"/>
                </a:solidFill>
                <a:effectLst/>
                <a:uLnTx/>
                <a:uFillTx/>
                <a:ea typeface="+mn-ea"/>
              </a:rPr>
              <a:t>l'environnement) </a:t>
            </a:r>
            <a:r>
              <a:rPr kumimoji="0" lang="de-CH" sz="1200" b="0" i="0" u="none" strike="noStrike" kern="1200" cap="none" spc="0" normalizeH="0" baseline="0" noProof="0" dirty="0">
                <a:ln>
                  <a:noFill/>
                </a:ln>
                <a:solidFill>
                  <a:prstClr val="black"/>
                </a:solidFill>
                <a:effectLst/>
                <a:uLnTx/>
                <a:uFillTx/>
                <a:ea typeface="+mn-ea"/>
              </a:rPr>
              <a:t>et de la Fondation Leopold Bachmann. Nous tenons à remercier chaleureusement tous les bailleurs de fonds.</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1200" b="0" i="0" u="none" strike="noStrike" kern="1200" cap="none" spc="0" normalizeH="0" baseline="0" noProof="0" dirty="0">
              <a:ln>
                <a:noFill/>
              </a:ln>
              <a:solidFill>
                <a:prstClr val="black"/>
              </a:solidFill>
              <a:effectLst/>
              <a:uLnTx/>
              <a:uFillTx/>
              <a:ea typeface="+mn-ea"/>
            </a:endParaRPr>
          </a:p>
          <a:p>
            <a:pPr marL="0" lvl="0" indent="0">
              <a:lnSpc>
                <a:spcPct val="100000"/>
              </a:lnSpc>
              <a:spcBef>
                <a:spcPts val="0"/>
              </a:spcBef>
              <a:buClrTx/>
              <a:buNone/>
              <a:defRPr/>
            </a:pPr>
            <a:r>
              <a:rPr kumimoji="0" lang="de-DE" sz="1200" b="0" i="0" u="none" strike="noStrike" kern="1200" cap="none" spc="0" normalizeH="0" baseline="0" noProof="0" dirty="0">
                <a:ln>
                  <a:noFill/>
                </a:ln>
                <a:solidFill>
                  <a:prstClr val="black"/>
                </a:solidFill>
                <a:effectLst/>
                <a:uLnTx/>
                <a:uFillTx/>
                <a:ea typeface="+mn-ea"/>
              </a:rPr>
              <a:t>Le jeu de transparents peut être téléchargé gratuitement sur </a:t>
            </a:r>
            <a:r>
              <a:rPr lang="de-CH" sz="1200" u="sng" dirty="0">
                <a:solidFill>
                  <a:prstClr val="black"/>
                </a:solidFill>
                <a:ea typeface="+mn-ea"/>
                <a:hlinkClick r:id="rId8"/>
              </a:rPr>
              <a:t>agrinatur.ch </a:t>
            </a:r>
            <a:r>
              <a:rPr kumimoji="0" lang="de-DE" sz="1200" b="0" i="0" u="none" strike="noStrike" kern="1200" cap="none" spc="0" normalizeH="0" baseline="0" noProof="0" dirty="0">
                <a:ln>
                  <a:noFill/>
                </a:ln>
                <a:solidFill>
                  <a:prstClr val="black"/>
                </a:solidFill>
                <a:effectLst/>
                <a:uLnTx/>
                <a:uFillTx/>
                <a:ea typeface="+mn-ea"/>
              </a:rPr>
              <a:t>.</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1200" b="0" i="0" u="none" strike="noStrike" kern="1200" cap="none" spc="0" normalizeH="0" baseline="0" noProof="0" dirty="0">
              <a:ln>
                <a:noFill/>
              </a:ln>
              <a:solidFill>
                <a:prstClr val="black"/>
              </a:solidFill>
              <a:effectLst/>
              <a:uLnTx/>
              <a:uFillTx/>
              <a:ea typeface="+mn-ea"/>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de-DE" sz="1200" b="0" i="0" u="none" strike="noStrike" kern="1200" cap="none" spc="0" normalizeH="0" baseline="0" noProof="0" dirty="0">
                <a:ln>
                  <a:noFill/>
                </a:ln>
                <a:solidFill>
                  <a:prstClr val="black"/>
                </a:solidFill>
                <a:effectLst/>
                <a:uLnTx/>
                <a:uFillTx/>
                <a:ea typeface="+mn-ea"/>
              </a:rPr>
              <a:t>Toutes les informations contenues dans le dossier sont basées sur les connaissances et l'expérience des </a:t>
            </a:r>
            <a:r>
              <a:rPr kumimoji="0" lang="de-DE" sz="1200" b="0" i="0" u="none" strike="noStrike" kern="1200" cap="none" spc="0" normalizeH="0" baseline="0" noProof="0" dirty="0" err="1">
                <a:ln>
                  <a:noFill/>
                </a:ln>
                <a:solidFill>
                  <a:prstClr val="black"/>
                </a:solidFill>
                <a:effectLst/>
                <a:uLnTx/>
                <a:uFillTx/>
                <a:ea typeface="+mn-ea"/>
              </a:rPr>
              <a:t>auteures</a:t>
            </a:r>
            <a:r>
              <a:rPr kumimoji="0" lang="de-DE" sz="1200" b="0" i="0" u="none" strike="noStrike" kern="1200" cap="none" spc="0" normalizeH="0" baseline="0" noProof="0" dirty="0">
                <a:ln>
                  <a:noFill/>
                </a:ln>
                <a:solidFill>
                  <a:prstClr val="black"/>
                </a:solidFill>
                <a:effectLst/>
                <a:uLnTx/>
                <a:uFillTx/>
                <a:ea typeface="+mn-ea"/>
              </a:rPr>
              <a:t>. Malgré le</a:t>
            </a:r>
            <a:r>
              <a:rPr kumimoji="0" lang="de-DE" sz="1200" b="0" i="0" u="none" strike="noStrike" kern="1200" cap="none" spc="0" normalizeH="0" baseline="0" noProof="0" dirty="0" err="1">
                <a:ln>
                  <a:noFill/>
                </a:ln>
                <a:solidFill>
                  <a:prstClr val="black"/>
                </a:solidFill>
                <a:effectLst/>
                <a:uLnTx/>
                <a:uFillTx/>
                <a:ea typeface="+mn-ea"/>
              </a:rPr>
              <a:t> plus grand </a:t>
            </a:r>
            <a:r>
              <a:rPr kumimoji="0" lang="de-DE" sz="1200" b="0" i="0" u="none" strike="noStrike" kern="1200" cap="none" spc="0" normalizeH="0" baseline="0" noProof="0" dirty="0">
                <a:ln>
                  <a:noFill/>
                </a:ln>
                <a:solidFill>
                  <a:prstClr val="black"/>
                </a:solidFill>
                <a:effectLst/>
                <a:uLnTx/>
                <a:uFillTx/>
                <a:ea typeface="+mn-ea"/>
              </a:rPr>
              <a:t>soin apporté à leur rédaction, des inexactitudes et des erreurs d'application ne peuvent </a:t>
            </a:r>
            <a:r>
              <a:rPr kumimoji="0" lang="de-DE" sz="1200" b="0" i="0" u="none" strike="noStrike" kern="1200" cap="none" spc="0" normalizeH="0" baseline="0" noProof="0" dirty="0" err="1">
                <a:ln>
                  <a:noFill/>
                </a:ln>
                <a:solidFill>
                  <a:prstClr val="black"/>
                </a:solidFill>
                <a:effectLst/>
                <a:uLnTx/>
                <a:uFillTx/>
                <a:ea typeface="+mn-ea"/>
              </a:rPr>
              <a:t>être exclues</a:t>
            </a:r>
            <a:r>
              <a:rPr kumimoji="0" lang="de-DE" sz="1200" b="0" i="0" u="none" strike="noStrike" kern="1200" cap="none" spc="0" normalizeH="0" baseline="0" noProof="0" dirty="0">
                <a:ln>
                  <a:noFill/>
                </a:ln>
                <a:solidFill>
                  <a:prstClr val="black"/>
                </a:solidFill>
                <a:effectLst/>
                <a:uLnTx/>
                <a:uFillTx/>
                <a:ea typeface="+mn-ea"/>
              </a:rPr>
              <a:t>. Par conséquent, </a:t>
            </a:r>
            <a:r>
              <a:rPr kumimoji="0" lang="de-DE" sz="1200" b="0" i="0" u="none" strike="noStrike" kern="1200" cap="none" spc="0" normalizeH="0" baseline="0" noProof="0" dirty="0" err="1">
                <a:ln>
                  <a:noFill/>
                </a:ln>
                <a:solidFill>
                  <a:prstClr val="black"/>
                </a:solidFill>
                <a:effectLst/>
                <a:uLnTx/>
                <a:uFillTx/>
                <a:ea typeface="+mn-ea"/>
              </a:rPr>
              <a:t>les</a:t>
            </a:r>
            <a:r>
              <a:rPr kumimoji="0" lang="de-DE" sz="1200" b="0" i="0" u="none" strike="noStrike" kern="1200" cap="none" spc="0" normalizeH="0" baseline="0" noProof="0" dirty="0">
                <a:ln>
                  <a:noFill/>
                </a:ln>
                <a:solidFill>
                  <a:prstClr val="black"/>
                </a:solidFill>
                <a:effectLst/>
                <a:uLnTx/>
                <a:uFillTx/>
                <a:ea typeface="+mn-ea"/>
              </a:rPr>
              <a:t> </a:t>
            </a:r>
            <a:r>
              <a:rPr kumimoji="0" lang="de-DE" sz="1200" b="0" i="0" u="none" strike="noStrike" kern="1200" cap="none" spc="0" normalizeH="0" baseline="0" noProof="0" dirty="0" err="1">
                <a:ln>
                  <a:noFill/>
                </a:ln>
                <a:solidFill>
                  <a:prstClr val="black"/>
                </a:solidFill>
                <a:effectLst/>
                <a:uLnTx/>
                <a:uFillTx/>
                <a:ea typeface="+mn-ea"/>
              </a:rPr>
              <a:t>auteures</a:t>
            </a:r>
            <a:r>
              <a:rPr kumimoji="0" lang="de-DE" sz="1200" b="0" i="0" u="none" strike="noStrike" kern="1200" cap="none" spc="0" normalizeH="0" baseline="0" noProof="0" dirty="0">
                <a:ln>
                  <a:noFill/>
                </a:ln>
                <a:solidFill>
                  <a:prstClr val="black"/>
                </a:solidFill>
                <a:effectLst/>
                <a:uLnTx/>
                <a:uFillTx/>
                <a:ea typeface="+mn-ea"/>
              </a:rPr>
              <a:t> et les éditeurs déclinent toute responsabilité pour d'éventuelles inexactitudes dans le contenu ou pour des dommages résultant du suivi des recommandations.</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1200" b="0" i="0" u="none" strike="noStrike" kern="1200" cap="none" spc="0" normalizeH="0" baseline="0" noProof="0" dirty="0">
              <a:ln>
                <a:noFill/>
              </a:ln>
              <a:solidFill>
                <a:prstClr val="black"/>
              </a:solidFill>
              <a:effectLst/>
              <a:uLnTx/>
              <a:uFillTx/>
              <a:ea typeface="+mn-ea"/>
            </a:endParaRPr>
          </a:p>
          <a:p>
            <a:pPr marL="0" indent="0">
              <a:lnSpc>
                <a:spcPct val="100000"/>
              </a:lnSpc>
              <a:spcBef>
                <a:spcPts val="0"/>
              </a:spcBef>
              <a:buClrTx/>
              <a:buNone/>
              <a:defRPr/>
            </a:pPr>
            <a:r>
              <a:rPr kumimoji="0" lang="de-DE" sz="1200" b="0" i="0" u="none" strike="noStrike" kern="1200" cap="none" spc="0" normalizeH="0" baseline="0" noProof="0" dirty="0">
                <a:ln>
                  <a:noFill/>
                </a:ln>
                <a:solidFill>
                  <a:prstClr val="black"/>
                </a:solidFill>
                <a:effectLst/>
                <a:uLnTx/>
                <a:uFillTx/>
                <a:ea typeface="+mn-ea"/>
              </a:rPr>
              <a:t>2025 © </a:t>
            </a:r>
            <a:r>
              <a:rPr lang="de-DE" sz="1200" dirty="0">
                <a:solidFill>
                  <a:prstClr val="black"/>
                </a:solidFill>
                <a:ea typeface="+mn-ea"/>
              </a:rPr>
              <a:t>Agrofutura AG, </a:t>
            </a:r>
            <a:r>
              <a:rPr kumimoji="0" lang="de-DE" sz="1200" b="0" i="0" u="none" strike="noStrike" kern="1200" cap="none" spc="0" normalizeH="0" baseline="0" noProof="0" dirty="0">
                <a:ln>
                  <a:noFill/>
                </a:ln>
                <a:solidFill>
                  <a:prstClr val="black"/>
                </a:solidFill>
                <a:effectLst/>
                <a:uLnTx/>
                <a:uFillTx/>
                <a:ea typeface="+mn-ea"/>
              </a:rPr>
              <a:t>FiBL, Agridea,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CH" sz="1200" b="1" i="0" u="none" strike="noStrike" kern="1200" cap="none" spc="0" normalizeH="0" baseline="0" noProof="0" dirty="0">
              <a:ln>
                <a:noFill/>
              </a:ln>
              <a:solidFill>
                <a:prstClr val="black"/>
              </a:solidFill>
              <a:effectLst/>
              <a:uLnTx/>
              <a:uFillTx/>
              <a:ea typeface="+mn-ea"/>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de-CH" sz="1200" b="1" i="0" u="none" strike="noStrike" kern="1200" cap="none" spc="0" normalizeH="0" baseline="0" noProof="0" dirty="0">
                <a:ln>
                  <a:noFill/>
                </a:ln>
                <a:solidFill>
                  <a:prstClr val="black"/>
                </a:solidFill>
                <a:effectLst/>
                <a:uLnTx/>
                <a:uFillTx/>
                <a:ea typeface="+mn-ea"/>
              </a:rPr>
              <a:t>Copyright </a:t>
            </a:r>
            <a:r>
              <a:rPr kumimoji="0" lang="de-CH" sz="1200" b="0" i="0" u="none" strike="noStrike" kern="1200" cap="none" spc="0" normalizeH="0" baseline="0" noProof="0" dirty="0">
                <a:ln>
                  <a:noFill/>
                </a:ln>
                <a:solidFill>
                  <a:prstClr val="black"/>
                </a:solidFill>
                <a:effectLst/>
                <a:uLnTx/>
                <a:uFillTx/>
                <a:ea typeface="+mn-ea"/>
              </a:rPr>
              <a:t>: les photos ne peuvent être utilisées qu'à des fins de formation initiale et continue sur le thème de la biodiversité dans l'exploitation agricole. Tous les droits sont réservés </a:t>
            </a:r>
            <a:r>
              <a:rPr kumimoji="0" lang="de-CH" sz="1200" b="0" i="0" u="none" strike="noStrike" kern="1200" cap="none" spc="0" normalizeH="0" baseline="0" noProof="0" dirty="0" err="1">
                <a:ln>
                  <a:noFill/>
                </a:ln>
                <a:solidFill>
                  <a:prstClr val="black"/>
                </a:solidFill>
                <a:effectLst/>
                <a:uLnTx/>
                <a:uFillTx/>
                <a:ea typeface="+mn-ea"/>
              </a:rPr>
              <a:t>aux</a:t>
            </a:r>
            <a:r>
              <a:rPr kumimoji="0" lang="de-CH" sz="1200" b="0" i="0" u="none" strike="noStrike" kern="1200" cap="none" spc="0" normalizeH="0" baseline="0" noProof="0" dirty="0">
                <a:ln>
                  <a:noFill/>
                </a:ln>
                <a:solidFill>
                  <a:prstClr val="black"/>
                </a:solidFill>
                <a:effectLst/>
                <a:uLnTx/>
                <a:uFillTx/>
                <a:ea typeface="+mn-ea"/>
              </a:rPr>
              <a:t> </a:t>
            </a:r>
            <a:r>
              <a:rPr kumimoji="0" lang="de-CH" sz="1200" b="0" i="0" u="none" strike="noStrike" kern="1200" cap="none" spc="0" normalizeH="0" baseline="0" noProof="0" dirty="0" err="1">
                <a:ln>
                  <a:noFill/>
                </a:ln>
                <a:solidFill>
                  <a:prstClr val="black"/>
                </a:solidFill>
                <a:effectLst/>
                <a:uLnTx/>
                <a:uFillTx/>
                <a:ea typeface="+mn-ea"/>
              </a:rPr>
              <a:t>auteur</a:t>
            </a:r>
            <a:r>
              <a:rPr lang="de-CH" sz="1200" dirty="0">
                <a:solidFill>
                  <a:prstClr val="black"/>
                </a:solidFill>
                <a:ea typeface="+mn-ea"/>
              </a:rPr>
              <a:t>e</a:t>
            </a:r>
            <a:r>
              <a:rPr kumimoji="0" lang="de-CH" sz="1200" b="0" i="0" u="none" strike="noStrike" kern="1200" cap="none" spc="0" normalizeH="0" baseline="0" noProof="0" dirty="0">
                <a:ln>
                  <a:noFill/>
                </a:ln>
                <a:solidFill>
                  <a:prstClr val="black"/>
                </a:solidFill>
                <a:effectLst/>
                <a:uLnTx/>
                <a:uFillTx/>
                <a:ea typeface="+mn-ea"/>
              </a:rPr>
              <a:t>s.</a:t>
            </a:r>
          </a:p>
          <a:p>
            <a:pPr marL="0" indent="0">
              <a:buNone/>
            </a:pPr>
            <a:endParaRPr lang="de-CH" dirty="0"/>
          </a:p>
        </p:txBody>
      </p:sp>
      <p:sp>
        <p:nvSpPr>
          <p:cNvPr id="4" name="Titel 3"/>
          <p:cNvSpPr>
            <a:spLocks noGrp="1"/>
          </p:cNvSpPr>
          <p:nvPr>
            <p:ph type="title"/>
          </p:nvPr>
        </p:nvSpPr>
        <p:spPr/>
        <p:txBody>
          <a:bodyPr/>
          <a:lstStyle/>
          <a:p>
            <a:r>
              <a:rPr lang="de-DE" dirty="0"/>
              <a:t>Mentions légales</a:t>
            </a:r>
            <a:endParaRPr lang="de-CH" dirty="0"/>
          </a:p>
        </p:txBody>
      </p:sp>
    </p:spTree>
    <p:extLst>
      <p:ext uri="{BB962C8B-B14F-4D97-AF65-F5344CB8AC3E}">
        <p14:creationId xmlns:p14="http://schemas.microsoft.com/office/powerpoint/2010/main" val="26620440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Fußzeilenplatzhalter 1">
            <a:extLst>
              <a:ext uri="{FF2B5EF4-FFF2-40B4-BE49-F238E27FC236}">
                <a16:creationId xmlns:a16="http://schemas.microsoft.com/office/drawing/2014/main" id="{A2A4F640-E928-FD43-9368-B1A1E2B5F583}"/>
              </a:ext>
            </a:extLst>
          </p:cNvPr>
          <p:cNvSpPr>
            <a:spLocks noGrp="1"/>
          </p:cNvSpPr>
          <p:nvPr>
            <p:ph type="ftr" sz="quarter" idx="11"/>
          </p:nvPr>
        </p:nvSpPr>
        <p:spPr>
          <a:xfrm>
            <a:off x="5429250" y="6400980"/>
            <a:ext cx="3086100" cy="360000"/>
          </a:xfrm>
        </p:spPr>
        <p:txBody>
          <a:bodyPr/>
          <a:lstStyle/>
          <a:p>
            <a:r>
              <a:rPr lang="fr-CH" dirty="0"/>
              <a:t>Formation de conseiller-ère en biodiversité</a:t>
            </a:r>
          </a:p>
        </p:txBody>
      </p:sp>
      <mc:AlternateContent xmlns:mc="http://schemas.openxmlformats.org/markup-compatibility/2006" xmlns:p14="http://schemas.microsoft.com/office/powerpoint/2010/main">
        <mc:Choice Requires="p14">
          <p:contentPart p14:bwMode="auto" r:id="rId2">
            <p14:nvContentPartPr>
              <p14:cNvPr id="20" name="Encre 19">
                <a:extLst>
                  <a:ext uri="{FF2B5EF4-FFF2-40B4-BE49-F238E27FC236}">
                    <a16:creationId xmlns:a16="http://schemas.microsoft.com/office/drawing/2014/main" id="{D614037C-EBA6-1248-9AC5-39C3A7F48645}"/>
                  </a:ext>
                </a:extLst>
              </p14:cNvPr>
              <p14:cNvContentPartPr/>
              <p14:nvPr/>
            </p14:nvContentPartPr>
            <p14:xfrm>
              <a:off x="3974520" y="-771768"/>
              <a:ext cx="360" cy="360"/>
            </p14:xfrm>
          </p:contentPart>
        </mc:Choice>
        <mc:Fallback xmlns="">
          <p:pic>
            <p:nvPicPr>
              <p:cNvPr id="20" name="Encre 19">
                <a:extLst>
                  <a:ext uri="{FF2B5EF4-FFF2-40B4-BE49-F238E27FC236}">
                    <a16:creationId xmlns:a16="http://schemas.microsoft.com/office/drawing/2014/main" id="{D614037C-EBA6-1248-9AC5-39C3A7F48645}"/>
                  </a:ext>
                </a:extLst>
              </p:cNvPr>
              <p:cNvPicPr/>
              <p:nvPr/>
            </p:nvPicPr>
            <p:blipFill>
              <a:blip r:embed="rId5"/>
              <a:stretch>
                <a:fillRect/>
              </a:stretch>
            </p:blipFill>
            <p:spPr>
              <a:xfrm>
                <a:off x="3920880" y="-879768"/>
                <a:ext cx="108000" cy="216000"/>
              </a:xfrm>
              <a:prstGeom prst="rect">
                <a:avLst/>
              </a:prstGeom>
            </p:spPr>
          </p:pic>
        </mc:Fallback>
      </mc:AlternateContent>
      <p:pic>
        <p:nvPicPr>
          <p:cNvPr id="2" name="Grafik 1"/>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854006" y="482351"/>
            <a:ext cx="6735412" cy="6249351"/>
          </a:xfrm>
          <a:prstGeom prst="rect">
            <a:avLst/>
          </a:prstGeom>
        </p:spPr>
      </p:pic>
      <p:sp>
        <p:nvSpPr>
          <p:cNvPr id="6" name="Textfeld 5">
            <a:extLst>
              <a:ext uri="{FF2B5EF4-FFF2-40B4-BE49-F238E27FC236}">
                <a16:creationId xmlns:a16="http://schemas.microsoft.com/office/drawing/2014/main" id="{F22CEC94-50EF-190C-BF81-C1B5B1E4198D}"/>
              </a:ext>
            </a:extLst>
          </p:cNvPr>
          <p:cNvSpPr txBox="1"/>
          <p:nvPr/>
        </p:nvSpPr>
        <p:spPr>
          <a:xfrm>
            <a:off x="20337" y="83741"/>
            <a:ext cx="3672408" cy="369332"/>
          </a:xfrm>
          <a:prstGeom prst="rect">
            <a:avLst/>
          </a:prstGeom>
          <a:solidFill>
            <a:srgbClr val="FFC000"/>
          </a:solidFill>
          <a:ln>
            <a:solidFill>
              <a:schemeClr val="tx1"/>
            </a:solidFill>
          </a:ln>
        </p:spPr>
        <p:txBody>
          <a:bodyPr wrap="square" rtlCol="0">
            <a:spAutoFit/>
          </a:bodyPr>
          <a:lstStyle/>
          <a:p>
            <a:r>
              <a:rPr lang="de-CH" dirty="0"/>
              <a:t>Les 20 objectifs </a:t>
            </a:r>
            <a:r>
              <a:rPr lang="de-CH" dirty="0" err="1"/>
              <a:t>d'Aichi</a:t>
            </a:r>
            <a:r>
              <a:rPr lang="de-CH" dirty="0"/>
              <a:t> (2011-2020)</a:t>
            </a:r>
          </a:p>
        </p:txBody>
      </p:sp>
      <p:sp>
        <p:nvSpPr>
          <p:cNvPr id="12" name="Textfeld 11">
            <a:extLst>
              <a:ext uri="{FF2B5EF4-FFF2-40B4-BE49-F238E27FC236}">
                <a16:creationId xmlns:a16="http://schemas.microsoft.com/office/drawing/2014/main" id="{40DBAE9B-5BDE-440B-529B-62EAFEE117EA}"/>
              </a:ext>
            </a:extLst>
          </p:cNvPr>
          <p:cNvSpPr txBox="1"/>
          <p:nvPr/>
        </p:nvSpPr>
        <p:spPr>
          <a:xfrm flipH="1">
            <a:off x="7497906" y="5786927"/>
            <a:ext cx="1584176" cy="584775"/>
          </a:xfrm>
          <a:prstGeom prst="rect">
            <a:avLst/>
          </a:prstGeom>
          <a:solidFill>
            <a:schemeClr val="bg1"/>
          </a:solidFill>
          <a:ln>
            <a:solidFill>
              <a:schemeClr val="tx1"/>
            </a:solidFill>
          </a:ln>
        </p:spPr>
        <p:txBody>
          <a:bodyPr wrap="square" rtlCol="0">
            <a:spAutoFit/>
          </a:bodyPr>
          <a:lstStyle/>
          <a:p>
            <a:r>
              <a:rPr lang="de-CH" sz="800" dirty="0">
                <a:latin typeface="Arial" panose="020B0604020202020204" pitchFamily="34" charset="0"/>
                <a:cs typeface="Arial" panose="020B0604020202020204" pitchFamily="34" charset="0"/>
              </a:rPr>
              <a:t>Source : https://www.cbd.int/doc/strategic-plan/2011-2020/Aichi-Targets-FR.pdf</a:t>
            </a:r>
          </a:p>
        </p:txBody>
      </p:sp>
    </p:spTree>
    <p:extLst>
      <p:ext uri="{BB962C8B-B14F-4D97-AF65-F5344CB8AC3E}">
        <p14:creationId xmlns:p14="http://schemas.microsoft.com/office/powerpoint/2010/main" val="3448829210"/>
      </p:ext>
    </p:extLst>
  </p:cSld>
  <p:clrMapOvr>
    <a:masterClrMapping/>
  </p:clrMapOvr>
  <mc:AlternateContent xmlns:mc="http://schemas.openxmlformats.org/markup-compatibility/2006" xmlns:p14="http://schemas.microsoft.com/office/powerpoint/2010/main">
    <mc:Choice Requires="p14">
      <p:transition spd="slow" p14:dur="2000" advTm="5661"/>
    </mc:Choice>
    <mc:Fallback xmlns="">
      <p:transition spd="slow" advTm="5661"/>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Fußzeilenplatzhalter 1">
            <a:extLst>
              <a:ext uri="{FF2B5EF4-FFF2-40B4-BE49-F238E27FC236}">
                <a16:creationId xmlns:a16="http://schemas.microsoft.com/office/drawing/2014/main" id="{A2A4F640-E928-FD43-9368-B1A1E2B5F583}"/>
              </a:ext>
            </a:extLst>
          </p:cNvPr>
          <p:cNvSpPr>
            <a:spLocks noGrp="1"/>
          </p:cNvSpPr>
          <p:nvPr>
            <p:ph type="ftr" sz="quarter" idx="11"/>
          </p:nvPr>
        </p:nvSpPr>
        <p:spPr>
          <a:xfrm>
            <a:off x="5429250" y="6400980"/>
            <a:ext cx="3086100" cy="360000"/>
          </a:xfrm>
        </p:spPr>
        <p:txBody>
          <a:bodyPr/>
          <a:lstStyle/>
          <a:p>
            <a:r>
              <a:rPr lang="fr-CH" dirty="0"/>
              <a:t>Formation de conseiller-ère en biodiversité</a:t>
            </a:r>
          </a:p>
        </p:txBody>
      </p:sp>
      <mc:AlternateContent xmlns:mc="http://schemas.openxmlformats.org/markup-compatibility/2006" xmlns:p14="http://schemas.microsoft.com/office/powerpoint/2010/main">
        <mc:Choice Requires="p14">
          <p:contentPart p14:bwMode="auto" r:id="rId2">
            <p14:nvContentPartPr>
              <p14:cNvPr id="20" name="Encre 19">
                <a:extLst>
                  <a:ext uri="{FF2B5EF4-FFF2-40B4-BE49-F238E27FC236}">
                    <a16:creationId xmlns:a16="http://schemas.microsoft.com/office/drawing/2014/main" id="{D614037C-EBA6-1248-9AC5-39C3A7F48645}"/>
                  </a:ext>
                </a:extLst>
              </p14:cNvPr>
              <p14:cNvContentPartPr/>
              <p14:nvPr/>
            </p14:nvContentPartPr>
            <p14:xfrm>
              <a:off x="3974520" y="-771768"/>
              <a:ext cx="360" cy="360"/>
            </p14:xfrm>
          </p:contentPart>
        </mc:Choice>
        <mc:Fallback xmlns="">
          <p:pic>
            <p:nvPicPr>
              <p:cNvPr id="20" name="Encre 19">
                <a:extLst>
                  <a:ext uri="{FF2B5EF4-FFF2-40B4-BE49-F238E27FC236}">
                    <a16:creationId xmlns:a16="http://schemas.microsoft.com/office/drawing/2014/main" id="{D614037C-EBA6-1248-9AC5-39C3A7F48645}"/>
                  </a:ext>
                </a:extLst>
              </p:cNvPr>
              <p:cNvPicPr/>
              <p:nvPr/>
            </p:nvPicPr>
            <p:blipFill>
              <a:blip r:embed="rId5"/>
              <a:stretch>
                <a:fillRect/>
              </a:stretch>
            </p:blipFill>
            <p:spPr>
              <a:xfrm>
                <a:off x="3920880" y="-879768"/>
                <a:ext cx="108000" cy="216000"/>
              </a:xfrm>
              <a:prstGeom prst="rect">
                <a:avLst/>
              </a:prstGeom>
            </p:spPr>
          </p:pic>
        </mc:Fallback>
      </mc:AlternateContent>
      <p:sp>
        <p:nvSpPr>
          <p:cNvPr id="6" name="Textfeld 5">
            <a:extLst>
              <a:ext uri="{FF2B5EF4-FFF2-40B4-BE49-F238E27FC236}">
                <a16:creationId xmlns:a16="http://schemas.microsoft.com/office/drawing/2014/main" id="{F22CEC94-50EF-190C-BF81-C1B5B1E4198D}"/>
              </a:ext>
            </a:extLst>
          </p:cNvPr>
          <p:cNvSpPr txBox="1"/>
          <p:nvPr/>
        </p:nvSpPr>
        <p:spPr>
          <a:xfrm>
            <a:off x="20337" y="83741"/>
            <a:ext cx="3672408" cy="369332"/>
          </a:xfrm>
          <a:prstGeom prst="rect">
            <a:avLst/>
          </a:prstGeom>
          <a:solidFill>
            <a:srgbClr val="FFC000"/>
          </a:solidFill>
          <a:ln>
            <a:solidFill>
              <a:schemeClr val="tx1"/>
            </a:solidFill>
          </a:ln>
        </p:spPr>
        <p:txBody>
          <a:bodyPr wrap="square" rtlCol="0">
            <a:spAutoFit/>
          </a:bodyPr>
          <a:lstStyle/>
          <a:p>
            <a:r>
              <a:rPr lang="de-CH" dirty="0"/>
              <a:t>Les 20 objectifs </a:t>
            </a:r>
            <a:r>
              <a:rPr lang="de-CH" dirty="0" err="1"/>
              <a:t>d'Aichi</a:t>
            </a:r>
            <a:r>
              <a:rPr lang="de-CH" dirty="0"/>
              <a:t> (2011-2020)</a:t>
            </a:r>
          </a:p>
        </p:txBody>
      </p:sp>
      <p:pic>
        <p:nvPicPr>
          <p:cNvPr id="3" name="Grafik 2"/>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612002" y="472226"/>
            <a:ext cx="6912326" cy="6248885"/>
          </a:xfrm>
          <a:prstGeom prst="rect">
            <a:avLst/>
          </a:prstGeom>
        </p:spPr>
      </p:pic>
      <p:sp>
        <p:nvSpPr>
          <p:cNvPr id="8" name="Textfeld 7">
            <a:extLst>
              <a:ext uri="{FF2B5EF4-FFF2-40B4-BE49-F238E27FC236}">
                <a16:creationId xmlns:a16="http://schemas.microsoft.com/office/drawing/2014/main" id="{40DBAE9B-5BDE-440B-529B-62EAFEE117EA}"/>
              </a:ext>
            </a:extLst>
          </p:cNvPr>
          <p:cNvSpPr txBox="1"/>
          <p:nvPr/>
        </p:nvSpPr>
        <p:spPr>
          <a:xfrm>
            <a:off x="7408890" y="5889310"/>
            <a:ext cx="1735110" cy="584775"/>
          </a:xfrm>
          <a:prstGeom prst="rect">
            <a:avLst/>
          </a:prstGeom>
          <a:solidFill>
            <a:schemeClr val="bg1"/>
          </a:solidFill>
          <a:ln>
            <a:solidFill>
              <a:schemeClr val="tx1"/>
            </a:solidFill>
          </a:ln>
        </p:spPr>
        <p:txBody>
          <a:bodyPr wrap="square" rtlCol="0">
            <a:spAutoFit/>
          </a:bodyPr>
          <a:lstStyle/>
          <a:p>
            <a:r>
              <a:rPr lang="de-CH" sz="800" dirty="0">
                <a:latin typeface="Arial" panose="020B0604020202020204" pitchFamily="34" charset="0"/>
                <a:cs typeface="Arial" panose="020B0604020202020204" pitchFamily="34" charset="0"/>
              </a:rPr>
              <a:t>Source : https://www.cbd.int/doc/strategic-plan/2011-2020/Aichi-Targets-FR.pdf</a:t>
            </a:r>
          </a:p>
        </p:txBody>
      </p:sp>
    </p:spTree>
    <p:extLst>
      <p:ext uri="{BB962C8B-B14F-4D97-AF65-F5344CB8AC3E}">
        <p14:creationId xmlns:p14="http://schemas.microsoft.com/office/powerpoint/2010/main" val="279639002"/>
      </p:ext>
    </p:extLst>
  </p:cSld>
  <p:clrMapOvr>
    <a:masterClrMapping/>
  </p:clrMapOvr>
  <mc:AlternateContent xmlns:mc="http://schemas.openxmlformats.org/markup-compatibility/2006" xmlns:p14="http://schemas.microsoft.com/office/powerpoint/2010/main">
    <mc:Choice Requires="p14">
      <p:transition spd="slow" p14:dur="2000" advTm="13102"/>
    </mc:Choice>
    <mc:Fallback xmlns="">
      <p:transition spd="slow" advTm="13102"/>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nhaltsplatzhalter 2">
            <a:extLst>
              <a:ext uri="{FF2B5EF4-FFF2-40B4-BE49-F238E27FC236}">
                <a16:creationId xmlns:a16="http://schemas.microsoft.com/office/drawing/2014/main" id="{8CC87A89-0FD3-147E-EB56-1CF8010B8530}"/>
              </a:ext>
            </a:extLst>
          </p:cNvPr>
          <p:cNvSpPr>
            <a:spLocks noGrp="1"/>
          </p:cNvSpPr>
          <p:nvPr>
            <p:ph idx="1"/>
          </p:nvPr>
        </p:nvSpPr>
        <p:spPr>
          <a:xfrm>
            <a:off x="628650" y="1340768"/>
            <a:ext cx="7886700" cy="4680000"/>
          </a:xfrm>
          <a:noFill/>
          <a:ln>
            <a:solidFill>
              <a:schemeClr val="tx1"/>
            </a:solidFill>
          </a:ln>
        </p:spPr>
        <p:txBody>
          <a:bodyPr>
            <a:normAutofit fontScale="70000" lnSpcReduction="20000"/>
          </a:bodyPr>
          <a:lstStyle/>
          <a:p>
            <a:pPr marL="0" indent="0">
              <a:buNone/>
            </a:pPr>
            <a:r>
              <a:rPr lang="fr-CH" b="1" dirty="0"/>
              <a:t>Résumé des objectifs d'Aichi (objectifs pour 2020) </a:t>
            </a:r>
            <a:r>
              <a:rPr lang="fr-CH" dirty="0"/>
              <a:t>en rapport avec la biodiversité dans l'agriculture :</a:t>
            </a:r>
          </a:p>
          <a:p>
            <a:r>
              <a:rPr lang="fr-CH" dirty="0"/>
              <a:t>Objectif 3 : Pas de subventions néfastes pour la biodiversité.</a:t>
            </a:r>
          </a:p>
          <a:p>
            <a:r>
              <a:rPr lang="fr-CH" dirty="0"/>
              <a:t>Objectif 5 : Réduire de moitié le taux de perte des habitats.</a:t>
            </a:r>
          </a:p>
          <a:p>
            <a:r>
              <a:rPr lang="fr-CH" dirty="0"/>
              <a:t>Objectif 7 : Utilisation durable des terres agricoles.</a:t>
            </a:r>
          </a:p>
          <a:p>
            <a:r>
              <a:rPr lang="fr-CH" dirty="0"/>
              <a:t>Objectif 8 : Niveau des nutriments qui n’a pas d’effet néfaste sur la biodiversité</a:t>
            </a:r>
          </a:p>
          <a:p>
            <a:r>
              <a:rPr lang="fr-CH" dirty="0"/>
              <a:t>Objectif 11 : 17% des zones terrestres et d’eaux intérieures sont protégées et bien connectées, en particulier les zones importantes pour la biodiversité.</a:t>
            </a:r>
          </a:p>
          <a:p>
            <a:r>
              <a:rPr lang="fr-CH" dirty="0"/>
              <a:t>Objectif 12 : Stopper l'extinction des espèces menacées.</a:t>
            </a:r>
          </a:p>
          <a:p>
            <a:r>
              <a:rPr lang="fr-CH" dirty="0"/>
              <a:t>Objectif 13 : Assurer la diversité génétique (y c. celle des animaux de rente et des plantes cultivées)</a:t>
            </a:r>
          </a:p>
          <a:p>
            <a:r>
              <a:rPr lang="fr-CH" dirty="0"/>
              <a:t>Objectif 14 : Les écosystèmes fournissant des services écosystémiques essentiels sont restaurés et sauvegardés.</a:t>
            </a:r>
          </a:p>
          <a:p>
            <a:r>
              <a:rPr lang="fr-CH" dirty="0"/>
              <a:t>Objectif 15 : 15% des écosystèmes dégradés sont restaurés (forêts, zones humides, écosystèmes de montagne, zones sèches)</a:t>
            </a:r>
          </a:p>
        </p:txBody>
      </p:sp>
      <p:sp>
        <p:nvSpPr>
          <p:cNvPr id="4" name="Titel 3">
            <a:extLst>
              <a:ext uri="{FF2B5EF4-FFF2-40B4-BE49-F238E27FC236}">
                <a16:creationId xmlns:a16="http://schemas.microsoft.com/office/drawing/2014/main" id="{8462E61B-9826-41C4-EBD3-D3F0F622123F}"/>
              </a:ext>
            </a:extLst>
          </p:cNvPr>
          <p:cNvSpPr>
            <a:spLocks noGrp="1"/>
          </p:cNvSpPr>
          <p:nvPr>
            <p:ph type="title"/>
          </p:nvPr>
        </p:nvSpPr>
        <p:spPr/>
        <p:txBody>
          <a:bodyPr/>
          <a:lstStyle/>
          <a:p>
            <a:r>
              <a:rPr lang="fr-CH"/>
              <a:t>Biodiversité dans l'agriculture : objectifs politiques</a:t>
            </a:r>
          </a:p>
        </p:txBody>
      </p:sp>
      <p:sp>
        <p:nvSpPr>
          <p:cNvPr id="12" name="Textfeld 11">
            <a:extLst>
              <a:ext uri="{FF2B5EF4-FFF2-40B4-BE49-F238E27FC236}">
                <a16:creationId xmlns:a16="http://schemas.microsoft.com/office/drawing/2014/main" id="{40DBAE9B-5BDE-440B-529B-62EAFEE117EA}"/>
              </a:ext>
            </a:extLst>
          </p:cNvPr>
          <p:cNvSpPr txBox="1"/>
          <p:nvPr/>
        </p:nvSpPr>
        <p:spPr>
          <a:xfrm>
            <a:off x="5244108" y="6185536"/>
            <a:ext cx="3456384" cy="215444"/>
          </a:xfrm>
          <a:prstGeom prst="rect">
            <a:avLst/>
          </a:prstGeom>
          <a:noFill/>
        </p:spPr>
        <p:txBody>
          <a:bodyPr wrap="square" rtlCol="0">
            <a:spAutoFit/>
          </a:bodyPr>
          <a:lstStyle/>
          <a:p>
            <a:r>
              <a:rPr lang="fr-CH" sz="800" dirty="0">
                <a:latin typeface="Arial" panose="020B0604020202020204" pitchFamily="34" charset="0"/>
                <a:cs typeface="Arial" panose="020B0604020202020204" pitchFamily="34" charset="0"/>
              </a:rPr>
              <a:t>Source : Brochure </a:t>
            </a:r>
            <a:r>
              <a:rPr lang="fr-CH" sz="800" dirty="0" err="1">
                <a:latin typeface="Arial" panose="020B0604020202020204" pitchFamily="34" charset="0"/>
                <a:cs typeface="Arial" panose="020B0604020202020204" pitchFamily="34" charset="0"/>
              </a:rPr>
              <a:t>BirdLife</a:t>
            </a:r>
            <a:r>
              <a:rPr lang="fr-CH" sz="800" dirty="0">
                <a:latin typeface="Arial" panose="020B0604020202020204" pitchFamily="34" charset="0"/>
                <a:cs typeface="Arial" panose="020B0604020202020204" pitchFamily="34" charset="0"/>
              </a:rPr>
              <a:t> (2020) : Biodiversité : où en est la Suisse ?</a:t>
            </a:r>
          </a:p>
        </p:txBody>
      </p:sp>
      <p:sp>
        <p:nvSpPr>
          <p:cNvPr id="6" name="Fußzeilenplatzhalter 1">
            <a:extLst>
              <a:ext uri="{FF2B5EF4-FFF2-40B4-BE49-F238E27FC236}">
                <a16:creationId xmlns:a16="http://schemas.microsoft.com/office/drawing/2014/main" id="{0210C69A-F6E0-C64C-A401-B2D9822B5662}"/>
              </a:ext>
            </a:extLst>
          </p:cNvPr>
          <p:cNvSpPr>
            <a:spLocks noGrp="1"/>
          </p:cNvSpPr>
          <p:nvPr>
            <p:ph type="ftr" sz="quarter" idx="11"/>
          </p:nvPr>
        </p:nvSpPr>
        <p:spPr>
          <a:xfrm>
            <a:off x="5429250" y="6400980"/>
            <a:ext cx="3086100" cy="360000"/>
          </a:xfrm>
        </p:spPr>
        <p:txBody>
          <a:bodyPr/>
          <a:lstStyle/>
          <a:p>
            <a:r>
              <a:rPr lang="fr-CH"/>
              <a:t>Formation de conseiller-ère en biodiversité</a:t>
            </a:r>
          </a:p>
        </p:txBody>
      </p:sp>
    </p:spTree>
    <p:extLst>
      <p:ext uri="{BB962C8B-B14F-4D97-AF65-F5344CB8AC3E}">
        <p14:creationId xmlns:p14="http://schemas.microsoft.com/office/powerpoint/2010/main" val="915159007"/>
      </p:ext>
    </p:extLst>
  </p:cSld>
  <p:clrMapOvr>
    <a:masterClrMapping/>
  </p:clrMapOvr>
  <mc:AlternateContent xmlns:mc="http://schemas.openxmlformats.org/markup-compatibility/2006" xmlns:p14="http://schemas.microsoft.com/office/powerpoint/2010/main">
    <mc:Choice Requires="p14">
      <p:transition spd="slow" p14:dur="2000" advTm="4561"/>
    </mc:Choice>
    <mc:Fallback xmlns="">
      <p:transition spd="slow" advTm="4561"/>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Fußzeilenplatzhalter 1">
            <a:extLst>
              <a:ext uri="{FF2B5EF4-FFF2-40B4-BE49-F238E27FC236}">
                <a16:creationId xmlns:a16="http://schemas.microsoft.com/office/drawing/2014/main" id="{A2A4F640-E928-FD43-9368-B1A1E2B5F583}"/>
              </a:ext>
            </a:extLst>
          </p:cNvPr>
          <p:cNvSpPr>
            <a:spLocks noGrp="1"/>
          </p:cNvSpPr>
          <p:nvPr>
            <p:ph type="ftr" sz="quarter" idx="11"/>
          </p:nvPr>
        </p:nvSpPr>
        <p:spPr>
          <a:xfrm>
            <a:off x="5429250" y="6400980"/>
            <a:ext cx="3086100" cy="360000"/>
          </a:xfrm>
        </p:spPr>
        <p:txBody>
          <a:bodyPr/>
          <a:lstStyle/>
          <a:p>
            <a:r>
              <a:rPr lang="fr-CH" dirty="0"/>
              <a:t>Formation de conseiller-ère en biodiversité</a:t>
            </a:r>
          </a:p>
        </p:txBody>
      </p:sp>
      <mc:AlternateContent xmlns:mc="http://schemas.openxmlformats.org/markup-compatibility/2006" xmlns:p14="http://schemas.microsoft.com/office/powerpoint/2010/main">
        <mc:Choice Requires="p14">
          <p:contentPart p14:bwMode="auto" r:id="rId2">
            <p14:nvContentPartPr>
              <p14:cNvPr id="20" name="Encre 19">
                <a:extLst>
                  <a:ext uri="{FF2B5EF4-FFF2-40B4-BE49-F238E27FC236}">
                    <a16:creationId xmlns:a16="http://schemas.microsoft.com/office/drawing/2014/main" id="{D614037C-EBA6-1248-9AC5-39C3A7F48645}"/>
                  </a:ext>
                </a:extLst>
              </p14:cNvPr>
              <p14:cNvContentPartPr/>
              <p14:nvPr/>
            </p14:nvContentPartPr>
            <p14:xfrm>
              <a:off x="3974520" y="-771768"/>
              <a:ext cx="360" cy="360"/>
            </p14:xfrm>
          </p:contentPart>
        </mc:Choice>
        <mc:Fallback xmlns="">
          <p:pic>
            <p:nvPicPr>
              <p:cNvPr id="20" name="Encre 19">
                <a:extLst>
                  <a:ext uri="{FF2B5EF4-FFF2-40B4-BE49-F238E27FC236}">
                    <a16:creationId xmlns:a16="http://schemas.microsoft.com/office/drawing/2014/main" id="{D614037C-EBA6-1248-9AC5-39C3A7F48645}"/>
                  </a:ext>
                </a:extLst>
              </p:cNvPr>
              <p:cNvPicPr/>
              <p:nvPr/>
            </p:nvPicPr>
            <p:blipFill>
              <a:blip r:embed="rId5"/>
              <a:stretch>
                <a:fillRect/>
              </a:stretch>
            </p:blipFill>
            <p:spPr>
              <a:xfrm>
                <a:off x="3920880" y="-879768"/>
                <a:ext cx="108000" cy="216000"/>
              </a:xfrm>
              <a:prstGeom prst="rect">
                <a:avLst/>
              </a:prstGeom>
            </p:spPr>
          </p:pic>
        </mc:Fallback>
      </mc:AlternateContent>
      <p:sp>
        <p:nvSpPr>
          <p:cNvPr id="6" name="Textfeld 5">
            <a:extLst>
              <a:ext uri="{FF2B5EF4-FFF2-40B4-BE49-F238E27FC236}">
                <a16:creationId xmlns:a16="http://schemas.microsoft.com/office/drawing/2014/main" id="{F22CEC94-50EF-190C-BF81-C1B5B1E4198D}"/>
              </a:ext>
            </a:extLst>
          </p:cNvPr>
          <p:cNvSpPr txBox="1"/>
          <p:nvPr/>
        </p:nvSpPr>
        <p:spPr>
          <a:xfrm>
            <a:off x="20337" y="83741"/>
            <a:ext cx="3672408" cy="369332"/>
          </a:xfrm>
          <a:prstGeom prst="rect">
            <a:avLst/>
          </a:prstGeom>
          <a:solidFill>
            <a:srgbClr val="FFC000"/>
          </a:solidFill>
          <a:ln>
            <a:solidFill>
              <a:schemeClr val="tx1"/>
            </a:solidFill>
          </a:ln>
        </p:spPr>
        <p:txBody>
          <a:bodyPr wrap="square" rtlCol="0">
            <a:spAutoFit/>
          </a:bodyPr>
          <a:lstStyle/>
          <a:p>
            <a:r>
              <a:rPr lang="de-CH" dirty="0"/>
              <a:t>Les 20 objectifs </a:t>
            </a:r>
            <a:r>
              <a:rPr lang="de-CH" dirty="0" err="1"/>
              <a:t>d'Aichi</a:t>
            </a:r>
            <a:r>
              <a:rPr lang="de-CH" dirty="0"/>
              <a:t> (2011-2020)</a:t>
            </a:r>
          </a:p>
        </p:txBody>
      </p:sp>
      <p:pic>
        <p:nvPicPr>
          <p:cNvPr id="3" name="Grafik 2"/>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612002" y="472226"/>
            <a:ext cx="6912326" cy="6248885"/>
          </a:xfrm>
          <a:prstGeom prst="rect">
            <a:avLst/>
          </a:prstGeom>
        </p:spPr>
      </p:pic>
      <p:sp>
        <p:nvSpPr>
          <p:cNvPr id="8" name="Textfeld 7">
            <a:extLst>
              <a:ext uri="{FF2B5EF4-FFF2-40B4-BE49-F238E27FC236}">
                <a16:creationId xmlns:a16="http://schemas.microsoft.com/office/drawing/2014/main" id="{40DBAE9B-5BDE-440B-529B-62EAFEE117EA}"/>
              </a:ext>
            </a:extLst>
          </p:cNvPr>
          <p:cNvSpPr txBox="1"/>
          <p:nvPr/>
        </p:nvSpPr>
        <p:spPr>
          <a:xfrm>
            <a:off x="7408890" y="5889310"/>
            <a:ext cx="1735110" cy="584775"/>
          </a:xfrm>
          <a:prstGeom prst="rect">
            <a:avLst/>
          </a:prstGeom>
          <a:solidFill>
            <a:schemeClr val="bg1"/>
          </a:solidFill>
          <a:ln>
            <a:solidFill>
              <a:schemeClr val="tx1"/>
            </a:solidFill>
          </a:ln>
        </p:spPr>
        <p:txBody>
          <a:bodyPr wrap="square" rtlCol="0">
            <a:spAutoFit/>
          </a:bodyPr>
          <a:lstStyle/>
          <a:p>
            <a:r>
              <a:rPr lang="de-CH" sz="800" dirty="0">
                <a:latin typeface="Arial" panose="020B0604020202020204" pitchFamily="34" charset="0"/>
                <a:cs typeface="Arial" panose="020B0604020202020204" pitchFamily="34" charset="0"/>
              </a:rPr>
              <a:t>Source : https://www.cbd.int/doc/strategic-plan/2011-2020/Aichi-Targets-FR.pdf</a:t>
            </a:r>
          </a:p>
        </p:txBody>
      </p:sp>
      <p:sp>
        <p:nvSpPr>
          <p:cNvPr id="7" name="Rechteck 6">
            <a:extLst>
              <a:ext uri="{FF2B5EF4-FFF2-40B4-BE49-F238E27FC236}">
                <a16:creationId xmlns:a16="http://schemas.microsoft.com/office/drawing/2014/main" id="{214F62B4-0F60-74BA-6C29-645C2ACC8B5A}"/>
              </a:ext>
            </a:extLst>
          </p:cNvPr>
          <p:cNvSpPr/>
          <p:nvPr/>
        </p:nvSpPr>
        <p:spPr>
          <a:xfrm>
            <a:off x="4080482" y="2132856"/>
            <a:ext cx="3443846" cy="864096"/>
          </a:xfrm>
          <a:prstGeom prst="rect">
            <a:avLst/>
          </a:prstGeom>
          <a:noFill/>
          <a:ln w="2857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CH"/>
          </a:p>
        </p:txBody>
      </p:sp>
      <p:sp>
        <p:nvSpPr>
          <p:cNvPr id="9" name="Pfeil: nach links 3">
            <a:extLst>
              <a:ext uri="{FF2B5EF4-FFF2-40B4-BE49-F238E27FC236}">
                <a16:creationId xmlns:a16="http://schemas.microsoft.com/office/drawing/2014/main" id="{C07630D3-61EF-B09F-2D52-2AA20210A242}"/>
              </a:ext>
            </a:extLst>
          </p:cNvPr>
          <p:cNvSpPr/>
          <p:nvPr/>
        </p:nvSpPr>
        <p:spPr>
          <a:xfrm>
            <a:off x="7650088" y="2204904"/>
            <a:ext cx="1368152" cy="720000"/>
          </a:xfrm>
          <a:prstGeom prst="leftArrow">
            <a:avLst/>
          </a:prstGeom>
          <a:solidFill>
            <a:srgbClr val="FF0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CH"/>
          </a:p>
        </p:txBody>
      </p:sp>
    </p:spTree>
    <p:extLst>
      <p:ext uri="{BB962C8B-B14F-4D97-AF65-F5344CB8AC3E}">
        <p14:creationId xmlns:p14="http://schemas.microsoft.com/office/powerpoint/2010/main" val="2231260428"/>
      </p:ext>
    </p:extLst>
  </p:cSld>
  <p:clrMapOvr>
    <a:masterClrMapping/>
  </p:clrMapOvr>
  <mc:AlternateContent xmlns:mc="http://schemas.openxmlformats.org/markup-compatibility/2006" xmlns:p14="http://schemas.microsoft.com/office/powerpoint/2010/main">
    <mc:Choice Requires="p14">
      <p:transition spd="slow" p14:dur="2000" advTm="15821"/>
    </mc:Choice>
    <mc:Fallback xmlns="">
      <p:transition spd="slow" advTm="15821"/>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nhaltsplatzhalter 2">
            <a:extLst>
              <a:ext uri="{FF2B5EF4-FFF2-40B4-BE49-F238E27FC236}">
                <a16:creationId xmlns:a16="http://schemas.microsoft.com/office/drawing/2014/main" id="{8CC87A89-0FD3-147E-EB56-1CF8010B8530}"/>
              </a:ext>
            </a:extLst>
          </p:cNvPr>
          <p:cNvSpPr>
            <a:spLocks noGrp="1"/>
          </p:cNvSpPr>
          <p:nvPr>
            <p:ph idx="1"/>
          </p:nvPr>
        </p:nvSpPr>
        <p:spPr/>
        <p:txBody>
          <a:bodyPr>
            <a:normAutofit/>
          </a:bodyPr>
          <a:lstStyle/>
          <a:p>
            <a:pPr marL="0" indent="0">
              <a:buNone/>
            </a:pPr>
            <a:r>
              <a:rPr lang="fr-CH" dirty="0"/>
              <a:t>Aperçu : </a:t>
            </a:r>
            <a:r>
              <a:rPr lang="fr-CH" b="1" dirty="0">
                <a:solidFill>
                  <a:srgbClr val="FF0000"/>
                </a:solidFill>
              </a:rPr>
              <a:t>Convention sur la diversité biologique, CDB</a:t>
            </a:r>
            <a:endParaRPr lang="fr-CH" dirty="0">
              <a:solidFill>
                <a:srgbClr val="FF0000"/>
              </a:solidFill>
            </a:endParaRPr>
          </a:p>
        </p:txBody>
      </p:sp>
      <p:sp>
        <p:nvSpPr>
          <p:cNvPr id="4" name="Titel 3">
            <a:extLst>
              <a:ext uri="{FF2B5EF4-FFF2-40B4-BE49-F238E27FC236}">
                <a16:creationId xmlns:a16="http://schemas.microsoft.com/office/drawing/2014/main" id="{8462E61B-9826-41C4-EBD3-D3F0F622123F}"/>
              </a:ext>
            </a:extLst>
          </p:cNvPr>
          <p:cNvSpPr>
            <a:spLocks noGrp="1"/>
          </p:cNvSpPr>
          <p:nvPr>
            <p:ph type="title"/>
          </p:nvPr>
        </p:nvSpPr>
        <p:spPr/>
        <p:txBody>
          <a:bodyPr>
            <a:normAutofit/>
          </a:bodyPr>
          <a:lstStyle/>
          <a:p>
            <a:r>
              <a:rPr lang="fr-CH"/>
              <a:t>Biodiversité dans l'agriculture : objectifs politiques</a:t>
            </a:r>
          </a:p>
        </p:txBody>
      </p:sp>
      <p:pic>
        <p:nvPicPr>
          <p:cNvPr id="7" name="Grafik 6">
            <a:extLst>
              <a:ext uri="{FF2B5EF4-FFF2-40B4-BE49-F238E27FC236}">
                <a16:creationId xmlns:a16="http://schemas.microsoft.com/office/drawing/2014/main" id="{7F223F46-F650-2149-3B2E-B3A202C8BCF2}"/>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1324546" y="1916832"/>
            <a:ext cx="6494908" cy="4059317"/>
          </a:xfrm>
          <a:prstGeom prst="rect">
            <a:avLst/>
          </a:prstGeom>
        </p:spPr>
      </p:pic>
      <p:sp>
        <p:nvSpPr>
          <p:cNvPr id="8" name="Pfeil: nach unten 7">
            <a:extLst>
              <a:ext uri="{FF2B5EF4-FFF2-40B4-BE49-F238E27FC236}">
                <a16:creationId xmlns:a16="http://schemas.microsoft.com/office/drawing/2014/main" id="{57E21581-54B0-BCD9-FE18-DC13242C8C81}"/>
              </a:ext>
            </a:extLst>
          </p:cNvPr>
          <p:cNvSpPr/>
          <p:nvPr/>
        </p:nvSpPr>
        <p:spPr>
          <a:xfrm>
            <a:off x="3995936" y="2233478"/>
            <a:ext cx="720080" cy="1017835"/>
          </a:xfrm>
          <a:prstGeom prst="downArrow">
            <a:avLst/>
          </a:prstGeom>
          <a:solidFill>
            <a:srgbClr val="FE5F44"/>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H"/>
          </a:p>
        </p:txBody>
      </p:sp>
      <p:sp>
        <p:nvSpPr>
          <p:cNvPr id="10" name="Textfeld 9">
            <a:extLst>
              <a:ext uri="{FF2B5EF4-FFF2-40B4-BE49-F238E27FC236}">
                <a16:creationId xmlns:a16="http://schemas.microsoft.com/office/drawing/2014/main" id="{4AB2FF32-D136-EBA0-2F62-E4B0D07BE522}"/>
              </a:ext>
            </a:extLst>
          </p:cNvPr>
          <p:cNvSpPr txBox="1"/>
          <p:nvPr/>
        </p:nvSpPr>
        <p:spPr>
          <a:xfrm>
            <a:off x="2879812" y="3501008"/>
            <a:ext cx="3240359" cy="707886"/>
          </a:xfrm>
          <a:prstGeom prst="rect">
            <a:avLst/>
          </a:prstGeom>
          <a:noFill/>
        </p:spPr>
        <p:txBody>
          <a:bodyPr wrap="square" rtlCol="0">
            <a:spAutoFit/>
          </a:bodyPr>
          <a:lstStyle/>
          <a:p>
            <a:r>
              <a:rPr lang="fr-CH" sz="2000" b="1" dirty="0">
                <a:solidFill>
                  <a:srgbClr val="FF0000"/>
                </a:solidFill>
              </a:rPr>
              <a:t>Stratégie Biodiversité Suisse et son plan d'action</a:t>
            </a:r>
          </a:p>
        </p:txBody>
      </p:sp>
      <p:sp>
        <p:nvSpPr>
          <p:cNvPr id="5" name="Textfeld 4">
            <a:extLst>
              <a:ext uri="{FF2B5EF4-FFF2-40B4-BE49-F238E27FC236}">
                <a16:creationId xmlns:a16="http://schemas.microsoft.com/office/drawing/2014/main" id="{CB00416C-E291-D2E9-342A-96F4A5D3F480}"/>
              </a:ext>
            </a:extLst>
          </p:cNvPr>
          <p:cNvSpPr txBox="1"/>
          <p:nvPr/>
        </p:nvSpPr>
        <p:spPr>
          <a:xfrm>
            <a:off x="5796136" y="5301208"/>
            <a:ext cx="2808312" cy="1200329"/>
          </a:xfrm>
          <a:prstGeom prst="rect">
            <a:avLst/>
          </a:prstGeom>
          <a:noFill/>
        </p:spPr>
        <p:txBody>
          <a:bodyPr wrap="square" rtlCol="0">
            <a:spAutoFit/>
          </a:bodyPr>
          <a:lstStyle/>
          <a:p>
            <a:r>
              <a:rPr lang="fr-CH">
                <a:latin typeface="Arial" panose="020B0604020202020204" pitchFamily="34" charset="0"/>
                <a:cs typeface="Arial" panose="020B0604020202020204" pitchFamily="34" charset="0"/>
              </a:rPr>
              <a:t>D'ailleurs, les cantons ont également des stratégies en matière de biodiversité.</a:t>
            </a:r>
          </a:p>
        </p:txBody>
      </p:sp>
      <p:sp>
        <p:nvSpPr>
          <p:cNvPr id="9" name="Fußzeilenplatzhalter 1">
            <a:extLst>
              <a:ext uri="{FF2B5EF4-FFF2-40B4-BE49-F238E27FC236}">
                <a16:creationId xmlns:a16="http://schemas.microsoft.com/office/drawing/2014/main" id="{7A0C5097-8EB1-AB44-ADAD-420AF3090708}"/>
              </a:ext>
            </a:extLst>
          </p:cNvPr>
          <p:cNvSpPr>
            <a:spLocks noGrp="1"/>
          </p:cNvSpPr>
          <p:nvPr>
            <p:ph type="ftr" sz="quarter" idx="11"/>
          </p:nvPr>
        </p:nvSpPr>
        <p:spPr>
          <a:xfrm>
            <a:off x="5429250" y="6400980"/>
            <a:ext cx="3086100" cy="360000"/>
          </a:xfrm>
        </p:spPr>
        <p:txBody>
          <a:bodyPr/>
          <a:lstStyle/>
          <a:p>
            <a:r>
              <a:rPr lang="fr-CH"/>
              <a:t>Formation de conseiller-ère en biodiversité</a:t>
            </a:r>
          </a:p>
        </p:txBody>
      </p:sp>
    </p:spTree>
    <p:extLst>
      <p:ext uri="{BB962C8B-B14F-4D97-AF65-F5344CB8AC3E}">
        <p14:creationId xmlns:p14="http://schemas.microsoft.com/office/powerpoint/2010/main" val="643269177"/>
      </p:ext>
    </p:extLst>
  </p:cSld>
  <p:clrMapOvr>
    <a:masterClrMapping/>
  </p:clrMapOvr>
  <mc:AlternateContent xmlns:mc="http://schemas.openxmlformats.org/markup-compatibility/2006" xmlns:p14="http://schemas.microsoft.com/office/powerpoint/2010/main">
    <mc:Choice Requires="p14">
      <p:transition spd="slow" p14:dur="2000" advTm="12458"/>
    </mc:Choice>
    <mc:Fallback xmlns="">
      <p:transition spd="slow" advTm="12458"/>
    </mc:Fallback>
  </mc:AlternateContent>
</p:sld>
</file>

<file path=ppt/theme/theme1.xml><?xml version="1.0" encoding="utf-8"?>
<a:theme xmlns:a="http://schemas.openxmlformats.org/drawingml/2006/main" name="Benutzerdefiniertes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kument" ma:contentTypeID="0x01010073E8815154C13C42A2B4D3323D70F6C2" ma:contentTypeVersion="13" ma:contentTypeDescription="Ein neues Dokument erstellen." ma:contentTypeScope="" ma:versionID="aaf1e67f7479f0cc95f11dd8d29c9c19">
  <xsd:schema xmlns:xsd="http://www.w3.org/2001/XMLSchema" xmlns:xs="http://www.w3.org/2001/XMLSchema" xmlns:p="http://schemas.microsoft.com/office/2006/metadata/properties" xmlns:ns2="b2d10406-eaae-41c3-88b9-698793e76f51" xmlns:ns3="4813c16e-7537-4e12-aeaa-392e5d7335a1" targetNamespace="http://schemas.microsoft.com/office/2006/metadata/properties" ma:root="true" ma:fieldsID="02c1eb7f02bda30305b8ff50c8fbb17d" ns2:_="" ns3:_="">
    <xsd:import namespace="b2d10406-eaae-41c3-88b9-698793e76f51"/>
    <xsd:import namespace="4813c16e-7537-4e12-aeaa-392e5d7335a1"/>
    <xsd:element name="properties">
      <xsd:complexType>
        <xsd:sequence>
          <xsd:element name="documentManagement">
            <xsd:complexType>
              <xsd:all>
                <xsd:element ref="ns2:MediaServiceMetadata" minOccurs="0"/>
                <xsd:element ref="ns2:MediaServiceFastMetadata" minOccurs="0"/>
                <xsd:element ref="ns2:MediaServiceObjectDetectorVersions" minOccurs="0"/>
                <xsd:element ref="ns2:MediaServiceSearchProperties" minOccurs="0"/>
                <xsd:element ref="ns2:lcf76f155ced4ddcb4097134ff3c332f" minOccurs="0"/>
                <xsd:element ref="ns3:TaxCatchAll" minOccurs="0"/>
                <xsd:element ref="ns2:MediaServiceDateTaken" minOccurs="0"/>
                <xsd:element ref="ns2:MediaServiceOCR" minOccurs="0"/>
                <xsd:element ref="ns2:MediaServiceGenerationTime" minOccurs="0"/>
                <xsd:element ref="ns2:MediaServiceEventHashCode" minOccurs="0"/>
                <xsd:element ref="ns2:MediaServiceBillingMetadata" minOccurs="0"/>
                <xsd:element ref="ns2: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2d10406-eaae-41c3-88b9-698793e76f51"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bjectDetectorVersions" ma:index="10" nillable="true" ma:displayName="MediaServiceObjectDetectorVersions" ma:hidden="true" ma:indexed="true" ma:internalName="MediaServiceObjectDetectorVersions" ma:readOnly="true">
      <xsd:simpleType>
        <xsd:restriction base="dms:Text"/>
      </xsd:simpleType>
    </xsd:element>
    <xsd:element name="MediaServiceSearchProperties" ma:index="11" nillable="true" ma:displayName="MediaServiceSearchProperties" ma:hidden="true" ma:internalName="MediaServiceSearchProperties" ma:readOnly="true">
      <xsd:simpleType>
        <xsd:restriction base="dms:Note"/>
      </xsd:simpleType>
    </xsd:element>
    <xsd:element name="lcf76f155ced4ddcb4097134ff3c332f" ma:index="13" nillable="true" ma:taxonomy="true" ma:internalName="lcf76f155ced4ddcb4097134ff3c332f" ma:taxonomyFieldName="MediaServiceImageTags" ma:displayName="Bildmarkierungen" ma:readOnly="false" ma:fieldId="{5cf76f15-5ced-4ddc-b409-7134ff3c332f}" ma:taxonomyMulti="true" ma:sspId="1bc49ad8-0d76-4442-b3ec-dfaba3082bc1" ma:termSetId="09814cd3-568e-fe90-9814-8d621ff8fb84" ma:anchorId="fba54fb3-c3e1-fe81-a776-ca4b69148c4d" ma:open="true" ma:isKeyword="false">
      <xsd:complexType>
        <xsd:sequence>
          <xsd:element ref="pc:Terms" minOccurs="0" maxOccurs="1"/>
        </xsd:sequence>
      </xsd:complexType>
    </xsd:element>
    <xsd:element name="MediaServiceDateTaken" ma:index="15" nillable="true" ma:displayName="MediaServiceDateTaken" ma:hidden="true" ma:indexed="true" ma:internalName="MediaServiceDateTake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BillingMetadata" ma:index="19" nillable="true" ma:displayName="MediaServiceBillingMetadata" ma:hidden="true" ma:internalName="MediaServiceBillingMetadata" ma:readOnly="true">
      <xsd:simpleType>
        <xsd:restriction base="dms:Note"/>
      </xsd:simpleType>
    </xsd:element>
    <xsd:element name="MediaLengthInSeconds" ma:index="20" nillable="true" ma:displayName="MediaLengthInSeconds" ma:hidden="true"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4813c16e-7537-4e12-aeaa-392e5d7335a1" elementFormDefault="qualified">
    <xsd:import namespace="http://schemas.microsoft.com/office/2006/documentManagement/types"/>
    <xsd:import namespace="http://schemas.microsoft.com/office/infopath/2007/PartnerControls"/>
    <xsd:element name="TaxCatchAll" ma:index="14" nillable="true" ma:displayName="Taxonomy Catch All Column" ma:hidden="true" ma:list="{f0e58f48-bdd5-45ad-aecc-91b85314a1e7}" ma:internalName="TaxCatchAll" ma:showField="CatchAllData" ma:web="4813c16e-7537-4e12-aeaa-392e5d7335a1">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haltstyp"/>
        <xsd:element ref="dc:title" minOccurs="0" maxOccurs="1" ma:index="4" ma:displayName="Tite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b2d10406-eaae-41c3-88b9-698793e76f51">
      <Terms xmlns="http://schemas.microsoft.com/office/infopath/2007/PartnerControls"/>
    </lcf76f155ced4ddcb4097134ff3c332f>
    <TaxCatchAll xmlns="4813c16e-7537-4e12-aeaa-392e5d7335a1" xsi:nil="true"/>
  </documentManagement>
</p:properties>
</file>

<file path=customXml/itemProps1.xml><?xml version="1.0" encoding="utf-8"?>
<ds:datastoreItem xmlns:ds="http://schemas.openxmlformats.org/officeDocument/2006/customXml" ds:itemID="{3BDD493E-793C-4F4A-BD54-C50BBEC72D17}"/>
</file>

<file path=customXml/itemProps2.xml><?xml version="1.0" encoding="utf-8"?>
<ds:datastoreItem xmlns:ds="http://schemas.openxmlformats.org/officeDocument/2006/customXml" ds:itemID="{C05CF6B6-F600-4DF9-A534-F9E4E16E99A6}">
  <ds:schemaRefs>
    <ds:schemaRef ds:uri="http://schemas.microsoft.com/sharepoint/v3/contenttype/forms"/>
  </ds:schemaRefs>
</ds:datastoreItem>
</file>

<file path=customXml/itemProps3.xml><?xml version="1.0" encoding="utf-8"?>
<ds:datastoreItem xmlns:ds="http://schemas.openxmlformats.org/officeDocument/2006/customXml" ds:itemID="{3B1F0389-DCC4-4552-AF62-62FC06389D97}">
  <ds:schemaRefs>
    <ds:schemaRef ds:uri="http://schemas.microsoft.com/sharepoint/v3"/>
    <ds:schemaRef ds:uri="926ccd4c-651f-4ccc-af87-3950eef9fdad"/>
    <ds:schemaRef ds:uri="http://purl.org/dc/terms/"/>
    <ds:schemaRef ds:uri="http://schemas.openxmlformats.org/package/2006/metadata/core-properties"/>
    <ds:schemaRef ds:uri="http://schemas.microsoft.com/office/infopath/2007/PartnerControls"/>
    <ds:schemaRef ds:uri="http://schemas.microsoft.com/office/2006/documentManagement/types"/>
    <ds:schemaRef ds:uri="http://purl.org/dc/elements/1.1/"/>
    <ds:schemaRef ds:uri="http://schemas.microsoft.com/office/2006/metadata/properties"/>
    <ds:schemaRef ds:uri="dd18740c-b141-4d05-9751-e9f3dcf7e76f"/>
    <ds:schemaRef ds:uri="http://www.w3.org/XML/1998/namespace"/>
    <ds:schemaRef ds:uri="http://purl.org/dc/dcmitype/"/>
    <ds:schemaRef ds:uri="6198184d-d2c8-499d-9d12-552a8ace3336"/>
    <ds:schemaRef ds:uri="931b810c-e1bd-460f-9377-b918a6c9e4ac"/>
  </ds:schemaRefs>
</ds:datastoreItem>
</file>

<file path=docProps/app.xml><?xml version="1.0" encoding="utf-8"?>
<Properties xmlns="http://schemas.openxmlformats.org/officeDocument/2006/extended-properties" xmlns:vt="http://schemas.openxmlformats.org/officeDocument/2006/docPropsVTypes">
  <Template/>
  <TotalTime>0</TotalTime>
  <Words>8080</Words>
  <Application>Microsoft Office PowerPoint</Application>
  <PresentationFormat>Bildschirmpräsentation (4:3)</PresentationFormat>
  <Paragraphs>442</Paragraphs>
  <Slides>43</Slides>
  <Notes>2</Notes>
  <HiddenSlides>0</HiddenSlides>
  <MMClips>0</MMClips>
  <ScaleCrop>false</ScaleCrop>
  <HeadingPairs>
    <vt:vector size="6" baseType="variant">
      <vt:variant>
        <vt:lpstr>Verwendete Schriftarten</vt:lpstr>
      </vt:variant>
      <vt:variant>
        <vt:i4>5</vt:i4>
      </vt:variant>
      <vt:variant>
        <vt:lpstr>Design</vt:lpstr>
      </vt:variant>
      <vt:variant>
        <vt:i4>1</vt:i4>
      </vt:variant>
      <vt:variant>
        <vt:lpstr>Folientitel</vt:lpstr>
      </vt:variant>
      <vt:variant>
        <vt:i4>43</vt:i4>
      </vt:variant>
    </vt:vector>
  </HeadingPairs>
  <TitlesOfParts>
    <vt:vector size="49" baseType="lpstr">
      <vt:lpstr>Arial</vt:lpstr>
      <vt:lpstr>Arial Narrow</vt:lpstr>
      <vt:lpstr>ArialMT</vt:lpstr>
      <vt:lpstr>Calibri</vt:lpstr>
      <vt:lpstr>Times New Roman</vt:lpstr>
      <vt:lpstr>Benutzerdefiniertes Design</vt:lpstr>
      <vt:lpstr>Biodiversité dans l'agriculture : objectifs politiques</vt:lpstr>
      <vt:lpstr>Biodiversité dans l'agriculture : objectifs politiques</vt:lpstr>
      <vt:lpstr>Biodiversité dans l'agriculture : objectifs politiques</vt:lpstr>
      <vt:lpstr>Biodiversité dans l'agriculture : objectifs politiques</vt:lpstr>
      <vt:lpstr>PowerPoint-Präsentation</vt:lpstr>
      <vt:lpstr>PowerPoint-Präsentation</vt:lpstr>
      <vt:lpstr>Biodiversité dans l'agriculture : objectifs politiques</vt:lpstr>
      <vt:lpstr>PowerPoint-Präsentation</vt:lpstr>
      <vt:lpstr>Biodiversité dans l'agriculture : objectifs politiques</vt:lpstr>
      <vt:lpstr>Biodiversité dans l'agriculture : objectifs politiques</vt:lpstr>
      <vt:lpstr>Biodiversité dans l'agriculture : objectifs politiques</vt:lpstr>
      <vt:lpstr>Biodiversité dans l'agriculture : objectifs politiques</vt:lpstr>
      <vt:lpstr>Biodiversité dans l'agriculture : objectifs politiques</vt:lpstr>
      <vt:lpstr>Biodiversité dans l'agriculture : objectifs politiques</vt:lpstr>
      <vt:lpstr>Biodiversité dans l'agriculture : objectifs politiques</vt:lpstr>
      <vt:lpstr>Biodiversité dans l'agriculture : objectifs politiques</vt:lpstr>
      <vt:lpstr>Biodiversité dans l'agriculture : objectifs politiques</vt:lpstr>
      <vt:lpstr>Biodiversité dans l'agriculture : objectifs politiques</vt:lpstr>
      <vt:lpstr>Biodiversité dans l'agriculture : objectifs politiques</vt:lpstr>
      <vt:lpstr>Biodiversité dans l'agriculture : objectifs politiques</vt:lpstr>
      <vt:lpstr>Biodiversité dans l'agriculture : objectifs politiques</vt:lpstr>
      <vt:lpstr>Biodiversité dans l'agriculture : objectifs politiques</vt:lpstr>
      <vt:lpstr>Biodiversité dans l'agriculture : objectifs politiques</vt:lpstr>
      <vt:lpstr>Biodiversité dans l'agriculture : objectifs politiques</vt:lpstr>
      <vt:lpstr>Biodiversité dans l'agriculture : objectifs politiques</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Biodiversité dans l'agriculture : objectifs politiques</vt:lpstr>
      <vt:lpstr>Biodiversité dans l'agriculture : objectifs politiques</vt:lpstr>
      <vt:lpstr>Biodiversité dans l'agriculture : objectifs politiques</vt:lpstr>
      <vt:lpstr>Biodiversité dans l'agriculture : objectifs politiques</vt:lpstr>
      <vt:lpstr>Biodiversité dans l'agriculture : objectifs politiques</vt:lpstr>
      <vt:lpstr>Biodiversité dans l'agriculture : objectifs politiques</vt:lpstr>
      <vt:lpstr>Biodiversité dans l'agriculture : objectifs politiques</vt:lpstr>
      <vt:lpstr>Biodiversité dans l'agriculture : objectifs politiques</vt:lpstr>
      <vt:lpstr>Biodiversité dans l'agriculture : objectifs politiques</vt:lpstr>
      <vt:lpstr>Biodiversité dans l'agriculture : objectifs politiques</vt:lpstr>
      <vt:lpstr>Mentions légales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PowerPoint-Präsentation</dc:title>
  <dc:creator>Weidmann Gilles</dc:creator>
  <cp:keywords>, docId:9AE2629A57B300BD5CC8F8ADC134E6B5</cp:keywords>
  <cp:lastModifiedBy>Zurbrügg Corinne</cp:lastModifiedBy>
  <cp:revision>393</cp:revision>
  <cp:lastPrinted>2018-11-05T09:27:14Z</cp:lastPrinted>
  <dcterms:created xsi:type="dcterms:W3CDTF">2017-09-25T14:16:51Z</dcterms:created>
  <dcterms:modified xsi:type="dcterms:W3CDTF">2026-05-28T14:22:18Z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0x01010073E8815154C13C42A2B4D3323D70F6C2</vt:lpwstr>
  </property>
  <property fmtid="{D5CDD505-2E9C-101B-9397-08002B2CF9AE}" pid="3" name="MediaServiceImageTags">
    <vt:lpwstr/>
  </property>
</Properties>
</file>