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3.xml" ContentType="application/vnd.openxmlformats-officedocument.presentationml.notesSlid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2" r:id="rId4"/>
  </p:sldMasterIdLst>
  <p:notesMasterIdLst>
    <p:notesMasterId r:id="rId55"/>
  </p:notesMasterIdLst>
  <p:sldIdLst>
    <p:sldId id="850" r:id="rId5"/>
    <p:sldId id="833" r:id="rId6"/>
    <p:sldId id="836" r:id="rId7"/>
    <p:sldId id="837" r:id="rId8"/>
    <p:sldId id="838" r:id="rId9"/>
    <p:sldId id="322" r:id="rId10"/>
    <p:sldId id="839" r:id="rId11"/>
    <p:sldId id="842" r:id="rId12"/>
    <p:sldId id="325" r:id="rId13"/>
    <p:sldId id="309" r:id="rId14"/>
    <p:sldId id="327" r:id="rId15"/>
    <p:sldId id="843" r:id="rId16"/>
    <p:sldId id="844" r:id="rId17"/>
    <p:sldId id="435" r:id="rId18"/>
    <p:sldId id="436" r:id="rId19"/>
    <p:sldId id="845" r:id="rId20"/>
    <p:sldId id="276" r:id="rId21"/>
    <p:sldId id="840" r:id="rId22"/>
    <p:sldId id="424" r:id="rId23"/>
    <p:sldId id="426" r:id="rId24"/>
    <p:sldId id="471" r:id="rId25"/>
    <p:sldId id="846" r:id="rId26"/>
    <p:sldId id="831" r:id="rId27"/>
    <p:sldId id="269" r:id="rId28"/>
    <p:sldId id="841" r:id="rId29"/>
    <p:sldId id="270" r:id="rId30"/>
    <p:sldId id="507" r:id="rId31"/>
    <p:sldId id="429" r:id="rId32"/>
    <p:sldId id="441" r:id="rId33"/>
    <p:sldId id="482" r:id="rId34"/>
    <p:sldId id="432" r:id="rId35"/>
    <p:sldId id="440" r:id="rId36"/>
    <p:sldId id="832" r:id="rId37"/>
    <p:sldId id="847" r:id="rId38"/>
    <p:sldId id="336" r:id="rId39"/>
    <p:sldId id="825" r:id="rId40"/>
    <p:sldId id="337" r:id="rId41"/>
    <p:sldId id="335" r:id="rId42"/>
    <p:sldId id="449" r:id="rId43"/>
    <p:sldId id="448" r:id="rId44"/>
    <p:sldId id="451" r:id="rId45"/>
    <p:sldId id="450" r:id="rId46"/>
    <p:sldId id="501" r:id="rId47"/>
    <p:sldId id="502" r:id="rId48"/>
    <p:sldId id="446" r:id="rId49"/>
    <p:sldId id="496" r:id="rId50"/>
    <p:sldId id="821" r:id="rId51"/>
    <p:sldId id="463" r:id="rId52"/>
    <p:sldId id="848" r:id="rId53"/>
    <p:sldId id="339" r:id="rId54"/>
  </p:sldIdLst>
  <p:sldSz cx="9144000" cy="6858000" type="screen4x3"/>
  <p:notesSz cx="6799263" cy="9929813"/>
  <p:defaultTextStyle>
    <a:defPPr>
      <a:defRPr lang="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gist Dominik" initials="DH" lastIdx="10" clrIdx="0"/>
  <p:cmAuthor id="1" name="Hagist Dominik" initials="DHA" lastIdx="4" clrIdx="1"/>
  <p:cmAuthor id="2" name="Weidmann Gilles" initials="WG" lastIdx="1" clrIdx="2">
    <p:extLst>
      <p:ext uri="{19B8F6BF-5375-455C-9EA6-DF929625EA0E}">
        <p15:presenceInfo xmlns:p15="http://schemas.microsoft.com/office/powerpoint/2012/main" userId="S-1-5-21-1635401191-1135830115-316617838-1041" providerId="AD"/>
      </p:ext>
    </p:extLst>
  </p:cmAuthor>
  <p:cmAuthor id="3" name="Graf Roman" initials="RG" lastIdx="2" clrIdx="3"/>
  <p:cmAuthor id="4" name="Chevillat Veronique" initials="CV" lastIdx="9" clrIdx="4">
    <p:extLst>
      <p:ext uri="{19B8F6BF-5375-455C-9EA6-DF929625EA0E}">
        <p15:presenceInfo xmlns:p15="http://schemas.microsoft.com/office/powerpoint/2012/main" userId="S-1-5-21-1635401191-1135830115-316617838-38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0A3D3"/>
    <a:srgbClr val="F9F9F9"/>
    <a:srgbClr val="FBE5D6"/>
    <a:srgbClr val="FE5F44"/>
    <a:srgbClr val="FFCCCC"/>
    <a:srgbClr val="FFFFFF"/>
    <a:srgbClr val="CCFFFF"/>
    <a:srgbClr val="FDDC7F"/>
    <a:srgbClr val="FCFF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C6DC8C-6DA4-4E87-B823-1C6090C57D40}" v="39" dt="2026-06-01T11:22:37.394"/>
  </p1510:revLst>
</p1510:revInfo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623" autoAdjust="0"/>
    <p:restoredTop sz="83471" autoAdjust="0"/>
  </p:normalViewPr>
  <p:slideViewPr>
    <p:cSldViewPr>
      <p:cViewPr varScale="1">
        <p:scale>
          <a:sx n="106" d="100"/>
          <a:sy n="106" d="100"/>
        </p:scale>
        <p:origin x="136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6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439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microsoft.com/office/2016/11/relationships/changesInfo" Target="changesInfos/changesInfo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urbrügg Corinne" userId="9bf00a35-daaf-4b5d-a00c-eae22b493c7e" providerId="ADAL" clId="{F896CB6E-1FF8-4F8E-BB38-22186265DB2A}"/>
    <pc:docChg chg="custSel addSld modSld">
      <pc:chgData name="Zurbrügg Corinne" userId="9bf00a35-daaf-4b5d-a00c-eae22b493c7e" providerId="ADAL" clId="{F896CB6E-1FF8-4F8E-BB38-22186265DB2A}" dt="2026-06-01T10:14:27.586" v="110"/>
      <pc:docMkLst>
        <pc:docMk/>
      </pc:docMkLst>
      <pc:sldChg chg="delSp mod modNotesTx">
        <pc:chgData name="Zurbrügg Corinne" userId="9bf00a35-daaf-4b5d-a00c-eae22b493c7e" providerId="ADAL" clId="{F896CB6E-1FF8-4F8E-BB38-22186265DB2A}" dt="2026-06-01T09:41:55.263" v="9" actId="478"/>
        <pc:sldMkLst>
          <pc:docMk/>
          <pc:sldMk cId="4206658958" sldId="269"/>
        </pc:sldMkLst>
        <pc:spChg chg="del">
          <ac:chgData name="Zurbrügg Corinne" userId="9bf00a35-daaf-4b5d-a00c-eae22b493c7e" providerId="ADAL" clId="{F896CB6E-1FF8-4F8E-BB38-22186265DB2A}" dt="2026-06-01T09:41:55.263" v="9" actId="478"/>
          <ac:spMkLst>
            <pc:docMk/>
            <pc:sldMk cId="4206658958" sldId="269"/>
            <ac:spMk id="2" creationId="{9186E6AE-82AC-FBDD-8247-3C24F4767D16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09:42:14.475" v="14" actId="6549"/>
        <pc:sldMkLst>
          <pc:docMk/>
          <pc:sldMk cId="187402641" sldId="270"/>
        </pc:sldMkLst>
        <pc:spChg chg="del">
          <ac:chgData name="Zurbrügg Corinne" userId="9bf00a35-daaf-4b5d-a00c-eae22b493c7e" providerId="ADAL" clId="{F896CB6E-1FF8-4F8E-BB38-22186265DB2A}" dt="2026-06-01T09:42:12.096" v="13" actId="478"/>
          <ac:spMkLst>
            <pc:docMk/>
            <pc:sldMk cId="187402641" sldId="270"/>
            <ac:spMk id="2" creationId="{311A0566-41F8-338B-9CA5-525F9833FB6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09.093" v="89"/>
        <pc:sldMkLst>
          <pc:docMk/>
          <pc:sldMk cId="4282601296" sldId="276"/>
        </pc:sldMkLst>
        <pc:spChg chg="add mod">
          <ac:chgData name="Zurbrügg Corinne" userId="9bf00a35-daaf-4b5d-a00c-eae22b493c7e" providerId="ADAL" clId="{F896CB6E-1FF8-4F8E-BB38-22186265DB2A}" dt="2026-06-01T10:12:09.093" v="89"/>
          <ac:spMkLst>
            <pc:docMk/>
            <pc:sldMk cId="4282601296" sldId="276"/>
            <ac:spMk id="9" creationId="{7A914158-1BDA-1313-5D96-043442A01CCE}"/>
          </ac:spMkLst>
        </pc:spChg>
        <pc:spChg chg="del">
          <ac:chgData name="Zurbrügg Corinne" userId="9bf00a35-daaf-4b5d-a00c-eae22b493c7e" providerId="ADAL" clId="{F896CB6E-1FF8-4F8E-BB38-22186265DB2A}" dt="2026-06-01T10:07:27.137" v="36" actId="478"/>
          <ac:spMkLst>
            <pc:docMk/>
            <pc:sldMk cId="4282601296" sldId="276"/>
            <ac:spMk id="10" creationId="{2A341C15-2193-D67B-1EC6-C39379C7780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42.403" v="83"/>
        <pc:sldMkLst>
          <pc:docMk/>
          <pc:sldMk cId="3432553980" sldId="309"/>
        </pc:sldMkLst>
        <pc:spChg chg="add mod">
          <ac:chgData name="Zurbrügg Corinne" userId="9bf00a35-daaf-4b5d-a00c-eae22b493c7e" providerId="ADAL" clId="{F896CB6E-1FF8-4F8E-BB38-22186265DB2A}" dt="2026-06-01T10:11:42.403" v="83"/>
          <ac:spMkLst>
            <pc:docMk/>
            <pc:sldMk cId="3432553980" sldId="309"/>
            <ac:spMk id="4" creationId="{91D7D310-B40E-2D34-FA70-F653AF3AD2CA}"/>
          </ac:spMkLst>
        </pc:spChg>
        <pc:spChg chg="del">
          <ac:chgData name="Zurbrügg Corinne" userId="9bf00a35-daaf-4b5d-a00c-eae22b493c7e" providerId="ADAL" clId="{F896CB6E-1FF8-4F8E-BB38-22186265DB2A}" dt="2026-06-01T10:06:53.927" v="30" actId="478"/>
          <ac:spMkLst>
            <pc:docMk/>
            <pc:sldMk cId="3432553980" sldId="309"/>
            <ac:spMk id="6" creationId="{BE6F4CC9-8095-7BB7-72C7-3402DAB80C15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25.712" v="79" actId="478"/>
        <pc:sldMkLst>
          <pc:docMk/>
          <pc:sldMk cId="747592058" sldId="322"/>
        </pc:sldMkLst>
        <pc:spChg chg="del">
          <ac:chgData name="Zurbrügg Corinne" userId="9bf00a35-daaf-4b5d-a00c-eae22b493c7e" providerId="ADAL" clId="{F896CB6E-1FF8-4F8E-BB38-22186265DB2A}" dt="2026-06-01T10:06:33.517" v="26" actId="478"/>
          <ac:spMkLst>
            <pc:docMk/>
            <pc:sldMk cId="747592058" sldId="322"/>
            <ac:spMk id="8" creationId="{57D2BD4A-D9F6-D128-21F2-2A78E11C485F}"/>
          </ac:spMkLst>
        </pc:spChg>
        <pc:spChg chg="add del mod">
          <ac:chgData name="Zurbrügg Corinne" userId="9bf00a35-daaf-4b5d-a00c-eae22b493c7e" providerId="ADAL" clId="{F896CB6E-1FF8-4F8E-BB38-22186265DB2A}" dt="2026-06-01T10:11:25.712" v="79" actId="478"/>
          <ac:spMkLst>
            <pc:docMk/>
            <pc:sldMk cId="747592058" sldId="322"/>
            <ac:spMk id="10" creationId="{E9D0DDDA-C17A-DC7F-2E93-0AF42F2D6B4C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1:39.712" v="82"/>
        <pc:sldMkLst>
          <pc:docMk/>
          <pc:sldMk cId="1122415447" sldId="325"/>
        </pc:sldMkLst>
        <pc:spChg chg="del">
          <ac:chgData name="Zurbrügg Corinne" userId="9bf00a35-daaf-4b5d-a00c-eae22b493c7e" providerId="ADAL" clId="{F896CB6E-1FF8-4F8E-BB38-22186265DB2A}" dt="2026-06-01T10:06:50.455" v="29" actId="478"/>
          <ac:spMkLst>
            <pc:docMk/>
            <pc:sldMk cId="1122415447" sldId="325"/>
            <ac:spMk id="4" creationId="{901C3896-33BC-B549-E102-231D8CC85E27}"/>
          </ac:spMkLst>
        </pc:spChg>
        <pc:spChg chg="add mod">
          <ac:chgData name="Zurbrügg Corinne" userId="9bf00a35-daaf-4b5d-a00c-eae22b493c7e" providerId="ADAL" clId="{F896CB6E-1FF8-4F8E-BB38-22186265DB2A}" dt="2026-06-01T10:11:39.712" v="82"/>
          <ac:spMkLst>
            <pc:docMk/>
            <pc:sldMk cId="1122415447" sldId="325"/>
            <ac:spMk id="7" creationId="{A096CA16-6000-B610-46A1-10E571BEF473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1:45.608" v="84"/>
        <pc:sldMkLst>
          <pc:docMk/>
          <pc:sldMk cId="625243578" sldId="327"/>
        </pc:sldMkLst>
        <pc:spChg chg="del">
          <ac:chgData name="Zurbrügg Corinne" userId="9bf00a35-daaf-4b5d-a00c-eae22b493c7e" providerId="ADAL" clId="{F896CB6E-1FF8-4F8E-BB38-22186265DB2A}" dt="2026-06-01T10:07:01.421" v="31" actId="478"/>
          <ac:spMkLst>
            <pc:docMk/>
            <pc:sldMk cId="625243578" sldId="327"/>
            <ac:spMk id="4" creationId="{309B3DF3-301D-C4F0-8676-0F7C97A4BA02}"/>
          </ac:spMkLst>
        </pc:spChg>
        <pc:spChg chg="add mod">
          <ac:chgData name="Zurbrügg Corinne" userId="9bf00a35-daaf-4b5d-a00c-eae22b493c7e" providerId="ADAL" clId="{F896CB6E-1FF8-4F8E-BB38-22186265DB2A}" dt="2026-06-01T10:11:45.608" v="84"/>
          <ac:spMkLst>
            <pc:docMk/>
            <pc:sldMk cId="625243578" sldId="327"/>
            <ac:spMk id="6" creationId="{C45AFA29-CE91-FD74-C4DE-0A924984E6D0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3:19.770" v="104"/>
        <pc:sldMkLst>
          <pc:docMk/>
          <pc:sldMk cId="613185061" sldId="335"/>
        </pc:sldMkLst>
        <pc:spChg chg="del mod">
          <ac:chgData name="Zurbrügg Corinne" userId="9bf00a35-daaf-4b5d-a00c-eae22b493c7e" providerId="ADAL" clId="{F896CB6E-1FF8-4F8E-BB38-22186265DB2A}" dt="2026-06-01T10:13:18.176" v="103" actId="478"/>
          <ac:spMkLst>
            <pc:docMk/>
            <pc:sldMk cId="613185061" sldId="335"/>
            <ac:spMk id="5" creationId="{C206A815-6D30-4470-46C3-E0E975A2079D}"/>
          </ac:spMkLst>
        </pc:spChg>
        <pc:spChg chg="add mod">
          <ac:chgData name="Zurbrügg Corinne" userId="9bf00a35-daaf-4b5d-a00c-eae22b493c7e" providerId="ADAL" clId="{F896CB6E-1FF8-4F8E-BB38-22186265DB2A}" dt="2026-06-01T10:13:19.770" v="104"/>
          <ac:spMkLst>
            <pc:docMk/>
            <pc:sldMk cId="613185061" sldId="335"/>
            <ac:spMk id="6" creationId="{DD745B23-A564-3451-9678-636FF35D274D}"/>
          </ac:spMkLst>
        </pc:spChg>
      </pc:sldChg>
      <pc:sldChg chg="delSp mod">
        <pc:chgData name="Zurbrügg Corinne" userId="9bf00a35-daaf-4b5d-a00c-eae22b493c7e" providerId="ADAL" clId="{F896CB6E-1FF8-4F8E-BB38-22186265DB2A}" dt="2026-06-01T10:08:36.065" v="50" actId="478"/>
        <pc:sldMkLst>
          <pc:docMk/>
          <pc:sldMk cId="776543571" sldId="336"/>
        </pc:sldMkLst>
        <pc:spChg chg="del">
          <ac:chgData name="Zurbrügg Corinne" userId="9bf00a35-daaf-4b5d-a00c-eae22b493c7e" providerId="ADAL" clId="{F896CB6E-1FF8-4F8E-BB38-22186265DB2A}" dt="2026-06-01T10:08:36.065" v="50" actId="478"/>
          <ac:spMkLst>
            <pc:docMk/>
            <pc:sldMk cId="776543571" sldId="336"/>
            <ac:spMk id="3" creationId="{DF2B5919-FAB8-4CC7-6A81-9534CA98005B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3:07.795" v="102"/>
        <pc:sldMkLst>
          <pc:docMk/>
          <pc:sldMk cId="3286981613" sldId="337"/>
        </pc:sldMkLst>
        <pc:spChg chg="del">
          <ac:chgData name="Zurbrügg Corinne" userId="9bf00a35-daaf-4b5d-a00c-eae22b493c7e" providerId="ADAL" clId="{F896CB6E-1FF8-4F8E-BB38-22186265DB2A}" dt="2026-06-01T10:08:46.139" v="52" actId="478"/>
          <ac:spMkLst>
            <pc:docMk/>
            <pc:sldMk cId="3286981613" sldId="337"/>
            <ac:spMk id="2" creationId="{70FBC755-8F30-824D-5F39-CC4140D11F0E}"/>
          </ac:spMkLst>
        </pc:spChg>
        <pc:spChg chg="add mod">
          <ac:chgData name="Zurbrügg Corinne" userId="9bf00a35-daaf-4b5d-a00c-eae22b493c7e" providerId="ADAL" clId="{F896CB6E-1FF8-4F8E-BB38-22186265DB2A}" dt="2026-06-01T10:13:07.795" v="102"/>
          <ac:spMkLst>
            <pc:docMk/>
            <pc:sldMk cId="3286981613" sldId="337"/>
            <ac:spMk id="3" creationId="{C355DB15-387D-8384-D2B0-48EA4A8F9DD0}"/>
          </ac:spMkLst>
        </pc:spChg>
      </pc:sldChg>
      <pc:sldChg chg="addSp delSp modSp add mod">
        <pc:chgData name="Zurbrügg Corinne" userId="9bf00a35-daaf-4b5d-a00c-eae22b493c7e" providerId="ADAL" clId="{F896CB6E-1FF8-4F8E-BB38-22186265DB2A}" dt="2026-06-01T10:14:27.586" v="110"/>
        <pc:sldMkLst>
          <pc:docMk/>
          <pc:sldMk cId="266204402" sldId="339"/>
        </pc:sldMkLst>
        <pc:spChg chg="del">
          <ac:chgData name="Zurbrügg Corinne" userId="9bf00a35-daaf-4b5d-a00c-eae22b493c7e" providerId="ADAL" clId="{F896CB6E-1FF8-4F8E-BB38-22186265DB2A}" dt="2026-06-01T10:10:44.301" v="74" actId="478"/>
          <ac:spMkLst>
            <pc:docMk/>
            <pc:sldMk cId="266204402" sldId="339"/>
            <ac:spMk id="2" creationId="{00000000-0000-0000-0000-000000000000}"/>
          </ac:spMkLst>
        </pc:spChg>
        <pc:spChg chg="add mod">
          <ac:chgData name="Zurbrügg Corinne" userId="9bf00a35-daaf-4b5d-a00c-eae22b493c7e" providerId="ADAL" clId="{F896CB6E-1FF8-4F8E-BB38-22186265DB2A}" dt="2026-06-01T10:14:27.586" v="110"/>
          <ac:spMkLst>
            <pc:docMk/>
            <pc:sldMk cId="266204402" sldId="339"/>
            <ac:spMk id="5" creationId="{AC4A0C8A-00B3-5B5F-B401-65151B77A60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17.524" v="91"/>
        <pc:sldMkLst>
          <pc:docMk/>
          <pc:sldMk cId="529796083" sldId="424"/>
        </pc:sldMkLst>
        <pc:spChg chg="del">
          <ac:chgData name="Zurbrügg Corinne" userId="9bf00a35-daaf-4b5d-a00c-eae22b493c7e" providerId="ADAL" clId="{F896CB6E-1FF8-4F8E-BB38-22186265DB2A}" dt="2026-06-01T10:07:36.702" v="38" actId="478"/>
          <ac:spMkLst>
            <pc:docMk/>
            <pc:sldMk cId="529796083" sldId="424"/>
            <ac:spMk id="3" creationId="{A2EE77C0-9E0C-81E8-0729-74BCD02CBFCE}"/>
          </ac:spMkLst>
        </pc:spChg>
        <pc:spChg chg="add mod">
          <ac:chgData name="Zurbrügg Corinne" userId="9bf00a35-daaf-4b5d-a00c-eae22b493c7e" providerId="ADAL" clId="{F896CB6E-1FF8-4F8E-BB38-22186265DB2A}" dt="2026-06-01T10:12:17.524" v="91"/>
          <ac:spMkLst>
            <pc:docMk/>
            <pc:sldMk cId="529796083" sldId="424"/>
            <ac:spMk id="5" creationId="{F5C5DED1-18BD-DF58-BF5C-4DBF0CA174B2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2:20.001" v="92"/>
        <pc:sldMkLst>
          <pc:docMk/>
          <pc:sldMk cId="2283722339" sldId="426"/>
        </pc:sldMkLst>
        <pc:spChg chg="del">
          <ac:chgData name="Zurbrügg Corinne" userId="9bf00a35-daaf-4b5d-a00c-eae22b493c7e" providerId="ADAL" clId="{F896CB6E-1FF8-4F8E-BB38-22186265DB2A}" dt="2026-06-01T10:07:39.472" v="39" actId="478"/>
          <ac:spMkLst>
            <pc:docMk/>
            <pc:sldMk cId="2283722339" sldId="426"/>
            <ac:spMk id="5" creationId="{2B7B4299-B1BA-3723-6836-897F3B3889D8}"/>
          </ac:spMkLst>
        </pc:spChg>
        <pc:spChg chg="add mod">
          <ac:chgData name="Zurbrügg Corinne" userId="9bf00a35-daaf-4b5d-a00c-eae22b493c7e" providerId="ADAL" clId="{F896CB6E-1FF8-4F8E-BB38-22186265DB2A}" dt="2026-06-01T10:12:20.001" v="92"/>
          <ac:spMkLst>
            <pc:docMk/>
            <pc:sldMk cId="2283722339" sldId="426"/>
            <ac:spMk id="6" creationId="{1855E171-5E5A-446B-DF7B-8F399F4A6EE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39.657" v="96"/>
        <pc:sldMkLst>
          <pc:docMk/>
          <pc:sldMk cId="2331403210" sldId="429"/>
        </pc:sldMkLst>
        <pc:spChg chg="del">
          <ac:chgData name="Zurbrügg Corinne" userId="9bf00a35-daaf-4b5d-a00c-eae22b493c7e" providerId="ADAL" clId="{F896CB6E-1FF8-4F8E-BB38-22186265DB2A}" dt="2026-06-01T10:08:07.429" v="44" actId="478"/>
          <ac:spMkLst>
            <pc:docMk/>
            <pc:sldMk cId="2331403210" sldId="429"/>
            <ac:spMk id="4" creationId="{6D00F7FD-AB53-A425-6363-3E39FB0ACB88}"/>
          </ac:spMkLst>
        </pc:spChg>
        <pc:spChg chg="add mod">
          <ac:chgData name="Zurbrügg Corinne" userId="9bf00a35-daaf-4b5d-a00c-eae22b493c7e" providerId="ADAL" clId="{F896CB6E-1FF8-4F8E-BB38-22186265DB2A}" dt="2026-06-01T10:12:39.657" v="96"/>
          <ac:spMkLst>
            <pc:docMk/>
            <pc:sldMk cId="2331403210" sldId="429"/>
            <ac:spMk id="6" creationId="{B9BD01EE-4511-6250-33A1-88CF9EFEF0A2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47.895" v="98"/>
        <pc:sldMkLst>
          <pc:docMk/>
          <pc:sldMk cId="635746144" sldId="432"/>
        </pc:sldMkLst>
        <pc:spChg chg="del">
          <ac:chgData name="Zurbrügg Corinne" userId="9bf00a35-daaf-4b5d-a00c-eae22b493c7e" providerId="ADAL" clId="{F896CB6E-1FF8-4F8E-BB38-22186265DB2A}" dt="2026-06-01T10:08:17.516" v="46" actId="478"/>
          <ac:spMkLst>
            <pc:docMk/>
            <pc:sldMk cId="635746144" sldId="432"/>
            <ac:spMk id="5" creationId="{69839FE3-7E6E-8408-3936-38A9CC176452}"/>
          </ac:spMkLst>
        </pc:spChg>
        <pc:spChg chg="add mod">
          <ac:chgData name="Zurbrügg Corinne" userId="9bf00a35-daaf-4b5d-a00c-eae22b493c7e" providerId="ADAL" clId="{F896CB6E-1FF8-4F8E-BB38-22186265DB2A}" dt="2026-06-01T10:12:47.895" v="98"/>
          <ac:spMkLst>
            <pc:docMk/>
            <pc:sldMk cId="635746144" sldId="432"/>
            <ac:spMk id="7" creationId="{56A64A8B-0E58-6CE9-200B-AC0FD2677042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09:41:05.456" v="4" actId="478"/>
        <pc:sldMkLst>
          <pc:docMk/>
          <pc:sldMk cId="3134027375" sldId="435"/>
        </pc:sldMkLst>
        <pc:spChg chg="del">
          <ac:chgData name="Zurbrügg Corinne" userId="9bf00a35-daaf-4b5d-a00c-eae22b493c7e" providerId="ADAL" clId="{F896CB6E-1FF8-4F8E-BB38-22186265DB2A}" dt="2026-06-01T09:41:05.456" v="4" actId="478"/>
          <ac:spMkLst>
            <pc:docMk/>
            <pc:sldMk cId="3134027375" sldId="435"/>
            <ac:spMk id="4" creationId="{28D7753E-B46C-5EFC-63D7-AA1BD5D2C186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2:00.204" v="87"/>
        <pc:sldMkLst>
          <pc:docMk/>
          <pc:sldMk cId="4138823170" sldId="436"/>
        </pc:sldMkLst>
        <pc:spChg chg="del">
          <ac:chgData name="Zurbrügg Corinne" userId="9bf00a35-daaf-4b5d-a00c-eae22b493c7e" providerId="ADAL" clId="{F896CB6E-1FF8-4F8E-BB38-22186265DB2A}" dt="2026-06-01T10:07:19.073" v="34" actId="478"/>
          <ac:spMkLst>
            <pc:docMk/>
            <pc:sldMk cId="4138823170" sldId="436"/>
            <ac:spMk id="3" creationId="{70FD0751-6C1D-5F8A-E645-938BA34F38C3}"/>
          </ac:spMkLst>
        </pc:spChg>
        <pc:spChg chg="add mod">
          <ac:chgData name="Zurbrügg Corinne" userId="9bf00a35-daaf-4b5d-a00c-eae22b493c7e" providerId="ADAL" clId="{F896CB6E-1FF8-4F8E-BB38-22186265DB2A}" dt="2026-06-01T10:12:00.204" v="87"/>
          <ac:spMkLst>
            <pc:docMk/>
            <pc:sldMk cId="4138823170" sldId="436"/>
            <ac:spMk id="8" creationId="{02063AD9-DD5A-6943-0173-51FDABE3F0D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51.188" v="99"/>
        <pc:sldMkLst>
          <pc:docMk/>
          <pc:sldMk cId="1121929303" sldId="440"/>
        </pc:sldMkLst>
        <pc:spChg chg="del">
          <ac:chgData name="Zurbrügg Corinne" userId="9bf00a35-daaf-4b5d-a00c-eae22b493c7e" providerId="ADAL" clId="{F896CB6E-1FF8-4F8E-BB38-22186265DB2A}" dt="2026-06-01T10:08:22.634" v="47" actId="478"/>
          <ac:spMkLst>
            <pc:docMk/>
            <pc:sldMk cId="1121929303" sldId="440"/>
            <ac:spMk id="2" creationId="{4E083073-111E-D6D3-86AC-9128DE0C356E}"/>
          </ac:spMkLst>
        </pc:spChg>
        <pc:spChg chg="add mod">
          <ac:chgData name="Zurbrügg Corinne" userId="9bf00a35-daaf-4b5d-a00c-eae22b493c7e" providerId="ADAL" clId="{F896CB6E-1FF8-4F8E-BB38-22186265DB2A}" dt="2026-06-01T10:12:51.188" v="99"/>
          <ac:spMkLst>
            <pc:docMk/>
            <pc:sldMk cId="1121929303" sldId="440"/>
            <ac:spMk id="4" creationId="{624CE261-9BBF-0768-C155-BF6BDBBCD0D6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2:42.041" v="97"/>
        <pc:sldMkLst>
          <pc:docMk/>
          <pc:sldMk cId="3199712908" sldId="441"/>
        </pc:sldMkLst>
        <pc:spChg chg="del">
          <ac:chgData name="Zurbrügg Corinne" userId="9bf00a35-daaf-4b5d-a00c-eae22b493c7e" providerId="ADAL" clId="{F896CB6E-1FF8-4F8E-BB38-22186265DB2A}" dt="2026-06-01T10:08:10.140" v="45" actId="478"/>
          <ac:spMkLst>
            <pc:docMk/>
            <pc:sldMk cId="3199712908" sldId="441"/>
            <ac:spMk id="3" creationId="{B0C7D710-5EA9-83D3-947E-1B7B4987E363}"/>
          </ac:spMkLst>
        </pc:spChg>
        <pc:spChg chg="add mod">
          <ac:chgData name="Zurbrügg Corinne" userId="9bf00a35-daaf-4b5d-a00c-eae22b493c7e" providerId="ADAL" clId="{F896CB6E-1FF8-4F8E-BB38-22186265DB2A}" dt="2026-06-01T10:12:42.041" v="97"/>
          <ac:spMkLst>
            <pc:docMk/>
            <pc:sldMk cId="3199712908" sldId="441"/>
            <ac:spMk id="4" creationId="{C54E03A1-755A-E82D-20C9-539C58D31254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09:35.801" v="65" actId="6549"/>
        <pc:sldMkLst>
          <pc:docMk/>
          <pc:sldMk cId="3735120204" sldId="446"/>
        </pc:sldMkLst>
        <pc:spChg chg="del">
          <ac:chgData name="Zurbrügg Corinne" userId="9bf00a35-daaf-4b5d-a00c-eae22b493c7e" providerId="ADAL" clId="{F896CB6E-1FF8-4F8E-BB38-22186265DB2A}" dt="2026-06-01T10:09:31.201" v="63" actId="478"/>
          <ac:spMkLst>
            <pc:docMk/>
            <pc:sldMk cId="3735120204" sldId="446"/>
            <ac:spMk id="4" creationId="{D43F8A61-4C4F-5665-5474-B5CFC9A22AA5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3:25.120" v="105"/>
        <pc:sldMkLst>
          <pc:docMk/>
          <pc:sldMk cId="1607697378" sldId="448"/>
        </pc:sldMkLst>
        <pc:spChg chg="del">
          <ac:chgData name="Zurbrügg Corinne" userId="9bf00a35-daaf-4b5d-a00c-eae22b493c7e" providerId="ADAL" clId="{F896CB6E-1FF8-4F8E-BB38-22186265DB2A}" dt="2026-06-01T10:09:00.841" v="56" actId="478"/>
          <ac:spMkLst>
            <pc:docMk/>
            <pc:sldMk cId="1607697378" sldId="448"/>
            <ac:spMk id="2" creationId="{48E849FC-2794-4489-C898-F49029D61B04}"/>
          </ac:spMkLst>
        </pc:spChg>
        <pc:spChg chg="add mod">
          <ac:chgData name="Zurbrügg Corinne" userId="9bf00a35-daaf-4b5d-a00c-eae22b493c7e" providerId="ADAL" clId="{F896CB6E-1FF8-4F8E-BB38-22186265DB2A}" dt="2026-06-01T10:13:25.120" v="105"/>
          <ac:spMkLst>
            <pc:docMk/>
            <pc:sldMk cId="1607697378" sldId="448"/>
            <ac:spMk id="3" creationId="{F7235B8B-74DC-BF8C-DA91-B65003F395A6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3:40.224" v="107"/>
        <pc:sldMkLst>
          <pc:docMk/>
          <pc:sldMk cId="3070730696" sldId="450"/>
        </pc:sldMkLst>
        <pc:spChg chg="del">
          <ac:chgData name="Zurbrügg Corinne" userId="9bf00a35-daaf-4b5d-a00c-eae22b493c7e" providerId="ADAL" clId="{F896CB6E-1FF8-4F8E-BB38-22186265DB2A}" dt="2026-06-01T10:09:14.906" v="60" actId="478"/>
          <ac:spMkLst>
            <pc:docMk/>
            <pc:sldMk cId="3070730696" sldId="450"/>
            <ac:spMk id="5" creationId="{5B97F765-27C2-40CA-1E80-B0135FA0408D}"/>
          </ac:spMkLst>
        </pc:spChg>
        <pc:spChg chg="add mod">
          <ac:chgData name="Zurbrügg Corinne" userId="9bf00a35-daaf-4b5d-a00c-eae22b493c7e" providerId="ADAL" clId="{F896CB6E-1FF8-4F8E-BB38-22186265DB2A}" dt="2026-06-01T10:13:40.224" v="107"/>
          <ac:spMkLst>
            <pc:docMk/>
            <pc:sldMk cId="3070730696" sldId="450"/>
            <ac:spMk id="9" creationId="{4EF2A611-8753-7F29-82D9-B5FB3AFA1C36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3:35.798" v="106"/>
        <pc:sldMkLst>
          <pc:docMk/>
          <pc:sldMk cId="1408333554" sldId="451"/>
        </pc:sldMkLst>
        <pc:spChg chg="del">
          <ac:chgData name="Zurbrügg Corinne" userId="9bf00a35-daaf-4b5d-a00c-eae22b493c7e" providerId="ADAL" clId="{F896CB6E-1FF8-4F8E-BB38-22186265DB2A}" dt="2026-06-01T10:09:08.462" v="58" actId="478"/>
          <ac:spMkLst>
            <pc:docMk/>
            <pc:sldMk cId="1408333554" sldId="451"/>
            <ac:spMk id="2" creationId="{C306AAC6-1CDA-23A6-E70F-6674366AEA55}"/>
          </ac:spMkLst>
        </pc:spChg>
        <pc:spChg chg="add mod">
          <ac:chgData name="Zurbrügg Corinne" userId="9bf00a35-daaf-4b5d-a00c-eae22b493c7e" providerId="ADAL" clId="{F896CB6E-1FF8-4F8E-BB38-22186265DB2A}" dt="2026-06-01T10:13:35.798" v="106"/>
          <ac:spMkLst>
            <pc:docMk/>
            <pc:sldMk cId="1408333554" sldId="451"/>
            <ac:spMk id="3" creationId="{A313DC5C-BB7C-2686-4A85-BBA24BCC486B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3:59.345" v="108"/>
        <pc:sldMkLst>
          <pc:docMk/>
          <pc:sldMk cId="3400178101" sldId="463"/>
        </pc:sldMkLst>
        <pc:spChg chg="del">
          <ac:chgData name="Zurbrügg Corinne" userId="9bf00a35-daaf-4b5d-a00c-eae22b493c7e" providerId="ADAL" clId="{F896CB6E-1FF8-4F8E-BB38-22186265DB2A}" dt="2026-06-01T10:09:52.491" v="69" actId="478"/>
          <ac:spMkLst>
            <pc:docMk/>
            <pc:sldMk cId="3400178101" sldId="463"/>
            <ac:spMk id="4" creationId="{B3FDEA67-2C45-1E88-144B-467BEDD5BCA9}"/>
          </ac:spMkLst>
        </pc:spChg>
        <pc:spChg chg="add mod">
          <ac:chgData name="Zurbrügg Corinne" userId="9bf00a35-daaf-4b5d-a00c-eae22b493c7e" providerId="ADAL" clId="{F896CB6E-1FF8-4F8E-BB38-22186265DB2A}" dt="2026-06-01T10:13:59.345" v="108"/>
          <ac:spMkLst>
            <pc:docMk/>
            <pc:sldMk cId="3400178101" sldId="463"/>
            <ac:spMk id="5" creationId="{6BCFA118-7F39-6533-1940-A0A3E7A9014C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23.273" v="93"/>
        <pc:sldMkLst>
          <pc:docMk/>
          <pc:sldMk cId="4262096000" sldId="471"/>
        </pc:sldMkLst>
        <pc:spChg chg="del">
          <ac:chgData name="Zurbrügg Corinne" userId="9bf00a35-daaf-4b5d-a00c-eae22b493c7e" providerId="ADAL" clId="{F896CB6E-1FF8-4F8E-BB38-22186265DB2A}" dt="2026-06-01T10:07:46.820" v="40" actId="478"/>
          <ac:spMkLst>
            <pc:docMk/>
            <pc:sldMk cId="4262096000" sldId="471"/>
            <ac:spMk id="2" creationId="{401EE8DE-E410-6128-2D2E-8E5E4D919B29}"/>
          </ac:spMkLst>
        </pc:spChg>
        <pc:spChg chg="add mod">
          <ac:chgData name="Zurbrügg Corinne" userId="9bf00a35-daaf-4b5d-a00c-eae22b493c7e" providerId="ADAL" clId="{F896CB6E-1FF8-4F8E-BB38-22186265DB2A}" dt="2026-06-01T10:12:23.273" v="93"/>
          <ac:spMkLst>
            <pc:docMk/>
            <pc:sldMk cId="4262096000" sldId="471"/>
            <ac:spMk id="5" creationId="{F4484624-91FD-A4F6-C9E1-7D8DE55C876E}"/>
          </ac:spMkLst>
        </pc:spChg>
      </pc:sldChg>
      <pc:sldChg chg="delSp modSp mod">
        <pc:chgData name="Zurbrügg Corinne" userId="9bf00a35-daaf-4b5d-a00c-eae22b493c7e" providerId="ADAL" clId="{F896CB6E-1FF8-4F8E-BB38-22186265DB2A}" dt="2026-06-01T09:42:30.827" v="17" actId="478"/>
        <pc:sldMkLst>
          <pc:docMk/>
          <pc:sldMk cId="2162866851" sldId="482"/>
        </pc:sldMkLst>
        <pc:spChg chg="del mod">
          <ac:chgData name="Zurbrügg Corinne" userId="9bf00a35-daaf-4b5d-a00c-eae22b493c7e" providerId="ADAL" clId="{F896CB6E-1FF8-4F8E-BB38-22186265DB2A}" dt="2026-06-01T09:42:30.827" v="17" actId="478"/>
          <ac:spMkLst>
            <pc:docMk/>
            <pc:sldMk cId="2162866851" sldId="482"/>
            <ac:spMk id="2" creationId="{EAD76CC3-6905-FFCC-E777-49F69189F62F}"/>
          </ac:spMkLst>
        </pc:spChg>
      </pc:sldChg>
      <pc:sldChg chg="delSp mod">
        <pc:chgData name="Zurbrügg Corinne" userId="9bf00a35-daaf-4b5d-a00c-eae22b493c7e" providerId="ADAL" clId="{F896CB6E-1FF8-4F8E-BB38-22186265DB2A}" dt="2026-06-01T10:09:38.708" v="66" actId="478"/>
        <pc:sldMkLst>
          <pc:docMk/>
          <pc:sldMk cId="1291098326" sldId="496"/>
        </pc:sldMkLst>
        <pc:spChg chg="del">
          <ac:chgData name="Zurbrügg Corinne" userId="9bf00a35-daaf-4b5d-a00c-eae22b493c7e" providerId="ADAL" clId="{F896CB6E-1FF8-4F8E-BB38-22186265DB2A}" dt="2026-06-01T10:09:38.708" v="66" actId="478"/>
          <ac:spMkLst>
            <pc:docMk/>
            <pc:sldMk cId="1291098326" sldId="496"/>
            <ac:spMk id="2" creationId="{1D25F127-FEBC-F06C-D627-654EF4CFBC0D}"/>
          </ac:spMkLst>
        </pc:spChg>
      </pc:sldChg>
      <pc:sldChg chg="delSp mod">
        <pc:chgData name="Zurbrügg Corinne" userId="9bf00a35-daaf-4b5d-a00c-eae22b493c7e" providerId="ADAL" clId="{F896CB6E-1FF8-4F8E-BB38-22186265DB2A}" dt="2026-06-01T10:09:18.061" v="61" actId="478"/>
        <pc:sldMkLst>
          <pc:docMk/>
          <pc:sldMk cId="2466515999" sldId="501"/>
        </pc:sldMkLst>
        <pc:spChg chg="del">
          <ac:chgData name="Zurbrügg Corinne" userId="9bf00a35-daaf-4b5d-a00c-eae22b493c7e" providerId="ADAL" clId="{F896CB6E-1FF8-4F8E-BB38-22186265DB2A}" dt="2026-06-01T10:09:18.061" v="61" actId="478"/>
          <ac:spMkLst>
            <pc:docMk/>
            <pc:sldMk cId="2466515999" sldId="501"/>
            <ac:spMk id="3" creationId="{03CBD0D1-C7CA-62AE-99C5-1D676C56A27C}"/>
          </ac:spMkLst>
        </pc:spChg>
      </pc:sldChg>
      <pc:sldChg chg="delSp mod">
        <pc:chgData name="Zurbrügg Corinne" userId="9bf00a35-daaf-4b5d-a00c-eae22b493c7e" providerId="ADAL" clId="{F896CB6E-1FF8-4F8E-BB38-22186265DB2A}" dt="2026-06-01T10:09:27.648" v="62" actId="478"/>
        <pc:sldMkLst>
          <pc:docMk/>
          <pc:sldMk cId="451442646" sldId="502"/>
        </pc:sldMkLst>
        <pc:spChg chg="del">
          <ac:chgData name="Zurbrügg Corinne" userId="9bf00a35-daaf-4b5d-a00c-eae22b493c7e" providerId="ADAL" clId="{F896CB6E-1FF8-4F8E-BB38-22186265DB2A}" dt="2026-06-01T10:09:27.648" v="62" actId="478"/>
          <ac:spMkLst>
            <pc:docMk/>
            <pc:sldMk cId="451442646" sldId="502"/>
            <ac:spMk id="3" creationId="{D5AA8A9D-65E2-3F22-6B80-4DAD39CED442}"/>
          </ac:spMkLst>
        </pc:spChg>
      </pc:sldChg>
      <pc:sldChg chg="delSp mod">
        <pc:chgData name="Zurbrügg Corinne" userId="9bf00a35-daaf-4b5d-a00c-eae22b493c7e" providerId="ADAL" clId="{F896CB6E-1FF8-4F8E-BB38-22186265DB2A}" dt="2026-06-01T10:08:04.677" v="43" actId="478"/>
        <pc:sldMkLst>
          <pc:docMk/>
          <pc:sldMk cId="1227365657" sldId="507"/>
        </pc:sldMkLst>
        <pc:spChg chg="del">
          <ac:chgData name="Zurbrügg Corinne" userId="9bf00a35-daaf-4b5d-a00c-eae22b493c7e" providerId="ADAL" clId="{F896CB6E-1FF8-4F8E-BB38-22186265DB2A}" dt="2026-06-01T10:08:04.677" v="43" actId="478"/>
          <ac:spMkLst>
            <pc:docMk/>
            <pc:sldMk cId="1227365657" sldId="507"/>
            <ac:spMk id="2" creationId="{38183B72-134A-70D7-1521-20EB7EA858E1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10:09:45.008" v="68" actId="478"/>
        <pc:sldMkLst>
          <pc:docMk/>
          <pc:sldMk cId="974163801" sldId="821"/>
        </pc:sldMkLst>
        <pc:spChg chg="del">
          <ac:chgData name="Zurbrügg Corinne" userId="9bf00a35-daaf-4b5d-a00c-eae22b493c7e" providerId="ADAL" clId="{F896CB6E-1FF8-4F8E-BB38-22186265DB2A}" dt="2026-06-01T10:09:45.008" v="68" actId="478"/>
          <ac:spMkLst>
            <pc:docMk/>
            <pc:sldMk cId="974163801" sldId="821"/>
            <ac:spMk id="4" creationId="{9ACF1E54-0772-5C4F-FA0E-4C05D9CF72CC}"/>
          </ac:spMkLst>
        </pc:spChg>
      </pc:sldChg>
      <pc:sldChg chg="delSp mod">
        <pc:chgData name="Zurbrügg Corinne" userId="9bf00a35-daaf-4b5d-a00c-eae22b493c7e" providerId="ADAL" clId="{F896CB6E-1FF8-4F8E-BB38-22186265DB2A}" dt="2026-06-01T10:08:43.269" v="51" actId="478"/>
        <pc:sldMkLst>
          <pc:docMk/>
          <pc:sldMk cId="1994857103" sldId="825"/>
        </pc:sldMkLst>
        <pc:spChg chg="del">
          <ac:chgData name="Zurbrügg Corinne" userId="9bf00a35-daaf-4b5d-a00c-eae22b493c7e" providerId="ADAL" clId="{F896CB6E-1FF8-4F8E-BB38-22186265DB2A}" dt="2026-06-01T10:08:43.269" v="51" actId="478"/>
          <ac:spMkLst>
            <pc:docMk/>
            <pc:sldMk cId="1994857103" sldId="825"/>
            <ac:spMk id="3" creationId="{5489D40F-D13E-6CD1-0D92-CF5504F2FE6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31.175" v="95"/>
        <pc:sldMkLst>
          <pc:docMk/>
          <pc:sldMk cId="1302150582" sldId="831"/>
        </pc:sldMkLst>
        <pc:spChg chg="del">
          <ac:chgData name="Zurbrügg Corinne" userId="9bf00a35-daaf-4b5d-a00c-eae22b493c7e" providerId="ADAL" clId="{F896CB6E-1FF8-4F8E-BB38-22186265DB2A}" dt="2026-06-01T10:07:52.508" v="42" actId="478"/>
          <ac:spMkLst>
            <pc:docMk/>
            <pc:sldMk cId="1302150582" sldId="831"/>
            <ac:spMk id="3" creationId="{CE37AD01-BA6E-3A6D-8A52-2E61340477ED}"/>
          </ac:spMkLst>
        </pc:spChg>
        <pc:spChg chg="add mod">
          <ac:chgData name="Zurbrügg Corinne" userId="9bf00a35-daaf-4b5d-a00c-eae22b493c7e" providerId="ADAL" clId="{F896CB6E-1FF8-4F8E-BB38-22186265DB2A}" dt="2026-06-01T10:12:31.175" v="95"/>
          <ac:spMkLst>
            <pc:docMk/>
            <pc:sldMk cId="1302150582" sldId="831"/>
            <ac:spMk id="4" creationId="{2D8CD126-EA67-0821-13AB-4AB5E60B23D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56.803" v="100"/>
        <pc:sldMkLst>
          <pc:docMk/>
          <pc:sldMk cId="3387587997" sldId="832"/>
        </pc:sldMkLst>
        <pc:spChg chg="del">
          <ac:chgData name="Zurbrügg Corinne" userId="9bf00a35-daaf-4b5d-a00c-eae22b493c7e" providerId="ADAL" clId="{F896CB6E-1FF8-4F8E-BB38-22186265DB2A}" dt="2026-06-01T10:08:25.564" v="48" actId="478"/>
          <ac:spMkLst>
            <pc:docMk/>
            <pc:sldMk cId="3387587997" sldId="832"/>
            <ac:spMk id="3" creationId="{CFBC4A90-2E81-E1ED-A904-EEB02C5890FD}"/>
          </ac:spMkLst>
        </pc:spChg>
        <pc:spChg chg="add mod">
          <ac:chgData name="Zurbrügg Corinne" userId="9bf00a35-daaf-4b5d-a00c-eae22b493c7e" providerId="ADAL" clId="{F896CB6E-1FF8-4F8E-BB38-22186265DB2A}" dt="2026-06-01T10:12:56.803" v="100"/>
          <ac:spMkLst>
            <pc:docMk/>
            <pc:sldMk cId="3387587997" sldId="832"/>
            <ac:spMk id="4" creationId="{BAD551A3-C2F1-C30B-4F59-9C9AC0EEB5C6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06:15.362" v="23"/>
        <pc:sldMkLst>
          <pc:docMk/>
          <pc:sldMk cId="1585227804" sldId="833"/>
        </pc:sldMkLst>
        <pc:spChg chg="del mod">
          <ac:chgData name="Zurbrügg Corinne" userId="9bf00a35-daaf-4b5d-a00c-eae22b493c7e" providerId="ADAL" clId="{F896CB6E-1FF8-4F8E-BB38-22186265DB2A}" dt="2026-06-01T10:06:05.402" v="21" actId="478"/>
          <ac:spMkLst>
            <pc:docMk/>
            <pc:sldMk cId="1585227804" sldId="833"/>
            <ac:spMk id="4" creationId="{65953D94-E103-3F14-0C05-6B48AAC3CEC5}"/>
          </ac:spMkLst>
        </pc:spChg>
        <pc:spChg chg="add mod">
          <ac:chgData name="Zurbrügg Corinne" userId="9bf00a35-daaf-4b5d-a00c-eae22b493c7e" providerId="ADAL" clId="{F896CB6E-1FF8-4F8E-BB38-22186265DB2A}" dt="2026-06-01T10:05:54.551" v="20"/>
          <ac:spMkLst>
            <pc:docMk/>
            <pc:sldMk cId="1585227804" sldId="833"/>
            <ac:spMk id="5" creationId="{C2A8A96E-03D6-8B2F-FE87-C3FEA45ABFAD}"/>
          </ac:spMkLst>
        </pc:spChg>
        <pc:spChg chg="add mod">
          <ac:chgData name="Zurbrügg Corinne" userId="9bf00a35-daaf-4b5d-a00c-eae22b493c7e" providerId="ADAL" clId="{F896CB6E-1FF8-4F8E-BB38-22186265DB2A}" dt="2026-06-01T10:06:15.362" v="23"/>
          <ac:spMkLst>
            <pc:docMk/>
            <pc:sldMk cId="1585227804" sldId="833"/>
            <ac:spMk id="6" creationId="{A26978B1-F498-F638-6030-A01092424F1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05.694" v="75"/>
        <pc:sldMkLst>
          <pc:docMk/>
          <pc:sldMk cId="2797250385" sldId="836"/>
        </pc:sldMkLst>
        <pc:spChg chg="del">
          <ac:chgData name="Zurbrügg Corinne" userId="9bf00a35-daaf-4b5d-a00c-eae22b493c7e" providerId="ADAL" clId="{F896CB6E-1FF8-4F8E-BB38-22186265DB2A}" dt="2026-06-01T10:06:10.059" v="22" actId="478"/>
          <ac:spMkLst>
            <pc:docMk/>
            <pc:sldMk cId="2797250385" sldId="836"/>
            <ac:spMk id="2" creationId="{4AB6B70D-F50A-1BE1-6A8D-8A7A07BEFBB3}"/>
          </ac:spMkLst>
        </pc:spChg>
        <pc:spChg chg="add mod">
          <ac:chgData name="Zurbrügg Corinne" userId="9bf00a35-daaf-4b5d-a00c-eae22b493c7e" providerId="ADAL" clId="{F896CB6E-1FF8-4F8E-BB38-22186265DB2A}" dt="2026-06-01T10:11:05.694" v="75"/>
          <ac:spMkLst>
            <pc:docMk/>
            <pc:sldMk cId="2797250385" sldId="836"/>
            <ac:spMk id="5" creationId="{E930C2E2-F791-2D03-D786-A2571CCA092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12.541" v="76"/>
        <pc:sldMkLst>
          <pc:docMk/>
          <pc:sldMk cId="1323652265" sldId="837"/>
        </pc:sldMkLst>
        <pc:spChg chg="del">
          <ac:chgData name="Zurbrügg Corinne" userId="9bf00a35-daaf-4b5d-a00c-eae22b493c7e" providerId="ADAL" clId="{F896CB6E-1FF8-4F8E-BB38-22186265DB2A}" dt="2026-06-01T10:06:26.440" v="24" actId="478"/>
          <ac:spMkLst>
            <pc:docMk/>
            <pc:sldMk cId="1323652265" sldId="837"/>
            <ac:spMk id="2" creationId="{2D61F7BF-CC70-7E37-C50B-AF4152580485}"/>
          </ac:spMkLst>
        </pc:spChg>
        <pc:spChg chg="add mod">
          <ac:chgData name="Zurbrügg Corinne" userId="9bf00a35-daaf-4b5d-a00c-eae22b493c7e" providerId="ADAL" clId="{F896CB6E-1FF8-4F8E-BB38-22186265DB2A}" dt="2026-06-01T10:11:12.541" v="76"/>
          <ac:spMkLst>
            <pc:docMk/>
            <pc:sldMk cId="1323652265" sldId="837"/>
            <ac:spMk id="5" creationId="{CF9C48DE-E518-B58F-DCF0-E2FF1CFC3F51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16.370" v="77"/>
        <pc:sldMkLst>
          <pc:docMk/>
          <pc:sldMk cId="2847321878" sldId="838"/>
        </pc:sldMkLst>
        <pc:spChg chg="del">
          <ac:chgData name="Zurbrügg Corinne" userId="9bf00a35-daaf-4b5d-a00c-eae22b493c7e" providerId="ADAL" clId="{F896CB6E-1FF8-4F8E-BB38-22186265DB2A}" dt="2026-06-01T10:06:29.922" v="25" actId="478"/>
          <ac:spMkLst>
            <pc:docMk/>
            <pc:sldMk cId="2847321878" sldId="838"/>
            <ac:spMk id="4" creationId="{E35B9833-DFB9-4D6E-E5F7-30AC91D50779}"/>
          </ac:spMkLst>
        </pc:spChg>
        <pc:spChg chg="add mod">
          <ac:chgData name="Zurbrügg Corinne" userId="9bf00a35-daaf-4b5d-a00c-eae22b493c7e" providerId="ADAL" clId="{F896CB6E-1FF8-4F8E-BB38-22186265DB2A}" dt="2026-06-01T10:11:16.370" v="77"/>
          <ac:spMkLst>
            <pc:docMk/>
            <pc:sldMk cId="2847321878" sldId="838"/>
            <ac:spMk id="5" creationId="{75E85B6E-9862-231C-C510-2E6DC6B01BF8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30.584" v="80"/>
        <pc:sldMkLst>
          <pc:docMk/>
          <pc:sldMk cId="3065092688" sldId="839"/>
        </pc:sldMkLst>
        <pc:spChg chg="del">
          <ac:chgData name="Zurbrügg Corinne" userId="9bf00a35-daaf-4b5d-a00c-eae22b493c7e" providerId="ADAL" clId="{F896CB6E-1FF8-4F8E-BB38-22186265DB2A}" dt="2026-06-01T10:06:40.096" v="27" actId="478"/>
          <ac:spMkLst>
            <pc:docMk/>
            <pc:sldMk cId="3065092688" sldId="839"/>
            <ac:spMk id="22" creationId="{DFFF1C4C-7066-C101-3CFC-C941B8262A3C}"/>
          </ac:spMkLst>
        </pc:spChg>
        <pc:spChg chg="add mod">
          <ac:chgData name="Zurbrügg Corinne" userId="9bf00a35-daaf-4b5d-a00c-eae22b493c7e" providerId="ADAL" clId="{F896CB6E-1FF8-4F8E-BB38-22186265DB2A}" dt="2026-06-01T10:11:30.584" v="80"/>
          <ac:spMkLst>
            <pc:docMk/>
            <pc:sldMk cId="3065092688" sldId="839"/>
            <ac:spMk id="23" creationId="{F286C6F4-0DE3-24C4-691D-5B051A85268E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11.780" v="90"/>
        <pc:sldMkLst>
          <pc:docMk/>
          <pc:sldMk cId="701950904" sldId="840"/>
        </pc:sldMkLst>
        <pc:spChg chg="add mod">
          <ac:chgData name="Zurbrügg Corinne" userId="9bf00a35-daaf-4b5d-a00c-eae22b493c7e" providerId="ADAL" clId="{F896CB6E-1FF8-4F8E-BB38-22186265DB2A}" dt="2026-06-01T10:12:11.780" v="90"/>
          <ac:spMkLst>
            <pc:docMk/>
            <pc:sldMk cId="701950904" sldId="840"/>
            <ac:spMk id="9" creationId="{F39FDC50-1E2D-B944-090A-AC4BADA8DBA7}"/>
          </ac:spMkLst>
        </pc:spChg>
        <pc:spChg chg="del">
          <ac:chgData name="Zurbrügg Corinne" userId="9bf00a35-daaf-4b5d-a00c-eae22b493c7e" providerId="ADAL" clId="{F896CB6E-1FF8-4F8E-BB38-22186265DB2A}" dt="2026-06-01T10:07:33.518" v="37" actId="478"/>
          <ac:spMkLst>
            <pc:docMk/>
            <pc:sldMk cId="701950904" sldId="840"/>
            <ac:spMk id="11" creationId="{81568771-EEBD-F36E-0C45-8B9F45C818E2}"/>
          </ac:spMkLst>
        </pc:spChg>
      </pc:sldChg>
      <pc:sldChg chg="delSp mod modNotesTx">
        <pc:chgData name="Zurbrügg Corinne" userId="9bf00a35-daaf-4b5d-a00c-eae22b493c7e" providerId="ADAL" clId="{F896CB6E-1FF8-4F8E-BB38-22186265DB2A}" dt="2026-06-01T09:42:04.599" v="12" actId="478"/>
        <pc:sldMkLst>
          <pc:docMk/>
          <pc:sldMk cId="839899217" sldId="841"/>
        </pc:sldMkLst>
        <pc:spChg chg="del">
          <ac:chgData name="Zurbrügg Corinne" userId="9bf00a35-daaf-4b5d-a00c-eae22b493c7e" providerId="ADAL" clId="{F896CB6E-1FF8-4F8E-BB38-22186265DB2A}" dt="2026-06-01T09:42:04.599" v="12" actId="478"/>
          <ac:spMkLst>
            <pc:docMk/>
            <pc:sldMk cId="839899217" sldId="841"/>
            <ac:spMk id="4" creationId="{510497BC-11C4-34B9-3E71-8EB9051FFBD3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33.695" v="81"/>
        <pc:sldMkLst>
          <pc:docMk/>
          <pc:sldMk cId="1056783951" sldId="842"/>
        </pc:sldMkLst>
        <pc:spChg chg="del">
          <ac:chgData name="Zurbrügg Corinne" userId="9bf00a35-daaf-4b5d-a00c-eae22b493c7e" providerId="ADAL" clId="{F896CB6E-1FF8-4F8E-BB38-22186265DB2A}" dt="2026-06-01T10:06:44.014" v="28" actId="478"/>
          <ac:spMkLst>
            <pc:docMk/>
            <pc:sldMk cId="1056783951" sldId="842"/>
            <ac:spMk id="6" creationId="{BE2EB34A-B181-C813-0EC9-69453976EAE5}"/>
          </ac:spMkLst>
        </pc:spChg>
        <pc:spChg chg="add mod">
          <ac:chgData name="Zurbrügg Corinne" userId="9bf00a35-daaf-4b5d-a00c-eae22b493c7e" providerId="ADAL" clId="{F896CB6E-1FF8-4F8E-BB38-22186265DB2A}" dt="2026-06-01T10:11:33.695" v="81"/>
          <ac:spMkLst>
            <pc:docMk/>
            <pc:sldMk cId="1056783951" sldId="842"/>
            <ac:spMk id="7" creationId="{DAEE41FD-89A1-ED76-11B0-1630F47236D0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1:50.953" v="85"/>
        <pc:sldMkLst>
          <pc:docMk/>
          <pc:sldMk cId="1160722824" sldId="843"/>
        </pc:sldMkLst>
        <pc:spChg chg="del">
          <ac:chgData name="Zurbrügg Corinne" userId="9bf00a35-daaf-4b5d-a00c-eae22b493c7e" providerId="ADAL" clId="{F896CB6E-1FF8-4F8E-BB38-22186265DB2A}" dt="2026-06-01T10:07:06.012" v="32" actId="478"/>
          <ac:spMkLst>
            <pc:docMk/>
            <pc:sldMk cId="1160722824" sldId="843"/>
            <ac:spMk id="5" creationId="{AFDB85AD-B8E8-ECA6-322C-857D6695CB2D}"/>
          </ac:spMkLst>
        </pc:spChg>
        <pc:spChg chg="add mod">
          <ac:chgData name="Zurbrügg Corinne" userId="9bf00a35-daaf-4b5d-a00c-eae22b493c7e" providerId="ADAL" clId="{F896CB6E-1FF8-4F8E-BB38-22186265DB2A}" dt="2026-06-01T10:11:50.953" v="85"/>
          <ac:spMkLst>
            <pc:docMk/>
            <pc:sldMk cId="1160722824" sldId="843"/>
            <ac:spMk id="6" creationId="{92C423F2-C094-5CF6-28AD-D188CC0D8C7E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1:53.634" v="86"/>
        <pc:sldMkLst>
          <pc:docMk/>
          <pc:sldMk cId="3664894520" sldId="844"/>
        </pc:sldMkLst>
        <pc:spChg chg="del">
          <ac:chgData name="Zurbrügg Corinne" userId="9bf00a35-daaf-4b5d-a00c-eae22b493c7e" providerId="ADAL" clId="{F896CB6E-1FF8-4F8E-BB38-22186265DB2A}" dt="2026-06-01T10:07:12.280" v="33" actId="478"/>
          <ac:spMkLst>
            <pc:docMk/>
            <pc:sldMk cId="3664894520" sldId="844"/>
            <ac:spMk id="8" creationId="{14B36CC0-BFB6-955D-C32E-758289FB4E85}"/>
          </ac:spMkLst>
        </pc:spChg>
        <pc:spChg chg="add mod">
          <ac:chgData name="Zurbrügg Corinne" userId="9bf00a35-daaf-4b5d-a00c-eae22b493c7e" providerId="ADAL" clId="{F896CB6E-1FF8-4F8E-BB38-22186265DB2A}" dt="2026-06-01T10:11:53.634" v="86"/>
          <ac:spMkLst>
            <pc:docMk/>
            <pc:sldMk cId="3664894520" sldId="844"/>
            <ac:spMk id="10" creationId="{263D7830-A239-1BCA-FC62-F5B48CD9961A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05.690" v="88"/>
        <pc:sldMkLst>
          <pc:docMk/>
          <pc:sldMk cId="1988785580" sldId="845"/>
        </pc:sldMkLst>
        <pc:spChg chg="del">
          <ac:chgData name="Zurbrügg Corinne" userId="9bf00a35-daaf-4b5d-a00c-eae22b493c7e" providerId="ADAL" clId="{F896CB6E-1FF8-4F8E-BB38-22186265DB2A}" dt="2026-06-01T10:07:23.339" v="35" actId="478"/>
          <ac:spMkLst>
            <pc:docMk/>
            <pc:sldMk cId="1988785580" sldId="845"/>
            <ac:spMk id="5" creationId="{6D64BF93-D042-1D27-5745-B6D2BDA135E1}"/>
          </ac:spMkLst>
        </pc:spChg>
        <pc:spChg chg="add mod">
          <ac:chgData name="Zurbrügg Corinne" userId="9bf00a35-daaf-4b5d-a00c-eae22b493c7e" providerId="ADAL" clId="{F896CB6E-1FF8-4F8E-BB38-22186265DB2A}" dt="2026-06-01T10:12:05.690" v="88"/>
          <ac:spMkLst>
            <pc:docMk/>
            <pc:sldMk cId="1988785580" sldId="845"/>
            <ac:spMk id="6" creationId="{CEF25E58-F997-909E-1B6A-6E85215C5A3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28.690" v="94"/>
        <pc:sldMkLst>
          <pc:docMk/>
          <pc:sldMk cId="3661334962" sldId="846"/>
        </pc:sldMkLst>
        <pc:spChg chg="del">
          <ac:chgData name="Zurbrügg Corinne" userId="9bf00a35-daaf-4b5d-a00c-eae22b493c7e" providerId="ADAL" clId="{F896CB6E-1FF8-4F8E-BB38-22186265DB2A}" dt="2026-06-01T10:07:49.789" v="41" actId="478"/>
          <ac:spMkLst>
            <pc:docMk/>
            <pc:sldMk cId="3661334962" sldId="846"/>
            <ac:spMk id="5" creationId="{5A67494F-9C6E-F2CE-23A8-19F3C59ED28D}"/>
          </ac:spMkLst>
        </pc:spChg>
        <pc:spChg chg="add mod">
          <ac:chgData name="Zurbrügg Corinne" userId="9bf00a35-daaf-4b5d-a00c-eae22b493c7e" providerId="ADAL" clId="{F896CB6E-1FF8-4F8E-BB38-22186265DB2A}" dt="2026-06-01T10:12:28.690" v="94"/>
          <ac:spMkLst>
            <pc:docMk/>
            <pc:sldMk cId="3661334962" sldId="846"/>
            <ac:spMk id="6" creationId="{5FDFBC51-1EA2-5593-1503-4FC80EF798EF}"/>
          </ac:spMkLst>
        </pc:spChg>
      </pc:sldChg>
      <pc:sldChg chg="addSp delSp modSp mod">
        <pc:chgData name="Zurbrügg Corinne" userId="9bf00a35-daaf-4b5d-a00c-eae22b493c7e" providerId="ADAL" clId="{F896CB6E-1FF8-4F8E-BB38-22186265DB2A}" dt="2026-06-01T10:12:59.458" v="101"/>
        <pc:sldMkLst>
          <pc:docMk/>
          <pc:sldMk cId="3995970178" sldId="847"/>
        </pc:sldMkLst>
        <pc:spChg chg="del">
          <ac:chgData name="Zurbrügg Corinne" userId="9bf00a35-daaf-4b5d-a00c-eae22b493c7e" providerId="ADAL" clId="{F896CB6E-1FF8-4F8E-BB38-22186265DB2A}" dt="2026-06-01T10:08:32.862" v="49" actId="478"/>
          <ac:spMkLst>
            <pc:docMk/>
            <pc:sldMk cId="3995970178" sldId="847"/>
            <ac:spMk id="4" creationId="{32B53558-790F-C2EF-06B1-0D85BDDF62C8}"/>
          </ac:spMkLst>
        </pc:spChg>
        <pc:spChg chg="add mod">
          <ac:chgData name="Zurbrügg Corinne" userId="9bf00a35-daaf-4b5d-a00c-eae22b493c7e" providerId="ADAL" clId="{F896CB6E-1FF8-4F8E-BB38-22186265DB2A}" dt="2026-06-01T10:12:59.458" v="101"/>
          <ac:spMkLst>
            <pc:docMk/>
            <pc:sldMk cId="3995970178" sldId="847"/>
            <ac:spMk id="5" creationId="{BEBA2A90-35DD-5769-DA5C-8E59433639F4}"/>
          </ac:spMkLst>
        </pc:spChg>
      </pc:sldChg>
      <pc:sldChg chg="addSp delSp modSp mod modNotesTx">
        <pc:chgData name="Zurbrügg Corinne" userId="9bf00a35-daaf-4b5d-a00c-eae22b493c7e" providerId="ADAL" clId="{F896CB6E-1FF8-4F8E-BB38-22186265DB2A}" dt="2026-06-01T10:14:21.276" v="109"/>
        <pc:sldMkLst>
          <pc:docMk/>
          <pc:sldMk cId="3423791351" sldId="848"/>
        </pc:sldMkLst>
        <pc:spChg chg="del">
          <ac:chgData name="Zurbrügg Corinne" userId="9bf00a35-daaf-4b5d-a00c-eae22b493c7e" providerId="ADAL" clId="{F896CB6E-1FF8-4F8E-BB38-22186265DB2A}" dt="2026-06-01T10:09:57.617" v="71" actId="478"/>
          <ac:spMkLst>
            <pc:docMk/>
            <pc:sldMk cId="3423791351" sldId="848"/>
            <ac:spMk id="2" creationId="{8D05FE74-23CF-6994-F783-AE2F456D4153}"/>
          </ac:spMkLst>
        </pc:spChg>
        <pc:spChg chg="add mod">
          <ac:chgData name="Zurbrügg Corinne" userId="9bf00a35-daaf-4b5d-a00c-eae22b493c7e" providerId="ADAL" clId="{F896CB6E-1FF8-4F8E-BB38-22186265DB2A}" dt="2026-06-01T10:14:21.276" v="109"/>
          <ac:spMkLst>
            <pc:docMk/>
            <pc:sldMk cId="3423791351" sldId="848"/>
            <ac:spMk id="5" creationId="{D7B26D16-B989-80AD-DA0C-830AF4FA8F5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eronique.chevillat\Downloads\ab21_politik_direktzahlungen_datentabelle_grafik_biodiversitaet_entwicklung_bff_anteil_qii_vn_2007_2020_d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fibl.ch\files\MVP-Vielfalt\TP6_Weiterbildung_Handbuch\Foliensammlung\Abbildungen\UZL%20Brutvogelarten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fibl.ch\files\MVP-Vielfalt\TP6_Weiterbildung_Handbuch\Foliensammlung\Abbildungen\ab21_politik_direktzahlungen_datentabelle_grafik_biodiversitaet_entwicklung_bff_2000_2020(1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veronique.chevillat\Downloads\ab21_politik_direktzahlungen_datentabelle_grafik_biodiversitaet_entwicklung_bff_anteil_qii_vn_2007_2020_d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9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9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9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9"/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9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9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9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9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" dirty="0"/>
                  <a:t>Superficie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'Anteil QII VN 2007-2020'!$B$2</c:f>
              <c:strCache>
                <c:ptCount val="1"/>
                <c:pt idx="0">
                  <c:v>Anteil BFF mit Qualität II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'Anteil QII VN 2007-2020'!$A$3:$A$23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'Anteil QII VN 2007-2020'!$B$3:$B$23</c:f>
              <c:numCache>
                <c:formatCode>0%</c:formatCode>
                <c:ptCount val="9"/>
                <c:pt idx="0">
                  <c:v>0</c:v>
                </c:pt>
                <c:pt idx="1">
                  <c:v>1.3959033467612326E-2</c:v>
                </c:pt>
                <c:pt idx="2">
                  <c:v>0.11251969126773556</c:v>
                </c:pt>
                <c:pt idx="3">
                  <c:v>0.20545832350738882</c:v>
                </c:pt>
                <c:pt idx="4">
                  <c:v>0.22571790194626012</c:v>
                </c:pt>
                <c:pt idx="5">
                  <c:v>0.24429232589370253</c:v>
                </c:pt>
                <c:pt idx="6">
                  <c:v>0.20438864408790375</c:v>
                </c:pt>
                <c:pt idx="7">
                  <c:v>0.20827125393357013</c:v>
                </c:pt>
                <c:pt idx="8">
                  <c:v>0.2356010164061812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2B80-4A8C-9B92-FFC230BAF2F4}"/>
            </c:ext>
          </c:extLst>
        </c:ser>
        <c:ser>
          <c:idx val="1"/>
          <c:order val="1"/>
          <c:tx>
            <c:strRef>
              <c:f>'Anteil QII VN 2007-2020'!$C$2</c:f>
              <c:strCache>
                <c:ptCount val="1"/>
                <c:pt idx="0">
                  <c:v>Anteil BFF mit Vernetzung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'Anteil QII VN 2007-2020'!$A$3:$A$23</c:f>
              <c:numCache>
                <c:formatCode>General</c:formatCode>
                <c:ptCount val="9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</c:numCache>
              <c:extLst/>
            </c:numRef>
          </c:cat>
          <c:val>
            <c:numRef>
              <c:f>'Anteil QII VN 2007-2020'!$C$3:$C$23</c:f>
              <c:numCache>
                <c:formatCode>0%</c:formatCode>
                <c:ptCount val="9"/>
                <c:pt idx="0">
                  <c:v>0</c:v>
                </c:pt>
                <c:pt idx="1">
                  <c:v>7.0346998824387028E-4</c:v>
                </c:pt>
                <c:pt idx="2">
                  <c:v>3.1569755464061454E-2</c:v>
                </c:pt>
                <c:pt idx="3">
                  <c:v>7.5971375364731877E-2</c:v>
                </c:pt>
                <c:pt idx="4">
                  <c:v>0.17706941517073491</c:v>
                </c:pt>
                <c:pt idx="5">
                  <c:v>0.23896763612926078</c:v>
                </c:pt>
                <c:pt idx="6">
                  <c:v>0.24857715185451792</c:v>
                </c:pt>
                <c:pt idx="7">
                  <c:v>0.2734977347698071</c:v>
                </c:pt>
                <c:pt idx="8">
                  <c:v>0.29089291045126836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2B80-4A8C-9B92-FFC230BAF2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2798664"/>
        <c:axId val="412802272"/>
      </c:lineChart>
      <c:catAx>
        <c:axId val="41279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802272"/>
        <c:crosses val="autoZero"/>
        <c:auto val="1"/>
        <c:lblAlgn val="ctr"/>
        <c:lblOffset val="100"/>
        <c:noMultiLvlLbl val="0"/>
      </c:catAx>
      <c:valAx>
        <c:axId val="41280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798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20034022172819"/>
          <c:y val="8.9957084456063985E-2"/>
          <c:w val="0.80987172326685863"/>
          <c:h val="0.7897933764544115"/>
        </c:manualLayout>
      </c:layout>
      <c:lineChart>
        <c:grouping val="standard"/>
        <c:varyColors val="0"/>
        <c:ser>
          <c:idx val="1"/>
          <c:order val="0"/>
          <c:tx>
            <c:strRef>
              <c:f>Tabelle1!$B$1</c:f>
              <c:strCache>
                <c:ptCount val="1"/>
                <c:pt idx="0">
                  <c:v>Espèces cibles "OEA" (n=29)</c:v>
                </c:pt>
              </c:strCache>
            </c:strRef>
          </c:tx>
          <c:spPr>
            <a:ln w="317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Tabelle1!$A$2:$A$29</c:f>
              <c:numCache>
                <c:formatCode>General</c:formatCode>
                <c:ptCount val="28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</c:numCache>
            </c:numRef>
          </c:cat>
          <c:val>
            <c:numRef>
              <c:f>Tabelle1!$B$2:$B$29</c:f>
              <c:numCache>
                <c:formatCode>General</c:formatCode>
                <c:ptCount val="28"/>
                <c:pt idx="0">
                  <c:v>100</c:v>
                </c:pt>
                <c:pt idx="1">
                  <c:v>80.948967100000004</c:v>
                </c:pt>
                <c:pt idx="2">
                  <c:v>85.156948299999996</c:v>
                </c:pt>
                <c:pt idx="3">
                  <c:v>86.1078172</c:v>
                </c:pt>
                <c:pt idx="4">
                  <c:v>86.727185399999996</c:v>
                </c:pt>
                <c:pt idx="5">
                  <c:v>70.924185199999997</c:v>
                </c:pt>
                <c:pt idx="6">
                  <c:v>81.988828900000001</c:v>
                </c:pt>
                <c:pt idx="7">
                  <c:v>72.570445599999999</c:v>
                </c:pt>
                <c:pt idx="8">
                  <c:v>60.9093388</c:v>
                </c:pt>
                <c:pt idx="9">
                  <c:v>75.910266699999994</c:v>
                </c:pt>
                <c:pt idx="10">
                  <c:v>77.936781499999995</c:v>
                </c:pt>
                <c:pt idx="11">
                  <c:v>73.563943399999999</c:v>
                </c:pt>
                <c:pt idx="12">
                  <c:v>64.604219599999993</c:v>
                </c:pt>
                <c:pt idx="13">
                  <c:v>60.3783587</c:v>
                </c:pt>
                <c:pt idx="14">
                  <c:v>73.711780000000005</c:v>
                </c:pt>
                <c:pt idx="15">
                  <c:v>59.501313000000003</c:v>
                </c:pt>
                <c:pt idx="16">
                  <c:v>60.612123400000002</c:v>
                </c:pt>
                <c:pt idx="17">
                  <c:v>62.593587399999997</c:v>
                </c:pt>
                <c:pt idx="18">
                  <c:v>50.054203600000001</c:v>
                </c:pt>
                <c:pt idx="19">
                  <c:v>47.314647899999997</c:v>
                </c:pt>
                <c:pt idx="20">
                  <c:v>44.365453299999999</c:v>
                </c:pt>
                <c:pt idx="21">
                  <c:v>55.298254900000003</c:v>
                </c:pt>
                <c:pt idx="22">
                  <c:v>52.409925800000003</c:v>
                </c:pt>
                <c:pt idx="23">
                  <c:v>56.217313900000001</c:v>
                </c:pt>
                <c:pt idx="24">
                  <c:v>53.237408100000003</c:v>
                </c:pt>
                <c:pt idx="25">
                  <c:v>45.623754699999999</c:v>
                </c:pt>
                <c:pt idx="26">
                  <c:v>44.293910599999997</c:v>
                </c:pt>
                <c:pt idx="27">
                  <c:v>44.7470158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94E-4D03-A858-17891378D4E2}"/>
            </c:ext>
          </c:extLst>
        </c:ser>
        <c:ser>
          <c:idx val="0"/>
          <c:order val="1"/>
          <c:tx>
            <c:strRef>
              <c:f>Tabelle1!$C$1</c:f>
              <c:strCache>
                <c:ptCount val="1"/>
                <c:pt idx="0">
                  <c:v>Espèces caractéristiques "OEA" (n=18)</c:v>
                </c:pt>
              </c:strCache>
            </c:strRef>
          </c:tx>
          <c:spPr>
            <a:ln w="31750"/>
          </c:spPr>
          <c:marker>
            <c:symbol val="none"/>
          </c:marker>
          <c:val>
            <c:numRef>
              <c:f>Tabelle1!$C$2:$C$29</c:f>
              <c:numCache>
                <c:formatCode>0.00</c:formatCode>
                <c:ptCount val="28"/>
                <c:pt idx="0">
                  <c:v>100</c:v>
                </c:pt>
                <c:pt idx="1">
                  <c:v>100.836599986306</c:v>
                </c:pt>
                <c:pt idx="2">
                  <c:v>105.323229409915</c:v>
                </c:pt>
                <c:pt idx="3">
                  <c:v>106.157490473929</c:v>
                </c:pt>
                <c:pt idx="4">
                  <c:v>107.95965748481299</c:v>
                </c:pt>
                <c:pt idx="5">
                  <c:v>111.26982657711901</c:v>
                </c:pt>
                <c:pt idx="6">
                  <c:v>109.910823225781</c:v>
                </c:pt>
                <c:pt idx="7">
                  <c:v>105.318827865432</c:v>
                </c:pt>
                <c:pt idx="8">
                  <c:v>98.746583758622805</c:v>
                </c:pt>
                <c:pt idx="9">
                  <c:v>97.556315930755005</c:v>
                </c:pt>
                <c:pt idx="10">
                  <c:v>101.99766471885199</c:v>
                </c:pt>
                <c:pt idx="11">
                  <c:v>97.455368681150901</c:v>
                </c:pt>
                <c:pt idx="12">
                  <c:v>93.583737501210706</c:v>
                </c:pt>
                <c:pt idx="13">
                  <c:v>96.123609123436395</c:v>
                </c:pt>
                <c:pt idx="14">
                  <c:v>101.23779245292199</c:v>
                </c:pt>
                <c:pt idx="15">
                  <c:v>109.09745074036699</c:v>
                </c:pt>
                <c:pt idx="16">
                  <c:v>104.22462718486899</c:v>
                </c:pt>
                <c:pt idx="17">
                  <c:v>105.270506442132</c:v>
                </c:pt>
                <c:pt idx="18">
                  <c:v>100.93315159666901</c:v>
                </c:pt>
                <c:pt idx="19">
                  <c:v>94.697395797049495</c:v>
                </c:pt>
                <c:pt idx="20">
                  <c:v>103.331430673311</c:v>
                </c:pt>
                <c:pt idx="21">
                  <c:v>100.929394283786</c:v>
                </c:pt>
                <c:pt idx="22">
                  <c:v>103.37623848717899</c:v>
                </c:pt>
                <c:pt idx="23">
                  <c:v>94.532147949129197</c:v>
                </c:pt>
                <c:pt idx="24">
                  <c:v>101.379169638775</c:v>
                </c:pt>
                <c:pt idx="25">
                  <c:v>102.929337645651</c:v>
                </c:pt>
                <c:pt idx="26">
                  <c:v>103.362573271839</c:v>
                </c:pt>
                <c:pt idx="27">
                  <c:v>101.974145275561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94E-4D03-A858-17891378D4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3482240"/>
        <c:axId val="143496320"/>
      </c:lineChart>
      <c:catAx>
        <c:axId val="14348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43496320"/>
        <c:crosses val="autoZero"/>
        <c:auto val="1"/>
        <c:lblAlgn val="ctr"/>
        <c:lblOffset val="100"/>
        <c:tickLblSkip val="4"/>
        <c:noMultiLvlLbl val="0"/>
      </c:catAx>
      <c:valAx>
        <c:axId val="14349632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de-CH" dirty="0"/>
                  <a:t>Index des </a:t>
                </a:r>
                <a:r>
                  <a:rPr lang="de-CH" dirty="0" err="1"/>
                  <a:t>effectifs</a:t>
                </a:r>
                <a:endParaRPr lang="de-CH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143482240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16019187045609731"/>
          <c:y val="0.58592754399837932"/>
          <c:w val="0.33272219281380999"/>
          <c:h val="0.19472550435572519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</c:spPr>
      <c:txPr>
        <a:bodyPr/>
        <a:lstStyle/>
        <a:p>
          <a:pPr>
            <a:defRPr sz="1600"/>
          </a:pPr>
          <a:endParaRPr lang="de-DE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21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  <c:pt idx="9">
                  <c:v>60058.479999999989</c:v>
                </c:pt>
                <c:pt idx="10">
                  <c:v>62612.029999999992</c:v>
                </c:pt>
                <c:pt idx="11">
                  <c:v>66055.860000000015</c:v>
                </c:pt>
                <c:pt idx="12">
                  <c:v>69117.201199999996</c:v>
                </c:pt>
                <c:pt idx="13">
                  <c:v>73263.134600000005</c:v>
                </c:pt>
                <c:pt idx="14">
                  <c:v>78460.378200000006</c:v>
                </c:pt>
                <c:pt idx="15">
                  <c:v>80754.445699999997</c:v>
                </c:pt>
                <c:pt idx="16">
                  <c:v>81843.787800000006</c:v>
                </c:pt>
                <c:pt idx="17">
                  <c:v>82892.054799999794</c:v>
                </c:pt>
                <c:pt idx="18">
                  <c:v>83554.448199999999</c:v>
                </c:pt>
                <c:pt idx="19">
                  <c:v>84190.076599999898</c:v>
                </c:pt>
                <c:pt idx="20">
                  <c:v>85079.672900000005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21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  <c:pt idx="9">
                  <c:v>25859.699999999993</c:v>
                </c:pt>
                <c:pt idx="10">
                  <c:v>24165.770000000011</c:v>
                </c:pt>
                <c:pt idx="11">
                  <c:v>22919.660000000003</c:v>
                </c:pt>
                <c:pt idx="12">
                  <c:v>21608.275900000026</c:v>
                </c:pt>
                <c:pt idx="13">
                  <c:v>20571.920000000009</c:v>
                </c:pt>
                <c:pt idx="14">
                  <c:v>19722.3848</c:v>
                </c:pt>
                <c:pt idx="15">
                  <c:v>19219.547900000001</c:v>
                </c:pt>
                <c:pt idx="16">
                  <c:v>17384.199799999999</c:v>
                </c:pt>
                <c:pt idx="17">
                  <c:v>16662.732</c:v>
                </c:pt>
                <c:pt idx="18">
                  <c:v>15960.4517</c:v>
                </c:pt>
                <c:pt idx="19">
                  <c:v>15569.213</c:v>
                </c:pt>
                <c:pt idx="20">
                  <c:v>15462.8765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21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  <c:pt idx="9">
                  <c:v>23194.809999999994</c:v>
                </c:pt>
                <c:pt idx="10">
                  <c:v>24685.57</c:v>
                </c:pt>
                <c:pt idx="11">
                  <c:v>26531.815899999994</c:v>
                </c:pt>
                <c:pt idx="12">
                  <c:v>29069.12409999999</c:v>
                </c:pt>
                <c:pt idx="13">
                  <c:v>32526.465600000003</c:v>
                </c:pt>
                <c:pt idx="14">
                  <c:v>39910.335500000001</c:v>
                </c:pt>
                <c:pt idx="15">
                  <c:v>43338.691899999998</c:v>
                </c:pt>
                <c:pt idx="16">
                  <c:v>45417.157700000003</c:v>
                </c:pt>
                <c:pt idx="17">
                  <c:v>47037.2952</c:v>
                </c:pt>
                <c:pt idx="18">
                  <c:v>48012.8819</c:v>
                </c:pt>
                <c:pt idx="19">
                  <c:v>49110.625099999997</c:v>
                </c:pt>
                <c:pt idx="20">
                  <c:v>49934.553200000002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21"/>
                <c:pt idx="14" formatCode="_ * #,##0_ ;_ * \-#,##0_ ;_ * &quot;-&quot;??_ ;_ @_ ">
                  <c:v>50.704999999999998</c:v>
                </c:pt>
                <c:pt idx="15" formatCode="_ * #,##0_ ;_ * \-#,##0_ ;_ * &quot;-&quot;??_ ;_ @_ ">
                  <c:v>66.188900000000004</c:v>
                </c:pt>
                <c:pt idx="16" formatCode="_ * #,##0_ ;_ * \-#,##0_ ;_ * &quot;-&quot;??_ ;_ @_ ">
                  <c:v>70.811099999999996</c:v>
                </c:pt>
                <c:pt idx="17" formatCode="_ * #,##0_ ;_ * \-#,##0_ ;_ * &quot;-&quot;??_ ;_ @_ ">
                  <c:v>80.225800000000007</c:v>
                </c:pt>
                <c:pt idx="18" formatCode="_ * #,##0_ ;_ * \-#,##0_ ;_ * &quot;-&quot;??_ ;_ @_ ">
                  <c:v>84.938900000000004</c:v>
                </c:pt>
                <c:pt idx="19" formatCode="_ * #,##0_ ;_ * \-#,##0_ ;_ * &quot;-&quot;??_ ;_ @_ ">
                  <c:v>97.478800000000007</c:v>
                </c:pt>
                <c:pt idx="20" formatCode="_ * #,##0_ ;_ * \-#,##0_ ;_ * &quot;-&quot;??_ ;_ @_ ">
                  <c:v>122.15300000000001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21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  <c:pt idx="9">
                  <c:v>7362.5500000000011</c:v>
                </c:pt>
                <c:pt idx="10">
                  <c:v>7412.9400000000014</c:v>
                </c:pt>
                <c:pt idx="11">
                  <c:v>7503.8600000000006</c:v>
                </c:pt>
                <c:pt idx="12">
                  <c:v>7548.6127000000033</c:v>
                </c:pt>
                <c:pt idx="13">
                  <c:v>7633.0402000000022</c:v>
                </c:pt>
                <c:pt idx="14">
                  <c:v>7801.1008000000002</c:v>
                </c:pt>
                <c:pt idx="15">
                  <c:v>7922.1356999999998</c:v>
                </c:pt>
                <c:pt idx="16">
                  <c:v>7956.5078000000003</c:v>
                </c:pt>
                <c:pt idx="17">
                  <c:v>8025.9979999999996</c:v>
                </c:pt>
                <c:pt idx="18">
                  <c:v>8105.1426000000001</c:v>
                </c:pt>
                <c:pt idx="19">
                  <c:v>8126.8179</c:v>
                </c:pt>
                <c:pt idx="20">
                  <c:v>8122.6714000000002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21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  <c:pt idx="9">
                  <c:v>2423.8999999999996</c:v>
                </c:pt>
                <c:pt idx="10">
                  <c:v>2371.6099999999997</c:v>
                </c:pt>
                <c:pt idx="11">
                  <c:v>2582.9300000000003</c:v>
                </c:pt>
                <c:pt idx="12">
                  <c:v>2639.2964000000002</c:v>
                </c:pt>
                <c:pt idx="13">
                  <c:v>2676.4269999999997</c:v>
                </c:pt>
                <c:pt idx="14">
                  <c:v>2800.2714000000001</c:v>
                </c:pt>
                <c:pt idx="15">
                  <c:v>3248.6432999999993</c:v>
                </c:pt>
                <c:pt idx="16">
                  <c:v>3459.1747000000005</c:v>
                </c:pt>
                <c:pt idx="17">
                  <c:v>3551</c:v>
                </c:pt>
                <c:pt idx="18">
                  <c:v>3621</c:v>
                </c:pt>
                <c:pt idx="19">
                  <c:v>3579.4833000000003</c:v>
                </c:pt>
                <c:pt idx="20">
                  <c:v>3654.8153000000002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21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  <c:pt idx="9">
                  <c:v>202.62</c:v>
                </c:pt>
                <c:pt idx="10">
                  <c:v>242.27</c:v>
                </c:pt>
                <c:pt idx="11">
                  <c:v>430.37750000000005</c:v>
                </c:pt>
                <c:pt idx="12">
                  <c:v>698.83490000000018</c:v>
                </c:pt>
                <c:pt idx="13">
                  <c:v>906.88299999999981</c:v>
                </c:pt>
                <c:pt idx="14" formatCode="#\ ##0">
                  <c:v>1774</c:v>
                </c:pt>
                <c:pt idx="15" formatCode="#\ ##0">
                  <c:v>2317</c:v>
                </c:pt>
                <c:pt idx="16" formatCode="#\ ##0">
                  <c:v>2560</c:v>
                </c:pt>
                <c:pt idx="17" formatCode="#\ ##0">
                  <c:v>2861</c:v>
                </c:pt>
                <c:pt idx="18" formatCode="#\ ##0">
                  <c:v>3176</c:v>
                </c:pt>
                <c:pt idx="19" formatCode="#\ ##0">
                  <c:v>3454.8993999999998</c:v>
                </c:pt>
                <c:pt idx="20" formatCode="#\ ##0">
                  <c:v>3710.6891999999898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21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  <c:pt idx="9">
                  <c:v>2650.26</c:v>
                </c:pt>
                <c:pt idx="10">
                  <c:v>2833.7000000000007</c:v>
                </c:pt>
                <c:pt idx="11">
                  <c:v>2983.93</c:v>
                </c:pt>
                <c:pt idx="12">
                  <c:v>3164.9802000000009</c:v>
                </c:pt>
                <c:pt idx="13">
                  <c:v>3366.7713999999992</c:v>
                </c:pt>
                <c:pt idx="14">
                  <c:v>3622.4854</c:v>
                </c:pt>
                <c:pt idx="15">
                  <c:v>3807.3272999999999</c:v>
                </c:pt>
                <c:pt idx="16">
                  <c:v>3940.2568000000001</c:v>
                </c:pt>
                <c:pt idx="17">
                  <c:v>4049.3953999999999</c:v>
                </c:pt>
                <c:pt idx="18">
                  <c:v>4127</c:v>
                </c:pt>
                <c:pt idx="19">
                  <c:v>4259.3154000000004</c:v>
                </c:pt>
                <c:pt idx="20">
                  <c:v>4334.9237999999996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"/>
                  <a:t>Superficie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302700162944858"/>
          <c:y val="3.7649868927753488E-2"/>
          <c:w val="0.83641748139095651"/>
          <c:h val="0.57883675025453796"/>
        </c:manualLayout>
      </c:layout>
      <c:lineChart>
        <c:grouping val="standard"/>
        <c:varyColors val="0"/>
        <c:ser>
          <c:idx val="0"/>
          <c:order val="0"/>
          <c:tx>
            <c:strRef>
              <c:f>'BFF QI 2000-2019'!$B$2</c:f>
              <c:strCache>
                <c:ptCount val="1"/>
                <c:pt idx="0">
                  <c:v>Extensiv genutzte Wiesen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2000-2019'!$B$3:$B$23</c:f>
              <c:numCache>
                <c:formatCode>#\ ##0</c:formatCode>
                <c:ptCount val="21"/>
                <c:pt idx="0">
                  <c:v>38702.139999999992</c:v>
                </c:pt>
                <c:pt idx="1">
                  <c:v>43926.619999999995</c:v>
                </c:pt>
                <c:pt idx="2">
                  <c:v>46071.880000000019</c:v>
                </c:pt>
                <c:pt idx="3">
                  <c:v>48695.150000000031</c:v>
                </c:pt>
                <c:pt idx="4">
                  <c:v>50288.279999999977</c:v>
                </c:pt>
                <c:pt idx="5">
                  <c:v>52218.77</c:v>
                </c:pt>
                <c:pt idx="6">
                  <c:v>55007.300000000017</c:v>
                </c:pt>
                <c:pt idx="7">
                  <c:v>56058.389999999978</c:v>
                </c:pt>
                <c:pt idx="8">
                  <c:v>58090.94</c:v>
                </c:pt>
                <c:pt idx="9">
                  <c:v>60058.479999999989</c:v>
                </c:pt>
                <c:pt idx="10">
                  <c:v>62612.029999999992</c:v>
                </c:pt>
                <c:pt idx="11">
                  <c:v>66055.860000000015</c:v>
                </c:pt>
                <c:pt idx="12">
                  <c:v>69117.201199999996</c:v>
                </c:pt>
                <c:pt idx="13">
                  <c:v>73263.134600000005</c:v>
                </c:pt>
                <c:pt idx="14">
                  <c:v>78460.378200000006</c:v>
                </c:pt>
                <c:pt idx="15">
                  <c:v>80754.445699999997</c:v>
                </c:pt>
                <c:pt idx="16">
                  <c:v>81843.787800000006</c:v>
                </c:pt>
                <c:pt idx="17">
                  <c:v>82892.054799999794</c:v>
                </c:pt>
                <c:pt idx="18">
                  <c:v>83554.448199999999</c:v>
                </c:pt>
                <c:pt idx="19">
                  <c:v>84190.076599999898</c:v>
                </c:pt>
                <c:pt idx="20">
                  <c:v>85079.672900000005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8A74-45B2-AB11-5B94CC9FFC37}"/>
            </c:ext>
          </c:extLst>
        </c:ser>
        <c:ser>
          <c:idx val="1"/>
          <c:order val="1"/>
          <c:tx>
            <c:strRef>
              <c:f>'BFF QI 2000-2019'!$C$2</c:f>
              <c:strCache>
                <c:ptCount val="1"/>
                <c:pt idx="0">
                  <c:v>Wenig intensiv genutzte Wiesen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2000-2019'!$C$3:$C$23</c:f>
              <c:numCache>
                <c:formatCode>#\ ##0</c:formatCode>
                <c:ptCount val="21"/>
                <c:pt idx="0">
                  <c:v>40115.519999999982</c:v>
                </c:pt>
                <c:pt idx="1">
                  <c:v>38620.110000000008</c:v>
                </c:pt>
                <c:pt idx="2">
                  <c:v>36927.72</c:v>
                </c:pt>
                <c:pt idx="3">
                  <c:v>35262.640000000014</c:v>
                </c:pt>
                <c:pt idx="4">
                  <c:v>33658.850000000013</c:v>
                </c:pt>
                <c:pt idx="5">
                  <c:v>32236.370000000014</c:v>
                </c:pt>
                <c:pt idx="6">
                  <c:v>30692.590000000007</c:v>
                </c:pt>
                <c:pt idx="7">
                  <c:v>29325.010000000013</c:v>
                </c:pt>
                <c:pt idx="8">
                  <c:v>27403.519999999986</c:v>
                </c:pt>
                <c:pt idx="9">
                  <c:v>25859.699999999993</c:v>
                </c:pt>
                <c:pt idx="10">
                  <c:v>24165.770000000011</c:v>
                </c:pt>
                <c:pt idx="11">
                  <c:v>22919.660000000003</c:v>
                </c:pt>
                <c:pt idx="12">
                  <c:v>21608.275900000026</c:v>
                </c:pt>
                <c:pt idx="13">
                  <c:v>20571.920000000009</c:v>
                </c:pt>
                <c:pt idx="14">
                  <c:v>19722.3848</c:v>
                </c:pt>
                <c:pt idx="15">
                  <c:v>19219.547900000001</c:v>
                </c:pt>
                <c:pt idx="16">
                  <c:v>17384.199799999999</c:v>
                </c:pt>
                <c:pt idx="17">
                  <c:v>16662.732</c:v>
                </c:pt>
                <c:pt idx="18">
                  <c:v>15960.4517</c:v>
                </c:pt>
                <c:pt idx="19">
                  <c:v>15569.213</c:v>
                </c:pt>
                <c:pt idx="20">
                  <c:v>15462.8765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8A74-45B2-AB11-5B94CC9FFC37}"/>
            </c:ext>
          </c:extLst>
        </c:ser>
        <c:ser>
          <c:idx val="2"/>
          <c:order val="2"/>
          <c:tx>
            <c:strRef>
              <c:f>'BFF QI 2000-2019'!$D$2</c:f>
              <c:strCache>
                <c:ptCount val="1"/>
                <c:pt idx="0">
                  <c:v>Extensive Weiden und Waldweiden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2000-2019'!$D$3:$D$23</c:f>
              <c:numCache>
                <c:formatCode>#\ ##0</c:formatCode>
                <c:ptCount val="21"/>
                <c:pt idx="0">
                  <c:v>14517.100000000002</c:v>
                </c:pt>
                <c:pt idx="1">
                  <c:v>15537.419999999998</c:v>
                </c:pt>
                <c:pt idx="2">
                  <c:v>16219.819999999996</c:v>
                </c:pt>
                <c:pt idx="3">
                  <c:v>16765.43</c:v>
                </c:pt>
                <c:pt idx="4">
                  <c:v>16540.12</c:v>
                </c:pt>
                <c:pt idx="5">
                  <c:v>17791.330000000002</c:v>
                </c:pt>
                <c:pt idx="6">
                  <c:v>18987.91</c:v>
                </c:pt>
                <c:pt idx="7">
                  <c:v>20270.129999999997</c:v>
                </c:pt>
                <c:pt idx="8">
                  <c:v>21972.490000000005</c:v>
                </c:pt>
                <c:pt idx="9">
                  <c:v>23194.809999999994</c:v>
                </c:pt>
                <c:pt idx="10">
                  <c:v>24685.57</c:v>
                </c:pt>
                <c:pt idx="11">
                  <c:v>26531.815899999994</c:v>
                </c:pt>
                <c:pt idx="12">
                  <c:v>29069.12409999999</c:v>
                </c:pt>
                <c:pt idx="13">
                  <c:v>32526.465600000003</c:v>
                </c:pt>
                <c:pt idx="14">
                  <c:v>39910.335500000001</c:v>
                </c:pt>
                <c:pt idx="15">
                  <c:v>43338.691899999998</c:v>
                </c:pt>
                <c:pt idx="16">
                  <c:v>45417.157700000003</c:v>
                </c:pt>
                <c:pt idx="17">
                  <c:v>47037.2952</c:v>
                </c:pt>
                <c:pt idx="18">
                  <c:v>48012.8819</c:v>
                </c:pt>
                <c:pt idx="19">
                  <c:v>49110.625099999997</c:v>
                </c:pt>
                <c:pt idx="20">
                  <c:v>49934.553200000002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2-8A74-45B2-AB11-5B94CC9FFC37}"/>
            </c:ext>
          </c:extLst>
        </c:ser>
        <c:ser>
          <c:idx val="3"/>
          <c:order val="3"/>
          <c:tx>
            <c:strRef>
              <c:f>'BFF QI 2000-2019'!$E$2</c:f>
              <c:strCache>
                <c:ptCount val="1"/>
                <c:pt idx="0">
                  <c:v>Uferwiesen entlang Fliessgewässern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2000-2019'!$E$3:$E$23</c:f>
              <c:numCache>
                <c:formatCode>General</c:formatCode>
                <c:ptCount val="21"/>
                <c:pt idx="14" formatCode="_ * #,##0_ ;_ * \-#,##0_ ;_ * &quot;-&quot;??_ ;_ @_ ">
                  <c:v>50.704999999999998</c:v>
                </c:pt>
                <c:pt idx="15" formatCode="_ * #,##0_ ;_ * \-#,##0_ ;_ * &quot;-&quot;??_ ;_ @_ ">
                  <c:v>66.188900000000004</c:v>
                </c:pt>
                <c:pt idx="16" formatCode="_ * #,##0_ ;_ * \-#,##0_ ;_ * &quot;-&quot;??_ ;_ @_ ">
                  <c:v>70.811099999999996</c:v>
                </c:pt>
                <c:pt idx="17" formatCode="_ * #,##0_ ;_ * \-#,##0_ ;_ * &quot;-&quot;??_ ;_ @_ ">
                  <c:v>80.225800000000007</c:v>
                </c:pt>
                <c:pt idx="18" formatCode="_ * #,##0_ ;_ * \-#,##0_ ;_ * &quot;-&quot;??_ ;_ @_ ">
                  <c:v>84.938900000000004</c:v>
                </c:pt>
                <c:pt idx="19" formatCode="_ * #,##0_ ;_ * \-#,##0_ ;_ * &quot;-&quot;??_ ;_ @_ ">
                  <c:v>97.478800000000007</c:v>
                </c:pt>
                <c:pt idx="20" formatCode="_ * #,##0_ ;_ * \-#,##0_ ;_ * &quot;-&quot;??_ ;_ @_ ">
                  <c:v>122.15300000000001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3-8A74-45B2-AB11-5B94CC9FFC37}"/>
            </c:ext>
          </c:extLst>
        </c:ser>
        <c:ser>
          <c:idx val="4"/>
          <c:order val="4"/>
          <c:tx>
            <c:strRef>
              <c:f>'BFF QI 2000-2019'!$F$2</c:f>
              <c:strCache>
                <c:ptCount val="1"/>
                <c:pt idx="0">
                  <c:v>Streueflächen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2000-2019'!$F$3:$F$23</c:f>
              <c:numCache>
                <c:formatCode>#\ ##0</c:formatCode>
                <c:ptCount val="21"/>
                <c:pt idx="0">
                  <c:v>3714.34</c:v>
                </c:pt>
                <c:pt idx="1">
                  <c:v>4787.6999999999989</c:v>
                </c:pt>
                <c:pt idx="2">
                  <c:v>6570.7299999999968</c:v>
                </c:pt>
                <c:pt idx="3">
                  <c:v>6828.1000000000013</c:v>
                </c:pt>
                <c:pt idx="4">
                  <c:v>6950.2000000000035</c:v>
                </c:pt>
                <c:pt idx="5">
                  <c:v>6964.1299999999992</c:v>
                </c:pt>
                <c:pt idx="6">
                  <c:v>7062.1400000000012</c:v>
                </c:pt>
                <c:pt idx="7">
                  <c:v>7112.3300000000027</c:v>
                </c:pt>
                <c:pt idx="8">
                  <c:v>7225.36</c:v>
                </c:pt>
                <c:pt idx="9">
                  <c:v>7362.5500000000011</c:v>
                </c:pt>
                <c:pt idx="10">
                  <c:v>7412.9400000000014</c:v>
                </c:pt>
                <c:pt idx="11">
                  <c:v>7503.8600000000006</c:v>
                </c:pt>
                <c:pt idx="12">
                  <c:v>7548.6127000000033</c:v>
                </c:pt>
                <c:pt idx="13">
                  <c:v>7633.0402000000022</c:v>
                </c:pt>
                <c:pt idx="14">
                  <c:v>7801.1008000000002</c:v>
                </c:pt>
                <c:pt idx="15">
                  <c:v>7922.1356999999998</c:v>
                </c:pt>
                <c:pt idx="16">
                  <c:v>7956.5078000000003</c:v>
                </c:pt>
                <c:pt idx="17">
                  <c:v>8025.9979999999996</c:v>
                </c:pt>
                <c:pt idx="18">
                  <c:v>8105.1426000000001</c:v>
                </c:pt>
                <c:pt idx="19">
                  <c:v>8126.8179</c:v>
                </c:pt>
                <c:pt idx="20">
                  <c:v>8122.6714000000002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4-8A74-45B2-AB11-5B94CC9FFC37}"/>
            </c:ext>
          </c:extLst>
        </c:ser>
        <c:ser>
          <c:idx val="5"/>
          <c:order val="5"/>
          <c:tx>
            <c:strRef>
              <c:f>'BFF QI 2000-2019'!$G$2</c:f>
              <c:strCache>
                <c:ptCount val="1"/>
                <c:pt idx="0">
                  <c:v>BFF auf Ackerfläche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2000-2019'!$G$3:$G$23</c:f>
              <c:numCache>
                <c:formatCode>#\ ##0</c:formatCode>
                <c:ptCount val="21"/>
                <c:pt idx="0">
                  <c:v>2384.0100000000007</c:v>
                </c:pt>
                <c:pt idx="1">
                  <c:v>3285.87</c:v>
                </c:pt>
                <c:pt idx="2">
                  <c:v>3642.6800000000007</c:v>
                </c:pt>
                <c:pt idx="3">
                  <c:v>3764.9999999999991</c:v>
                </c:pt>
                <c:pt idx="4">
                  <c:v>3533.4100000000008</c:v>
                </c:pt>
                <c:pt idx="5">
                  <c:v>3265.3900000000017</c:v>
                </c:pt>
                <c:pt idx="6">
                  <c:v>3136.0599999999995</c:v>
                </c:pt>
                <c:pt idx="7">
                  <c:v>3024.84</c:v>
                </c:pt>
                <c:pt idx="8">
                  <c:v>2790.4799999999996</c:v>
                </c:pt>
                <c:pt idx="9">
                  <c:v>2423.8999999999996</c:v>
                </c:pt>
                <c:pt idx="10">
                  <c:v>2371.6099999999997</c:v>
                </c:pt>
                <c:pt idx="11">
                  <c:v>2582.9300000000003</c:v>
                </c:pt>
                <c:pt idx="12">
                  <c:v>2639.2964000000002</c:v>
                </c:pt>
                <c:pt idx="13">
                  <c:v>2676.4269999999997</c:v>
                </c:pt>
                <c:pt idx="14">
                  <c:v>2800.2714000000001</c:v>
                </c:pt>
                <c:pt idx="15">
                  <c:v>3248.6432999999993</c:v>
                </c:pt>
                <c:pt idx="16">
                  <c:v>3459.1747000000005</c:v>
                </c:pt>
                <c:pt idx="17">
                  <c:v>3551</c:v>
                </c:pt>
                <c:pt idx="18">
                  <c:v>3621</c:v>
                </c:pt>
                <c:pt idx="19">
                  <c:v>3579.4833000000003</c:v>
                </c:pt>
                <c:pt idx="20">
                  <c:v>3654.8153000000002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5-8A74-45B2-AB11-5B94CC9FFC37}"/>
            </c:ext>
          </c:extLst>
        </c:ser>
        <c:ser>
          <c:idx val="6"/>
          <c:order val="6"/>
          <c:tx>
            <c:strRef>
              <c:f>'BFF QI 2000-2019'!$H$2</c:f>
              <c:strCache>
                <c:ptCount val="1"/>
                <c:pt idx="0">
                  <c:v>Rebflächen mit natürlicher Artenvielfalt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2000-2019'!$H$3:$H$23</c:f>
              <c:numCache>
                <c:formatCode>_ * #,##0_ ;_ * \-#,##0_ ;_ * "-"??_ ;_ @_ </c:formatCode>
                <c:ptCount val="21"/>
                <c:pt idx="0">
                  <c:v>128.07000000000002</c:v>
                </c:pt>
                <c:pt idx="1">
                  <c:v>115.91999999999997</c:v>
                </c:pt>
                <c:pt idx="2">
                  <c:v>133.69999999999999</c:v>
                </c:pt>
                <c:pt idx="3">
                  <c:v>119.89</c:v>
                </c:pt>
                <c:pt idx="4">
                  <c:v>159.95999999999998</c:v>
                </c:pt>
                <c:pt idx="5">
                  <c:v>189.30999999999995</c:v>
                </c:pt>
                <c:pt idx="6">
                  <c:v>195.77999999999997</c:v>
                </c:pt>
                <c:pt idx="7">
                  <c:v>202.70000000000002</c:v>
                </c:pt>
                <c:pt idx="8">
                  <c:v>224.28</c:v>
                </c:pt>
                <c:pt idx="9">
                  <c:v>202.62</c:v>
                </c:pt>
                <c:pt idx="10">
                  <c:v>242.27</c:v>
                </c:pt>
                <c:pt idx="11">
                  <c:v>430.37750000000005</c:v>
                </c:pt>
                <c:pt idx="12">
                  <c:v>698.83490000000018</c:v>
                </c:pt>
                <c:pt idx="13">
                  <c:v>906.88299999999981</c:v>
                </c:pt>
                <c:pt idx="14" formatCode="#\ ##0">
                  <c:v>1774</c:v>
                </c:pt>
                <c:pt idx="15" formatCode="#\ ##0">
                  <c:v>2317</c:v>
                </c:pt>
                <c:pt idx="16" formatCode="#\ ##0">
                  <c:v>2560</c:v>
                </c:pt>
                <c:pt idx="17" formatCode="#\ ##0">
                  <c:v>2861</c:v>
                </c:pt>
                <c:pt idx="18" formatCode="#\ ##0">
                  <c:v>3176</c:v>
                </c:pt>
                <c:pt idx="19" formatCode="#\ ##0">
                  <c:v>3454.8993999999998</c:v>
                </c:pt>
                <c:pt idx="20" formatCode="#\ ##0">
                  <c:v>3710.6891999999898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6-8A74-45B2-AB11-5B94CC9FFC37}"/>
            </c:ext>
          </c:extLst>
        </c:ser>
        <c:ser>
          <c:idx val="7"/>
          <c:order val="7"/>
          <c:tx>
            <c:strRef>
              <c:f>'BFF QI 2000-2019'!$I$2</c:f>
              <c:strCache>
                <c:ptCount val="1"/>
                <c:pt idx="0">
                  <c:v>Hecken, Feld- und Ufergehölze</c:v>
                </c:pt>
              </c:strCache>
            </c:strRef>
          </c:tx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'BFF QI 2000-2019'!$A$3:$A$23</c:f>
              <c:numCache>
                <c:formatCode>General</c:formatCode>
                <c:ptCount val="21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  <c:pt idx="18">
                  <c:v>2018</c:v>
                </c:pt>
                <c:pt idx="19">
                  <c:v>2019</c:v>
                </c:pt>
                <c:pt idx="20">
                  <c:v>2020</c:v>
                </c:pt>
              </c:numCache>
              <c:extLst/>
            </c:numRef>
          </c:cat>
          <c:val>
            <c:numRef>
              <c:f>'BFF QI 2000-2019'!$I$3:$I$23</c:f>
              <c:numCache>
                <c:formatCode>#\ ##0</c:formatCode>
                <c:ptCount val="21"/>
                <c:pt idx="0">
                  <c:v>2276.7799999999997</c:v>
                </c:pt>
                <c:pt idx="1">
                  <c:v>2273.9900000000002</c:v>
                </c:pt>
                <c:pt idx="2">
                  <c:v>2316.8199999999997</c:v>
                </c:pt>
                <c:pt idx="3">
                  <c:v>2335.7199999999984</c:v>
                </c:pt>
                <c:pt idx="4">
                  <c:v>2404.8799999999997</c:v>
                </c:pt>
                <c:pt idx="5">
                  <c:v>2456.8999999999996</c:v>
                </c:pt>
                <c:pt idx="6">
                  <c:v>2508.0699999999974</c:v>
                </c:pt>
                <c:pt idx="7">
                  <c:v>2537.6000000000004</c:v>
                </c:pt>
                <c:pt idx="8">
                  <c:v>2516.5200000000009</c:v>
                </c:pt>
                <c:pt idx="9">
                  <c:v>2650.26</c:v>
                </c:pt>
                <c:pt idx="10">
                  <c:v>2833.7000000000007</c:v>
                </c:pt>
                <c:pt idx="11">
                  <c:v>2983.93</c:v>
                </c:pt>
                <c:pt idx="12">
                  <c:v>3164.9802000000009</c:v>
                </c:pt>
                <c:pt idx="13">
                  <c:v>3366.7713999999992</c:v>
                </c:pt>
                <c:pt idx="14">
                  <c:v>3622.4854</c:v>
                </c:pt>
                <c:pt idx="15">
                  <c:v>3807.3272999999999</c:v>
                </c:pt>
                <c:pt idx="16">
                  <c:v>3940.2568000000001</c:v>
                </c:pt>
                <c:pt idx="17">
                  <c:v>4049.3953999999999</c:v>
                </c:pt>
                <c:pt idx="18">
                  <c:v>4127</c:v>
                </c:pt>
                <c:pt idx="19">
                  <c:v>4259.3154000000004</c:v>
                </c:pt>
                <c:pt idx="20">
                  <c:v>4334.9237999999996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7-8A74-45B2-AB11-5B94CC9FFC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8487392"/>
        <c:axId val="418488048"/>
      </c:lineChart>
      <c:catAx>
        <c:axId val="4184873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8048"/>
        <c:crosses val="autoZero"/>
        <c:auto val="1"/>
        <c:lblAlgn val="ctr"/>
        <c:lblOffset val="100"/>
        <c:noMultiLvlLbl val="0"/>
      </c:catAx>
      <c:valAx>
        <c:axId val="418488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r"/>
                  <a:t>Superficie (ha)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#\ 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8487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3713748148792102"/>
          <c:w val="0.98987346313372571"/>
          <c:h val="0.2476005965261973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'[ab21_politik_direktzahlungen_datentabelle_grafik_biodiversitaet_entwicklung_bff_anteil_qii_vn_2007_2020_d.xlsx]Anteil QII VN 2007-2020'!$B$2</c:f>
              <c:strCache>
                <c:ptCount val="1"/>
                <c:pt idx="0">
                  <c:v>Anteil BFF mit Qualität II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'[ab21_politik_direktzahlungen_datentabelle_grafik_biodiversitaet_entwicklung_bff_anteil_qii_vn_2007_2020_d.xlsx]Anteil QII VN 2007-2020'!$A$3:$A$23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/>
            </c:numRef>
          </c:cat>
          <c:val>
            <c:numRef>
              <c:f>'[ab21_politik_direktzahlungen_datentabelle_grafik_biodiversitaet_entwicklung_bff_anteil_qii_vn_2007_2020_d.xlsx]Anteil QII VN 2007-2020'!$B$3:$B$23</c:f>
              <c:numCache>
                <c:formatCode>0%</c:formatCode>
                <c:ptCount val="5"/>
                <c:pt idx="0">
                  <c:v>0</c:v>
                </c:pt>
                <c:pt idx="1">
                  <c:v>0.24429232589370253</c:v>
                </c:pt>
                <c:pt idx="2">
                  <c:v>0.26715710069882792</c:v>
                </c:pt>
                <c:pt idx="3">
                  <c:v>0.35119957851395905</c:v>
                </c:pt>
                <c:pt idx="4">
                  <c:v>0.43304775931588135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0-2B80-4A8C-9B92-FFC230BAF2F4}"/>
            </c:ext>
          </c:extLst>
        </c:ser>
        <c:ser>
          <c:idx val="1"/>
          <c:order val="1"/>
          <c:tx>
            <c:strRef>
              <c:f>'[ab21_politik_direktzahlungen_datentabelle_grafik_biodiversitaet_entwicklung_bff_anteil_qii_vn_2007_2020_d.xlsx]Anteil QII VN 2007-2020'!$C$2</c:f>
              <c:strCache>
                <c:ptCount val="1"/>
                <c:pt idx="0">
                  <c:v>Anteil BFF mit Vernetzung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'[ab21_politik_direktzahlungen_datentabelle_grafik_biodiversitaet_entwicklung_bff_anteil_qii_vn_2007_2020_d.xlsx]Anteil QII VN 2007-2020'!$A$3:$A$23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2015</c:v>
                </c:pt>
                <c:pt idx="4">
                  <c:v>2020</c:v>
                </c:pt>
              </c:numCache>
              <c:extLst/>
            </c:numRef>
          </c:cat>
          <c:val>
            <c:numRef>
              <c:f>'[ab21_politik_direktzahlungen_datentabelle_grafik_biodiversitaet_entwicklung_bff_anteil_qii_vn_2007_2020_d.xlsx]Anteil QII VN 2007-2020'!$C$3:$C$23</c:f>
              <c:numCache>
                <c:formatCode>0%</c:formatCode>
                <c:ptCount val="5"/>
                <c:pt idx="0">
                  <c:v>0</c:v>
                </c:pt>
                <c:pt idx="1">
                  <c:v>0.23896763612926078</c:v>
                </c:pt>
                <c:pt idx="2">
                  <c:v>0.37399786959690534</c:v>
                </c:pt>
                <c:pt idx="3">
                  <c:v>0.7032754725295729</c:v>
                </c:pt>
                <c:pt idx="4">
                  <c:v>0.78124915516878801</c:v>
                </c:pt>
              </c:numCache>
              <c:extLst/>
            </c:numRef>
          </c:val>
          <c:smooth val="0"/>
          <c:extLst>
            <c:ext xmlns:c16="http://schemas.microsoft.com/office/drawing/2014/chart" uri="{C3380CC4-5D6E-409C-BE32-E72D297353CC}">
              <c16:uniqueId val="{00000001-2B80-4A8C-9B92-FFC230BAF2F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2798664"/>
        <c:axId val="412802272"/>
      </c:lineChart>
      <c:catAx>
        <c:axId val="41279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802272"/>
        <c:crosses val="autoZero"/>
        <c:auto val="1"/>
        <c:lblAlgn val="ctr"/>
        <c:lblOffset val="100"/>
        <c:noMultiLvlLbl val="0"/>
      </c:catAx>
      <c:valAx>
        <c:axId val="41280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412798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01053" y="838468"/>
            <a:ext cx="4797156" cy="3600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" dirty="0"/>
              <a:t>Modifier le format principal du texte</a:t>
            </a:r>
          </a:p>
          <a:p>
            <a:pPr lvl="1"/>
            <a:r>
              <a:rPr lang="fr" dirty="0"/>
              <a:t>deuxième niveau</a:t>
            </a:r>
          </a:p>
          <a:p>
            <a:pPr lvl="2"/>
            <a:r>
              <a:rPr lang="fr" dirty="0"/>
              <a:t>Troisième niveau</a:t>
            </a:r>
          </a:p>
          <a:p>
            <a:pPr lvl="3"/>
            <a:r>
              <a:rPr lang="fr" dirty="0"/>
              <a:t>quatrième niveau</a:t>
            </a:r>
          </a:p>
          <a:p>
            <a:pPr lvl="4"/>
            <a:r>
              <a:rPr lang="fr" dirty="0"/>
              <a:t>cinquième niveau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76C48-313D-43E6-898F-7CCA8AB7B608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700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ahoma" panose="020B0604030504040204" pitchFamily="34" charset="0"/>
        <a:ea typeface="Tahoma" panose="020B0604030504040204" pitchFamily="34" charset="0"/>
        <a:cs typeface="Tahoma" panose="020B060403050404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485E2-86F4-8C03-B29D-BCCADE9558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5E91F0-AB0A-C4D1-0B5A-8D2C47BEFA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90FEF42-1E3D-03FD-5C35-155E9EB099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FDB26DA-EED9-6467-E228-ECCF14F5A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611051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68326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409069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24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438" y="4683859"/>
            <a:ext cx="5335867" cy="4466756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fr-C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912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7309F-FDF9-A153-753D-4ED31CD623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">
            <a:extLst>
              <a:ext uri="{FF2B5EF4-FFF2-40B4-BE49-F238E27FC236}">
                <a16:creationId xmlns:a16="http://schemas.microsoft.com/office/drawing/2014/main" id="{CAEA0BA1-47C0-9FD1-5B6E-8460031BF58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25</a:t>
            </a:fld>
            <a:endParaRPr lang="de-CH"/>
          </a:p>
        </p:txBody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id="{1C00F8FD-2780-D12D-A0D9-F63770B162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ln/>
        </p:spPr>
      </p:sp>
      <p:sp>
        <p:nvSpPr>
          <p:cNvPr id="21509" name="Rectangle 3">
            <a:extLst>
              <a:ext uri="{FF2B5EF4-FFF2-40B4-BE49-F238E27FC236}">
                <a16:creationId xmlns:a16="http://schemas.microsoft.com/office/drawing/2014/main" id="{00873A9C-E660-0634-5B1F-9F284962A1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96438" y="4683859"/>
            <a:ext cx="5335867" cy="4466756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fr-C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9448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26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6438" y="4683859"/>
            <a:ext cx="5335867" cy="4466756"/>
          </a:xfrm>
          <a:prstGeom prst="rect">
            <a:avLst/>
          </a:prstGeom>
          <a:noFill/>
          <a:ln/>
        </p:spPr>
        <p:txBody>
          <a:bodyPr/>
          <a:lstStyle/>
          <a:p>
            <a:pPr defTabSz="875447" eaLnBrk="1" hangingPunct="1">
              <a:defRPr/>
            </a:pPr>
            <a:endParaRPr lang="fr-C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79440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27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ln/>
        </p:spPr>
      </p:sp>
    </p:spTree>
    <p:extLst>
      <p:ext uri="{BB962C8B-B14F-4D97-AF65-F5344CB8AC3E}">
        <p14:creationId xmlns:p14="http://schemas.microsoft.com/office/powerpoint/2010/main" val="11982505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29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7419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79102A-FE44-44AF-8481-00E302CDC93B}" type="slidenum">
              <a:rPr lang="de-CH" smtClean="0"/>
              <a:pPr/>
              <a:t>30</a:t>
            </a:fld>
            <a:endParaRPr lang="de-CH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ln/>
        </p:spPr>
      </p:sp>
      <p:sp>
        <p:nvSpPr>
          <p:cNvPr id="2" name="Espace réservé des notes 1">
            <a:extLst>
              <a:ext uri="{FF2B5EF4-FFF2-40B4-BE49-F238E27FC236}">
                <a16:creationId xmlns:a16="http://schemas.microsoft.com/office/drawing/2014/main" id="{FD8E3584-EC35-CA4E-B509-338A84B5A5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085997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92004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0443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96998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944308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L'incitation </a:t>
            </a:r>
            <a:r>
              <a:rPr lang="fr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plus élevées pour la qualité -&gt; plus d’inscription de SPB</a:t>
            </a:r>
            <a:endParaRPr lang="de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39855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L'incitation </a:t>
            </a:r>
            <a:r>
              <a:rPr lang="fr" baseline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plus élevées pour la qualité -&gt; plus d’inscription de SPB</a:t>
            </a:r>
            <a:endParaRPr lang="de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66391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7194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030004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39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32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770421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37762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520152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A68756-66AC-46FA-B72C-22B30CB7D3AB}" type="slidenum">
              <a:rPr lang="de-CH" smtClean="0"/>
              <a:pPr>
                <a:defRPr/>
              </a:pPr>
              <a:t>43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33827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sz="1100" noProof="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02590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A68756-66AC-46FA-B72C-22B30CB7D3AB}" type="slidenum">
              <a:rPr lang="de-CH" smtClean="0"/>
              <a:pPr>
                <a:defRPr/>
              </a:pPr>
              <a:t>44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31901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3609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98130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09235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370411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34ABBD-C696-C18D-1865-A445E0F70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86DEC8B-1882-73E8-8AE8-7625047DCC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BB30CF1-CB33-D748-9845-6B94A13CD5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CA1A3B-04B0-CFD7-4711-4FE246774F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49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27226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7902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79789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21295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608433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2EB30B-4CCD-7E87-005D-26EC48846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D8CDB78-62C9-520C-6F3D-AC1CB1E8D1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27D1566-4985-7B32-A416-C926FFDCC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F3AA154-7818-FDF9-3D0A-3A8399F150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BD271D-BFEE-49F3-94A6-76ED71C34105}" type="slidenum">
              <a:rPr lang="de-CH" smtClean="0"/>
              <a:pPr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39996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000125" y="838200"/>
            <a:ext cx="4799013" cy="3600450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976C48-313D-43E6-898F-7CCA8AB7B608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5692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74196-DEBC-4EEA-9166-8CD3D9F2D8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73448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D8FFF8B-9E37-441C-88B7-A3A375247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93347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BCC5AC-602F-4AA6-A728-53E97BBED0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24235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0206ACB-C6EC-9974-302A-DB211752ACF1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91440485-7CCA-71FF-7248-EAD9C17DBE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5485AC0-2B00-3C82-236D-23DEC554FD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9" name="Grafik 8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C49D5878-BFB7-3E38-FC28-AC6679671F1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098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D8882545-4F47-4494-A735-4F3301B6FE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405209"/>
            <a:ext cx="7886700" cy="46800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0C9E06C-9E8C-424E-A15D-559585D3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799" y="6405292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BE342788-ACCC-C064-F746-24B49F76C6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5BFA530B-50A3-CBC5-C875-39EADBFC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7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CH" dirty="0"/>
          </a:p>
          <a:p>
            <a:pPr>
              <a:defRPr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8932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2"/>
          <p:cNvSpPr>
            <a:spLocks noGrp="1"/>
          </p:cNvSpPr>
          <p:nvPr>
            <p:ph idx="13" hasCustomPrompt="1"/>
          </p:nvPr>
        </p:nvSpPr>
        <p:spPr>
          <a:xfrm>
            <a:off x="3233405" y="1638002"/>
            <a:ext cx="2700337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8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4161" y="1638002"/>
            <a:ext cx="2598465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9" name="Inhaltsplatzhalter 2"/>
          <p:cNvSpPr>
            <a:spLocks noGrp="1"/>
          </p:cNvSpPr>
          <p:nvPr>
            <p:ph idx="15" hasCustomPrompt="1"/>
          </p:nvPr>
        </p:nvSpPr>
        <p:spPr>
          <a:xfrm>
            <a:off x="5917925" y="1638002"/>
            <a:ext cx="2614889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cxnSp>
        <p:nvCxnSpPr>
          <p:cNvPr id="21" name="Gerader Verbinder 20"/>
          <p:cNvCxnSpPr/>
          <p:nvPr userDrawn="1"/>
        </p:nvCxnSpPr>
        <p:spPr>
          <a:xfrm>
            <a:off x="3222625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r Verbinder 21"/>
          <p:cNvCxnSpPr/>
          <p:nvPr userDrawn="1"/>
        </p:nvCxnSpPr>
        <p:spPr>
          <a:xfrm>
            <a:off x="5933741" y="1638000"/>
            <a:ext cx="0" cy="2176582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B9EB27-EFDC-429F-9E2B-7D707308339C}"/>
              </a:ext>
            </a:extLst>
          </p:cNvPr>
          <p:cNvGrpSpPr/>
          <p:nvPr userDrawn="1"/>
        </p:nvGrpSpPr>
        <p:grpSpPr>
          <a:xfrm>
            <a:off x="755577" y="351202"/>
            <a:ext cx="7632848" cy="900000"/>
            <a:chOff x="755576" y="351202"/>
            <a:chExt cx="7632848" cy="900000"/>
          </a:xfrm>
        </p:grpSpPr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DE9393AB-CC19-4033-BCA9-5A0DB447702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5576" y="351202"/>
              <a:ext cx="1712805" cy="900000"/>
            </a:xfrm>
            <a:prstGeom prst="rect">
              <a:avLst/>
            </a:prstGeom>
          </p:spPr>
        </p:pic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C8CFD68-B5B5-4AB0-8D96-64ECCBB705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59369" y="841495"/>
              <a:ext cx="945779" cy="396000"/>
            </a:xfrm>
            <a:prstGeom prst="rect">
              <a:avLst/>
            </a:prstGeom>
          </p:spPr>
        </p:pic>
        <p:pic>
          <p:nvPicPr>
            <p:cNvPr id="13" name="Grafik 12" descr="Ein Bild, das Text enthält.&#10;&#10;Automatisch generierte Beschreibung">
              <a:extLst>
                <a:ext uri="{FF2B5EF4-FFF2-40B4-BE49-F238E27FC236}">
                  <a16:creationId xmlns:a16="http://schemas.microsoft.com/office/drawing/2014/main" id="{FA7A1DF5-A270-433C-B2CB-0D802E4BBAA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96136" y="351202"/>
              <a:ext cx="2592288" cy="900000"/>
            </a:xfrm>
            <a:prstGeom prst="rect">
              <a:avLst/>
            </a:prstGeom>
          </p:spPr>
        </p:pic>
      </p:grpSp>
      <p:sp>
        <p:nvSpPr>
          <p:cNvPr id="15" name="Fußzeilenplatzhalter 4">
            <a:extLst>
              <a:ext uri="{FF2B5EF4-FFF2-40B4-BE49-F238E27FC236}">
                <a16:creationId xmlns:a16="http://schemas.microsoft.com/office/drawing/2014/main" id="{A0E29215-BBC2-44C1-8202-476A43BC9E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62099" y="632423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5B116523-80D4-47F9-897C-274987D70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5650" y="3821840"/>
            <a:ext cx="6858000" cy="2055432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15925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5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9B86ED0-376A-4AEA-82F4-B139877F5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980"/>
            <a:ext cx="30861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9445F8F2-C532-4C73-ABC8-308090C57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03053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92FA2A9F-58EF-650B-C097-763F1DB08C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940BEA56-F7D7-6744-8B3D-1C2BB2764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/>
          <a:lstStyle/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52406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C5534CF-F738-4602-97CA-A3EA8F1771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586B9E-B0B9-4592-A976-0EE3264A49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99144"/>
            <a:ext cx="3867150" cy="468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19F949-7998-450E-AEB6-1380D629C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4341" y="6393162"/>
            <a:ext cx="3086100" cy="360000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FD9A61E-0FEC-49EF-031E-7BE54969E8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CD5873B5-7B2D-BAD1-3110-FC01476C5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094429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54F3ED9-9001-4FC0-893D-81CB3C0FD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268760"/>
            <a:ext cx="3868737" cy="720000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D045D8C-C343-4856-838C-D5A4E756FA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650" y="2206761"/>
            <a:ext cx="3868737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E59AE9D-1027-4470-A376-5FA6F23D3A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4841" y="1268760"/>
            <a:ext cx="3887788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5F618B3-C884-4B99-A23A-FB5DF1D74D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4841" y="2206761"/>
            <a:ext cx="3887788" cy="396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E3C2D70-C4EA-4261-9A75-AB97A9622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6666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BA4EA3E-61B6-12E1-75A9-FDFD4EEAF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C4A5592-6CEB-3322-64EA-52A317192E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289651-6F9C-47E3-94C8-CDA55E63C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32160" y="6398581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59F735A-4595-D6BC-3088-BB6B976BFA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4FCDAF25-3FD9-E883-1F2D-05AD2695E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7768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79D429A-6DC4-47D6-BEC4-466AC1683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398164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FCD5429-E64A-4B8D-B19D-A7CE9B530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322" y="1336361"/>
            <a:ext cx="7921625" cy="234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0F436B8F-B756-4D14-A2DC-093901E87C1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6152" y="3933056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A0A34AFC-16B6-4D3A-815A-ABC5A267B057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694947" y="3927595"/>
            <a:ext cx="3852000" cy="214935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C0B067D-F435-70CA-1A05-A3AB11894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27D6F867-1B5E-FF68-EE75-A27D893BD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0628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5210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1152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6025885" y="1637999"/>
            <a:ext cx="2506929" cy="2052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2" name="Inhaltsplatzhalter 2"/>
          <p:cNvSpPr>
            <a:spLocks noGrp="1"/>
          </p:cNvSpPr>
          <p:nvPr>
            <p:ph idx="17" hasCustomPrompt="1"/>
          </p:nvPr>
        </p:nvSpPr>
        <p:spPr>
          <a:xfrm>
            <a:off x="625210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3" name="Inhaltsplatzhalter 2"/>
          <p:cNvSpPr>
            <a:spLocks noGrp="1"/>
          </p:cNvSpPr>
          <p:nvPr>
            <p:ph idx="18" hasCustomPrompt="1"/>
          </p:nvPr>
        </p:nvSpPr>
        <p:spPr>
          <a:xfrm>
            <a:off x="331152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6025885" y="3897088"/>
            <a:ext cx="2506929" cy="2051277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EB4027F-5C62-4372-9BA7-8FFB8CB390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30465" y="6388042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78E7E22-6273-9CF8-619D-FBC85AF55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31C54AE3-826F-BA09-B0D2-D67DA7DC0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5848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4" hasCustomPrompt="1"/>
          </p:nvPr>
        </p:nvSpPr>
        <p:spPr>
          <a:xfrm>
            <a:off x="628650" y="1415649"/>
            <a:ext cx="3852000" cy="450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idx="16" hasCustomPrompt="1"/>
          </p:nvPr>
        </p:nvSpPr>
        <p:spPr>
          <a:xfrm>
            <a:off x="4680000" y="1439592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14" name="Inhaltsplatzhalter 2"/>
          <p:cNvSpPr>
            <a:spLocks noGrp="1"/>
          </p:cNvSpPr>
          <p:nvPr>
            <p:ph idx="19" hasCustomPrompt="1"/>
          </p:nvPr>
        </p:nvSpPr>
        <p:spPr>
          <a:xfrm>
            <a:off x="4680000" y="3755649"/>
            <a:ext cx="3852000" cy="2160000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Hier Bild einfügen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719ED45-A6CA-4D5E-9435-BE39A5D0C9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5445900" y="6380009"/>
            <a:ext cx="3086100" cy="365125"/>
          </a:xfrm>
        </p:spPr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210C857F-5B60-9B55-EDF7-BCF336D087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650" y="6271148"/>
            <a:ext cx="3816000" cy="450326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A38429D4-37B9-EB56-5A07-FDBA2C82B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36763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E031E4-FFCB-488B-92D6-8AD7A41A9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412776"/>
            <a:ext cx="7886700" cy="468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" dirty="0"/>
              <a:t>Modifier le format du texte principal</a:t>
            </a:r>
          </a:p>
          <a:p>
            <a:pPr lvl="1"/>
            <a:r>
              <a:rPr lang="fr" dirty="0"/>
              <a:t>deuxième niveau</a:t>
            </a:r>
          </a:p>
          <a:p>
            <a:pPr lvl="2"/>
            <a:r>
              <a:rPr lang="fr" dirty="0"/>
              <a:t>Troisième niveau</a:t>
            </a:r>
          </a:p>
          <a:p>
            <a:pPr lvl="3"/>
            <a:r>
              <a:rPr lang="fr" dirty="0"/>
              <a:t>quatrième niveau</a:t>
            </a:r>
          </a:p>
          <a:p>
            <a:pPr lvl="4"/>
            <a:r>
              <a:rPr lang="fr" dirty="0"/>
              <a:t>cinquième niveau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71E80A5-7207-4BD0-968B-95B46A3991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29250" y="641164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CH"/>
              <a:t>Formation de conseiller-ère en biodiversité</a:t>
            </a:r>
          </a:p>
          <a:p>
            <a:r>
              <a:rPr lang="fr-CH"/>
              <a:t>
</a:t>
            </a:r>
            <a:endParaRPr lang="de-CH" dirty="0"/>
          </a:p>
        </p:txBody>
      </p:sp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1720A3F-C75D-1655-8F89-694E22C0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" dirty="0"/>
              <a:t>Modifier le format du titre</a:t>
            </a:r>
            <a:endParaRPr lang="de-CH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A0FE5FA-BA87-2145-8FCE-325A73C112B5}"/>
              </a:ext>
            </a:extLst>
          </p:cNvPr>
          <p:cNvSpPr txBox="1"/>
          <p:nvPr userDrawn="1"/>
        </p:nvSpPr>
        <p:spPr>
          <a:xfrm>
            <a:off x="8820472" y="6627168"/>
            <a:ext cx="43424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06845F62-833C-4725-B2EB-0471C845DF80}" type="slidenum">
              <a:rPr lang="de-CH" sz="900" smtClean="0"/>
              <a:pPr/>
              <a:t>‹Nr.›</a:t>
            </a:fld>
            <a:endParaRPr lang="fr-CH" sz="900" dirty="0"/>
          </a:p>
        </p:txBody>
      </p:sp>
    </p:spTree>
    <p:extLst>
      <p:ext uri="{BB962C8B-B14F-4D97-AF65-F5344CB8AC3E}">
        <p14:creationId xmlns:p14="http://schemas.microsoft.com/office/powerpoint/2010/main" val="2359690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2" r:id="rId2"/>
    <p:sldLayoutId id="2147483684" r:id="rId3"/>
    <p:sldLayoutId id="2147483686" r:id="rId4"/>
    <p:sldLayoutId id="2147483687" r:id="rId5"/>
    <p:sldLayoutId id="2147483688" r:id="rId6"/>
    <p:sldLayoutId id="2147483689" r:id="rId7"/>
    <p:sldLayoutId id="2147483670" r:id="rId8"/>
    <p:sldLayoutId id="2147483671" r:id="rId9"/>
    <p:sldLayoutId id="2147483692" r:id="rId10"/>
    <p:sldLayoutId id="214748369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2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>
            <a:lumMod val="75000"/>
          </a:schemeClr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Arial" panose="020B0604020202020204" pitchFamily="34" charset="0"/>
          <a:ea typeface="Source Sans Pro" panose="020B0503030403020204" pitchFamily="34" charset="0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image" Target="../media/image1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microsoft.com/office/2007/relationships/hdphoto" Target="../media/hdphoto1.wdp"/><Relationship Id="rId9" Type="http://schemas.openxmlformats.org/officeDocument/2006/relationships/image" Target="../media/image2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groscope.admin.ch/agroscope/de/home/themen/umwelt-ressourcen/monitoring-analytik/all-ema.html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grinatur.ch/" TargetMode="External"/><Relationship Id="rId3" Type="http://schemas.openxmlformats.org/officeDocument/2006/relationships/hyperlink" Target="http://www.agrofutura.ch/" TargetMode="External"/><Relationship Id="rId7" Type="http://schemas.openxmlformats.org/officeDocument/2006/relationships/hyperlink" Target="http://www.agridea.ch/" TargetMode="External"/><Relationship Id="rId2" Type="http://schemas.openxmlformats.org/officeDocument/2006/relationships/hyperlink" Target="mailto:info@agrofutura.ch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info@agridea.ch" TargetMode="External"/><Relationship Id="rId5" Type="http://schemas.openxmlformats.org/officeDocument/2006/relationships/hyperlink" Target="http://www.fibl.org/" TargetMode="External"/><Relationship Id="rId4" Type="http://schemas.openxmlformats.org/officeDocument/2006/relationships/hyperlink" Target="mailto:info.suisse@fibl.or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FDC3B9-1548-931F-FDFE-E277FCC42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B79BF2-6210-4CE1-C5A5-88B0A0C364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" dirty="0"/>
              <a:t>Biodiversité et agriculture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657874C-944F-9CB9-B140-1F171CEE41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" dirty="0"/>
              <a:t>Evolution des instruments de politique agricole</a:t>
            </a:r>
          </a:p>
        </p:txBody>
      </p:sp>
    </p:spTree>
    <p:extLst>
      <p:ext uri="{BB962C8B-B14F-4D97-AF65-F5344CB8AC3E}">
        <p14:creationId xmlns:p14="http://schemas.microsoft.com/office/powerpoint/2010/main" val="4210150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" dirty="0"/>
              <a:t>Pourquoi des surfaces de promotion de la biodiversité ?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91966" y="1412776"/>
            <a:ext cx="5060154" cy="4309944"/>
          </a:xfrm>
          <a:noFill/>
        </p:spPr>
        <p:txBody>
          <a:bodyPr>
            <a:normAutofit fontScale="77500" lnSpcReduction="20000"/>
          </a:bodyPr>
          <a:lstStyle/>
          <a:p>
            <a:pPr marL="342900" indent="-342900">
              <a:lnSpc>
                <a:spcPct val="100000"/>
              </a:lnSpc>
            </a:pPr>
            <a:r>
              <a:rPr lang="fr" sz="2400" b="1" dirty="0"/>
              <a:t>Compenser la perte de milieux naturels </a:t>
            </a:r>
            <a:r>
              <a:rPr lang="fr" sz="2400" dirty="0"/>
              <a:t>suite à l’intensification d’utilisation et la banalisation du paysage</a:t>
            </a:r>
          </a:p>
          <a:p>
            <a:pPr marL="342900" indent="-342900">
              <a:lnSpc>
                <a:spcPct val="100000"/>
              </a:lnSpc>
            </a:pPr>
            <a:r>
              <a:rPr lang="fr" sz="2400" dirty="0"/>
              <a:t>Permettre à de nombreux </a:t>
            </a:r>
            <a:r>
              <a:rPr lang="fr" sz="2400" b="1" dirty="0"/>
              <a:t>animaux et plantes </a:t>
            </a:r>
            <a:r>
              <a:rPr lang="fr" sz="2400" dirty="0"/>
              <a:t>liées aux surfaces exploitées, de survivre dans la zone agricole utilisée de manière intensive</a:t>
            </a:r>
          </a:p>
          <a:p>
            <a:pPr marL="342900" indent="-342900">
              <a:lnSpc>
                <a:spcPct val="100000"/>
              </a:lnSpc>
            </a:pPr>
            <a:r>
              <a:rPr lang="fr" sz="2400" dirty="0"/>
              <a:t>Offrir </a:t>
            </a:r>
            <a:r>
              <a:rPr lang="fr" sz="2400" b="1" dirty="0"/>
              <a:t>sources de nourriture, sites de reproduction et protection </a:t>
            </a:r>
            <a:r>
              <a:rPr lang="fr" sz="2400" dirty="0"/>
              <a:t>(p. ex. pour hiberner, contre prédateurs) pour la faune</a:t>
            </a:r>
          </a:p>
          <a:p>
            <a:pPr marL="342900" indent="-342900">
              <a:lnSpc>
                <a:spcPct val="100000"/>
              </a:lnSpc>
            </a:pPr>
            <a:r>
              <a:rPr lang="fr" sz="2400" dirty="0"/>
              <a:t>Offrir des conditions adaptées aux </a:t>
            </a:r>
            <a:r>
              <a:rPr lang="fr" sz="2400" b="1" dirty="0"/>
              <a:t>développement de plantes sauvages rares </a:t>
            </a:r>
            <a:r>
              <a:rPr lang="fr" sz="2400" dirty="0"/>
              <a:t>et menacées (p. ex. flore ségétale)</a:t>
            </a:r>
          </a:p>
          <a:p>
            <a:endParaRPr lang="de-CH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2160" y="1379179"/>
            <a:ext cx="2527640" cy="422283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DDA1126-5A4B-2043-EE02-20F8DD2FBE92}"/>
              </a:ext>
            </a:extLst>
          </p:cNvPr>
          <p:cNvSpPr txBox="1"/>
          <p:nvPr/>
        </p:nvSpPr>
        <p:spPr>
          <a:xfrm>
            <a:off x="6962860" y="5589240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Photo:www.agrinatur.ch</a:t>
            </a:r>
            <a:endParaRPr lang="fr-FR" sz="1100" dirty="0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91D7D310-B40E-2D34-FA70-F653AF3AD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32553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4873230" y="3758300"/>
            <a:ext cx="3642120" cy="24790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fr" b="1" dirty="0">
                <a:ea typeface="Calibri" panose="020F0502020204030204" pitchFamily="34" charset="0"/>
                <a:cs typeface="Times New Roman" panose="02020603050405020304" pitchFamily="18" charset="0"/>
              </a:rPr>
              <a:t>Autres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Fossés humides, mares, étangs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Surfaces rudérales, tas d’épierrage, affleurements rocheux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Murs de pierres sèches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BFF spécifique à la région sur la SAU ou hors SAU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340215"/>
          </a:xfrm>
        </p:spPr>
        <p:txBody>
          <a:bodyPr>
            <a:normAutofit fontScale="90000"/>
          </a:bodyPr>
          <a:lstStyle/>
          <a:p>
            <a:r>
              <a:rPr lang="fr" dirty="0"/>
              <a:t>Types de SPB </a:t>
            </a:r>
            <a:r>
              <a:rPr lang="fr" sz="2000" dirty="0"/>
              <a:t>(état 2025, selon OPD Art. 55, </a:t>
            </a:r>
            <a:r>
              <a:rPr lang="fr" sz="2000" i="1" dirty="0"/>
              <a:t>71b</a:t>
            </a:r>
            <a:r>
              <a:rPr lang="fr" sz="2000" dirty="0"/>
              <a:t>)</a:t>
            </a:r>
            <a:endParaRPr lang="de-CH" sz="2000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459142" y="6030401"/>
            <a:ext cx="4111491" cy="699555"/>
          </a:xfr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lIns="72000" tIns="72000" rIns="72000" bIns="72000">
            <a:normAutofit fontScale="77500" lnSpcReduction="20000"/>
          </a:bodyPr>
          <a:lstStyle/>
          <a:p>
            <a:r>
              <a:rPr lang="fr-CH" sz="1600" b="1" dirty="0"/>
              <a:t>Exigences selon OPD (PER) : </a:t>
            </a:r>
            <a:br>
              <a:rPr lang="fr-CH" sz="1600" b="1" dirty="0"/>
            </a:br>
            <a:r>
              <a:rPr lang="fr-CH" sz="1600" dirty="0"/>
              <a:t>Sur l’exploitation : 7% de la SAU</a:t>
            </a:r>
            <a:br>
              <a:rPr lang="fr-CH" sz="1600" dirty="0"/>
            </a:br>
            <a:r>
              <a:rPr lang="fr-CH" sz="1600" dirty="0"/>
              <a:t>Cultures spéciales : 3,5% de la SAU</a:t>
            </a:r>
          </a:p>
        </p:txBody>
      </p:sp>
      <p:sp>
        <p:nvSpPr>
          <p:cNvPr id="9" name="Rechteck 8"/>
          <p:cNvSpPr/>
          <p:nvPr/>
        </p:nvSpPr>
        <p:spPr>
          <a:xfrm>
            <a:off x="460509" y="618704"/>
            <a:ext cx="4255506" cy="28751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ts val="2100"/>
              </a:lnSpc>
              <a:spcAft>
                <a:spcPts val="400"/>
              </a:spcAft>
            </a:pPr>
            <a:r>
              <a:rPr lang="fr" b="1" dirty="0">
                <a:ea typeface="Calibri" panose="020F0502020204030204" pitchFamily="34" charset="0"/>
                <a:cs typeface="Times New Roman" panose="02020603050405020304" pitchFamily="18" charset="0"/>
              </a:rPr>
              <a:t>Prairies et pâturages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Prairies extensives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Prairies peu intensives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-CH" dirty="0"/>
              <a:t>Prés à litière</a:t>
            </a:r>
            <a:endParaRPr lang="de-CH" dirty="0"/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Pâturages extensifs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Pâturages boisés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Prairies riveraines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Surfaces herbagères et à litière riches en espèces dans la région d’estivage</a:t>
            </a:r>
          </a:p>
        </p:txBody>
      </p:sp>
      <p:sp>
        <p:nvSpPr>
          <p:cNvPr id="12" name="Rechteck 11"/>
          <p:cNvSpPr/>
          <p:nvPr/>
        </p:nvSpPr>
        <p:spPr>
          <a:xfrm>
            <a:off x="460509" y="3763155"/>
            <a:ext cx="4255506" cy="19916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400"/>
              </a:spcAft>
            </a:pPr>
            <a:r>
              <a:rPr lang="fr" b="1" dirty="0">
                <a:ea typeface="Calibri" panose="020F0502020204030204" pitchFamily="34" charset="0"/>
                <a:cs typeface="Times New Roman" panose="02020603050405020304" pitchFamily="18" charset="0"/>
              </a:rPr>
              <a:t>Terres assolées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Bandes culturales extensives 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i="1" dirty="0"/>
              <a:t>Bandes semées pour organismes utiles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Jachères florales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Jachères tournantes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Ourlets sur terres assolées</a:t>
            </a:r>
          </a:p>
        </p:txBody>
      </p:sp>
      <p:sp>
        <p:nvSpPr>
          <p:cNvPr id="3" name="Rechteck 2"/>
          <p:cNvSpPr/>
          <p:nvPr/>
        </p:nvSpPr>
        <p:spPr>
          <a:xfrm>
            <a:off x="4873230" y="618704"/>
            <a:ext cx="3653042" cy="304185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</a:pPr>
            <a:r>
              <a:rPr lang="fr" b="1" dirty="0"/>
              <a:t>Cultures pérennes et ligneux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Arbres fruitiers haute-tige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Arbres isolés indigènes adaptés au site, allées d’arbres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Haies, bosquets champêtres, berges boisées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dirty="0"/>
              <a:t>Surfaces viticoles présentant une biodiversité naturelle</a:t>
            </a:r>
          </a:p>
          <a:p>
            <a:pPr marL="342900" indent="-342900" defTabSz="685800">
              <a:lnSpc>
                <a:spcPts val="2100"/>
              </a:lnSpc>
              <a:spcAft>
                <a:spcPts val="400"/>
              </a:spcAft>
              <a:buClr>
                <a:srgbClr val="006C8E"/>
              </a:buClr>
              <a:buFont typeface="Arial" panose="020B0604020202020204" pitchFamily="34" charset="0"/>
              <a:buChar char="•"/>
            </a:pPr>
            <a:r>
              <a:rPr lang="fr" i="1" dirty="0"/>
              <a:t>Bandes  semées pour organismes utiles dans les cultures pérennes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C45AFA29-CE91-FD74-C4DE-0A924984E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25243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BE0F945-A2A1-8851-67C8-3D98E542DA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2001</a:t>
            </a:r>
            <a:r>
              <a:rPr lang="fr-FR" dirty="0"/>
              <a:t>: Entrée en vigueur de </a:t>
            </a:r>
            <a:r>
              <a:rPr lang="fr-FR" b="1" dirty="0"/>
              <a:t>l’Ordonnance sur la qualité écologique (OQE)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Recherche d'une solution pour inciter les agriculteurs à </a:t>
            </a:r>
            <a:r>
              <a:rPr lang="fr-FR" b="1" dirty="0"/>
              <a:t>améliorer la qualité et la disposition des SCE (aujourd’hui SPB)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FF0000"/>
                </a:solidFill>
              </a:rPr>
              <a:t>2008</a:t>
            </a:r>
            <a:r>
              <a:rPr lang="fr-FR" dirty="0">
                <a:solidFill>
                  <a:srgbClr val="FF0000"/>
                </a:solidFill>
              </a:rPr>
              <a:t>: Publication des </a:t>
            </a:r>
            <a:r>
              <a:rPr lang="fr-FR" b="1" dirty="0">
                <a:solidFill>
                  <a:srgbClr val="FF0000"/>
                </a:solidFill>
              </a:rPr>
              <a:t>Objectifs environnementaux pour l’agriculture (OEA)</a:t>
            </a:r>
            <a:endParaRPr lang="de-CH" dirty="0">
              <a:solidFill>
                <a:srgbClr val="FF0000"/>
              </a:solidFill>
            </a:endParaRP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Objectifs fixés dans les domaines de la Biodiversité et Paysage, Climat et Air, Eaux et Sol</a:t>
            </a:r>
            <a:endParaRPr lang="de-CH" dirty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Reposent sur des bases légales existantes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2014</a:t>
            </a:r>
            <a:r>
              <a:rPr lang="fr-FR" dirty="0"/>
              <a:t>: </a:t>
            </a:r>
            <a:r>
              <a:rPr lang="fr-FR" b="1" dirty="0"/>
              <a:t>PA 2014-17 </a:t>
            </a:r>
            <a:r>
              <a:rPr lang="fr-FR" dirty="0"/>
              <a:t>: Nouveau système des paiements directs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Suite à l’évaluation de l’ancien système, amélioration des instruments de la PA, </a:t>
            </a:r>
            <a:r>
              <a:rPr lang="fr-FR" b="1" dirty="0"/>
              <a:t>notamment en matière de réalisation des objectifs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84C548-2544-1F89-4E82-386246EAD7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Promotion de la biodiversité dans l'agriculture depuis 1990</a:t>
            </a:r>
            <a:endParaRPr lang="de-CH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62582AF8-CB67-4E3F-C3C1-B87DC44B0EA5}"/>
              </a:ext>
            </a:extLst>
          </p:cNvPr>
          <p:cNvSpPr/>
          <p:nvPr/>
        </p:nvSpPr>
        <p:spPr>
          <a:xfrm>
            <a:off x="618718" y="1411950"/>
            <a:ext cx="7985729" cy="136897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92C423F2-C094-5CF6-28AD-D188CC0D8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60722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539552" y="2754648"/>
            <a:ext cx="4735438" cy="582639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la </a:t>
            </a:r>
            <a:r>
              <a:rPr lang="de-CH" dirty="0" err="1"/>
              <a:t>qualité</a:t>
            </a:r>
            <a:r>
              <a:rPr lang="de-CH" dirty="0"/>
              <a:t> </a:t>
            </a:r>
            <a:r>
              <a:rPr lang="de-CH" dirty="0" err="1"/>
              <a:t>écologfique</a:t>
            </a:r>
            <a:r>
              <a:rPr lang="de-CH" dirty="0"/>
              <a:t> (</a:t>
            </a:r>
            <a:r>
              <a:rPr lang="de-CH" dirty="0" err="1"/>
              <a:t>déterminée</a:t>
            </a:r>
            <a:r>
              <a:rPr lang="de-CH" dirty="0"/>
              <a:t> à </a:t>
            </a:r>
            <a:r>
              <a:rPr lang="de-CH" dirty="0" err="1"/>
              <a:t>l’aide</a:t>
            </a:r>
            <a:r>
              <a:rPr lang="de-CH" dirty="0"/>
              <a:t> de plantes </a:t>
            </a:r>
            <a:r>
              <a:rPr lang="de-CH" dirty="0" err="1"/>
              <a:t>indicatrices</a:t>
            </a:r>
            <a:r>
              <a:rPr lang="de-CH" dirty="0"/>
              <a:t> et / </a:t>
            </a:r>
            <a:r>
              <a:rPr lang="de-CH" dirty="0" err="1"/>
              <a:t>ou</a:t>
            </a:r>
            <a:r>
              <a:rPr lang="de-CH" dirty="0"/>
              <a:t> de </a:t>
            </a:r>
            <a:r>
              <a:rPr lang="de-CH" dirty="0" err="1"/>
              <a:t>structures</a:t>
            </a:r>
            <a:r>
              <a:rPr lang="de-CH" dirty="0"/>
              <a:t>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628650" y="365127"/>
            <a:ext cx="8119814" cy="720000"/>
          </a:xfrm>
        </p:spPr>
        <p:txBody>
          <a:bodyPr>
            <a:normAutofit fontScale="90000"/>
          </a:bodyPr>
          <a:lstStyle/>
          <a:p>
            <a:r>
              <a:rPr lang="fr-FR" dirty="0"/>
              <a:t>Entrée en vigueur de </a:t>
            </a:r>
            <a:r>
              <a:rPr lang="fr-FR" b="1" dirty="0"/>
              <a:t>l’Ordonnance sur la qualité écologique (OQE) </a:t>
            </a:r>
            <a:r>
              <a:rPr lang="de-CH" dirty="0"/>
              <a:t>(2001)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4114" y="3717032"/>
            <a:ext cx="2766278" cy="1979379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28650" y="3978130"/>
            <a:ext cx="3799334" cy="7470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baseline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de-CH" dirty="0"/>
              <a:t> la </a:t>
            </a:r>
            <a:r>
              <a:rPr lang="de-CH" dirty="0" err="1"/>
              <a:t>mise</a:t>
            </a:r>
            <a:r>
              <a:rPr lang="de-CH" dirty="0"/>
              <a:t> en </a:t>
            </a:r>
            <a:r>
              <a:rPr lang="de-CH" dirty="0" err="1"/>
              <a:t>réseau</a:t>
            </a:r>
            <a:r>
              <a:rPr lang="de-CH" dirty="0"/>
              <a:t> des SPB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8064" y="1539168"/>
            <a:ext cx="2742328" cy="182821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539553" y="1539168"/>
            <a:ext cx="4584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200" dirty="0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Programme </a:t>
            </a:r>
            <a:r>
              <a:rPr lang="de-CH" sz="2200" dirty="0" err="1"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facultatif</a:t>
            </a:r>
            <a:endParaRPr lang="de-CH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supplémentaires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octroyées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CH" sz="2200" dirty="0" err="1">
                <a:latin typeface="Arial" panose="020B0604020202020204" pitchFamily="34" charset="0"/>
                <a:cs typeface="Arial" panose="020B0604020202020204" pitchFamily="34" charset="0"/>
              </a:rPr>
              <a:t>pour</a:t>
            </a:r>
            <a:r>
              <a:rPr lang="de-CH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256E46-70B6-E928-727A-706ADF6A3EBB}"/>
              </a:ext>
            </a:extLst>
          </p:cNvPr>
          <p:cNvSpPr txBox="1"/>
          <p:nvPr/>
        </p:nvSpPr>
        <p:spPr>
          <a:xfrm>
            <a:off x="542859" y="4974057"/>
            <a:ext cx="6333397" cy="523220"/>
          </a:xfrm>
          <a:prstGeom prst="rect">
            <a:avLst/>
          </a:prstGeom>
          <a:solidFill>
            <a:schemeClr val="accent4"/>
          </a:solidFill>
          <a:ln>
            <a:solidFill>
              <a:srgbClr val="FF0000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ea typeface="Calibri"/>
                <a:cs typeface="Calibri"/>
              </a:rPr>
              <a:t>Contribution </a:t>
            </a:r>
            <a:r>
              <a:rPr lang="en-US" sz="2800" b="1" dirty="0" err="1">
                <a:ea typeface="Calibri"/>
                <a:cs typeface="Calibri"/>
              </a:rPr>
              <a:t>orientées</a:t>
            </a:r>
            <a:r>
              <a:rPr lang="en-US" sz="2800" b="1" dirty="0">
                <a:ea typeface="Calibri"/>
                <a:cs typeface="Calibri"/>
              </a:rPr>
              <a:t> sur les </a:t>
            </a:r>
            <a:r>
              <a:rPr lang="en-US" sz="2800" b="1" dirty="0" err="1">
                <a:ea typeface="Calibri"/>
                <a:cs typeface="Calibri"/>
              </a:rPr>
              <a:t>résultats</a:t>
            </a:r>
            <a:r>
              <a:rPr lang="en-US" sz="2800" b="1" dirty="0">
                <a:ea typeface="Calibri"/>
                <a:cs typeface="Calibri"/>
              </a:rPr>
              <a:t> !</a:t>
            </a:r>
            <a:endParaRPr lang="en-US" sz="2800" b="1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C82D105-1D88-8BC8-60AC-63A7A75923F5}"/>
              </a:ext>
            </a:extLst>
          </p:cNvPr>
          <p:cNvSpPr txBox="1"/>
          <p:nvPr/>
        </p:nvSpPr>
        <p:spPr>
          <a:xfrm>
            <a:off x="6211727" y="6104895"/>
            <a:ext cx="16786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Source: </a:t>
            </a:r>
            <a:r>
              <a:rPr lang="fr-FR" sz="1100" dirty="0" err="1"/>
              <a:t>www.agrinatur.ch</a:t>
            </a:r>
            <a:endParaRPr lang="fr-FR" sz="1100" dirty="0"/>
          </a:p>
        </p:txBody>
      </p:sp>
      <p:sp>
        <p:nvSpPr>
          <p:cNvPr id="10" name="Fußzeilenplatzhalter 1">
            <a:extLst>
              <a:ext uri="{FF2B5EF4-FFF2-40B4-BE49-F238E27FC236}">
                <a16:creationId xmlns:a16="http://schemas.microsoft.com/office/drawing/2014/main" id="{263D7830-A239-1BCA-FC62-F5B48CD99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64894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80FDB-FFF0-C445-9732-E82F1E9C3181}"/>
              </a:ext>
            </a:extLst>
          </p:cNvPr>
          <p:cNvSpPr/>
          <p:nvPr/>
        </p:nvSpPr>
        <p:spPr>
          <a:xfrm>
            <a:off x="0" y="6237312"/>
            <a:ext cx="5004048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Développement des surfaces de promotion de la biodiversité </a:t>
            </a:r>
            <a:br>
              <a:rPr lang="de-CH" dirty="0"/>
            </a:br>
            <a:r>
              <a:rPr lang="fr" dirty="0"/>
              <a:t>2000 - 2008 (SPB sans qualité (QI), sans arbres)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6223426"/>
              </p:ext>
            </p:extLst>
          </p:nvPr>
        </p:nvGraphicFramePr>
        <p:xfrm>
          <a:off x="395536" y="1124744"/>
          <a:ext cx="864096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hteck 5"/>
          <p:cNvSpPr/>
          <p:nvPr/>
        </p:nvSpPr>
        <p:spPr>
          <a:xfrm>
            <a:off x="7092280" y="6536377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93DE1C0-2C10-BA46-AEDA-ABB10E547CA1}"/>
              </a:ext>
            </a:extLst>
          </p:cNvPr>
          <p:cNvSpPr txBox="1"/>
          <p:nvPr/>
        </p:nvSpPr>
        <p:spPr>
          <a:xfrm>
            <a:off x="1043608" y="4879320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extensives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Pâturages extensifs et pâturages boisés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à litière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viticoles présentant une</a:t>
            </a:r>
            <a:b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biodiversité naturelle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7B0E8F8-2EF0-6942-AF4D-3D9E4E82F4E9}"/>
              </a:ext>
            </a:extLst>
          </p:cNvPr>
          <p:cNvSpPr txBox="1"/>
          <p:nvPr/>
        </p:nvSpPr>
        <p:spPr>
          <a:xfrm>
            <a:off x="5327576" y="4858329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peu intensives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riveraines (dès 2014)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SPB sur terres assolées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Haies, bosquets champêtres, berges boisées</a:t>
            </a:r>
          </a:p>
        </p:txBody>
      </p:sp>
      <p:sp>
        <p:nvSpPr>
          <p:cNvPr id="10" name="Rechteck 4">
            <a:extLst>
              <a:ext uri="{FF2B5EF4-FFF2-40B4-BE49-F238E27FC236}">
                <a16:creationId xmlns:a16="http://schemas.microsoft.com/office/drawing/2014/main" id="{ED84E4E7-B9E3-D868-6DA1-08AF77FB08B9}"/>
              </a:ext>
            </a:extLst>
          </p:cNvPr>
          <p:cNvSpPr/>
          <p:nvPr/>
        </p:nvSpPr>
        <p:spPr>
          <a:xfrm>
            <a:off x="7777044" y="4797152"/>
            <a:ext cx="971420" cy="3046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3134027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365127"/>
            <a:ext cx="8784976" cy="720000"/>
          </a:xfrm>
        </p:spPr>
        <p:txBody>
          <a:bodyPr>
            <a:normAutofit fontScale="90000"/>
          </a:bodyPr>
          <a:lstStyle/>
          <a:p>
            <a:r>
              <a:rPr lang="fr" dirty="0"/>
              <a:t>Développement des parts de SPB avec qualité et SPB réseau (OQE)</a:t>
            </a:r>
            <a:br>
              <a:rPr lang="fr" dirty="0"/>
            </a:br>
            <a:r>
              <a:rPr lang="fr" dirty="0"/>
              <a:t>2001 et 2008 (aujourd’hui : niveau de qualité II et mise en réseau)</a:t>
            </a:r>
          </a:p>
        </p:txBody>
      </p:sp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2143477"/>
              </p:ext>
            </p:extLst>
          </p:nvPr>
        </p:nvGraphicFramePr>
        <p:xfrm>
          <a:off x="755576" y="1412776"/>
          <a:ext cx="778422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hteck 4"/>
          <p:cNvSpPr/>
          <p:nvPr/>
        </p:nvSpPr>
        <p:spPr>
          <a:xfrm>
            <a:off x="7063798" y="595604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9482F1F-C33F-4040-8F11-3A7024D58574}"/>
              </a:ext>
            </a:extLst>
          </p:cNvPr>
          <p:cNvSpPr txBox="1"/>
          <p:nvPr/>
        </p:nvSpPr>
        <p:spPr>
          <a:xfrm>
            <a:off x="2123728" y="5450342"/>
            <a:ext cx="2678698" cy="4160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Part de SPB avec qualité II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159D262-D218-8D4B-8227-EAF12E5F399F}"/>
              </a:ext>
            </a:extLst>
          </p:cNvPr>
          <p:cNvSpPr txBox="1"/>
          <p:nvPr/>
        </p:nvSpPr>
        <p:spPr>
          <a:xfrm>
            <a:off x="5004048" y="5450342"/>
            <a:ext cx="2678698" cy="4160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Part de SPB réseau</a:t>
            </a:r>
          </a:p>
        </p:txBody>
      </p:sp>
      <p:sp>
        <p:nvSpPr>
          <p:cNvPr id="8" name="Fußzeilenplatzhalter 1">
            <a:extLst>
              <a:ext uri="{FF2B5EF4-FFF2-40B4-BE49-F238E27FC236}">
                <a16:creationId xmlns:a16="http://schemas.microsoft.com/office/drawing/2014/main" id="{02063AD9-DD5A-6943-0173-51FDABE3F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38823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F61FA-A406-2963-68A8-679181DDE0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F39BADC-A7A3-F3F6-8714-7E6E0871C9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2001</a:t>
            </a:r>
            <a:r>
              <a:rPr lang="fr-FR" dirty="0"/>
              <a:t>: Entrée en vigueur de </a:t>
            </a:r>
            <a:r>
              <a:rPr lang="fr-FR" b="1" dirty="0"/>
              <a:t>l’Ordonnance sur la qualité écologique (OQE)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Recherche d'une solution pour inciter les agriculteurs à </a:t>
            </a:r>
            <a:r>
              <a:rPr lang="fr-FR" b="1" dirty="0"/>
              <a:t>améliorer la qualité et la disposition des SCE (aujourd’hui SPB)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FF0000"/>
                </a:solidFill>
              </a:rPr>
              <a:t>2008</a:t>
            </a:r>
            <a:r>
              <a:rPr lang="fr-FR" dirty="0">
                <a:solidFill>
                  <a:srgbClr val="FF0000"/>
                </a:solidFill>
              </a:rPr>
              <a:t>: Publication des </a:t>
            </a:r>
            <a:r>
              <a:rPr lang="fr-FR" b="1" dirty="0">
                <a:solidFill>
                  <a:srgbClr val="FF0000"/>
                </a:solidFill>
              </a:rPr>
              <a:t>Objectifs environnementaux pour l’agriculture (OEA)</a:t>
            </a:r>
            <a:endParaRPr lang="de-CH" dirty="0">
              <a:solidFill>
                <a:srgbClr val="FF0000"/>
              </a:solidFill>
            </a:endParaRP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Objectifs fixés dans les domaines de la Biodiversité et Paysage, Climat et Air, Eaux et Sol</a:t>
            </a:r>
            <a:endParaRPr lang="de-CH" dirty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Reposent sur des bases légales existantes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2014</a:t>
            </a:r>
            <a:r>
              <a:rPr lang="fr-FR" dirty="0"/>
              <a:t>: </a:t>
            </a:r>
            <a:r>
              <a:rPr lang="fr-FR" b="1" dirty="0"/>
              <a:t>PA 2014-17 </a:t>
            </a:r>
            <a:r>
              <a:rPr lang="fr-FR" dirty="0"/>
              <a:t>: Nouveau système des paiements directs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Suite à l’évaluation de l’ancien système, amélioration des instruments de la PA, </a:t>
            </a:r>
            <a:r>
              <a:rPr lang="fr-FR" b="1" dirty="0"/>
              <a:t>notamment en matière de réalisation des objectifs</a:t>
            </a:r>
            <a:endParaRPr lang="de-CH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003475C-BCF8-40DA-480B-F8C1D30A3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Promotion de la biodiversité dans l'agriculture depuis 1990</a:t>
            </a:r>
            <a:endParaRPr lang="de-CH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9A02047-E785-18C7-D8DF-E81686135DA8}"/>
              </a:ext>
            </a:extLst>
          </p:cNvPr>
          <p:cNvSpPr/>
          <p:nvPr/>
        </p:nvSpPr>
        <p:spPr>
          <a:xfrm>
            <a:off x="617478" y="2780928"/>
            <a:ext cx="7770946" cy="1800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CEF25E58-F997-909E-1B6A-6E85215C5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8785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396877" y="978694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fr-CH" sz="2400" dirty="0">
              <a:latin typeface="Arial"/>
              <a:cs typeface="Arial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6321366" y="4715394"/>
            <a:ext cx="25739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altLang="de-DE" sz="1100" dirty="0"/>
              <a:t>OFEV &amp; OFAG (2008): Objectifs environnementaux pour l’agriculture</a:t>
            </a:r>
          </a:p>
        </p:txBody>
      </p:sp>
      <p:sp>
        <p:nvSpPr>
          <p:cNvPr id="5" name="Rechteck 4"/>
          <p:cNvSpPr/>
          <p:nvPr/>
        </p:nvSpPr>
        <p:spPr bwMode="auto">
          <a:xfrm>
            <a:off x="2860822" y="2708920"/>
            <a:ext cx="936104" cy="28181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CH" sz="2400" b="1" dirty="0"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 bwMode="auto">
          <a:xfrm>
            <a:off x="3618467" y="4437112"/>
            <a:ext cx="449477" cy="109000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CH" sz="2400" b="1" dirty="0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28650" y="1218246"/>
            <a:ext cx="5759893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Domaine de la biodiversité:</a:t>
            </a:r>
            <a:endParaRPr lang="fr-CH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«L’agriculture contribue de manière importante à la conservation de la biodiversité»</a:t>
            </a:r>
            <a:b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CH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Aucune autre perte d’espèces (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Liste rouge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) et rétablissement des espèces menacées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Les services écosystémiques sont préservées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La promotion des espèces cibles et caractéristiques (liste « espèces OEA ») est assurée et encouragée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Les habitats pour les espèces cibles et caractéristiques sont mis à disposition en quantité et qualité suffisante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82203"/>
          </a:xfrm>
        </p:spPr>
        <p:txBody>
          <a:bodyPr>
            <a:normAutofit fontScale="90000"/>
          </a:bodyPr>
          <a:lstStyle/>
          <a:p>
            <a:r>
              <a:rPr lang="fr-CH" dirty="0">
                <a:cs typeface="Arial"/>
              </a:rPr>
              <a:t>Objectifs environnementaux pour l’agriculture (OEA 2008)</a:t>
            </a:r>
            <a:endParaRPr lang="fr-CH" dirty="0"/>
          </a:p>
        </p:txBody>
      </p:sp>
      <p:sp>
        <p:nvSpPr>
          <p:cNvPr id="6" name="Textfeld 5"/>
          <p:cNvSpPr txBox="1"/>
          <p:nvPr/>
        </p:nvSpPr>
        <p:spPr>
          <a:xfrm>
            <a:off x="4678567" y="5527118"/>
            <a:ext cx="4180734" cy="830997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Au total 13 objectifs ont été définis pour les domaines environnementaux : biodiversité, paysage, climat, air, eaux, sols</a:t>
            </a:r>
          </a:p>
        </p:txBody>
      </p:sp>
      <p:pic>
        <p:nvPicPr>
          <p:cNvPr id="2050" name="Picture 2" descr="Objectifs environnementaux pour lâagriculture - Rapport dâÃ©tat 20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1851" y="1235701"/>
            <a:ext cx="24574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7A914158-1BDA-1313-5D96-043442A01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82601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E2A94-6760-4884-623F-12CEC33EE9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CE15AA84-CF5A-641C-CF64-1C0A839DBF4A}"/>
              </a:ext>
            </a:extLst>
          </p:cNvPr>
          <p:cNvSpPr txBox="1">
            <a:spLocks/>
          </p:cNvSpPr>
          <p:nvPr/>
        </p:nvSpPr>
        <p:spPr>
          <a:xfrm>
            <a:off x="396877" y="978694"/>
            <a:ext cx="8366125" cy="482204"/>
          </a:xfrm>
          <a:prstGeom prst="rect">
            <a:avLst/>
          </a:prstGeom>
        </p:spPr>
        <p:txBody>
          <a:bodyPr lIns="87920" tIns="43960" rIns="87920" bIns="43960"/>
          <a:lstStyle>
            <a:lvl1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2pPr>
            <a:lvl3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3pPr>
            <a:lvl4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4pPr>
            <a:lvl5pPr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5pPr>
            <a:lvl6pPr marL="4572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6pPr>
            <a:lvl7pPr marL="9144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7pPr>
            <a:lvl8pPr marL="13716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8pPr>
            <a:lvl9pPr marL="1828800" algn="l" rtl="0" eaLnBrk="1" fontAlgn="base" hangingPunct="1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fr-CH" sz="2400" dirty="0">
              <a:latin typeface="Arial"/>
              <a:cs typeface="Arial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F5A7AC2A-F97C-3433-661C-4D2F7E32774A}"/>
              </a:ext>
            </a:extLst>
          </p:cNvPr>
          <p:cNvSpPr/>
          <p:nvPr/>
        </p:nvSpPr>
        <p:spPr>
          <a:xfrm>
            <a:off x="6321366" y="4715394"/>
            <a:ext cx="257391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altLang="de-DE" sz="1100" dirty="0"/>
              <a:t>OFEV &amp; OFAG (2008): Objectifs environnementaux pour l’agriculture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B9AD641-34FC-68E9-5777-23450F019AF0}"/>
              </a:ext>
            </a:extLst>
          </p:cNvPr>
          <p:cNvSpPr/>
          <p:nvPr/>
        </p:nvSpPr>
        <p:spPr bwMode="auto">
          <a:xfrm>
            <a:off x="2860822" y="2708920"/>
            <a:ext cx="936104" cy="2818198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CH" sz="2400" b="1" dirty="0">
              <a:latin typeface="Arial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C6A6EE9-8F66-2017-F714-4C82E7CAFE44}"/>
              </a:ext>
            </a:extLst>
          </p:cNvPr>
          <p:cNvSpPr/>
          <p:nvPr/>
        </p:nvSpPr>
        <p:spPr bwMode="auto">
          <a:xfrm>
            <a:off x="3618467" y="4437112"/>
            <a:ext cx="449477" cy="1090006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fr-CH" sz="2400" b="1" dirty="0">
              <a:latin typeface="Arial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79669916-CA8D-F36F-7F5F-A7AE568EBA5D}"/>
              </a:ext>
            </a:extLst>
          </p:cNvPr>
          <p:cNvSpPr/>
          <p:nvPr/>
        </p:nvSpPr>
        <p:spPr>
          <a:xfrm>
            <a:off x="628650" y="1218246"/>
            <a:ext cx="5759893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685800"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Domaine de la biodiversité:</a:t>
            </a:r>
            <a:endParaRPr lang="fr-CH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685800">
              <a:spcBef>
                <a:spcPts val="600"/>
              </a:spcBef>
              <a:buClr>
                <a:srgbClr val="006C8E"/>
              </a:buClr>
              <a:buSzPct val="100000"/>
            </a:pPr>
            <a: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  <a:t>«L’agriculture contribue de manière importante à la conservation de la biodiversité»</a:t>
            </a:r>
            <a:br>
              <a:rPr lang="fr-CH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CH" sz="9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Aucune autre perte d’espèces (</a:t>
            </a:r>
            <a:r>
              <a:rPr lang="fr-CH" sz="2000" i="1" dirty="0">
                <a:latin typeface="Arial" panose="020B0604020202020204" pitchFamily="34" charset="0"/>
                <a:cs typeface="Arial" panose="020B0604020202020204" pitchFamily="34" charset="0"/>
              </a:rPr>
              <a:t>Liste rouge</a:t>
            </a: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) et rétablissement des espèces menacées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Les services écosystémiques sont préservés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La promotion des espèces cibles et caractéristiques (liste « espèces OEA ») est assurée et encouragée</a:t>
            </a:r>
            <a:endParaRPr lang="fr-CH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defTabSz="685800">
              <a:spcBef>
                <a:spcPts val="600"/>
              </a:spcBef>
              <a:buClr>
                <a:srgbClr val="006C8E"/>
              </a:buClr>
              <a:buSzPct val="100000"/>
              <a:buFont typeface="Arial" panose="020B0604020202020204" pitchFamily="34" charset="0"/>
              <a:buChar char="•"/>
            </a:pPr>
            <a:r>
              <a:rPr lang="fr-CH" sz="2000" dirty="0">
                <a:latin typeface="Arial" panose="020B0604020202020204" pitchFamily="34" charset="0"/>
                <a:cs typeface="Arial" panose="020B0604020202020204" pitchFamily="34" charset="0"/>
              </a:rPr>
              <a:t>Les habitats pour les espèces cibles et caractéristiques sont mis à disposition en quantité et qualité suffisante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B036AC9-C8D5-6D2A-61A5-353BA1593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82203"/>
          </a:xfrm>
        </p:spPr>
        <p:txBody>
          <a:bodyPr>
            <a:normAutofit fontScale="90000"/>
          </a:bodyPr>
          <a:lstStyle/>
          <a:p>
            <a:r>
              <a:rPr lang="fr-CH" dirty="0">
                <a:cs typeface="Arial"/>
              </a:rPr>
              <a:t>Objectifs environnementaux pour l’agriculture (OEA 2008)</a:t>
            </a:r>
            <a:endParaRPr lang="fr-CH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B5E2609-6294-2B8D-9A4C-7443D266DBEB}"/>
              </a:ext>
            </a:extLst>
          </p:cNvPr>
          <p:cNvSpPr txBox="1"/>
          <p:nvPr/>
        </p:nvSpPr>
        <p:spPr>
          <a:xfrm>
            <a:off x="4678567" y="5527118"/>
            <a:ext cx="4180734" cy="830997"/>
          </a:xfrm>
          <a:prstGeom prst="rect">
            <a:avLst/>
          </a:prstGeom>
          <a:solidFill>
            <a:srgbClr val="FFCCCC"/>
          </a:solidFill>
        </p:spPr>
        <p:txBody>
          <a:bodyPr wrap="square" rtlCol="0">
            <a:spAutoFit/>
          </a:bodyPr>
          <a:lstStyle/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Au total 13 objectifs ont été définis pour les domaines environnementaux : biodiversité, paysage, climat, air, eaux, sols</a:t>
            </a:r>
          </a:p>
        </p:txBody>
      </p:sp>
      <p:pic>
        <p:nvPicPr>
          <p:cNvPr id="2050" name="Picture 2" descr="Objectifs environnementaux pour lâagriculture - Rapport dâÃ©tat 2016">
            <a:extLst>
              <a:ext uri="{FF2B5EF4-FFF2-40B4-BE49-F238E27FC236}">
                <a16:creationId xmlns:a16="http://schemas.microsoft.com/office/drawing/2014/main" id="{5E40CC76-CA85-1C2A-C76C-D3804D174C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1851" y="1235701"/>
            <a:ext cx="245745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ADEC9BCF-995E-3170-7A05-4F436F756265}"/>
              </a:ext>
            </a:extLst>
          </p:cNvPr>
          <p:cNvSpPr/>
          <p:nvPr/>
        </p:nvSpPr>
        <p:spPr>
          <a:xfrm>
            <a:off x="628650" y="3861048"/>
            <a:ext cx="5527526" cy="197384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F39FDC50-1E2D-B944-090A-AC4BADA8D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01950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87609"/>
          </a:xfrm>
        </p:spPr>
        <p:txBody>
          <a:bodyPr>
            <a:noAutofit/>
          </a:bodyPr>
          <a:lstStyle/>
          <a:p>
            <a:r>
              <a:rPr lang="fr" sz="2200" dirty="0"/>
              <a:t>Rapport OPAL (2013) : Opérationnalisation des OEA pour le domaine des espèces et milieux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28650" y="1639194"/>
            <a:ext cx="502347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200" dirty="0">
                <a:latin typeface="Arial" panose="020B0604020202020204" pitchFamily="34" charset="0"/>
                <a:cs typeface="Arial" panose="020B0604020202020204" pitchFamily="34" charset="0"/>
              </a:rPr>
              <a:t>Définition des régions OEA  (analyse des potentiels de distribution des espèces OEA)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200" dirty="0">
                <a:latin typeface="Arial" panose="020B0604020202020204" pitchFamily="34" charset="0"/>
                <a:cs typeface="Arial" panose="020B0604020202020204" pitchFamily="34" charset="0"/>
              </a:rPr>
              <a:t>Estimation d’objectifs quantitatifs par région OEA et zones agricoles (études de cas)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629171" y="5976152"/>
            <a:ext cx="14880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400" dirty="0"/>
              <a:t>Walter et al. 2013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0619E4-A0E9-1A47-8647-A3E7AEA9F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120" y="779112"/>
            <a:ext cx="3420791" cy="4851408"/>
          </a:xfrm>
          <a:prstGeom prst="rect">
            <a:avLst/>
          </a:prstGeom>
        </p:spPr>
      </p:pic>
      <p:sp>
        <p:nvSpPr>
          <p:cNvPr id="8" name="Textfeld 3">
            <a:extLst>
              <a:ext uri="{FF2B5EF4-FFF2-40B4-BE49-F238E27FC236}">
                <a16:creationId xmlns:a16="http://schemas.microsoft.com/office/drawing/2014/main" id="{0FC63541-1C0A-B049-A1C0-1F71B2BDC130}"/>
              </a:ext>
            </a:extLst>
          </p:cNvPr>
          <p:cNvSpPr txBox="1"/>
          <p:nvPr/>
        </p:nvSpPr>
        <p:spPr>
          <a:xfrm>
            <a:off x="1395984" y="4387249"/>
            <a:ext cx="6220035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" sz="2400" dirty="0">
                <a:latin typeface="Arial" panose="020B0604020202020204" pitchFamily="34" charset="0"/>
                <a:cs typeface="Arial" panose="020B0604020202020204" pitchFamily="34" charset="0"/>
              </a:rPr>
              <a:t>Quelle est la surface actuelle d’habitats de qualité dans chaque région et zone agricole et quelle est la surface nécessaire pour atteindre les objectifs OEA?</a:t>
            </a:r>
          </a:p>
        </p:txBody>
      </p:sp>
      <p:sp>
        <p:nvSpPr>
          <p:cNvPr id="9" name="Pfeil nach rechts 4">
            <a:extLst>
              <a:ext uri="{FF2B5EF4-FFF2-40B4-BE49-F238E27FC236}">
                <a16:creationId xmlns:a16="http://schemas.microsoft.com/office/drawing/2014/main" id="{4CE4634E-00D1-1441-8A7C-9BEC1B9B0905}"/>
              </a:ext>
            </a:extLst>
          </p:cNvPr>
          <p:cNvSpPr/>
          <p:nvPr/>
        </p:nvSpPr>
        <p:spPr>
          <a:xfrm>
            <a:off x="467438" y="4797348"/>
            <a:ext cx="792088" cy="43204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F5C5DED1-18BD-DF58-BF5C-4DBF0CA17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29796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BEDFB2A-835C-3934-D7CB-9953D2F083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Avant 1993: </a:t>
            </a:r>
            <a:r>
              <a:rPr lang="fr-FR" dirty="0"/>
              <a:t>Soutien de la Confédération </a:t>
            </a:r>
            <a:r>
              <a:rPr lang="fr-FR" b="1" dirty="0"/>
              <a:t>lié aux produits</a:t>
            </a:r>
            <a:r>
              <a:rPr lang="fr-FR" dirty="0"/>
              <a:t> (garantie des prix et prise en charge obligatoire), le but étant assurer l'</a:t>
            </a:r>
            <a:r>
              <a:rPr lang="fr-FR" dirty="0" err="1"/>
              <a:t>auto-approvisionnement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surproduction et prix élevés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Aucune prise en compte des aspects écologiques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problèmes environnementaux liés à la production intensive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1993</a:t>
            </a:r>
            <a:r>
              <a:rPr lang="fr-FR" dirty="0"/>
              <a:t>: </a:t>
            </a:r>
            <a:r>
              <a:rPr lang="fr-CH" dirty="0"/>
              <a:t>Introduction des premiers </a:t>
            </a:r>
            <a:r>
              <a:rPr lang="fr-CH" b="1" dirty="0"/>
              <a:t>paiements directs non liés à la production</a:t>
            </a:r>
            <a:r>
              <a:rPr lang="fr-CH" dirty="0"/>
              <a:t> (paiements directs </a:t>
            </a:r>
            <a:r>
              <a:rPr lang="fr-FR" dirty="0"/>
              <a:t>en fonction de la surface et du cheptel, de la zone de production)</a:t>
            </a:r>
            <a:endParaRPr lang="de-CH" dirty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CH" dirty="0"/>
              <a:t>Incitation par la loi sur l'agriculture à fournir des </a:t>
            </a:r>
            <a:r>
              <a:rPr lang="fr-CH" b="1" dirty="0"/>
              <a:t>prestations écologiques particulières</a:t>
            </a:r>
            <a:r>
              <a:rPr lang="fr-CH" dirty="0"/>
              <a:t> (Ordonnance sur les contributions écologiques </a:t>
            </a:r>
            <a:r>
              <a:rPr lang="fr-FR" dirty="0" err="1"/>
              <a:t>OCEco</a:t>
            </a:r>
            <a:r>
              <a:rPr lang="fr-FR" dirty="0"/>
              <a:t>, remplacée aujourd’hui par l’Ordonnance sur les paiements directs OPD)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premiers types de « </a:t>
            </a:r>
            <a:r>
              <a:rPr lang="fr-FR" b="1" dirty="0"/>
              <a:t>surfaces de compensation écologique (SCE) »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1996</a:t>
            </a:r>
            <a:r>
              <a:rPr lang="fr-FR" dirty="0"/>
              <a:t>: Notion de </a:t>
            </a:r>
            <a:r>
              <a:rPr lang="fr-FR" b="1" dirty="0"/>
              <a:t>multifonctionnalité de l’agriculture</a:t>
            </a:r>
            <a:r>
              <a:rPr lang="fr-FR" dirty="0"/>
              <a:t> inscrite dans la constitution fédérale (art. 104)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Implique que les agriculteurs doivent satisfaire à des exigences à caractère écologique et de durabilité</a:t>
            </a:r>
            <a:endParaRPr lang="de-CH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18BEA05-CF6E-528C-2F49-4769A8E70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Promotion de la </a:t>
            </a:r>
            <a:r>
              <a:rPr lang="en-US" dirty="0" err="1"/>
              <a:t>biodiversité</a:t>
            </a:r>
            <a:r>
              <a:rPr lang="en-US" dirty="0"/>
              <a:t> dans </a:t>
            </a:r>
            <a:r>
              <a:rPr lang="en-US" dirty="0" err="1"/>
              <a:t>l’agriculture</a:t>
            </a:r>
            <a:r>
              <a:rPr lang="en-US" dirty="0"/>
              <a:t> </a:t>
            </a:r>
            <a:r>
              <a:rPr lang="en-US" dirty="0" err="1"/>
              <a:t>depuis</a:t>
            </a:r>
            <a:r>
              <a:rPr lang="en-US" dirty="0"/>
              <a:t> 1990</a:t>
            </a:r>
            <a:endParaRPr lang="de-CH" dirty="0"/>
          </a:p>
        </p:txBody>
      </p:sp>
      <p:sp>
        <p:nvSpPr>
          <p:cNvPr id="7" name="Pfeil nach rechts 2">
            <a:extLst>
              <a:ext uri="{FF2B5EF4-FFF2-40B4-BE49-F238E27FC236}">
                <a16:creationId xmlns:a16="http://schemas.microsoft.com/office/drawing/2014/main" id="{CE3E1182-B3D1-718B-7D61-3D5FB1120207}"/>
              </a:ext>
            </a:extLst>
          </p:cNvPr>
          <p:cNvSpPr/>
          <p:nvPr/>
        </p:nvSpPr>
        <p:spPr>
          <a:xfrm>
            <a:off x="2915816" y="5361744"/>
            <a:ext cx="792088" cy="64807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C0AFDF2-1D6C-CA2B-4731-05A03A7D79F4}"/>
              </a:ext>
            </a:extLst>
          </p:cNvPr>
          <p:cNvSpPr txBox="1"/>
          <p:nvPr/>
        </p:nvSpPr>
        <p:spPr>
          <a:xfrm>
            <a:off x="3995936" y="5454947"/>
            <a:ext cx="451941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sz="2400" b="1" dirty="0" err="1"/>
              <a:t>Votations</a:t>
            </a:r>
            <a:r>
              <a:rPr lang="de-CH" sz="2400" b="1" dirty="0"/>
              <a:t> </a:t>
            </a:r>
            <a:r>
              <a:rPr lang="de-CH" sz="2400" b="1" dirty="0" err="1"/>
              <a:t>fédérales</a:t>
            </a:r>
            <a:r>
              <a:rPr lang="de-CH" sz="2400" b="1" dirty="0"/>
              <a:t> du 9 </a:t>
            </a:r>
            <a:r>
              <a:rPr lang="de-CH" sz="2400" b="1" dirty="0" err="1"/>
              <a:t>juin</a:t>
            </a:r>
            <a:r>
              <a:rPr lang="de-CH" sz="2400" b="1" dirty="0"/>
              <a:t> 1996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A26978B1-F498-F638-6030-A01092424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85227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327569"/>
          </a:xfrm>
        </p:spPr>
        <p:txBody>
          <a:bodyPr>
            <a:normAutofit fontScale="90000"/>
          </a:bodyPr>
          <a:lstStyle/>
          <a:p>
            <a:r>
              <a:rPr lang="fr" dirty="0"/>
              <a:t>OPAL – </a:t>
            </a:r>
            <a:r>
              <a:rPr lang="fr" sz="2200" dirty="0"/>
              <a:t>Objectifs</a:t>
            </a:r>
            <a:r>
              <a:rPr lang="fr" dirty="0"/>
              <a:t> de surfaces OEA</a:t>
            </a:r>
            <a:endParaRPr lang="fr-FR" dirty="0"/>
          </a:p>
        </p:txBody>
      </p:sp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856000"/>
              </p:ext>
            </p:extLst>
          </p:nvPr>
        </p:nvGraphicFramePr>
        <p:xfrm>
          <a:off x="539552" y="1556792"/>
          <a:ext cx="7056784" cy="3417004"/>
        </p:xfrm>
        <a:graphic>
          <a:graphicData uri="http://schemas.openxmlformats.org/drawingml/2006/table">
            <a:tbl>
              <a:tblPr/>
              <a:tblGrid>
                <a:gridCol w="1836204">
                  <a:extLst>
                    <a:ext uri="{9D8B030D-6E8A-4147-A177-3AD203B41FA5}">
                      <a16:colId xmlns:a16="http://schemas.microsoft.com/office/drawing/2014/main" val="1677620428"/>
                    </a:ext>
                  </a:extLst>
                </a:gridCol>
                <a:gridCol w="2700300">
                  <a:extLst>
                    <a:ext uri="{9D8B030D-6E8A-4147-A177-3AD203B41FA5}">
                      <a16:colId xmlns:a16="http://schemas.microsoft.com/office/drawing/2014/main" val="2241624254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3821569250"/>
                    </a:ext>
                  </a:extLst>
                </a:gridCol>
              </a:tblGrid>
              <a:tr h="1096714">
                <a:tc>
                  <a:txBody>
                    <a:bodyPr/>
                    <a:lstStyle/>
                    <a:p>
                      <a:pPr algn="l" fontAlgn="t"/>
                      <a:r>
                        <a:rPr lang="fr" sz="1800" b="1">
                          <a:effectLst/>
                        </a:rPr>
                        <a:t>Zone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b="1" dirty="0" err="1">
                          <a:effectLst/>
                        </a:rPr>
                        <a:t>Objectifs 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" sz="1800" b="1" dirty="0">
                          <a:effectLst/>
                        </a:rPr>
                        <a:t>(selon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b="1" dirty="0">
                          <a:effectLst/>
                        </a:rPr>
                        <a:t>Etat 2010 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" sz="1800" b="1" dirty="0">
                          <a:effectLst/>
                        </a:rPr>
                        <a:t>(selon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161033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Plaine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10 (8 – 12)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2,2 – 4,0 %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94360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Collines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12 (10 – 14)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3,5-4,5 %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0514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13 (12 – 15)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3-4,5 %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72541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17 (15 – 20)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4,8-10 %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5F4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503085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30 (20 – 40)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20-40%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14426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IV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45 (40-50)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40-50%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18185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Estivage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(40 – 60)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40-60%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87922"/>
                  </a:ext>
                </a:extLst>
              </a:tr>
            </a:tbl>
          </a:graphicData>
        </a:graphic>
      </p:graphicFrame>
      <p:sp>
        <p:nvSpPr>
          <p:cNvPr id="3" name="Textfeld 2">
            <a:extLst>
              <a:ext uri="{FF2B5EF4-FFF2-40B4-BE49-F238E27FC236}">
                <a16:creationId xmlns:a16="http://schemas.microsoft.com/office/drawing/2014/main" id="{EBFE402B-E823-6791-9C62-5E52E57396B0}"/>
              </a:ext>
            </a:extLst>
          </p:cNvPr>
          <p:cNvSpPr txBox="1"/>
          <p:nvPr/>
        </p:nvSpPr>
        <p:spPr>
          <a:xfrm>
            <a:off x="521020" y="5070375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200" b="1" dirty="0" err="1"/>
              <a:t>Surfaces</a:t>
            </a:r>
            <a:r>
              <a:rPr lang="de-CH" sz="1200" b="1" dirty="0"/>
              <a:t> OEA</a:t>
            </a:r>
            <a:r>
              <a:rPr lang="de-CH" sz="1200" dirty="0"/>
              <a:t>: SPB </a:t>
            </a:r>
            <a:r>
              <a:rPr lang="de-CH" sz="1200" dirty="0" err="1"/>
              <a:t>avec</a:t>
            </a:r>
            <a:r>
              <a:rPr lang="de-CH" sz="1200" dirty="0"/>
              <a:t> QII et SPB </a:t>
            </a:r>
            <a:r>
              <a:rPr lang="de-CH" sz="1200" dirty="0" err="1"/>
              <a:t>sur</a:t>
            </a:r>
            <a:r>
              <a:rPr lang="de-CH" sz="1200" dirty="0"/>
              <a:t> </a:t>
            </a:r>
            <a:r>
              <a:rPr lang="de-CH" sz="1200" dirty="0" err="1"/>
              <a:t>terres</a:t>
            </a:r>
            <a:r>
              <a:rPr lang="de-CH" sz="1200" dirty="0"/>
              <a:t> </a:t>
            </a:r>
            <a:r>
              <a:rPr lang="de-CH" sz="1200" dirty="0" err="1"/>
              <a:t>assolées</a:t>
            </a:r>
            <a:r>
              <a:rPr lang="de-CH" sz="1200" dirty="0"/>
              <a:t>, </a:t>
            </a:r>
            <a:r>
              <a:rPr lang="de-CH" sz="1200" dirty="0" err="1"/>
              <a:t>objets</a:t>
            </a:r>
            <a:r>
              <a:rPr lang="de-CH" sz="1200" dirty="0"/>
              <a:t> </a:t>
            </a:r>
            <a:r>
              <a:rPr lang="de-CH" sz="1200" dirty="0" err="1"/>
              <a:t>d’importance</a:t>
            </a:r>
            <a:r>
              <a:rPr lang="de-CH" sz="1200" dirty="0"/>
              <a:t> nationale, </a:t>
            </a:r>
            <a:r>
              <a:rPr lang="de-CH" sz="1200" dirty="0" err="1"/>
              <a:t>prairies</a:t>
            </a:r>
            <a:r>
              <a:rPr lang="de-CH" sz="1200" dirty="0"/>
              <a:t> et </a:t>
            </a:r>
            <a:r>
              <a:rPr lang="de-CH" sz="1200" dirty="0" err="1"/>
              <a:t>pâturages</a:t>
            </a:r>
            <a:r>
              <a:rPr lang="de-CH" sz="1200" dirty="0"/>
              <a:t> </a:t>
            </a:r>
            <a:r>
              <a:rPr lang="de-CH" sz="1200" dirty="0" err="1"/>
              <a:t>secs</a:t>
            </a:r>
            <a:r>
              <a:rPr lang="de-CH" sz="1200" dirty="0"/>
              <a:t>, </a:t>
            </a:r>
            <a:r>
              <a:rPr lang="de-CH" sz="1200" dirty="0" err="1"/>
              <a:t>marais</a:t>
            </a:r>
            <a:r>
              <a:rPr lang="de-CH" sz="1200" dirty="0"/>
              <a:t>, </a:t>
            </a:r>
            <a:r>
              <a:rPr lang="de-CH" sz="1200" dirty="0" err="1"/>
              <a:t>zones</a:t>
            </a:r>
            <a:r>
              <a:rPr lang="de-CH" sz="1200" dirty="0"/>
              <a:t> </a:t>
            </a:r>
            <a:r>
              <a:rPr lang="de-CH" sz="1200" dirty="0" err="1"/>
              <a:t>tampons</a:t>
            </a:r>
            <a:r>
              <a:rPr lang="de-CH" sz="1200" dirty="0"/>
              <a:t> et </a:t>
            </a:r>
            <a:r>
              <a:rPr lang="de-CH" sz="1200" dirty="0" err="1"/>
              <a:t>bandes</a:t>
            </a:r>
            <a:r>
              <a:rPr lang="de-CH" sz="1200" dirty="0"/>
              <a:t> </a:t>
            </a:r>
            <a:r>
              <a:rPr lang="de-CH" sz="1200" dirty="0" err="1"/>
              <a:t>riveraines</a:t>
            </a:r>
            <a:r>
              <a:rPr lang="de-CH" sz="1200" dirty="0"/>
              <a:t>, et </a:t>
            </a:r>
            <a:r>
              <a:rPr lang="de-CH" sz="1200" dirty="0" err="1"/>
              <a:t>surfaces</a:t>
            </a:r>
            <a:r>
              <a:rPr lang="de-CH" sz="1200" dirty="0"/>
              <a:t> </a:t>
            </a:r>
            <a:r>
              <a:rPr lang="de-CH" sz="1200" dirty="0" err="1"/>
              <a:t>avec</a:t>
            </a:r>
            <a:r>
              <a:rPr lang="de-CH" sz="1200" dirty="0"/>
              <a:t> </a:t>
            </a:r>
            <a:r>
              <a:rPr lang="de-CH" sz="1200" dirty="0" err="1"/>
              <a:t>espèces</a:t>
            </a:r>
            <a:r>
              <a:rPr lang="de-CH" sz="1200" dirty="0"/>
              <a:t> </a:t>
            </a:r>
            <a:r>
              <a:rPr lang="de-CH" sz="1200" dirty="0" err="1"/>
              <a:t>cibles</a:t>
            </a:r>
            <a:r>
              <a:rPr lang="de-CH" sz="1200" dirty="0"/>
              <a:t> et </a:t>
            </a:r>
            <a:r>
              <a:rPr lang="de-CH" sz="1200" dirty="0" err="1"/>
              <a:t>caractéristiques</a:t>
            </a:r>
            <a:r>
              <a:rPr lang="de-CH" sz="1200" dirty="0"/>
              <a:t>.</a:t>
            </a:r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1855E171-5E5A-446B-DF7B-8F399F4A6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837223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CH" dirty="0">
                <a:cs typeface="Arial"/>
              </a:rPr>
              <a:t>Evolution des </a:t>
            </a:r>
            <a:r>
              <a:rPr lang="de-CH" dirty="0" err="1">
                <a:cs typeface="Arial"/>
              </a:rPr>
              <a:t>espèces</a:t>
            </a:r>
            <a:r>
              <a:rPr lang="de-CH" dirty="0">
                <a:cs typeface="Arial"/>
              </a:rPr>
              <a:t> </a:t>
            </a:r>
            <a:r>
              <a:rPr lang="de-CH" dirty="0" err="1">
                <a:cs typeface="Arial"/>
              </a:rPr>
              <a:t>d’oiseaux</a:t>
            </a:r>
            <a:r>
              <a:rPr lang="de-CH" dirty="0">
                <a:cs typeface="Arial"/>
              </a:rPr>
              <a:t> </a:t>
            </a:r>
            <a:r>
              <a:rPr lang="de-CH" dirty="0" err="1">
                <a:cs typeface="Arial"/>
              </a:rPr>
              <a:t>nicheurs</a:t>
            </a:r>
            <a:r>
              <a:rPr lang="de-CH" dirty="0">
                <a:cs typeface="Arial"/>
              </a:rPr>
              <a:t> OEA </a:t>
            </a:r>
            <a:r>
              <a:rPr lang="de-CH" dirty="0" err="1">
                <a:cs typeface="Arial"/>
              </a:rPr>
              <a:t>dans</a:t>
            </a:r>
            <a:r>
              <a:rPr lang="de-CH" dirty="0">
                <a:cs typeface="Arial"/>
              </a:rPr>
              <a:t> le </a:t>
            </a:r>
            <a:r>
              <a:rPr lang="de-CH" dirty="0" err="1">
                <a:cs typeface="Arial"/>
              </a:rPr>
              <a:t>paysage</a:t>
            </a:r>
            <a:r>
              <a:rPr lang="de-CH" dirty="0">
                <a:cs typeface="Arial"/>
              </a:rPr>
              <a:t> </a:t>
            </a:r>
            <a:r>
              <a:rPr lang="de-CH" dirty="0" err="1">
                <a:cs typeface="Arial"/>
              </a:rPr>
              <a:t>cultivé</a:t>
            </a:r>
            <a:r>
              <a:rPr lang="de-CH" dirty="0">
                <a:cs typeface="Arial"/>
              </a:rPr>
              <a:t> </a:t>
            </a:r>
            <a:r>
              <a:rPr lang="de-CH" dirty="0" err="1">
                <a:cs typeface="Arial"/>
              </a:rPr>
              <a:t>suisse</a:t>
            </a:r>
            <a:endParaRPr lang="de-CH" dirty="0"/>
          </a:p>
        </p:txBody>
      </p:sp>
      <p:graphicFrame>
        <p:nvGraphicFramePr>
          <p:cNvPr id="4" name="Diagramm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3438901"/>
              </p:ext>
            </p:extLst>
          </p:nvPr>
        </p:nvGraphicFramePr>
        <p:xfrm>
          <a:off x="628650" y="1340768"/>
          <a:ext cx="797579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ZoneTexte 5">
            <a:extLst>
              <a:ext uri="{FF2B5EF4-FFF2-40B4-BE49-F238E27FC236}">
                <a16:creationId xmlns:a16="http://schemas.microsoft.com/office/drawing/2014/main" id="{9CC8F1A4-110C-DCE2-0C4E-3E3CC740E107}"/>
              </a:ext>
            </a:extLst>
          </p:cNvPr>
          <p:cNvSpPr txBox="1"/>
          <p:nvPr/>
        </p:nvSpPr>
        <p:spPr>
          <a:xfrm>
            <a:off x="5974458" y="6093296"/>
            <a:ext cx="2076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/>
              <a:t>Source: station ornithologique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F4484624-91FD-A4F6-C9E1-7D8DE55C8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62096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6459AD-35B6-3C3A-4164-462DEDA5D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8CDA35A-AE80-3DF6-3B32-A2438F0B4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2001</a:t>
            </a:r>
            <a:r>
              <a:rPr lang="fr-FR" dirty="0"/>
              <a:t>: Entrée en vigueur de </a:t>
            </a:r>
            <a:r>
              <a:rPr lang="fr-FR" b="1" dirty="0"/>
              <a:t>l’Ordonnance sur la qualité écologique (OQE)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Recherche d'une solution pour inciter les agriculteurs à </a:t>
            </a:r>
            <a:r>
              <a:rPr lang="fr-FR" b="1" dirty="0"/>
              <a:t>améliorer la qualité et la disposition des SCE (aujourd’hui SPB)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rgbClr val="FF0000"/>
                </a:solidFill>
              </a:rPr>
              <a:t>2008</a:t>
            </a:r>
            <a:r>
              <a:rPr lang="fr-FR" dirty="0">
                <a:solidFill>
                  <a:srgbClr val="FF0000"/>
                </a:solidFill>
              </a:rPr>
              <a:t>: Publication des </a:t>
            </a:r>
            <a:r>
              <a:rPr lang="fr-FR" b="1" dirty="0">
                <a:solidFill>
                  <a:srgbClr val="FF0000"/>
                </a:solidFill>
              </a:rPr>
              <a:t>Objectifs environnementaux pour l’agriculture (OEA)</a:t>
            </a:r>
            <a:endParaRPr lang="de-CH" dirty="0">
              <a:solidFill>
                <a:srgbClr val="FF0000"/>
              </a:solidFill>
            </a:endParaRPr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Objectifs fixés dans les domaines de la Biodiversité et Paysage, Climat et Air, Eaux et Sol</a:t>
            </a:r>
            <a:endParaRPr lang="de-CH" dirty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FR" dirty="0"/>
              <a:t>Reposent sur des bases légales existantes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2014</a:t>
            </a:r>
            <a:r>
              <a:rPr lang="fr-FR" dirty="0"/>
              <a:t>: </a:t>
            </a:r>
            <a:r>
              <a:rPr lang="fr-FR" b="1" dirty="0"/>
              <a:t>PA 2014-17 </a:t>
            </a:r>
            <a:r>
              <a:rPr lang="fr-FR" dirty="0"/>
              <a:t>: Nouveau système des paiements directs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Suite à l’évaluation de l’ancien système, amélioration des instruments de la PA, </a:t>
            </a:r>
            <a:r>
              <a:rPr lang="fr-FR" b="1" dirty="0"/>
              <a:t>notamment en matière de réalisation des objectifs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28DFE1A-7C4A-9D4D-EB79-8099F6CB9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Promotion de la biodiversité dans l'agriculture depuis 1990</a:t>
            </a:r>
            <a:endParaRPr lang="de-CH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2AE1A0E1-AACE-0B9C-9314-CC5108AD202A}"/>
              </a:ext>
            </a:extLst>
          </p:cNvPr>
          <p:cNvSpPr/>
          <p:nvPr/>
        </p:nvSpPr>
        <p:spPr>
          <a:xfrm>
            <a:off x="628650" y="4509120"/>
            <a:ext cx="7886700" cy="12241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5FDFBC51-1EA2-5593-1503-4FC80EF79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61334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in Bild, das draußen, Gras, Himmel, Plantage enthält.&#10;&#10;KI-generierte Inhalte können fehlerhaft sein.">
            <a:extLst>
              <a:ext uri="{FF2B5EF4-FFF2-40B4-BE49-F238E27FC236}">
                <a16:creationId xmlns:a16="http://schemas.microsoft.com/office/drawing/2014/main" id="{7C4F67B8-B1B8-A395-925B-A3F3029A35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650" y="1403053"/>
            <a:ext cx="7886700" cy="4680000"/>
          </a:xfrm>
          <a:prstGeom prst="rect">
            <a:avLst/>
          </a:prstGeom>
          <a:noFill/>
        </p:spPr>
      </p:pic>
      <p:sp>
        <p:nvSpPr>
          <p:cNvPr id="5" name="Rectangle 12">
            <a:extLst>
              <a:ext uri="{FF2B5EF4-FFF2-40B4-BE49-F238E27FC236}">
                <a16:creationId xmlns:a16="http://schemas.microsoft.com/office/drawing/2014/main" id="{BEC70528-8159-384A-BC53-19F9E1F95135}"/>
              </a:ext>
            </a:extLst>
          </p:cNvPr>
          <p:cNvSpPr txBox="1">
            <a:spLocks noChangeArrowheads="1"/>
          </p:cNvSpPr>
          <p:nvPr/>
        </p:nvSpPr>
        <p:spPr>
          <a:xfrm>
            <a:off x="628650" y="365127"/>
            <a:ext cx="78867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Réforme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 la politique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agricole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2014: Nouveau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système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des </a:t>
            </a:r>
            <a:r>
              <a:rPr lang="en-US" sz="2200" dirty="0" err="1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paiements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rPr>
              <a:t> directs</a:t>
            </a:r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2D8CD126-EA67-0821-13AB-4AB5E60B2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021505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0"/>
          <p:cNvSpPr>
            <a:spLocks noChangeArrowheads="1"/>
          </p:cNvSpPr>
          <p:nvPr/>
        </p:nvSpPr>
        <p:spPr bwMode="auto">
          <a:xfrm>
            <a:off x="6372225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7" name="Rectangle 40"/>
          <p:cNvSpPr>
            <a:spLocks noChangeArrowheads="1"/>
          </p:cNvSpPr>
          <p:nvPr/>
        </p:nvSpPr>
        <p:spPr bwMode="auto">
          <a:xfrm>
            <a:off x="3708400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543560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9" name="Rectangle 27"/>
          <p:cNvSpPr>
            <a:spLocks noChangeArrowheads="1"/>
          </p:cNvSpPr>
          <p:nvPr/>
        </p:nvSpPr>
        <p:spPr bwMode="auto">
          <a:xfrm>
            <a:off x="2771775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1042988" y="3021013"/>
            <a:ext cx="2592387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10795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3" name="Text Box 26"/>
          <p:cNvSpPr txBox="1">
            <a:spLocks noChangeArrowheads="1"/>
          </p:cNvSpPr>
          <p:nvPr/>
        </p:nvSpPr>
        <p:spPr bwMode="auto">
          <a:xfrm>
            <a:off x="263141" y="1731367"/>
            <a:ext cx="236464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Paiements directs généraux Contributions écologiques et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éthologiques 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(OPD et OQE)</a:t>
            </a:r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2987675" y="1731367"/>
            <a:ext cx="2438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Contributions pour la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culture des champs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(</a:t>
            </a:r>
            <a:r>
              <a:rPr lang="fr-CH" altLang="fr-FR" sz="1400" b="1" dirty="0" err="1">
                <a:cs typeface="Arial" panose="020B0604020202020204" pitchFamily="34" charset="0"/>
              </a:rPr>
              <a:t>OCCCh</a:t>
            </a:r>
            <a:r>
              <a:rPr lang="fr-CH" altLang="fr-FR" sz="1400" b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Text Box 35"/>
          <p:cNvSpPr txBox="1">
            <a:spLocks noChangeArrowheads="1"/>
          </p:cNvSpPr>
          <p:nvPr/>
        </p:nvSpPr>
        <p:spPr bwMode="auto">
          <a:xfrm>
            <a:off x="5651500" y="1731367"/>
            <a:ext cx="18614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Contributions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d'estivage (</a:t>
            </a:r>
            <a:r>
              <a:rPr lang="fr-CH" altLang="fr-FR" sz="1400" b="1" dirty="0" err="1">
                <a:cs typeface="Arial" panose="020B0604020202020204" pitchFamily="34" charset="0"/>
              </a:rPr>
              <a:t>OCEst</a:t>
            </a:r>
            <a:r>
              <a:rPr lang="fr-CH" altLang="fr-FR" sz="1400" b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6" name="Rectangle 39"/>
          <p:cNvSpPr>
            <a:spLocks noChangeArrowheads="1"/>
          </p:cNvSpPr>
          <p:nvPr/>
        </p:nvSpPr>
        <p:spPr bwMode="auto">
          <a:xfrm>
            <a:off x="1116013" y="3047146"/>
            <a:ext cx="2447875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Paiements directs généraux</a:t>
            </a:r>
          </a:p>
          <a:p>
            <a:pPr>
              <a:lnSpc>
                <a:spcPct val="95000"/>
              </a:lnSpc>
            </a:pPr>
            <a:endParaRPr lang="fr-CH" sz="1200" dirty="0"/>
          </a:p>
          <a:p>
            <a:pPr>
              <a:buClr>
                <a:srgbClr val="000000"/>
              </a:buClr>
              <a:buSzPct val="100000"/>
            </a:pPr>
            <a:r>
              <a:rPr lang="fr-CH" sz="1200" dirty="0"/>
              <a:t>Paiements à la surface </a:t>
            </a:r>
          </a:p>
          <a:p>
            <a:pPr>
              <a:buClr>
                <a:srgbClr val="000000"/>
              </a:buClr>
              <a:buSzPct val="100000"/>
            </a:pPr>
            <a:endParaRPr lang="fr-CH" altLang="ja-JP" sz="800" dirty="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la garde d'animaux consommant du fourrage grossier </a:t>
            </a:r>
            <a:r>
              <a:rPr lang="fr-CH" sz="1200" dirty="0"/>
              <a:t>(UGBFG)</a:t>
            </a:r>
          </a:p>
          <a:p>
            <a:pPr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la garde d'animaux dans des conditions difficiles </a:t>
            </a:r>
            <a:r>
              <a:rPr lang="fr-CH" sz="1200" dirty="0"/>
              <a:t>(GACD)</a:t>
            </a:r>
          </a:p>
          <a:p>
            <a:pPr>
              <a:buClr>
                <a:srgbClr val="000000"/>
              </a:buClr>
              <a:buSzPct val="100000"/>
            </a:pPr>
            <a:endParaRPr lang="fr-CH" sz="800" dirty="0"/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les terrains et les surfaces viticoles en pente</a:t>
            </a:r>
            <a:endParaRPr lang="fr-CH" altLang="fr-FR" sz="1200" dirty="0"/>
          </a:p>
        </p:txBody>
      </p:sp>
      <p:sp>
        <p:nvSpPr>
          <p:cNvPr id="17" name="Rectangle 42"/>
          <p:cNvSpPr>
            <a:spLocks noChangeArrowheads="1"/>
          </p:cNvSpPr>
          <p:nvPr/>
        </p:nvSpPr>
        <p:spPr bwMode="auto">
          <a:xfrm>
            <a:off x="3779838" y="3047146"/>
            <a:ext cx="2447925" cy="167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Contributions écologiques</a:t>
            </a:r>
          </a:p>
          <a:p>
            <a:pPr>
              <a:lnSpc>
                <a:spcPct val="95000"/>
              </a:lnSpc>
            </a:pPr>
            <a:endParaRPr lang="fr-CH" sz="12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Compensation écologique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altLang="ja-JP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Qualité écologique (OQE)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Culture biologique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Culture extensive des céréales et du colza</a:t>
            </a:r>
          </a:p>
        </p:txBody>
      </p:sp>
      <p:sp>
        <p:nvSpPr>
          <p:cNvPr id="18" name="Rectangle 45"/>
          <p:cNvSpPr>
            <a:spLocks noChangeArrowheads="1"/>
          </p:cNvSpPr>
          <p:nvPr/>
        </p:nvSpPr>
        <p:spPr bwMode="auto">
          <a:xfrm>
            <a:off x="6443663" y="3047146"/>
            <a:ext cx="2449512" cy="143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Contributions éthologiques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1200" dirty="0"/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Systèmes de stabulation particulièrement respectueux des animaux (SST)</a:t>
            </a:r>
            <a:endParaRPr lang="fr-CH" altLang="ja-JP" sz="12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altLang="ja-JP" sz="8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Sorties régulières en plein air (SRPA)</a:t>
            </a:r>
            <a:endParaRPr lang="fr-CH" altLang="fr-FR" sz="1200" dirty="0"/>
          </a:p>
        </p:txBody>
      </p:sp>
      <p:sp>
        <p:nvSpPr>
          <p:cNvPr id="19" name="Rectangle 18"/>
          <p:cNvSpPr/>
          <p:nvPr/>
        </p:nvSpPr>
        <p:spPr>
          <a:xfrm>
            <a:off x="250825" y="5661025"/>
            <a:ext cx="8713788" cy="577850"/>
          </a:xfrm>
          <a:prstGeom prst="rect">
            <a:avLst/>
          </a:prstGeom>
          <a:solidFill>
            <a:srgbClr val="FF832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0" name="Rectangle 19"/>
          <p:cNvSpPr/>
          <p:nvPr/>
        </p:nvSpPr>
        <p:spPr>
          <a:xfrm>
            <a:off x="250825" y="6308725"/>
            <a:ext cx="8713788" cy="4333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1" name="ZoneTexte 35"/>
          <p:cNvSpPr txBox="1">
            <a:spLocks noChangeArrowheads="1"/>
          </p:cNvSpPr>
          <p:nvPr/>
        </p:nvSpPr>
        <p:spPr bwMode="auto">
          <a:xfrm>
            <a:off x="2843213" y="5768975"/>
            <a:ext cx="36004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H" sz="1400" b="1" dirty="0"/>
              <a:t>Prestations écologiques requises PER</a:t>
            </a:r>
          </a:p>
        </p:txBody>
      </p:sp>
      <p:sp>
        <p:nvSpPr>
          <p:cNvPr id="22" name="ZoneTexte 36"/>
          <p:cNvSpPr txBox="1">
            <a:spLocks noChangeArrowheads="1"/>
          </p:cNvSpPr>
          <p:nvPr/>
        </p:nvSpPr>
        <p:spPr bwMode="auto">
          <a:xfrm>
            <a:off x="1711325" y="6357938"/>
            <a:ext cx="58850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CH" sz="1400" b="1" dirty="0"/>
              <a:t>Critères d’entrée en matière et limitation sociaux et structurels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971550" y="2924175"/>
            <a:ext cx="8064500" cy="26654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4" name="Flèche vers le bas 23"/>
          <p:cNvSpPr/>
          <p:nvPr/>
        </p:nvSpPr>
        <p:spPr>
          <a:xfrm>
            <a:off x="1403350" y="2636838"/>
            <a:ext cx="504825" cy="431800"/>
          </a:xfrm>
          <a:prstGeom prst="downArrow">
            <a:avLst/>
          </a:prstGeom>
          <a:solidFill>
            <a:srgbClr val="FFCC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5" name="Triangle isocèle 24"/>
          <p:cNvSpPr/>
          <p:nvPr/>
        </p:nvSpPr>
        <p:spPr>
          <a:xfrm>
            <a:off x="1981200" y="692150"/>
            <a:ext cx="6696075" cy="865188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6" name="ZoneTexte 26"/>
          <p:cNvSpPr txBox="1">
            <a:spLocks noChangeArrowheads="1"/>
          </p:cNvSpPr>
          <p:nvPr/>
        </p:nvSpPr>
        <p:spPr bwMode="auto">
          <a:xfrm>
            <a:off x="2046288" y="985838"/>
            <a:ext cx="6480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CH" sz="1400" b="1" dirty="0"/>
              <a:t>Art. 104 </a:t>
            </a:r>
            <a:r>
              <a:rPr lang="fr-CH" sz="1400" b="1" dirty="0" err="1"/>
              <a:t>Cst</a:t>
            </a:r>
            <a:r>
              <a:rPr lang="fr-CH" sz="1400" b="1" dirty="0"/>
              <a:t>.</a:t>
            </a:r>
            <a:br>
              <a:rPr lang="fr-CH" sz="1400" b="1" dirty="0"/>
            </a:br>
            <a:r>
              <a:rPr lang="fr-CH" sz="1400" b="1" dirty="0"/>
              <a:t>Multifonctionnalité de l’agriculture</a:t>
            </a:r>
          </a:p>
        </p:txBody>
      </p:sp>
      <p:sp>
        <p:nvSpPr>
          <p:cNvPr id="27" name="Rectangle 28"/>
          <p:cNvSpPr>
            <a:spLocks noGrp="1" noChangeArrowheads="1"/>
          </p:cNvSpPr>
          <p:nvPr>
            <p:ph type="title"/>
          </p:nvPr>
        </p:nvSpPr>
        <p:spPr>
          <a:xfrm>
            <a:off x="395535" y="260350"/>
            <a:ext cx="8497639" cy="454025"/>
          </a:xfrm>
        </p:spPr>
        <p:txBody>
          <a:bodyPr/>
          <a:lstStyle/>
          <a:p>
            <a:pPr eaLnBrk="1" hangingPunct="1"/>
            <a:r>
              <a:rPr lang="fr-CH" dirty="0"/>
              <a:t>Ancien système des paiements directs (AP2011)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EEB2D9-703E-B8C3-64D0-63705B53D832}"/>
              </a:ext>
            </a:extLst>
          </p:cNvPr>
          <p:cNvSpPr/>
          <p:nvPr/>
        </p:nvSpPr>
        <p:spPr>
          <a:xfrm>
            <a:off x="7934925" y="6525924"/>
            <a:ext cx="8651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4206658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8160D-2C64-DD4D-5CB5-77E27DDE0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0">
            <a:extLst>
              <a:ext uri="{FF2B5EF4-FFF2-40B4-BE49-F238E27FC236}">
                <a16:creationId xmlns:a16="http://schemas.microsoft.com/office/drawing/2014/main" id="{DBCB8741-DD99-E86B-6CB7-C8AFF3E78C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225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7" name="Rectangle 40">
            <a:extLst>
              <a:ext uri="{FF2B5EF4-FFF2-40B4-BE49-F238E27FC236}">
                <a16:creationId xmlns:a16="http://schemas.microsoft.com/office/drawing/2014/main" id="{973BC8A0-4C0A-CD5D-FE48-6212FE418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8400" y="3021013"/>
            <a:ext cx="2592388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8" name="Rectangle 27">
            <a:extLst>
              <a:ext uri="{FF2B5EF4-FFF2-40B4-BE49-F238E27FC236}">
                <a16:creationId xmlns:a16="http://schemas.microsoft.com/office/drawing/2014/main" id="{05CC274F-526A-A4E0-A433-C7E3402FD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9" name="Rectangle 27">
            <a:extLst>
              <a:ext uri="{FF2B5EF4-FFF2-40B4-BE49-F238E27FC236}">
                <a16:creationId xmlns:a16="http://schemas.microsoft.com/office/drawing/2014/main" id="{7A49F55D-6DF6-9558-E812-C62848C5F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1" name="Rectangle 40">
            <a:extLst>
              <a:ext uri="{FF2B5EF4-FFF2-40B4-BE49-F238E27FC236}">
                <a16:creationId xmlns:a16="http://schemas.microsoft.com/office/drawing/2014/main" id="{CD32C177-AAF2-BC14-86A3-61C36726EE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2988" y="3021013"/>
            <a:ext cx="2592387" cy="2447925"/>
          </a:xfrm>
          <a:prstGeom prst="rect">
            <a:avLst/>
          </a:prstGeom>
          <a:solidFill>
            <a:srgbClr val="FDD56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2" name="Rectangle 27">
            <a:extLst>
              <a:ext uri="{FF2B5EF4-FFF2-40B4-BE49-F238E27FC236}">
                <a16:creationId xmlns:a16="http://schemas.microsoft.com/office/drawing/2014/main" id="{0C174BD8-2F0B-80BD-EF60-02FE06AF1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1628775"/>
            <a:ext cx="2592388" cy="1155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 sz="1400" dirty="0"/>
          </a:p>
        </p:txBody>
      </p:sp>
      <p:sp>
        <p:nvSpPr>
          <p:cNvPr id="13" name="Text Box 26">
            <a:extLst>
              <a:ext uri="{FF2B5EF4-FFF2-40B4-BE49-F238E27FC236}">
                <a16:creationId xmlns:a16="http://schemas.microsoft.com/office/drawing/2014/main" id="{056B7C2F-59F5-1BAE-0FEC-F83F2AA602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141" y="1731367"/>
            <a:ext cx="236464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Paiements directs généraux Contributions écologiques et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éthologiques 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(OPD et OQE)</a:t>
            </a:r>
          </a:p>
        </p:txBody>
      </p:sp>
      <p:sp>
        <p:nvSpPr>
          <p:cNvPr id="14" name="Text Box 32">
            <a:extLst>
              <a:ext uri="{FF2B5EF4-FFF2-40B4-BE49-F238E27FC236}">
                <a16:creationId xmlns:a16="http://schemas.microsoft.com/office/drawing/2014/main" id="{09CE76E7-139E-DF72-3729-938F574CE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1731367"/>
            <a:ext cx="2438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Contributions pour la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culture des champs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(</a:t>
            </a:r>
            <a:r>
              <a:rPr lang="fr-CH" altLang="fr-FR" sz="1400" b="1" dirty="0" err="1">
                <a:cs typeface="Arial" panose="020B0604020202020204" pitchFamily="34" charset="0"/>
              </a:rPr>
              <a:t>OCCCh</a:t>
            </a:r>
            <a:r>
              <a:rPr lang="fr-CH" altLang="fr-FR" sz="1400" b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5" name="Text Box 35">
            <a:extLst>
              <a:ext uri="{FF2B5EF4-FFF2-40B4-BE49-F238E27FC236}">
                <a16:creationId xmlns:a16="http://schemas.microsoft.com/office/drawing/2014/main" id="{D4433FD2-1345-748D-4EC0-DBA396199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731367"/>
            <a:ext cx="18614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Contributions</a:t>
            </a:r>
          </a:p>
          <a:p>
            <a:pPr eaLnBrk="1" hangingPunct="1"/>
            <a:r>
              <a:rPr lang="fr-CH" altLang="fr-FR" sz="1400" b="1" dirty="0">
                <a:cs typeface="Arial" panose="020B0604020202020204" pitchFamily="34" charset="0"/>
              </a:rPr>
              <a:t>d'estivage (</a:t>
            </a:r>
            <a:r>
              <a:rPr lang="fr-CH" altLang="fr-FR" sz="1400" b="1" dirty="0" err="1">
                <a:cs typeface="Arial" panose="020B0604020202020204" pitchFamily="34" charset="0"/>
              </a:rPr>
              <a:t>OCEst</a:t>
            </a:r>
            <a:r>
              <a:rPr lang="fr-CH" altLang="fr-FR" sz="1400" b="1" dirty="0">
                <a:cs typeface="Arial" panose="020B0604020202020204" pitchFamily="34" charset="0"/>
              </a:rPr>
              <a:t>)</a:t>
            </a:r>
          </a:p>
        </p:txBody>
      </p:sp>
      <p:sp>
        <p:nvSpPr>
          <p:cNvPr id="16" name="Rectangle 39">
            <a:extLst>
              <a:ext uri="{FF2B5EF4-FFF2-40B4-BE49-F238E27FC236}">
                <a16:creationId xmlns:a16="http://schemas.microsoft.com/office/drawing/2014/main" id="{35B6FB5A-10D5-87D3-9254-ECCDF8E2B4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3047146"/>
            <a:ext cx="2447875" cy="245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Paiements directs généraux</a:t>
            </a:r>
          </a:p>
          <a:p>
            <a:pPr>
              <a:lnSpc>
                <a:spcPct val="95000"/>
              </a:lnSpc>
            </a:pPr>
            <a:endParaRPr lang="fr-CH" sz="1200" dirty="0"/>
          </a:p>
          <a:p>
            <a:pPr>
              <a:buClr>
                <a:srgbClr val="000000"/>
              </a:buClr>
              <a:buSzPct val="100000"/>
            </a:pPr>
            <a:r>
              <a:rPr lang="fr-CH" sz="1200" dirty="0"/>
              <a:t>Paiements à la surface </a:t>
            </a:r>
          </a:p>
          <a:p>
            <a:pPr>
              <a:buClr>
                <a:srgbClr val="000000"/>
              </a:buClr>
              <a:buSzPct val="100000"/>
            </a:pPr>
            <a:endParaRPr lang="fr-CH" altLang="ja-JP" sz="800" dirty="0">
              <a:solidFill>
                <a:srgbClr val="000000"/>
              </a:solidFill>
            </a:endParaRPr>
          </a:p>
          <a:p>
            <a:pPr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la garde d'animaux consommant du fourrage grossier </a:t>
            </a:r>
            <a:r>
              <a:rPr lang="fr-CH" sz="1200" dirty="0"/>
              <a:t>(UGBFG)</a:t>
            </a:r>
          </a:p>
          <a:p>
            <a:pPr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la garde d'animaux dans des conditions difficiles </a:t>
            </a:r>
            <a:r>
              <a:rPr lang="fr-CH" sz="1200" dirty="0"/>
              <a:t>(GACD)</a:t>
            </a:r>
          </a:p>
          <a:p>
            <a:pPr>
              <a:buClr>
                <a:srgbClr val="000000"/>
              </a:buClr>
              <a:buSzPct val="100000"/>
            </a:pPr>
            <a:endParaRPr lang="fr-CH" sz="800" dirty="0"/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Contributions pour les terrains et les surfaces viticoles en pente</a:t>
            </a:r>
            <a:endParaRPr lang="fr-CH" altLang="fr-FR" sz="1200" dirty="0"/>
          </a:p>
        </p:txBody>
      </p:sp>
      <p:sp>
        <p:nvSpPr>
          <p:cNvPr id="17" name="Rectangle 42">
            <a:extLst>
              <a:ext uri="{FF2B5EF4-FFF2-40B4-BE49-F238E27FC236}">
                <a16:creationId xmlns:a16="http://schemas.microsoft.com/office/drawing/2014/main" id="{60886BB1-2465-D87B-7524-C3D93FF8E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3047146"/>
            <a:ext cx="2447925" cy="1671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Contributions écologiques</a:t>
            </a:r>
          </a:p>
          <a:p>
            <a:pPr>
              <a:lnSpc>
                <a:spcPct val="95000"/>
              </a:lnSpc>
            </a:pPr>
            <a:endParaRPr lang="fr-CH" sz="12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Compensation écologique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altLang="ja-JP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Qualité écologique (OQE)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Culture biologique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800" dirty="0"/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sz="1200" dirty="0"/>
              <a:t>Culture extensive des céréales et du colza</a:t>
            </a:r>
          </a:p>
        </p:txBody>
      </p:sp>
      <p:sp>
        <p:nvSpPr>
          <p:cNvPr id="18" name="Rectangle 45">
            <a:extLst>
              <a:ext uri="{FF2B5EF4-FFF2-40B4-BE49-F238E27FC236}">
                <a16:creationId xmlns:a16="http://schemas.microsoft.com/office/drawing/2014/main" id="{A9CF61DB-1A8A-1FB5-84CE-F5434638C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663" y="3047146"/>
            <a:ext cx="2449512" cy="143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</a:pPr>
            <a:r>
              <a:rPr lang="fr-CH" sz="1200" b="1" dirty="0">
                <a:solidFill>
                  <a:srgbClr val="000000"/>
                </a:solidFill>
              </a:rPr>
              <a:t>Contributions éthologiques</a:t>
            </a: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sz="1200" dirty="0"/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Systèmes de stabulation particulièrement respectueux des animaux (SST)</a:t>
            </a:r>
            <a:endParaRPr lang="fr-CH" altLang="ja-JP" sz="1200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lnSpc>
                <a:spcPct val="95000"/>
              </a:lnSpc>
              <a:buClr>
                <a:srgbClr val="000000"/>
              </a:buClr>
              <a:buSzPct val="100000"/>
            </a:pPr>
            <a:endParaRPr lang="fr-CH" altLang="ja-JP" sz="800" dirty="0">
              <a:solidFill>
                <a:srgbClr val="000000"/>
              </a:solidFill>
            </a:endParaRPr>
          </a:p>
          <a:p>
            <a:pPr eaLnBrk="1" hangingPunct="1">
              <a:lnSpc>
                <a:spcPct val="95000"/>
              </a:lnSpc>
              <a:buClr>
                <a:srgbClr val="000000"/>
              </a:buClr>
              <a:buSzPct val="100000"/>
            </a:pPr>
            <a:r>
              <a:rPr lang="fr-CH" altLang="fr-FR" sz="1200" dirty="0">
                <a:cs typeface="Arial" panose="020B0604020202020204" pitchFamily="34" charset="0"/>
              </a:rPr>
              <a:t>Sorties régulières en plein air (SRPA)</a:t>
            </a:r>
            <a:endParaRPr lang="fr-CH" altLang="fr-FR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F99798-34F2-3597-FF12-32548EA01E49}"/>
              </a:ext>
            </a:extLst>
          </p:cNvPr>
          <p:cNvSpPr/>
          <p:nvPr/>
        </p:nvSpPr>
        <p:spPr>
          <a:xfrm>
            <a:off x="250825" y="5661025"/>
            <a:ext cx="8713788" cy="577850"/>
          </a:xfrm>
          <a:prstGeom prst="rect">
            <a:avLst/>
          </a:prstGeom>
          <a:solidFill>
            <a:srgbClr val="FF832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981401F-86BF-8987-8F59-827F8C8DED4B}"/>
              </a:ext>
            </a:extLst>
          </p:cNvPr>
          <p:cNvSpPr/>
          <p:nvPr/>
        </p:nvSpPr>
        <p:spPr>
          <a:xfrm>
            <a:off x="250825" y="6308725"/>
            <a:ext cx="8713788" cy="43338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1" name="ZoneTexte 35">
            <a:extLst>
              <a:ext uri="{FF2B5EF4-FFF2-40B4-BE49-F238E27FC236}">
                <a16:creationId xmlns:a16="http://schemas.microsoft.com/office/drawing/2014/main" id="{81293403-0DB1-5E6D-ADD0-BA94F3FE3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213" y="5768975"/>
            <a:ext cx="36004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CH" sz="1400" b="1" dirty="0"/>
              <a:t>Prestations écologiques requises PER</a:t>
            </a:r>
          </a:p>
        </p:txBody>
      </p:sp>
      <p:sp>
        <p:nvSpPr>
          <p:cNvPr id="22" name="ZoneTexte 36">
            <a:extLst>
              <a:ext uri="{FF2B5EF4-FFF2-40B4-BE49-F238E27FC236}">
                <a16:creationId xmlns:a16="http://schemas.microsoft.com/office/drawing/2014/main" id="{794B02E7-A432-6791-A830-D3E779F50C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1325" y="6357938"/>
            <a:ext cx="58850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fr-CH" sz="1400" b="1" dirty="0"/>
              <a:t>Critères d’entrée en matière et limitation sociaux et structurels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8AFD280-819F-FB8D-370A-4D296E3B4DD5}"/>
              </a:ext>
            </a:extLst>
          </p:cNvPr>
          <p:cNvSpPr/>
          <p:nvPr/>
        </p:nvSpPr>
        <p:spPr>
          <a:xfrm>
            <a:off x="971550" y="2924175"/>
            <a:ext cx="8064500" cy="26654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4" name="Flèche vers le bas 23">
            <a:extLst>
              <a:ext uri="{FF2B5EF4-FFF2-40B4-BE49-F238E27FC236}">
                <a16:creationId xmlns:a16="http://schemas.microsoft.com/office/drawing/2014/main" id="{EF953E16-6B53-C6C1-DF62-E646BA66C85E}"/>
              </a:ext>
            </a:extLst>
          </p:cNvPr>
          <p:cNvSpPr/>
          <p:nvPr/>
        </p:nvSpPr>
        <p:spPr>
          <a:xfrm>
            <a:off x="1403350" y="2636838"/>
            <a:ext cx="504825" cy="431800"/>
          </a:xfrm>
          <a:prstGeom prst="downArrow">
            <a:avLst/>
          </a:prstGeom>
          <a:solidFill>
            <a:srgbClr val="FFCC0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5" name="Triangle isocèle 24">
            <a:extLst>
              <a:ext uri="{FF2B5EF4-FFF2-40B4-BE49-F238E27FC236}">
                <a16:creationId xmlns:a16="http://schemas.microsoft.com/office/drawing/2014/main" id="{53E3D2A4-3923-ED4A-98DD-43866BFF5880}"/>
              </a:ext>
            </a:extLst>
          </p:cNvPr>
          <p:cNvSpPr/>
          <p:nvPr/>
        </p:nvSpPr>
        <p:spPr>
          <a:xfrm rot="20227982">
            <a:off x="1981200" y="692150"/>
            <a:ext cx="6696075" cy="865188"/>
          </a:xfrm>
          <a:prstGeom prst="triangle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CH" dirty="0"/>
          </a:p>
        </p:txBody>
      </p:sp>
      <p:sp>
        <p:nvSpPr>
          <p:cNvPr id="26" name="ZoneTexte 26">
            <a:extLst>
              <a:ext uri="{FF2B5EF4-FFF2-40B4-BE49-F238E27FC236}">
                <a16:creationId xmlns:a16="http://schemas.microsoft.com/office/drawing/2014/main" id="{74340996-DF92-1C07-943E-67C23767745E}"/>
              </a:ext>
            </a:extLst>
          </p:cNvPr>
          <p:cNvSpPr txBox="1">
            <a:spLocks noChangeArrowheads="1"/>
          </p:cNvSpPr>
          <p:nvPr/>
        </p:nvSpPr>
        <p:spPr bwMode="auto">
          <a:xfrm rot="20221512">
            <a:off x="2046288" y="985838"/>
            <a:ext cx="6480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CH" sz="1400" b="1" dirty="0"/>
              <a:t>Art. 104 </a:t>
            </a:r>
            <a:r>
              <a:rPr lang="fr-CH" sz="1400" b="1" dirty="0" err="1"/>
              <a:t>Cst</a:t>
            </a:r>
            <a:r>
              <a:rPr lang="fr-CH" sz="1400" b="1" dirty="0"/>
              <a:t>.</a:t>
            </a:r>
            <a:br>
              <a:rPr lang="fr-CH" sz="1400" b="1" dirty="0"/>
            </a:br>
            <a:r>
              <a:rPr lang="fr-CH" sz="1400" b="1" dirty="0"/>
              <a:t>Multifonctionnalité de l’agriculture</a:t>
            </a:r>
          </a:p>
        </p:txBody>
      </p:sp>
      <p:sp>
        <p:nvSpPr>
          <p:cNvPr id="27" name="Rectangle 28">
            <a:extLst>
              <a:ext uri="{FF2B5EF4-FFF2-40B4-BE49-F238E27FC236}">
                <a16:creationId xmlns:a16="http://schemas.microsoft.com/office/drawing/2014/main" id="{75C8B5C4-8837-FBC3-799F-4A07505F20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5" y="260350"/>
            <a:ext cx="8497639" cy="454025"/>
          </a:xfrm>
        </p:spPr>
        <p:txBody>
          <a:bodyPr/>
          <a:lstStyle/>
          <a:p>
            <a:pPr eaLnBrk="1" hangingPunct="1"/>
            <a:r>
              <a:rPr lang="fr-CH" dirty="0"/>
              <a:t>Ancien système des paiements directs (AP2011)</a:t>
            </a:r>
          </a:p>
        </p:txBody>
      </p:sp>
      <p:pic>
        <p:nvPicPr>
          <p:cNvPr id="2" name="Picture 2" descr="http://infoplatanes.e-monsite.com/medias/images/arrosoir.gif">
            <a:extLst>
              <a:ext uri="{FF2B5EF4-FFF2-40B4-BE49-F238E27FC236}">
                <a16:creationId xmlns:a16="http://schemas.microsoft.com/office/drawing/2014/main" id="{FDAB9EBC-57ED-C29B-7084-665563BEF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120450">
            <a:off x="3027728" y="1648660"/>
            <a:ext cx="31146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oneTexte 1">
            <a:extLst>
              <a:ext uri="{FF2B5EF4-FFF2-40B4-BE49-F238E27FC236}">
                <a16:creationId xmlns:a16="http://schemas.microsoft.com/office/drawing/2014/main" id="{20151F47-EE59-C304-8AD5-E63B56870B28}"/>
              </a:ext>
            </a:extLst>
          </p:cNvPr>
          <p:cNvSpPr txBox="1"/>
          <p:nvPr/>
        </p:nvSpPr>
        <p:spPr>
          <a:xfrm>
            <a:off x="4836588" y="2948320"/>
            <a:ext cx="1741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4000" b="1" dirty="0">
                <a:solidFill>
                  <a:srgbClr val="FF0000"/>
                </a:solidFill>
              </a:rPr>
              <a:t>73%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E35186-ED01-0E2E-7D2A-B2AC8241957C}"/>
              </a:ext>
            </a:extLst>
          </p:cNvPr>
          <p:cNvSpPr/>
          <p:nvPr/>
        </p:nvSpPr>
        <p:spPr>
          <a:xfrm>
            <a:off x="7934925" y="6525924"/>
            <a:ext cx="8651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8398992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CH" dirty="0"/>
              <a:t>La réforme agricole PA2014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112" y="863600"/>
            <a:ext cx="8583613" cy="584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7849421" y="6600832"/>
            <a:ext cx="1046865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EF959E-9E27-0B17-CBB5-12DA27A197C1}"/>
              </a:ext>
            </a:extLst>
          </p:cNvPr>
          <p:cNvSpPr/>
          <p:nvPr/>
        </p:nvSpPr>
        <p:spPr>
          <a:xfrm>
            <a:off x="7934925" y="6525924"/>
            <a:ext cx="8651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187402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934925" y="6525924"/>
            <a:ext cx="8651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CD36390-DE14-B849-A6C6-6E577BAC7E6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5" t="2205" r="2140" b="7481"/>
          <a:stretch/>
        </p:blipFill>
        <p:spPr bwMode="auto">
          <a:xfrm>
            <a:off x="1988185" y="323577"/>
            <a:ext cx="7155815" cy="6185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à coins arrondis 2">
            <a:extLst>
              <a:ext uri="{FF2B5EF4-FFF2-40B4-BE49-F238E27FC236}">
                <a16:creationId xmlns:a16="http://schemas.microsoft.com/office/drawing/2014/main" id="{D383FFE4-79E3-3548-B728-D637BD01EAC7}"/>
              </a:ext>
            </a:extLst>
          </p:cNvPr>
          <p:cNvSpPr/>
          <p:nvPr/>
        </p:nvSpPr>
        <p:spPr>
          <a:xfrm>
            <a:off x="4860032" y="2492896"/>
            <a:ext cx="1368152" cy="316835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9" name="Rectangle 28">
            <a:extLst>
              <a:ext uri="{FF2B5EF4-FFF2-40B4-BE49-F238E27FC236}">
                <a16:creationId xmlns:a16="http://schemas.microsoft.com/office/drawing/2014/main" id="{806001AB-9C1A-104C-9C3A-B5143AC2D3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38930" y="21774"/>
            <a:ext cx="4248471" cy="1224434"/>
          </a:xfrm>
        </p:spPr>
        <p:txBody>
          <a:bodyPr>
            <a:normAutofit/>
          </a:bodyPr>
          <a:lstStyle/>
          <a:p>
            <a:pPr eaLnBrk="1" hangingPunct="1"/>
            <a:r>
              <a:rPr lang="fr-CH" dirty="0"/>
              <a:t>Nouveau système de paiements directs PA2014</a:t>
            </a:r>
          </a:p>
        </p:txBody>
      </p:sp>
    </p:spTree>
    <p:extLst>
      <p:ext uri="{BB962C8B-B14F-4D97-AF65-F5344CB8AC3E}">
        <p14:creationId xmlns:p14="http://schemas.microsoft.com/office/powerpoint/2010/main" val="1227365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4313" y="1520737"/>
            <a:ext cx="3298836" cy="22029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L’OQE </a:t>
            </a:r>
            <a:r>
              <a:rPr lang="de-CH" dirty="0" err="1"/>
              <a:t>est</a:t>
            </a:r>
            <a:r>
              <a:rPr lang="de-CH" dirty="0"/>
              <a:t> </a:t>
            </a:r>
            <a:r>
              <a:rPr lang="de-CH" dirty="0" err="1"/>
              <a:t>intégrée</a:t>
            </a:r>
            <a:r>
              <a:rPr lang="de-CH" dirty="0"/>
              <a:t> </a:t>
            </a:r>
            <a:r>
              <a:rPr lang="de-CH" dirty="0" err="1"/>
              <a:t>dans</a:t>
            </a:r>
            <a:r>
              <a:rPr lang="de-CH" dirty="0"/>
              <a:t> </a:t>
            </a:r>
            <a:r>
              <a:rPr lang="de-CH" dirty="0" err="1"/>
              <a:t>l’OPD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38954" y="3459729"/>
            <a:ext cx="4399255" cy="253779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de-CH" sz="2000" b="1" dirty="0">
                <a:solidFill>
                  <a:schemeClr val="accent2"/>
                </a:solidFill>
              </a:rPr>
              <a:t>Niveau de </a:t>
            </a:r>
            <a:r>
              <a:rPr lang="de-CH" sz="2000" b="1" dirty="0" err="1">
                <a:solidFill>
                  <a:schemeClr val="accent2"/>
                </a:solidFill>
              </a:rPr>
              <a:t>qualité</a:t>
            </a:r>
            <a:r>
              <a:rPr lang="de-CH" sz="2000" b="1" dirty="0">
                <a:solidFill>
                  <a:schemeClr val="accent2"/>
                </a:solidFill>
              </a:rPr>
              <a:t> I (</a:t>
            </a:r>
            <a:r>
              <a:rPr lang="de-CH" sz="2000" b="1" dirty="0" err="1">
                <a:solidFill>
                  <a:schemeClr val="accent2"/>
                </a:solidFill>
              </a:rPr>
              <a:t>obligatoire</a:t>
            </a:r>
            <a:r>
              <a:rPr lang="de-CH" sz="2000" b="1" dirty="0">
                <a:solidFill>
                  <a:schemeClr val="accent2"/>
                </a:solidFill>
              </a:rPr>
              <a:t>)</a:t>
            </a:r>
          </a:p>
          <a:p>
            <a:r>
              <a:rPr lang="fr-FR" sz="2000" dirty="0"/>
              <a:t>prescriptions d'exploitation extensive en matière fumure, produits de traitement des plantes, de mode d'utilisation</a:t>
            </a:r>
          </a:p>
          <a:p>
            <a:pPr marL="0" indent="0">
              <a:buNone/>
            </a:pPr>
            <a:r>
              <a:rPr lang="de-CH" sz="2000" b="1" dirty="0">
                <a:solidFill>
                  <a:schemeClr val="accent2"/>
                </a:solidFill>
              </a:rPr>
              <a:t>Niveau de </a:t>
            </a:r>
            <a:r>
              <a:rPr lang="de-CH" sz="2000" b="1" dirty="0" err="1">
                <a:solidFill>
                  <a:schemeClr val="accent2"/>
                </a:solidFill>
              </a:rPr>
              <a:t>qualité</a:t>
            </a:r>
            <a:r>
              <a:rPr lang="de-CH" sz="2000" b="1" dirty="0">
                <a:solidFill>
                  <a:schemeClr val="accent2"/>
                </a:solidFill>
              </a:rPr>
              <a:t> II (</a:t>
            </a:r>
            <a:r>
              <a:rPr lang="de-CH" sz="2000" b="1" dirty="0" err="1">
                <a:solidFill>
                  <a:schemeClr val="accent2"/>
                </a:solidFill>
              </a:rPr>
              <a:t>facultatif</a:t>
            </a:r>
            <a:r>
              <a:rPr lang="de-CH" sz="2000" b="1" dirty="0">
                <a:solidFill>
                  <a:schemeClr val="accent2"/>
                </a:solidFill>
              </a:rPr>
              <a:t>)</a:t>
            </a:r>
          </a:p>
          <a:p>
            <a:r>
              <a:rPr lang="fr-FR" sz="2000" dirty="0"/>
              <a:t>présence d’une qualité floristique et/ou de structures favorisant la biodiversité</a:t>
            </a:r>
          </a:p>
          <a:p>
            <a:pPr marL="0" indent="0">
              <a:buNone/>
            </a:pPr>
            <a:r>
              <a:rPr lang="fr-FR" sz="2000" b="1" dirty="0">
                <a:solidFill>
                  <a:schemeClr val="accent2"/>
                </a:solidFill>
              </a:rPr>
              <a:t>Mise en réseau</a:t>
            </a:r>
            <a:r>
              <a:rPr lang="de-CH" sz="2000" b="1" dirty="0">
                <a:solidFill>
                  <a:schemeClr val="accent2"/>
                </a:solidFill>
              </a:rPr>
              <a:t> (</a:t>
            </a:r>
            <a:r>
              <a:rPr lang="de-CH" sz="2000" b="1" dirty="0" err="1">
                <a:solidFill>
                  <a:schemeClr val="accent2"/>
                </a:solidFill>
              </a:rPr>
              <a:t>facultatif</a:t>
            </a:r>
            <a:r>
              <a:rPr lang="de-CH" sz="2000" b="1" dirty="0">
                <a:solidFill>
                  <a:schemeClr val="accent2"/>
                </a:solidFill>
              </a:rPr>
              <a:t>):</a:t>
            </a:r>
          </a:p>
          <a:p>
            <a:r>
              <a:rPr lang="fr-FR" sz="2000" dirty="0"/>
              <a:t>projets régionaux visant à promouvoir la mise en réseau des SBP et la mise en place de mesures spécifiques favorisant des espèces cibles et caractéristiques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076056" y="1115582"/>
            <a:ext cx="353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b="1" dirty="0"/>
              <a:t>Exemple: </a:t>
            </a:r>
            <a:r>
              <a:rPr lang="de-CH" dirty="0" err="1"/>
              <a:t>prairie</a:t>
            </a:r>
            <a:r>
              <a:rPr lang="de-CH" dirty="0"/>
              <a:t> extensive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5194313" y="3077318"/>
            <a:ext cx="3417494" cy="64633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de-DE"/>
            </a:defPPr>
          </a:lstStyle>
          <a:p>
            <a:r>
              <a:rPr lang="de-CH" b="1" dirty="0"/>
              <a:t>Prairie QI</a:t>
            </a:r>
            <a:r>
              <a:rPr lang="de-CH" dirty="0"/>
              <a:t> </a:t>
            </a:r>
            <a:r>
              <a:rPr lang="de-CH" dirty="0" err="1"/>
              <a:t>avec</a:t>
            </a:r>
            <a:r>
              <a:rPr lang="de-CH" dirty="0"/>
              <a:t> </a:t>
            </a:r>
            <a:r>
              <a:rPr lang="de-CH" dirty="0" err="1"/>
              <a:t>moins</a:t>
            </a:r>
            <a:r>
              <a:rPr lang="de-CH" dirty="0"/>
              <a:t> de 6 plantes </a:t>
            </a:r>
            <a:r>
              <a:rPr lang="de-CH" dirty="0" err="1"/>
              <a:t>indicatrices</a:t>
            </a:r>
            <a:endParaRPr lang="de-CH" dirty="0"/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8706" y="3801227"/>
            <a:ext cx="3294442" cy="2196295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5196692" y="5351191"/>
            <a:ext cx="3343108" cy="646331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>
            <a:defPPr>
              <a:defRPr lang="de-DE"/>
            </a:defPPr>
          </a:lstStyle>
          <a:p>
            <a:r>
              <a:rPr lang="de-CH" b="1" dirty="0"/>
              <a:t>Prairie QII</a:t>
            </a:r>
            <a:r>
              <a:rPr lang="de-CH" dirty="0"/>
              <a:t> </a:t>
            </a:r>
            <a:r>
              <a:rPr lang="de-CH" dirty="0" err="1"/>
              <a:t>avec</a:t>
            </a:r>
            <a:r>
              <a:rPr lang="de-CH" dirty="0"/>
              <a:t> plus de 6 plantes </a:t>
            </a:r>
            <a:r>
              <a:rPr lang="de-CH" dirty="0" err="1"/>
              <a:t>indicatrices</a:t>
            </a:r>
            <a:endParaRPr lang="de-CH" dirty="0"/>
          </a:p>
        </p:txBody>
      </p:sp>
      <p:sp>
        <p:nvSpPr>
          <p:cNvPr id="11" name="Rechteck 10"/>
          <p:cNvSpPr/>
          <p:nvPr/>
        </p:nvSpPr>
        <p:spPr>
          <a:xfrm>
            <a:off x="628650" y="1256471"/>
            <a:ext cx="4409559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de-CH" sz="2000" b="1" dirty="0"/>
              <a:t>Nouveau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1" dirty="0" err="1"/>
              <a:t>Les</a:t>
            </a:r>
            <a:r>
              <a:rPr lang="de-CH" sz="2000" b="1" dirty="0"/>
              <a:t> «</a:t>
            </a:r>
            <a:r>
              <a:rPr lang="de-CH" sz="2000" b="1" dirty="0" err="1"/>
              <a:t>surfaces</a:t>
            </a:r>
            <a:r>
              <a:rPr lang="de-CH" sz="2000" b="1" dirty="0"/>
              <a:t> de </a:t>
            </a:r>
            <a:r>
              <a:rPr lang="de-CH" sz="2000" b="1" dirty="0" err="1"/>
              <a:t>compensation</a:t>
            </a:r>
            <a:r>
              <a:rPr lang="de-CH" sz="2000" b="1" dirty="0"/>
              <a:t> </a:t>
            </a:r>
            <a:r>
              <a:rPr lang="de-CH" sz="2000" b="1" dirty="0" err="1"/>
              <a:t>écologique</a:t>
            </a:r>
            <a:r>
              <a:rPr lang="de-CH" sz="2000" b="1" dirty="0"/>
              <a:t>» </a:t>
            </a:r>
            <a:r>
              <a:rPr lang="de-CH" sz="2000" b="1" dirty="0" err="1"/>
              <a:t>deviennent</a:t>
            </a:r>
            <a:r>
              <a:rPr lang="de-CH" sz="2000" b="1" dirty="0"/>
              <a:t> «</a:t>
            </a:r>
            <a:r>
              <a:rPr lang="de-CH" sz="2000" b="1" dirty="0" err="1"/>
              <a:t>surfaces</a:t>
            </a:r>
            <a:r>
              <a:rPr lang="de-CH" sz="2000" b="1" dirty="0"/>
              <a:t> de </a:t>
            </a:r>
            <a:r>
              <a:rPr lang="de-CH" sz="2000" b="1" dirty="0" err="1"/>
              <a:t>promotion</a:t>
            </a:r>
            <a:r>
              <a:rPr lang="de-CH" sz="2000" b="1" dirty="0"/>
              <a:t> de la </a:t>
            </a:r>
            <a:r>
              <a:rPr lang="de-CH" sz="2000" b="1" dirty="0" err="1"/>
              <a:t>biodiversité</a:t>
            </a:r>
            <a:r>
              <a:rPr lang="de-CH" sz="2000" b="1" dirty="0"/>
              <a:t>»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2000" b="1" dirty="0"/>
              <a:t>Augmentation des </a:t>
            </a:r>
            <a:r>
              <a:rPr lang="de-CH" sz="2000" b="1" dirty="0" err="1"/>
              <a:t>contribution</a:t>
            </a:r>
            <a:r>
              <a:rPr lang="de-CH" sz="2000" b="1" dirty="0"/>
              <a:t> </a:t>
            </a:r>
            <a:r>
              <a:rPr lang="de-CH" sz="2000" b="1" dirty="0" err="1"/>
              <a:t>pour</a:t>
            </a:r>
            <a:r>
              <a:rPr lang="de-CH" sz="2000" b="1" dirty="0"/>
              <a:t> la QII</a:t>
            </a:r>
            <a:endParaRPr lang="de-CH" sz="2000" i="1" dirty="0">
              <a:solidFill>
                <a:srgbClr val="FF000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7218C56-F05A-4494-FC63-EED37132E02E}"/>
              </a:ext>
            </a:extLst>
          </p:cNvPr>
          <p:cNvSpPr txBox="1"/>
          <p:nvPr/>
        </p:nvSpPr>
        <p:spPr>
          <a:xfrm>
            <a:off x="6814483" y="6075100"/>
            <a:ext cx="16786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Source: </a:t>
            </a:r>
            <a:r>
              <a:rPr lang="fr-FR" sz="1100" dirty="0" err="1"/>
              <a:t>www.agrinatur.ch</a:t>
            </a:r>
            <a:endParaRPr lang="fr-FR" sz="1100" dirty="0"/>
          </a:p>
        </p:txBody>
      </p:sp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B9BD01EE-4511-6250-33A1-88CF9EFEF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314032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 err="1"/>
              <a:t>Réforme</a:t>
            </a:r>
            <a:r>
              <a:rPr lang="de-CH" dirty="0"/>
              <a:t> </a:t>
            </a:r>
            <a:r>
              <a:rPr lang="de-CH" dirty="0" err="1"/>
              <a:t>agricole</a:t>
            </a:r>
            <a:r>
              <a:rPr lang="de-CH" dirty="0"/>
              <a:t> 2014 (AP 14-17)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569883"/>
              </p:ext>
            </p:extLst>
          </p:nvPr>
        </p:nvGraphicFramePr>
        <p:xfrm>
          <a:off x="1475656" y="1916832"/>
          <a:ext cx="6192688" cy="1889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1416">
                  <a:extLst>
                    <a:ext uri="{9D8B030D-6E8A-4147-A177-3AD203B41FA5}">
                      <a16:colId xmlns:a16="http://schemas.microsoft.com/office/drawing/2014/main" val="2923760825"/>
                    </a:ext>
                  </a:extLst>
                </a:gridCol>
                <a:gridCol w="3911272">
                  <a:extLst>
                    <a:ext uri="{9D8B030D-6E8A-4147-A177-3AD203B41FA5}">
                      <a16:colId xmlns:a16="http://schemas.microsoft.com/office/drawing/2014/main" val="383270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CH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dirty="0" err="1"/>
                        <a:t>Objetifs</a:t>
                      </a:r>
                      <a:r>
                        <a:rPr lang="de-CH" sz="2000" b="1" dirty="0"/>
                        <a:t> </a:t>
                      </a:r>
                      <a:r>
                        <a:rPr lang="de-CH" sz="2000" b="1" dirty="0" err="1"/>
                        <a:t>d’étappe</a:t>
                      </a:r>
                      <a:r>
                        <a:rPr lang="de-CH" sz="2000" b="1" dirty="0"/>
                        <a:t> de la </a:t>
                      </a:r>
                      <a:r>
                        <a:rPr lang="de-CH" sz="2000" b="1" dirty="0" err="1"/>
                        <a:t>politique</a:t>
                      </a:r>
                      <a:r>
                        <a:rPr lang="de-CH" sz="2000" b="1" dirty="0"/>
                        <a:t> </a:t>
                      </a:r>
                      <a:r>
                        <a:rPr lang="de-CH" sz="2000" b="1" dirty="0" err="1"/>
                        <a:t>agricole</a:t>
                      </a:r>
                      <a:r>
                        <a:rPr lang="de-CH" sz="2000" b="1" dirty="0"/>
                        <a:t> 2014 – 2017</a:t>
                      </a:r>
                      <a:endParaRPr lang="de-CH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9319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Niveau de </a:t>
                      </a:r>
                      <a:r>
                        <a:rPr lang="de-CH" sz="2000" dirty="0" err="1"/>
                        <a:t>qualité</a:t>
                      </a:r>
                      <a:r>
                        <a:rPr lang="de-CH" sz="2000" dirty="0"/>
                        <a:t>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65 000 ha SPB en </a:t>
                      </a:r>
                      <a:r>
                        <a:rPr lang="de-CH" sz="2000" dirty="0" err="1"/>
                        <a:t>zone</a:t>
                      </a:r>
                      <a:r>
                        <a:rPr lang="de-CH" sz="2000" dirty="0"/>
                        <a:t> de </a:t>
                      </a:r>
                      <a:r>
                        <a:rPr lang="de-CH" sz="2000" dirty="0" err="1"/>
                        <a:t>plaine</a:t>
                      </a:r>
                      <a:endParaRPr lang="de-CH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3353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Niveau de </a:t>
                      </a:r>
                      <a:r>
                        <a:rPr lang="de-CH" sz="2000" dirty="0" err="1"/>
                        <a:t>qualité</a:t>
                      </a:r>
                      <a:r>
                        <a:rPr lang="de-CH" sz="2000" dirty="0"/>
                        <a:t> 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40 % des SPB  </a:t>
                      </a:r>
                      <a:r>
                        <a:rPr lang="de-CH" sz="2000" dirty="0" err="1"/>
                        <a:t>avec</a:t>
                      </a:r>
                      <a:r>
                        <a:rPr lang="de-CH" sz="2000" dirty="0"/>
                        <a:t> </a:t>
                      </a:r>
                      <a:r>
                        <a:rPr lang="de-CH" sz="2000" dirty="0" err="1"/>
                        <a:t>qualité</a:t>
                      </a:r>
                      <a:endParaRPr lang="de-CH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963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2000" dirty="0"/>
                        <a:t>Mise en </a:t>
                      </a:r>
                      <a:r>
                        <a:rPr lang="de-CH" sz="2000" dirty="0" err="1"/>
                        <a:t>réseau</a:t>
                      </a:r>
                      <a:endParaRPr lang="de-C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CH" sz="2000" dirty="0"/>
                        <a:t>50 % des SPB en </a:t>
                      </a:r>
                      <a:r>
                        <a:rPr lang="de-CH" sz="2000" dirty="0" err="1"/>
                        <a:t>réseau</a:t>
                      </a:r>
                      <a:endParaRPr lang="de-CH" sz="20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8072238"/>
                  </a:ext>
                </a:extLst>
              </a:tr>
            </a:tbl>
          </a:graphicData>
        </a:graphic>
      </p:graphicFrame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C54E03A1-755A-E82D-20C9-539C58D31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99712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9F76D6E-465A-24C9-E1E0-0C2EBBBF0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Art. 104 – </a:t>
            </a:r>
            <a:r>
              <a:rPr lang="de-CH" dirty="0" err="1"/>
              <a:t>Mulfifonctionalité</a:t>
            </a:r>
            <a:r>
              <a:rPr lang="de-CH" dirty="0"/>
              <a:t> de </a:t>
            </a:r>
            <a:r>
              <a:rPr lang="de-CH" dirty="0" err="1"/>
              <a:t>l’agriculture</a:t>
            </a:r>
            <a:endParaRPr lang="de-CH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19F1284-B076-3A3A-1BA5-A1CE4B1B29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28650" y="2127225"/>
            <a:ext cx="7886700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Confédération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veille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l’agriculture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par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production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répondant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fois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aux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exigences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du </a:t>
            </a:r>
            <a:r>
              <a:rPr kumimoji="0" lang="de-DE" altLang="de-DE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développement</a:t>
            </a:r>
            <a:r>
              <a:rPr kumimoji="0" lang="de-DE" altLang="de-DE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durable 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et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celles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du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marché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contribue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substantiellement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a. à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sécurité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l’approvisionnement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population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b. 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à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conservation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ressources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naturelles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et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l’entretien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du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paysage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rural;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c.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l’occupation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décentralisée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du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territoire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2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En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complément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mesures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d’entraide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peut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raisonnablement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exiger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l’agriculture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en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dérogeant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au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besoin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au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principe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liberté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économique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Confédération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encourage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exploitations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paysannes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cultivant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le sol.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E930C2E2-F791-2D03-D786-A2571CCA0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972503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1CD36390-DE14-B849-A6C6-6E577BAC7E6F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35" t="2205" r="2140" b="7481"/>
          <a:stretch/>
        </p:blipFill>
        <p:spPr bwMode="auto">
          <a:xfrm>
            <a:off x="1988185" y="323577"/>
            <a:ext cx="7155815" cy="61855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7934925" y="6429454"/>
            <a:ext cx="865178" cy="21544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800" dirty="0"/>
              <a:t>Source : OFAG</a:t>
            </a:r>
          </a:p>
        </p:txBody>
      </p:sp>
      <p:sp>
        <p:nvSpPr>
          <p:cNvPr id="7" name="Rectangle 6"/>
          <p:cNvSpPr/>
          <p:nvPr/>
        </p:nvSpPr>
        <p:spPr>
          <a:xfrm>
            <a:off x="2267744" y="6420728"/>
            <a:ext cx="684076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fr-CH" altLang="fr-FR" sz="1050" dirty="0">
                <a:solidFill>
                  <a:srgbClr val="C00000"/>
                </a:solidFill>
                <a:latin typeface="+mn-lt"/>
              </a:rPr>
              <a:t>www.blw.admin.ch &gt; Thèmes &gt; Paiements directs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CH" sz="1050" dirty="0">
                <a:solidFill>
                  <a:srgbClr val="C00000"/>
                </a:solidFill>
                <a:latin typeface="+mn-lt"/>
              </a:rPr>
              <a:t>www.focus-ap-pa.ch &gt; Plateforme fournissant outils et documents sur les nouveautés de la politique agricole</a:t>
            </a:r>
            <a:endParaRPr lang="fr-CH" sz="1050" dirty="0">
              <a:latin typeface="+mn-lt"/>
            </a:endParaRPr>
          </a:p>
        </p:txBody>
      </p:sp>
      <p:sp>
        <p:nvSpPr>
          <p:cNvPr id="20482" name="Rectangle 28"/>
          <p:cNvSpPr>
            <a:spLocks noGrp="1" noChangeArrowheads="1"/>
          </p:cNvSpPr>
          <p:nvPr>
            <p:ph type="title"/>
          </p:nvPr>
        </p:nvSpPr>
        <p:spPr>
          <a:xfrm>
            <a:off x="338930" y="21774"/>
            <a:ext cx="4248471" cy="1224434"/>
          </a:xfrm>
        </p:spPr>
        <p:txBody>
          <a:bodyPr>
            <a:normAutofit/>
          </a:bodyPr>
          <a:lstStyle/>
          <a:p>
            <a:pPr eaLnBrk="1" hangingPunct="1"/>
            <a:r>
              <a:rPr lang="fr-CH" dirty="0"/>
              <a:t>Nouveau système des paiements directs PA2014</a:t>
            </a:r>
          </a:p>
        </p:txBody>
      </p:sp>
      <p:sp>
        <p:nvSpPr>
          <p:cNvPr id="11" name="Rectangle à coins arrondis 2">
            <a:extLst>
              <a:ext uri="{FF2B5EF4-FFF2-40B4-BE49-F238E27FC236}">
                <a16:creationId xmlns:a16="http://schemas.microsoft.com/office/drawing/2014/main" id="{D383FFE4-79E3-3548-B728-D637BD01EAC7}"/>
              </a:ext>
            </a:extLst>
          </p:cNvPr>
          <p:cNvSpPr/>
          <p:nvPr/>
        </p:nvSpPr>
        <p:spPr>
          <a:xfrm>
            <a:off x="6156176" y="2492896"/>
            <a:ext cx="1368152" cy="316835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628668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98" y="1029467"/>
            <a:ext cx="7932975" cy="5288650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" dirty="0"/>
              <a:t>Contributions à la qualité paysage 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1154918"/>
            <a:ext cx="2267744" cy="1689143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1290" y="4350243"/>
            <a:ext cx="2576326" cy="1717824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Grafik 1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0763" y="3803390"/>
            <a:ext cx="2355755" cy="1678716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4778" y="1297888"/>
            <a:ext cx="2935127" cy="1168571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225" y="3338312"/>
            <a:ext cx="2412937" cy="1809703"/>
          </a:xfrm>
          <a:prstGeom prst="ellipse">
            <a:avLst/>
          </a:prstGeom>
          <a:ln w="28575" cap="rnd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feld 3"/>
          <p:cNvSpPr txBox="1"/>
          <p:nvPr/>
        </p:nvSpPr>
        <p:spPr>
          <a:xfrm>
            <a:off x="1217246" y="2249852"/>
            <a:ext cx="2270190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Valeur économique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309763" y="2495735"/>
            <a:ext cx="1941447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Valeur esthétique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819905" y="5923426"/>
            <a:ext cx="1504187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Valeur sociale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97119" y="4867523"/>
            <a:ext cx="1782102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Valeur culturelle</a:t>
            </a:r>
          </a:p>
        </p:txBody>
      </p:sp>
      <p:sp>
        <p:nvSpPr>
          <p:cNvPr id="14" name="Rechteck 13"/>
          <p:cNvSpPr/>
          <p:nvPr/>
        </p:nvSpPr>
        <p:spPr>
          <a:xfrm>
            <a:off x="6534739" y="5271266"/>
            <a:ext cx="1943601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</a:pPr>
            <a:r>
              <a:rPr lang="fr" dirty="0"/>
              <a:t>Valeur écologique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46295ED-2177-52A2-B29B-B3BC76781423}"/>
              </a:ext>
            </a:extLst>
          </p:cNvPr>
          <p:cNvSpPr txBox="1"/>
          <p:nvPr/>
        </p:nvSpPr>
        <p:spPr>
          <a:xfrm>
            <a:off x="6507253" y="6263734"/>
            <a:ext cx="16786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Source: </a:t>
            </a:r>
            <a:r>
              <a:rPr lang="fr-FR" sz="1100" dirty="0" err="1"/>
              <a:t>www.agrinatur.ch</a:t>
            </a:r>
            <a:endParaRPr lang="fr-FR" sz="1100" dirty="0"/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56A64A8B-0E58-6CE9-200B-AC0FD2677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357461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592" y="3648469"/>
            <a:ext cx="3707848" cy="2471898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723" y="3640277"/>
            <a:ext cx="3697587" cy="246505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17722" y="5778735"/>
            <a:ext cx="3697588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Châtaigneraies</a:t>
            </a:r>
            <a:endParaRPr lang="de-CH" dirty="0"/>
          </a:p>
        </p:txBody>
      </p:sp>
      <p:sp>
        <p:nvSpPr>
          <p:cNvPr id="8" name="Textfeld 7"/>
          <p:cNvSpPr txBox="1"/>
          <p:nvPr/>
        </p:nvSpPr>
        <p:spPr>
          <a:xfrm>
            <a:off x="4824590" y="5778735"/>
            <a:ext cx="3707849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Villages de montagne traditionnels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853F7FB0-6A89-9545-873B-1167BD4E01F4}"/>
              </a:ext>
            </a:extLst>
          </p:cNvPr>
          <p:cNvSpPr txBox="1">
            <a:spLocks/>
          </p:cNvSpPr>
          <p:nvPr/>
        </p:nvSpPr>
        <p:spPr>
          <a:xfrm>
            <a:off x="397565" y="1181688"/>
            <a:ext cx="4429053" cy="21337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fr-CH" dirty="0">
                <a:ea typeface="ＭＳ Ｐゴシック" pitchFamily="34" charset="-128"/>
              </a:rPr>
              <a:t>Participation facultative</a:t>
            </a:r>
          </a:p>
          <a:p>
            <a:pPr>
              <a:lnSpc>
                <a:spcPct val="100000"/>
              </a:lnSpc>
            </a:pPr>
            <a:r>
              <a:rPr lang="fr-CH" dirty="0">
                <a:ea typeface="ＭＳ Ｐゴシック" pitchFamily="34" charset="-128"/>
              </a:rPr>
              <a:t>Projets régionaux approuvés par l’OFAG</a:t>
            </a:r>
          </a:p>
          <a:p>
            <a:pPr>
              <a:lnSpc>
                <a:spcPct val="100000"/>
              </a:lnSpc>
            </a:pPr>
            <a:r>
              <a:rPr lang="fr-CH" dirty="0">
                <a:ea typeface="ＭＳ Ｐゴシック" pitchFamily="34" charset="-128"/>
              </a:rPr>
              <a:t>Synergies avec projets de mise en réseau</a:t>
            </a:r>
          </a:p>
        </p:txBody>
      </p:sp>
      <p:sp>
        <p:nvSpPr>
          <p:cNvPr id="18" name="Titre 1">
            <a:extLst>
              <a:ext uri="{FF2B5EF4-FFF2-40B4-BE49-F238E27FC236}">
                <a16:creationId xmlns:a16="http://schemas.microsoft.com/office/drawing/2014/main" id="{91DE52CB-F506-444C-B16E-EE88703FA6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387538"/>
          </a:xfrm>
        </p:spPr>
        <p:txBody>
          <a:bodyPr>
            <a:normAutofit fontScale="90000"/>
          </a:bodyPr>
          <a:lstStyle/>
          <a:p>
            <a:r>
              <a:rPr lang="fr" dirty="0"/>
              <a:t>Contributions à la qualité du paysage</a:t>
            </a:r>
            <a:endParaRPr lang="fr-FR" dirty="0"/>
          </a:p>
        </p:txBody>
      </p:sp>
      <p:pic>
        <p:nvPicPr>
          <p:cNvPr id="13" name="Grafik 10">
            <a:extLst>
              <a:ext uri="{FF2B5EF4-FFF2-40B4-BE49-F238E27FC236}">
                <a16:creationId xmlns:a16="http://schemas.microsoft.com/office/drawing/2014/main" id="{12A0A55E-D066-D64C-B452-F4E3EA5C7D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1130" y="1016015"/>
            <a:ext cx="3697587" cy="2465058"/>
          </a:xfrm>
          <a:prstGeom prst="rect">
            <a:avLst/>
          </a:prstGeom>
        </p:spPr>
      </p:pic>
      <p:sp>
        <p:nvSpPr>
          <p:cNvPr id="14" name="Textfeld 3">
            <a:extLst>
              <a:ext uri="{FF2B5EF4-FFF2-40B4-BE49-F238E27FC236}">
                <a16:creationId xmlns:a16="http://schemas.microsoft.com/office/drawing/2014/main" id="{D4224F37-F21D-DB41-82CC-058C8F1560DC}"/>
              </a:ext>
            </a:extLst>
          </p:cNvPr>
          <p:cNvSpPr txBox="1"/>
          <p:nvPr/>
        </p:nvSpPr>
        <p:spPr>
          <a:xfrm>
            <a:off x="4801129" y="3139441"/>
            <a:ext cx="3697587" cy="3416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vert="horz" lIns="72000" tIns="72000" rIns="72000" bIns="72000" rtlCol="0">
            <a:noAutofit/>
          </a:bodyPr>
          <a:lstStyle>
            <a:defPPr>
              <a:defRPr lang="de-DE"/>
            </a:defPPr>
            <a:lvl1pPr indent="0" defTabSz="685800">
              <a:lnSpc>
                <a:spcPct val="90000"/>
              </a:lnSpc>
              <a:spcBef>
                <a:spcPts val="750"/>
              </a:spcBef>
              <a:buClr>
                <a:srgbClr val="006C8E"/>
              </a:buClr>
              <a:buFont typeface="Arial" panose="020B0604020202020204" pitchFamily="34" charset="0"/>
              <a:buNone/>
              <a:defRPr b="0" spc="0" baseline="0"/>
            </a:lvl1pPr>
            <a:lvl2pPr marL="27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  <a:defRPr sz="2000" spc="20" baseline="0"/>
            </a:lvl2pPr>
            <a:lvl3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Symbol" panose="05050102010706020507" pitchFamily="18" charset="2"/>
              <a:buChar char="-"/>
              <a:defRPr sz="2000" spc="20" baseline="0"/>
            </a:lvl3pPr>
            <a:lvl4pPr marL="540000" indent="-171450" defTabSz="685800">
              <a:lnSpc>
                <a:spcPct val="100000"/>
              </a:lnSpc>
              <a:spcBef>
                <a:spcPts val="400"/>
              </a:spcBef>
              <a:buClr>
                <a:srgbClr val="006C8E"/>
              </a:buClr>
              <a:buFont typeface="Arial" panose="020B0604020202020204" pitchFamily="34" charset="0"/>
              <a:buChar char="•"/>
            </a:lvl4pPr>
            <a:lvl5pPr marL="0" indent="0" defTabSz="685800">
              <a:lnSpc>
                <a:spcPct val="100000"/>
              </a:lnSpc>
              <a:spcBef>
                <a:spcPts val="800"/>
              </a:spcBef>
              <a:buClr>
                <a:srgbClr val="006C8E"/>
              </a:buClr>
              <a:buFont typeface="Arial" panose="020B0604020202020204" pitchFamily="34" charset="0"/>
              <a:buNone/>
              <a:defRPr sz="1600" spc="20" baseline="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fr" dirty="0"/>
              <a:t>Culture des champs en montagne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1A4A001-B521-95BD-57CB-A635C8F49272}"/>
              </a:ext>
            </a:extLst>
          </p:cNvPr>
          <p:cNvSpPr txBox="1"/>
          <p:nvPr/>
        </p:nvSpPr>
        <p:spPr>
          <a:xfrm>
            <a:off x="6507253" y="6119718"/>
            <a:ext cx="167866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Source: </a:t>
            </a:r>
            <a:r>
              <a:rPr lang="fr-FR" sz="1100" dirty="0" err="1"/>
              <a:t>www.agrinatur.ch</a:t>
            </a:r>
            <a:endParaRPr lang="fr-FR" sz="1100" dirty="0"/>
          </a:p>
        </p:txBody>
      </p:sp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624CE261-9BBF-0768-C155-BF6BDBBCD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219293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>
            <a:extLst>
              <a:ext uri="{FF2B5EF4-FFF2-40B4-BE49-F238E27FC236}">
                <a16:creationId xmlns:a16="http://schemas.microsoft.com/office/drawing/2014/main" id="{35B3895D-EEC0-764C-BB34-F8D551F18D14}"/>
              </a:ext>
            </a:extLst>
          </p:cNvPr>
          <p:cNvSpPr txBox="1">
            <a:spLocks noChangeArrowheads="1"/>
          </p:cNvSpPr>
          <p:nvPr/>
        </p:nvSpPr>
        <p:spPr>
          <a:xfrm>
            <a:off x="395536" y="332656"/>
            <a:ext cx="6840760" cy="924653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700" b="1">
                <a:solidFill>
                  <a:schemeClr val="tx2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fr-CH" sz="22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aujourd’hui, où en sommes-nous?</a:t>
            </a:r>
          </a:p>
        </p:txBody>
      </p:sp>
      <p:pic>
        <p:nvPicPr>
          <p:cNvPr id="2" name="Inhaltsplatzhalter 3">
            <a:extLst>
              <a:ext uri="{FF2B5EF4-FFF2-40B4-BE49-F238E27FC236}">
                <a16:creationId xmlns:a16="http://schemas.microsoft.com/office/drawing/2014/main" id="{5E682451-4F0F-FFFD-9A91-5BF137B3007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2033" y="1403350"/>
            <a:ext cx="6239933" cy="4679950"/>
          </a:xfrm>
          <a:prstGeom prst="rect">
            <a:avLst/>
          </a:prstGeom>
        </p:spPr>
      </p:pic>
      <p:sp>
        <p:nvSpPr>
          <p:cNvPr id="4" name="Fußzeilenplatzhalter 1">
            <a:extLst>
              <a:ext uri="{FF2B5EF4-FFF2-40B4-BE49-F238E27FC236}">
                <a16:creationId xmlns:a16="http://schemas.microsoft.com/office/drawing/2014/main" id="{BAD551A3-C2F1-C30B-4F59-9C9AC0EEB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875879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34AD8-A5E4-E719-2B65-2DC0FD6AB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F57B4F8-250B-F7FA-6E9F-1A6EE2E13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2021</a:t>
            </a:r>
            <a:r>
              <a:rPr lang="fr-FR" dirty="0"/>
              <a:t>: </a:t>
            </a:r>
            <a:r>
              <a:rPr lang="fr-FR" b="1" dirty="0"/>
              <a:t>Suspension de la PA22+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Paquet de mesures pour </a:t>
            </a:r>
            <a:r>
              <a:rPr lang="fr-FR" b="1" dirty="0"/>
              <a:t>améliorer l’efficience des contributions à la biodiversité</a:t>
            </a:r>
            <a:r>
              <a:rPr lang="fr-FR" dirty="0"/>
              <a:t>, notamment en terres assolées, diversité des petites structures, conseil à l’exploitation, etc. 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2022</a:t>
            </a:r>
            <a:r>
              <a:rPr lang="fr-FR" dirty="0"/>
              <a:t>: Initiative parlementaire 19.475 (</a:t>
            </a:r>
            <a:r>
              <a:rPr lang="fr-FR" dirty="0" err="1"/>
              <a:t>IvPa</a:t>
            </a:r>
            <a:r>
              <a:rPr lang="fr-FR" dirty="0"/>
              <a:t>) « </a:t>
            </a:r>
            <a:r>
              <a:rPr lang="fr-FR" b="1" dirty="0"/>
              <a:t>Réduire le risque de l’utilisation de pesticides </a:t>
            </a:r>
            <a:r>
              <a:rPr lang="fr-FR" dirty="0"/>
              <a:t>»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Renforcer la promotion de la </a:t>
            </a:r>
            <a:r>
              <a:rPr lang="fr-FR" b="1" dirty="0"/>
              <a:t>biodiversité sur terres assolées (3.5% SPB) et contributions pour la biodiversité fonctionnelle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CH" b="1" dirty="0"/>
              <a:t>2023</a:t>
            </a:r>
            <a:r>
              <a:rPr lang="fr-CH" dirty="0"/>
              <a:t>: </a:t>
            </a:r>
            <a:r>
              <a:rPr lang="fr-CH" b="1" dirty="0"/>
              <a:t>Trajectoire de réduction </a:t>
            </a:r>
            <a:r>
              <a:rPr lang="fr-CH" dirty="0"/>
              <a:t>(Ordonnance sur l’</a:t>
            </a:r>
            <a:r>
              <a:rPr lang="fr-CH" dirty="0" err="1"/>
              <a:t>évaluation</a:t>
            </a:r>
            <a:r>
              <a:rPr lang="fr-CH" dirty="0"/>
              <a:t> de la </a:t>
            </a:r>
            <a:r>
              <a:rPr lang="fr-CH" dirty="0" err="1"/>
              <a:t>durabilite</a:t>
            </a:r>
            <a:r>
              <a:rPr lang="fr-CH" dirty="0"/>
              <a:t>́ de l’agriculture) 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CH" dirty="0"/>
              <a:t>Fixe un objectif quantitatif de </a:t>
            </a:r>
            <a:r>
              <a:rPr lang="fr-CH" b="1" dirty="0" err="1"/>
              <a:t>réduction</a:t>
            </a:r>
            <a:r>
              <a:rPr lang="fr-CH" b="1" dirty="0"/>
              <a:t> des pertes d’azote et de phosphore</a:t>
            </a:r>
            <a:r>
              <a:rPr lang="fr-CH" dirty="0"/>
              <a:t> dans l’agriculture d’ici à 2030 (en réponse à l’initiative pour une eau potable propre, 2021)</a:t>
            </a:r>
            <a:endParaRPr lang="de-CH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8B3A8D5-706E-B760-B0B2-333E20C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H" dirty="0"/>
              <a:t>Promotion de la biodiversité dans l'agriculture depuis 1990</a:t>
            </a:r>
            <a:endParaRPr lang="de-CH" dirty="0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BEBA2A90-35DD-5769-DA5C-8E5943363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959701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Développement des surfaces de promotion de la biodiversité </a:t>
            </a:r>
            <a:br>
              <a:rPr lang="de-CH" dirty="0"/>
            </a:br>
            <a:r>
              <a:rPr lang="fr" dirty="0"/>
              <a:t>2000 - 2020 (SPB QI, sans arbres)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7816499"/>
              </p:ext>
            </p:extLst>
          </p:nvPr>
        </p:nvGraphicFramePr>
        <p:xfrm>
          <a:off x="395536" y="1124743"/>
          <a:ext cx="8640960" cy="5256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B59D4BA0-D315-B341-B0B7-354768F8002A}"/>
              </a:ext>
            </a:extLst>
          </p:cNvPr>
          <p:cNvSpPr txBox="1"/>
          <p:nvPr/>
        </p:nvSpPr>
        <p:spPr>
          <a:xfrm>
            <a:off x="1065510" y="4904581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extensives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Pâturages extensifs et pâturages boisés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à litière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viticoles présentant une</a:t>
            </a:r>
            <a:b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biodiversité naturelle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DE395-2195-F847-8458-80F228635E02}"/>
              </a:ext>
            </a:extLst>
          </p:cNvPr>
          <p:cNvSpPr txBox="1"/>
          <p:nvPr/>
        </p:nvSpPr>
        <p:spPr>
          <a:xfrm>
            <a:off x="5349478" y="4883590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peu intensives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riveraines (dès 2014)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SPB sur terres assolées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Haies, bosquets champêtres, berges boisées</a:t>
            </a:r>
          </a:p>
        </p:txBody>
      </p:sp>
      <p:sp>
        <p:nvSpPr>
          <p:cNvPr id="6" name="Rechteck 5"/>
          <p:cNvSpPr/>
          <p:nvPr/>
        </p:nvSpPr>
        <p:spPr>
          <a:xfrm>
            <a:off x="7777044" y="4941168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7765435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Développement des surfaces de promotion de la biodiversité </a:t>
            </a:r>
            <a:br>
              <a:rPr lang="de-CH" dirty="0"/>
            </a:br>
            <a:r>
              <a:rPr lang="fr" dirty="0"/>
              <a:t>2000 - 2020 (SPB QI, sans arbres)</a:t>
            </a:r>
          </a:p>
        </p:txBody>
      </p:sp>
      <p:graphicFrame>
        <p:nvGraphicFramePr>
          <p:cNvPr id="5" name="Diagramm 4"/>
          <p:cNvGraphicFramePr>
            <a:graphicFrameLocks/>
          </p:cNvGraphicFramePr>
          <p:nvPr/>
        </p:nvGraphicFramePr>
        <p:xfrm>
          <a:off x="395536" y="1124743"/>
          <a:ext cx="8640960" cy="5256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B59D4BA0-D315-B341-B0B7-354768F8002A}"/>
              </a:ext>
            </a:extLst>
          </p:cNvPr>
          <p:cNvSpPr txBox="1"/>
          <p:nvPr/>
        </p:nvSpPr>
        <p:spPr>
          <a:xfrm>
            <a:off x="1065510" y="4904581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extensives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Pâturages extensifs et pâturages boisés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à litière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Surfaces viticoles présentant une</a:t>
            </a:r>
            <a:b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biodiversité naturelle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E3DE395-2195-F847-8458-80F228635E02}"/>
              </a:ext>
            </a:extLst>
          </p:cNvPr>
          <p:cNvSpPr txBox="1"/>
          <p:nvPr/>
        </p:nvSpPr>
        <p:spPr>
          <a:xfrm>
            <a:off x="5349478" y="4883590"/>
            <a:ext cx="3816424" cy="169277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peu intensives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Prairies riveraines (dès 2014)</a:t>
            </a:r>
          </a:p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SPB sur terres assolées</a:t>
            </a:r>
          </a:p>
          <a:p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Haies, bosquets champêtres, berges boisées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91AD709-823F-964D-A09F-49A9BBAE9B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418" y="997582"/>
            <a:ext cx="3816424" cy="3941481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7849052" y="4941168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1994857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/>
          <p:cNvGraphicFramePr>
            <a:graphicFrameLocks/>
          </p:cNvGraphicFramePr>
          <p:nvPr/>
        </p:nvGraphicFramePr>
        <p:xfrm>
          <a:off x="755576" y="1412776"/>
          <a:ext cx="7784224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chteck 4"/>
          <p:cNvSpPr/>
          <p:nvPr/>
        </p:nvSpPr>
        <p:spPr>
          <a:xfrm>
            <a:off x="7063798" y="5956049"/>
            <a:ext cx="9714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80DD5D30-AF15-2347-85DA-C7C58AE34AFA}"/>
              </a:ext>
            </a:extLst>
          </p:cNvPr>
          <p:cNvSpPr txBox="1">
            <a:spLocks/>
          </p:cNvSpPr>
          <p:nvPr/>
        </p:nvSpPr>
        <p:spPr>
          <a:xfrm>
            <a:off x="628650" y="365127"/>
            <a:ext cx="8335838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</a:lstStyle>
          <a:p>
            <a:r>
              <a:rPr lang="fr" dirty="0"/>
              <a:t>Développement des parts de SPB QII et SPB en réseau</a:t>
            </a:r>
          </a:p>
          <a:p>
            <a:r>
              <a:rPr lang="fr" dirty="0"/>
              <a:t>2001 et 2020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1CF0228-E71A-6442-9768-E2C5E7A8F44E}"/>
              </a:ext>
            </a:extLst>
          </p:cNvPr>
          <p:cNvSpPr txBox="1"/>
          <p:nvPr/>
        </p:nvSpPr>
        <p:spPr>
          <a:xfrm>
            <a:off x="2123728" y="5450342"/>
            <a:ext cx="2678698" cy="4160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Part de SPB avec qualité II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71660C1-DAFF-0147-9B50-926DF65A917B}"/>
              </a:ext>
            </a:extLst>
          </p:cNvPr>
          <p:cNvSpPr txBox="1"/>
          <p:nvPr/>
        </p:nvSpPr>
        <p:spPr>
          <a:xfrm>
            <a:off x="5061654" y="5450342"/>
            <a:ext cx="2678698" cy="4160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CH" sz="1600" dirty="0">
                <a:latin typeface="Arial" panose="020B0604020202020204" pitchFamily="34" charset="0"/>
                <a:cs typeface="Arial" panose="020B0604020202020204" pitchFamily="34" charset="0"/>
              </a:rPr>
              <a:t>Part de SPB réseau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C355DB15-387D-8384-D2B0-48EA4A8F9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869816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" dirty="0"/>
              <a:t>Objectifs biodiversité de la politique agricole</a:t>
            </a:r>
          </a:p>
        </p:txBody>
      </p:sp>
      <p:sp>
        <p:nvSpPr>
          <p:cNvPr id="3" name="Pfeil nach rechts 2"/>
          <p:cNvSpPr/>
          <p:nvPr/>
        </p:nvSpPr>
        <p:spPr>
          <a:xfrm>
            <a:off x="1095668" y="5494865"/>
            <a:ext cx="1296144" cy="485833"/>
          </a:xfrm>
          <a:prstGeom prst="rightArrow">
            <a:avLst/>
          </a:prstGeom>
          <a:solidFill>
            <a:srgbClr val="FE5F4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2535828" y="5457478"/>
            <a:ext cx="5120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Objectifs politiques atteints !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5AAA037-27E9-EF46-B576-8EC353BE2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460" y="1716255"/>
            <a:ext cx="8043079" cy="34254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Fußzeilenplatzhalter 1">
            <a:extLst>
              <a:ext uri="{FF2B5EF4-FFF2-40B4-BE49-F238E27FC236}">
                <a16:creationId xmlns:a16="http://schemas.microsoft.com/office/drawing/2014/main" id="{DD745B23-A564-3451-9678-636FF35D2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6131850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OPAL – Objectifs de surfaces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88428" y="4848493"/>
            <a:ext cx="6984776" cy="7848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3327" tIns="0" rIns="33327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CH" altLang="de-DE" sz="1500" b="1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Parts de SPB de valeur écologique sur la SAU :</a:t>
            </a:r>
          </a:p>
          <a:p>
            <a:r>
              <a:rPr kumimoji="0" lang="fr-CH" altLang="de-DE" sz="1200" b="0" i="0" u="none" strike="noStrike" cap="none" normalizeH="0" baseline="0" dirty="0">
                <a:ln>
                  <a:noFill/>
                </a:ln>
                <a:solidFill>
                  <a:srgbClr val="1A171B"/>
                </a:solidFill>
                <a:effectLst/>
                <a:latin typeface="ITC Officina Sans W01"/>
              </a:rPr>
              <a:t>Estimation état 2019 : SPB QII (y c. arbres fruitiers haute-tige et noyers) + jachères florales et tournantes, bandes culturales extensives, ourlets sur terre</a:t>
            </a:r>
            <a:r>
              <a:rPr lang="fr-CH" altLang="de-DE" sz="1200" dirty="0">
                <a:solidFill>
                  <a:srgbClr val="1A171B"/>
                </a:solidFill>
                <a:latin typeface="ITC Officina Sans W01"/>
              </a:rPr>
              <a:t>s assolées, haies, bosquets champêtres et berges boisées (QI). Pour l‘estivage, surfaces herbagères et à litière riches en espèces (QII).</a:t>
            </a:r>
            <a:endParaRPr kumimoji="0" lang="fr-CH" altLang="de-DE" sz="1200" b="0" i="0" u="none" strike="noStrike" cap="none" normalizeH="0" baseline="0" dirty="0">
              <a:ln>
                <a:noFill/>
              </a:ln>
              <a:solidFill>
                <a:srgbClr val="1A171B"/>
              </a:solidFill>
              <a:effectLst/>
              <a:latin typeface="ITC Officina Sans W01"/>
            </a:endParaRPr>
          </a:p>
        </p:txBody>
      </p:sp>
      <p:graphicFrame>
        <p:nvGraphicFramePr>
          <p:cNvPr id="6" name="Tabelle 3">
            <a:extLst>
              <a:ext uri="{FF2B5EF4-FFF2-40B4-BE49-F238E27FC236}">
                <a16:creationId xmlns:a16="http://schemas.microsoft.com/office/drawing/2014/main" id="{41024203-79EE-9A48-98AB-A60C3112E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1414215"/>
              </p:ext>
            </p:extLst>
          </p:nvPr>
        </p:nvGraphicFramePr>
        <p:xfrm>
          <a:off x="628650" y="1108709"/>
          <a:ext cx="7056783" cy="3474720"/>
        </p:xfrm>
        <a:graphic>
          <a:graphicData uri="http://schemas.openxmlformats.org/drawingml/2006/table">
            <a:tbl>
              <a:tblPr/>
              <a:tblGrid>
                <a:gridCol w="1352992">
                  <a:extLst>
                    <a:ext uri="{9D8B030D-6E8A-4147-A177-3AD203B41FA5}">
                      <a16:colId xmlns:a16="http://schemas.microsoft.com/office/drawing/2014/main" val="1677620428"/>
                    </a:ext>
                  </a:extLst>
                </a:gridCol>
                <a:gridCol w="1989695">
                  <a:extLst>
                    <a:ext uri="{9D8B030D-6E8A-4147-A177-3AD203B41FA5}">
                      <a16:colId xmlns:a16="http://schemas.microsoft.com/office/drawing/2014/main" val="2241624254"/>
                    </a:ext>
                  </a:extLst>
                </a:gridCol>
                <a:gridCol w="1857048">
                  <a:extLst>
                    <a:ext uri="{9D8B030D-6E8A-4147-A177-3AD203B41FA5}">
                      <a16:colId xmlns:a16="http://schemas.microsoft.com/office/drawing/2014/main" val="3821569250"/>
                    </a:ext>
                  </a:extLst>
                </a:gridCol>
                <a:gridCol w="1857048">
                  <a:extLst>
                    <a:ext uri="{9D8B030D-6E8A-4147-A177-3AD203B41FA5}">
                      <a16:colId xmlns:a16="http://schemas.microsoft.com/office/drawing/2014/main" val="2020475052"/>
                    </a:ext>
                  </a:extLst>
                </a:gridCol>
              </a:tblGrid>
              <a:tr h="1096714">
                <a:tc>
                  <a:txBody>
                    <a:bodyPr/>
                    <a:lstStyle/>
                    <a:p>
                      <a:pPr algn="l" fontAlgn="t"/>
                      <a:r>
                        <a:rPr lang="fr" sz="1800" b="1">
                          <a:effectLst/>
                        </a:rPr>
                        <a:t>Zone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b="1" dirty="0" err="1">
                          <a:effectLst/>
                        </a:rPr>
                        <a:t>Objectifs 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" sz="1800" b="1" dirty="0">
                          <a:effectLst/>
                        </a:rPr>
                        <a:t>(selon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b="1" dirty="0">
                          <a:effectLst/>
                        </a:rPr>
                        <a:t>Etat 2010 </a:t>
                      </a:r>
                      <a:br>
                        <a:rPr lang="fr-FR" sz="1800" b="1" dirty="0">
                          <a:effectLst/>
                        </a:rPr>
                      </a:br>
                      <a:r>
                        <a:rPr lang="fr" sz="1800" b="1" dirty="0">
                          <a:effectLst/>
                        </a:rPr>
                        <a:t>(selon Walter et al. 2013)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b="1" dirty="0">
                          <a:effectLst/>
                        </a:rPr>
                        <a:t>Etat 2019</a:t>
                      </a:r>
                    </a:p>
                    <a:p>
                      <a:pPr algn="r" fontAlgn="t"/>
                      <a:r>
                        <a:rPr lang="fr" sz="1800" b="1" dirty="0">
                          <a:effectLst/>
                        </a:rPr>
                        <a:t>(estimation selon contributions SPB 2019)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161033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Plaine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10 (8 – 12)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2,2 – 4,0 %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6 %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894360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Collines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12 (10 – 14)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3,5-4,5 %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80514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13 (12 – 15)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3-4,5 %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72541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17 (15 – 20)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4,8-10 %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10 %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503085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III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30 (20 – 40)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20-40%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17 %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114426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Montagne IV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45 (40-50)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>
                          <a:effectLst/>
                        </a:rPr>
                        <a:t>40-50%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dirty="0">
                          <a:effectLst/>
                        </a:rPr>
                        <a:t>~ 24 %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181858"/>
                  </a:ext>
                </a:extLst>
              </a:tr>
              <a:tr h="265520">
                <a:tc>
                  <a:txBody>
                    <a:bodyPr/>
                    <a:lstStyle/>
                    <a:p>
                      <a:pPr algn="l" fontAlgn="t"/>
                      <a:r>
                        <a:rPr lang="fr" sz="1800" dirty="0">
                          <a:effectLst/>
                        </a:rPr>
                        <a:t>Estivage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(40 – 60)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fr" sz="1800" dirty="0">
                          <a:effectLst/>
                        </a:rPr>
                        <a:t>40-60%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CH" sz="1600" i="1" dirty="0">
                          <a:effectLst/>
                        </a:rPr>
                        <a:t>Etat 2016 </a:t>
                      </a:r>
                      <a:r>
                        <a:rPr lang="de-CH" sz="1600" dirty="0">
                          <a:effectLst/>
                        </a:rPr>
                        <a:t>~ 30 %</a:t>
                      </a:r>
                    </a:p>
                  </a:txBody>
                  <a:tcPr marL="38100" marR="38100" marT="28575" marB="28575">
                    <a:lnL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A171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787922"/>
                  </a:ext>
                </a:extLst>
              </a:tr>
            </a:tbl>
          </a:graphicData>
        </a:graphic>
      </p:graphicFrame>
      <p:sp>
        <p:nvSpPr>
          <p:cNvPr id="8" name="Textfeld 5">
            <a:extLst>
              <a:ext uri="{FF2B5EF4-FFF2-40B4-BE49-F238E27FC236}">
                <a16:creationId xmlns:a16="http://schemas.microsoft.com/office/drawing/2014/main" id="{ECB3582C-798E-3B57-0009-3D28702F70F1}"/>
              </a:ext>
            </a:extLst>
          </p:cNvPr>
          <p:cNvSpPr txBox="1"/>
          <p:nvPr/>
        </p:nvSpPr>
        <p:spPr>
          <a:xfrm>
            <a:off x="6660232" y="4653136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78B9C80-6FA9-F928-9339-D7A8E26DC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Formation de conseiller-ère en biodiversité</a:t>
            </a:r>
          </a:p>
          <a:p>
            <a:r>
              <a:rPr lang="de-CH"/>
              <a:t>
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4034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1318159-6F14-169C-D095-428FA21D4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Art. 104 – </a:t>
            </a:r>
            <a:r>
              <a:rPr lang="de-CH" dirty="0" err="1"/>
              <a:t>Mulfifonctionalité</a:t>
            </a:r>
            <a:r>
              <a:rPr lang="de-CH" dirty="0"/>
              <a:t> de </a:t>
            </a:r>
            <a:r>
              <a:rPr lang="de-CH" dirty="0" err="1"/>
              <a:t>l’agriculture</a:t>
            </a:r>
            <a:r>
              <a:rPr lang="de-CH" dirty="0"/>
              <a:t> (</a:t>
            </a:r>
            <a:r>
              <a:rPr lang="de-CH" dirty="0" err="1"/>
              <a:t>suite</a:t>
            </a:r>
            <a:r>
              <a:rPr lang="de-CH" dirty="0"/>
              <a:t>)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09B56AE5-9013-2C03-41A9-0DAE63D58E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28650" y="1280839"/>
            <a:ext cx="7886700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conçoit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mesures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sorte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l’agriculture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réponde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24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multiples </a:t>
            </a:r>
            <a:r>
              <a:rPr kumimoji="0" lang="de-DE" altLang="de-DE" sz="24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fonctions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compétences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tâches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notamment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suivantes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complète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revenu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paysan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par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paiements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directs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aux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rémunérer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équitablement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prestations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fournies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à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condition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l’exploitant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apporte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preuve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qu’il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satisfait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exigences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caractère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écologique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encourage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au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moyen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mesures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incitatives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présentant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intérêt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économique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formes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d’exploitation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particulièrement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en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accord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avec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nature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respectueuses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l’environnement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et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animaux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légifère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déclaration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provenance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de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qualité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méthodes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production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procédés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transformation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denrées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alimentaires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protège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l’environnement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contre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atteintes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liées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l’utilisation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abusive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d’engrais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, de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produits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chimiques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d’autres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matières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auxiliaires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peut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encourager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recherche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vulgarisation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formation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agricoles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et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octroyer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aides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l’investissement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;</a:t>
            </a:r>
          </a:p>
          <a:p>
            <a:pPr marL="457200" lvl="1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f.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elle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peut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légiférer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sur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consolidation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la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propriété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foncière</a:t>
            </a:r>
            <a:r>
              <a:rPr kumimoji="0" lang="de-DE" alt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rurale.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altLang="de-DE" sz="18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4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 Elle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engage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fins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crédits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agricoles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à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affectation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spéciale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ainsi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que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des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ressources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générales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de la </a:t>
            </a:r>
            <a:r>
              <a:rPr kumimoji="0" lang="de-DE" altLang="de-DE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Confédération</a:t>
            </a:r>
            <a:r>
              <a:rPr kumimoji="0" lang="de-DE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CF9C48DE-E518-B58F-DCF0-E2FF1CFC3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2365226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7884368" y="5178515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3D471E1-8347-854E-9BE2-7B4A65D94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50" y="116632"/>
            <a:ext cx="8883299" cy="5112568"/>
          </a:xfrm>
          <a:prstGeom prst="rect">
            <a:avLst/>
          </a:prstGeom>
        </p:spPr>
      </p:pic>
      <p:sp>
        <p:nvSpPr>
          <p:cNvPr id="8" name="Textfeld 3">
            <a:extLst>
              <a:ext uri="{FF2B5EF4-FFF2-40B4-BE49-F238E27FC236}">
                <a16:creationId xmlns:a16="http://schemas.microsoft.com/office/drawing/2014/main" id="{A5AA00F9-3193-A342-8491-0D3966AFD84D}"/>
              </a:ext>
            </a:extLst>
          </p:cNvPr>
          <p:cNvSpPr txBox="1"/>
          <p:nvPr/>
        </p:nvSpPr>
        <p:spPr>
          <a:xfrm rot="19924198">
            <a:off x="286410" y="2551836"/>
            <a:ext cx="8571177" cy="1754326"/>
          </a:xfrm>
          <a:prstGeom prst="rect">
            <a:avLst/>
          </a:prstGeom>
          <a:solidFill>
            <a:srgbClr val="FCFF7D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de-DE"/>
            </a:defPPr>
            <a:lvl1pPr>
              <a:defRPr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" dirty="0"/>
              <a:t>Objectifs de surfaces selon OPAL </a:t>
            </a:r>
            <a:r>
              <a:rPr lang="fr-CH" dirty="0"/>
              <a:t>(part de SPB avec qualité OEA) clairement pas atteints !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F7235B8B-74DC-BF8C-DA91-B65003F39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076973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31782" cy="720000"/>
          </a:xfrm>
        </p:spPr>
        <p:txBody>
          <a:bodyPr>
            <a:noAutofit/>
          </a:bodyPr>
          <a:lstStyle/>
          <a:p>
            <a:r>
              <a:rPr lang="fr" dirty="0"/>
              <a:t>Grands déficits régionaux , p.ex. dans le terres assolées</a:t>
            </a:r>
            <a:endParaRPr lang="de-CH" dirty="0"/>
          </a:p>
        </p:txBody>
      </p:sp>
      <p:sp>
        <p:nvSpPr>
          <p:cNvPr id="5" name="Inhaltsplatzhalter 4"/>
          <p:cNvSpPr>
            <a:spLocks noGrp="1"/>
          </p:cNvSpPr>
          <p:nvPr>
            <p:ph idx="1"/>
          </p:nvPr>
        </p:nvSpPr>
        <p:spPr>
          <a:xfrm>
            <a:off x="628650" y="1061115"/>
            <a:ext cx="7921625" cy="4309944"/>
          </a:xfrm>
        </p:spPr>
        <p:txBody>
          <a:bodyPr/>
          <a:lstStyle/>
          <a:p>
            <a:r>
              <a:rPr lang="fr" dirty="0"/>
              <a:t>Seulement 1,3 % de SPB sur les terres ouvertes (état 2020) </a:t>
            </a:r>
            <a:endParaRPr lang="de-CH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366" y="1512993"/>
            <a:ext cx="6904642" cy="4811330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7315375" y="6290848"/>
            <a:ext cx="9452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200" dirty="0"/>
              <a:t>Source : OFAG</a:t>
            </a:r>
          </a:p>
        </p:txBody>
      </p:sp>
      <p:sp>
        <p:nvSpPr>
          <p:cNvPr id="3" name="Fußzeilenplatzhalter 1">
            <a:extLst>
              <a:ext uri="{FF2B5EF4-FFF2-40B4-BE49-F238E27FC236}">
                <a16:creationId xmlns:a16="http://schemas.microsoft.com/office/drawing/2014/main" id="{A313DC5C-BB7C-2686-4A85-BBA24BCC4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083335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" dirty="0"/>
              <a:t>Qualité de prairies extensives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84802" y="5662989"/>
            <a:ext cx="7309152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fr-CH" dirty="0"/>
              <a:t>Contributions octroyées pour remplir des exigences d’utilisation et non pas pour la qualité de l’habitat!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520343" y="4983299"/>
            <a:ext cx="12314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" sz="1200" dirty="0"/>
              <a:t>Source : </a:t>
            </a:r>
            <a:r>
              <a:rPr lang="fr" sz="1200" dirty="0">
                <a:hlinkClick r:id="rId3"/>
              </a:rPr>
              <a:t>ALL-EMA</a:t>
            </a:r>
            <a:endParaRPr lang="de-CH" sz="12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93CD5B9-1CDE-6941-ACA1-E2BA477E2D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9" y="1178219"/>
            <a:ext cx="4159929" cy="377213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6D5927B-0D50-E347-BE02-66DEEE5F5A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124" y="1841874"/>
            <a:ext cx="3580311" cy="307229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9D863CFC-38C4-D742-B69A-396B2BEE6113}"/>
              </a:ext>
            </a:extLst>
          </p:cNvPr>
          <p:cNvSpPr txBox="1"/>
          <p:nvPr/>
        </p:nvSpPr>
        <p:spPr>
          <a:xfrm>
            <a:off x="1763688" y="1406011"/>
            <a:ext cx="675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dirty="0"/>
              <a:t>(SPB)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540F7EF-7797-2143-8650-6F7949383FE2}"/>
              </a:ext>
            </a:extLst>
          </p:cNvPr>
          <p:cNvSpPr txBox="1"/>
          <p:nvPr/>
        </p:nvSpPr>
        <p:spPr>
          <a:xfrm>
            <a:off x="5291416" y="1124744"/>
            <a:ext cx="3388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dirty="0"/>
              <a:t>Composition botanique observée dans les prairies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E05468E-BAA9-DF1D-D7FC-060040F3CAD3}"/>
              </a:ext>
            </a:extLst>
          </p:cNvPr>
          <p:cNvSpPr txBox="1"/>
          <p:nvPr/>
        </p:nvSpPr>
        <p:spPr>
          <a:xfrm>
            <a:off x="784802" y="4942909"/>
            <a:ext cx="5011334" cy="646331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fr-CH" dirty="0"/>
              <a:t>Type de SPB non adapté au site ne permettant pas d’atteindre une qualité optimale de l’habitat </a:t>
            </a:r>
            <a:endParaRPr lang="de-CH" dirty="0"/>
          </a:p>
        </p:txBody>
      </p:sp>
      <p:sp>
        <p:nvSpPr>
          <p:cNvPr id="9" name="Fußzeilenplatzhalter 1">
            <a:extLst>
              <a:ext uri="{FF2B5EF4-FFF2-40B4-BE49-F238E27FC236}">
                <a16:creationId xmlns:a16="http://schemas.microsoft.com/office/drawing/2014/main" id="{4EF2A611-8753-7F29-82D9-B5FB3AFA1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707306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3231C9-381F-DD41-B63A-03109471F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1" y="260349"/>
            <a:ext cx="7994278" cy="1050827"/>
          </a:xfrm>
        </p:spPr>
        <p:txBody>
          <a:bodyPr/>
          <a:lstStyle/>
          <a:p>
            <a:pPr>
              <a:defRPr/>
            </a:pPr>
            <a:r>
              <a:rPr lang="fr-FR" altLang="de-DE" sz="2400" dirty="0"/>
              <a:t>Politique agricole PA22+ </a:t>
            </a:r>
            <a:br>
              <a:rPr lang="fr-FR" altLang="de-DE" sz="2400" dirty="0"/>
            </a:br>
            <a:r>
              <a:rPr lang="fr-FR" altLang="de-DE" sz="2400" dirty="0"/>
              <a:t>Paquets de mesures contributions à la biodiversité</a:t>
            </a:r>
            <a:endParaRPr lang="fr-FR" dirty="0"/>
          </a:p>
        </p:txBody>
      </p:sp>
      <p:sp>
        <p:nvSpPr>
          <p:cNvPr id="5" name="Abgerundetes Rechteck 6">
            <a:extLst>
              <a:ext uri="{FF2B5EF4-FFF2-40B4-BE49-F238E27FC236}">
                <a16:creationId xmlns:a16="http://schemas.microsoft.com/office/drawing/2014/main" id="{7F2DF238-03C0-F149-87A9-EB2FF4451EEA}"/>
              </a:ext>
            </a:extLst>
          </p:cNvPr>
          <p:cNvSpPr/>
          <p:nvPr/>
        </p:nvSpPr>
        <p:spPr>
          <a:xfrm>
            <a:off x="827584" y="2132856"/>
            <a:ext cx="1179512" cy="601663"/>
          </a:xfrm>
          <a:prstGeom prst="roundRect">
            <a:avLst>
              <a:gd name="adj" fmla="val 10000"/>
            </a:avLst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6" name="Abgerundetes Rechteck 7">
            <a:extLst>
              <a:ext uri="{FF2B5EF4-FFF2-40B4-BE49-F238E27FC236}">
                <a16:creationId xmlns:a16="http://schemas.microsoft.com/office/drawing/2014/main" id="{D88710A2-69F0-2B46-9E6B-9A5839823796}"/>
              </a:ext>
            </a:extLst>
          </p:cNvPr>
          <p:cNvSpPr/>
          <p:nvPr/>
        </p:nvSpPr>
        <p:spPr>
          <a:xfrm>
            <a:off x="827584" y="2996952"/>
            <a:ext cx="1168400" cy="601663"/>
          </a:xfrm>
          <a:prstGeom prst="roundRect">
            <a:avLst>
              <a:gd name="adj" fmla="val 10000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7" name="Abgerundetes Rechteck 9">
            <a:extLst>
              <a:ext uri="{FF2B5EF4-FFF2-40B4-BE49-F238E27FC236}">
                <a16:creationId xmlns:a16="http://schemas.microsoft.com/office/drawing/2014/main" id="{5D631FD4-08AA-2D43-BFDA-85848296D504}"/>
              </a:ext>
            </a:extLst>
          </p:cNvPr>
          <p:cNvSpPr/>
          <p:nvPr/>
        </p:nvSpPr>
        <p:spPr>
          <a:xfrm>
            <a:off x="827584" y="3861048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8" name="Abgerundetes Rechteck 10">
            <a:extLst>
              <a:ext uri="{FF2B5EF4-FFF2-40B4-BE49-F238E27FC236}">
                <a16:creationId xmlns:a16="http://schemas.microsoft.com/office/drawing/2014/main" id="{F5C07756-5A4B-BC43-8137-2B355A6471CD}"/>
              </a:ext>
            </a:extLst>
          </p:cNvPr>
          <p:cNvSpPr/>
          <p:nvPr/>
        </p:nvSpPr>
        <p:spPr>
          <a:xfrm>
            <a:off x="827584" y="4725144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9" name="Abgerundetes Rechteck 11">
            <a:extLst>
              <a:ext uri="{FF2B5EF4-FFF2-40B4-BE49-F238E27FC236}">
                <a16:creationId xmlns:a16="http://schemas.microsoft.com/office/drawing/2014/main" id="{2A771B2D-CE60-5244-B6BE-ACE1BA752620}"/>
              </a:ext>
            </a:extLst>
          </p:cNvPr>
          <p:cNvSpPr/>
          <p:nvPr/>
        </p:nvSpPr>
        <p:spPr>
          <a:xfrm>
            <a:off x="827584" y="1340768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pic>
        <p:nvPicPr>
          <p:cNvPr id="11" name="Grafik 13">
            <a:extLst>
              <a:ext uri="{FF2B5EF4-FFF2-40B4-BE49-F238E27FC236}">
                <a16:creationId xmlns:a16="http://schemas.microsoft.com/office/drawing/2014/main" id="{4A876C0B-7C5D-8945-922B-782FE72EB3A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827584" y="5636744"/>
            <a:ext cx="1142158" cy="600568"/>
          </a:xfrm>
          <a:prstGeom prst="round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4F77B4A-0ECD-924A-BFA1-71115E5B72BE}"/>
              </a:ext>
            </a:extLst>
          </p:cNvPr>
          <p:cNvSpPr txBox="1"/>
          <p:nvPr/>
        </p:nvSpPr>
        <p:spPr>
          <a:xfrm>
            <a:off x="2143226" y="1280954"/>
            <a:ext cx="6059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Terres assolées</a:t>
            </a:r>
          </a:p>
          <a:p>
            <a:r>
              <a:rPr lang="fr-FR" dirty="0"/>
              <a:t>Augmenter la part de SPB dans les grandes cultures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F0B7283-39BA-5B41-851F-3AC26D21B08F}"/>
              </a:ext>
            </a:extLst>
          </p:cNvPr>
          <p:cNvSpPr txBox="1"/>
          <p:nvPr/>
        </p:nvSpPr>
        <p:spPr>
          <a:xfrm>
            <a:off x="2143226" y="2001034"/>
            <a:ext cx="5035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Surfaces herbagères</a:t>
            </a:r>
          </a:p>
          <a:p>
            <a:r>
              <a:rPr lang="fr-FR" dirty="0"/>
              <a:t>p. ex. exploitation préservant les insectes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9DC5316-5883-3440-A200-29AFE7E549C4}"/>
              </a:ext>
            </a:extLst>
          </p:cNvPr>
          <p:cNvSpPr txBox="1"/>
          <p:nvPr/>
        </p:nvSpPr>
        <p:spPr>
          <a:xfrm>
            <a:off x="2143226" y="2773377"/>
            <a:ext cx="61026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Structures</a:t>
            </a:r>
          </a:p>
          <a:p>
            <a:r>
              <a:rPr lang="fr-FR" dirty="0"/>
              <a:t>Augmenter part et diversité de structures favorisant la biodiversité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2A2C9A4-53A9-734F-8663-1B7A8EA3524B}"/>
              </a:ext>
            </a:extLst>
          </p:cNvPr>
          <p:cNvSpPr txBox="1"/>
          <p:nvPr/>
        </p:nvSpPr>
        <p:spPr>
          <a:xfrm>
            <a:off x="2143226" y="3789040"/>
            <a:ext cx="4225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Prestations particulières</a:t>
            </a:r>
          </a:p>
          <a:p>
            <a:r>
              <a:rPr lang="fr-FR" dirty="0"/>
              <a:t>p. ex. part élevée de SPB de qualité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5FD2C7D-E8A6-3E4B-BA07-BF2E2D96E162}"/>
              </a:ext>
            </a:extLst>
          </p:cNvPr>
          <p:cNvSpPr txBox="1"/>
          <p:nvPr/>
        </p:nvSpPr>
        <p:spPr>
          <a:xfrm>
            <a:off x="2143226" y="4726885"/>
            <a:ext cx="6389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Simplification</a:t>
            </a:r>
          </a:p>
          <a:p>
            <a:r>
              <a:rPr lang="fr-FR" dirty="0"/>
              <a:t>p. ex. harmoniser les parts de structures tolérées dans SPB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6E2B6A2-744C-F649-A11C-6727C21203B1}"/>
              </a:ext>
            </a:extLst>
          </p:cNvPr>
          <p:cNvSpPr txBox="1"/>
          <p:nvPr/>
        </p:nvSpPr>
        <p:spPr>
          <a:xfrm>
            <a:off x="2143226" y="5509681"/>
            <a:ext cx="6633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Conseil</a:t>
            </a:r>
          </a:p>
          <a:p>
            <a:r>
              <a:rPr lang="fr-FR" dirty="0"/>
              <a:t>Contribution au conseil compétent en matière de biodiversité et agriculture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C969F7-C32A-C144-9052-29D861DE43E1}"/>
              </a:ext>
            </a:extLst>
          </p:cNvPr>
          <p:cNvSpPr/>
          <p:nvPr/>
        </p:nvSpPr>
        <p:spPr>
          <a:xfrm>
            <a:off x="827584" y="6526268"/>
            <a:ext cx="260864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1100" dirty="0"/>
              <a:t>Source : OFAG</a:t>
            </a:r>
          </a:p>
        </p:txBody>
      </p:sp>
    </p:spTree>
    <p:extLst>
      <p:ext uri="{BB962C8B-B14F-4D97-AF65-F5344CB8AC3E}">
        <p14:creationId xmlns:p14="http://schemas.microsoft.com/office/powerpoint/2010/main" val="246651599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3231C9-381F-DD41-B63A-03109471F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1" y="260349"/>
            <a:ext cx="7994278" cy="1050827"/>
          </a:xfrm>
        </p:spPr>
        <p:txBody>
          <a:bodyPr/>
          <a:lstStyle/>
          <a:p>
            <a:pPr>
              <a:defRPr/>
            </a:pPr>
            <a:r>
              <a:rPr lang="fr-FR" altLang="de-DE" sz="2400" dirty="0"/>
              <a:t>Politique agricole PA22+ (suspendue mars 2021)</a:t>
            </a:r>
            <a:br>
              <a:rPr lang="fr-FR" altLang="de-DE" sz="2400" dirty="0"/>
            </a:br>
            <a:r>
              <a:rPr lang="fr-FR" altLang="de-DE" sz="2400" dirty="0"/>
              <a:t>Paquets de mesures contributions à la biodiversité</a:t>
            </a:r>
            <a:endParaRPr lang="fr-FR" dirty="0"/>
          </a:p>
        </p:txBody>
      </p:sp>
      <p:sp>
        <p:nvSpPr>
          <p:cNvPr id="5" name="Abgerundetes Rechteck 6">
            <a:extLst>
              <a:ext uri="{FF2B5EF4-FFF2-40B4-BE49-F238E27FC236}">
                <a16:creationId xmlns:a16="http://schemas.microsoft.com/office/drawing/2014/main" id="{7F2DF238-03C0-F149-87A9-EB2FF4451EEA}"/>
              </a:ext>
            </a:extLst>
          </p:cNvPr>
          <p:cNvSpPr/>
          <p:nvPr/>
        </p:nvSpPr>
        <p:spPr>
          <a:xfrm>
            <a:off x="827584" y="2132856"/>
            <a:ext cx="1179512" cy="601663"/>
          </a:xfrm>
          <a:prstGeom prst="roundRect">
            <a:avLst>
              <a:gd name="adj" fmla="val 10000"/>
            </a:avLst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6" name="Abgerundetes Rechteck 7">
            <a:extLst>
              <a:ext uri="{FF2B5EF4-FFF2-40B4-BE49-F238E27FC236}">
                <a16:creationId xmlns:a16="http://schemas.microsoft.com/office/drawing/2014/main" id="{D88710A2-69F0-2B46-9E6B-9A5839823796}"/>
              </a:ext>
            </a:extLst>
          </p:cNvPr>
          <p:cNvSpPr/>
          <p:nvPr/>
        </p:nvSpPr>
        <p:spPr>
          <a:xfrm>
            <a:off x="827584" y="2996952"/>
            <a:ext cx="1168400" cy="601663"/>
          </a:xfrm>
          <a:prstGeom prst="roundRect">
            <a:avLst>
              <a:gd name="adj" fmla="val 10000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7" name="Abgerundetes Rechteck 9">
            <a:extLst>
              <a:ext uri="{FF2B5EF4-FFF2-40B4-BE49-F238E27FC236}">
                <a16:creationId xmlns:a16="http://schemas.microsoft.com/office/drawing/2014/main" id="{5D631FD4-08AA-2D43-BFDA-85848296D504}"/>
              </a:ext>
            </a:extLst>
          </p:cNvPr>
          <p:cNvSpPr/>
          <p:nvPr/>
        </p:nvSpPr>
        <p:spPr>
          <a:xfrm>
            <a:off x="827584" y="3861048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8" name="Abgerundetes Rechteck 10">
            <a:extLst>
              <a:ext uri="{FF2B5EF4-FFF2-40B4-BE49-F238E27FC236}">
                <a16:creationId xmlns:a16="http://schemas.microsoft.com/office/drawing/2014/main" id="{F5C07756-5A4B-BC43-8137-2B355A6471CD}"/>
              </a:ext>
            </a:extLst>
          </p:cNvPr>
          <p:cNvSpPr/>
          <p:nvPr/>
        </p:nvSpPr>
        <p:spPr>
          <a:xfrm>
            <a:off x="827584" y="4725144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sp>
        <p:nvSpPr>
          <p:cNvPr id="9" name="Abgerundetes Rechteck 11">
            <a:extLst>
              <a:ext uri="{FF2B5EF4-FFF2-40B4-BE49-F238E27FC236}">
                <a16:creationId xmlns:a16="http://schemas.microsoft.com/office/drawing/2014/main" id="{2A771B2D-CE60-5244-B6BE-ACE1BA752620}"/>
              </a:ext>
            </a:extLst>
          </p:cNvPr>
          <p:cNvSpPr/>
          <p:nvPr/>
        </p:nvSpPr>
        <p:spPr>
          <a:xfrm>
            <a:off x="827584" y="1340768"/>
            <a:ext cx="1168400" cy="601662"/>
          </a:xfrm>
          <a:prstGeom prst="roundRect">
            <a:avLst>
              <a:gd name="adj" fmla="val 10000"/>
            </a:avLst>
          </a:prstGeom>
          <a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de-CH"/>
          </a:p>
        </p:txBody>
      </p:sp>
      <p:pic>
        <p:nvPicPr>
          <p:cNvPr id="11" name="Grafik 13">
            <a:extLst>
              <a:ext uri="{FF2B5EF4-FFF2-40B4-BE49-F238E27FC236}">
                <a16:creationId xmlns:a16="http://schemas.microsoft.com/office/drawing/2014/main" id="{4A876C0B-7C5D-8945-922B-782FE72EB3A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827584" y="5636744"/>
            <a:ext cx="1142158" cy="600568"/>
          </a:xfrm>
          <a:prstGeom prst="round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4F77B4A-0ECD-924A-BFA1-71115E5B72BE}"/>
              </a:ext>
            </a:extLst>
          </p:cNvPr>
          <p:cNvSpPr txBox="1"/>
          <p:nvPr/>
        </p:nvSpPr>
        <p:spPr>
          <a:xfrm>
            <a:off x="2143226" y="1280954"/>
            <a:ext cx="6059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Terres assolées</a:t>
            </a:r>
          </a:p>
          <a:p>
            <a:r>
              <a:rPr lang="fr-FR" dirty="0"/>
              <a:t>Augmenter la part de SPB dans les grandes cultures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F0B7283-39BA-5B41-851F-3AC26D21B08F}"/>
              </a:ext>
            </a:extLst>
          </p:cNvPr>
          <p:cNvSpPr txBox="1"/>
          <p:nvPr/>
        </p:nvSpPr>
        <p:spPr>
          <a:xfrm>
            <a:off x="2143226" y="2001034"/>
            <a:ext cx="5035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Surfaces herbagères</a:t>
            </a:r>
          </a:p>
          <a:p>
            <a:r>
              <a:rPr lang="fr-FR" dirty="0"/>
              <a:t>p. ex. exploitation préservant les insectes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9DC5316-5883-3440-A200-29AFE7E549C4}"/>
              </a:ext>
            </a:extLst>
          </p:cNvPr>
          <p:cNvSpPr txBox="1"/>
          <p:nvPr/>
        </p:nvSpPr>
        <p:spPr>
          <a:xfrm>
            <a:off x="2143226" y="2773377"/>
            <a:ext cx="61026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Structures</a:t>
            </a:r>
          </a:p>
          <a:p>
            <a:r>
              <a:rPr lang="fr-FR" dirty="0"/>
              <a:t>Augmenter part et diversité de structures favorisant la biodiversité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92A2C9A4-53A9-734F-8663-1B7A8EA3524B}"/>
              </a:ext>
            </a:extLst>
          </p:cNvPr>
          <p:cNvSpPr txBox="1"/>
          <p:nvPr/>
        </p:nvSpPr>
        <p:spPr>
          <a:xfrm>
            <a:off x="2143226" y="3789040"/>
            <a:ext cx="42259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Prestations particulières</a:t>
            </a:r>
          </a:p>
          <a:p>
            <a:r>
              <a:rPr lang="fr-FR" dirty="0"/>
              <a:t>p. ex. part élevée de SPB de qualité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5FD2C7D-E8A6-3E4B-BA07-BF2E2D96E162}"/>
              </a:ext>
            </a:extLst>
          </p:cNvPr>
          <p:cNvSpPr txBox="1"/>
          <p:nvPr/>
        </p:nvSpPr>
        <p:spPr>
          <a:xfrm>
            <a:off x="2143226" y="4726885"/>
            <a:ext cx="6389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Simplification</a:t>
            </a:r>
          </a:p>
          <a:p>
            <a:r>
              <a:rPr lang="fr-FR" dirty="0"/>
              <a:t>p. ex. harmoniser les parts de structures tolérées dans SPB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6E2B6A2-744C-F649-A11C-6727C21203B1}"/>
              </a:ext>
            </a:extLst>
          </p:cNvPr>
          <p:cNvSpPr txBox="1"/>
          <p:nvPr/>
        </p:nvSpPr>
        <p:spPr>
          <a:xfrm>
            <a:off x="2143226" y="5509681"/>
            <a:ext cx="6633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/>
              <a:t>Conseil</a:t>
            </a:r>
          </a:p>
          <a:p>
            <a:r>
              <a:rPr lang="fr-FR" dirty="0"/>
              <a:t>Contribution au conseil compétent en matière de biodiversité et agriculture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BC969F7-C32A-C144-9052-29D861DE43E1}"/>
              </a:ext>
            </a:extLst>
          </p:cNvPr>
          <p:cNvSpPr/>
          <p:nvPr/>
        </p:nvSpPr>
        <p:spPr>
          <a:xfrm>
            <a:off x="827584" y="6526268"/>
            <a:ext cx="2608640" cy="261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CH" sz="1100" dirty="0"/>
              <a:t>Source : OFAG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E18AA69B-0B1C-1648-AF88-8AAF22552998}"/>
              </a:ext>
            </a:extLst>
          </p:cNvPr>
          <p:cNvSpPr txBox="1"/>
          <p:nvPr/>
        </p:nvSpPr>
        <p:spPr>
          <a:xfrm rot="20227307">
            <a:off x="680470" y="1254907"/>
            <a:ext cx="7583496" cy="4154984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fr-FR" sz="2800" dirty="0"/>
              <a:t>Suspension de la PA22+ (mars 2021)</a:t>
            </a:r>
          </a:p>
          <a:p>
            <a:endParaRPr lang="fr-FR" sz="2800" dirty="0"/>
          </a:p>
          <a:p>
            <a:r>
              <a:rPr lang="fr-FR" sz="2800" dirty="0"/>
              <a:t>Parlement transfert une partie des mesures comme alternative aux initiatives populaires « eau potable propre » et « Suisse sans pesticides de synthèse » dans le train d’Ordonnances de l’Initiative parlementaire 19.475 :</a:t>
            </a:r>
          </a:p>
          <a:p>
            <a:endParaRPr lang="fr-FR" sz="1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Réduire le risque de l’utilisation de pesticides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Réduire les pertes d’éléments fertilisants (N, P)</a:t>
            </a:r>
          </a:p>
        </p:txBody>
      </p:sp>
    </p:spTree>
    <p:extLst>
      <p:ext uri="{BB962C8B-B14F-4D97-AF65-F5344CB8AC3E}">
        <p14:creationId xmlns:p14="http://schemas.microsoft.com/office/powerpoint/2010/main" val="45144264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L'initiative parlementaire ( </a:t>
            </a:r>
            <a:r>
              <a:rPr lang="fr" dirty="0" err="1"/>
              <a:t>Pa </a:t>
            </a:r>
            <a:r>
              <a:rPr lang="fr" dirty="0"/>
              <a:t>. Iv .) 19.475 : « Réduire le risque d'utilisation des pesticides » (état 2024)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33264" y="1085127"/>
            <a:ext cx="8677472" cy="991837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r" sz="2000" i="1" dirty="0"/>
              <a:t>« Réduire de moitié les risques liés à l'utilisation de produits phytosanitaires d'ici 2027 et réduire les pertes de nutriments d’ici 2030 (azote min.15%, phosphore min. 20% ; valeur référence 2014 à 2016) »</a:t>
            </a:r>
          </a:p>
          <a:p>
            <a:pPr algn="ctr"/>
            <a:endParaRPr lang="de-CH" sz="2000" dirty="0"/>
          </a:p>
          <a:p>
            <a:pPr algn="ctr"/>
            <a:endParaRPr lang="de-CH" sz="2000" dirty="0"/>
          </a:p>
          <a:p>
            <a:pPr algn="ctr"/>
            <a:endParaRPr lang="de-CH" sz="2000" dirty="0"/>
          </a:p>
        </p:txBody>
      </p:sp>
      <p:sp>
        <p:nvSpPr>
          <p:cNvPr id="5" name="Textfeld 4"/>
          <p:cNvSpPr txBox="1"/>
          <p:nvPr/>
        </p:nvSpPr>
        <p:spPr>
          <a:xfrm>
            <a:off x="586213" y="3861048"/>
            <a:ext cx="8091506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sz="2000" b="1" i="1" dirty="0"/>
              <a:t>D</a:t>
            </a:r>
            <a:r>
              <a:rPr lang="fr" sz="2000" b="1" i="1" dirty="0"/>
              <a:t>ès 2025</a:t>
            </a:r>
            <a:r>
              <a:rPr lang="fr" sz="2000" i="1" dirty="0"/>
              <a:t> </a:t>
            </a:r>
            <a:r>
              <a:rPr lang="fr" sz="2000" dirty="0"/>
              <a:t>: Part minimale de 3,5 % de SPB sur terres assolées (sauf si la part totale de SPB &gt; 25%)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Exploitation disposant de &gt; 3 ha terres ouvertes (ZP, ZC)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Types de SPB imputables : jachères florales et tournantes, ourlets sur terres assolées, bandes culturales extensives, céréales en lignes de semis espacées (max. 50% des 3,5%), bandes semées pour organismes utiles sur terres ouvertes (contributions au système de production), SPB spécifiques à la région sur terres ouvertes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Haies, bosquets et berges boisées QII/réseau (ZP, ZC) imputables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86213" y="2204864"/>
            <a:ext cx="7082131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" sz="2000" b="1" dirty="0"/>
              <a:t>Nouveau dans le domaine de la promotion de la  biodiversité :</a:t>
            </a:r>
          </a:p>
        </p:txBody>
      </p:sp>
      <p:sp>
        <p:nvSpPr>
          <p:cNvPr id="7" name="Rechteck 6"/>
          <p:cNvSpPr/>
          <p:nvPr/>
        </p:nvSpPr>
        <p:spPr>
          <a:xfrm>
            <a:off x="586213" y="2708920"/>
            <a:ext cx="8091506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fr-CH" sz="2000" b="1" i="1" dirty="0"/>
              <a:t>D</a:t>
            </a:r>
            <a:r>
              <a:rPr lang="fr" sz="2000" b="1" i="1" dirty="0"/>
              <a:t>ès 2023 </a:t>
            </a:r>
            <a:r>
              <a:rPr lang="fr" sz="2000" i="1" dirty="0"/>
              <a:t>: n</a:t>
            </a:r>
            <a:r>
              <a:rPr lang="fr" sz="2000" dirty="0"/>
              <a:t>ouveau type de SPB : Céréales en lignes de semis espacés ; contribution pour des bandes semées pour organismes utiles (système de production : biodiversité fonctionnelle)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373512020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ED8AF970-0801-404C-BFD4-7DC614751277}"/>
              </a:ext>
            </a:extLst>
          </p:cNvPr>
          <p:cNvSpPr/>
          <p:nvPr/>
        </p:nvSpPr>
        <p:spPr>
          <a:xfrm>
            <a:off x="0" y="6237312"/>
            <a:ext cx="5004048" cy="62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277636" y="234322"/>
            <a:ext cx="8588727" cy="589954"/>
          </a:xfrm>
        </p:spPr>
        <p:txBody>
          <a:bodyPr>
            <a:normAutofit/>
          </a:bodyPr>
          <a:lstStyle/>
          <a:p>
            <a:r>
              <a:rPr lang="fr-CH" dirty="0"/>
              <a:t>Biodiversité sur terres assolées, un serpent de mer…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01" y="955081"/>
            <a:ext cx="8064896" cy="5406987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7121210" y="6241781"/>
            <a:ext cx="15841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sz="1100" dirty="0"/>
              <a:t>Source : </a:t>
            </a:r>
            <a:r>
              <a:rPr lang="de-CH" sz="1100" dirty="0" err="1"/>
              <a:t>diegruene.ch</a:t>
            </a:r>
            <a:endParaRPr lang="de-CH" sz="1100" dirty="0"/>
          </a:p>
        </p:txBody>
      </p:sp>
    </p:spTree>
    <p:extLst>
      <p:ext uri="{BB962C8B-B14F-4D97-AF65-F5344CB8AC3E}">
        <p14:creationId xmlns:p14="http://schemas.microsoft.com/office/powerpoint/2010/main" val="129109832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" dirty="0"/>
              <a:t>L'initiative parlementaire ( </a:t>
            </a:r>
            <a:r>
              <a:rPr lang="fr" dirty="0" err="1"/>
              <a:t>Pa </a:t>
            </a:r>
            <a:r>
              <a:rPr lang="fr" dirty="0"/>
              <a:t>. Iv .) 19.475 : « Réduire le risque d'utilisation des pesticides » (état 2024)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33264" y="1085127"/>
            <a:ext cx="8677472" cy="991837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r" sz="2000" i="1" dirty="0"/>
              <a:t>« Réduire de moitié les risques liés à l'utilisation de produits phytosanitaires d'ici 2027 et réduire les pertes de nutriments d’ici 2030 (azote min.15%, phosphore min. 20% ; valeur référence 2014 à 2016) »</a:t>
            </a:r>
          </a:p>
          <a:p>
            <a:pPr algn="ctr"/>
            <a:endParaRPr lang="de-CH" sz="2000" dirty="0"/>
          </a:p>
          <a:p>
            <a:pPr algn="ctr"/>
            <a:endParaRPr lang="de-CH" sz="2000" dirty="0"/>
          </a:p>
          <a:p>
            <a:pPr algn="ctr"/>
            <a:endParaRPr lang="de-CH" sz="2000" dirty="0"/>
          </a:p>
        </p:txBody>
      </p:sp>
      <p:sp>
        <p:nvSpPr>
          <p:cNvPr id="5" name="Textfeld 4"/>
          <p:cNvSpPr txBox="1"/>
          <p:nvPr/>
        </p:nvSpPr>
        <p:spPr>
          <a:xfrm>
            <a:off x="586213" y="3861048"/>
            <a:ext cx="8091506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CH" sz="2000" b="1" i="1" dirty="0"/>
              <a:t>D</a:t>
            </a:r>
            <a:r>
              <a:rPr lang="fr" sz="2000" b="1" i="1" dirty="0"/>
              <a:t>ès 2025 </a:t>
            </a:r>
            <a:r>
              <a:rPr lang="fr" sz="2000" i="1" dirty="0"/>
              <a:t>(en consultation… et rien n’est moins sûr </a:t>
            </a:r>
            <a:r>
              <a:rPr lang="fr" sz="2000" dirty="0"/>
              <a:t>;-)</a:t>
            </a:r>
            <a:r>
              <a:rPr lang="fr" sz="2000" i="1" dirty="0"/>
              <a:t> </a:t>
            </a:r>
            <a:r>
              <a:rPr lang="fr" sz="2000" dirty="0"/>
              <a:t>: Part minimale de 3,5 % de SPB sur terres ouvertes (sauf si la part totale de SPB &gt; 25%)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Exploitation disposant de &gt; 3 ha terres ouvertes (ZP, ZC)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Types de SPB imputables : jachères florales et tournantes, ourlets sur terres assolées, bandes culturales extensives, céréales en lignes de semis espacées (max. 50% des 3,5%), bandes semées pour organismes utiles sur terres ouvertes (contributions au système de production), SPB spécifiques à la région sur terres ouvertes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" sz="2000" dirty="0"/>
              <a:t>Haies, bosquets et berges boisées QII/réseau (ZP, ZC) imputables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86213" y="2204864"/>
            <a:ext cx="7082131" cy="40011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" sz="2000" b="1" dirty="0"/>
              <a:t>Nouveau dans le domaine de la promotion de la  biodiversité :</a:t>
            </a:r>
          </a:p>
        </p:txBody>
      </p:sp>
      <p:sp>
        <p:nvSpPr>
          <p:cNvPr id="7" name="Rechteck 6"/>
          <p:cNvSpPr/>
          <p:nvPr/>
        </p:nvSpPr>
        <p:spPr>
          <a:xfrm>
            <a:off x="586213" y="2708920"/>
            <a:ext cx="8091506" cy="1015663"/>
          </a:xfrm>
          <a:prstGeom prst="rect">
            <a:avLst/>
          </a:prstGeom>
          <a:solidFill>
            <a:srgbClr val="92D050"/>
          </a:solidFill>
        </p:spPr>
        <p:txBody>
          <a:bodyPr wrap="square">
            <a:spAutoFit/>
          </a:bodyPr>
          <a:lstStyle/>
          <a:p>
            <a:r>
              <a:rPr lang="fr-CH" sz="2000" b="1" i="1" dirty="0"/>
              <a:t>D</a:t>
            </a:r>
            <a:r>
              <a:rPr lang="fr" sz="2000" b="1" i="1" dirty="0"/>
              <a:t>ès 2023 </a:t>
            </a:r>
            <a:r>
              <a:rPr lang="fr" sz="2000" i="1" dirty="0"/>
              <a:t>: n</a:t>
            </a:r>
            <a:r>
              <a:rPr lang="fr" sz="2000" dirty="0"/>
              <a:t>ouveau type de SPB : Céréales en lignes de semis espacés ; contribution pour des bandes semées pour organismes utiles (système de production : biodiversité fonctionnelle)</a:t>
            </a:r>
            <a:endParaRPr lang="de-CH" sz="2000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2C34C0C-413F-FD4C-A9BC-160ACD9D2CF1}"/>
              </a:ext>
            </a:extLst>
          </p:cNvPr>
          <p:cNvSpPr txBox="1"/>
          <p:nvPr/>
        </p:nvSpPr>
        <p:spPr>
          <a:xfrm rot="20227307">
            <a:off x="676809" y="2981846"/>
            <a:ext cx="7583496" cy="2000548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Suppression de la mesure… (juin 2024)</a:t>
            </a:r>
          </a:p>
          <a:p>
            <a:endParaRPr lang="fr-FR" sz="1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fr-FR" sz="2800" dirty="0"/>
              <a:t>SPB « Céréales en lignes de semis espacées » supprimée (mesure cantonale dans cadre des réseaux possible)</a:t>
            </a:r>
          </a:p>
        </p:txBody>
      </p:sp>
    </p:spTree>
    <p:extLst>
      <p:ext uri="{BB962C8B-B14F-4D97-AF65-F5344CB8AC3E}">
        <p14:creationId xmlns:p14="http://schemas.microsoft.com/office/powerpoint/2010/main" val="9741638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628650" y="1085127"/>
            <a:ext cx="8263830" cy="375664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fr" dirty="0"/>
              <a:t>Fusion projets mise en réseau et qualité du paysage (2028) : </a:t>
            </a:r>
            <a:r>
              <a:rPr lang="fr" b="1" dirty="0"/>
              <a:t>projets de biodiversité régionale et qualité du paysage</a:t>
            </a:r>
          </a:p>
          <a:p>
            <a:pPr>
              <a:lnSpc>
                <a:spcPct val="100000"/>
              </a:lnSpc>
            </a:pPr>
            <a:r>
              <a:rPr lang="fr" dirty="0"/>
              <a:t>Planification et mise en </a:t>
            </a:r>
            <a:r>
              <a:rPr lang="fr-CH" dirty="0" err="1"/>
              <a:t>œ</a:t>
            </a:r>
            <a:r>
              <a:rPr lang="fr" dirty="0" err="1"/>
              <a:t>uvre</a:t>
            </a:r>
            <a:r>
              <a:rPr lang="fr" dirty="0"/>
              <a:t> de l'</a:t>
            </a:r>
            <a:r>
              <a:rPr lang="fr" b="1" dirty="0"/>
              <a:t>infrastructure écologique (IE) </a:t>
            </a:r>
            <a:r>
              <a:rPr lang="fr" dirty="0"/>
              <a:t>par les cantons (toutes les politiques sectorielles)</a:t>
            </a:r>
          </a:p>
          <a:p>
            <a:pPr>
              <a:lnSpc>
                <a:spcPct val="100000"/>
              </a:lnSpc>
            </a:pPr>
            <a:r>
              <a:rPr lang="fr" b="1" dirty="0"/>
              <a:t>PA22+ </a:t>
            </a:r>
            <a:r>
              <a:rPr lang="fr" dirty="0"/>
              <a:t>et </a:t>
            </a:r>
            <a:r>
              <a:rPr lang="fr" b="1" dirty="0"/>
              <a:t>Iv. </a:t>
            </a:r>
            <a:r>
              <a:rPr lang="fr-CH" b="1" dirty="0"/>
              <a:t>P</a:t>
            </a:r>
            <a:r>
              <a:rPr lang="fr" b="1" dirty="0"/>
              <a:t>a. 19.475 </a:t>
            </a:r>
            <a:r>
              <a:rPr lang="fr" dirty="0"/>
              <a:t>(via modifications au niveau Ordonnances)</a:t>
            </a:r>
          </a:p>
          <a:p>
            <a:pPr>
              <a:lnSpc>
                <a:spcPct val="100000"/>
              </a:lnSpc>
            </a:pPr>
            <a:r>
              <a:rPr lang="fr" dirty="0"/>
              <a:t>Orientation future de la politique agricole impliquant l’ensemble du secteur agroalimentaire (</a:t>
            </a:r>
            <a:r>
              <a:rPr lang="fr" b="1" dirty="0"/>
              <a:t>PA30+</a:t>
            </a:r>
            <a:r>
              <a:rPr lang="fr" dirty="0"/>
              <a:t>) : « La sécurité alimentaire grâce à la durabilité, de la production à la consommation »</a:t>
            </a:r>
          </a:p>
          <a:p>
            <a:pPr>
              <a:lnSpc>
                <a:spcPct val="100000"/>
              </a:lnSpc>
            </a:pPr>
            <a:r>
              <a:rPr lang="fr" dirty="0"/>
              <a:t>…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" dirty="0"/>
              <a:t>Développement en cours et futurs …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6BCFA118-7F39-6533-1940-A0A3E7A90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001781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0E9A49-A6FE-B4C2-FA3E-BB5CC6145F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C30D56F-F363-7A63-F12F-69671FB2D384}"/>
              </a:ext>
            </a:extLst>
          </p:cNvPr>
          <p:cNvSpPr/>
          <p:nvPr/>
        </p:nvSpPr>
        <p:spPr>
          <a:xfrm>
            <a:off x="467544" y="1916832"/>
            <a:ext cx="8047806" cy="219185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3CD7B13-807F-948F-9614-BFBB265BF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" dirty="0"/>
              <a:t>Développement en cours et futurs …</a:t>
            </a:r>
          </a:p>
        </p:txBody>
      </p:sp>
      <p:sp>
        <p:nvSpPr>
          <p:cNvPr id="6" name="Inhaltsplatzhalter 1">
            <a:extLst>
              <a:ext uri="{FF2B5EF4-FFF2-40B4-BE49-F238E27FC236}">
                <a16:creationId xmlns:a16="http://schemas.microsoft.com/office/drawing/2014/main" id="{090B506A-8457-9059-7340-D3BE4DA2C181}"/>
              </a:ext>
            </a:extLst>
          </p:cNvPr>
          <p:cNvSpPr txBox="1">
            <a:spLocks/>
          </p:cNvSpPr>
          <p:nvPr/>
        </p:nvSpPr>
        <p:spPr>
          <a:xfrm>
            <a:off x="539552" y="1916832"/>
            <a:ext cx="7886700" cy="22322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2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20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Arial" panose="020B0604020202020204" pitchFamily="34" charset="0"/>
                <a:ea typeface="Source Sans Pro" panose="020B050303040302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fr" dirty="0"/>
              <a:t> Le cadre légal évolue constamment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" dirty="0"/>
              <a:t> La biodiversité ne peut pas attendre l’instrument parfait de la politique agricole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" dirty="0"/>
              <a:t> Il faut assurer une mise en </a:t>
            </a:r>
            <a:r>
              <a:rPr lang="fr-CH" dirty="0" err="1"/>
              <a:t>œ</a:t>
            </a:r>
            <a:r>
              <a:rPr lang="fr" dirty="0" err="1"/>
              <a:t>uvre</a:t>
            </a:r>
            <a:r>
              <a:rPr lang="fr" dirty="0"/>
              <a:t> correcte des instruments existants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D7B26D16-B989-80AD-DA0C-830AF4FA8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23791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0B61E-95AA-958D-376F-C0D13FDAB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5DF3BB8-1DD0-7B40-87C2-B29EA20B4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Avant 1993: </a:t>
            </a:r>
            <a:r>
              <a:rPr lang="fr-FR" dirty="0"/>
              <a:t>Soutien de la Confédération </a:t>
            </a:r>
            <a:r>
              <a:rPr lang="fr-FR" b="1" dirty="0"/>
              <a:t>lié aux produits</a:t>
            </a:r>
            <a:r>
              <a:rPr lang="fr-FR" dirty="0"/>
              <a:t> (garantie des prix et prise en charge obligatoire), le but étant assurer l'</a:t>
            </a:r>
            <a:r>
              <a:rPr lang="fr-FR" dirty="0" err="1"/>
              <a:t>auto-approvisionnement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surproduction et prix élevés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Aucune prise en compte des aspects écologiques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problèmes environnementaux liés à la production intensive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1993</a:t>
            </a:r>
            <a:r>
              <a:rPr lang="fr-FR" dirty="0"/>
              <a:t>: </a:t>
            </a:r>
            <a:r>
              <a:rPr lang="fr-CH" dirty="0"/>
              <a:t>Introduction des premiers </a:t>
            </a:r>
            <a:r>
              <a:rPr lang="fr-CH" b="1" dirty="0"/>
              <a:t>paiements directs non liés à la production</a:t>
            </a:r>
            <a:r>
              <a:rPr lang="fr-CH" dirty="0"/>
              <a:t> (paiements directs </a:t>
            </a:r>
            <a:r>
              <a:rPr lang="fr-FR" dirty="0"/>
              <a:t>en fonction de la surface et du cheptel, de la zone de production)</a:t>
            </a:r>
            <a:endParaRPr lang="de-CH" dirty="0"/>
          </a:p>
          <a:p>
            <a:pPr lvl="1" fontAlgn="base">
              <a:buFont typeface="Wingdings" panose="05000000000000000000" pitchFamily="2" charset="2"/>
              <a:buChar char="Ø"/>
            </a:pPr>
            <a:r>
              <a:rPr lang="fr-CH" dirty="0"/>
              <a:t>Incitation par la loi sur l'agriculture à fournir des </a:t>
            </a:r>
            <a:r>
              <a:rPr lang="fr-CH" b="1" dirty="0"/>
              <a:t>prestations écologiques particulières</a:t>
            </a:r>
            <a:r>
              <a:rPr lang="fr-CH" dirty="0"/>
              <a:t> (Ordonnance sur les contributions écologiques </a:t>
            </a:r>
            <a:r>
              <a:rPr lang="fr-FR" dirty="0" err="1"/>
              <a:t>OCEco</a:t>
            </a:r>
            <a:r>
              <a:rPr lang="fr-FR" dirty="0"/>
              <a:t>, remplacée aujourd’hui par l’Ordonnance sur les paiements directs OPD)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premiers types de « </a:t>
            </a:r>
            <a:r>
              <a:rPr lang="fr-FR" b="1" dirty="0"/>
              <a:t>surfaces de compensation écologique (SCE) »</a:t>
            </a:r>
            <a:endParaRPr lang="de-CH" dirty="0"/>
          </a:p>
          <a:p>
            <a:pPr eaLnBrk="0" fontAlgn="base" hangingPunct="0">
              <a:buFont typeface="Wingdings" panose="05000000000000000000" pitchFamily="2" charset="2"/>
              <a:buChar char="Ø"/>
            </a:pPr>
            <a:r>
              <a:rPr lang="fr-FR" b="1" dirty="0"/>
              <a:t>1996</a:t>
            </a:r>
            <a:r>
              <a:rPr lang="fr-FR" dirty="0"/>
              <a:t>: Notion de </a:t>
            </a:r>
            <a:r>
              <a:rPr lang="fr-FR" b="1" dirty="0"/>
              <a:t>multifonctionnalité de l’agriculture</a:t>
            </a:r>
            <a:r>
              <a:rPr lang="fr-FR" dirty="0"/>
              <a:t> inscrite dans la constitution fédérale (art. 104)</a:t>
            </a:r>
            <a:endParaRPr lang="de-CH" dirty="0"/>
          </a:p>
          <a:p>
            <a:pPr lvl="1" eaLnBrk="0" fontAlgn="base" hangingPunct="0">
              <a:buFont typeface="Wingdings" panose="05000000000000000000" pitchFamily="2" charset="2"/>
              <a:buChar char="Ø"/>
            </a:pPr>
            <a:r>
              <a:rPr lang="fr-FR" dirty="0"/>
              <a:t>Implique que les agriculteurs doivent satisfaire à des exigences à caractère écologique et de durabilité</a:t>
            </a:r>
            <a:endParaRPr lang="de-CH" dirty="0"/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34B264E-E044-3BD1-F31A-8D2AB6A36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Promotion de la </a:t>
            </a:r>
            <a:r>
              <a:rPr lang="en-US" dirty="0" err="1"/>
              <a:t>biodiversité</a:t>
            </a:r>
            <a:r>
              <a:rPr lang="en-US" dirty="0"/>
              <a:t> dans </a:t>
            </a:r>
            <a:r>
              <a:rPr lang="en-US" dirty="0" err="1"/>
              <a:t>l’agriculture</a:t>
            </a:r>
            <a:r>
              <a:rPr lang="en-US" dirty="0"/>
              <a:t> </a:t>
            </a:r>
            <a:r>
              <a:rPr lang="en-US" dirty="0" err="1"/>
              <a:t>depuis</a:t>
            </a:r>
            <a:r>
              <a:rPr lang="en-US" dirty="0"/>
              <a:t> 1990</a:t>
            </a:r>
            <a:endParaRPr lang="de-CH" dirty="0"/>
          </a:p>
        </p:txBody>
      </p:sp>
      <p:sp>
        <p:nvSpPr>
          <p:cNvPr id="7" name="Pfeil nach rechts 2">
            <a:extLst>
              <a:ext uri="{FF2B5EF4-FFF2-40B4-BE49-F238E27FC236}">
                <a16:creationId xmlns:a16="http://schemas.microsoft.com/office/drawing/2014/main" id="{120DE0CB-61A3-7679-9BB8-D97C58FA3D4C}"/>
              </a:ext>
            </a:extLst>
          </p:cNvPr>
          <p:cNvSpPr/>
          <p:nvPr/>
        </p:nvSpPr>
        <p:spPr>
          <a:xfrm>
            <a:off x="2915816" y="5361744"/>
            <a:ext cx="792088" cy="64807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6665583B-083A-ADFB-E5E3-B181621A0AC8}"/>
              </a:ext>
            </a:extLst>
          </p:cNvPr>
          <p:cNvSpPr txBox="1"/>
          <p:nvPr/>
        </p:nvSpPr>
        <p:spPr>
          <a:xfrm>
            <a:off x="3995936" y="5454947"/>
            <a:ext cx="4896544" cy="46166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de-CH" sz="2400" b="1" dirty="0"/>
              <a:t>Nouvelle Loi </a:t>
            </a:r>
            <a:r>
              <a:rPr lang="de-CH" sz="2400" b="1" dirty="0" err="1"/>
              <a:t>sur</a:t>
            </a:r>
            <a:r>
              <a:rPr lang="de-CH" sz="2400" b="1" dirty="0"/>
              <a:t> </a:t>
            </a:r>
            <a:r>
              <a:rPr lang="de-CH" sz="2400" b="1" dirty="0" err="1"/>
              <a:t>l’Agriculture</a:t>
            </a:r>
            <a:r>
              <a:rPr lang="de-CH" sz="2400" b="1" dirty="0"/>
              <a:t> (1999)</a:t>
            </a:r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75E85B6E-9862-231C-C510-2E6DC6B01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473218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8650" y="1268760"/>
            <a:ext cx="7886700" cy="4814293"/>
          </a:xfrm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Institutions éditrices :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Agrofutura,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2"/>
              </a:rPr>
              <a:t> info@agrofutura.ch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3"/>
              </a:rPr>
              <a:t> www.agrofutura.ch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Institut de recherche de l'agriculture biologique FiBL,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4"/>
              </a:rPr>
              <a:t> info.suisse@fibl.org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5"/>
              </a:rPr>
              <a:t> www.fibl.org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dirty="0">
                <a:solidFill>
                  <a:prstClr val="black"/>
                </a:solidFill>
                <a:ea typeface="+mn-ea"/>
              </a:rPr>
              <a:t>AGRIDEA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6"/>
              </a:rPr>
              <a:t> info@agridea.ch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</a:t>
            </a:r>
            <a:r>
              <a:rPr kumimoji="0" lang="de-CH" sz="12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hlinkClick r:id="rId7"/>
              </a:rPr>
              <a:t> www.agridea.ch</a:t>
            </a: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fr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 :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Regula Benz, Nicolas Bezençon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Marie-Eve Cardinal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Véronique Chevillat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Pascale Cornuz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Jérôme Duplain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Vera Hofer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Andreas Hofmann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Jolanda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Krummenacher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Pascal Olivier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Martina Rösch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lang="fr-CH" sz="1200" dirty="0" err="1">
                <a:solidFill>
                  <a:prstClr val="black"/>
                </a:solidFill>
                <a:ea typeface="+mn-ea"/>
              </a:rPr>
              <a:t>Theres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Rutz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Daniel Schaffner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Johanna Schoop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 </a:t>
            </a:r>
            <a:r>
              <a:rPr lang="fr-CH" sz="1200" dirty="0">
                <a:solidFill>
                  <a:prstClr val="black"/>
                </a:solidFill>
              </a:rPr>
              <a:t> , 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Hubert Schürmann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Bea Vonlanthen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fr-CH" sz="1200" dirty="0">
                <a:solidFill>
                  <a:prstClr val="black"/>
                </a:solidFill>
                <a:ea typeface="+mn-ea"/>
              </a:rPr>
              <a:t> , 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Irene Weyermann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, Corinne Zurbrügg</a:t>
            </a:r>
            <a:r>
              <a:rPr lang="fr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kumimoji="0" lang="fr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1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AGRIDEA,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2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Agrofutura,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 3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BioSuisse,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4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FiBL,</a:t>
            </a:r>
            <a:r>
              <a:rPr lang="de-CH" sz="1200" baseline="30000" dirty="0">
                <a:solidFill>
                  <a:prstClr val="black"/>
                </a:solidFill>
                <a:ea typeface="+mn-ea"/>
              </a:rPr>
              <a:t>5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Station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Ornithologique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Suisse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CH" sz="1200" b="1" dirty="0">
              <a:solidFill>
                <a:prstClr val="black"/>
              </a:solidFill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sz="1200" b="1" dirty="0">
                <a:solidFill>
                  <a:prstClr val="black"/>
                </a:solidFill>
                <a:ea typeface="+mn-ea"/>
              </a:rPr>
              <a:t>Traduction </a:t>
            </a: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Regula Benz, Pascale Cornuz (FiBL)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Référence recommandée :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Krummenacher J.,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Chevillat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V., Zurbrügg C. (2025).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Matériel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pédagogique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pour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la </a:t>
            </a:r>
            <a:r>
              <a:rPr lang="de-DE" sz="1200" dirty="0" err="1">
                <a:solidFill>
                  <a:prstClr val="black"/>
                </a:solidFill>
                <a:ea typeface="+mn-ea"/>
              </a:rPr>
              <a:t>formation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 de conseil en biodiversité à l'échelle de l'exploitation d'Agrofutura, FiBL et AGRIDEA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La série de transparents a été réalisée avec le soutien financier de l'Office fédéral de l'agriculture, de l'Office fédéral de l'environnement, des cantons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pilotes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de Berne, Fribourg, Lucerne, Saint-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Gall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Thurgovie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,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Vaud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et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Zurich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(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offices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en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charge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l’agriculture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</a:t>
            </a:r>
            <a:r>
              <a:rPr lang="de-CH" sz="1200" dirty="0" err="1">
                <a:solidFill>
                  <a:prstClr val="black"/>
                </a:solidFill>
                <a:ea typeface="+mn-ea"/>
              </a:rPr>
              <a:t>ou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 de </a:t>
            </a:r>
            <a: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l'environnement)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et de la Fondation Leopold Bachmann. Nous tenons à remercier chaleureusement tous les bailleurs de fonds.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 jeu de transparents peut être téléchargé gratuitement sur </a:t>
            </a:r>
            <a:r>
              <a:rPr lang="de-CH" sz="1200" u="sng" dirty="0">
                <a:solidFill>
                  <a:prstClr val="black"/>
                </a:solidFill>
                <a:ea typeface="+mn-ea"/>
                <a:hlinkClick r:id="rId8"/>
              </a:rPr>
              <a:t>agrinatur.ch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Toutes les informations contenues dans le dossier sont basées sur les connaissances et l'expérience des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Malgré le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plus grand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soin apporté à leur rédaction, des inexactitudes et des erreurs d'application ne peuvent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être exclues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. Par conséquent,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les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auteures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et les éditeurs déclinent toute responsabilité pour d'éventuelles inexactitudes dans le contenu ou pour des dommages résultant du suivi des recommandations.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2025 © </a:t>
            </a:r>
            <a:r>
              <a:rPr lang="de-DE" sz="1200" dirty="0">
                <a:solidFill>
                  <a:prstClr val="black"/>
                </a:solidFill>
                <a:ea typeface="+mn-ea"/>
              </a:rPr>
              <a:t>Agrofutura AG, 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FiBL, Agridea,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CH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Copyright 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: les photos ne peuvent être utilisées qu'à des fins de formation initiale et continue sur le thème de la biodiversité dans l'exploitation agricole. Tous les droits sont réservés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aux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 </a:t>
            </a:r>
            <a:r>
              <a:rPr kumimoji="0" lang="de-CH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auteur</a:t>
            </a:r>
            <a:r>
              <a:rPr lang="de-CH" sz="1200" dirty="0">
                <a:solidFill>
                  <a:prstClr val="black"/>
                </a:solidFill>
                <a:ea typeface="+mn-ea"/>
              </a:rPr>
              <a:t>e</a:t>
            </a:r>
            <a:r>
              <a:rPr kumimoji="0" lang="de-CH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</a:rPr>
              <a:t>s.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Mentions légales</a:t>
            </a:r>
            <a:endParaRPr lang="de-CH" dirty="0"/>
          </a:p>
        </p:txBody>
      </p:sp>
      <p:sp>
        <p:nvSpPr>
          <p:cNvPr id="5" name="Fußzeilenplatzhalter 1">
            <a:extLst>
              <a:ext uri="{FF2B5EF4-FFF2-40B4-BE49-F238E27FC236}">
                <a16:creationId xmlns:a16="http://schemas.microsoft.com/office/drawing/2014/main" id="{AC4A0C8A-00B3-5B5F-B401-65151B77A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620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llipse 5"/>
          <p:cNvSpPr/>
          <p:nvPr/>
        </p:nvSpPr>
        <p:spPr>
          <a:xfrm flipH="1">
            <a:off x="5724128" y="3231348"/>
            <a:ext cx="3168353" cy="3168352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189" y="548680"/>
            <a:ext cx="7886700" cy="720000"/>
          </a:xfrm>
        </p:spPr>
        <p:txBody>
          <a:bodyPr>
            <a:normAutofit/>
          </a:bodyPr>
          <a:lstStyle/>
          <a:p>
            <a:r>
              <a:rPr lang="de-CH" b="1" dirty="0"/>
              <a:t>Nouvelle Loi </a:t>
            </a:r>
            <a:r>
              <a:rPr lang="de-CH" b="1" dirty="0" err="1"/>
              <a:t>sur</a:t>
            </a:r>
            <a:r>
              <a:rPr lang="de-CH" b="1" dirty="0"/>
              <a:t> </a:t>
            </a:r>
            <a:r>
              <a:rPr lang="de-CH" b="1" dirty="0" err="1"/>
              <a:t>l’Agriculture</a:t>
            </a:r>
            <a:r>
              <a:rPr lang="de-CH" b="1" dirty="0"/>
              <a:t> (1999)</a:t>
            </a:r>
          </a:p>
        </p:txBody>
      </p:sp>
      <p:sp>
        <p:nvSpPr>
          <p:cNvPr id="5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611189" y="2361806"/>
            <a:ext cx="791508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La Confédération veille à ce que l’agriculture, par une production répondant à la fois aux exigences du développement durable et à celles du marché, contribue substantiellement: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a. à la sécurité de l’approvisionnement de la population;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b. à la conservation des ressources naturelles;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</a:rPr>
              <a:t>c. à l’entretien du paysage rural;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d. à l’occupation décentralisée du territoire;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de-D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e. au bien-être des animaux.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611189" y="1438479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Loi fédérale sur l’agriculture (Loi sur l’agriculture, </a:t>
            </a:r>
            <a:r>
              <a:rPr lang="fr-FR" dirty="0" err="1"/>
              <a:t>LAgr</a:t>
            </a:r>
            <a:r>
              <a:rPr lang="fr-FR" dirty="0"/>
              <a:t>) </a:t>
            </a:r>
          </a:p>
          <a:p>
            <a:r>
              <a:rPr lang="fr-FR" dirty="0"/>
              <a:t>du 29 avril 1998 (État le 1er janvier 2025)</a:t>
            </a:r>
            <a:endParaRPr lang="de-CH" dirty="0"/>
          </a:p>
        </p:txBody>
      </p:sp>
      <p:sp>
        <p:nvSpPr>
          <p:cNvPr id="7" name="Pfeil nach rechts 6"/>
          <p:cNvSpPr/>
          <p:nvPr/>
        </p:nvSpPr>
        <p:spPr>
          <a:xfrm>
            <a:off x="611189" y="5501130"/>
            <a:ext cx="936475" cy="5925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Textfeld 3">
            <a:extLst>
              <a:ext uri="{FF2B5EF4-FFF2-40B4-BE49-F238E27FC236}">
                <a16:creationId xmlns:a16="http://schemas.microsoft.com/office/drawing/2014/main" id="{BA2843C6-CAF4-8DCB-5D4B-BD6770B23903}"/>
              </a:ext>
            </a:extLst>
          </p:cNvPr>
          <p:cNvSpPr txBox="1"/>
          <p:nvPr/>
        </p:nvSpPr>
        <p:spPr>
          <a:xfrm>
            <a:off x="1717312" y="5381901"/>
            <a:ext cx="3837168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fr" sz="2400" b="1" dirty="0"/>
              <a:t>Introduction des Prestations écologiques requises (PER)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404142-6B4B-C6B1-0DFB-EBFDABE36D18}"/>
              </a:ext>
            </a:extLst>
          </p:cNvPr>
          <p:cNvSpPr txBox="1"/>
          <p:nvPr/>
        </p:nvSpPr>
        <p:spPr>
          <a:xfrm>
            <a:off x="6639227" y="6399700"/>
            <a:ext cx="1749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/>
              <a:t>Source: </a:t>
            </a:r>
            <a:r>
              <a:rPr lang="fr-FR" sz="1100" dirty="0" err="1"/>
              <a:t>www.parlement.ch</a:t>
            </a:r>
            <a:endParaRPr lang="fr-FR" sz="1100" dirty="0"/>
          </a:p>
        </p:txBody>
      </p:sp>
    </p:spTree>
    <p:extLst>
      <p:ext uri="{BB962C8B-B14F-4D97-AF65-F5344CB8AC3E}">
        <p14:creationId xmlns:p14="http://schemas.microsoft.com/office/powerpoint/2010/main" val="747592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42229A8-E1B1-835B-BAFC-1F2DBAEFFD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sz="180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70C106E5-DB23-400F-679F-C8A7624178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Eléments-clés des prestations écologiques requises</a:t>
            </a:r>
            <a:endParaRPr lang="de-CH" dirty="0"/>
          </a:p>
        </p:txBody>
      </p:sp>
      <p:sp>
        <p:nvSpPr>
          <p:cNvPr id="4" name="Rectangle 22">
            <a:extLst>
              <a:ext uri="{FF2B5EF4-FFF2-40B4-BE49-F238E27FC236}">
                <a16:creationId xmlns:a16="http://schemas.microsoft.com/office/drawing/2014/main" id="{3D0F974A-0094-B685-17A4-3EE2791567FE}"/>
              </a:ext>
            </a:extLst>
          </p:cNvPr>
          <p:cNvSpPr/>
          <p:nvPr/>
        </p:nvSpPr>
        <p:spPr>
          <a:xfrm>
            <a:off x="614390" y="1360396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3">
            <a:extLst>
              <a:ext uri="{FF2B5EF4-FFF2-40B4-BE49-F238E27FC236}">
                <a16:creationId xmlns:a16="http://schemas.microsoft.com/office/drawing/2014/main" id="{3FE19DF2-4B91-B714-DFCC-20896DCCA7BA}"/>
              </a:ext>
            </a:extLst>
          </p:cNvPr>
          <p:cNvSpPr/>
          <p:nvPr/>
        </p:nvSpPr>
        <p:spPr>
          <a:xfrm>
            <a:off x="614390" y="1921790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24">
            <a:extLst>
              <a:ext uri="{FF2B5EF4-FFF2-40B4-BE49-F238E27FC236}">
                <a16:creationId xmlns:a16="http://schemas.microsoft.com/office/drawing/2014/main" id="{05574E08-B69C-2550-DB1C-54987559FDC3}"/>
              </a:ext>
            </a:extLst>
          </p:cNvPr>
          <p:cNvSpPr/>
          <p:nvPr/>
        </p:nvSpPr>
        <p:spPr>
          <a:xfrm>
            <a:off x="614390" y="2483184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25">
            <a:extLst>
              <a:ext uri="{FF2B5EF4-FFF2-40B4-BE49-F238E27FC236}">
                <a16:creationId xmlns:a16="http://schemas.microsoft.com/office/drawing/2014/main" id="{0AC191A1-B013-0737-CDED-FD90C87D5793}"/>
              </a:ext>
            </a:extLst>
          </p:cNvPr>
          <p:cNvSpPr/>
          <p:nvPr/>
        </p:nvSpPr>
        <p:spPr>
          <a:xfrm>
            <a:off x="614390" y="3044578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26">
            <a:extLst>
              <a:ext uri="{FF2B5EF4-FFF2-40B4-BE49-F238E27FC236}">
                <a16:creationId xmlns:a16="http://schemas.microsoft.com/office/drawing/2014/main" id="{81E9734C-9980-B12D-69F0-F532BA205DC5}"/>
              </a:ext>
            </a:extLst>
          </p:cNvPr>
          <p:cNvSpPr/>
          <p:nvPr/>
        </p:nvSpPr>
        <p:spPr>
          <a:xfrm>
            <a:off x="614390" y="3605972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27">
            <a:extLst>
              <a:ext uri="{FF2B5EF4-FFF2-40B4-BE49-F238E27FC236}">
                <a16:creationId xmlns:a16="http://schemas.microsoft.com/office/drawing/2014/main" id="{025827EF-8210-B1BF-61A0-6FBF34F530DD}"/>
              </a:ext>
            </a:extLst>
          </p:cNvPr>
          <p:cNvSpPr/>
          <p:nvPr/>
        </p:nvSpPr>
        <p:spPr>
          <a:xfrm>
            <a:off x="614390" y="4167368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Text Box 9">
            <a:extLst>
              <a:ext uri="{FF2B5EF4-FFF2-40B4-BE49-F238E27FC236}">
                <a16:creationId xmlns:a16="http://schemas.microsoft.com/office/drawing/2014/main" id="{867AC043-C94E-72B6-2434-321A5BF867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225" y="1468728"/>
            <a:ext cx="7670800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Assolement régulier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id="{3DA10C29-AD27-7EE4-AA4D-DB8435FC1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63" y="2025940"/>
            <a:ext cx="7666038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Protection appropriée du sol</a:t>
            </a:r>
          </a:p>
        </p:txBody>
      </p:sp>
      <p:sp>
        <p:nvSpPr>
          <p:cNvPr id="12" name="Text Box 13">
            <a:extLst>
              <a:ext uri="{FF2B5EF4-FFF2-40B4-BE49-F238E27FC236}">
                <a16:creationId xmlns:a16="http://schemas.microsoft.com/office/drawing/2014/main" id="{2FEC567C-F4A1-BF34-A5D4-C8C4879E3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700" y="2597440"/>
            <a:ext cx="7367757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Sélection et utilisation ciblée des produits phytosanitaires</a:t>
            </a:r>
          </a:p>
        </p:txBody>
      </p:sp>
      <p:sp>
        <p:nvSpPr>
          <p:cNvPr id="13" name="Text Box 15">
            <a:extLst>
              <a:ext uri="{FF2B5EF4-FFF2-40B4-BE49-F238E27FC236}">
                <a16:creationId xmlns:a16="http://schemas.microsoft.com/office/drawing/2014/main" id="{B5CDB191-66EA-972A-F3A5-AE6C5118E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050" y="3153065"/>
            <a:ext cx="7658100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>
                <a:solidFill>
                  <a:srgbClr val="000000"/>
                </a:solidFill>
                <a:cs typeface="Arial" panose="020B0604020202020204" pitchFamily="34" charset="0"/>
              </a:rPr>
              <a:t>- Bilan de fumure équilibr</a:t>
            </a:r>
            <a:r>
              <a:rPr lang="fr-FR" altLang="ja-JP" sz="1800">
                <a:solidFill>
                  <a:srgbClr val="00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é</a:t>
            </a:r>
            <a:endParaRPr lang="fr-FR" altLang="fr-FR" sz="18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4" name="Text Box 17">
            <a:extLst>
              <a:ext uri="{FF2B5EF4-FFF2-40B4-BE49-F238E27FC236}">
                <a16:creationId xmlns:a16="http://schemas.microsoft.com/office/drawing/2014/main" id="{3C78A3B6-6EE6-9B1C-B2BA-3EFE18031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700" y="3713453"/>
            <a:ext cx="7658100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Garde des animaux de rente conforme à la LPA</a:t>
            </a:r>
          </a:p>
        </p:txBody>
      </p:sp>
      <p:sp>
        <p:nvSpPr>
          <p:cNvPr id="15" name="Text Box 19">
            <a:extLst>
              <a:ext uri="{FF2B5EF4-FFF2-40B4-BE49-F238E27FC236}">
                <a16:creationId xmlns:a16="http://schemas.microsoft.com/office/drawing/2014/main" id="{A51EE421-5215-A319-7C67-CD35F530E5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225" y="4261140"/>
            <a:ext cx="8412343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fr-FR" altLang="fr-FR" sz="1800" b="1" dirty="0">
                <a:solidFill>
                  <a:srgbClr val="000000"/>
                </a:solidFill>
                <a:cs typeface="Arial" panose="020B0604020202020204" pitchFamily="34" charset="0"/>
              </a:rPr>
              <a:t>Exploitation d’objets d’inventaire national conforme à la LPN</a:t>
            </a:r>
          </a:p>
        </p:txBody>
      </p:sp>
      <p:sp>
        <p:nvSpPr>
          <p:cNvPr id="16" name="Text Box 26">
            <a:extLst>
              <a:ext uri="{FF2B5EF4-FFF2-40B4-BE49-F238E27FC236}">
                <a16:creationId xmlns:a16="http://schemas.microsoft.com/office/drawing/2014/main" id="{BB7226DB-FA7D-051A-ACB3-AFD335D6C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372" y="5763975"/>
            <a:ext cx="8151091" cy="467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600" dirty="0">
                <a:solidFill>
                  <a:srgbClr val="000000"/>
                </a:solidFill>
                <a:cs typeface="Arial" panose="020B0604020202020204" pitchFamily="34" charset="0"/>
              </a:rPr>
              <a:t>En plus respect des dispositions concernant l'agriculture dans les législations de protection des eaux (</a:t>
            </a:r>
            <a:r>
              <a:rPr lang="fr-FR" altLang="fr-FR" sz="1600" dirty="0" err="1">
                <a:solidFill>
                  <a:srgbClr val="000000"/>
                </a:solidFill>
                <a:cs typeface="Arial" panose="020B0604020202020204" pitchFamily="34" charset="0"/>
              </a:rPr>
              <a:t>LEaux</a:t>
            </a:r>
            <a:r>
              <a:rPr lang="fr-FR" altLang="fr-FR" sz="1600" dirty="0">
                <a:solidFill>
                  <a:srgbClr val="000000"/>
                </a:solidFill>
                <a:cs typeface="Arial" panose="020B0604020202020204" pitchFamily="34" charset="0"/>
              </a:rPr>
              <a:t>), de l'environnement (LPE), de la nature et du paysage (LPN)</a:t>
            </a:r>
            <a:endParaRPr lang="en-US" altLang="fr-FR" sz="16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7" name="Text Box 30">
            <a:extLst>
              <a:ext uri="{FF2B5EF4-FFF2-40B4-BE49-F238E27FC236}">
                <a16:creationId xmlns:a16="http://schemas.microsoft.com/office/drawing/2014/main" id="{2728B0D5-0F95-3E9D-58F8-A75F39B173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55" y="1080958"/>
            <a:ext cx="8004175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Fixés dans l'Ordonnance sur les paiements directs (OPD)</a:t>
            </a:r>
            <a:endParaRPr lang="en-US" altLang="fr-FR" sz="18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8" name="Rectangle 28">
            <a:extLst>
              <a:ext uri="{FF2B5EF4-FFF2-40B4-BE49-F238E27FC236}">
                <a16:creationId xmlns:a16="http://schemas.microsoft.com/office/drawing/2014/main" id="{04020FD1-D515-24D1-8F9F-CD44A8A2329C}"/>
              </a:ext>
            </a:extLst>
          </p:cNvPr>
          <p:cNvSpPr/>
          <p:nvPr/>
        </p:nvSpPr>
        <p:spPr>
          <a:xfrm>
            <a:off x="611560" y="4728764"/>
            <a:ext cx="7900960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Text Box 19">
            <a:extLst>
              <a:ext uri="{FF2B5EF4-FFF2-40B4-BE49-F238E27FC236}">
                <a16:creationId xmlns:a16="http://schemas.microsoft.com/office/drawing/2014/main" id="{4E5158CB-D96B-C3BE-07B7-0B907FBC93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60" y="4806464"/>
            <a:ext cx="8300362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fr-FR" altLang="fr-FR" sz="1800" b="1" dirty="0">
                <a:solidFill>
                  <a:srgbClr val="000000"/>
                </a:solidFill>
                <a:cs typeface="Arial" panose="020B0604020202020204" pitchFamily="34" charset="0"/>
              </a:rPr>
              <a:t>Part équitable de surfaces de promotion de la biodiversité (SPB)</a:t>
            </a:r>
          </a:p>
        </p:txBody>
      </p:sp>
      <p:sp>
        <p:nvSpPr>
          <p:cNvPr id="20" name="Rectangle 21">
            <a:extLst>
              <a:ext uri="{FF2B5EF4-FFF2-40B4-BE49-F238E27FC236}">
                <a16:creationId xmlns:a16="http://schemas.microsoft.com/office/drawing/2014/main" id="{30E7B633-02B2-1C11-86F4-D9546A248C66}"/>
              </a:ext>
            </a:extLst>
          </p:cNvPr>
          <p:cNvSpPr/>
          <p:nvPr/>
        </p:nvSpPr>
        <p:spPr>
          <a:xfrm>
            <a:off x="612016" y="5291503"/>
            <a:ext cx="7900504" cy="444500"/>
          </a:xfrm>
          <a:prstGeom prst="rect">
            <a:avLst/>
          </a:prstGeom>
          <a:solidFill>
            <a:srgbClr val="BAD0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1" name="Text Box 19">
            <a:extLst>
              <a:ext uri="{FF2B5EF4-FFF2-40B4-BE49-F238E27FC236}">
                <a16:creationId xmlns:a16="http://schemas.microsoft.com/office/drawing/2014/main" id="{A26B3EE3-1C38-A424-A23B-20183C19D4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916" y="5369203"/>
            <a:ext cx="8300362" cy="263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fr-FR" altLang="fr-FR" sz="1800" dirty="0">
                <a:solidFill>
                  <a:srgbClr val="000000"/>
                </a:solidFill>
                <a:cs typeface="Arial" panose="020B0604020202020204" pitchFamily="34" charset="0"/>
              </a:rPr>
              <a:t>- </a:t>
            </a:r>
            <a:r>
              <a:rPr lang="fr-FR" altLang="fr-FR" sz="1800" b="1" dirty="0">
                <a:solidFill>
                  <a:srgbClr val="000000"/>
                </a:solidFill>
                <a:cs typeface="Arial" panose="020B0604020202020204" pitchFamily="34" charset="0"/>
              </a:rPr>
              <a:t>Bordures tampon </a:t>
            </a:r>
          </a:p>
        </p:txBody>
      </p:sp>
      <p:sp>
        <p:nvSpPr>
          <p:cNvPr id="23" name="Fußzeilenplatzhalter 1">
            <a:extLst>
              <a:ext uri="{FF2B5EF4-FFF2-40B4-BE49-F238E27FC236}">
                <a16:creationId xmlns:a16="http://schemas.microsoft.com/office/drawing/2014/main" id="{F286C6F4-0DE3-24C4-691D-5B051A852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5092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F26A892-D240-49F6-B7CC-4BEB69E30F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fr-CH" sz="2000" b="1" dirty="0"/>
              <a:t>Protection de milieux naturels ou proches de l’état naturel sensibles contre les apports d'éléments nutritifs et de produits de traitement des plantes</a:t>
            </a:r>
          </a:p>
          <a:p>
            <a:pPr>
              <a:lnSpc>
                <a:spcPct val="100000"/>
              </a:lnSpc>
            </a:pPr>
            <a:r>
              <a:rPr lang="fr-CH" sz="2000" dirty="0"/>
              <a:t>Bandes extensives couvertes de végétation herbacée reconnaissable toute l’année (pas de labour)</a:t>
            </a:r>
          </a:p>
          <a:p>
            <a:pPr>
              <a:lnSpc>
                <a:spcPct val="100000"/>
              </a:lnSpc>
            </a:pPr>
            <a:r>
              <a:rPr lang="fr-CH" sz="2000" dirty="0"/>
              <a:t>Le long des chemins, lisières de forêt, haies, bosquets champêtres, berges boisées, eaux superficielles ainsi que les surfaces protégées selon la LPN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83544B8-D3EE-F277-BC99-CB295230B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Bordures tampon</a:t>
            </a:r>
            <a:endParaRPr lang="de-CH" dirty="0"/>
          </a:p>
        </p:txBody>
      </p:sp>
      <p:pic>
        <p:nvPicPr>
          <p:cNvPr id="4" name="Picture 1037">
            <a:extLst>
              <a:ext uri="{FF2B5EF4-FFF2-40B4-BE49-F238E27FC236}">
                <a16:creationId xmlns:a16="http://schemas.microsoft.com/office/drawing/2014/main" id="{DA17A97E-9B9D-19A0-987D-7D918FCB28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635896" y="4236885"/>
            <a:ext cx="4663008" cy="182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6DF443B-4297-4D28-5C46-852A8DF6BFC6}"/>
              </a:ext>
            </a:extLst>
          </p:cNvPr>
          <p:cNvSpPr txBox="1"/>
          <p:nvPr/>
        </p:nvSpPr>
        <p:spPr>
          <a:xfrm>
            <a:off x="6937291" y="6083053"/>
            <a:ext cx="1390765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CH" sz="1200" dirty="0" err="1"/>
              <a:t>Photo</a:t>
            </a:r>
            <a:r>
              <a:rPr lang="de-CH" sz="1200" dirty="0"/>
              <a:t>: Regula Benz</a:t>
            </a:r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DAEE41FD-89A1-ED76-11B0-1630F4723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56783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7725" y="404812"/>
            <a:ext cx="8346763" cy="647923"/>
          </a:xfrm>
        </p:spPr>
        <p:txBody>
          <a:bodyPr>
            <a:normAutofit fontScale="90000"/>
          </a:bodyPr>
          <a:lstStyle/>
          <a:p>
            <a:r>
              <a:rPr lang="fr" dirty="0"/>
              <a:t>Définition des surfaces de promotion de la biodiversité (SPB)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18175" y="2991352"/>
            <a:ext cx="7921625" cy="2806976"/>
          </a:xfrm>
        </p:spPr>
        <p:txBody>
          <a:bodyPr/>
          <a:lstStyle/>
          <a:p>
            <a:endParaRPr lang="de-CH" dirty="0"/>
          </a:p>
          <a:p>
            <a:endParaRPr lang="de-CH" dirty="0"/>
          </a:p>
        </p:txBody>
      </p:sp>
      <p:sp>
        <p:nvSpPr>
          <p:cNvPr id="5" name="Textfeld 4"/>
          <p:cNvSpPr txBox="1"/>
          <p:nvPr/>
        </p:nvSpPr>
        <p:spPr>
          <a:xfrm>
            <a:off x="639382" y="1196752"/>
            <a:ext cx="7900417" cy="10156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" sz="2000" b="1" dirty="0">
                <a:latin typeface="Arial" panose="020B0604020202020204" pitchFamily="34" charset="0"/>
                <a:cs typeface="Arial" panose="020B0604020202020204" pitchFamily="34" charset="0"/>
              </a:rPr>
              <a:t>Les surfaces de promotion de la biodiversité sont </a:t>
            </a:r>
            <a:r>
              <a:rPr lang="fr" sz="2000" dirty="0"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algn="ctr"/>
            <a:r>
              <a:rPr lang="fr" sz="2000" dirty="0">
                <a:latin typeface="Arial" panose="020B0604020202020204" pitchFamily="34" charset="0"/>
                <a:cs typeface="Arial" panose="020B0604020202020204" pitchFamily="34" charset="0"/>
              </a:rPr>
              <a:t>des surfaces exploitées par l’agriculture, elles sont aménagées et utilisées de manière à préserver et favoriser la biodiversité.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552" y="2780928"/>
            <a:ext cx="7922075" cy="320982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9A4A2515-F4C2-F23F-FD83-1BBA82C1701B}"/>
              </a:ext>
            </a:extLst>
          </p:cNvPr>
          <p:cNvSpPr txBox="1"/>
          <p:nvPr/>
        </p:nvSpPr>
        <p:spPr>
          <a:xfrm>
            <a:off x="6962860" y="6021725"/>
            <a:ext cx="1595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 err="1"/>
              <a:t>Photo:www.agrinatur.ch</a:t>
            </a:r>
            <a:endParaRPr lang="fr-FR" sz="1100" dirty="0"/>
          </a:p>
        </p:txBody>
      </p:sp>
      <p:sp>
        <p:nvSpPr>
          <p:cNvPr id="7" name="Fußzeilenplatzhalter 1">
            <a:extLst>
              <a:ext uri="{FF2B5EF4-FFF2-40B4-BE49-F238E27FC236}">
                <a16:creationId xmlns:a16="http://schemas.microsoft.com/office/drawing/2014/main" id="{A096CA16-6000-B610-46A1-10E571BEF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29250" y="6400800"/>
            <a:ext cx="3086100" cy="360363"/>
          </a:xfrm>
        </p:spPr>
        <p:txBody>
          <a:bodyPr/>
          <a:lstStyle/>
          <a:p>
            <a:r>
              <a:rPr lang="fr-FR" dirty="0"/>
              <a:t>Formation de conseiller-ère en biodiversité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22415447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2d10406-eaae-41c3-88b9-698793e76f51">
      <Terms xmlns="http://schemas.microsoft.com/office/infopath/2007/PartnerControls"/>
    </lcf76f155ced4ddcb4097134ff3c332f>
    <TaxCatchAll xmlns="4813c16e-7537-4e12-aeaa-392e5d7335a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73E8815154C13C42A2B4D3323D70F6C2" ma:contentTypeVersion="13" ma:contentTypeDescription="Ein neues Dokument erstellen." ma:contentTypeScope="" ma:versionID="aaf1e67f7479f0cc95f11dd8d29c9c19">
  <xsd:schema xmlns:xsd="http://www.w3.org/2001/XMLSchema" xmlns:xs="http://www.w3.org/2001/XMLSchema" xmlns:p="http://schemas.microsoft.com/office/2006/metadata/properties" xmlns:ns2="b2d10406-eaae-41c3-88b9-698793e76f51" xmlns:ns3="4813c16e-7537-4e12-aeaa-392e5d7335a1" targetNamespace="http://schemas.microsoft.com/office/2006/metadata/properties" ma:root="true" ma:fieldsID="02c1eb7f02bda30305b8ff50c8fbb17d" ns2:_="" ns3:_="">
    <xsd:import namespace="b2d10406-eaae-41c3-88b9-698793e76f51"/>
    <xsd:import namespace="4813c16e-7537-4e12-aeaa-392e5d7335a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BillingMetadata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d10406-eaae-41c3-88b9-698793e76f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1bc49ad8-0d76-4442-b3ec-dfaba3082b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13c16e-7537-4e12-aeaa-392e5d7335a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0e58f48-bdd5-45ad-aecc-91b85314a1e7}" ma:internalName="TaxCatchAll" ma:showField="CatchAllData" ma:web="4813c16e-7537-4e12-aeaa-392e5d7335a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1F0389-DCC4-4552-AF62-62FC06389D97}">
  <ds:schemaRefs>
    <ds:schemaRef ds:uri="http://purl.org/dc/terms/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926ccd4c-651f-4ccc-af87-3950eef9fdad"/>
    <ds:schemaRef ds:uri="http://schemas.microsoft.com/office/2006/metadata/properties"/>
    <ds:schemaRef ds:uri="dd18740c-b141-4d05-9751-e9f3dcf7e76f"/>
    <ds:schemaRef ds:uri="http://www.w3.org/XML/1998/namespace"/>
    <ds:schemaRef ds:uri="http://purl.org/dc/dcmitype/"/>
    <ds:schemaRef ds:uri="6198184d-d2c8-499d-9d12-552a8ace3336"/>
    <ds:schemaRef ds:uri="931b810c-e1bd-460f-9377-b918a6c9e4ac"/>
  </ds:schemaRefs>
</ds:datastoreItem>
</file>

<file path=customXml/itemProps2.xml><?xml version="1.0" encoding="utf-8"?>
<ds:datastoreItem xmlns:ds="http://schemas.openxmlformats.org/officeDocument/2006/customXml" ds:itemID="{4BB1A3E6-F54D-4047-83BC-7EB230381A6B}"/>
</file>

<file path=customXml/itemProps3.xml><?xml version="1.0" encoding="utf-8"?>
<ds:datastoreItem xmlns:ds="http://schemas.openxmlformats.org/officeDocument/2006/customXml" ds:itemID="{C05CF6B6-F600-4DF9-A534-F9E4E16E99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4777</Words>
  <Application>Microsoft Office PowerPoint</Application>
  <PresentationFormat>Bildschirmpräsentation (4:3)</PresentationFormat>
  <Paragraphs>575</Paragraphs>
  <Slides>50</Slides>
  <Notes>35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50</vt:i4>
      </vt:variant>
    </vt:vector>
  </HeadingPairs>
  <TitlesOfParts>
    <vt:vector size="57" baseType="lpstr">
      <vt:lpstr>ＭＳ Ｐゴシック</vt:lpstr>
      <vt:lpstr>Arial</vt:lpstr>
      <vt:lpstr>Calibri</vt:lpstr>
      <vt:lpstr>ITC Officina Sans W01</vt:lpstr>
      <vt:lpstr>Tahoma</vt:lpstr>
      <vt:lpstr>Wingdings</vt:lpstr>
      <vt:lpstr>Benutzerdefiniertes Design</vt:lpstr>
      <vt:lpstr>Biodiversité et agriculture</vt:lpstr>
      <vt:lpstr>Promotion de la biodiversité dans l’agriculture depuis 1990</vt:lpstr>
      <vt:lpstr>Art. 104 – Mulfifonctionalité de l’agriculture</vt:lpstr>
      <vt:lpstr>Art. 104 – Mulfifonctionalité de l’agriculture (suite)</vt:lpstr>
      <vt:lpstr>Promotion de la biodiversité dans l’agriculture depuis 1990</vt:lpstr>
      <vt:lpstr>Nouvelle Loi sur l’Agriculture (1999)</vt:lpstr>
      <vt:lpstr>Eléments-clés des prestations écologiques requises</vt:lpstr>
      <vt:lpstr>Bordures tampon</vt:lpstr>
      <vt:lpstr>Définition des surfaces de promotion de la biodiversité (SPB)</vt:lpstr>
      <vt:lpstr>Pourquoi des surfaces de promotion de la biodiversité ?</vt:lpstr>
      <vt:lpstr>Types de SPB (état 2025, selon OPD Art. 55, 71b)</vt:lpstr>
      <vt:lpstr>Promotion de la biodiversité dans l'agriculture depuis 1990</vt:lpstr>
      <vt:lpstr>Entrée en vigueur de l’Ordonnance sur la qualité écologique (OQE) (2001)</vt:lpstr>
      <vt:lpstr>Développement des surfaces de promotion de la biodiversité  2000 - 2008 (SPB sans qualité (QI), sans arbres)</vt:lpstr>
      <vt:lpstr>Développement des parts de SPB avec qualité et SPB réseau (OQE) 2001 et 2008 (aujourd’hui : niveau de qualité II et mise en réseau)</vt:lpstr>
      <vt:lpstr>Promotion de la biodiversité dans l'agriculture depuis 1990</vt:lpstr>
      <vt:lpstr>Objectifs environnementaux pour l’agriculture (OEA 2008)</vt:lpstr>
      <vt:lpstr>Objectifs environnementaux pour l’agriculture (OEA 2008)</vt:lpstr>
      <vt:lpstr>Rapport OPAL (2013) : Opérationnalisation des OEA pour le domaine des espèces et milieux</vt:lpstr>
      <vt:lpstr>OPAL – Objectifs de surfaces OEA</vt:lpstr>
      <vt:lpstr>Evolution des espèces d’oiseaux nicheurs OEA dans le paysage cultivé suisse</vt:lpstr>
      <vt:lpstr>Promotion de la biodiversité dans l'agriculture depuis 1990</vt:lpstr>
      <vt:lpstr>PowerPoint-Präsentation</vt:lpstr>
      <vt:lpstr>Ancien système des paiements directs (AP2011)</vt:lpstr>
      <vt:lpstr>Ancien système des paiements directs (AP2011)</vt:lpstr>
      <vt:lpstr>La réforme agricole PA2014</vt:lpstr>
      <vt:lpstr>Nouveau système de paiements directs PA2014</vt:lpstr>
      <vt:lpstr>L’OQE est intégrée dans l’OPD</vt:lpstr>
      <vt:lpstr>Réforme agricole 2014 (AP 14-17)</vt:lpstr>
      <vt:lpstr>Nouveau système des paiements directs PA2014</vt:lpstr>
      <vt:lpstr>Contributions à la qualité paysage </vt:lpstr>
      <vt:lpstr>Contributions à la qualité du paysage</vt:lpstr>
      <vt:lpstr>PowerPoint-Präsentation</vt:lpstr>
      <vt:lpstr>Promotion de la biodiversité dans l'agriculture depuis 1990</vt:lpstr>
      <vt:lpstr>Développement des surfaces de promotion de la biodiversité  2000 - 2020 (SPB QI, sans arbres)</vt:lpstr>
      <vt:lpstr>Développement des surfaces de promotion de la biodiversité  2000 - 2020 (SPB QI, sans arbres)</vt:lpstr>
      <vt:lpstr>PowerPoint-Präsentation</vt:lpstr>
      <vt:lpstr>Objectifs biodiversité de la politique agricole</vt:lpstr>
      <vt:lpstr>OPAL – Objectifs de surfaces</vt:lpstr>
      <vt:lpstr>PowerPoint-Präsentation</vt:lpstr>
      <vt:lpstr>Grands déficits régionaux , p.ex. dans le terres assolées</vt:lpstr>
      <vt:lpstr>Qualité de prairies extensives</vt:lpstr>
      <vt:lpstr>Politique agricole PA22+  Paquets de mesures contributions à la biodiversité</vt:lpstr>
      <vt:lpstr>Politique agricole PA22+ (suspendue mars 2021) Paquets de mesures contributions à la biodiversité</vt:lpstr>
      <vt:lpstr>L'initiative parlementaire ( Pa . Iv .) 19.475 : « Réduire le risque d'utilisation des pesticides » (état 2024)</vt:lpstr>
      <vt:lpstr>Biodiversité sur terres assolées, un serpent de mer…</vt:lpstr>
      <vt:lpstr>L'initiative parlementaire ( Pa . Iv .) 19.475 : « Réduire le risque d'utilisation des pesticides » (état 2024)</vt:lpstr>
      <vt:lpstr>Développement en cours et futurs …</vt:lpstr>
      <vt:lpstr>Développement en cours et futurs …</vt:lpstr>
      <vt:lpstr>Mentions légales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Weidmann Gilles</dc:creator>
  <cp:lastModifiedBy>Zurbrügg Corinne</cp:lastModifiedBy>
  <cp:revision>718</cp:revision>
  <cp:lastPrinted>2025-02-18T13:37:37Z</cp:lastPrinted>
  <dcterms:created xsi:type="dcterms:W3CDTF">2017-09-25T14:16:51Z</dcterms:created>
  <dcterms:modified xsi:type="dcterms:W3CDTF">2026-06-01T11:22:43Z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0x01010073E8815154C13C42A2B4D3323D70F6C2</vt:lpwstr>
  </property>
  <property fmtid="{D5CDD505-2E9C-101B-9397-08002B2CF9AE}" pid="3" name="MediaServiceImageTags">
    <vt:lpwstr/>
  </property>
</Properties>
</file>