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2"/>
  </p:notesMasterIdLst>
  <p:sldIdLst>
    <p:sldId id="386" r:id="rId5"/>
    <p:sldId id="362" r:id="rId6"/>
    <p:sldId id="363" r:id="rId7"/>
    <p:sldId id="383" r:id="rId8"/>
    <p:sldId id="384" r:id="rId9"/>
    <p:sldId id="382" r:id="rId10"/>
    <p:sldId id="339" r:id="rId11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CFF7D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1B23ED-8834-4025-8FA9-1D0B96D6232B}" v="1" dt="2026-06-01T13:33:59.384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68390" autoAdjust="0"/>
  </p:normalViewPr>
  <p:slideViewPr>
    <p:cSldViewPr>
      <p:cViewPr varScale="1">
        <p:scale>
          <a:sx n="86" d="100"/>
          <a:sy n="86" d="100"/>
        </p:scale>
        <p:origin x="22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34:38.239" v="8" actId="6549"/>
      <pc:docMkLst>
        <pc:docMk/>
      </pc:docMkLst>
      <pc:sldChg chg="add">
        <pc:chgData name="Zurbrügg Corinne" userId="9bf00a35-daaf-4b5d-a00c-eae22b493c7e" providerId="ADAL" clId="{F896CB6E-1FF8-4F8E-BB38-22186265DB2A}" dt="2026-06-01T13:33:59.384" v="1"/>
        <pc:sldMkLst>
          <pc:docMk/>
          <pc:sldMk cId="266204402" sldId="339"/>
        </pc:sldMkLst>
      </pc:sldChg>
      <pc:sldChg chg="modNotesTx">
        <pc:chgData name="Zurbrügg Corinne" userId="9bf00a35-daaf-4b5d-a00c-eae22b493c7e" providerId="ADAL" clId="{F896CB6E-1FF8-4F8E-BB38-22186265DB2A}" dt="2026-06-01T13:34:38.239" v="8" actId="6549"/>
        <pc:sldMkLst>
          <pc:docMk/>
          <pc:sldMk cId="1358325571" sldId="362"/>
        </pc:sldMkLst>
      </pc:sldChg>
      <pc:sldChg chg="modNotesTx">
        <pc:chgData name="Zurbrügg Corinne" userId="9bf00a35-daaf-4b5d-a00c-eae22b493c7e" providerId="ADAL" clId="{F896CB6E-1FF8-4F8E-BB38-22186265DB2A}" dt="2026-06-01T13:34:31.951" v="6" actId="6549"/>
        <pc:sldMkLst>
          <pc:docMk/>
          <pc:sldMk cId="618376292" sldId="363"/>
        </pc:sldMkLst>
      </pc:sldChg>
      <pc:sldChg chg="modNotesTx">
        <pc:chgData name="Zurbrügg Corinne" userId="9bf00a35-daaf-4b5d-a00c-eae22b493c7e" providerId="ADAL" clId="{F896CB6E-1FF8-4F8E-BB38-22186265DB2A}" dt="2026-06-01T13:34:06.087" v="2" actId="6549"/>
        <pc:sldMkLst>
          <pc:docMk/>
          <pc:sldMk cId="3740292788" sldId="382"/>
        </pc:sldMkLst>
      </pc:sldChg>
      <pc:sldChg chg="modNotesTx">
        <pc:chgData name="Zurbrügg Corinne" userId="9bf00a35-daaf-4b5d-a00c-eae22b493c7e" providerId="ADAL" clId="{F896CB6E-1FF8-4F8E-BB38-22186265DB2A}" dt="2026-06-01T13:34:19.876" v="5" actId="6549"/>
        <pc:sldMkLst>
          <pc:docMk/>
          <pc:sldMk cId="3924224643" sldId="383"/>
        </pc:sldMkLst>
      </pc:sldChg>
      <pc:sldChg chg="modNotesTx">
        <pc:chgData name="Zurbrügg Corinne" userId="9bf00a35-daaf-4b5d-a00c-eae22b493c7e" providerId="ADAL" clId="{F896CB6E-1FF8-4F8E-BB38-22186265DB2A}" dt="2026-06-01T13:34:11.171" v="3" actId="6549"/>
        <pc:sldMkLst>
          <pc:docMk/>
          <pc:sldMk cId="1475128363" sldId="384"/>
        </pc:sldMkLst>
      </pc:sldChg>
      <pc:sldChg chg="delSp mod">
        <pc:chgData name="Zurbrügg Corinne" userId="9bf00a35-daaf-4b5d-a00c-eae22b493c7e" providerId="ADAL" clId="{F896CB6E-1FF8-4F8E-BB38-22186265DB2A}" dt="2026-06-01T13:33:39.868" v="0" actId="478"/>
        <pc:sldMkLst>
          <pc:docMk/>
          <pc:sldMk cId="4025418728" sldId="386"/>
        </pc:sldMkLst>
        <pc:spChg chg="del">
          <ac:chgData name="Zurbrügg Corinne" userId="9bf00a35-daaf-4b5d-a00c-eae22b493c7e" providerId="ADAL" clId="{F896CB6E-1FF8-4F8E-BB38-22186265DB2A}" dt="2026-06-01T13:33:39.868" v="0" actId="478"/>
          <ac:spMkLst>
            <pc:docMk/>
            <pc:sldMk cId="4025418728" sldId="386"/>
            <ac:spMk id="4" creationId="{D42D06DA-5490-306F-0A99-FFF7739855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b="0" i="0" dirty="0">
              <a:solidFill>
                <a:srgbClr val="454545"/>
              </a:solidFill>
              <a:effectLst/>
              <a:latin typeface="Frutiger Neue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602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de-CH" b="0" i="0" dirty="0">
              <a:solidFill>
                <a:srgbClr val="000000"/>
              </a:solidFill>
              <a:effectLst/>
              <a:latin typeface="corporate-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0219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8817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="0" i="0" dirty="0">
              <a:solidFill>
                <a:srgbClr val="454545"/>
              </a:solidFill>
              <a:effectLst/>
              <a:latin typeface="Frutiger Neue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03010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976C48-313D-43E6-898F-7CCA8AB7B608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s://www.youtube.com/watch?v=UaMu73__cn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2019.agrarbericht.ch/fr/environnement/climat/impact-du-changement-climatique-sur-lagriculture" TargetMode="External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s://2019.agrarbericht.ch/de/umwelt/klima/auswirkungen-des-klimawandels-auf-die-landwirtschaf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hyperlink" Target="https://www.bafu.admin.ch/bafu/fr/home/themes/climat/publications-etudes/publications/adaptation-aux-changements-climatiques-en-suisse-plan-d-action-2020-2025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041400"/>
            <a:ext cx="8568952" cy="2387600"/>
          </a:xfrm>
        </p:spPr>
        <p:txBody>
          <a:bodyPr>
            <a:normAutofit/>
          </a:bodyPr>
          <a:lstStyle/>
          <a:p>
            <a:r>
              <a:rPr lang="fr-CH" dirty="0"/>
              <a:t>Formation de conseiller-ère en biodiversité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8352928" cy="1655762"/>
          </a:xfrm>
        </p:spPr>
        <p:txBody>
          <a:bodyPr/>
          <a:lstStyle/>
          <a:p>
            <a:r>
              <a:rPr lang="fr-CH" dirty="0"/>
              <a:t>Module agriculture</a:t>
            </a:r>
          </a:p>
          <a:p>
            <a:r>
              <a:rPr lang="de-CH" dirty="0" err="1">
                <a:solidFill>
                  <a:srgbClr val="333333"/>
                </a:solidFill>
              </a:rPr>
              <a:t>Agriculture</a:t>
            </a:r>
            <a:r>
              <a:rPr lang="de-CH" dirty="0">
                <a:solidFill>
                  <a:srgbClr val="333333"/>
                </a:solidFill>
              </a:rPr>
              <a:t> et </a:t>
            </a:r>
            <a:r>
              <a:rPr lang="de-CH" dirty="0" err="1">
                <a:solidFill>
                  <a:srgbClr val="333333"/>
                </a:solidFill>
              </a:rPr>
              <a:t>changement</a:t>
            </a:r>
            <a:r>
              <a:rPr lang="de-CH" dirty="0">
                <a:solidFill>
                  <a:srgbClr val="333333"/>
                </a:solidFill>
              </a:rPr>
              <a:t> </a:t>
            </a:r>
            <a:r>
              <a:rPr lang="de-CH" dirty="0" err="1">
                <a:solidFill>
                  <a:srgbClr val="333333"/>
                </a:solidFill>
              </a:rPr>
              <a:t>climatique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025418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561312E-34A9-A40D-3D3E-F0A16C312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96" y="778983"/>
            <a:ext cx="8280920" cy="417769"/>
          </a:xfrm>
        </p:spPr>
        <p:txBody>
          <a:bodyPr>
            <a:noAutofit/>
          </a:bodyPr>
          <a:lstStyle/>
          <a:p>
            <a:r>
              <a:rPr lang="de-CH" sz="2000" b="1" dirty="0">
                <a:latin typeface="+mn-lt"/>
              </a:rPr>
              <a:t>La production alimentaire génère des émissions de gaz à effet de serre (GES)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1A95BF8-18BA-E801-AE9C-E442503AF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9512" y="1268760"/>
            <a:ext cx="8640960" cy="405016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CH" dirty="0">
                <a:latin typeface="+mn-lt"/>
              </a:rPr>
              <a:t>Part de l'agriculture : 15,5% des émissions totales (2022) </a:t>
            </a:r>
            <a:r>
              <a:rPr lang="de-CH" sz="1300" dirty="0">
                <a:latin typeface="+mn-lt"/>
              </a:rPr>
              <a:t>(source : USP)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L'agriculture en tant que co-responsable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9A55B94-3C2A-F3F3-3D07-E330D6E06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094706"/>
            <a:ext cx="5886450" cy="36385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90A044A7-3AB6-1D0F-2CC6-BA8DF60B6625}"/>
              </a:ext>
            </a:extLst>
          </p:cNvPr>
          <p:cNvSpPr txBox="1"/>
          <p:nvPr/>
        </p:nvSpPr>
        <p:spPr>
          <a:xfrm>
            <a:off x="230601" y="5733256"/>
            <a:ext cx="5781559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Plus d'informations :</a:t>
            </a:r>
          </a:p>
          <a:p>
            <a:r>
              <a:rPr lang="fr-FR" sz="1200" b="1" dirty="0">
                <a:hlinkClick r:id="rId4"/>
              </a:rPr>
              <a:t>vidéo: les vaches nuisent-elles au climat?</a:t>
            </a:r>
            <a:endParaRPr lang="de-CH" sz="1200" b="1" dirty="0"/>
          </a:p>
        </p:txBody>
      </p:sp>
      <p:pic>
        <p:nvPicPr>
          <p:cNvPr id="7" name="Grafik 6" descr="Ein Bild, das Säugetier, Gelände, Vieh, draußen enthält.&#10;&#10;Automatisch generierte Beschreibung">
            <a:extLst>
              <a:ext uri="{FF2B5EF4-FFF2-40B4-BE49-F238E27FC236}">
                <a16:creationId xmlns:a16="http://schemas.microsoft.com/office/drawing/2014/main" id="{BF91253E-8F46-A6C3-7272-9B9ECF2B1B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58" y="2204864"/>
            <a:ext cx="2520230" cy="1890173"/>
          </a:xfrm>
          <a:prstGeom prst="rect">
            <a:avLst/>
          </a:prstGeom>
        </p:spPr>
      </p:pic>
      <p:pic>
        <p:nvPicPr>
          <p:cNvPr id="9" name="Grafik 8" descr="Ein Bild, das draußen, Himmel, Gras, Landwirtschaft enthält.&#10;&#10;Automatisch generierte Beschreibung">
            <a:extLst>
              <a:ext uri="{FF2B5EF4-FFF2-40B4-BE49-F238E27FC236}">
                <a16:creationId xmlns:a16="http://schemas.microsoft.com/office/drawing/2014/main" id="{A77D1914-F210-AD2A-FEE2-2830055601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418" y="2595585"/>
            <a:ext cx="2195736" cy="1646802"/>
          </a:xfrm>
          <a:prstGeom prst="rect">
            <a:avLst/>
          </a:prstGeom>
        </p:spPr>
      </p:pic>
      <p:pic>
        <p:nvPicPr>
          <p:cNvPr id="11" name="Grafik 10" descr="Ein Bild, das Pflanze, draußen, Gras, Baum enthält.&#10;&#10;Automatisch generierte Beschreibung">
            <a:extLst>
              <a:ext uri="{FF2B5EF4-FFF2-40B4-BE49-F238E27FC236}">
                <a16:creationId xmlns:a16="http://schemas.microsoft.com/office/drawing/2014/main" id="{C83DAFA8-9ADB-25B8-2602-CD193B9AF2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98" y="2942681"/>
            <a:ext cx="1873127" cy="1404845"/>
          </a:xfrm>
          <a:prstGeom prst="rect">
            <a:avLst/>
          </a:prstGeom>
        </p:spPr>
      </p:pic>
      <p:sp>
        <p:nvSpPr>
          <p:cNvPr id="14" name="Inhaltsplatzhalter 5">
            <a:extLst>
              <a:ext uri="{FF2B5EF4-FFF2-40B4-BE49-F238E27FC236}">
                <a16:creationId xmlns:a16="http://schemas.microsoft.com/office/drawing/2014/main" id="{C1A95BF8-18BA-E801-AE9C-E442503AF606}"/>
              </a:ext>
            </a:extLst>
          </p:cNvPr>
          <p:cNvSpPr>
            <a:spLocks noGrp="1"/>
          </p:cNvSpPr>
          <p:nvPr/>
        </p:nvSpPr>
        <p:spPr>
          <a:xfrm>
            <a:off x="179512" y="1696168"/>
            <a:ext cx="8640960" cy="436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CH" sz="2600" dirty="0">
                <a:latin typeface="+mn-lt"/>
              </a:rPr>
              <a:t>Baisse des émissions provenant de l'agriculture </a:t>
            </a:r>
            <a:r>
              <a:rPr lang="de-CH" sz="2600" dirty="0" err="1">
                <a:latin typeface="+mn-lt"/>
              </a:rPr>
              <a:t>depuis</a:t>
            </a:r>
            <a:r>
              <a:rPr lang="de-CH" sz="2600" dirty="0">
                <a:latin typeface="+mn-lt"/>
              </a:rPr>
              <a:t> 1990: 16% </a:t>
            </a:r>
            <a:r>
              <a:rPr lang="de-CH" sz="1300" dirty="0">
                <a:latin typeface="+mn-lt"/>
              </a:rPr>
              <a:t>(source : USP)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557ADEA-4775-CA2B-5ABB-8B780AC06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83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6927C6C-F596-5573-56BD-E7DF82CDADB6}"/>
              </a:ext>
            </a:extLst>
          </p:cNvPr>
          <p:cNvGrpSpPr/>
          <p:nvPr/>
        </p:nvGrpSpPr>
        <p:grpSpPr>
          <a:xfrm>
            <a:off x="2928551" y="1916832"/>
            <a:ext cx="5958985" cy="2052544"/>
            <a:chOff x="3113164" y="2132856"/>
            <a:chExt cx="5774372" cy="2052544"/>
          </a:xfrm>
        </p:grpSpPr>
        <p:pic>
          <p:nvPicPr>
            <p:cNvPr id="16" name="Grafik 15" descr="Ein Bild, das Gras, Gebäude, Bauernhaus, mehrere enthält.&#10;&#10;Automatisch generierte Beschreibung">
              <a:extLst>
                <a:ext uri="{FF2B5EF4-FFF2-40B4-BE49-F238E27FC236}">
                  <a16:creationId xmlns:a16="http://schemas.microsoft.com/office/drawing/2014/main" id="{5A8312BE-17F4-D9E2-0E1A-E3A3DDD93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112" y="2132856"/>
              <a:ext cx="3084424" cy="2052544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C258DDBE-68D8-4FFE-82AB-D1381F7271DE}"/>
                </a:ext>
              </a:extLst>
            </p:cNvPr>
            <p:cNvSpPr txBox="1"/>
            <p:nvPr/>
          </p:nvSpPr>
          <p:spPr>
            <a:xfrm>
              <a:off x="3113164" y="3126780"/>
              <a:ext cx="282698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Fourrage de base </a:t>
              </a:r>
              <a:r>
                <a:rPr lang="de-CH" dirty="0">
                  <a:sym typeface="Wingdings" panose="05000000000000000000" pitchFamily="2" charset="2"/>
                </a:rPr>
                <a:t> Fourrage concentré</a:t>
              </a: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r>
                <a:rPr lang="de-CH" dirty="0">
                  <a:sym typeface="Wingdings" panose="05000000000000000000" pitchFamily="2" charset="2"/>
                </a:rPr>
                <a:t>Compléments alimentaires</a:t>
              </a:r>
              <a:endParaRPr lang="de-CH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1919CBA5-BCE5-E941-98F0-91C974FE4C62}"/>
              </a:ext>
            </a:extLst>
          </p:cNvPr>
          <p:cNvGrpSpPr/>
          <p:nvPr/>
        </p:nvGrpSpPr>
        <p:grpSpPr>
          <a:xfrm>
            <a:off x="302410" y="908720"/>
            <a:ext cx="5781758" cy="1833708"/>
            <a:chOff x="302410" y="908720"/>
            <a:chExt cx="5781758" cy="1833708"/>
          </a:xfrm>
        </p:grpSpPr>
        <p:pic>
          <p:nvPicPr>
            <p:cNvPr id="10" name="Grafik 9" descr="Ein Bild, das Gras, Kuh, draußen, Himmel enthält.&#10;&#10;Automatisch generierte Beschreibung">
              <a:extLst>
                <a:ext uri="{FF2B5EF4-FFF2-40B4-BE49-F238E27FC236}">
                  <a16:creationId xmlns:a16="http://schemas.microsoft.com/office/drawing/2014/main" id="{0576A1E5-CD36-985A-B0B6-A0E6EF26E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0" y="942228"/>
              <a:ext cx="3488586" cy="1800200"/>
            </a:xfrm>
            <a:prstGeom prst="rect">
              <a:avLst/>
            </a:prstGeom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B560A3FE-A26A-1F4F-600E-19370FDF7AED}"/>
                </a:ext>
              </a:extLst>
            </p:cNvPr>
            <p:cNvSpPr txBox="1"/>
            <p:nvPr/>
          </p:nvSpPr>
          <p:spPr>
            <a:xfrm>
              <a:off x="3799967" y="908720"/>
              <a:ext cx="22842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Fermenter le lisier</a:t>
              </a: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F720586-4DB7-6511-08BC-48C773091A76}"/>
                </a:ext>
              </a:extLst>
            </p:cNvPr>
            <p:cNvSpPr txBox="1"/>
            <p:nvPr/>
          </p:nvSpPr>
          <p:spPr>
            <a:xfrm>
              <a:off x="3822061" y="1342509"/>
              <a:ext cx="197407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Durée d'utilisation plus longue</a:t>
              </a:r>
            </a:p>
          </p:txBody>
        </p:sp>
      </p:grpSp>
      <p:sp>
        <p:nvSpPr>
          <p:cNvPr id="5" name="Titel 3">
            <a:extLst>
              <a:ext uri="{FF2B5EF4-FFF2-40B4-BE49-F238E27FC236}">
                <a16:creationId xmlns:a16="http://schemas.microsoft.com/office/drawing/2014/main" id="{BE4A2D1B-70FF-CD19-3E2B-32FB44053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  Mesures de réduction des gaz à effet de serre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5553E039-805F-D1B3-F33A-B2654BA9E6A9}"/>
              </a:ext>
            </a:extLst>
          </p:cNvPr>
          <p:cNvGrpSpPr/>
          <p:nvPr/>
        </p:nvGrpSpPr>
        <p:grpSpPr>
          <a:xfrm>
            <a:off x="323528" y="4221088"/>
            <a:ext cx="7416824" cy="1922779"/>
            <a:chOff x="323528" y="4221088"/>
            <a:chExt cx="5063270" cy="1922779"/>
          </a:xfrm>
        </p:grpSpPr>
        <p:pic>
          <p:nvPicPr>
            <p:cNvPr id="12" name="Grafik 11" descr="Ein Bild, das Gras, draußen, Baum, Pflanze enthält.&#10;&#10;Automatisch generierte Beschreibung">
              <a:extLst>
                <a:ext uri="{FF2B5EF4-FFF2-40B4-BE49-F238E27FC236}">
                  <a16:creationId xmlns:a16="http://schemas.microsoft.com/office/drawing/2014/main" id="{6B492D96-7EE2-3A63-1B3C-D670B89A7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4293096"/>
              <a:ext cx="3304948" cy="1850771"/>
            </a:xfrm>
            <a:prstGeom prst="rect">
              <a:avLst/>
            </a:prstGeom>
          </p:spPr>
        </p:pic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77B6401D-7AAC-E4D1-BA8D-261F26428E16}"/>
                </a:ext>
              </a:extLst>
            </p:cNvPr>
            <p:cNvGrpSpPr/>
            <p:nvPr/>
          </p:nvGrpSpPr>
          <p:grpSpPr>
            <a:xfrm>
              <a:off x="3635896" y="4221088"/>
              <a:ext cx="1750902" cy="1872208"/>
              <a:chOff x="3635896" y="4221088"/>
              <a:chExt cx="1750902" cy="1872208"/>
            </a:xfrm>
          </p:grpSpPr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4E2498C6-E20E-4A03-D09B-498D5E6E28BB}"/>
                  </a:ext>
                </a:extLst>
              </p:cNvPr>
              <p:cNvSpPr txBox="1"/>
              <p:nvPr/>
            </p:nvSpPr>
            <p:spPr>
              <a:xfrm>
                <a:off x="3635896" y="4221088"/>
                <a:ext cx="1609657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CH" b="1" dirty="0">
                    <a:solidFill>
                      <a:schemeClr val="accent4">
                        <a:lumMod val="75000"/>
                      </a:schemeClr>
                    </a:solidFill>
                  </a:rPr>
                  <a:t>Protection des sols / </a:t>
                </a:r>
              </a:p>
              <a:p>
                <a:r>
                  <a:rPr lang="de-CH" b="1" dirty="0">
                    <a:solidFill>
                      <a:schemeClr val="accent4">
                        <a:lumMod val="75000"/>
                      </a:schemeClr>
                    </a:solidFill>
                  </a:rPr>
                  <a:t>Agroforesterie / constitution d'humus</a:t>
                </a: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FEE1F9AC-C60B-9EB6-1D32-65832134F6B2}"/>
                  </a:ext>
                </a:extLst>
              </p:cNvPr>
              <p:cNvSpPr txBox="1"/>
              <p:nvPr/>
            </p:nvSpPr>
            <p:spPr>
              <a:xfrm>
                <a:off x="3635896" y="5169966"/>
                <a:ext cx="1750902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CH" b="1" dirty="0">
                    <a:solidFill>
                      <a:srgbClr val="FF0000"/>
                    </a:solidFill>
                  </a:rPr>
                  <a:t>SPB sur les champs avec des sols organiques</a:t>
                </a:r>
              </a:p>
            </p:txBody>
          </p:sp>
        </p:grpSp>
      </p:grp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A6D4D40-B7CE-8D68-1550-BE29D960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1837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C264280-58D4-D2A4-C9CD-1D07281996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307" y="764704"/>
            <a:ext cx="8117093" cy="461665"/>
          </a:xfrm>
        </p:spPr>
        <p:txBody>
          <a:bodyPr>
            <a:normAutofit lnSpcReduction="10000"/>
          </a:bodyPr>
          <a:lstStyle/>
          <a:p>
            <a:r>
              <a:rPr lang="de-CH" sz="2200" dirty="0">
                <a:latin typeface="+mn-lt"/>
              </a:rPr>
              <a:t>Le changement climatique a un impact sur l'agriculture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AB7F79A-54D9-EC6B-C9B9-B08BA0DC0D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23528" y="1340769"/>
            <a:ext cx="8820471" cy="125213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de-CH" dirty="0">
                <a:highlight>
                  <a:srgbClr val="00FF00"/>
                </a:highlight>
                <a:latin typeface="+mn-lt"/>
              </a:rPr>
              <a:t>+ </a:t>
            </a:r>
            <a:r>
              <a:rPr lang="de-CH" dirty="0">
                <a:latin typeface="+mn-lt"/>
              </a:rPr>
              <a:t>allongement de la période de végétation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 err="1">
                <a:latin typeface="+mn-lt"/>
              </a:rPr>
              <a:t>Une</a:t>
            </a:r>
            <a:r>
              <a:rPr lang="de-CH" sz="1600" dirty="0">
                <a:latin typeface="+mn-lt"/>
              </a:rPr>
              <a:t> </a:t>
            </a:r>
            <a:r>
              <a:rPr lang="de-CH" sz="1600" dirty="0" err="1">
                <a:latin typeface="+mn-lt"/>
              </a:rPr>
              <a:t>période</a:t>
            </a:r>
            <a:r>
              <a:rPr lang="de-CH" sz="1600" dirty="0">
                <a:latin typeface="+mn-lt"/>
              </a:rPr>
              <a:t> de récolte plus longue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Des </a:t>
            </a:r>
            <a:r>
              <a:rPr lang="de-CH" sz="1600" dirty="0" err="1">
                <a:latin typeface="+mn-lt"/>
              </a:rPr>
              <a:t>rendements</a:t>
            </a:r>
            <a:r>
              <a:rPr lang="de-CH" sz="1600" dirty="0">
                <a:latin typeface="+mn-lt"/>
              </a:rPr>
              <a:t>  </a:t>
            </a:r>
            <a:r>
              <a:rPr lang="de-CH" sz="1600" dirty="0" err="1">
                <a:latin typeface="+mn-lt"/>
              </a:rPr>
              <a:t>potentiellementplus</a:t>
            </a:r>
            <a:r>
              <a:rPr lang="de-CH" sz="1600" dirty="0">
                <a:latin typeface="+mn-lt"/>
              </a:rPr>
              <a:t> élevés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Des possibilités pour de nouvelles cultures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 err="1">
                <a:latin typeface="+mn-lt"/>
              </a:rPr>
              <a:t>L'agriculture</a:t>
            </a:r>
            <a:r>
              <a:rPr lang="de-CH" sz="2800" b="1" dirty="0">
                <a:latin typeface="+mn-lt"/>
              </a:rPr>
              <a:t> </a:t>
            </a:r>
            <a:r>
              <a:rPr lang="de-CH" sz="2800" b="1" dirty="0" err="1">
                <a:latin typeface="+mn-lt"/>
              </a:rPr>
              <a:t>est</a:t>
            </a:r>
            <a:r>
              <a:rPr lang="de-CH" sz="2800" b="1" dirty="0">
                <a:latin typeface="+mn-lt"/>
              </a:rPr>
              <a:t> </a:t>
            </a:r>
            <a:r>
              <a:rPr lang="de-CH" sz="2800" b="1" dirty="0" err="1">
                <a:latin typeface="+mn-lt"/>
              </a:rPr>
              <a:t>concernée</a:t>
            </a:r>
            <a:endParaRPr lang="de-CH" sz="2800" b="1" dirty="0">
              <a:latin typeface="+mn-lt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96879C8-30FB-69AB-28A7-DF7299963A1E}"/>
              </a:ext>
            </a:extLst>
          </p:cNvPr>
          <p:cNvSpPr txBox="1"/>
          <p:nvPr/>
        </p:nvSpPr>
        <p:spPr>
          <a:xfrm>
            <a:off x="432049" y="5878433"/>
            <a:ext cx="5724127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Plus d'informations :</a:t>
            </a:r>
          </a:p>
          <a:p>
            <a:r>
              <a:rPr lang="fr-FR" sz="1000" b="1" dirty="0">
                <a:hlinkClick r:id="rId3"/>
              </a:rPr>
              <a:t>rapport agricole 2019 impact du changement climatique</a:t>
            </a:r>
            <a:endParaRPr lang="de-CH" sz="1000" b="1" dirty="0">
              <a:hlinkClick r:id="rId4"/>
            </a:endParaRPr>
          </a:p>
        </p:txBody>
      </p:sp>
      <p:sp>
        <p:nvSpPr>
          <p:cNvPr id="5" name="Inhaltsplatzhalter 7">
            <a:extLst>
              <a:ext uri="{FF2B5EF4-FFF2-40B4-BE49-F238E27FC236}">
                <a16:creationId xmlns:a16="http://schemas.microsoft.com/office/drawing/2014/main" id="{59CFBFAB-53D7-EE6B-3860-FE89F4779EA3}"/>
              </a:ext>
            </a:extLst>
          </p:cNvPr>
          <p:cNvSpPr txBox="1">
            <a:spLocks/>
          </p:cNvSpPr>
          <p:nvPr/>
        </p:nvSpPr>
        <p:spPr>
          <a:xfrm>
            <a:off x="323529" y="2708920"/>
            <a:ext cx="8820471" cy="1252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sz="1600" dirty="0">
                <a:highlight>
                  <a:srgbClr val="FF0000"/>
                </a:highlight>
                <a:latin typeface="+mn-lt"/>
              </a:rPr>
              <a:t>-</a:t>
            </a:r>
            <a:r>
              <a:rPr lang="de-CH" sz="1600" dirty="0">
                <a:latin typeface="+mn-lt"/>
              </a:rPr>
              <a:t> </a:t>
            </a:r>
            <a:r>
              <a:rPr lang="de-CH" dirty="0">
                <a:latin typeface="+mn-lt"/>
              </a:rPr>
              <a:t>Pression croissante des ravageurs et des maladies</a:t>
            </a:r>
          </a:p>
          <a:p>
            <a:pPr marL="609600" lvl="1" indent="-342900"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Moins de réduction des populations en raison d'hivers doux</a:t>
            </a:r>
          </a:p>
          <a:p>
            <a:pPr marL="609600" lvl="1" indent="-342900"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Plus de </a:t>
            </a:r>
            <a:r>
              <a:rPr lang="de-CH" sz="1600" dirty="0" err="1">
                <a:latin typeface="+mn-lt"/>
              </a:rPr>
              <a:t>générations</a:t>
            </a:r>
            <a:r>
              <a:rPr lang="de-CH" sz="1600" dirty="0">
                <a:latin typeface="+mn-lt"/>
              </a:rPr>
              <a:t> en raison d'une période de </a:t>
            </a:r>
            <a:r>
              <a:rPr lang="de-CH" sz="1600" dirty="0" err="1">
                <a:latin typeface="+mn-lt"/>
              </a:rPr>
              <a:t>végétation</a:t>
            </a:r>
            <a:r>
              <a:rPr lang="de-CH" sz="1600" dirty="0">
                <a:latin typeface="+mn-lt"/>
              </a:rPr>
              <a:t> plus</a:t>
            </a:r>
          </a:p>
          <a:p>
            <a:pPr marL="266700" lvl="1" indent="0">
              <a:spcBef>
                <a:spcPts val="0"/>
              </a:spcBef>
              <a:buNone/>
            </a:pPr>
            <a:r>
              <a:rPr lang="de-CH" sz="1600" dirty="0">
                <a:latin typeface="+mn-lt"/>
              </a:rPr>
              <a:t>        longue</a:t>
            </a:r>
          </a:p>
          <a:p>
            <a:pPr marL="609600" lvl="1" indent="-342900"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Nouveaux ravageurs et maladies en provenance de régions plus </a:t>
            </a:r>
          </a:p>
          <a:p>
            <a:pPr marL="266700" lvl="1" indent="0">
              <a:spcBef>
                <a:spcPts val="0"/>
              </a:spcBef>
              <a:buNone/>
            </a:pPr>
            <a:r>
              <a:rPr lang="de-CH" sz="1600" dirty="0">
                <a:latin typeface="+mn-lt"/>
              </a:rPr>
              <a:t>        </a:t>
            </a:r>
            <a:r>
              <a:rPr lang="de-CH" sz="1600" dirty="0" err="1">
                <a:latin typeface="+mn-lt"/>
              </a:rPr>
              <a:t>chaudes</a:t>
            </a:r>
            <a:endParaRPr lang="de-CH" sz="1600" dirty="0">
              <a:latin typeface="+mn-lt"/>
            </a:endParaRPr>
          </a:p>
        </p:txBody>
      </p:sp>
      <p:sp>
        <p:nvSpPr>
          <p:cNvPr id="6" name="Inhaltsplatzhalter 7">
            <a:extLst>
              <a:ext uri="{FF2B5EF4-FFF2-40B4-BE49-F238E27FC236}">
                <a16:creationId xmlns:a16="http://schemas.microsoft.com/office/drawing/2014/main" id="{3B7139C0-91F7-5483-FF9E-D9475568BA32}"/>
              </a:ext>
            </a:extLst>
          </p:cNvPr>
          <p:cNvSpPr txBox="1">
            <a:spLocks/>
          </p:cNvSpPr>
          <p:nvPr/>
        </p:nvSpPr>
        <p:spPr>
          <a:xfrm>
            <a:off x="323528" y="4653136"/>
            <a:ext cx="6696744" cy="10361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dirty="0">
                <a:highlight>
                  <a:srgbClr val="FF0000"/>
                </a:highlight>
                <a:latin typeface="+mn-lt"/>
              </a:rPr>
              <a:t>-</a:t>
            </a:r>
            <a:r>
              <a:rPr lang="de-CH" dirty="0">
                <a:latin typeface="+mn-lt"/>
              </a:rPr>
              <a:t> </a:t>
            </a:r>
            <a:r>
              <a:rPr lang="de-CH" sz="3200" dirty="0">
                <a:latin typeface="+mn-lt"/>
              </a:rPr>
              <a:t>Davantage de </a:t>
            </a:r>
            <a:r>
              <a:rPr lang="de-CH" sz="3200" dirty="0" err="1">
                <a:latin typeface="+mn-lt"/>
              </a:rPr>
              <a:t>phénomènes</a:t>
            </a:r>
            <a:r>
              <a:rPr lang="de-CH" sz="3200" dirty="0">
                <a:latin typeface="+mn-lt"/>
              </a:rPr>
              <a:t> </a:t>
            </a:r>
            <a:r>
              <a:rPr lang="de-CH" sz="3200" dirty="0" err="1">
                <a:latin typeface="+mn-lt"/>
              </a:rPr>
              <a:t>météorologiques</a:t>
            </a:r>
            <a:r>
              <a:rPr lang="de-CH" sz="3200" dirty="0">
                <a:latin typeface="+mn-lt"/>
              </a:rPr>
              <a:t> </a:t>
            </a:r>
            <a:r>
              <a:rPr lang="de-CH" sz="3200" dirty="0" err="1">
                <a:latin typeface="+mn-lt"/>
              </a:rPr>
              <a:t>extrêmes</a:t>
            </a:r>
            <a:endParaRPr lang="de-CH" sz="3200" dirty="0">
              <a:latin typeface="+mn-lt"/>
            </a:endParaRPr>
          </a:p>
          <a:p>
            <a:pPr marL="609600" lvl="1" indent="-342900"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2300" dirty="0">
                <a:latin typeface="+mn-lt"/>
              </a:rPr>
              <a:t>L'incertitude sur le </a:t>
            </a:r>
            <a:r>
              <a:rPr lang="de-CH" sz="2300" dirty="0" err="1">
                <a:latin typeface="+mn-lt"/>
              </a:rPr>
              <a:t>rendement</a:t>
            </a:r>
            <a:r>
              <a:rPr lang="de-CH" sz="2300" dirty="0">
                <a:latin typeface="+mn-lt"/>
              </a:rPr>
              <a:t> et </a:t>
            </a:r>
            <a:r>
              <a:rPr lang="de-CH" sz="2300" dirty="0" err="1">
                <a:latin typeface="+mn-lt"/>
              </a:rPr>
              <a:t>les</a:t>
            </a:r>
            <a:r>
              <a:rPr lang="de-CH" sz="2300" dirty="0">
                <a:latin typeface="+mn-lt"/>
              </a:rPr>
              <a:t> </a:t>
            </a:r>
            <a:r>
              <a:rPr lang="de-CH" sz="2300" dirty="0" err="1">
                <a:latin typeface="+mn-lt"/>
              </a:rPr>
              <a:t>dégâts</a:t>
            </a:r>
            <a:r>
              <a:rPr lang="de-CH" sz="2300" dirty="0">
                <a:latin typeface="+mn-lt"/>
              </a:rPr>
              <a:t> </a:t>
            </a:r>
            <a:r>
              <a:rPr lang="de-CH" sz="2300" dirty="0" err="1">
                <a:latin typeface="+mn-lt"/>
              </a:rPr>
              <a:t>aux</a:t>
            </a:r>
            <a:r>
              <a:rPr lang="de-CH" sz="2300" dirty="0">
                <a:latin typeface="+mn-lt"/>
              </a:rPr>
              <a:t> </a:t>
            </a:r>
            <a:r>
              <a:rPr lang="de-CH" sz="2300" dirty="0" err="1">
                <a:latin typeface="+mn-lt"/>
              </a:rPr>
              <a:t>cultures</a:t>
            </a:r>
            <a:r>
              <a:rPr lang="de-CH" sz="2300" dirty="0">
                <a:latin typeface="+mn-lt"/>
              </a:rPr>
              <a:t> </a:t>
            </a:r>
            <a:r>
              <a:rPr lang="de-CH" sz="2300" dirty="0" err="1">
                <a:latin typeface="+mn-lt"/>
              </a:rPr>
              <a:t>augmente</a:t>
            </a:r>
            <a:endParaRPr lang="de-CH" sz="2300" dirty="0">
              <a:latin typeface="+mn-lt"/>
            </a:endParaRPr>
          </a:p>
          <a:p>
            <a:pPr marL="609600" lvl="1" indent="-342900"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2300" dirty="0">
                <a:latin typeface="+mn-lt"/>
                <a:sym typeface="Wingdings" panose="05000000000000000000" pitchFamily="2" charset="2"/>
              </a:rPr>
              <a:t>Atteinte au bien-être des animaux</a:t>
            </a:r>
          </a:p>
        </p:txBody>
      </p:sp>
      <p:pic>
        <p:nvPicPr>
          <p:cNvPr id="9" name="Grafik 8" descr="Ein Bild, das draußen, Gras, Himmel, Frühling enthält.&#10;&#10;Automatisch generierte Beschreibung">
            <a:extLst>
              <a:ext uri="{FF2B5EF4-FFF2-40B4-BE49-F238E27FC236}">
                <a16:creationId xmlns:a16="http://schemas.microsoft.com/office/drawing/2014/main" id="{F8CF1718-3251-1A9F-A01F-B24CDFC374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763" y="1556792"/>
            <a:ext cx="2045707" cy="1360519"/>
          </a:xfrm>
          <a:prstGeom prst="rect">
            <a:avLst/>
          </a:prstGeom>
        </p:spPr>
      </p:pic>
      <p:pic>
        <p:nvPicPr>
          <p:cNvPr id="11" name="Grafik 10" descr="Ein Bild, das Schmetterling, Nachtfalter und Schmetterlinge, Insekt, Wirbellose enthält.&#10;&#10;Automatisch generierte Beschreibung">
            <a:extLst>
              <a:ext uri="{FF2B5EF4-FFF2-40B4-BE49-F238E27FC236}">
                <a16:creationId xmlns:a16="http://schemas.microsoft.com/office/drawing/2014/main" id="{5FD13A0D-F278-0884-0F4E-0767C3F22F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764" y="3068960"/>
            <a:ext cx="2045707" cy="1360395"/>
          </a:xfrm>
          <a:prstGeom prst="rect">
            <a:avLst/>
          </a:prstGeom>
        </p:spPr>
      </p:pic>
      <p:pic>
        <p:nvPicPr>
          <p:cNvPr id="13" name="Grafik 12" descr="Ein Bild, das Gelände, draußen, Boden, Natur enthält.&#10;&#10;Automatisch generierte Beschreibung">
            <a:extLst>
              <a:ext uri="{FF2B5EF4-FFF2-40B4-BE49-F238E27FC236}">
                <a16:creationId xmlns:a16="http://schemas.microsoft.com/office/drawing/2014/main" id="{DA3351F1-1067-4CA9-1D2B-C3B8A0B9F4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980" y="4544015"/>
            <a:ext cx="2037492" cy="1366660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076DE0B-8139-D9DE-4DC9-3D15D42DF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2422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8049A82B-B5A1-65CB-DF84-FD195A926AFD}"/>
              </a:ext>
            </a:extLst>
          </p:cNvPr>
          <p:cNvGrpSpPr/>
          <p:nvPr/>
        </p:nvGrpSpPr>
        <p:grpSpPr>
          <a:xfrm>
            <a:off x="6262064" y="1556792"/>
            <a:ext cx="2729511" cy="2391147"/>
            <a:chOff x="6262064" y="1556792"/>
            <a:chExt cx="2729511" cy="2391147"/>
          </a:xfrm>
        </p:grpSpPr>
        <p:pic>
          <p:nvPicPr>
            <p:cNvPr id="14" name="Grafik 13" descr="Ein Bild, das Pflanze, Gras enthält.&#10;&#10;Automatisch generierte Beschreibung">
              <a:extLst>
                <a:ext uri="{FF2B5EF4-FFF2-40B4-BE49-F238E27FC236}">
                  <a16:creationId xmlns:a16="http://schemas.microsoft.com/office/drawing/2014/main" id="{59CB38D1-0CFE-BDAA-A6BB-8DA74A3A7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2204864"/>
              <a:ext cx="2619375" cy="1743075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D75DFB71-748F-FC43-BBA2-96F8C4027DA6}"/>
                </a:ext>
              </a:extLst>
            </p:cNvPr>
            <p:cNvSpPr txBox="1"/>
            <p:nvPr/>
          </p:nvSpPr>
          <p:spPr>
            <a:xfrm>
              <a:off x="6262064" y="1556792"/>
              <a:ext cx="16223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Nouvelles </a:t>
              </a:r>
              <a:r>
                <a:rPr lang="de-CH" dirty="0"/>
                <a:t>cultures </a:t>
              </a:r>
            </a:p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/ rotation des cultures</a:t>
              </a:r>
            </a:p>
          </p:txBody>
        </p:sp>
      </p:grpSp>
      <p:sp>
        <p:nvSpPr>
          <p:cNvPr id="5" name="Titel 3">
            <a:extLst>
              <a:ext uri="{FF2B5EF4-FFF2-40B4-BE49-F238E27FC236}">
                <a16:creationId xmlns:a16="http://schemas.microsoft.com/office/drawing/2014/main" id="{BE4A2D1B-70FF-CD19-3E2B-32FB44053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Mesures d'adaptation de la production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6234EB-128D-C47C-03DE-2CB4E6511CAC}"/>
              </a:ext>
            </a:extLst>
          </p:cNvPr>
          <p:cNvSpPr txBox="1"/>
          <p:nvPr/>
        </p:nvSpPr>
        <p:spPr>
          <a:xfrm>
            <a:off x="3" y="827985"/>
            <a:ext cx="914399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Plus d'informations :</a:t>
            </a:r>
          </a:p>
          <a:p>
            <a:r>
              <a:rPr lang="de-CH" sz="1200" b="1" dirty="0">
                <a:hlinkClick r:id="rId4"/>
              </a:rPr>
              <a:t>plan </a:t>
            </a:r>
            <a:r>
              <a:rPr lang="de-CH" sz="1200" b="1" dirty="0" err="1">
                <a:hlinkClick r:id="rId4"/>
              </a:rPr>
              <a:t>d'action</a:t>
            </a:r>
            <a:r>
              <a:rPr lang="de-CH" sz="1200" b="1" dirty="0">
                <a:hlinkClick r:id="rId4"/>
              </a:rPr>
              <a:t> </a:t>
            </a:r>
            <a:r>
              <a:rPr lang="de-CH" sz="1200" b="1" dirty="0" err="1">
                <a:hlinkClick r:id="rId4"/>
              </a:rPr>
              <a:t>climat</a:t>
            </a:r>
            <a:endParaRPr lang="de-CH" sz="1200" b="1" dirty="0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6CFB909A-107E-080D-B4C1-D278AFECDDE2}"/>
              </a:ext>
            </a:extLst>
          </p:cNvPr>
          <p:cNvGrpSpPr/>
          <p:nvPr/>
        </p:nvGrpSpPr>
        <p:grpSpPr>
          <a:xfrm>
            <a:off x="102472" y="1988840"/>
            <a:ext cx="2523055" cy="3384376"/>
            <a:chOff x="102472" y="1169368"/>
            <a:chExt cx="2523055" cy="3384376"/>
          </a:xfrm>
        </p:grpSpPr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44EBAFE5-E5DA-8ADE-E842-1AD88EAA5F66}"/>
                </a:ext>
              </a:extLst>
            </p:cNvPr>
            <p:cNvSpPr txBox="1"/>
            <p:nvPr/>
          </p:nvSpPr>
          <p:spPr>
            <a:xfrm>
              <a:off x="102472" y="1169368"/>
              <a:ext cx="24518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l'élevage d'animaux :</a:t>
              </a:r>
            </a:p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Aménagement d'étable</a:t>
              </a:r>
            </a:p>
            <a:p>
              <a:r>
                <a:rPr lang="de-CH" b="1" dirty="0" err="1">
                  <a:solidFill>
                    <a:srgbClr val="FF0000"/>
                  </a:solidFill>
                </a:rPr>
                <a:t>Structures</a:t>
              </a:r>
              <a:r>
                <a:rPr lang="de-CH" b="1" dirty="0">
                  <a:solidFill>
                    <a:srgbClr val="FF0000"/>
                  </a:solidFill>
                </a:rPr>
                <a:t> des pâturage</a:t>
              </a:r>
            </a:p>
          </p:txBody>
        </p:sp>
        <p:pic>
          <p:nvPicPr>
            <p:cNvPr id="8" name="Grafik 7" descr="Ein Bild, das Gebäude, Scheune, Vieh, Nutztiere enthält.&#10;&#10;Automatisch generierte Beschreibung">
              <a:extLst>
                <a:ext uri="{FF2B5EF4-FFF2-40B4-BE49-F238E27FC236}">
                  <a16:creationId xmlns:a16="http://schemas.microsoft.com/office/drawing/2014/main" id="{DB441B90-5DC8-42D6-CE8F-E6722FDE9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25" y="2564904"/>
              <a:ext cx="2473102" cy="1988840"/>
            </a:xfrm>
            <a:prstGeom prst="rect">
              <a:avLst/>
            </a:prstGeom>
          </p:spPr>
        </p:pic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0844454-428D-1A61-3B4F-837EA37DC5E6}"/>
              </a:ext>
            </a:extLst>
          </p:cNvPr>
          <p:cNvGrpSpPr/>
          <p:nvPr/>
        </p:nvGrpSpPr>
        <p:grpSpPr>
          <a:xfrm>
            <a:off x="2699792" y="1759570"/>
            <a:ext cx="2883409" cy="1966754"/>
            <a:chOff x="2699792" y="1759570"/>
            <a:chExt cx="2883409" cy="1966754"/>
          </a:xfrm>
        </p:grpSpPr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1C7CACC7-F0B3-32FA-900C-2819BFF490C5}"/>
                </a:ext>
              </a:extLst>
            </p:cNvPr>
            <p:cNvSpPr txBox="1"/>
            <p:nvPr/>
          </p:nvSpPr>
          <p:spPr>
            <a:xfrm>
              <a:off x="2699792" y="3356992"/>
              <a:ext cx="1203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Objectifs d'élevage </a:t>
              </a:r>
            </a:p>
          </p:txBody>
        </p:sp>
        <p:pic>
          <p:nvPicPr>
            <p:cNvPr id="11" name="Grafik 10" descr="Ein Bild, das Rind, Säugetier, Vieh, Nutztiere enthält.&#10;&#10;Automatisch generierte Beschreibung">
              <a:extLst>
                <a:ext uri="{FF2B5EF4-FFF2-40B4-BE49-F238E27FC236}">
                  <a16:creationId xmlns:a16="http://schemas.microsoft.com/office/drawing/2014/main" id="{7A9A22AE-A19B-9385-177D-131E673D5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2171" y="1759570"/>
              <a:ext cx="2851030" cy="1600200"/>
            </a:xfrm>
            <a:prstGeom prst="rect">
              <a:avLst/>
            </a:prstGeom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B782B163-5DB7-B260-69A4-0DDAD2B18EDB}"/>
              </a:ext>
            </a:extLst>
          </p:cNvPr>
          <p:cNvGrpSpPr/>
          <p:nvPr/>
        </p:nvGrpSpPr>
        <p:grpSpPr>
          <a:xfrm>
            <a:off x="2755363" y="3744415"/>
            <a:ext cx="3098601" cy="2358173"/>
            <a:chOff x="2755363" y="3744415"/>
            <a:chExt cx="3098601" cy="2358173"/>
          </a:xfrm>
        </p:grpSpPr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4E147401-7029-E188-F665-CBC19B7AC3DA}"/>
                </a:ext>
              </a:extLst>
            </p:cNvPr>
            <p:cNvSpPr txBox="1"/>
            <p:nvPr/>
          </p:nvSpPr>
          <p:spPr>
            <a:xfrm>
              <a:off x="2757606" y="5733256"/>
              <a:ext cx="30963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b="1" dirty="0" err="1">
                  <a:solidFill>
                    <a:srgbClr val="FF0000"/>
                  </a:solidFill>
                </a:rPr>
                <a:t>Auxiliaires</a:t>
              </a:r>
              <a:r>
                <a:rPr lang="de-CH" b="1" dirty="0">
                  <a:solidFill>
                    <a:srgbClr val="FF0000"/>
                  </a:solidFill>
                </a:rPr>
                <a:t>/ Bande de </a:t>
              </a:r>
              <a:r>
                <a:rPr lang="de-CH" b="1" dirty="0" err="1">
                  <a:solidFill>
                    <a:srgbClr val="FF0000"/>
                  </a:solidFill>
                </a:rPr>
                <a:t>jachère</a:t>
              </a:r>
              <a:endParaRPr lang="de-CH" b="1" dirty="0">
                <a:solidFill>
                  <a:srgbClr val="FF0000"/>
                </a:solidFill>
              </a:endParaRPr>
            </a:p>
          </p:txBody>
        </p:sp>
        <p:pic>
          <p:nvPicPr>
            <p:cNvPr id="27" name="Grafik 26" descr="Ein Bild, das Gras, draußen, Staude, Blume enthält.&#10;&#10;Automatisch generierte Beschreibung">
              <a:extLst>
                <a:ext uri="{FF2B5EF4-FFF2-40B4-BE49-F238E27FC236}">
                  <a16:creationId xmlns:a16="http://schemas.microsoft.com/office/drawing/2014/main" id="{651FA4D7-5EF1-0062-EADB-52C121C60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363" y="3744415"/>
              <a:ext cx="2968765" cy="1988841"/>
            </a:xfrm>
            <a:prstGeom prst="rect">
              <a:avLst/>
            </a:prstGeom>
          </p:spPr>
        </p:pic>
      </p:grp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4E80944-A9A4-8C05-EF62-2D282AF6B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75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3808" y="908721"/>
            <a:ext cx="6192688" cy="9300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l'agriculture et </a:t>
            </a:r>
            <a:r>
              <a:rPr lang="de-CH" dirty="0" err="1">
                <a:latin typeface="+mn-lt"/>
              </a:rPr>
              <a:t>l'industrie</a:t>
            </a:r>
            <a:r>
              <a:rPr lang="de-CH" dirty="0">
                <a:latin typeface="+mn-lt"/>
              </a:rPr>
              <a:t> agro-</a:t>
            </a:r>
            <a:r>
              <a:rPr lang="de-CH" dirty="0" err="1">
                <a:latin typeface="+mn-lt"/>
              </a:rPr>
              <a:t>alimentaire</a:t>
            </a:r>
            <a:r>
              <a:rPr lang="de-CH" dirty="0">
                <a:latin typeface="+mn-lt"/>
              </a:rPr>
              <a:t> sont à la fois coresponsables et victimes du changement climatique</a:t>
            </a:r>
          </a:p>
          <a:p>
            <a:pPr marL="0" indent="0">
              <a:buNone/>
            </a:pPr>
            <a:endParaRPr lang="de-CH" dirty="0">
              <a:latin typeface="+mn-lt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                                    Conclusion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4"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843808" y="2348962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2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. il existe diverses mesures qui servent à la fois à promouvoir la biodiversité et à contribuer à la lutte contre le changement climatique </a:t>
            </a:r>
            <a:endParaRPr kumimoji="0" lang="de-CH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843808" y="3933138"/>
            <a:ext cx="5832648" cy="1728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3. 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de telles situations gagnant-gagnant devraient </a:t>
            </a:r>
            <a:r>
              <a:rPr lang="de-CH" dirty="0" err="1">
                <a:solidFill>
                  <a:srgbClr val="000000"/>
                </a:solidFill>
                <a:latin typeface="Calibri" panose="020F0502020204030204"/>
              </a:rPr>
              <a:t>être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Calibri" panose="020F0502020204030204"/>
              </a:rPr>
              <a:t>envisagées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 et exploitées </a:t>
            </a:r>
            <a:r>
              <a:rPr lang="de-CH" dirty="0" err="1">
                <a:solidFill>
                  <a:srgbClr val="000000"/>
                </a:solidFill>
                <a:latin typeface="Calibri" panose="020F0502020204030204"/>
              </a:rPr>
              <a:t>lors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 du </a:t>
            </a:r>
            <a:r>
              <a:rPr lang="de-CH" dirty="0" err="1">
                <a:solidFill>
                  <a:srgbClr val="000000"/>
                </a:solidFill>
                <a:latin typeface="Calibri" panose="020F0502020204030204"/>
              </a:rPr>
              <a:t>conseil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.</a:t>
            </a:r>
            <a:endParaRPr kumimoji="0" lang="de-CH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9A6C455-93C9-28D4-CA00-8A346F311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CB4CB5-4CC7-06A3-B429-35913D754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A5474236-EBD3-41CC-A0A7-3DDA48F4207B}"/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F0389-DCC4-4552-AF62-62FC06389D97}">
  <ds:schemaRefs>
    <ds:schemaRef ds:uri="926ccd4c-651f-4ccc-af87-3950eef9fdad"/>
    <ds:schemaRef ds:uri="http://schemas.openxmlformats.org/package/2006/metadata/core-properties"/>
    <ds:schemaRef ds:uri="http://purl.org/dc/terms/"/>
    <ds:schemaRef ds:uri="http://schemas.microsoft.com/sharepoint/v3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dd18740c-b141-4d05-9751-e9f3dcf7e76f"/>
    <ds:schemaRef ds:uri="http://schemas.microsoft.com/office/2006/metadata/properties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701</Words>
  <Application>Microsoft Office PowerPoint</Application>
  <PresentationFormat>Bildschirmpräsentation (4:3)</PresentationFormat>
  <Paragraphs>84</Paragraphs>
  <Slides>7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Arial</vt:lpstr>
      <vt:lpstr>Calibri</vt:lpstr>
      <vt:lpstr>corporate-s</vt:lpstr>
      <vt:lpstr>Frutiger Neue</vt:lpstr>
      <vt:lpstr>Symbol</vt:lpstr>
      <vt:lpstr>Wingdings</vt:lpstr>
      <vt:lpstr>Benutzerdefiniertes Design</vt:lpstr>
      <vt:lpstr>Formation de conseiller-ère en biodiversité</vt:lpstr>
      <vt:lpstr>L'agriculture en tant que co-responsable</vt:lpstr>
      <vt:lpstr>  Mesures de réduction des gaz à effet de serre</vt:lpstr>
      <vt:lpstr>L'agriculture est concernée</vt:lpstr>
      <vt:lpstr>Mesures d'adaptation de la production</vt:lpstr>
      <vt:lpstr>PowerPoint-Präsentation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docId:0AF2F9D17FC8A07938035C575F3388B2</cp:keywords>
  <cp:lastModifiedBy>Zurbrügg Corinne</cp:lastModifiedBy>
  <cp:revision>597</cp:revision>
  <cp:lastPrinted>2023-01-23T11:00:51Z</cp:lastPrinted>
  <dcterms:created xsi:type="dcterms:W3CDTF">2017-09-25T14:16:51Z</dcterms:created>
  <dcterms:modified xsi:type="dcterms:W3CDTF">2026-06-01T13:34:48Z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