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tiff" ContentType="image/tiff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2" r:id="rId4"/>
  </p:sldMasterIdLst>
  <p:notesMasterIdLst>
    <p:notesMasterId r:id="rId48"/>
  </p:notesMasterIdLst>
  <p:sldIdLst>
    <p:sldId id="294" r:id="rId5"/>
    <p:sldId id="297" r:id="rId6"/>
    <p:sldId id="365" r:id="rId7"/>
    <p:sldId id="366" r:id="rId8"/>
    <p:sldId id="305" r:id="rId9"/>
    <p:sldId id="367" r:id="rId10"/>
    <p:sldId id="368" r:id="rId11"/>
    <p:sldId id="369" r:id="rId12"/>
    <p:sldId id="306" r:id="rId13"/>
    <p:sldId id="307" r:id="rId14"/>
    <p:sldId id="370" r:id="rId15"/>
    <p:sldId id="309" r:id="rId16"/>
    <p:sldId id="362" r:id="rId17"/>
    <p:sldId id="310" r:id="rId18"/>
    <p:sldId id="371" r:id="rId19"/>
    <p:sldId id="311" r:id="rId20"/>
    <p:sldId id="352" r:id="rId21"/>
    <p:sldId id="356" r:id="rId22"/>
    <p:sldId id="357" r:id="rId23"/>
    <p:sldId id="313" r:id="rId24"/>
    <p:sldId id="314" r:id="rId25"/>
    <p:sldId id="340" r:id="rId26"/>
    <p:sldId id="315" r:id="rId27"/>
    <p:sldId id="316" r:id="rId28"/>
    <p:sldId id="317" r:id="rId29"/>
    <p:sldId id="351" r:id="rId30"/>
    <p:sldId id="318" r:id="rId31"/>
    <p:sldId id="320" r:id="rId32"/>
    <p:sldId id="321" r:id="rId33"/>
    <p:sldId id="342" r:id="rId34"/>
    <p:sldId id="343" r:id="rId35"/>
    <p:sldId id="322" r:id="rId36"/>
    <p:sldId id="323" r:id="rId37"/>
    <p:sldId id="324" r:id="rId38"/>
    <p:sldId id="358" r:id="rId39"/>
    <p:sldId id="359" r:id="rId40"/>
    <p:sldId id="326" r:id="rId41"/>
    <p:sldId id="360" r:id="rId42"/>
    <p:sldId id="327" r:id="rId43"/>
    <p:sldId id="329" r:id="rId44"/>
    <p:sldId id="363" r:id="rId45"/>
    <p:sldId id="364" r:id="rId46"/>
    <p:sldId id="339" r:id="rId47"/>
  </p:sldIdLst>
  <p:sldSz cx="9144000" cy="6858000" type="screen4x3"/>
  <p:notesSz cx="6669088" cy="9926638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Hagist Dominik" initials="DH" lastIdx="10" clrIdx="0"/>
  <p:cmAuthor id="1" name="Hagist Dominik" initials="DHA" lastIdx="4" clrIdx="1"/>
  <p:cmAuthor id="2" name="Weidmann Gilles" initials="WG" lastIdx="1" clrIdx="2">
    <p:extLst>
      <p:ext uri="{19B8F6BF-5375-455C-9EA6-DF929625EA0E}">
        <p15:presenceInfo xmlns:p15="http://schemas.microsoft.com/office/powerpoint/2012/main" userId="S-1-5-21-1635401191-1135830115-316617838-1041" providerId="AD"/>
      </p:ext>
    </p:extLst>
  </p:cmAuthor>
  <p:cmAuthor id="3" name="Graf Roman" initials="RG" lastIdx="2" clrIdx="3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CCC"/>
    <a:srgbClr val="FFFFFF"/>
    <a:srgbClr val="FBE5D6"/>
    <a:srgbClr val="FF0000"/>
    <a:srgbClr val="FE5F44"/>
    <a:srgbClr val="CCFFFF"/>
    <a:srgbClr val="FDDC7F"/>
    <a:srgbClr val="FCFF7D"/>
    <a:srgbClr val="8D534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4EFB1D9-6F9E-4C06-88F8-33D2CDB811D1}" v="2" dt="2026-06-01T14:01:06.722"/>
  </p1510:revLst>
</p1510:revInfo>
</file>

<file path=ppt/tableStyles.xml><?xml version="1.0" encoding="utf-8"?>
<a:tblStyleLst xmlns:a="http://schemas.openxmlformats.org/drawingml/2006/main" def="{21E4AEA4-8DFA-4A89-87EB-49C32662AFE0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660B408-B3CF-4A94-85FC-2B1E0A45F4A2}" styleName="Dunkle Formatvorlage 2 - Akzent 1/Akz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284E427A-3D55-4303-BF80-6455036E1DE7}" styleName="Designformatvorlage 1 - Akz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2D5ABB26-0587-4C30-8999-92F81FD0307C}" styleName="Keine Formatvorlage, kein Raster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21E4AEA4-8DFA-4A89-87EB-49C32662AFE0}" styleName="Mittlere Formatvorlage 2 - Akz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6728" autoAdjust="0"/>
    <p:restoredTop sz="73136" autoAdjust="0"/>
  </p:normalViewPr>
  <p:slideViewPr>
    <p:cSldViewPr>
      <p:cViewPr varScale="1">
        <p:scale>
          <a:sx n="93" d="100"/>
          <a:sy n="93" d="100"/>
        </p:scale>
        <p:origin x="1722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5488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-584"/>
    </p:cViewPr>
  </p:sorterViewPr>
  <p:notesViewPr>
    <p:cSldViewPr>
      <p:cViewPr varScale="1">
        <p:scale>
          <a:sx n="59" d="100"/>
          <a:sy n="59" d="100"/>
        </p:scale>
        <p:origin x="2204" y="5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50" Type="http://schemas.openxmlformats.org/officeDocument/2006/relationships/presProps" Target="presProps.xml"/><Relationship Id="rId55" Type="http://schemas.microsoft.com/office/2015/10/relationships/revisionInfo" Target="revisionInfo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3" Type="http://schemas.openxmlformats.org/officeDocument/2006/relationships/tableStyles" Target="tableStyles.xml"/><Relationship Id="rId5" Type="http://schemas.openxmlformats.org/officeDocument/2006/relationships/slide" Target="slides/slid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notesMaster" Target="notesMasters/notesMaster1.xml"/><Relationship Id="rId8" Type="http://schemas.openxmlformats.org/officeDocument/2006/relationships/slide" Target="slides/slide4.xml"/><Relationship Id="rId51" Type="http://schemas.openxmlformats.org/officeDocument/2006/relationships/viewProps" Target="viewProps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54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commentAuthors" Target="commentAuthor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Zurbrügg Corinne" userId="9bf00a35-daaf-4b5d-a00c-eae22b493c7e" providerId="ADAL" clId="{F896CB6E-1FF8-4F8E-BB38-22186265DB2A}"/>
    <pc:docChg chg="undo custSel addSld delSld modSld">
      <pc:chgData name="Zurbrügg Corinne" userId="9bf00a35-daaf-4b5d-a00c-eae22b493c7e" providerId="ADAL" clId="{F896CB6E-1FF8-4F8E-BB38-22186265DB2A}" dt="2026-06-01T14:07:45.587" v="22" actId="6549"/>
      <pc:docMkLst>
        <pc:docMk/>
      </pc:docMkLst>
      <pc:sldChg chg="delSp modSp mod">
        <pc:chgData name="Zurbrügg Corinne" userId="9bf00a35-daaf-4b5d-a00c-eae22b493c7e" providerId="ADAL" clId="{F896CB6E-1FF8-4F8E-BB38-22186265DB2A}" dt="2026-06-01T14:07:45.587" v="22" actId="6549"/>
        <pc:sldMkLst>
          <pc:docMk/>
          <pc:sldMk cId="2323421958" sldId="294"/>
        </pc:sldMkLst>
        <pc:spChg chg="mod">
          <ac:chgData name="Zurbrügg Corinne" userId="9bf00a35-daaf-4b5d-a00c-eae22b493c7e" providerId="ADAL" clId="{F896CB6E-1FF8-4F8E-BB38-22186265DB2A}" dt="2026-06-01T14:07:45.587" v="22" actId="6549"/>
          <ac:spMkLst>
            <pc:docMk/>
            <pc:sldMk cId="2323421958" sldId="294"/>
            <ac:spMk id="3" creationId="{7F6B1E64-B0A8-4466-9781-1A50D6C4C1CE}"/>
          </ac:spMkLst>
        </pc:spChg>
        <pc:spChg chg="del">
          <ac:chgData name="Zurbrügg Corinne" userId="9bf00a35-daaf-4b5d-a00c-eae22b493c7e" providerId="ADAL" clId="{F896CB6E-1FF8-4F8E-BB38-22186265DB2A}" dt="2026-06-01T13:57:23.944" v="0" actId="478"/>
          <ac:spMkLst>
            <pc:docMk/>
            <pc:sldMk cId="2323421958" sldId="294"/>
            <ac:spMk id="4" creationId="{D42D06DA-5490-306F-0A99-FFF773985543}"/>
          </ac:spMkLst>
        </pc:spChg>
      </pc:sldChg>
      <pc:sldChg chg="del">
        <pc:chgData name="Zurbrügg Corinne" userId="9bf00a35-daaf-4b5d-a00c-eae22b493c7e" providerId="ADAL" clId="{F896CB6E-1FF8-4F8E-BB38-22186265DB2A}" dt="2026-06-01T13:59:58.711" v="1" actId="47"/>
        <pc:sldMkLst>
          <pc:docMk/>
          <pc:sldMk cId="4182428180" sldId="328"/>
        </pc:sldMkLst>
      </pc:sldChg>
      <pc:sldChg chg="del">
        <pc:chgData name="Zurbrügg Corinne" userId="9bf00a35-daaf-4b5d-a00c-eae22b493c7e" providerId="ADAL" clId="{F896CB6E-1FF8-4F8E-BB38-22186265DB2A}" dt="2026-06-01T14:00:01.949" v="4" actId="47"/>
        <pc:sldMkLst>
          <pc:docMk/>
          <pc:sldMk cId="2533334180" sldId="330"/>
        </pc:sldMkLst>
      </pc:sldChg>
      <pc:sldChg chg="del">
        <pc:chgData name="Zurbrügg Corinne" userId="9bf00a35-daaf-4b5d-a00c-eae22b493c7e" providerId="ADAL" clId="{F896CB6E-1FF8-4F8E-BB38-22186265DB2A}" dt="2026-06-01T14:00:03.464" v="5" actId="47"/>
        <pc:sldMkLst>
          <pc:docMk/>
          <pc:sldMk cId="3015110077" sldId="331"/>
        </pc:sldMkLst>
      </pc:sldChg>
      <pc:sldChg chg="del">
        <pc:chgData name="Zurbrügg Corinne" userId="9bf00a35-daaf-4b5d-a00c-eae22b493c7e" providerId="ADAL" clId="{F896CB6E-1FF8-4F8E-BB38-22186265DB2A}" dt="2026-06-01T14:00:04.200" v="6" actId="47"/>
        <pc:sldMkLst>
          <pc:docMk/>
          <pc:sldMk cId="4233180143" sldId="332"/>
        </pc:sldMkLst>
      </pc:sldChg>
      <pc:sldChg chg="del">
        <pc:chgData name="Zurbrügg Corinne" userId="9bf00a35-daaf-4b5d-a00c-eae22b493c7e" providerId="ADAL" clId="{F896CB6E-1FF8-4F8E-BB38-22186265DB2A}" dt="2026-06-01T14:00:06.824" v="7" actId="47"/>
        <pc:sldMkLst>
          <pc:docMk/>
          <pc:sldMk cId="2961671780" sldId="333"/>
        </pc:sldMkLst>
      </pc:sldChg>
      <pc:sldChg chg="del">
        <pc:chgData name="Zurbrügg Corinne" userId="9bf00a35-daaf-4b5d-a00c-eae22b493c7e" providerId="ADAL" clId="{F896CB6E-1FF8-4F8E-BB38-22186265DB2A}" dt="2026-06-01T14:00:13.009" v="8" actId="47"/>
        <pc:sldMkLst>
          <pc:docMk/>
          <pc:sldMk cId="1443179509" sldId="334"/>
        </pc:sldMkLst>
      </pc:sldChg>
      <pc:sldChg chg="del">
        <pc:chgData name="Zurbrügg Corinne" userId="9bf00a35-daaf-4b5d-a00c-eae22b493c7e" providerId="ADAL" clId="{F896CB6E-1FF8-4F8E-BB38-22186265DB2A}" dt="2026-06-01T14:00:14.151" v="9" actId="47"/>
        <pc:sldMkLst>
          <pc:docMk/>
          <pc:sldMk cId="1502987202" sldId="335"/>
        </pc:sldMkLst>
      </pc:sldChg>
      <pc:sldChg chg="del">
        <pc:chgData name="Zurbrügg Corinne" userId="9bf00a35-daaf-4b5d-a00c-eae22b493c7e" providerId="ADAL" clId="{F896CB6E-1FF8-4F8E-BB38-22186265DB2A}" dt="2026-06-01T14:00:15.162" v="10" actId="47"/>
        <pc:sldMkLst>
          <pc:docMk/>
          <pc:sldMk cId="4154658400" sldId="336"/>
        </pc:sldMkLst>
      </pc:sldChg>
      <pc:sldChg chg="del">
        <pc:chgData name="Zurbrügg Corinne" userId="9bf00a35-daaf-4b5d-a00c-eae22b493c7e" providerId="ADAL" clId="{F896CB6E-1FF8-4F8E-BB38-22186265DB2A}" dt="2026-06-01T14:00:16.121" v="11" actId="47"/>
        <pc:sldMkLst>
          <pc:docMk/>
          <pc:sldMk cId="3611308655" sldId="337"/>
        </pc:sldMkLst>
      </pc:sldChg>
      <pc:sldChg chg="del">
        <pc:chgData name="Zurbrügg Corinne" userId="9bf00a35-daaf-4b5d-a00c-eae22b493c7e" providerId="ADAL" clId="{F896CB6E-1FF8-4F8E-BB38-22186265DB2A}" dt="2026-06-01T14:00:17.091" v="12" actId="47"/>
        <pc:sldMkLst>
          <pc:docMk/>
          <pc:sldMk cId="2808301044" sldId="338"/>
        </pc:sldMkLst>
      </pc:sldChg>
      <pc:sldChg chg="add del">
        <pc:chgData name="Zurbrügg Corinne" userId="9bf00a35-daaf-4b5d-a00c-eae22b493c7e" providerId="ADAL" clId="{F896CB6E-1FF8-4F8E-BB38-22186265DB2A}" dt="2026-06-01T14:00:53.363" v="21"/>
        <pc:sldMkLst>
          <pc:docMk/>
          <pc:sldMk cId="266204402" sldId="339"/>
        </pc:sldMkLst>
      </pc:sldChg>
      <pc:sldChg chg="del">
        <pc:chgData name="Zurbrügg Corinne" userId="9bf00a35-daaf-4b5d-a00c-eae22b493c7e" providerId="ADAL" clId="{F896CB6E-1FF8-4F8E-BB38-22186265DB2A}" dt="2026-06-01T14:00:18.098" v="13" actId="47"/>
        <pc:sldMkLst>
          <pc:docMk/>
          <pc:sldMk cId="3709940381" sldId="355"/>
        </pc:sldMkLst>
      </pc:sldChg>
      <pc:sldChg chg="add del">
        <pc:chgData name="Zurbrügg Corinne" userId="9bf00a35-daaf-4b5d-a00c-eae22b493c7e" providerId="ADAL" clId="{F896CB6E-1FF8-4F8E-BB38-22186265DB2A}" dt="2026-06-01T14:00:30.958" v="17" actId="47"/>
        <pc:sldMkLst>
          <pc:docMk/>
          <pc:sldMk cId="190121623" sldId="363"/>
        </pc:sldMkLst>
      </pc:sldChg>
      <pc:sldChg chg="add del">
        <pc:chgData name="Zurbrügg Corinne" userId="9bf00a35-daaf-4b5d-a00c-eae22b493c7e" providerId="ADAL" clId="{F896CB6E-1FF8-4F8E-BB38-22186265DB2A}" dt="2026-06-01T14:00:32.191" v="18" actId="47"/>
        <pc:sldMkLst>
          <pc:docMk/>
          <pc:sldMk cId="1141517885" sldId="364"/>
        </pc:sldMkLst>
      </pc:sldChg>
      <pc:sldChg chg="del">
        <pc:chgData name="Zurbrügg Corinne" userId="9bf00a35-daaf-4b5d-a00c-eae22b493c7e" providerId="ADAL" clId="{F896CB6E-1FF8-4F8E-BB38-22186265DB2A}" dt="2026-06-01T14:00:00.268" v="2" actId="47"/>
        <pc:sldMkLst>
          <pc:docMk/>
          <pc:sldMk cId="315846313" sldId="372"/>
        </pc:sldMkLst>
      </pc:sldChg>
      <pc:sldChg chg="del">
        <pc:chgData name="Zurbrügg Corinne" userId="9bf00a35-daaf-4b5d-a00c-eae22b493c7e" providerId="ADAL" clId="{F896CB6E-1FF8-4F8E-BB38-22186265DB2A}" dt="2026-06-01T14:00:01.209" v="3" actId="47"/>
        <pc:sldMkLst>
          <pc:docMk/>
          <pc:sldMk cId="410198733" sldId="373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889938" cy="498056"/>
          </a:xfrm>
          <a:prstGeom prst="rect">
            <a:avLst/>
          </a:prstGeom>
        </p:spPr>
        <p:txBody>
          <a:bodyPr vert="horz" lIns="90708" tIns="45354" rIns="90708" bIns="45354" rtlCol="0"/>
          <a:lstStyle>
            <a:lvl1pPr algn="l">
              <a:defRPr sz="1200"/>
            </a:lvl1pPr>
          </a:lstStyle>
          <a:p>
            <a:endParaRPr lang="de-CH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777607" y="0"/>
            <a:ext cx="2889938" cy="498056"/>
          </a:xfrm>
          <a:prstGeom prst="rect">
            <a:avLst/>
          </a:prstGeom>
        </p:spPr>
        <p:txBody>
          <a:bodyPr vert="horz" lIns="90708" tIns="45354" rIns="90708" bIns="45354" rtlCol="0"/>
          <a:lstStyle>
            <a:lvl1pPr algn="r">
              <a:defRPr sz="1200"/>
            </a:lvl1pPr>
          </a:lstStyle>
          <a:p>
            <a:fld id="{57B0CF8E-C138-4307-B66F-5CFD75F81BA9}" type="datetimeFigureOut">
              <a:rPr lang="de-CH" smtClean="0"/>
              <a:t>01.06.2026</a:t>
            </a:fld>
            <a:endParaRPr lang="de-CH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1101725" y="1241425"/>
            <a:ext cx="4465638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0708" tIns="45354" rIns="90708" bIns="45354" rtlCol="0" anchor="ctr"/>
          <a:lstStyle/>
          <a:p>
            <a:endParaRPr lang="de-CH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66909" y="4777194"/>
            <a:ext cx="5335270" cy="3908614"/>
          </a:xfrm>
          <a:prstGeom prst="rect">
            <a:avLst/>
          </a:prstGeom>
        </p:spPr>
        <p:txBody>
          <a:bodyPr vert="horz" lIns="90708" tIns="45354" rIns="90708" bIns="45354" rtlCol="0"/>
          <a:lstStyle/>
          <a:p>
            <a:pPr lvl="0"/>
            <a:r>
              <a:rPr lang="de-DE"/>
              <a:t>Modifier le format de la grille de texte</a:t>
            </a:r>
          </a:p>
          <a:p>
            <a:pPr lvl="1"/>
            <a:r>
              <a:rPr lang="de-DE"/>
              <a:t>Deuxième niveau</a:t>
            </a:r>
          </a:p>
          <a:p>
            <a:pPr lvl="2"/>
            <a:r>
              <a:rPr lang="de-DE"/>
              <a:t>Troisième niveau</a:t>
            </a:r>
          </a:p>
          <a:p>
            <a:pPr lvl="3"/>
            <a:r>
              <a:rPr lang="de-DE"/>
              <a:t>Quatrième niveau</a:t>
            </a:r>
          </a:p>
          <a:p>
            <a:pPr lvl="4"/>
            <a:r>
              <a:rPr lang="de-DE"/>
              <a:t>Cinquième niveau</a:t>
            </a:r>
            <a:endParaRPr lang="de-CH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889938" cy="498055"/>
          </a:xfrm>
          <a:prstGeom prst="rect">
            <a:avLst/>
          </a:prstGeom>
        </p:spPr>
        <p:txBody>
          <a:bodyPr vert="horz" lIns="90708" tIns="45354" rIns="90708" bIns="45354" rtlCol="0" anchor="b"/>
          <a:lstStyle>
            <a:lvl1pPr algn="l">
              <a:defRPr sz="1200"/>
            </a:lvl1pPr>
          </a:lstStyle>
          <a:p>
            <a:endParaRPr lang="de-CH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777607" y="9428584"/>
            <a:ext cx="2889938" cy="498055"/>
          </a:xfrm>
          <a:prstGeom prst="rect">
            <a:avLst/>
          </a:prstGeom>
        </p:spPr>
        <p:txBody>
          <a:bodyPr vert="horz" lIns="90708" tIns="45354" rIns="90708" bIns="45354" rtlCol="0" anchor="b"/>
          <a:lstStyle>
            <a:lvl1pPr algn="r">
              <a:defRPr sz="1200"/>
            </a:lvl1pPr>
          </a:lstStyle>
          <a:p>
            <a:fld id="{E9976C48-313D-43E6-898F-7CCA8AB7B608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42557001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CH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976C48-313D-43E6-898F-7CCA8AB7B608}" type="slidenum">
              <a:rPr lang="de-CH" smtClean="0"/>
              <a:t>5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30446565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CH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976C48-313D-43E6-898F-7CCA8AB7B608}" type="slidenum">
              <a:rPr lang="de-CH" smtClean="0"/>
              <a:t>18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36162495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CH" dirty="0"/>
              <a:t> 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976C48-313D-43E6-898F-7CCA8AB7B608}" type="slidenum">
              <a:rPr lang="de-CH" smtClean="0"/>
              <a:t>19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75670349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CH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976C48-313D-43E6-898F-7CCA8AB7B608}" type="slidenum">
              <a:rPr lang="de-CH" smtClean="0"/>
              <a:t>20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68191534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CH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976C48-313D-43E6-898F-7CCA8AB7B608}" type="slidenum">
              <a:rPr lang="de-CH" smtClean="0"/>
              <a:t>21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50606840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CH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976C48-313D-43E6-898F-7CCA8AB7B608}" type="slidenum">
              <a:rPr lang="de-CH" smtClean="0"/>
              <a:t>23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76399804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CH" baseline="0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976C48-313D-43E6-898F-7CCA8AB7B608}" type="slidenum">
              <a:rPr lang="de-CH" smtClean="0"/>
              <a:t>24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21460856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CH" dirty="0"/>
          </a:p>
          <a:p>
            <a:endParaRPr lang="de-CH" dirty="0"/>
          </a:p>
          <a:p>
            <a:endParaRPr lang="de-CH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976C48-313D-43E6-898F-7CCA8AB7B608}" type="slidenum">
              <a:rPr lang="de-CH" smtClean="0"/>
              <a:t>25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77657140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CH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976C48-313D-43E6-898F-7CCA8AB7B608}" type="slidenum">
              <a:rPr lang="de-CH" smtClean="0"/>
              <a:t>29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31828774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CH" baseline="0" dirty="0"/>
          </a:p>
          <a:p>
            <a:endParaRPr lang="de-CH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976C48-313D-43E6-898F-7CCA8AB7B608}" type="slidenum">
              <a:rPr lang="de-CH" smtClean="0"/>
              <a:t>34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93945053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CH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976C48-313D-43E6-898F-7CCA8AB7B608}" type="slidenum">
              <a:rPr lang="de-CH" smtClean="0"/>
              <a:t>35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79720894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E94214F-8FEF-1C5B-C529-AF9F879124B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E31B3D4B-BDD0-6841-8976-C9B549F05DB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D395A3EA-CCE5-91E9-1207-DC9B87024A5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CH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DDBE9D17-C7B2-3FA2-092F-E4DF822CDA0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976C48-313D-43E6-898F-7CCA8AB7B608}" type="slidenum">
              <a:rPr lang="de-CH" smtClean="0"/>
              <a:t>6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79833611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CH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976C48-313D-43E6-898F-7CCA8AB7B608}" type="slidenum">
              <a:rPr lang="de-CH" smtClean="0"/>
              <a:t>39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00804983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CH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976C48-313D-43E6-898F-7CCA8AB7B608}" type="slidenum">
              <a:rPr lang="de-CH" smtClean="0"/>
              <a:t>41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67128274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CH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976C48-313D-43E6-898F-7CCA8AB7B608}" type="slidenum">
              <a:rPr lang="de-CH" smtClean="0"/>
              <a:t>42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778894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2FA1FE7-F428-FCD6-E884-20349269EA5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A60A953E-0C8D-10E5-0203-92FF5655DA7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970D7AC0-DF9E-C3F9-CF7C-31D6662B41E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CH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B1CDFAB9-0AE9-75D4-6477-B4358A053F6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976C48-313D-43E6-898F-7CCA8AB7B608}" type="slidenum">
              <a:rPr lang="de-CH" smtClean="0"/>
              <a:t>7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80080676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4ACE4EA-4DAD-4983-2604-7C0D20923D7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936E2054-96C8-EA1A-F8A5-EA1C76FA112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2D42B32F-EEA7-4E24-B226-B398DE1C480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CH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015134BC-D1AD-EDB8-8137-2B5D78A8E94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976C48-313D-43E6-898F-7CCA8AB7B608}" type="slidenum">
              <a:rPr lang="de-CH" smtClean="0"/>
              <a:t>8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07482302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CH" dirty="0"/>
              <a:t> 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976C48-313D-43E6-898F-7CCA8AB7B608}" type="slidenum">
              <a:rPr lang="de-CH" smtClean="0"/>
              <a:t>10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17584533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0919200-B7BA-478C-571E-8D2C2C44E21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9330DD45-CBC3-42B9-6BB4-8502B23B2DA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ECBFD94C-C5AA-631A-4451-9584C45D01A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CH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2F4C2E3E-BEAF-797C-4513-F0975B7A247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976C48-313D-43E6-898F-7CCA8AB7B608}" type="slidenum">
              <a:rPr lang="de-CH" smtClean="0"/>
              <a:t>11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12352881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CH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976C48-313D-43E6-898F-7CCA8AB7B608}" type="slidenum">
              <a:rPr lang="de-CH" smtClean="0"/>
              <a:t>12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58018987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CH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976C48-313D-43E6-898F-7CCA8AB7B608}" type="slidenum">
              <a:rPr lang="de-CH" smtClean="0"/>
              <a:t>16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18208930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CH" dirty="0"/>
          </a:p>
          <a:p>
            <a:endParaRPr lang="fr-CH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976C48-313D-43E6-898F-7CCA8AB7B608}" type="slidenum">
              <a:rPr lang="de-CH" smtClean="0"/>
              <a:t>17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11798518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F174196-DEBC-4EEA-9166-8CD3D9F2D8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473448"/>
            <a:ext cx="6858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 dirty="0"/>
              <a:t>Mastertitelformat bearbeiten</a:t>
            </a:r>
            <a:endParaRPr lang="de-CH" dirty="0"/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CD8FFF8B-9E37-441C-88B7-A3A375247B8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933478"/>
            <a:ext cx="6858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dirty="0"/>
              <a:t>Master-Untertitelformat bearbeiten</a:t>
            </a:r>
            <a:endParaRPr lang="de-CH" dirty="0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1ABCC5AC-602F-4AA6-A728-53E97BBED0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24235"/>
            <a:ext cx="3086100" cy="365125"/>
          </a:xfrm>
        </p:spPr>
        <p:txBody>
          <a:bodyPr/>
          <a:lstStyle/>
          <a:p>
            <a:r>
              <a:rPr lang="de-CH" dirty="0"/>
              <a:t>Formation de </a:t>
            </a:r>
            <a:r>
              <a:rPr lang="de-CH" dirty="0" err="1"/>
              <a:t>conseiller-ère</a:t>
            </a:r>
            <a:r>
              <a:rPr lang="de-CH" dirty="0"/>
              <a:t> en </a:t>
            </a:r>
            <a:r>
              <a:rPr lang="de-CH" dirty="0" err="1"/>
              <a:t>biodiversité</a:t>
            </a:r>
            <a:endParaRPr lang="de-CH" dirty="0"/>
          </a:p>
        </p:txBody>
      </p:sp>
      <p:grpSp>
        <p:nvGrpSpPr>
          <p:cNvPr id="6" name="Gruppieren 5">
            <a:extLst>
              <a:ext uri="{FF2B5EF4-FFF2-40B4-BE49-F238E27FC236}">
                <a16:creationId xmlns:a16="http://schemas.microsoft.com/office/drawing/2014/main" id="{A0206ACB-C6EC-9974-302A-DB211752ACF1}"/>
              </a:ext>
            </a:extLst>
          </p:cNvPr>
          <p:cNvGrpSpPr/>
          <p:nvPr userDrawn="1"/>
        </p:nvGrpSpPr>
        <p:grpSpPr>
          <a:xfrm>
            <a:off x="755577" y="351202"/>
            <a:ext cx="7632848" cy="900000"/>
            <a:chOff x="755576" y="351202"/>
            <a:chExt cx="7632848" cy="900000"/>
          </a:xfrm>
        </p:grpSpPr>
        <p:pic>
          <p:nvPicPr>
            <p:cNvPr id="7" name="Grafik 6">
              <a:extLst>
                <a:ext uri="{FF2B5EF4-FFF2-40B4-BE49-F238E27FC236}">
                  <a16:creationId xmlns:a16="http://schemas.microsoft.com/office/drawing/2014/main" id="{91440485-7CCA-71FF-7248-EAD9C17DBEEC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55576" y="351202"/>
              <a:ext cx="1712805" cy="900000"/>
            </a:xfrm>
            <a:prstGeom prst="rect">
              <a:avLst/>
            </a:prstGeom>
          </p:spPr>
        </p:pic>
        <p:pic>
          <p:nvPicPr>
            <p:cNvPr id="8" name="Grafik 7">
              <a:extLst>
                <a:ext uri="{FF2B5EF4-FFF2-40B4-BE49-F238E27FC236}">
                  <a16:creationId xmlns:a16="http://schemas.microsoft.com/office/drawing/2014/main" id="{45485AC0-2B00-3C82-236D-23DEC554FD63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659369" y="841495"/>
              <a:ext cx="945779" cy="396000"/>
            </a:xfrm>
            <a:prstGeom prst="rect">
              <a:avLst/>
            </a:prstGeom>
          </p:spPr>
        </p:pic>
        <p:pic>
          <p:nvPicPr>
            <p:cNvPr id="9" name="Grafik 8" descr="Ein Bild, das Text enthält.&#10;&#10;Automatisch generierte Beschreibung">
              <a:extLst>
                <a:ext uri="{FF2B5EF4-FFF2-40B4-BE49-F238E27FC236}">
                  <a16:creationId xmlns:a16="http://schemas.microsoft.com/office/drawing/2014/main" id="{C49D5878-BFB7-3E38-FC28-AC6679671F17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796136" y="351202"/>
              <a:ext cx="2592288" cy="9000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2930985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D8882545-4F47-4494-A735-4F3301B6FED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1405209"/>
            <a:ext cx="7886700" cy="4680000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70C9E06C-9E8C-424E-A15D-559585D30C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32799" y="6405292"/>
            <a:ext cx="3086100" cy="365125"/>
          </a:xfrm>
        </p:spPr>
        <p:txBody>
          <a:bodyPr/>
          <a:lstStyle/>
          <a:p>
            <a:r>
              <a:rPr lang="de-CH"/>
              <a:t>Lehrgang Biodiversitätsberatung</a:t>
            </a:r>
          </a:p>
        </p:txBody>
      </p:sp>
      <p:pic>
        <p:nvPicPr>
          <p:cNvPr id="2" name="Grafik 1">
            <a:extLst>
              <a:ext uri="{FF2B5EF4-FFF2-40B4-BE49-F238E27FC236}">
                <a16:creationId xmlns:a16="http://schemas.microsoft.com/office/drawing/2014/main" id="{BE342788-ACCC-C064-F746-24B49F76C6F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8650" y="6271148"/>
            <a:ext cx="3816000" cy="450326"/>
          </a:xfrm>
          <a:prstGeom prst="rect">
            <a:avLst/>
          </a:prstGeom>
        </p:spPr>
      </p:pic>
      <p:sp>
        <p:nvSpPr>
          <p:cNvPr id="4" name="Titel 3">
            <a:extLst>
              <a:ext uri="{FF2B5EF4-FFF2-40B4-BE49-F238E27FC236}">
                <a16:creationId xmlns:a16="http://schemas.microsoft.com/office/drawing/2014/main" id="{5BFA530B-50A3-CBC5-C875-39EADBFC40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3799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CH"/>
          </a:p>
          <a:p>
            <a:pPr>
              <a:defRPr/>
            </a:pPr>
            <a:endParaRPr lang="de-CH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1"/>
          </p:nvPr>
        </p:nvSpPr>
        <p:spPr>
          <a:xfrm>
            <a:off x="6588125" y="6237288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CH"/>
          </a:p>
          <a:p>
            <a:pPr>
              <a:defRPr/>
            </a:pPr>
            <a:fld id="{4945A706-C9B1-46F2-9782-CDFAF67A1FDA}" type="slidenum">
              <a:rPr lang="de-CH"/>
              <a:pPr>
                <a:defRPr/>
              </a:pPr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23373240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>
  <p:cSld name="Titre. Contenu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84213" y="260350"/>
            <a:ext cx="7921625" cy="454025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684213" y="1052513"/>
            <a:ext cx="3884612" cy="5038725"/>
          </a:xfrm>
        </p:spPr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721225" y="1052513"/>
            <a:ext cx="3884613" cy="5038725"/>
          </a:xfrm>
        </p:spPr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CH"/>
          </a:p>
          <a:p>
            <a:pPr>
              <a:defRPr/>
            </a:pPr>
            <a:endParaRPr lang="de-CH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xfrm>
            <a:off x="6588125" y="6237288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CH"/>
          </a:p>
          <a:p>
            <a:pPr>
              <a:defRPr/>
            </a:pPr>
            <a:fld id="{D59FEF7A-1D16-4D7B-AB96-7AAB1099DC25}" type="slidenum">
              <a:rPr lang="de-CH"/>
              <a:pPr>
                <a:defRPr/>
              </a:pPr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22678126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CH"/>
          </a:p>
          <a:p>
            <a:pPr>
              <a:defRPr/>
            </a:pPr>
            <a:endParaRPr lang="de-CH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xfrm>
            <a:off x="6588125" y="6237288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CH"/>
          </a:p>
          <a:p>
            <a:pPr>
              <a:defRPr/>
            </a:pPr>
            <a:fld id="{29081C62-1175-45CC-85EE-E71E620B95F2}" type="slidenum">
              <a:rPr lang="de-CH"/>
              <a:pPr>
                <a:defRPr/>
              </a:pPr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694105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Inhaltsplatzhalter 2"/>
          <p:cNvSpPr>
            <a:spLocks noGrp="1"/>
          </p:cNvSpPr>
          <p:nvPr>
            <p:ph idx="13" hasCustomPrompt="1"/>
          </p:nvPr>
        </p:nvSpPr>
        <p:spPr>
          <a:xfrm>
            <a:off x="3233405" y="1638002"/>
            <a:ext cx="2700337" cy="2149357"/>
          </a:xfrm>
          <a:solidFill>
            <a:schemeClr val="accent1">
              <a:lumMod val="20000"/>
              <a:lumOff val="80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Hier Bild einfügen</a:t>
            </a:r>
            <a:endParaRPr lang="de-CH" dirty="0"/>
          </a:p>
        </p:txBody>
      </p:sp>
      <p:sp>
        <p:nvSpPr>
          <p:cNvPr id="18" name="Inhaltsplatzhalter 2"/>
          <p:cNvSpPr>
            <a:spLocks noGrp="1"/>
          </p:cNvSpPr>
          <p:nvPr>
            <p:ph idx="14" hasCustomPrompt="1"/>
          </p:nvPr>
        </p:nvSpPr>
        <p:spPr>
          <a:xfrm>
            <a:off x="624161" y="1638002"/>
            <a:ext cx="2598465" cy="2149357"/>
          </a:xfrm>
          <a:solidFill>
            <a:schemeClr val="accent1">
              <a:lumMod val="20000"/>
              <a:lumOff val="80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Hier Bild einfügen</a:t>
            </a:r>
            <a:endParaRPr lang="de-CH" dirty="0"/>
          </a:p>
        </p:txBody>
      </p:sp>
      <p:sp>
        <p:nvSpPr>
          <p:cNvPr id="19" name="Inhaltsplatzhalter 2"/>
          <p:cNvSpPr>
            <a:spLocks noGrp="1"/>
          </p:cNvSpPr>
          <p:nvPr>
            <p:ph idx="15" hasCustomPrompt="1"/>
          </p:nvPr>
        </p:nvSpPr>
        <p:spPr>
          <a:xfrm>
            <a:off x="5917925" y="1638002"/>
            <a:ext cx="2614889" cy="2149357"/>
          </a:xfrm>
          <a:solidFill>
            <a:schemeClr val="accent1">
              <a:lumMod val="20000"/>
              <a:lumOff val="80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Hier Bild einfügen</a:t>
            </a:r>
            <a:endParaRPr lang="de-CH" dirty="0"/>
          </a:p>
        </p:txBody>
      </p:sp>
      <p:cxnSp>
        <p:nvCxnSpPr>
          <p:cNvPr id="21" name="Gerader Verbinder 20"/>
          <p:cNvCxnSpPr/>
          <p:nvPr userDrawn="1"/>
        </p:nvCxnSpPr>
        <p:spPr>
          <a:xfrm>
            <a:off x="3222625" y="1638000"/>
            <a:ext cx="0" cy="2176582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Gerader Verbinder 21"/>
          <p:cNvCxnSpPr/>
          <p:nvPr userDrawn="1"/>
        </p:nvCxnSpPr>
        <p:spPr>
          <a:xfrm>
            <a:off x="5933741" y="1638000"/>
            <a:ext cx="0" cy="2176582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" name="Gruppieren 9">
            <a:extLst>
              <a:ext uri="{FF2B5EF4-FFF2-40B4-BE49-F238E27FC236}">
                <a16:creationId xmlns:a16="http://schemas.microsoft.com/office/drawing/2014/main" id="{CAB9EB27-EFDC-429F-9E2B-7D707308339C}"/>
              </a:ext>
            </a:extLst>
          </p:cNvPr>
          <p:cNvGrpSpPr/>
          <p:nvPr userDrawn="1"/>
        </p:nvGrpSpPr>
        <p:grpSpPr>
          <a:xfrm>
            <a:off x="755577" y="351202"/>
            <a:ext cx="7632848" cy="900000"/>
            <a:chOff x="755576" y="351202"/>
            <a:chExt cx="7632848" cy="900000"/>
          </a:xfrm>
        </p:grpSpPr>
        <p:pic>
          <p:nvPicPr>
            <p:cNvPr id="11" name="Grafik 10">
              <a:extLst>
                <a:ext uri="{FF2B5EF4-FFF2-40B4-BE49-F238E27FC236}">
                  <a16:creationId xmlns:a16="http://schemas.microsoft.com/office/drawing/2014/main" id="{DE9393AB-CC19-4033-BCA9-5A0DB4477027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55576" y="351202"/>
              <a:ext cx="1712805" cy="900000"/>
            </a:xfrm>
            <a:prstGeom prst="rect">
              <a:avLst/>
            </a:prstGeom>
          </p:spPr>
        </p:pic>
        <p:pic>
          <p:nvPicPr>
            <p:cNvPr id="12" name="Grafik 11">
              <a:extLst>
                <a:ext uri="{FF2B5EF4-FFF2-40B4-BE49-F238E27FC236}">
                  <a16:creationId xmlns:a16="http://schemas.microsoft.com/office/drawing/2014/main" id="{DC8CFD68-B5B5-4AB0-8D96-64ECCBB705E1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659369" y="841495"/>
              <a:ext cx="945779" cy="396000"/>
            </a:xfrm>
            <a:prstGeom prst="rect">
              <a:avLst/>
            </a:prstGeom>
          </p:spPr>
        </p:pic>
        <p:pic>
          <p:nvPicPr>
            <p:cNvPr id="13" name="Grafik 12" descr="Ein Bild, das Text enthält.&#10;&#10;Automatisch generierte Beschreibung">
              <a:extLst>
                <a:ext uri="{FF2B5EF4-FFF2-40B4-BE49-F238E27FC236}">
                  <a16:creationId xmlns:a16="http://schemas.microsoft.com/office/drawing/2014/main" id="{FA7A1DF5-A270-433C-B2CB-0D802E4BBAAD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796136" y="351202"/>
              <a:ext cx="2592288" cy="900000"/>
            </a:xfrm>
            <a:prstGeom prst="rect">
              <a:avLst/>
            </a:prstGeom>
          </p:spPr>
        </p:pic>
      </p:grpSp>
      <p:sp>
        <p:nvSpPr>
          <p:cNvPr id="15" name="Fußzeilenplatzhalter 4">
            <a:extLst>
              <a:ext uri="{FF2B5EF4-FFF2-40B4-BE49-F238E27FC236}">
                <a16:creationId xmlns:a16="http://schemas.microsoft.com/office/drawing/2014/main" id="{A0E29215-BBC2-44C1-8202-476A43BC9E0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62099" y="6324235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de-CH" dirty="0"/>
              <a:t>Lehrgang Biodiversitätsberatung</a:t>
            </a:r>
          </a:p>
        </p:txBody>
      </p:sp>
      <p:sp>
        <p:nvSpPr>
          <p:cNvPr id="16" name="Titel 1">
            <a:extLst>
              <a:ext uri="{FF2B5EF4-FFF2-40B4-BE49-F238E27FC236}">
                <a16:creationId xmlns:a16="http://schemas.microsoft.com/office/drawing/2014/main" id="{5B116523-80D4-47F9-897C-274987D70C1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15650" y="3821840"/>
            <a:ext cx="6858000" cy="2055432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 dirty="0"/>
              <a:t>Mastertitelformat bearbeiten</a:t>
            </a:r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131592516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15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39B86ED0-376A-4AEA-82F4-B139877F5D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29250" y="6400980"/>
            <a:ext cx="3086100" cy="360000"/>
          </a:xfrm>
        </p:spPr>
        <p:txBody>
          <a:bodyPr/>
          <a:lstStyle/>
          <a:p>
            <a:r>
              <a:rPr lang="de-CH"/>
              <a:t>Lehrgang Biodiversitätsberatung</a:t>
            </a:r>
          </a:p>
        </p:txBody>
      </p:sp>
      <p:sp>
        <p:nvSpPr>
          <p:cNvPr id="8" name="Textplatzhalter 2">
            <a:extLst>
              <a:ext uri="{FF2B5EF4-FFF2-40B4-BE49-F238E27FC236}">
                <a16:creationId xmlns:a16="http://schemas.microsoft.com/office/drawing/2014/main" id="{9445F8F2-C532-4C73-ABC8-308090C5716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403053"/>
            <a:ext cx="7886700" cy="4680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  <a:endParaRPr lang="de-CH" dirty="0"/>
          </a:p>
        </p:txBody>
      </p:sp>
      <p:pic>
        <p:nvPicPr>
          <p:cNvPr id="2" name="Grafik 1">
            <a:extLst>
              <a:ext uri="{FF2B5EF4-FFF2-40B4-BE49-F238E27FC236}">
                <a16:creationId xmlns:a16="http://schemas.microsoft.com/office/drawing/2014/main" id="{92FA2A9F-58EF-650B-C097-763F1DB08C5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8650" y="6271148"/>
            <a:ext cx="3816000" cy="450326"/>
          </a:xfrm>
          <a:prstGeom prst="rect">
            <a:avLst/>
          </a:prstGeom>
        </p:spPr>
      </p:pic>
      <p:sp>
        <p:nvSpPr>
          <p:cNvPr id="3" name="Titel 2">
            <a:extLst>
              <a:ext uri="{FF2B5EF4-FFF2-40B4-BE49-F238E27FC236}">
                <a16:creationId xmlns:a16="http://schemas.microsoft.com/office/drawing/2014/main" id="{940BEA56-F7D7-6744-8B3D-1C2BB2764D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7"/>
            <a:ext cx="7886700" cy="720000"/>
          </a:xfrm>
        </p:spPr>
        <p:txBody>
          <a:bodyPr/>
          <a:lstStyle/>
          <a:p>
            <a:r>
              <a:rPr lang="de-DE" dirty="0"/>
              <a:t>Mastertitelformat bearbeiten</a:t>
            </a:r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14524061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7C5534CF-F738-4602-97CA-A3EA8F17711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399144"/>
            <a:ext cx="3867150" cy="4680000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  <a:endParaRPr lang="de-CH" dirty="0"/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55586B9E-B0B9-4592-A976-0EE3264A495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48200" y="1399144"/>
            <a:ext cx="3867150" cy="4680000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  <a:endParaRPr lang="de-CH" dirty="0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4419F949-7998-450E-AEB6-1380D629C5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34341" y="6393162"/>
            <a:ext cx="3086100" cy="360000"/>
          </a:xfrm>
        </p:spPr>
        <p:txBody>
          <a:bodyPr/>
          <a:lstStyle/>
          <a:p>
            <a:r>
              <a:rPr lang="de-CH" dirty="0"/>
              <a:t>Lehrgang Biodiversitätsberatung</a:t>
            </a:r>
          </a:p>
        </p:txBody>
      </p:sp>
      <p:pic>
        <p:nvPicPr>
          <p:cNvPr id="2" name="Grafik 1">
            <a:extLst>
              <a:ext uri="{FF2B5EF4-FFF2-40B4-BE49-F238E27FC236}">
                <a16:creationId xmlns:a16="http://schemas.microsoft.com/office/drawing/2014/main" id="{CFD9A61E-0FEC-49EF-031E-7BE54969E82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8650" y="6271148"/>
            <a:ext cx="3816000" cy="450326"/>
          </a:xfrm>
          <a:prstGeom prst="rect">
            <a:avLst/>
          </a:prstGeom>
        </p:spPr>
      </p:pic>
      <p:sp>
        <p:nvSpPr>
          <p:cNvPr id="5" name="Titel 4">
            <a:extLst>
              <a:ext uri="{FF2B5EF4-FFF2-40B4-BE49-F238E27FC236}">
                <a16:creationId xmlns:a16="http://schemas.microsoft.com/office/drawing/2014/main" id="{CD5873B5-7B2D-BAD1-3110-FC01476C52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7"/>
            <a:ext cx="7886700" cy="720000"/>
          </a:xfrm>
        </p:spPr>
        <p:txBody>
          <a:bodyPr>
            <a:normAutofit/>
          </a:bodyPr>
          <a:lstStyle>
            <a:lvl1pPr>
              <a:defRPr sz="2400"/>
            </a:lvl1pPr>
          </a:lstStyle>
          <a:p>
            <a:r>
              <a:rPr lang="de-DE" dirty="0"/>
              <a:t>Mastertitelformat bearbeiten</a:t>
            </a:r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20944291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platzhalter 2">
            <a:extLst>
              <a:ext uri="{FF2B5EF4-FFF2-40B4-BE49-F238E27FC236}">
                <a16:creationId xmlns:a16="http://schemas.microsoft.com/office/drawing/2014/main" id="{154F3ED9-9001-4FC0-893D-81CB3C0FD46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268760"/>
            <a:ext cx="3868737" cy="720000"/>
          </a:xfrm>
        </p:spPr>
        <p:txBody>
          <a:bodyPr anchor="b"/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dirty="0"/>
              <a:t>Mastertextformat bearbeiten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7D045D8C-C343-4856-838C-D5A4E756FA9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8650" y="2206761"/>
            <a:ext cx="3868737" cy="3960000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  <a:endParaRPr lang="de-CH" dirty="0"/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6E59AE9D-1027-4470-A376-5FA6F23D3A7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4841" y="1268760"/>
            <a:ext cx="3887788" cy="72000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dirty="0"/>
              <a:t>Mastertextformat bearbeiten</a:t>
            </a:r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E5F618B3-C884-4B99-A23A-FB5DF1D74D0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4841" y="2206761"/>
            <a:ext cx="3887788" cy="3960000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  <a:endParaRPr lang="de-CH" dirty="0"/>
          </a:p>
        </p:txBody>
      </p:sp>
      <p:sp>
        <p:nvSpPr>
          <p:cNvPr id="8" name="Fußzeilenplatzhalter 7">
            <a:extLst>
              <a:ext uri="{FF2B5EF4-FFF2-40B4-BE49-F238E27FC236}">
                <a16:creationId xmlns:a16="http://schemas.microsoft.com/office/drawing/2014/main" id="{FE3C2D70-C4EA-4261-9A75-AB97A9622C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29250" y="6396666"/>
            <a:ext cx="3086100" cy="365125"/>
          </a:xfrm>
        </p:spPr>
        <p:txBody>
          <a:bodyPr/>
          <a:lstStyle/>
          <a:p>
            <a:r>
              <a:rPr lang="de-CH"/>
              <a:t>Lehrgang Biodiversitätsberatung</a:t>
            </a: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9BA4EA3E-61B6-12E1-75A9-FDFD4EEAF2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CH"/>
          </a:p>
        </p:txBody>
      </p:sp>
      <p:pic>
        <p:nvPicPr>
          <p:cNvPr id="7" name="Grafik 6">
            <a:extLst>
              <a:ext uri="{FF2B5EF4-FFF2-40B4-BE49-F238E27FC236}">
                <a16:creationId xmlns:a16="http://schemas.microsoft.com/office/drawing/2014/main" id="{3C4A5592-6CEB-3322-64EA-52A317192E1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8650" y="6271148"/>
            <a:ext cx="3816000" cy="4503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9577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1A289651-6F9C-47E3-94C8-CDA55E63C4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32160" y="6398581"/>
            <a:ext cx="3086100" cy="365125"/>
          </a:xfrm>
        </p:spPr>
        <p:txBody>
          <a:bodyPr/>
          <a:lstStyle/>
          <a:p>
            <a:r>
              <a:rPr lang="de-CH" dirty="0"/>
              <a:t>Lehrgang Biodiversitätsberatung</a:t>
            </a:r>
          </a:p>
        </p:txBody>
      </p:sp>
      <p:pic>
        <p:nvPicPr>
          <p:cNvPr id="2" name="Grafik 1">
            <a:extLst>
              <a:ext uri="{FF2B5EF4-FFF2-40B4-BE49-F238E27FC236}">
                <a16:creationId xmlns:a16="http://schemas.microsoft.com/office/drawing/2014/main" id="{259F735A-4595-D6BC-3088-BB6B976BFA9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8650" y="6271148"/>
            <a:ext cx="3816000" cy="450326"/>
          </a:xfrm>
          <a:prstGeom prst="rect">
            <a:avLst/>
          </a:prstGeom>
        </p:spPr>
      </p:pic>
      <p:sp>
        <p:nvSpPr>
          <p:cNvPr id="3" name="Titel 2">
            <a:extLst>
              <a:ext uri="{FF2B5EF4-FFF2-40B4-BE49-F238E27FC236}">
                <a16:creationId xmlns:a16="http://schemas.microsoft.com/office/drawing/2014/main" id="{4FCDAF25-3FD9-E883-1F2D-05AD2695E2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8377684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079D429A-6DC4-47D6-BEC4-466AC1683F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29250" y="6398164"/>
            <a:ext cx="3086100" cy="365125"/>
          </a:xfrm>
        </p:spPr>
        <p:txBody>
          <a:bodyPr/>
          <a:lstStyle/>
          <a:p>
            <a:r>
              <a:rPr lang="de-CH"/>
              <a:t>Lehrgang Biodiversitätsberatung</a:t>
            </a:r>
          </a:p>
        </p:txBody>
      </p:sp>
      <p:sp>
        <p:nvSpPr>
          <p:cNvPr id="5" name="Inhaltsplatzhalter 2">
            <a:extLst>
              <a:ext uri="{FF2B5EF4-FFF2-40B4-BE49-F238E27FC236}">
                <a16:creationId xmlns:a16="http://schemas.microsoft.com/office/drawing/2014/main" id="{CFCD5429-E64A-4B8D-B19D-A7CE9B5302D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5322" y="1336361"/>
            <a:ext cx="7921625" cy="23400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</p:txBody>
      </p:sp>
      <p:sp>
        <p:nvSpPr>
          <p:cNvPr id="6" name="Inhaltsplatzhalter 2">
            <a:extLst>
              <a:ext uri="{FF2B5EF4-FFF2-40B4-BE49-F238E27FC236}">
                <a16:creationId xmlns:a16="http://schemas.microsoft.com/office/drawing/2014/main" id="{0F436B8F-B756-4D14-A2DC-093901E87C1A}"/>
              </a:ext>
            </a:extLst>
          </p:cNvPr>
          <p:cNvSpPr>
            <a:spLocks noGrp="1"/>
          </p:cNvSpPr>
          <p:nvPr>
            <p:ph idx="14" hasCustomPrompt="1"/>
          </p:nvPr>
        </p:nvSpPr>
        <p:spPr>
          <a:xfrm>
            <a:off x="626152" y="3933056"/>
            <a:ext cx="3852000" cy="2149357"/>
          </a:xfrm>
          <a:solidFill>
            <a:schemeClr val="accent1">
              <a:lumMod val="20000"/>
              <a:lumOff val="80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Hier Bild einfügen</a:t>
            </a:r>
            <a:endParaRPr lang="de-CH" dirty="0"/>
          </a:p>
        </p:txBody>
      </p:sp>
      <p:sp>
        <p:nvSpPr>
          <p:cNvPr id="7" name="Inhaltsplatzhalter 2">
            <a:extLst>
              <a:ext uri="{FF2B5EF4-FFF2-40B4-BE49-F238E27FC236}">
                <a16:creationId xmlns:a16="http://schemas.microsoft.com/office/drawing/2014/main" id="{A0A34AFC-16B6-4D3A-815A-ABC5A267B057}"/>
              </a:ext>
            </a:extLst>
          </p:cNvPr>
          <p:cNvSpPr>
            <a:spLocks noGrp="1"/>
          </p:cNvSpPr>
          <p:nvPr>
            <p:ph idx="15" hasCustomPrompt="1"/>
          </p:nvPr>
        </p:nvSpPr>
        <p:spPr>
          <a:xfrm>
            <a:off x="4694947" y="3927595"/>
            <a:ext cx="3852000" cy="2149357"/>
          </a:xfrm>
          <a:solidFill>
            <a:schemeClr val="accent1">
              <a:lumMod val="20000"/>
              <a:lumOff val="80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Hier Bild einfügen</a:t>
            </a:r>
            <a:endParaRPr lang="de-CH" dirty="0"/>
          </a:p>
        </p:txBody>
      </p:sp>
      <p:pic>
        <p:nvPicPr>
          <p:cNvPr id="2" name="Grafik 1">
            <a:extLst>
              <a:ext uri="{FF2B5EF4-FFF2-40B4-BE49-F238E27FC236}">
                <a16:creationId xmlns:a16="http://schemas.microsoft.com/office/drawing/2014/main" id="{2C0B067D-F435-70CA-1A05-A3AB1189436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8650" y="6271148"/>
            <a:ext cx="3816000" cy="450326"/>
          </a:xfrm>
          <a:prstGeom prst="rect">
            <a:avLst/>
          </a:prstGeom>
        </p:spPr>
      </p:pic>
      <p:sp>
        <p:nvSpPr>
          <p:cNvPr id="4" name="Titel 3">
            <a:extLst>
              <a:ext uri="{FF2B5EF4-FFF2-40B4-BE49-F238E27FC236}">
                <a16:creationId xmlns:a16="http://schemas.microsoft.com/office/drawing/2014/main" id="{27D6F867-1B5E-FF68-EE75-A27D893BD6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3062881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Inhaltsplatzhalter 2"/>
          <p:cNvSpPr>
            <a:spLocks noGrp="1"/>
          </p:cNvSpPr>
          <p:nvPr>
            <p:ph idx="14" hasCustomPrompt="1"/>
          </p:nvPr>
        </p:nvSpPr>
        <p:spPr>
          <a:xfrm>
            <a:off x="625210" y="1637999"/>
            <a:ext cx="2506929" cy="2052000"/>
          </a:xfrm>
          <a:solidFill>
            <a:schemeClr val="accent1">
              <a:lumMod val="20000"/>
              <a:lumOff val="80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Hier Bild einfügen</a:t>
            </a:r>
            <a:endParaRPr lang="de-CH" dirty="0"/>
          </a:p>
        </p:txBody>
      </p:sp>
      <p:sp>
        <p:nvSpPr>
          <p:cNvPr id="10" name="Inhaltsplatzhalter 2"/>
          <p:cNvSpPr>
            <a:spLocks noGrp="1"/>
          </p:cNvSpPr>
          <p:nvPr>
            <p:ph idx="15" hasCustomPrompt="1"/>
          </p:nvPr>
        </p:nvSpPr>
        <p:spPr>
          <a:xfrm>
            <a:off x="3311525" y="1637999"/>
            <a:ext cx="2506929" cy="2052000"/>
          </a:xfrm>
          <a:solidFill>
            <a:schemeClr val="accent1">
              <a:lumMod val="20000"/>
              <a:lumOff val="80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Hier Bild einfügen</a:t>
            </a:r>
            <a:endParaRPr lang="de-CH" dirty="0"/>
          </a:p>
        </p:txBody>
      </p:sp>
      <p:sp>
        <p:nvSpPr>
          <p:cNvPr id="11" name="Inhaltsplatzhalter 2"/>
          <p:cNvSpPr>
            <a:spLocks noGrp="1"/>
          </p:cNvSpPr>
          <p:nvPr>
            <p:ph idx="16" hasCustomPrompt="1"/>
          </p:nvPr>
        </p:nvSpPr>
        <p:spPr>
          <a:xfrm>
            <a:off x="6025885" y="1637999"/>
            <a:ext cx="2506929" cy="2052000"/>
          </a:xfrm>
          <a:solidFill>
            <a:schemeClr val="accent1">
              <a:lumMod val="20000"/>
              <a:lumOff val="80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Hier Bild einfügen</a:t>
            </a:r>
            <a:endParaRPr lang="de-CH" dirty="0"/>
          </a:p>
        </p:txBody>
      </p:sp>
      <p:sp>
        <p:nvSpPr>
          <p:cNvPr id="12" name="Inhaltsplatzhalter 2"/>
          <p:cNvSpPr>
            <a:spLocks noGrp="1"/>
          </p:cNvSpPr>
          <p:nvPr>
            <p:ph idx="17" hasCustomPrompt="1"/>
          </p:nvPr>
        </p:nvSpPr>
        <p:spPr>
          <a:xfrm>
            <a:off x="625210" y="3897088"/>
            <a:ext cx="2506929" cy="2051277"/>
          </a:xfrm>
          <a:solidFill>
            <a:schemeClr val="accent1">
              <a:lumMod val="20000"/>
              <a:lumOff val="80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Hier Bild einfügen</a:t>
            </a:r>
            <a:endParaRPr lang="de-CH" dirty="0"/>
          </a:p>
        </p:txBody>
      </p:sp>
      <p:sp>
        <p:nvSpPr>
          <p:cNvPr id="13" name="Inhaltsplatzhalter 2"/>
          <p:cNvSpPr>
            <a:spLocks noGrp="1"/>
          </p:cNvSpPr>
          <p:nvPr>
            <p:ph idx="18" hasCustomPrompt="1"/>
          </p:nvPr>
        </p:nvSpPr>
        <p:spPr>
          <a:xfrm>
            <a:off x="3311525" y="3897088"/>
            <a:ext cx="2506929" cy="2051277"/>
          </a:xfrm>
          <a:solidFill>
            <a:schemeClr val="accent1">
              <a:lumMod val="20000"/>
              <a:lumOff val="80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Hier Bild einfügen</a:t>
            </a:r>
            <a:endParaRPr lang="de-CH" dirty="0"/>
          </a:p>
        </p:txBody>
      </p:sp>
      <p:sp>
        <p:nvSpPr>
          <p:cNvPr id="14" name="Inhaltsplatzhalter 2"/>
          <p:cNvSpPr>
            <a:spLocks noGrp="1"/>
          </p:cNvSpPr>
          <p:nvPr>
            <p:ph idx="19" hasCustomPrompt="1"/>
          </p:nvPr>
        </p:nvSpPr>
        <p:spPr>
          <a:xfrm>
            <a:off x="6025885" y="3897088"/>
            <a:ext cx="2506929" cy="2051277"/>
          </a:xfrm>
          <a:solidFill>
            <a:schemeClr val="accent1">
              <a:lumMod val="20000"/>
              <a:lumOff val="80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Hier Bild einfügen</a:t>
            </a:r>
            <a:endParaRPr lang="de-CH" dirty="0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AEB4027F-5C62-4372-9BA7-8FFB8CB39070}"/>
              </a:ext>
            </a:extLst>
          </p:cNvPr>
          <p:cNvSpPr>
            <a:spLocks noGrp="1"/>
          </p:cNvSpPr>
          <p:nvPr>
            <p:ph type="ftr" sz="quarter" idx="20"/>
          </p:nvPr>
        </p:nvSpPr>
        <p:spPr>
          <a:xfrm>
            <a:off x="5430465" y="6388042"/>
            <a:ext cx="3086100" cy="365125"/>
          </a:xfrm>
        </p:spPr>
        <p:txBody>
          <a:bodyPr/>
          <a:lstStyle/>
          <a:p>
            <a:r>
              <a:rPr lang="de-CH"/>
              <a:t>Lehrgang Biodiversitätsberatung</a:t>
            </a:r>
            <a:endParaRPr lang="de-CH" dirty="0"/>
          </a:p>
        </p:txBody>
      </p:sp>
      <p:pic>
        <p:nvPicPr>
          <p:cNvPr id="2" name="Grafik 1">
            <a:extLst>
              <a:ext uri="{FF2B5EF4-FFF2-40B4-BE49-F238E27FC236}">
                <a16:creationId xmlns:a16="http://schemas.microsoft.com/office/drawing/2014/main" id="{378E7E22-6273-9CF8-619D-FBC85AF559E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8650" y="6271148"/>
            <a:ext cx="3816000" cy="450326"/>
          </a:xfrm>
          <a:prstGeom prst="rect">
            <a:avLst/>
          </a:prstGeom>
        </p:spPr>
      </p:pic>
      <p:sp>
        <p:nvSpPr>
          <p:cNvPr id="4" name="Titel 3">
            <a:extLst>
              <a:ext uri="{FF2B5EF4-FFF2-40B4-BE49-F238E27FC236}">
                <a16:creationId xmlns:a16="http://schemas.microsoft.com/office/drawing/2014/main" id="{31C54AE3-826F-BA09-B0D2-D67DA7DC07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7858482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Inhaltsplatzhalter 2"/>
          <p:cNvSpPr>
            <a:spLocks noGrp="1"/>
          </p:cNvSpPr>
          <p:nvPr>
            <p:ph idx="14" hasCustomPrompt="1"/>
          </p:nvPr>
        </p:nvSpPr>
        <p:spPr>
          <a:xfrm>
            <a:off x="628650" y="1415649"/>
            <a:ext cx="3852000" cy="4500000"/>
          </a:xfrm>
          <a:solidFill>
            <a:schemeClr val="accent1">
              <a:lumMod val="20000"/>
              <a:lumOff val="80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Hier Bild einfügen</a:t>
            </a:r>
            <a:endParaRPr lang="de-CH" dirty="0"/>
          </a:p>
        </p:txBody>
      </p:sp>
      <p:sp>
        <p:nvSpPr>
          <p:cNvPr id="11" name="Inhaltsplatzhalter 2"/>
          <p:cNvSpPr>
            <a:spLocks noGrp="1"/>
          </p:cNvSpPr>
          <p:nvPr>
            <p:ph idx="16" hasCustomPrompt="1"/>
          </p:nvPr>
        </p:nvSpPr>
        <p:spPr>
          <a:xfrm>
            <a:off x="4680000" y="1439592"/>
            <a:ext cx="3852000" cy="2160000"/>
          </a:xfrm>
          <a:solidFill>
            <a:schemeClr val="accent1">
              <a:lumMod val="20000"/>
              <a:lumOff val="80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Hier Bild einfügen</a:t>
            </a:r>
            <a:endParaRPr lang="de-CH" dirty="0"/>
          </a:p>
        </p:txBody>
      </p:sp>
      <p:sp>
        <p:nvSpPr>
          <p:cNvPr id="14" name="Inhaltsplatzhalter 2"/>
          <p:cNvSpPr>
            <a:spLocks noGrp="1"/>
          </p:cNvSpPr>
          <p:nvPr>
            <p:ph idx="19" hasCustomPrompt="1"/>
          </p:nvPr>
        </p:nvSpPr>
        <p:spPr>
          <a:xfrm>
            <a:off x="4680000" y="3755649"/>
            <a:ext cx="3852000" cy="2160000"/>
          </a:xfrm>
          <a:solidFill>
            <a:schemeClr val="accent1">
              <a:lumMod val="20000"/>
              <a:lumOff val="80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Hier Bild einfügen</a:t>
            </a:r>
            <a:endParaRPr lang="de-CH" dirty="0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A719ED45-A6CA-4D5E-9435-BE39A5D0C9C8}"/>
              </a:ext>
            </a:extLst>
          </p:cNvPr>
          <p:cNvSpPr>
            <a:spLocks noGrp="1"/>
          </p:cNvSpPr>
          <p:nvPr>
            <p:ph type="ftr" sz="quarter" idx="20"/>
          </p:nvPr>
        </p:nvSpPr>
        <p:spPr>
          <a:xfrm>
            <a:off x="5445900" y="6380009"/>
            <a:ext cx="3086100" cy="365125"/>
          </a:xfrm>
        </p:spPr>
        <p:txBody>
          <a:bodyPr/>
          <a:lstStyle/>
          <a:p>
            <a:r>
              <a:rPr lang="de-CH"/>
              <a:t>Lehrgang Biodiversitätsberatung</a:t>
            </a:r>
            <a:endParaRPr lang="de-CH" dirty="0"/>
          </a:p>
        </p:txBody>
      </p:sp>
      <p:pic>
        <p:nvPicPr>
          <p:cNvPr id="2" name="Grafik 1">
            <a:extLst>
              <a:ext uri="{FF2B5EF4-FFF2-40B4-BE49-F238E27FC236}">
                <a16:creationId xmlns:a16="http://schemas.microsoft.com/office/drawing/2014/main" id="{210C857F-5B60-9B55-EDF7-BCF336D087D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8650" y="6271148"/>
            <a:ext cx="3816000" cy="450326"/>
          </a:xfrm>
          <a:prstGeom prst="rect">
            <a:avLst/>
          </a:prstGeom>
        </p:spPr>
      </p:pic>
      <p:sp>
        <p:nvSpPr>
          <p:cNvPr id="4" name="Titel 3">
            <a:extLst>
              <a:ext uri="{FF2B5EF4-FFF2-40B4-BE49-F238E27FC236}">
                <a16:creationId xmlns:a16="http://schemas.microsoft.com/office/drawing/2014/main" id="{A38429D4-37B9-EB56-5A07-FDBA2C82BA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2367630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platzhalter 2">
            <a:extLst>
              <a:ext uri="{FF2B5EF4-FFF2-40B4-BE49-F238E27FC236}">
                <a16:creationId xmlns:a16="http://schemas.microsoft.com/office/drawing/2014/main" id="{4EE031E4-FFCB-488B-92D6-8AD7A41A96C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412776"/>
            <a:ext cx="7886700" cy="4680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dirty="0"/>
              <a:t>Modifier le format du texte maître</a:t>
            </a:r>
          </a:p>
          <a:p>
            <a:pPr lvl="1"/>
            <a:r>
              <a:rPr lang="de-DE" dirty="0"/>
              <a:t>Deuxième niveau</a:t>
            </a:r>
          </a:p>
          <a:p>
            <a:pPr lvl="2"/>
            <a:r>
              <a:rPr lang="de-DE" dirty="0"/>
              <a:t>Troisième niveau</a:t>
            </a:r>
          </a:p>
          <a:p>
            <a:pPr lvl="3"/>
            <a:r>
              <a:rPr lang="de-DE" dirty="0"/>
              <a:t>Quatrième niveau</a:t>
            </a:r>
          </a:p>
          <a:p>
            <a:pPr lvl="4"/>
            <a:r>
              <a:rPr lang="de-DE" dirty="0"/>
              <a:t>Cinquième niveau</a:t>
            </a:r>
            <a:endParaRPr lang="de-CH" dirty="0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C71E80A5-7207-4BD0-968B-95B46A3991A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429250" y="6411645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de-CH" dirty="0"/>
              <a:t>Formation de </a:t>
            </a:r>
            <a:r>
              <a:rPr lang="de-CH" dirty="0" err="1"/>
              <a:t>conseiller-ère</a:t>
            </a:r>
            <a:r>
              <a:rPr lang="de-CH" dirty="0"/>
              <a:t> en </a:t>
            </a:r>
            <a:r>
              <a:rPr lang="de-CH" dirty="0" err="1"/>
              <a:t>biodiversité</a:t>
            </a:r>
            <a:endParaRPr lang="de-CH" dirty="0"/>
          </a:p>
        </p:txBody>
      </p:sp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A1720A3F-C75D-1655-8F89-694E22C0D3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7"/>
            <a:ext cx="7886700" cy="720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dirty="0"/>
              <a:t>Modifier le format du titre maître</a:t>
            </a:r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23596901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72" r:id="rId2"/>
    <p:sldLayoutId id="2147483684" r:id="rId3"/>
    <p:sldLayoutId id="2147483686" r:id="rId4"/>
    <p:sldLayoutId id="2147483687" r:id="rId5"/>
    <p:sldLayoutId id="2147483688" r:id="rId6"/>
    <p:sldLayoutId id="2147483689" r:id="rId7"/>
    <p:sldLayoutId id="2147483670" r:id="rId8"/>
    <p:sldLayoutId id="2147483671" r:id="rId9"/>
    <p:sldLayoutId id="2147483692" r:id="rId10"/>
    <p:sldLayoutId id="2147483693" r:id="rId11"/>
    <p:sldLayoutId id="2147483694" r:id="rId12"/>
    <p:sldLayoutId id="2147483695" r:id="rId13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400" kern="1200">
          <a:solidFill>
            <a:schemeClr val="tx1"/>
          </a:solidFill>
          <a:latin typeface="Arial" panose="020B0604020202020204" pitchFamily="34" charset="0"/>
          <a:ea typeface="Source Sans Pro" panose="020B0503030403020204" pitchFamily="34" charset="0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accent1">
            <a:lumMod val="75000"/>
          </a:schemeClr>
        </a:buClr>
        <a:buFont typeface="Arial" panose="020B0604020202020204" pitchFamily="34" charset="0"/>
        <a:buChar char="•"/>
        <a:defRPr sz="2200" kern="1200" baseline="0">
          <a:solidFill>
            <a:schemeClr val="tx1"/>
          </a:solidFill>
          <a:latin typeface="Arial" panose="020B0604020202020204" pitchFamily="34" charset="0"/>
          <a:ea typeface="Source Sans Pro" panose="020B0503030403020204" pitchFamily="34" charset="0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>
            <a:lumMod val="75000"/>
          </a:schemeClr>
        </a:buClr>
        <a:buFont typeface="Arial" panose="020B0604020202020204" pitchFamily="34" charset="0"/>
        <a:buChar char="•"/>
        <a:defRPr sz="2000" kern="1200" baseline="0">
          <a:solidFill>
            <a:schemeClr val="tx1"/>
          </a:solidFill>
          <a:latin typeface="Arial" panose="020B0604020202020204" pitchFamily="34" charset="0"/>
          <a:ea typeface="Source Sans Pro" panose="020B0503030403020204" pitchFamily="34" charset="0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>
            <a:lumMod val="75000"/>
          </a:schemeClr>
        </a:buClr>
        <a:buFont typeface="Arial" panose="020B0604020202020204" pitchFamily="34" charset="0"/>
        <a:buChar char="•"/>
        <a:defRPr sz="1800" kern="1200" baseline="0">
          <a:solidFill>
            <a:schemeClr val="tx1"/>
          </a:solidFill>
          <a:latin typeface="Arial" panose="020B0604020202020204" pitchFamily="34" charset="0"/>
          <a:ea typeface="Source Sans Pro" panose="020B0503030403020204" pitchFamily="34" charset="0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>
            <a:lumMod val="75000"/>
          </a:schemeClr>
        </a:buClr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Arial" panose="020B0604020202020204" pitchFamily="34" charset="0"/>
          <a:ea typeface="Source Sans Pro" panose="020B0503030403020204" pitchFamily="34" charset="0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>
            <a:lumMod val="75000"/>
          </a:schemeClr>
        </a:buClr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Arial" panose="020B0604020202020204" pitchFamily="34" charset="0"/>
          <a:ea typeface="Source Sans Pro" panose="020B0503030403020204" pitchFamily="34" charset="0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4.jpeg"/><Relationship Id="rId4" Type="http://schemas.openxmlformats.org/officeDocument/2006/relationships/image" Target="../media/image13.w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em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emf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tif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4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8.jpe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1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emf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emf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5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emf"/><Relationship Id="rId2" Type="http://schemas.openxmlformats.org/officeDocument/2006/relationships/image" Target="../media/image36.emf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8.emf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jpeg"/><Relationship Id="rId3" Type="http://schemas.openxmlformats.org/officeDocument/2006/relationships/image" Target="../media/image41.jpeg"/><Relationship Id="rId7" Type="http://schemas.openxmlformats.org/officeDocument/2006/relationships/image" Target="../media/image45.tiff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4.jpeg"/><Relationship Id="rId5" Type="http://schemas.openxmlformats.org/officeDocument/2006/relationships/image" Target="../media/image43.jpeg"/><Relationship Id="rId4" Type="http://schemas.openxmlformats.org/officeDocument/2006/relationships/image" Target="../media/image42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8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55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emf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sv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Relationship Id="rId4" Type="http://schemas.openxmlformats.org/officeDocument/2006/relationships/hyperlink" Target="https://agripedia.ch/focus-ap-pa/wp-content/uploads/sites/22/2022/07/Ivpa_FI_Grandes-cultures_FR.pdf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3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3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blw.admin.ch/fr/politique-agricole-2030" TargetMode="External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hyperlink" Target="https://backend.blw.admin.ch/fileservice/sdweb-docs-prod-blwch-files/files/2024/11/27/77045405-86ac-4a80-ab5e-b3b4a40c3de5.pdf" TargetMode="External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.xml"/></Relationships>
</file>

<file path=ppt/slides/_rels/slide4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agrinatur.ch/" TargetMode="External"/><Relationship Id="rId3" Type="http://schemas.openxmlformats.org/officeDocument/2006/relationships/hyperlink" Target="http://www.agrofutura.ch/" TargetMode="External"/><Relationship Id="rId7" Type="http://schemas.openxmlformats.org/officeDocument/2006/relationships/hyperlink" Target="http://www.agridea.ch/" TargetMode="External"/><Relationship Id="rId2" Type="http://schemas.openxmlformats.org/officeDocument/2006/relationships/hyperlink" Target="mailto:info@agrofutura.ch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mailto:info@agridea.ch" TargetMode="External"/><Relationship Id="rId5" Type="http://schemas.openxmlformats.org/officeDocument/2006/relationships/hyperlink" Target="http://www.fibl.org/" TargetMode="External"/><Relationship Id="rId4" Type="http://schemas.openxmlformats.org/officeDocument/2006/relationships/hyperlink" Target="mailto:info.suisse@fibl.org" TargetMode="Externa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5D86126-2FA0-4F13-857B-0852FD4811F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fr-CH" dirty="0"/>
              <a:t>Bases de la politique agricole, PER</a:t>
            </a:r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7F6B1E64-B0A8-4466-9781-1A50D6C4C1C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fr-CH" dirty="0"/>
          </a:p>
        </p:txBody>
      </p:sp>
    </p:spTree>
    <p:extLst>
      <p:ext uri="{BB962C8B-B14F-4D97-AF65-F5344CB8AC3E}">
        <p14:creationId xmlns:p14="http://schemas.microsoft.com/office/powerpoint/2010/main" val="232342195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dirty="0"/>
              <a:t>L'agriculture au fil du temps</a:t>
            </a:r>
          </a:p>
        </p:txBody>
      </p:sp>
      <p:grpSp>
        <p:nvGrpSpPr>
          <p:cNvPr id="5" name="Gruppieren 4"/>
          <p:cNvGrpSpPr/>
          <p:nvPr/>
        </p:nvGrpSpPr>
        <p:grpSpPr>
          <a:xfrm>
            <a:off x="6444208" y="2780928"/>
            <a:ext cx="2550253" cy="2484090"/>
            <a:chOff x="3347864" y="2636912"/>
            <a:chExt cx="2550253" cy="2484090"/>
          </a:xfrm>
        </p:grpSpPr>
        <p:pic>
          <p:nvPicPr>
            <p:cNvPr id="6" name="Picture 9"/>
            <p:cNvPicPr>
              <a:picLocks noChangeAspect="1" noChangeArrowheads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53494" y="3508469"/>
              <a:ext cx="2085582" cy="161253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blipFill dpi="0" rotWithShape="0">
                    <a:blip/>
                    <a:srcRect/>
                    <a:stretch>
                      <a:fillRect/>
                    </a:stretch>
                  </a:blip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pic>
        <p:sp>
          <p:nvSpPr>
            <p:cNvPr id="7" name="Textfeld 14"/>
            <p:cNvSpPr txBox="1">
              <a:spLocks noChangeArrowheads="1"/>
            </p:cNvSpPr>
            <p:nvPr/>
          </p:nvSpPr>
          <p:spPr bwMode="auto">
            <a:xfrm>
              <a:off x="3347864" y="2636912"/>
              <a:ext cx="2550253" cy="10156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defTabSz="449263" eaLnBrk="0" hangingPunct="0">
                <a:buSzPct val="100000"/>
              </a:pPr>
              <a:r>
                <a:rPr lang="fr-CH" altLang="de-DE" sz="1500" dirty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GATT/WTO (1986-1994) : Réduction du soutien des prix et des subventions à l'exportation</a:t>
              </a:r>
            </a:p>
          </p:txBody>
        </p:sp>
      </p:grpSp>
      <p:grpSp>
        <p:nvGrpSpPr>
          <p:cNvPr id="8" name="Gruppieren 7"/>
          <p:cNvGrpSpPr/>
          <p:nvPr/>
        </p:nvGrpSpPr>
        <p:grpSpPr>
          <a:xfrm>
            <a:off x="467544" y="1456195"/>
            <a:ext cx="2944600" cy="4197239"/>
            <a:chOff x="467544" y="1456195"/>
            <a:chExt cx="2944600" cy="4197239"/>
          </a:xfrm>
        </p:grpSpPr>
        <p:pic>
          <p:nvPicPr>
            <p:cNvPr id="9" name="Picture 4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262" r="5522"/>
            <a:stretch>
              <a:fillRect/>
            </a:stretch>
          </p:blipFill>
          <p:spPr bwMode="auto">
            <a:xfrm>
              <a:off x="467544" y="2636912"/>
              <a:ext cx="2706284" cy="301652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blipFill dpi="0" rotWithShape="0">
                    <a:blip/>
                    <a:srcRect l="3262" r="5522"/>
                    <a:stretch>
                      <a:fillRect/>
                    </a:stretch>
                  </a:blip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pic>
        <p:sp>
          <p:nvSpPr>
            <p:cNvPr id="10" name="Textfeld 9"/>
            <p:cNvSpPr txBox="1">
              <a:spLocks noChangeArrowheads="1"/>
            </p:cNvSpPr>
            <p:nvPr/>
          </p:nvSpPr>
          <p:spPr bwMode="auto">
            <a:xfrm>
              <a:off x="504314" y="1456195"/>
              <a:ext cx="2907830" cy="12464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defTabSz="449263" eaLnBrk="0" hangingPunct="0">
                <a:buClr>
                  <a:srgbClr val="000000"/>
                </a:buClr>
                <a:buSzPct val="100000"/>
                <a:buFont typeface="Arial" panose="020B0604020202020204" pitchFamily="34" charset="0"/>
                <a:buNone/>
              </a:pPr>
              <a:r>
                <a:rPr lang="fr-CH" altLang="de-DE" sz="1500" dirty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Pollution croissante de l'environnement par l'intensification de l'agriculture, forte surproduction (montagnes de beurre et lacs de lait)</a:t>
              </a:r>
            </a:p>
          </p:txBody>
        </p:sp>
      </p:grpSp>
      <p:grpSp>
        <p:nvGrpSpPr>
          <p:cNvPr id="11" name="Gruppieren 10"/>
          <p:cNvGrpSpPr/>
          <p:nvPr/>
        </p:nvGrpSpPr>
        <p:grpSpPr>
          <a:xfrm>
            <a:off x="3402956" y="2297057"/>
            <a:ext cx="3017754" cy="3004151"/>
            <a:chOff x="6018742" y="2236797"/>
            <a:chExt cx="3017754" cy="3004151"/>
          </a:xfrm>
        </p:grpSpPr>
        <p:pic>
          <p:nvPicPr>
            <p:cNvPr id="12" name="Grafik 11"/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018742" y="3397918"/>
              <a:ext cx="2708850" cy="1843030"/>
            </a:xfrm>
            <a:prstGeom prst="rect">
              <a:avLst/>
            </a:prstGeom>
          </p:spPr>
        </p:pic>
        <p:sp>
          <p:nvSpPr>
            <p:cNvPr id="13" name="Textfeld 14"/>
            <p:cNvSpPr txBox="1">
              <a:spLocks noChangeArrowheads="1"/>
            </p:cNvSpPr>
            <p:nvPr/>
          </p:nvSpPr>
          <p:spPr bwMode="auto">
            <a:xfrm>
              <a:off x="6072153" y="2236797"/>
              <a:ext cx="2964343" cy="10156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defTabSz="449263" eaLnBrk="0" hangingPunct="0">
                <a:buSzPct val="100000"/>
              </a:pPr>
              <a:r>
                <a:rPr lang="fr-CH" altLang="de-DE" sz="1500" dirty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Abandon de la politique agricole en place jusqu’ici et introduction de paiements directs non liés à la production</a:t>
              </a:r>
            </a:p>
          </p:txBody>
        </p:sp>
      </p:grpSp>
      <p:sp>
        <p:nvSpPr>
          <p:cNvPr id="15" name="Fußzeilenplatzhalter 1">
            <a:extLst>
              <a:ext uri="{FF2B5EF4-FFF2-40B4-BE49-F238E27FC236}">
                <a16:creationId xmlns:a16="http://schemas.microsoft.com/office/drawing/2014/main" id="{7E3CD0A7-3BD8-D648-A264-825DA64AE0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29250" y="6400980"/>
            <a:ext cx="3086100" cy="360000"/>
          </a:xfrm>
        </p:spPr>
        <p:txBody>
          <a:bodyPr/>
          <a:lstStyle/>
          <a:p>
            <a:r>
              <a:rPr lang="fr-CH" dirty="0"/>
              <a:t>Formation de conseiller-ère en biodiversité</a:t>
            </a:r>
          </a:p>
        </p:txBody>
      </p:sp>
    </p:spTree>
    <p:extLst>
      <p:ext uri="{BB962C8B-B14F-4D97-AF65-F5344CB8AC3E}">
        <p14:creationId xmlns:p14="http://schemas.microsoft.com/office/powerpoint/2010/main" val="1424259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81BAB54-4056-55D0-02EA-84DA9F00BCD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4B8FE5A3-C29A-AAF4-C720-F9F6F1DD48D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endParaRPr lang="fr-CH" dirty="0"/>
          </a:p>
        </p:txBody>
      </p:sp>
      <p:sp>
        <p:nvSpPr>
          <p:cNvPr id="4" name="Titel 3">
            <a:extLst>
              <a:ext uri="{FF2B5EF4-FFF2-40B4-BE49-F238E27FC236}">
                <a16:creationId xmlns:a16="http://schemas.microsoft.com/office/drawing/2014/main" id="{F14B9E94-4BBA-BF7A-C7A2-243BB5F241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>
                <a:latin typeface="Calibri"/>
                <a:ea typeface="Calibri"/>
                <a:cs typeface="Calibri"/>
              </a:rPr>
              <a:t>Marchés et filières</a:t>
            </a:r>
            <a:endParaRPr lang="en-US"/>
          </a:p>
        </p:txBody>
      </p:sp>
      <p:sp>
        <p:nvSpPr>
          <p:cNvPr id="6" name="Fußzeilenplatzhalter 1">
            <a:extLst>
              <a:ext uri="{FF2B5EF4-FFF2-40B4-BE49-F238E27FC236}">
                <a16:creationId xmlns:a16="http://schemas.microsoft.com/office/drawing/2014/main" id="{857654B3-02E2-E55F-0957-F112992C85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29250" y="6400980"/>
            <a:ext cx="3086100" cy="360000"/>
          </a:xfrm>
        </p:spPr>
        <p:txBody>
          <a:bodyPr/>
          <a:lstStyle/>
          <a:p>
            <a:r>
              <a:rPr lang="fr-CH"/>
              <a:t>Formation de conseiller-ère en biodiversité</a:t>
            </a:r>
          </a:p>
        </p:txBody>
      </p:sp>
      <p:pic>
        <p:nvPicPr>
          <p:cNvPr id="7" name="Espace réservé du contenu 4">
            <a:extLst>
              <a:ext uri="{FF2B5EF4-FFF2-40B4-BE49-F238E27FC236}">
                <a16:creationId xmlns:a16="http://schemas.microsoft.com/office/drawing/2014/main" id="{E9AE0A03-0BB7-60E0-0ABC-FAFA93DCD4A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4213" y="1205743"/>
            <a:ext cx="4031803" cy="4865872"/>
          </a:xfrm>
          <a:prstGeom prst="rect">
            <a:avLst/>
          </a:prstGeom>
        </p:spPr>
      </p:pic>
      <p:sp>
        <p:nvSpPr>
          <p:cNvPr id="9" name="Bulle ronde 5">
            <a:extLst>
              <a:ext uri="{FF2B5EF4-FFF2-40B4-BE49-F238E27FC236}">
                <a16:creationId xmlns:a16="http://schemas.microsoft.com/office/drawing/2014/main" id="{F53C4101-7BC5-2E59-92E6-FF0D266DDABA}"/>
              </a:ext>
            </a:extLst>
          </p:cNvPr>
          <p:cNvSpPr/>
          <p:nvPr/>
        </p:nvSpPr>
        <p:spPr>
          <a:xfrm>
            <a:off x="4191454" y="944723"/>
            <a:ext cx="4437757" cy="4896544"/>
          </a:xfrm>
          <a:prstGeom prst="wedgeEllipseCallout">
            <a:avLst>
              <a:gd name="adj1" fmla="val -93054"/>
              <a:gd name="adj2" fmla="val 1512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CH" b="1" dirty="0">
                <a:solidFill>
                  <a:schemeClr val="tx1"/>
                </a:solidFill>
              </a:rPr>
              <a:t>Art.104</a:t>
            </a:r>
          </a:p>
          <a:p>
            <a:pPr algn="ctr"/>
            <a:r>
              <a:rPr lang="fr-CH" dirty="0">
                <a:solidFill>
                  <a:schemeClr val="tx1"/>
                </a:solidFill>
              </a:rPr>
              <a:t>La Confédération complète le revenu paysan par des </a:t>
            </a:r>
            <a:r>
              <a:rPr lang="fr-CH" b="1" dirty="0">
                <a:solidFill>
                  <a:schemeClr val="tx1"/>
                </a:solidFill>
              </a:rPr>
              <a:t>paiements directs</a:t>
            </a:r>
            <a:r>
              <a:rPr lang="fr-CH" dirty="0">
                <a:solidFill>
                  <a:schemeClr val="tx1"/>
                </a:solidFill>
              </a:rPr>
              <a:t> aux fins de rémunérer équitablement les prestations fournies, à condition que l'exploitant apporte la preuve qu'il satisfait à différents critères (écologique, éthologique,…)</a:t>
            </a:r>
            <a:endParaRPr lang="fr-CH" dirty="0"/>
          </a:p>
        </p:txBody>
      </p:sp>
    </p:spTree>
    <p:extLst>
      <p:ext uri="{BB962C8B-B14F-4D97-AF65-F5344CB8AC3E}">
        <p14:creationId xmlns:p14="http://schemas.microsoft.com/office/powerpoint/2010/main" val="333400339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altLang="de-DE" dirty="0">
                <a:latin typeface="Tahoma" panose="020B0604030504040204" pitchFamily="34" charset="0"/>
                <a:cs typeface="Tahoma" panose="020B0604030504040204" pitchFamily="34" charset="0"/>
              </a:rPr>
              <a:t>L'agriculture a de nombreuses responsabilités</a:t>
            </a:r>
            <a:endParaRPr lang="fr-CH" dirty="0"/>
          </a:p>
        </p:txBody>
      </p:sp>
      <p:sp>
        <p:nvSpPr>
          <p:cNvPr id="5" name="Textfeld 4"/>
          <p:cNvSpPr txBox="1"/>
          <p:nvPr/>
        </p:nvSpPr>
        <p:spPr>
          <a:xfrm>
            <a:off x="179512" y="1551212"/>
            <a:ext cx="3793617" cy="1631216"/>
          </a:xfrm>
          <a:prstGeom prst="rect">
            <a:avLst/>
          </a:prstGeo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>
              <a:buFont typeface="Times New Roman" pitchFamily="16" charset="0"/>
              <a:buNone/>
              <a:defRPr/>
            </a:pPr>
            <a:r>
              <a:rPr lang="fr-CH" sz="1800" dirty="0">
                <a:solidFill>
                  <a:schemeClr val="tx1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Approvisionnement en </a:t>
            </a:r>
            <a:r>
              <a:rPr lang="fr-CH" sz="1800" b="1" dirty="0">
                <a:solidFill>
                  <a:schemeClr val="tx1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aliments </a:t>
            </a:r>
            <a:r>
              <a:rPr lang="fr-CH" sz="1800" dirty="0">
                <a:solidFill>
                  <a:schemeClr val="tx1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de qualité</a:t>
            </a:r>
          </a:p>
          <a:p>
            <a:pPr marL="342900" indent="-342900">
              <a:buFont typeface="Tahoma" panose="020B0604030504040204" pitchFamily="34" charset="0"/>
              <a:buChar char="…"/>
              <a:defRPr/>
            </a:pPr>
            <a:r>
              <a:rPr lang="fr-CH" sz="1600" dirty="0">
                <a:solidFill>
                  <a:schemeClr val="tx1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Protection des surfaces d'assolement</a:t>
            </a:r>
          </a:p>
          <a:p>
            <a:pPr marL="342900" indent="-342900">
              <a:buFont typeface="Tahoma" panose="020B0604030504040204" pitchFamily="34" charset="0"/>
              <a:buChar char="…"/>
              <a:defRPr/>
            </a:pPr>
            <a:r>
              <a:rPr lang="fr-CH" sz="1600" dirty="0">
                <a:solidFill>
                  <a:schemeClr val="tx1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Assurer une base alimentaire à long terme</a:t>
            </a:r>
          </a:p>
        </p:txBody>
      </p:sp>
      <p:sp>
        <p:nvSpPr>
          <p:cNvPr id="6" name="Textfeld 18"/>
          <p:cNvSpPr txBox="1">
            <a:spLocks noChangeArrowheads="1"/>
          </p:cNvSpPr>
          <p:nvPr/>
        </p:nvSpPr>
        <p:spPr bwMode="auto">
          <a:xfrm>
            <a:off x="5166728" y="1098029"/>
            <a:ext cx="3673798" cy="163121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buFont typeface="Times New Roman" pitchFamily="16" charset="0"/>
              <a:buNone/>
              <a:defRPr/>
            </a:pPr>
            <a:r>
              <a:rPr lang="fr-CH" altLang="de-DE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Entretien et préservation d'un </a:t>
            </a:r>
            <a:r>
              <a:rPr lang="fr-CH" altLang="de-DE" sz="1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paysage cultivé </a:t>
            </a:r>
            <a:r>
              <a:rPr lang="fr-CH" altLang="de-DE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diversifié</a:t>
            </a:r>
          </a:p>
          <a:p>
            <a:pPr marL="342900" indent="-342900">
              <a:buFont typeface="Tahoma" panose="020B0604030504040204" pitchFamily="34" charset="0"/>
              <a:buChar char="…"/>
              <a:defRPr/>
            </a:pPr>
            <a:r>
              <a:rPr lang="fr-CH" altLang="de-DE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Maintenir des surfaces ouvertes</a:t>
            </a:r>
          </a:p>
          <a:p>
            <a:pPr marL="342900" indent="-342900">
              <a:buFont typeface="Tahoma" panose="020B0604030504040204" pitchFamily="34" charset="0"/>
              <a:buChar char="…"/>
              <a:defRPr/>
            </a:pPr>
            <a:r>
              <a:rPr lang="fr-CH" altLang="de-DE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Préserver le paysage</a:t>
            </a:r>
          </a:p>
          <a:p>
            <a:pPr marL="342900" indent="-342900">
              <a:buFont typeface="Tahoma" panose="020B0604030504040204" pitchFamily="34" charset="0"/>
              <a:buChar char="…"/>
              <a:defRPr/>
            </a:pPr>
            <a:r>
              <a:rPr lang="fr-CH" altLang="de-DE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Occupation décentralisée</a:t>
            </a:r>
          </a:p>
          <a:p>
            <a:pPr marL="342900" indent="-342900">
              <a:buFont typeface="Tahoma" panose="020B0604030504040204" pitchFamily="34" charset="0"/>
              <a:buChar char="…"/>
              <a:defRPr/>
            </a:pPr>
            <a:r>
              <a:rPr lang="fr-CH" altLang="de-DE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Loisirs de proximité</a:t>
            </a:r>
            <a:endParaRPr lang="fr-CH" altLang="de-DE" sz="16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feld 6"/>
          <p:cNvSpPr txBox="1"/>
          <p:nvPr/>
        </p:nvSpPr>
        <p:spPr>
          <a:xfrm>
            <a:off x="5070362" y="4267501"/>
            <a:ext cx="3673798" cy="892552"/>
          </a:xfrm>
          <a:prstGeom prst="rect">
            <a:avLst/>
          </a:prstGeo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>
              <a:buFont typeface="Times New Roman" pitchFamily="16" charset="0"/>
              <a:buNone/>
              <a:defRPr/>
            </a:pPr>
            <a:r>
              <a:rPr lang="fr-CH" dirty="0"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Protection</a:t>
            </a:r>
            <a:r>
              <a:rPr lang="fr-CH" sz="1800" dirty="0">
                <a:solidFill>
                  <a:schemeClr val="tx1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 contre les </a:t>
            </a:r>
            <a:r>
              <a:rPr lang="fr-CH" sz="1800" b="1" dirty="0">
                <a:solidFill>
                  <a:schemeClr val="tx1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dangers naturels</a:t>
            </a:r>
          </a:p>
          <a:p>
            <a:pPr marL="342900" indent="-342900">
              <a:buFont typeface="Tahoma" panose="020B0604030504040204" pitchFamily="34" charset="0"/>
              <a:buChar char="…"/>
              <a:defRPr/>
            </a:pPr>
            <a:r>
              <a:rPr lang="fr-CH" sz="1600" dirty="0"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Exploitation</a:t>
            </a:r>
            <a:r>
              <a:rPr lang="fr-CH" sz="1600" dirty="0">
                <a:solidFill>
                  <a:schemeClr val="tx1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 appropriée</a:t>
            </a:r>
          </a:p>
        </p:txBody>
      </p:sp>
      <p:sp>
        <p:nvSpPr>
          <p:cNvPr id="8" name="Textfeld 7"/>
          <p:cNvSpPr txBox="1"/>
          <p:nvPr/>
        </p:nvSpPr>
        <p:spPr>
          <a:xfrm>
            <a:off x="207108" y="4365575"/>
            <a:ext cx="4248472" cy="1107996"/>
          </a:xfrm>
          <a:prstGeom prst="rect">
            <a:avLst/>
          </a:prstGeo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>
              <a:buFont typeface="Times New Roman" pitchFamily="16" charset="0"/>
              <a:buNone/>
              <a:defRPr/>
            </a:pPr>
            <a:r>
              <a:rPr lang="fr-CH" sz="1800" dirty="0">
                <a:solidFill>
                  <a:schemeClr val="tx1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Préservation de la </a:t>
            </a:r>
            <a:r>
              <a:rPr lang="fr-CH" sz="1800" b="1" dirty="0">
                <a:solidFill>
                  <a:schemeClr val="tx1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diversité biologique</a:t>
            </a:r>
          </a:p>
          <a:p>
            <a:pPr marL="342900" indent="-342900">
              <a:buFont typeface="Tahoma" panose="020B0604030504040204" pitchFamily="34" charset="0"/>
              <a:buChar char="…"/>
              <a:defRPr/>
            </a:pPr>
            <a:r>
              <a:rPr lang="fr-CH" sz="1600" dirty="0">
                <a:solidFill>
                  <a:schemeClr val="tx1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Surfaces de promotion de la biodiversité</a:t>
            </a:r>
          </a:p>
          <a:p>
            <a:pPr marL="342900" indent="-342900">
              <a:buFont typeface="Tahoma" panose="020B0604030504040204" pitchFamily="34" charset="0"/>
              <a:buChar char="…"/>
              <a:defRPr/>
            </a:pPr>
            <a:r>
              <a:rPr lang="fr-CH" sz="1600" dirty="0">
                <a:solidFill>
                  <a:schemeClr val="tx1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Mise en réseau</a:t>
            </a:r>
          </a:p>
          <a:p>
            <a:pPr marL="342900" indent="-342900">
              <a:buFont typeface="Tahoma" panose="020B0604030504040204" pitchFamily="34" charset="0"/>
              <a:buChar char="…"/>
              <a:defRPr/>
            </a:pPr>
            <a:r>
              <a:rPr lang="fr-CH" sz="1600" dirty="0">
                <a:solidFill>
                  <a:schemeClr val="tx1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Éléments de structure</a:t>
            </a:r>
            <a:endParaRPr lang="fr-CH" sz="1600" b="1" dirty="0">
              <a:solidFill>
                <a:schemeClr val="tx1"/>
              </a:solidFill>
              <a:latin typeface="Arial" panose="020B0604020202020204" pitchFamily="34" charset="0"/>
              <a:ea typeface="Tahom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feld 8"/>
          <p:cNvSpPr txBox="1"/>
          <p:nvPr/>
        </p:nvSpPr>
        <p:spPr>
          <a:xfrm>
            <a:off x="1576024" y="5786100"/>
            <a:ext cx="66683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de-CH"/>
            </a:defPPr>
            <a:lvl1pPr algn="ctr">
              <a:defRPr sz="2200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marL="457200" indent="-457200">
              <a:buFont typeface="Tahoma" panose="020B0604030504040204" pitchFamily="34" charset="0"/>
              <a:buChar char="→"/>
            </a:pPr>
            <a:r>
              <a:rPr lang="fr-CH" sz="2800" dirty="0">
                <a:latin typeface="Arial" panose="020B0604020202020204" pitchFamily="34" charset="0"/>
                <a:cs typeface="Arial" panose="020B0604020202020204" pitchFamily="34" charset="0"/>
              </a:rPr>
              <a:t>Multifonctionnalité de l'agriculture</a:t>
            </a:r>
          </a:p>
        </p:txBody>
      </p:sp>
      <p:sp>
        <p:nvSpPr>
          <p:cNvPr id="10" name="Pfeil in vier Richtungen 9"/>
          <p:cNvSpPr/>
          <p:nvPr/>
        </p:nvSpPr>
        <p:spPr>
          <a:xfrm rot="2327345">
            <a:off x="3869075" y="2766116"/>
            <a:ext cx="1594341" cy="1614762"/>
          </a:xfrm>
          <a:prstGeom prst="quadArrow">
            <a:avLst>
              <a:gd name="adj1" fmla="val 7773"/>
              <a:gd name="adj2" fmla="val 11447"/>
              <a:gd name="adj3" fmla="val 14935"/>
            </a:avLst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H" dirty="0"/>
          </a:p>
        </p:txBody>
      </p:sp>
      <p:sp>
        <p:nvSpPr>
          <p:cNvPr id="12" name="Fußzeilenplatzhalter 1">
            <a:extLst>
              <a:ext uri="{FF2B5EF4-FFF2-40B4-BE49-F238E27FC236}">
                <a16:creationId xmlns:a16="http://schemas.microsoft.com/office/drawing/2014/main" id="{017C5F79-B6E7-BB43-8E42-91BBB125AA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29250" y="6400980"/>
            <a:ext cx="3086100" cy="360000"/>
          </a:xfrm>
        </p:spPr>
        <p:txBody>
          <a:bodyPr/>
          <a:lstStyle/>
          <a:p>
            <a:r>
              <a:rPr lang="fr-CH" dirty="0"/>
              <a:t>Formation de conseiller-ère en biodiversité</a:t>
            </a:r>
          </a:p>
        </p:txBody>
      </p:sp>
    </p:spTree>
    <p:extLst>
      <p:ext uri="{BB962C8B-B14F-4D97-AF65-F5344CB8AC3E}">
        <p14:creationId xmlns:p14="http://schemas.microsoft.com/office/powerpoint/2010/main" val="28533979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/>
      <p:bldP spid="1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D1E00AFB-C0C0-F092-7FBF-0FDDB5C2F9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r-CH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9F5BD644-E767-23D3-5281-7C6FD2AD4C8F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530352"/>
            <a:ext cx="9144000" cy="5552701"/>
          </a:xfrm>
          <a:prstGeom prst="rect">
            <a:avLst/>
          </a:prstGeom>
        </p:spPr>
      </p:pic>
      <p:sp>
        <p:nvSpPr>
          <p:cNvPr id="6" name="Fußzeilenplatzhalter 1">
            <a:extLst>
              <a:ext uri="{FF2B5EF4-FFF2-40B4-BE49-F238E27FC236}">
                <a16:creationId xmlns:a16="http://schemas.microsoft.com/office/drawing/2014/main" id="{E8A6C732-5CF0-10A3-21F6-F06012091E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29250" y="6400980"/>
            <a:ext cx="3086100" cy="360000"/>
          </a:xfrm>
        </p:spPr>
        <p:txBody>
          <a:bodyPr/>
          <a:lstStyle/>
          <a:p>
            <a:r>
              <a:rPr lang="fr-CH" dirty="0"/>
              <a:t>Formation de conseiller-ère en biodiversité</a:t>
            </a:r>
          </a:p>
        </p:txBody>
      </p:sp>
    </p:spTree>
    <p:extLst>
      <p:ext uri="{BB962C8B-B14F-4D97-AF65-F5344CB8AC3E}">
        <p14:creationId xmlns:p14="http://schemas.microsoft.com/office/powerpoint/2010/main" val="396162499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el 5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DE" dirty="0"/>
              <a:t>Les étapes de la réforme agricole depuis l'introduction des paiements directs</a:t>
            </a:r>
            <a:endParaRPr lang="de-CH" dirty="0"/>
          </a:p>
        </p:txBody>
      </p:sp>
      <p:graphicFrame>
        <p:nvGraphicFramePr>
          <p:cNvPr id="8" name="Tabel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00957934"/>
              </p:ext>
            </p:extLst>
          </p:nvPr>
        </p:nvGraphicFramePr>
        <p:xfrm>
          <a:off x="120672" y="1212411"/>
          <a:ext cx="8902656" cy="467695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2699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1216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1216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48377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48377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48377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429979">
                <a:tc>
                  <a:txBody>
                    <a:bodyPr/>
                    <a:lstStyle/>
                    <a:p>
                      <a:pPr algn="ctr"/>
                      <a:endParaRPr lang="de-CH" sz="20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0922" marR="100922" marT="50460" marB="5046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20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 2002</a:t>
                      </a:r>
                      <a:endParaRPr lang="de-CH" sz="20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0922" marR="100922" marT="50460" marB="5046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20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 2007</a:t>
                      </a:r>
                      <a:endParaRPr lang="de-CH" sz="20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0922" marR="100922" marT="50460" marB="5046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20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 2011</a:t>
                      </a:r>
                      <a:endParaRPr lang="de-CH" sz="20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0922" marR="100922" marT="50460" marB="5046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20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 14-17</a:t>
                      </a:r>
                      <a:endParaRPr lang="de-CH" sz="20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0922" marR="100922" marT="50460" marB="5046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20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 22+</a:t>
                      </a:r>
                      <a:endParaRPr lang="de-CH" sz="20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0922" marR="100922" marT="50460" marB="5046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29979">
                <a:tc>
                  <a:txBody>
                    <a:bodyPr/>
                    <a:lstStyle/>
                    <a:p>
                      <a:pPr algn="ctr"/>
                      <a:r>
                        <a:rPr lang="de-DE" sz="180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Étape 1</a:t>
                      </a:r>
                      <a:endParaRPr lang="de-CH" sz="180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0922" marR="100922" marT="50460" marB="50460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185C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80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Étape 2</a:t>
                      </a:r>
                      <a:endParaRPr lang="de-CH" sz="180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0922" marR="100922" marT="50460" marB="50460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80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3e étape</a:t>
                      </a:r>
                      <a:endParaRPr lang="de-CH" sz="180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0922" marR="100922" marT="50460" marB="50460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6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80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Étape 4</a:t>
                      </a:r>
                      <a:endParaRPr lang="de-CH" sz="180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0922" marR="100922" marT="50460" marB="50460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08B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80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5e étape</a:t>
                      </a:r>
                      <a:endParaRPr lang="de-CH" sz="180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0922" marR="100922" marT="50460" marB="50460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2D2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80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5e étape</a:t>
                      </a:r>
                      <a:endParaRPr lang="de-CH" sz="180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0922" marR="100922" marT="50460" marB="50460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99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10893">
                <a:tc>
                  <a:txBody>
                    <a:bodyPr/>
                    <a:lstStyle/>
                    <a:p>
                      <a:pPr algn="ctr"/>
                      <a:r>
                        <a:rPr lang="de-DE" sz="1200" b="1" i="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Découplage</a:t>
                      </a:r>
                      <a:endParaRPr lang="de-CH" sz="1200" b="1" i="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0922" marR="100922" marT="50460" marB="5046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185C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200" b="1" i="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Déréglementation</a:t>
                      </a:r>
                      <a:endParaRPr lang="de-CH" sz="1200" b="1" i="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0922" marR="100922" marT="50460" marB="5046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200" b="1" i="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Libéralisation</a:t>
                      </a:r>
                      <a:endParaRPr lang="de-CH" sz="1200" b="1" i="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0922" marR="100922" marT="50460" marB="5046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6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200" b="1" i="0" baseline="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Réduire les </a:t>
                      </a:r>
                      <a:r>
                        <a:rPr lang="de-DE" sz="1200" b="1" i="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coûts</a:t>
                      </a:r>
                      <a:endParaRPr lang="de-CH" sz="1200" b="1" i="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0922" marR="100922" marT="50460" marB="5046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08B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200" b="1" i="0" baseline="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Biens </a:t>
                      </a:r>
                      <a:r>
                        <a:rPr lang="de-DE" sz="1200" b="1" i="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publics</a:t>
                      </a:r>
                      <a:endParaRPr lang="de-CH" sz="1200" b="1" i="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0922" marR="100922" marT="50460" marB="5046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2D2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200" b="1" i="0" dirty="0" err="1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Empreinte </a:t>
                      </a:r>
                      <a:r>
                        <a:rPr lang="de-DE" sz="1200" b="1" i="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écologique</a:t>
                      </a:r>
                      <a:endParaRPr lang="de-CH" sz="1200" b="1" i="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0922" marR="100922" marT="50460" marB="5046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99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876120">
                <a:tc>
                  <a:txBody>
                    <a:bodyPr/>
                    <a:lstStyle/>
                    <a:p>
                      <a:pPr marL="84138" indent="-84138">
                        <a:buFont typeface="Arial" panose="020B0604020202020204" pitchFamily="34" charset="0"/>
                        <a:buChar char="•"/>
                      </a:pPr>
                      <a:r>
                        <a:rPr lang="de-DE" sz="11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Baisses de prix</a:t>
                      </a:r>
                    </a:p>
                    <a:p>
                      <a:pPr marL="84138" indent="-84138">
                        <a:buFont typeface="Arial" panose="020B0604020202020204" pitchFamily="34" charset="0"/>
                        <a:buChar char="•"/>
                      </a:pPr>
                      <a:r>
                        <a:rPr lang="de-DE" sz="1100" b="1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Introduction </a:t>
                      </a:r>
                      <a:r>
                        <a:rPr lang="de-DE" sz="1100" b="1" baseline="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 paiements directs</a:t>
                      </a:r>
                    </a:p>
                    <a:p>
                      <a:pPr marL="84138" indent="-84138">
                        <a:buFont typeface="Arial" panose="020B0604020202020204" pitchFamily="34" charset="0"/>
                        <a:buChar char="•"/>
                      </a:pPr>
                      <a:r>
                        <a:rPr lang="de-DE" sz="1100" b="1" baseline="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Incitations pour les prestations écologiques</a:t>
                      </a:r>
                    </a:p>
                    <a:p>
                      <a:pPr marL="84138" indent="-84138">
                        <a:buFont typeface="Arial" panose="020B0604020202020204" pitchFamily="34" charset="0"/>
                        <a:buChar char="•"/>
                      </a:pPr>
                      <a:r>
                        <a:rPr lang="de-DE" sz="1100" baseline="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Transformation de la protection des frontières (OMC)</a:t>
                      </a:r>
                      <a:endParaRPr lang="de-CH" sz="11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0922" marR="100922" marT="50460" marB="5046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185C3"/>
                    </a:solidFill>
                  </a:tcPr>
                </a:tc>
                <a:tc>
                  <a:txBody>
                    <a:bodyPr/>
                    <a:lstStyle/>
                    <a:p>
                      <a:pPr marL="84138" indent="-84138">
                        <a:buFont typeface="Arial" panose="020B0604020202020204" pitchFamily="34" charset="0"/>
                        <a:buChar char="•"/>
                      </a:pPr>
                      <a:r>
                        <a:rPr lang="de-DE" sz="11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Suppression de la garantie des prix et des ventes</a:t>
                      </a:r>
                    </a:p>
                    <a:p>
                      <a:pPr marL="84138" indent="-84138">
                        <a:buFont typeface="Arial" panose="020B0604020202020204" pitchFamily="34" charset="0"/>
                        <a:buChar char="•"/>
                      </a:pPr>
                      <a:r>
                        <a:rPr lang="de-DE" sz="11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Suppression des </a:t>
                      </a:r>
                      <a:r>
                        <a:rPr lang="de-DE" sz="1100" baseline="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organisations </a:t>
                      </a:r>
                      <a:r>
                        <a:rPr lang="de-DE" sz="11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paraétatiques</a:t>
                      </a:r>
                    </a:p>
                    <a:p>
                      <a:pPr marL="84138" indent="-84138">
                        <a:buFont typeface="Arial" panose="020B0604020202020204" pitchFamily="34" charset="0"/>
                        <a:buChar char="•"/>
                      </a:pPr>
                      <a:r>
                        <a:rPr lang="de-DE" sz="1100" baseline="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Réduction du soutien du marché</a:t>
                      </a:r>
                      <a:endParaRPr lang="de-CH" sz="11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0922" marR="100922" marT="50460" marB="5046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84138" indent="-84138">
                        <a:buFont typeface="Arial" panose="020B0604020202020204" pitchFamily="34" charset="0"/>
                        <a:buChar char="•"/>
                      </a:pPr>
                      <a:r>
                        <a:rPr lang="de-DE" sz="11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Suppression du </a:t>
                      </a:r>
                      <a:r>
                        <a:rPr lang="de-DE" sz="1100" dirty="0" err="1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contingentement laitier</a:t>
                      </a:r>
                      <a:endParaRPr lang="de-DE" sz="11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84138" indent="-84138">
                        <a:buFont typeface="Arial" panose="020B0604020202020204" pitchFamily="34" charset="0"/>
                        <a:buChar char="•"/>
                      </a:pPr>
                      <a:r>
                        <a:rPr lang="de-DE" sz="11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Mise aux enchères des contingents d'importation de viande</a:t>
                      </a:r>
                    </a:p>
                    <a:p>
                      <a:pPr marL="84138" indent="-84138">
                        <a:buFont typeface="Arial" panose="020B0604020202020204" pitchFamily="34" charset="0"/>
                        <a:buChar char="•"/>
                      </a:pPr>
                      <a:r>
                        <a:rPr lang="de-DE" sz="11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Bilatérales avec l'UE : entrée en vigueur du libre-échange du fromage</a:t>
                      </a:r>
                    </a:p>
                    <a:p>
                      <a:pPr marL="84138" indent="-84138">
                        <a:buFont typeface="Arial" panose="020B0604020202020204" pitchFamily="34" charset="0"/>
                        <a:buChar char="•"/>
                      </a:pPr>
                      <a:r>
                        <a:rPr lang="de-DE" sz="11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Mesures</a:t>
                      </a:r>
                      <a:r>
                        <a:rPr lang="de-DE" sz="1100" dirty="0" err="1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d'accompagnement </a:t>
                      </a:r>
                      <a:r>
                        <a:rPr lang="de-DE" sz="11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social</a:t>
                      </a:r>
                      <a:endParaRPr lang="de-CH" sz="11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0922" marR="100922" marT="50460" marB="5046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69900"/>
                    </a:solidFill>
                  </a:tcPr>
                </a:tc>
                <a:tc>
                  <a:txBody>
                    <a:bodyPr/>
                    <a:lstStyle/>
                    <a:p>
                      <a:pPr marL="84138" indent="-84138">
                        <a:buFont typeface="Arial" panose="020B0604020202020204" pitchFamily="34" charset="0"/>
                        <a:buChar char="•"/>
                      </a:pPr>
                      <a:r>
                        <a:rPr lang="de-DE" sz="11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Potentiel de réduction des coûts</a:t>
                      </a:r>
                    </a:p>
                    <a:p>
                      <a:pPr marL="84138" indent="-84138">
                        <a:buFont typeface="Arial" panose="020B0604020202020204" pitchFamily="34" charset="0"/>
                        <a:buChar char="•"/>
                      </a:pPr>
                      <a:r>
                        <a:rPr lang="de-DE" sz="11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Transfert du </a:t>
                      </a:r>
                      <a:r>
                        <a:rPr lang="de-DE" sz="1100" baseline="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soutien des prix vers les paiements directs</a:t>
                      </a:r>
                    </a:p>
                    <a:p>
                      <a:pPr marL="84138" indent="-84138">
                        <a:buFont typeface="Arial" panose="020B0604020202020204" pitchFamily="34" charset="0"/>
                        <a:buChar char="•"/>
                      </a:pPr>
                      <a:r>
                        <a:rPr lang="de-DE" sz="1100" baseline="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Suppression </a:t>
                      </a:r>
                      <a:r>
                        <a:rPr lang="de-DE" sz="1100" baseline="0" dirty="0" err="1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des subventions à l'exportation</a:t>
                      </a:r>
                      <a:endParaRPr lang="de-DE" sz="1100" baseline="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84138" indent="-84138">
                        <a:buFont typeface="Arial" panose="020B0604020202020204" pitchFamily="34" charset="0"/>
                        <a:buChar char="•"/>
                      </a:pPr>
                      <a:r>
                        <a:rPr lang="de-DE" sz="1100" baseline="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Promouvoir la création de valeur dans les zones rurales</a:t>
                      </a:r>
                      <a:endParaRPr lang="de-CH" sz="11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0922" marR="100922" marT="50460" marB="5046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08B00"/>
                    </a:solidFill>
                  </a:tcPr>
                </a:tc>
                <a:tc>
                  <a:txBody>
                    <a:bodyPr/>
                    <a:lstStyle/>
                    <a:p>
                      <a:pPr marL="84138" indent="-84138">
                        <a:buFont typeface="Arial" panose="020B0604020202020204" pitchFamily="34" charset="0"/>
                        <a:buChar char="•"/>
                      </a:pPr>
                      <a:r>
                        <a:rPr lang="de-DE" sz="11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Stratégie qualité</a:t>
                      </a:r>
                    </a:p>
                    <a:p>
                      <a:pPr marL="84138" indent="-84138">
                        <a:buFont typeface="Arial" panose="020B0604020202020204" pitchFamily="34" charset="0"/>
                        <a:buChar char="•"/>
                      </a:pPr>
                      <a:r>
                        <a:rPr lang="de-DE" sz="11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Une meilleure protection des </a:t>
                      </a:r>
                      <a:r>
                        <a:rPr lang="de-DE" sz="1100" baseline="0" dirty="0" err="1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terres</a:t>
                      </a:r>
                      <a:r>
                        <a:rPr lang="de-DE" sz="1100" baseline="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de-DE" sz="1100" baseline="0" dirty="0" err="1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agricoles</a:t>
                      </a:r>
                      <a:endParaRPr lang="de-DE" sz="1100" baseline="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84138" indent="-84138">
                        <a:buFont typeface="Arial" panose="020B0604020202020204" pitchFamily="34" charset="0"/>
                        <a:buChar char="•"/>
                      </a:pPr>
                      <a:r>
                        <a:rPr lang="de-DE" sz="1100" b="1" baseline="0" dirty="0" err="1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Développement </a:t>
                      </a:r>
                      <a:r>
                        <a:rPr lang="de-DE" sz="1100" b="1" baseline="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du système de paiements directs</a:t>
                      </a:r>
                      <a:endParaRPr lang="de-CH" sz="11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0922" marR="100922" marT="50460" marB="5046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2D2D"/>
                    </a:solidFill>
                  </a:tcPr>
                </a:tc>
                <a:tc>
                  <a:txBody>
                    <a:bodyPr/>
                    <a:lstStyle/>
                    <a:p>
                      <a:pPr marL="84138" indent="-84138">
                        <a:buFont typeface="Arial" panose="020B0604020202020204" pitchFamily="34" charset="0"/>
                        <a:buChar char="•"/>
                      </a:pPr>
                      <a:r>
                        <a:rPr lang="de-DE" sz="1100" b="1" dirty="0" err="1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Externalités</a:t>
                      </a:r>
                      <a:r>
                        <a:rPr lang="de-DE" sz="1100" b="1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négatives : </a:t>
                      </a:r>
                      <a:r>
                        <a:rPr lang="de-DE" sz="1100" b="1" dirty="0" err="1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Trajectoires</a:t>
                      </a:r>
                      <a:r>
                        <a:rPr lang="de-DE" sz="1100" b="1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de réduction (N et pesticides), promotion du bien-être animal</a:t>
                      </a:r>
                    </a:p>
                    <a:p>
                      <a:pPr marL="84138" indent="-84138">
                        <a:buFont typeface="Arial" panose="020B0604020202020204" pitchFamily="34" charset="0"/>
                        <a:buChar char="•"/>
                      </a:pPr>
                      <a:r>
                        <a:rPr lang="de-DE" sz="11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 </a:t>
                      </a:r>
                      <a:r>
                        <a:rPr lang="de-DE" sz="1100" dirty="0" err="1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exploitations</a:t>
                      </a:r>
                      <a:r>
                        <a:rPr lang="de-DE" sz="11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développent davantage de valeur ajoutée</a:t>
                      </a:r>
                    </a:p>
                    <a:p>
                      <a:pPr marL="84138" indent="-84138">
                        <a:buFont typeface="Arial" panose="020B0604020202020204" pitchFamily="34" charset="0"/>
                        <a:buChar char="•"/>
                      </a:pPr>
                      <a:r>
                        <a:rPr lang="de-DE" sz="11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Protection sociale</a:t>
                      </a:r>
                      <a:endParaRPr lang="de-CH" sz="11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0922" marR="100922" marT="50460" marB="5046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99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29979">
                <a:tc>
                  <a:txBody>
                    <a:bodyPr/>
                    <a:lstStyle/>
                    <a:p>
                      <a:pPr marL="0" indent="0" algn="ctr">
                        <a:buFont typeface="Arial" panose="020B0604020202020204" pitchFamily="34" charset="0"/>
                        <a:buNone/>
                      </a:pPr>
                      <a:r>
                        <a:rPr lang="de-DE" sz="1300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1992 - 1998 </a:t>
                      </a:r>
                      <a:endParaRPr lang="de-CH" sz="13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0922" marR="100922" marT="50460" marB="5046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Font typeface="Arial" panose="020B0604020202020204" pitchFamily="34" charset="0"/>
                        <a:buNone/>
                      </a:pPr>
                      <a:r>
                        <a:rPr lang="de-DE" sz="1300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1999 - 2003</a:t>
                      </a:r>
                      <a:endParaRPr lang="de-CH" sz="13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0922" marR="100922" marT="50460" marB="5046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Font typeface="Arial" panose="020B0604020202020204" pitchFamily="34" charset="0"/>
                        <a:buNone/>
                      </a:pPr>
                      <a:r>
                        <a:rPr lang="de-DE" sz="1300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2004 - 2007 </a:t>
                      </a:r>
                      <a:endParaRPr lang="de-CH" sz="13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0922" marR="100922" marT="50460" marB="5046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Font typeface="Arial" panose="020B0604020202020204" pitchFamily="34" charset="0"/>
                        <a:buNone/>
                      </a:pPr>
                      <a:r>
                        <a:rPr lang="de-DE" sz="1300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2008 - 2013 </a:t>
                      </a:r>
                      <a:endParaRPr lang="de-CH" sz="13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0922" marR="100922" marT="50460" marB="5046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Font typeface="Arial" panose="020B0604020202020204" pitchFamily="34" charset="0"/>
                        <a:buNone/>
                      </a:pPr>
                      <a:r>
                        <a:rPr lang="de-DE" sz="1300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2014 - 2023 </a:t>
                      </a:r>
                      <a:endParaRPr lang="de-CH" sz="13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0922" marR="100922" marT="50460" marB="5046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Font typeface="Arial" panose="020B0604020202020204" pitchFamily="34" charset="0"/>
                        <a:buNone/>
                      </a:pPr>
                      <a:r>
                        <a:rPr lang="de-DE" sz="1300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2023 - </a:t>
                      </a:r>
                      <a:endParaRPr lang="de-CH" sz="13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0922" marR="100922" marT="50460" marB="5046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9" name="Textfeld 8"/>
          <p:cNvSpPr txBox="1"/>
          <p:nvPr/>
        </p:nvSpPr>
        <p:spPr>
          <a:xfrm>
            <a:off x="539548" y="5918736"/>
            <a:ext cx="2911374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800" dirty="0"/>
              <a:t>Source : Einführung in die Schweizer Agrarpolitik, R. Huber (2022)</a:t>
            </a:r>
            <a:endParaRPr lang="de-CH" sz="800" dirty="0"/>
          </a:p>
        </p:txBody>
      </p:sp>
      <p:sp>
        <p:nvSpPr>
          <p:cNvPr id="10" name="Fußzeilenplatzhalter 1">
            <a:extLst>
              <a:ext uri="{FF2B5EF4-FFF2-40B4-BE49-F238E27FC236}">
                <a16:creationId xmlns:a16="http://schemas.microsoft.com/office/drawing/2014/main" id="{C2DB6575-2021-114C-A44D-7FE50922D8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29250" y="6400980"/>
            <a:ext cx="3086100" cy="360000"/>
          </a:xfrm>
        </p:spPr>
        <p:txBody>
          <a:bodyPr/>
          <a:lstStyle/>
          <a:p>
            <a:r>
              <a:rPr lang="fr-CH" dirty="0"/>
              <a:t>Formation de conseiller-ère en biodiversité</a:t>
            </a:r>
          </a:p>
        </p:txBody>
      </p:sp>
    </p:spTree>
    <p:extLst>
      <p:ext uri="{BB962C8B-B14F-4D97-AF65-F5344CB8AC3E}">
        <p14:creationId xmlns:p14="http://schemas.microsoft.com/office/powerpoint/2010/main" val="397822526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C92B362-E49F-647E-70F1-CD7F1E4BC9D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el 5">
            <a:extLst>
              <a:ext uri="{FF2B5EF4-FFF2-40B4-BE49-F238E27FC236}">
                <a16:creationId xmlns:a16="http://schemas.microsoft.com/office/drawing/2014/main" id="{1763AD8B-CE1F-5660-EC6D-0D8FF1498A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CH">
                <a:latin typeface="Calibri"/>
                <a:ea typeface="Calibri"/>
                <a:cs typeface="Calibri"/>
              </a:rPr>
              <a:t>Marchés et filières</a:t>
            </a:r>
            <a:endParaRPr lang="en-US"/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id="{FDADA2C2-B8A2-1F68-78C5-953ACD56C562}"/>
              </a:ext>
            </a:extLst>
          </p:cNvPr>
          <p:cNvSpPr txBox="1"/>
          <p:nvPr/>
        </p:nvSpPr>
        <p:spPr>
          <a:xfrm>
            <a:off x="539548" y="5918736"/>
            <a:ext cx="2911374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800" dirty="0"/>
              <a:t>Source : Einführung in die Schweizer Agrarpolitik, R. Huber (2022)</a:t>
            </a:r>
            <a:endParaRPr lang="de-CH" sz="800" dirty="0"/>
          </a:p>
        </p:txBody>
      </p:sp>
      <p:sp>
        <p:nvSpPr>
          <p:cNvPr id="10" name="Fußzeilenplatzhalter 1">
            <a:extLst>
              <a:ext uri="{FF2B5EF4-FFF2-40B4-BE49-F238E27FC236}">
                <a16:creationId xmlns:a16="http://schemas.microsoft.com/office/drawing/2014/main" id="{7833C76C-6748-BC51-AEE2-E250D62126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29250" y="6400980"/>
            <a:ext cx="3086100" cy="360000"/>
          </a:xfrm>
        </p:spPr>
        <p:txBody>
          <a:bodyPr/>
          <a:lstStyle/>
          <a:p>
            <a:r>
              <a:rPr lang="fr-CH" dirty="0"/>
              <a:t>Formation de conseiller-ère en biodiversité</a:t>
            </a:r>
          </a:p>
        </p:txBody>
      </p:sp>
      <p:pic>
        <p:nvPicPr>
          <p:cNvPr id="3" name="Espace réservé du contenu 7">
            <a:extLst>
              <a:ext uri="{FF2B5EF4-FFF2-40B4-BE49-F238E27FC236}">
                <a16:creationId xmlns:a16="http://schemas.microsoft.com/office/drawing/2014/main" id="{AABE4A70-138B-A4DB-B2DF-ADB76C91751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1029948"/>
            <a:ext cx="9144000" cy="5368017"/>
          </a:xfrm>
        </p:spPr>
      </p:pic>
    </p:spTree>
    <p:extLst>
      <p:ext uri="{BB962C8B-B14F-4D97-AF65-F5344CB8AC3E}">
        <p14:creationId xmlns:p14="http://schemas.microsoft.com/office/powerpoint/2010/main" val="279316413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Image 13">
            <a:extLst>
              <a:ext uri="{FF2B5EF4-FFF2-40B4-BE49-F238E27FC236}">
                <a16:creationId xmlns:a16="http://schemas.microsoft.com/office/drawing/2014/main" id="{5082C9CE-C79E-9346-A210-7CB5AD8840F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403648" y="980728"/>
            <a:ext cx="6087933" cy="5256584"/>
          </a:xfrm>
          <a:prstGeom prst="rect">
            <a:avLst/>
          </a:prstGeom>
        </p:spPr>
      </p:pic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/>
              <a:t>Développement des paiements directs</a:t>
            </a:r>
          </a:p>
        </p:txBody>
      </p:sp>
      <p:sp>
        <p:nvSpPr>
          <p:cNvPr id="6" name="Rechteck 2"/>
          <p:cNvSpPr>
            <a:spLocks noChangeArrowheads="1"/>
          </p:cNvSpPr>
          <p:nvPr/>
        </p:nvSpPr>
        <p:spPr bwMode="auto">
          <a:xfrm>
            <a:off x="1763688" y="5335042"/>
            <a:ext cx="5400600" cy="473248"/>
          </a:xfrm>
          <a:prstGeom prst="rect">
            <a:avLst/>
          </a:prstGeom>
          <a:noFill/>
          <a:ln w="28575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de-CH" altLang="de-DE"/>
          </a:p>
        </p:txBody>
      </p:sp>
      <p:sp>
        <p:nvSpPr>
          <p:cNvPr id="7" name="Rechteck 2"/>
          <p:cNvSpPr>
            <a:spLocks noChangeArrowheads="1"/>
          </p:cNvSpPr>
          <p:nvPr/>
        </p:nvSpPr>
        <p:spPr bwMode="auto">
          <a:xfrm>
            <a:off x="3981936" y="2852936"/>
            <a:ext cx="950103" cy="2482106"/>
          </a:xfrm>
          <a:prstGeom prst="rect">
            <a:avLst/>
          </a:prstGeom>
          <a:noFill/>
          <a:ln w="28575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de-CH" altLang="de-DE"/>
          </a:p>
        </p:txBody>
      </p:sp>
      <p:sp>
        <p:nvSpPr>
          <p:cNvPr id="8" name="Rechteck 2"/>
          <p:cNvSpPr>
            <a:spLocks noChangeArrowheads="1"/>
          </p:cNvSpPr>
          <p:nvPr/>
        </p:nvSpPr>
        <p:spPr bwMode="auto">
          <a:xfrm>
            <a:off x="5062057" y="2844040"/>
            <a:ext cx="950103" cy="2482106"/>
          </a:xfrm>
          <a:prstGeom prst="rect">
            <a:avLst/>
          </a:prstGeom>
          <a:noFill/>
          <a:ln w="28575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de-CH" altLang="de-DE"/>
          </a:p>
        </p:txBody>
      </p:sp>
      <p:sp>
        <p:nvSpPr>
          <p:cNvPr id="10" name="Fußzeilenplatzhalter 1">
            <a:extLst>
              <a:ext uri="{FF2B5EF4-FFF2-40B4-BE49-F238E27FC236}">
                <a16:creationId xmlns:a16="http://schemas.microsoft.com/office/drawing/2014/main" id="{A3EBB5F2-B279-914D-ABB1-4085149440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29250" y="6400980"/>
            <a:ext cx="3086100" cy="360000"/>
          </a:xfrm>
        </p:spPr>
        <p:txBody>
          <a:bodyPr/>
          <a:lstStyle/>
          <a:p>
            <a:r>
              <a:rPr lang="fr-CH" dirty="0"/>
              <a:t>Formation de conseiller-ère en biodiversité</a:t>
            </a:r>
          </a:p>
        </p:txBody>
      </p:sp>
    </p:spTree>
    <p:extLst>
      <p:ext uri="{BB962C8B-B14F-4D97-AF65-F5344CB8AC3E}">
        <p14:creationId xmlns:p14="http://schemas.microsoft.com/office/powerpoint/2010/main" val="24120879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dirty="0"/>
              <a:t>Développement des paiements directs</a:t>
            </a:r>
          </a:p>
        </p:txBody>
      </p:sp>
      <p:pic>
        <p:nvPicPr>
          <p:cNvPr id="7" name="Espace réservé du contenu 6"/>
          <p:cNvPicPr>
            <a:picLocks noGrp="1" noChangeAspect="1"/>
          </p:cNvPicPr>
          <p:nvPr>
            <p:ph idx="1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04655" y="980728"/>
            <a:ext cx="7704856" cy="5312940"/>
          </a:xfrm>
          <a:prstGeom prst="rect">
            <a:avLst/>
          </a:prstGeom>
        </p:spPr>
      </p:pic>
      <p:pic>
        <p:nvPicPr>
          <p:cNvPr id="8" name="Image 7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20072" y="3501008"/>
            <a:ext cx="792088" cy="1584176"/>
          </a:xfrm>
          <a:prstGeom prst="rect">
            <a:avLst/>
          </a:prstGeom>
        </p:spPr>
      </p:pic>
      <p:pic>
        <p:nvPicPr>
          <p:cNvPr id="9" name="Image 8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84168" y="3492293"/>
            <a:ext cx="800300" cy="1592891"/>
          </a:xfrm>
          <a:prstGeom prst="rect">
            <a:avLst/>
          </a:prstGeom>
        </p:spPr>
      </p:pic>
      <p:pic>
        <p:nvPicPr>
          <p:cNvPr id="10" name="Image 9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91880" y="5085184"/>
            <a:ext cx="4180395" cy="360040"/>
          </a:xfrm>
          <a:prstGeom prst="rect">
            <a:avLst/>
          </a:prstGeom>
        </p:spPr>
      </p:pic>
      <p:sp>
        <p:nvSpPr>
          <p:cNvPr id="3" name="ZoneTexte 2">
            <a:extLst>
              <a:ext uri="{FF2B5EF4-FFF2-40B4-BE49-F238E27FC236}">
                <a16:creationId xmlns:a16="http://schemas.microsoft.com/office/drawing/2014/main" id="{9B4CBB31-E8D2-ED35-6E3F-A87A5F5CC954}"/>
              </a:ext>
            </a:extLst>
          </p:cNvPr>
          <p:cNvSpPr txBox="1"/>
          <p:nvPr/>
        </p:nvSpPr>
        <p:spPr>
          <a:xfrm>
            <a:off x="3059832" y="5949280"/>
            <a:ext cx="5904656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CH" sz="1400" dirty="0"/>
              <a:t>https://www.blw.admin.ch/blw/fr/home/instrumente/direktzahlungen.html</a:t>
            </a:r>
          </a:p>
        </p:txBody>
      </p:sp>
      <p:sp>
        <p:nvSpPr>
          <p:cNvPr id="6" name="Fußzeilenplatzhalter 1">
            <a:extLst>
              <a:ext uri="{FF2B5EF4-FFF2-40B4-BE49-F238E27FC236}">
                <a16:creationId xmlns:a16="http://schemas.microsoft.com/office/drawing/2014/main" id="{4AE56044-9811-209F-8457-D2664DBB94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29250" y="6400980"/>
            <a:ext cx="3086100" cy="360000"/>
          </a:xfrm>
        </p:spPr>
        <p:txBody>
          <a:bodyPr/>
          <a:lstStyle/>
          <a:p>
            <a:r>
              <a:rPr lang="fr-CH" dirty="0"/>
              <a:t>Formation de conseiller-ère en biodiversité</a:t>
            </a:r>
          </a:p>
        </p:txBody>
      </p:sp>
    </p:spTree>
    <p:extLst>
      <p:ext uri="{BB962C8B-B14F-4D97-AF65-F5344CB8AC3E}">
        <p14:creationId xmlns:p14="http://schemas.microsoft.com/office/powerpoint/2010/main" val="8941791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Espace réservé du contenu 4">
            <a:extLst>
              <a:ext uri="{FF2B5EF4-FFF2-40B4-BE49-F238E27FC236}">
                <a16:creationId xmlns:a16="http://schemas.microsoft.com/office/drawing/2014/main" id="{94FB0A42-104C-8EAF-56B2-147A5F49207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28650" y="1403053"/>
            <a:ext cx="5095478" cy="4680000"/>
          </a:xfrm>
          <a:prstGeom prst="rect">
            <a:avLst/>
          </a:prstGeom>
        </p:spPr>
      </p:pic>
      <p:sp>
        <p:nvSpPr>
          <p:cNvPr id="4" name="Titre 3">
            <a:extLst>
              <a:ext uri="{FF2B5EF4-FFF2-40B4-BE49-F238E27FC236}">
                <a16:creationId xmlns:a16="http://schemas.microsoft.com/office/drawing/2014/main" id="{264FA817-91B7-D731-E162-774C196539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dirty="0"/>
              <a:t>Répartition des moyens entre les instruments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D5B01C7E-18BD-E46D-67C7-7B5F1F6767AE}"/>
              </a:ext>
            </a:extLst>
          </p:cNvPr>
          <p:cNvSpPr txBox="1"/>
          <p:nvPr/>
        </p:nvSpPr>
        <p:spPr>
          <a:xfrm>
            <a:off x="5724128" y="1900053"/>
            <a:ext cx="30861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H" sz="1400" dirty="0" err="1"/>
              <a:t>Contri</a:t>
            </a:r>
            <a:r>
              <a:rPr lang="fr-CH" sz="1400" dirty="0"/>
              <a:t>. aux paysages cultivés 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0F85A2A3-26BB-176F-B1F9-1D3F091706FD}"/>
              </a:ext>
            </a:extLst>
          </p:cNvPr>
          <p:cNvSpPr txBox="1"/>
          <p:nvPr/>
        </p:nvSpPr>
        <p:spPr>
          <a:xfrm>
            <a:off x="5732922" y="2252993"/>
            <a:ext cx="341987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H" sz="1400" dirty="0" err="1"/>
              <a:t>Contri</a:t>
            </a:r>
            <a:r>
              <a:rPr lang="fr-CH" sz="1400" dirty="0"/>
              <a:t>. à la sécurité de l’approvisionnement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29E14EB6-2E39-29DD-A393-3434FBB2DBB2}"/>
              </a:ext>
            </a:extLst>
          </p:cNvPr>
          <p:cNvSpPr txBox="1"/>
          <p:nvPr/>
        </p:nvSpPr>
        <p:spPr>
          <a:xfrm>
            <a:off x="5724128" y="2653488"/>
            <a:ext cx="294208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H" sz="1400" dirty="0" err="1"/>
              <a:t>Contri</a:t>
            </a:r>
            <a:r>
              <a:rPr lang="fr-CH" sz="1400" dirty="0"/>
              <a:t>. à la biodiversité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D49251A9-8E5E-9AAC-C65F-2D51852AA2CB}"/>
              </a:ext>
            </a:extLst>
          </p:cNvPr>
          <p:cNvSpPr txBox="1"/>
          <p:nvPr/>
        </p:nvSpPr>
        <p:spPr>
          <a:xfrm>
            <a:off x="5732922" y="2991374"/>
            <a:ext cx="294208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H" sz="1400" dirty="0" err="1"/>
              <a:t>Contri</a:t>
            </a:r>
            <a:r>
              <a:rPr lang="fr-CH" sz="1400" dirty="0"/>
              <a:t>. à la qualité du paysage (CQP)</a:t>
            </a: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5F1E3F61-F943-1308-CA3F-C505E3B90D5B}"/>
              </a:ext>
            </a:extLst>
          </p:cNvPr>
          <p:cNvSpPr txBox="1"/>
          <p:nvPr/>
        </p:nvSpPr>
        <p:spPr>
          <a:xfrm>
            <a:off x="5737932" y="3404961"/>
            <a:ext cx="264720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H" sz="1400" dirty="0" err="1"/>
              <a:t>Contri</a:t>
            </a:r>
            <a:r>
              <a:rPr lang="fr-CH" sz="1400" dirty="0"/>
              <a:t>. au système de production</a:t>
            </a: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BDA97BC3-2F0A-68D9-EE70-3952E72920FE}"/>
              </a:ext>
            </a:extLst>
          </p:cNvPr>
          <p:cNvSpPr txBox="1"/>
          <p:nvPr/>
        </p:nvSpPr>
        <p:spPr>
          <a:xfrm>
            <a:off x="5724128" y="3788623"/>
            <a:ext cx="351959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H" sz="1400" dirty="0" err="1"/>
              <a:t>Contri</a:t>
            </a:r>
            <a:r>
              <a:rPr lang="fr-CH" sz="1400" dirty="0"/>
              <a:t> à l’utilisation efficiente des ressources</a:t>
            </a:r>
          </a:p>
        </p:txBody>
      </p:sp>
      <p:sp>
        <p:nvSpPr>
          <p:cNvPr id="17" name="ZoneTexte 16">
            <a:extLst>
              <a:ext uri="{FF2B5EF4-FFF2-40B4-BE49-F238E27FC236}">
                <a16:creationId xmlns:a16="http://schemas.microsoft.com/office/drawing/2014/main" id="{02B76A0A-262A-BF73-3D53-37546A5E7620}"/>
              </a:ext>
            </a:extLst>
          </p:cNvPr>
          <p:cNvSpPr txBox="1"/>
          <p:nvPr/>
        </p:nvSpPr>
        <p:spPr>
          <a:xfrm>
            <a:off x="5732922" y="4143663"/>
            <a:ext cx="30861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H" sz="1400" dirty="0" err="1"/>
              <a:t>Contri</a:t>
            </a:r>
            <a:r>
              <a:rPr lang="fr-CH" sz="1400" dirty="0"/>
              <a:t>. à la transition</a:t>
            </a:r>
          </a:p>
        </p:txBody>
      </p:sp>
      <p:sp>
        <p:nvSpPr>
          <p:cNvPr id="9" name="Fußzeilenplatzhalter 1">
            <a:extLst>
              <a:ext uri="{FF2B5EF4-FFF2-40B4-BE49-F238E27FC236}">
                <a16:creationId xmlns:a16="http://schemas.microsoft.com/office/drawing/2014/main" id="{D01EA27C-CEFB-47E6-13E3-F096806332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29250" y="6400980"/>
            <a:ext cx="3086100" cy="360000"/>
          </a:xfrm>
        </p:spPr>
        <p:txBody>
          <a:bodyPr/>
          <a:lstStyle/>
          <a:p>
            <a:r>
              <a:rPr lang="fr-CH" dirty="0"/>
              <a:t>Formation de conseiller-ère en biodiversité</a:t>
            </a:r>
          </a:p>
        </p:txBody>
      </p:sp>
    </p:spTree>
    <p:extLst>
      <p:ext uri="{BB962C8B-B14F-4D97-AF65-F5344CB8AC3E}">
        <p14:creationId xmlns:p14="http://schemas.microsoft.com/office/powerpoint/2010/main" val="2964204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DA7ABEDE-2363-2ED7-B91C-C0587073640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fr-CH" dirty="0"/>
              <a:t>Reconnaissance en tant qu'exploitation agricole</a:t>
            </a:r>
          </a:p>
          <a:p>
            <a:r>
              <a:rPr lang="fr-CH" dirty="0"/>
              <a:t>Personnes physiques domiciliées en Suisse (SA et autres sociétés si elles travaillent en tant qu'exploitants indépendants) Exception : contributions Qualité Paysage et Biodiversité également possibles pour les personnes morales !</a:t>
            </a:r>
          </a:p>
          <a:p>
            <a:r>
              <a:rPr lang="fr-CH" dirty="0"/>
              <a:t>Ne pas être âgé de plus de 65 ans</a:t>
            </a:r>
          </a:p>
          <a:p>
            <a:r>
              <a:rPr lang="fr-CH" dirty="0"/>
              <a:t>Exigence de formation remplie </a:t>
            </a:r>
          </a:p>
          <a:p>
            <a:r>
              <a:rPr lang="fr-CH" dirty="0"/>
              <a:t>Besoin minimal en main-d'œuvre de 0,20 UMOS</a:t>
            </a:r>
          </a:p>
          <a:p>
            <a:r>
              <a:rPr lang="fr-CH" dirty="0"/>
              <a:t>Part minimale de 50 % avec la main-d'œuvre propre à l'exploitation</a:t>
            </a:r>
          </a:p>
          <a:p>
            <a:r>
              <a:rPr lang="fr-CH" dirty="0"/>
              <a:t>Remplir les prestations écologiques requises (PER) voir OPD</a:t>
            </a:r>
          </a:p>
        </p:txBody>
      </p:sp>
      <p:sp>
        <p:nvSpPr>
          <p:cNvPr id="4" name="Titre 3">
            <a:extLst>
              <a:ext uri="{FF2B5EF4-FFF2-40B4-BE49-F238E27FC236}">
                <a16:creationId xmlns:a16="http://schemas.microsoft.com/office/drawing/2014/main" id="{30969967-C428-3491-1F13-88125B4D60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dirty="0"/>
              <a:t>Droit à des paiements directs</a:t>
            </a:r>
          </a:p>
        </p:txBody>
      </p:sp>
      <p:sp>
        <p:nvSpPr>
          <p:cNvPr id="6" name="Fußzeilenplatzhalter 1">
            <a:extLst>
              <a:ext uri="{FF2B5EF4-FFF2-40B4-BE49-F238E27FC236}">
                <a16:creationId xmlns:a16="http://schemas.microsoft.com/office/drawing/2014/main" id="{2CA823B7-7120-2EFB-B19D-F064E2EB74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29250" y="6400980"/>
            <a:ext cx="3086100" cy="360000"/>
          </a:xfrm>
        </p:spPr>
        <p:txBody>
          <a:bodyPr/>
          <a:lstStyle/>
          <a:p>
            <a:r>
              <a:rPr lang="fr-CH" dirty="0"/>
              <a:t>Formation de conseiller-ère en biodiversité</a:t>
            </a:r>
          </a:p>
        </p:txBody>
      </p:sp>
    </p:spTree>
    <p:extLst>
      <p:ext uri="{BB962C8B-B14F-4D97-AF65-F5344CB8AC3E}">
        <p14:creationId xmlns:p14="http://schemas.microsoft.com/office/powerpoint/2010/main" val="309334755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ußzeilenplatzhalter 1">
            <a:extLst>
              <a:ext uri="{FF2B5EF4-FFF2-40B4-BE49-F238E27FC236}">
                <a16:creationId xmlns:a16="http://schemas.microsoft.com/office/drawing/2014/main" id="{2CAB2CC6-6221-ADB9-DFB9-BD09E0284A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CH"/>
              <a:t>Formation de conseiller-ère en biodiversité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8CC87A89-0FD3-147E-EB56-1CF8010B853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CH" dirty="0"/>
              <a:t>Les particularités de l'agriculture telle qu'elle a évolué</a:t>
            </a:r>
          </a:p>
          <a:p>
            <a:r>
              <a:rPr lang="fr-CH" dirty="0"/>
              <a:t>La multifonctionnalité de l'agriculture</a:t>
            </a:r>
          </a:p>
          <a:p>
            <a:r>
              <a:rPr lang="fr-CH" dirty="0"/>
              <a:t>Principales réformes agricoles de ces dernières années</a:t>
            </a:r>
          </a:p>
          <a:p>
            <a:r>
              <a:rPr lang="fr-CH" dirty="0"/>
              <a:t>Les prestations écologiques requises </a:t>
            </a:r>
          </a:p>
          <a:p>
            <a:r>
              <a:rPr lang="fr-CH" dirty="0"/>
              <a:t>Développements actuels de la politique agricole</a:t>
            </a:r>
          </a:p>
        </p:txBody>
      </p:sp>
      <p:sp>
        <p:nvSpPr>
          <p:cNvPr id="4" name="Titel 3">
            <a:extLst>
              <a:ext uri="{FF2B5EF4-FFF2-40B4-BE49-F238E27FC236}">
                <a16:creationId xmlns:a16="http://schemas.microsoft.com/office/drawing/2014/main" id="{8462E61B-9826-41C4-EBD3-D3F0F62212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/>
              <a:t>Contenu</a:t>
            </a:r>
          </a:p>
        </p:txBody>
      </p:sp>
    </p:spTree>
    <p:extLst>
      <p:ext uri="{BB962C8B-B14F-4D97-AF65-F5344CB8AC3E}">
        <p14:creationId xmlns:p14="http://schemas.microsoft.com/office/powerpoint/2010/main" val="123396505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Inhaltsplatzhalter 5"/>
          <p:cNvSpPr>
            <a:spLocks noGrp="1"/>
          </p:cNvSpPr>
          <p:nvPr>
            <p:ph sz="half" idx="2"/>
          </p:nvPr>
        </p:nvSpPr>
        <p:spPr>
          <a:xfrm>
            <a:off x="3275856" y="1399144"/>
            <a:ext cx="5239494" cy="4680000"/>
          </a:xfrm>
        </p:spPr>
        <p:txBody>
          <a:bodyPr>
            <a:normAutofit fontScale="77500" lnSpcReduction="20000"/>
          </a:bodyPr>
          <a:lstStyle/>
          <a:p>
            <a:r>
              <a:rPr lang="fr-CH" dirty="0"/>
              <a:t>Garde des animaux de rente respectueuse</a:t>
            </a:r>
          </a:p>
          <a:p>
            <a:r>
              <a:rPr lang="fr-CH" dirty="0"/>
              <a:t>Respect de la législation de la protection de l'environnement</a:t>
            </a:r>
          </a:p>
          <a:p>
            <a:r>
              <a:rPr lang="fr-CH" dirty="0"/>
              <a:t>Exploitation des surfaces d'inventaire selon la Loi Protection Nature</a:t>
            </a:r>
          </a:p>
          <a:p>
            <a:r>
              <a:rPr lang="fr-CH" dirty="0"/>
              <a:t>Bilan de fumure équilibré</a:t>
            </a:r>
          </a:p>
          <a:p>
            <a:r>
              <a:rPr lang="fr-CH" dirty="0"/>
              <a:t>Analyse de sol</a:t>
            </a:r>
          </a:p>
          <a:p>
            <a:r>
              <a:rPr lang="fr-CH" dirty="0"/>
              <a:t>Part minimale de surfaces de promotion de la biodiversité</a:t>
            </a:r>
          </a:p>
          <a:p>
            <a:r>
              <a:rPr lang="fr-CH" dirty="0"/>
              <a:t>Assolement régulier</a:t>
            </a:r>
          </a:p>
          <a:p>
            <a:r>
              <a:rPr lang="fr-CH" dirty="0"/>
              <a:t>Protection appropriée du sol</a:t>
            </a:r>
          </a:p>
          <a:p>
            <a:r>
              <a:rPr lang="fr-CH" dirty="0"/>
              <a:t>Utilisation ciblée de produits phytosanitaires selon le principe des seuils de tolérance</a:t>
            </a:r>
          </a:p>
        </p:txBody>
      </p:sp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dirty="0"/>
              <a:t>Les prestations écologiques requises</a:t>
            </a:r>
          </a:p>
        </p:txBody>
      </p:sp>
      <p:pic>
        <p:nvPicPr>
          <p:cNvPr id="7" name="Picture 5" descr="http://www.umwelt.sg.ch/home/kundengruppen/landwirtschaft_und/nachhaltigkeit/_jcr_content/Par/imagetext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4213" y="3212976"/>
            <a:ext cx="2366962" cy="1584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7" descr="http://www.coop.ch/pb/site/medien/get/documents/coop_main/elements/medieninfo/medienmitteilungen/20130926_sts/kuh.jp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15963" y="1439739"/>
            <a:ext cx="2335212" cy="1552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Fußzeilenplatzhalter 1">
            <a:extLst>
              <a:ext uri="{FF2B5EF4-FFF2-40B4-BE49-F238E27FC236}">
                <a16:creationId xmlns:a16="http://schemas.microsoft.com/office/drawing/2014/main" id="{39BDFC10-9232-6345-BCDC-9FDD97A83D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29250" y="6400980"/>
            <a:ext cx="3086100" cy="360000"/>
          </a:xfrm>
        </p:spPr>
        <p:txBody>
          <a:bodyPr/>
          <a:lstStyle/>
          <a:p>
            <a:r>
              <a:rPr lang="fr-CH" dirty="0"/>
              <a:t>Formation de conseiller-ère en biodiversité</a:t>
            </a:r>
          </a:p>
        </p:txBody>
      </p:sp>
    </p:spTree>
    <p:extLst>
      <p:ext uri="{BB962C8B-B14F-4D97-AF65-F5344CB8AC3E}">
        <p14:creationId xmlns:p14="http://schemas.microsoft.com/office/powerpoint/2010/main" val="142233540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/>
              <a:t>Exigences PER I</a:t>
            </a:r>
          </a:p>
        </p:txBody>
      </p:sp>
      <p:sp>
        <p:nvSpPr>
          <p:cNvPr id="6" name="Inhaltsplatzhalter 5"/>
          <p:cNvSpPr txBox="1">
            <a:spLocks/>
          </p:cNvSpPr>
          <p:nvPr/>
        </p:nvSpPr>
        <p:spPr>
          <a:xfrm>
            <a:off x="3275856" y="1399144"/>
            <a:ext cx="4680520" cy="4680000"/>
          </a:xfrm>
          <a:prstGeom prst="rect">
            <a:avLst/>
          </a:prstGeom>
        </p:spPr>
        <p:txBody>
          <a:bodyPr>
            <a:normAutofit fontScale="85000" lnSpcReduction="20000"/>
          </a:bodyPr>
          <a:lstStyle>
            <a:lvl1pPr marL="228600" indent="-22860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  <a:defRPr sz="2200" kern="1200" baseline="0">
                <a:solidFill>
                  <a:schemeClr val="tx1"/>
                </a:solidFill>
                <a:latin typeface="Arial" panose="020B0604020202020204" pitchFamily="34" charset="0"/>
                <a:ea typeface="Source Sans Pro" panose="020B0503030403020204" pitchFamily="34" charset="0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  <a:defRPr sz="2000" kern="1200" baseline="0">
                <a:solidFill>
                  <a:schemeClr val="tx1"/>
                </a:solidFill>
                <a:latin typeface="Arial" panose="020B0604020202020204" pitchFamily="34" charset="0"/>
                <a:ea typeface="Source Sans Pro" panose="020B0503030403020204" pitchFamily="34" charset="0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  <a:defRPr sz="1800" kern="1200" baseline="0">
                <a:solidFill>
                  <a:schemeClr val="tx1"/>
                </a:solidFill>
                <a:latin typeface="Arial" panose="020B0604020202020204" pitchFamily="34" charset="0"/>
                <a:ea typeface="Source Sans Pro" panose="020B0503030403020204" pitchFamily="34" charset="0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  <a:defRPr sz="1600" kern="1200" baseline="0">
                <a:solidFill>
                  <a:schemeClr val="tx1"/>
                </a:solidFill>
                <a:latin typeface="Arial" panose="020B0604020202020204" pitchFamily="34" charset="0"/>
                <a:ea typeface="Source Sans Pro" panose="020B0503030403020204" pitchFamily="34" charset="0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  <a:defRPr sz="1600" kern="1200" baseline="0">
                <a:solidFill>
                  <a:schemeClr val="tx1"/>
                </a:solidFill>
                <a:latin typeface="Arial" panose="020B0604020202020204" pitchFamily="34" charset="0"/>
                <a:ea typeface="Source Sans Pro" panose="020B0503030403020204" pitchFamily="34" charset="0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CH" b="1" dirty="0"/>
              <a:t>Généralités</a:t>
            </a:r>
          </a:p>
          <a:p>
            <a:r>
              <a:rPr lang="fr-CH" dirty="0"/>
              <a:t>PER sur l'ensemble de l'exploitation</a:t>
            </a:r>
          </a:p>
          <a:p>
            <a:r>
              <a:rPr lang="fr-CH" dirty="0"/>
              <a:t>Echange de surfaces possible</a:t>
            </a:r>
          </a:p>
          <a:p>
            <a:r>
              <a:rPr lang="fr-CH" dirty="0"/>
              <a:t>Communauté PER possible</a:t>
            </a:r>
          </a:p>
          <a:p>
            <a:r>
              <a:rPr lang="fr-CH" dirty="0"/>
              <a:t>Enregistrements obligatoires</a:t>
            </a:r>
          </a:p>
          <a:p>
            <a:pPr lvl="1"/>
            <a:r>
              <a:rPr lang="fr-CH" sz="1800" dirty="0"/>
              <a:t>Surface de l’exploitation avec SAU</a:t>
            </a:r>
          </a:p>
          <a:p>
            <a:pPr lvl="1"/>
            <a:r>
              <a:rPr lang="fr-CH" sz="1800" dirty="0"/>
              <a:t>Plan des parcelles, y compris SPB</a:t>
            </a:r>
          </a:p>
          <a:p>
            <a:pPr lvl="1"/>
            <a:r>
              <a:rPr lang="fr-CH" sz="1800" dirty="0"/>
              <a:t>Liste des parcelles</a:t>
            </a:r>
          </a:p>
          <a:p>
            <a:pPr lvl="1"/>
            <a:r>
              <a:rPr lang="fr-CH" sz="1800" dirty="0"/>
              <a:t>Tenue du carnet des champs, carnet des prés ou autres</a:t>
            </a:r>
          </a:p>
          <a:p>
            <a:pPr lvl="1"/>
            <a:r>
              <a:rPr lang="fr-CH" sz="1800" dirty="0"/>
              <a:t>Journal des sorties pour les animaux de rente détenus à l'attache</a:t>
            </a:r>
          </a:p>
          <a:p>
            <a:pPr lvl="1"/>
            <a:r>
              <a:rPr lang="fr-CH" sz="1800" dirty="0"/>
              <a:t>Les enregistrements doivent être conservés pendant 6 ans </a:t>
            </a:r>
          </a:p>
        </p:txBody>
      </p:sp>
      <p:pic>
        <p:nvPicPr>
          <p:cNvPr id="13" name="Grafik 1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32484" y="74269"/>
            <a:ext cx="1381297" cy="196894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1" name="Grafik 10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75299">
            <a:off x="7483949" y="1112209"/>
            <a:ext cx="1417003" cy="200357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2" name="Grafik 11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1261702">
            <a:off x="7452374" y="2215830"/>
            <a:ext cx="1480151" cy="213285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4" name="Fußzeilenplatzhalter 1">
            <a:extLst>
              <a:ext uri="{FF2B5EF4-FFF2-40B4-BE49-F238E27FC236}">
                <a16:creationId xmlns:a16="http://schemas.microsoft.com/office/drawing/2014/main" id="{C9AE50CD-74CB-E04C-BD22-5C8D1DD68B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29250" y="6400980"/>
            <a:ext cx="3086100" cy="360000"/>
          </a:xfrm>
        </p:spPr>
        <p:txBody>
          <a:bodyPr/>
          <a:lstStyle/>
          <a:p>
            <a:r>
              <a:rPr lang="fr-CH"/>
              <a:t>Formation de conseiller-ère en biodiversité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D1AA702C-E127-8D31-3FF3-2B711C76F3B1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852" y="1553590"/>
            <a:ext cx="3118272" cy="43711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797704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/>
              <a:t>Exigences PER II</a:t>
            </a:r>
          </a:p>
        </p:txBody>
      </p:sp>
      <p:sp>
        <p:nvSpPr>
          <p:cNvPr id="5" name="Inhaltsplatzhalter 5"/>
          <p:cNvSpPr txBox="1">
            <a:spLocks/>
          </p:cNvSpPr>
          <p:nvPr/>
        </p:nvSpPr>
        <p:spPr>
          <a:xfrm>
            <a:off x="3275856" y="1399144"/>
            <a:ext cx="5239494" cy="4680000"/>
          </a:xfrm>
          <a:prstGeom prst="rect">
            <a:avLst/>
          </a:prstGeom>
        </p:spPr>
        <p:txBody>
          <a:bodyPr>
            <a:normAutofit fontScale="85000" lnSpcReduction="20000"/>
          </a:bodyPr>
          <a:lstStyle>
            <a:lvl1pPr marL="228600" indent="-22860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  <a:defRPr sz="2200" kern="1200" baseline="0">
                <a:solidFill>
                  <a:schemeClr val="tx1"/>
                </a:solidFill>
                <a:latin typeface="Arial" panose="020B0604020202020204" pitchFamily="34" charset="0"/>
                <a:ea typeface="Source Sans Pro" panose="020B0503030403020204" pitchFamily="34" charset="0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  <a:defRPr sz="2000" kern="1200" baseline="0">
                <a:solidFill>
                  <a:schemeClr val="tx1"/>
                </a:solidFill>
                <a:latin typeface="Arial" panose="020B0604020202020204" pitchFamily="34" charset="0"/>
                <a:ea typeface="Source Sans Pro" panose="020B0503030403020204" pitchFamily="34" charset="0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  <a:defRPr sz="1800" kern="1200" baseline="0">
                <a:solidFill>
                  <a:schemeClr val="tx1"/>
                </a:solidFill>
                <a:latin typeface="Arial" panose="020B0604020202020204" pitchFamily="34" charset="0"/>
                <a:ea typeface="Source Sans Pro" panose="020B0503030403020204" pitchFamily="34" charset="0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  <a:defRPr sz="1600" kern="1200" baseline="0">
                <a:solidFill>
                  <a:schemeClr val="tx1"/>
                </a:solidFill>
                <a:latin typeface="Arial" panose="020B0604020202020204" pitchFamily="34" charset="0"/>
                <a:ea typeface="Source Sans Pro" panose="020B0503030403020204" pitchFamily="34" charset="0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  <a:defRPr sz="1600" kern="1200" baseline="0">
                <a:solidFill>
                  <a:schemeClr val="tx1"/>
                </a:solidFill>
                <a:latin typeface="Arial" panose="020B0604020202020204" pitchFamily="34" charset="0"/>
                <a:ea typeface="Source Sans Pro" panose="020B0503030403020204" pitchFamily="34" charset="0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CH" sz="2400" b="1" dirty="0"/>
              <a:t>Protection des animaux</a:t>
            </a:r>
          </a:p>
          <a:p>
            <a:r>
              <a:rPr lang="fr-CH" sz="2400" dirty="0"/>
              <a:t>Détention des animaux de rente respectueuse conforme à la législation sur la protection des animaux</a:t>
            </a:r>
          </a:p>
          <a:p>
            <a:pPr marL="0" indent="0">
              <a:buNone/>
            </a:pPr>
            <a:endParaRPr lang="fr-CH" sz="2400" b="1" dirty="0"/>
          </a:p>
          <a:p>
            <a:pPr marL="0" indent="0">
              <a:buNone/>
            </a:pPr>
            <a:r>
              <a:rPr lang="fr-CH" sz="2400" b="1" dirty="0"/>
              <a:t>Prescriptions de la Loi Protection Nature</a:t>
            </a:r>
          </a:p>
          <a:p>
            <a:r>
              <a:rPr lang="fr-CH" sz="2400" dirty="0"/>
              <a:t>Entretien adéquat des milieux protégés (bas-marais, prairies et pâturages secs, sites de reproduction des amphibiens) </a:t>
            </a:r>
          </a:p>
          <a:p>
            <a:r>
              <a:rPr lang="fr-CH" dirty="0"/>
              <a:t>Prescriptions d’entretien fixées dans une convention écrite entre le canton et l’exploitant</a:t>
            </a:r>
          </a:p>
          <a:p>
            <a:endParaRPr lang="fr-CH" dirty="0"/>
          </a:p>
        </p:txBody>
      </p:sp>
      <p:pic>
        <p:nvPicPr>
          <p:cNvPr id="6" name="Picture 1032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28650" y="3212976"/>
            <a:ext cx="1861864" cy="13963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1033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31640" y="4797152"/>
            <a:ext cx="1861864" cy="13963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Grafik 8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87624" y="1289002"/>
            <a:ext cx="1920788" cy="1278123"/>
          </a:xfrm>
          <a:prstGeom prst="rect">
            <a:avLst/>
          </a:prstGeom>
        </p:spPr>
      </p:pic>
      <p:sp>
        <p:nvSpPr>
          <p:cNvPr id="10" name="Fußzeilenplatzhalter 1">
            <a:extLst>
              <a:ext uri="{FF2B5EF4-FFF2-40B4-BE49-F238E27FC236}">
                <a16:creationId xmlns:a16="http://schemas.microsoft.com/office/drawing/2014/main" id="{B6771474-D4D5-6A4D-B626-8C3CC2D435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29250" y="6400980"/>
            <a:ext cx="3086100" cy="360000"/>
          </a:xfrm>
        </p:spPr>
        <p:txBody>
          <a:bodyPr/>
          <a:lstStyle/>
          <a:p>
            <a:r>
              <a:rPr lang="fr-CH"/>
              <a:t>Formation de conseiller-ère en biodiversité</a:t>
            </a:r>
          </a:p>
        </p:txBody>
      </p:sp>
    </p:spTree>
    <p:extLst>
      <p:ext uri="{BB962C8B-B14F-4D97-AF65-F5344CB8AC3E}">
        <p14:creationId xmlns:p14="http://schemas.microsoft.com/office/powerpoint/2010/main" val="413082940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/>
              <a:t>Exigences PER III</a:t>
            </a:r>
          </a:p>
        </p:txBody>
      </p:sp>
      <p:sp>
        <p:nvSpPr>
          <p:cNvPr id="5" name="Inhaltsplatzhalter 5"/>
          <p:cNvSpPr txBox="1">
            <a:spLocks/>
          </p:cNvSpPr>
          <p:nvPr/>
        </p:nvSpPr>
        <p:spPr>
          <a:xfrm>
            <a:off x="3693484" y="1413724"/>
            <a:ext cx="5400600" cy="4680000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  <a:defRPr sz="2200" kern="1200" baseline="0">
                <a:solidFill>
                  <a:schemeClr val="tx1"/>
                </a:solidFill>
                <a:latin typeface="Arial" panose="020B0604020202020204" pitchFamily="34" charset="0"/>
                <a:ea typeface="Source Sans Pro" panose="020B0503030403020204" pitchFamily="34" charset="0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  <a:defRPr sz="2000" kern="1200" baseline="0">
                <a:solidFill>
                  <a:schemeClr val="tx1"/>
                </a:solidFill>
                <a:latin typeface="Arial" panose="020B0604020202020204" pitchFamily="34" charset="0"/>
                <a:ea typeface="Source Sans Pro" panose="020B0503030403020204" pitchFamily="34" charset="0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  <a:defRPr sz="1800" kern="1200" baseline="0">
                <a:solidFill>
                  <a:schemeClr val="tx1"/>
                </a:solidFill>
                <a:latin typeface="Arial" panose="020B0604020202020204" pitchFamily="34" charset="0"/>
                <a:ea typeface="Source Sans Pro" panose="020B0503030403020204" pitchFamily="34" charset="0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  <a:defRPr sz="1600" kern="1200" baseline="0">
                <a:solidFill>
                  <a:schemeClr val="tx1"/>
                </a:solidFill>
                <a:latin typeface="Arial" panose="020B0604020202020204" pitchFamily="34" charset="0"/>
                <a:ea typeface="Source Sans Pro" panose="020B0503030403020204" pitchFamily="34" charset="0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  <a:defRPr sz="1600" kern="1200" baseline="0">
                <a:solidFill>
                  <a:schemeClr val="tx1"/>
                </a:solidFill>
                <a:latin typeface="Arial" panose="020B0604020202020204" pitchFamily="34" charset="0"/>
                <a:ea typeface="Source Sans Pro" panose="020B0503030403020204" pitchFamily="34" charset="0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CH" b="1" dirty="0"/>
              <a:t>Bilan de fumure</a:t>
            </a:r>
          </a:p>
          <a:p>
            <a:r>
              <a:rPr lang="fr-CH" dirty="0"/>
              <a:t>Bilan de fumure équilibré : apports de phosphore et d'azote selon les besoins des cultures</a:t>
            </a:r>
          </a:p>
          <a:p>
            <a:pPr marL="0" indent="0">
              <a:buNone/>
            </a:pPr>
            <a:r>
              <a:rPr lang="fr-CH" altLang="de-DE" dirty="0">
                <a:solidFill>
                  <a:srgbClr val="000000"/>
                </a:solidFill>
                <a:latin typeface="Wingdings" charset="2"/>
              </a:rPr>
              <a:t> 	</a:t>
            </a:r>
            <a:r>
              <a:rPr lang="fr-CH" dirty="0"/>
              <a:t>Suisse Bilan</a:t>
            </a:r>
          </a:p>
          <a:p>
            <a:r>
              <a:rPr lang="fr-CH" dirty="0"/>
              <a:t>Analyse du sol obligatoire tous les 10 ans</a:t>
            </a:r>
          </a:p>
        </p:txBody>
      </p:sp>
      <p:sp>
        <p:nvSpPr>
          <p:cNvPr id="8" name="Fußzeilenplatzhalter 1">
            <a:extLst>
              <a:ext uri="{FF2B5EF4-FFF2-40B4-BE49-F238E27FC236}">
                <a16:creationId xmlns:a16="http://schemas.microsoft.com/office/drawing/2014/main" id="{BFECD4B2-63B7-2346-AA41-AAC9D44C28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29250" y="6400980"/>
            <a:ext cx="3086100" cy="360000"/>
          </a:xfrm>
        </p:spPr>
        <p:txBody>
          <a:bodyPr/>
          <a:lstStyle/>
          <a:p>
            <a:r>
              <a:rPr lang="fr-CH"/>
              <a:t>Formation de conseiller-ère en biodiversité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050617B7-B224-8B47-B38D-92808410029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4420" y="980728"/>
            <a:ext cx="3707904" cy="52591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822277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/>
              <a:t>Exigences PER IV</a:t>
            </a:r>
          </a:p>
        </p:txBody>
      </p:sp>
      <p:sp>
        <p:nvSpPr>
          <p:cNvPr id="5" name="Inhaltsplatzhalter 5"/>
          <p:cNvSpPr txBox="1">
            <a:spLocks/>
          </p:cNvSpPr>
          <p:nvPr/>
        </p:nvSpPr>
        <p:spPr>
          <a:xfrm>
            <a:off x="3419872" y="1403053"/>
            <a:ext cx="5472608" cy="4680000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  <a:defRPr sz="2200" kern="1200" baseline="0">
                <a:solidFill>
                  <a:schemeClr val="tx1"/>
                </a:solidFill>
                <a:latin typeface="Arial" panose="020B0604020202020204" pitchFamily="34" charset="0"/>
                <a:ea typeface="Source Sans Pro" panose="020B0503030403020204" pitchFamily="34" charset="0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  <a:defRPr sz="2000" kern="1200" baseline="0">
                <a:solidFill>
                  <a:schemeClr val="tx1"/>
                </a:solidFill>
                <a:latin typeface="Arial" panose="020B0604020202020204" pitchFamily="34" charset="0"/>
                <a:ea typeface="Source Sans Pro" panose="020B0503030403020204" pitchFamily="34" charset="0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  <a:defRPr sz="1800" kern="1200" baseline="0">
                <a:solidFill>
                  <a:schemeClr val="tx1"/>
                </a:solidFill>
                <a:latin typeface="Arial" panose="020B0604020202020204" pitchFamily="34" charset="0"/>
                <a:ea typeface="Source Sans Pro" panose="020B0503030403020204" pitchFamily="34" charset="0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  <a:defRPr sz="1600" kern="1200" baseline="0">
                <a:solidFill>
                  <a:schemeClr val="tx1"/>
                </a:solidFill>
                <a:latin typeface="Arial" panose="020B0604020202020204" pitchFamily="34" charset="0"/>
                <a:ea typeface="Source Sans Pro" panose="020B0503030403020204" pitchFamily="34" charset="0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  <a:defRPr sz="1600" kern="1200" baseline="0">
                <a:solidFill>
                  <a:schemeClr val="tx1"/>
                </a:solidFill>
                <a:latin typeface="Arial" panose="020B0604020202020204" pitchFamily="34" charset="0"/>
                <a:ea typeface="Source Sans Pro" panose="020B0503030403020204" pitchFamily="34" charset="0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CH" sz="2000" b="1"/>
              <a:t>Promotion de la biodiversité</a:t>
            </a:r>
          </a:p>
          <a:p>
            <a:pPr>
              <a:spcBef>
                <a:spcPts val="200"/>
              </a:spcBef>
            </a:pPr>
            <a:r>
              <a:rPr lang="fr-CH" sz="2000"/>
              <a:t>7 % de la surface agricole utile (SAU) (3,5 % pour les cultures spéciales)</a:t>
            </a:r>
          </a:p>
          <a:p>
            <a:pPr>
              <a:spcBef>
                <a:spcPts val="200"/>
              </a:spcBef>
            </a:pPr>
            <a:r>
              <a:rPr lang="fr-CH" sz="2000"/>
              <a:t>Prairies extensives, surfaces à litière, haies, jachères florales, etc.</a:t>
            </a:r>
          </a:p>
          <a:p>
            <a:pPr>
              <a:spcBef>
                <a:spcPts val="200"/>
              </a:spcBef>
            </a:pPr>
            <a:r>
              <a:rPr lang="fr-CH" sz="2000"/>
              <a:t>Mise en place de bordures tampon le long des chemins, des lisières de forêt, des haies, des bosquets, des eaux superficielles et des surfaces LPN</a:t>
            </a:r>
          </a:p>
        </p:txBody>
      </p:sp>
      <p:sp>
        <p:nvSpPr>
          <p:cNvPr id="7" name="Fußzeilenplatzhalter 1">
            <a:extLst>
              <a:ext uri="{FF2B5EF4-FFF2-40B4-BE49-F238E27FC236}">
                <a16:creationId xmlns:a16="http://schemas.microsoft.com/office/drawing/2014/main" id="{5F464155-C026-3E42-85C1-CCCACA21A1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29250" y="6400980"/>
            <a:ext cx="3086100" cy="360000"/>
          </a:xfrm>
        </p:spPr>
        <p:txBody>
          <a:bodyPr/>
          <a:lstStyle/>
          <a:p>
            <a:r>
              <a:rPr lang="fr-CH"/>
              <a:t>Formation de conseiller-ère en biodiversité</a:t>
            </a:r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FB1D47D8-AA54-9C44-8E2B-79E8298990B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8623" y="1195059"/>
            <a:ext cx="3157233" cy="4467882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4351665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dirty="0"/>
              <a:t>Exigences PER IV</a:t>
            </a:r>
          </a:p>
        </p:txBody>
      </p:sp>
      <p:pic>
        <p:nvPicPr>
          <p:cNvPr id="8" name="Picture 5" descr="http://www.lid.ch/typo3temp/pics/2_1cd42c7679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22153" y="4077072"/>
            <a:ext cx="2232025" cy="1487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Inhaltsplatzhalter 5"/>
          <p:cNvSpPr txBox="1">
            <a:spLocks/>
          </p:cNvSpPr>
          <p:nvPr/>
        </p:nvSpPr>
        <p:spPr>
          <a:xfrm>
            <a:off x="3275856" y="1107945"/>
            <a:ext cx="5239494" cy="5270216"/>
          </a:xfrm>
          <a:prstGeom prst="rect">
            <a:avLst/>
          </a:prstGeom>
        </p:spPr>
        <p:txBody>
          <a:bodyPr>
            <a:normAutofit fontScale="77500" lnSpcReduction="20000"/>
          </a:bodyPr>
          <a:lstStyle>
            <a:lvl1pPr marL="228600" indent="-22860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  <a:defRPr sz="2200" kern="1200" baseline="0">
                <a:solidFill>
                  <a:schemeClr val="tx1"/>
                </a:solidFill>
                <a:latin typeface="Arial" panose="020B0604020202020204" pitchFamily="34" charset="0"/>
                <a:ea typeface="Source Sans Pro" panose="020B0503030403020204" pitchFamily="34" charset="0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  <a:defRPr sz="2000" kern="1200" baseline="0">
                <a:solidFill>
                  <a:schemeClr val="tx1"/>
                </a:solidFill>
                <a:latin typeface="Arial" panose="020B0604020202020204" pitchFamily="34" charset="0"/>
                <a:ea typeface="Source Sans Pro" panose="020B0503030403020204" pitchFamily="34" charset="0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  <a:defRPr sz="1800" kern="1200" baseline="0">
                <a:solidFill>
                  <a:schemeClr val="tx1"/>
                </a:solidFill>
                <a:latin typeface="Arial" panose="020B0604020202020204" pitchFamily="34" charset="0"/>
                <a:ea typeface="Source Sans Pro" panose="020B0503030403020204" pitchFamily="34" charset="0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  <a:defRPr sz="1600" kern="1200" baseline="0">
                <a:solidFill>
                  <a:schemeClr val="tx1"/>
                </a:solidFill>
                <a:latin typeface="Arial" panose="020B0604020202020204" pitchFamily="34" charset="0"/>
                <a:ea typeface="Source Sans Pro" panose="020B0503030403020204" pitchFamily="34" charset="0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  <a:defRPr sz="1600" kern="1200" baseline="0">
                <a:solidFill>
                  <a:schemeClr val="tx1"/>
                </a:solidFill>
                <a:latin typeface="Arial" panose="020B0604020202020204" pitchFamily="34" charset="0"/>
                <a:ea typeface="Source Sans Pro" panose="020B0503030403020204" pitchFamily="34" charset="0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CH" sz="2000" b="1" dirty="0"/>
              <a:t>Assolement</a:t>
            </a:r>
          </a:p>
          <a:p>
            <a:pPr>
              <a:spcBef>
                <a:spcPts val="200"/>
              </a:spcBef>
            </a:pPr>
            <a:r>
              <a:rPr lang="fr-CH" sz="2000" dirty="0"/>
              <a:t>Assolement régulier si plus de 3 ha de terres ouvertes :</a:t>
            </a:r>
          </a:p>
          <a:p>
            <a:pPr>
              <a:spcBef>
                <a:spcPts val="200"/>
              </a:spcBef>
            </a:pPr>
            <a:r>
              <a:rPr lang="fr-CH" sz="2000" dirty="0"/>
              <a:t>Variante 1 : pauses entre cultures identiques</a:t>
            </a:r>
          </a:p>
          <a:p>
            <a:pPr lvl="1">
              <a:spcBef>
                <a:spcPts val="200"/>
              </a:spcBef>
            </a:pPr>
            <a:r>
              <a:rPr lang="fr-CH" sz="1800" dirty="0"/>
              <a:t>Exploitation doit prouver qu’elle pratique une rotation adéquate</a:t>
            </a:r>
          </a:p>
          <a:p>
            <a:pPr>
              <a:spcBef>
                <a:spcPts val="200"/>
              </a:spcBef>
            </a:pPr>
            <a:r>
              <a:rPr lang="fr-CH" dirty="0"/>
              <a:t>Variante 2 : nombre de cultures et proportion annuelle maximale</a:t>
            </a:r>
          </a:p>
          <a:p>
            <a:pPr lvl="1">
              <a:spcBef>
                <a:spcPts val="200"/>
              </a:spcBef>
            </a:pPr>
            <a:r>
              <a:rPr lang="fr-CH" sz="1800" dirty="0"/>
              <a:t>Respecter chaque année au moins 4 cultures sur terres assolées différentes et les proportions maximales des cultures</a:t>
            </a:r>
          </a:p>
          <a:p>
            <a:pPr marL="0" indent="0">
              <a:buNone/>
            </a:pPr>
            <a:r>
              <a:rPr lang="fr-CH" sz="2000" b="1" dirty="0"/>
              <a:t>Protection des sols</a:t>
            </a:r>
          </a:p>
          <a:p>
            <a:r>
              <a:rPr lang="fr-CH" sz="2000" dirty="0"/>
              <a:t>Pour les exploitations de plus de 3 ha de terres ouvertes et pour les cultures récoltées avant le 31 août, il faut mettre en place</a:t>
            </a:r>
            <a:br>
              <a:rPr lang="fr-CH" sz="2000" dirty="0"/>
            </a:br>
            <a:r>
              <a:rPr lang="fr-CH" sz="1800" dirty="0"/>
              <a:t>(a) une culture d’automne ou</a:t>
            </a:r>
            <a:br>
              <a:rPr lang="fr-CH" sz="1800" dirty="0"/>
            </a:br>
            <a:r>
              <a:rPr lang="fr-CH" sz="1800" dirty="0"/>
              <a:t>(b) une culture intercalaire/engrais vert</a:t>
            </a:r>
          </a:p>
          <a:p>
            <a:pPr marL="0" indent="0">
              <a:buNone/>
            </a:pPr>
            <a:r>
              <a:rPr lang="fr-CH" altLang="de-DE" sz="2000" dirty="0">
                <a:solidFill>
                  <a:srgbClr val="000000"/>
                </a:solidFill>
                <a:latin typeface="Wingdings" charset="2"/>
              </a:rPr>
              <a:t> </a:t>
            </a:r>
            <a:r>
              <a:rPr lang="fr-CH" sz="2000" dirty="0"/>
              <a:t>Protection contre l'érosion et le lessivage des nutriments</a:t>
            </a:r>
          </a:p>
        </p:txBody>
      </p:sp>
      <p:pic>
        <p:nvPicPr>
          <p:cNvPr id="11" name="Grafik 10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10394" y="1855142"/>
            <a:ext cx="2243784" cy="1603998"/>
          </a:xfrm>
          <a:prstGeom prst="rect">
            <a:avLst/>
          </a:prstGeom>
        </p:spPr>
      </p:pic>
      <p:sp>
        <p:nvSpPr>
          <p:cNvPr id="9" name="Fußzeilenplatzhalter 1">
            <a:extLst>
              <a:ext uri="{FF2B5EF4-FFF2-40B4-BE49-F238E27FC236}">
                <a16:creationId xmlns:a16="http://schemas.microsoft.com/office/drawing/2014/main" id="{3E9247B0-FA13-3B4C-808E-B3F9401683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29250" y="6400980"/>
            <a:ext cx="3086100" cy="360000"/>
          </a:xfrm>
        </p:spPr>
        <p:txBody>
          <a:bodyPr/>
          <a:lstStyle/>
          <a:p>
            <a:r>
              <a:rPr lang="fr-CH" dirty="0"/>
              <a:t>Formation de conseiller-ère en biodiversité</a:t>
            </a:r>
          </a:p>
        </p:txBody>
      </p:sp>
    </p:spTree>
    <p:extLst>
      <p:ext uri="{BB962C8B-B14F-4D97-AF65-F5344CB8AC3E}">
        <p14:creationId xmlns:p14="http://schemas.microsoft.com/office/powerpoint/2010/main" val="259440251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Espace réservé du contenu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548680"/>
            <a:ext cx="4237765" cy="5605759"/>
          </a:xfrm>
          <a:prstGeom prst="rect">
            <a:avLst/>
          </a:prstGeom>
        </p:spPr>
      </p:pic>
      <p:sp>
        <p:nvSpPr>
          <p:cNvPr id="4" name="Titr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CH"/>
          </a:p>
        </p:txBody>
      </p:sp>
      <p:pic>
        <p:nvPicPr>
          <p:cNvPr id="6" name="Imag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75115" y="717239"/>
            <a:ext cx="4953729" cy="4216081"/>
          </a:xfrm>
          <a:prstGeom prst="rect">
            <a:avLst/>
          </a:prstGeom>
        </p:spPr>
      </p:pic>
      <p:pic>
        <p:nvPicPr>
          <p:cNvPr id="7" name="Imag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10635" y="5294929"/>
            <a:ext cx="4797976" cy="744441"/>
          </a:xfrm>
          <a:prstGeom prst="rect">
            <a:avLst/>
          </a:prstGeom>
        </p:spPr>
      </p:pic>
      <p:sp>
        <p:nvSpPr>
          <p:cNvPr id="8" name="Fußzeilenplatzhalter 1">
            <a:extLst>
              <a:ext uri="{FF2B5EF4-FFF2-40B4-BE49-F238E27FC236}">
                <a16:creationId xmlns:a16="http://schemas.microsoft.com/office/drawing/2014/main" id="{9F512611-EBE4-4920-3194-4F56CDF76F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29250" y="6400980"/>
            <a:ext cx="3086100" cy="360000"/>
          </a:xfrm>
        </p:spPr>
        <p:txBody>
          <a:bodyPr/>
          <a:lstStyle/>
          <a:p>
            <a:r>
              <a:rPr lang="fr-CH" dirty="0"/>
              <a:t>Formation de conseiller-ère en biodiversité</a:t>
            </a:r>
          </a:p>
        </p:txBody>
      </p:sp>
    </p:spTree>
    <p:extLst>
      <p:ext uri="{BB962C8B-B14F-4D97-AF65-F5344CB8AC3E}">
        <p14:creationId xmlns:p14="http://schemas.microsoft.com/office/powerpoint/2010/main" val="179736365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dirty="0"/>
              <a:t>Exigences PER V</a:t>
            </a:r>
          </a:p>
        </p:txBody>
      </p:sp>
      <p:sp>
        <p:nvSpPr>
          <p:cNvPr id="5" name="Inhaltsplatzhalter 5"/>
          <p:cNvSpPr txBox="1">
            <a:spLocks/>
          </p:cNvSpPr>
          <p:nvPr/>
        </p:nvSpPr>
        <p:spPr>
          <a:xfrm>
            <a:off x="3275856" y="1399144"/>
            <a:ext cx="5239494" cy="4680000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  <a:defRPr sz="2200" kern="1200" baseline="0">
                <a:solidFill>
                  <a:schemeClr val="tx1"/>
                </a:solidFill>
                <a:latin typeface="Arial" panose="020B0604020202020204" pitchFamily="34" charset="0"/>
                <a:ea typeface="Source Sans Pro" panose="020B0503030403020204" pitchFamily="34" charset="0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  <a:defRPr sz="2000" kern="1200" baseline="0">
                <a:solidFill>
                  <a:schemeClr val="tx1"/>
                </a:solidFill>
                <a:latin typeface="Arial" panose="020B0604020202020204" pitchFamily="34" charset="0"/>
                <a:ea typeface="Source Sans Pro" panose="020B0503030403020204" pitchFamily="34" charset="0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  <a:defRPr sz="1800" kern="1200" baseline="0">
                <a:solidFill>
                  <a:schemeClr val="tx1"/>
                </a:solidFill>
                <a:latin typeface="Arial" panose="020B0604020202020204" pitchFamily="34" charset="0"/>
                <a:ea typeface="Source Sans Pro" panose="020B0503030403020204" pitchFamily="34" charset="0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  <a:defRPr sz="1600" kern="1200" baseline="0">
                <a:solidFill>
                  <a:schemeClr val="tx1"/>
                </a:solidFill>
                <a:latin typeface="Arial" panose="020B0604020202020204" pitchFamily="34" charset="0"/>
                <a:ea typeface="Source Sans Pro" panose="020B0503030403020204" pitchFamily="34" charset="0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  <a:defRPr sz="1600" kern="1200" baseline="0">
                <a:solidFill>
                  <a:schemeClr val="tx1"/>
                </a:solidFill>
                <a:latin typeface="Arial" panose="020B0604020202020204" pitchFamily="34" charset="0"/>
                <a:ea typeface="Source Sans Pro" panose="020B0503030403020204" pitchFamily="34" charset="0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CH" sz="1800" b="1" dirty="0"/>
              <a:t>Produits phytosanitaires</a:t>
            </a:r>
          </a:p>
          <a:p>
            <a:r>
              <a:rPr lang="fr-CH" sz="1800" dirty="0"/>
              <a:t>Restriction pour certains produits phytosanitaires</a:t>
            </a:r>
            <a:br>
              <a:rPr lang="fr-CH" sz="1800" dirty="0"/>
            </a:br>
            <a:r>
              <a:rPr lang="fr-CH" altLang="de-DE" sz="1800" dirty="0">
                <a:solidFill>
                  <a:srgbClr val="000000"/>
                </a:solidFill>
                <a:latin typeface="Wingdings" charset="2"/>
              </a:rPr>
              <a:t> </a:t>
            </a:r>
            <a:r>
              <a:rPr lang="fr-CH" sz="1800" dirty="0"/>
              <a:t>Autorisations spéciales</a:t>
            </a:r>
          </a:p>
          <a:p>
            <a:r>
              <a:rPr lang="fr-CH" sz="1800" dirty="0"/>
              <a:t>Une application ciblée : Tenir compte des seuils de tolérance ainsi que les prévisions et avertissements des services officiels</a:t>
            </a:r>
          </a:p>
          <a:p>
            <a:r>
              <a:rPr lang="fr-CH" sz="1800" dirty="0"/>
              <a:t>Respecter d'autres exigences, par exemple en ce qui concerne les domaines d'application</a:t>
            </a:r>
          </a:p>
          <a:p>
            <a:r>
              <a:rPr lang="fr-CH" sz="1800" dirty="0"/>
              <a:t>Les produits phytosanitaires présentant un risque potentiel élevé ne sont plus autorisés (quelques exceptions)</a:t>
            </a:r>
          </a:p>
        </p:txBody>
      </p:sp>
      <p:pic>
        <p:nvPicPr>
          <p:cNvPr id="6" name="Picture 2" descr="http://www.strickhof.ch/medium.php?id=181265&amp;width=210&amp;path=userfiles/CMS/181265-gelbfall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28650" y="1772816"/>
            <a:ext cx="2428875" cy="1814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Fußzeilenplatzhalter 1">
            <a:extLst>
              <a:ext uri="{FF2B5EF4-FFF2-40B4-BE49-F238E27FC236}">
                <a16:creationId xmlns:a16="http://schemas.microsoft.com/office/drawing/2014/main" id="{732D26D9-8CA8-684B-B768-C515D0C7AC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29250" y="6400980"/>
            <a:ext cx="3086100" cy="360000"/>
          </a:xfrm>
        </p:spPr>
        <p:txBody>
          <a:bodyPr/>
          <a:lstStyle/>
          <a:p>
            <a:r>
              <a:rPr lang="fr-CH" dirty="0"/>
              <a:t>Formation de conseiller-ère en biodiversité</a:t>
            </a:r>
          </a:p>
        </p:txBody>
      </p:sp>
    </p:spTree>
    <p:extLst>
      <p:ext uri="{BB962C8B-B14F-4D97-AF65-F5344CB8AC3E}">
        <p14:creationId xmlns:p14="http://schemas.microsoft.com/office/powerpoint/2010/main" val="277742969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fr-CH" dirty="0"/>
              <a:t>Contributions à la biodiversité (CBD)</a:t>
            </a:r>
          </a:p>
          <a:p>
            <a:pPr lvl="1"/>
            <a:r>
              <a:rPr lang="fr-CH" dirty="0"/>
              <a:t>Qualité I et II et mise en réseau</a:t>
            </a:r>
          </a:p>
          <a:p>
            <a:r>
              <a:rPr lang="fr-CH" dirty="0"/>
              <a:t>Contributions au système de production (CSP)</a:t>
            </a:r>
          </a:p>
          <a:p>
            <a:pPr lvl="1"/>
            <a:r>
              <a:rPr lang="fr-CH" dirty="0"/>
              <a:t>Bio</a:t>
            </a:r>
          </a:p>
          <a:p>
            <a:pPr lvl="1"/>
            <a:r>
              <a:rPr lang="fr-CH" dirty="0"/>
              <a:t>Programmes de non-recours aux </a:t>
            </a:r>
            <a:r>
              <a:rPr lang="fr-CH" dirty="0" err="1"/>
              <a:t>PPh</a:t>
            </a:r>
            <a:endParaRPr lang="fr-CH" dirty="0"/>
          </a:p>
          <a:p>
            <a:pPr lvl="1"/>
            <a:r>
              <a:rPr lang="fr-CH" dirty="0"/>
              <a:t>Production de lait et de viande basée sur les herbages (PLVH)</a:t>
            </a:r>
          </a:p>
          <a:p>
            <a:pPr lvl="1"/>
            <a:r>
              <a:rPr lang="fr-CH" dirty="0"/>
              <a:t>Bien-être des animaux (SST, SRPA et mise au pâturage)</a:t>
            </a:r>
          </a:p>
          <a:p>
            <a:pPr lvl="1"/>
            <a:r>
              <a:rPr lang="fr-CH" dirty="0"/>
              <a:t>Fertilité du sol</a:t>
            </a:r>
          </a:p>
          <a:p>
            <a:r>
              <a:rPr lang="fr-CH" dirty="0"/>
              <a:t>Contributions à l'efficience des ressources</a:t>
            </a:r>
          </a:p>
          <a:p>
            <a:pPr lvl="1"/>
            <a:r>
              <a:rPr lang="fr-CH" dirty="0"/>
              <a:t>Technique d'application</a:t>
            </a:r>
          </a:p>
          <a:p>
            <a:pPr lvl="1"/>
            <a:r>
              <a:rPr lang="fr-CH" dirty="0"/>
              <a:t>Alimentation </a:t>
            </a:r>
            <a:r>
              <a:rPr lang="fr-CH" dirty="0" err="1"/>
              <a:t>biphase</a:t>
            </a:r>
            <a:r>
              <a:rPr lang="fr-CH" dirty="0"/>
              <a:t> appauvrie en matière azotée</a:t>
            </a:r>
          </a:p>
          <a:p>
            <a:endParaRPr lang="fr-CH" dirty="0"/>
          </a:p>
        </p:txBody>
      </p:sp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dirty="0"/>
              <a:t>Autres programmes PD</a:t>
            </a:r>
          </a:p>
        </p:txBody>
      </p:sp>
      <p:pic>
        <p:nvPicPr>
          <p:cNvPr id="5" name="Grafik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88054" y="1016346"/>
            <a:ext cx="1331640" cy="887760"/>
          </a:xfrm>
          <a:prstGeom prst="rect">
            <a:avLst/>
          </a:prstGeom>
        </p:spPr>
      </p:pic>
      <p:pic>
        <p:nvPicPr>
          <p:cNvPr id="6" name="Grafik 5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47855" y="2610427"/>
            <a:ext cx="1475656" cy="984646"/>
          </a:xfrm>
          <a:prstGeom prst="rect">
            <a:avLst/>
          </a:prstGeom>
        </p:spPr>
      </p:pic>
      <p:pic>
        <p:nvPicPr>
          <p:cNvPr id="7" name="Grafik 6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740905" y="2085243"/>
            <a:ext cx="1088770" cy="1343757"/>
          </a:xfrm>
          <a:prstGeom prst="rect">
            <a:avLst/>
          </a:prstGeom>
        </p:spPr>
      </p:pic>
      <p:pic>
        <p:nvPicPr>
          <p:cNvPr id="8" name="Grafik 7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86526" y="521285"/>
            <a:ext cx="1229520" cy="920841"/>
          </a:xfrm>
          <a:prstGeom prst="rect">
            <a:avLst/>
          </a:prstGeom>
        </p:spPr>
      </p:pic>
      <p:pic>
        <p:nvPicPr>
          <p:cNvPr id="10" name="Picture 4" descr="Gewässerschutz, Wasserrahmenrichtlinie (WRRL) - Düngung - LfL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212933" y="4301395"/>
            <a:ext cx="1545500" cy="1159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Grafik 8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82082" y="4572085"/>
            <a:ext cx="1692416" cy="1127959"/>
          </a:xfrm>
          <a:prstGeom prst="rect">
            <a:avLst/>
          </a:prstGeom>
        </p:spPr>
      </p:pic>
      <p:pic>
        <p:nvPicPr>
          <p:cNvPr id="11" name="Grafik 10"/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55595" y="5647638"/>
            <a:ext cx="1376824" cy="10326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214940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fr-CH" sz="2000" dirty="0"/>
              <a:t>Niveau de qualité I</a:t>
            </a:r>
          </a:p>
          <a:p>
            <a:pPr lvl="1"/>
            <a:r>
              <a:rPr lang="fr-CH" dirty="0"/>
              <a:t>Distinction entre surfaces imputables (dans les 7% sans contributions) et surfaces donnant droit aux contributions</a:t>
            </a:r>
          </a:p>
          <a:p>
            <a:pPr lvl="1"/>
            <a:r>
              <a:rPr lang="fr-CH" dirty="0"/>
              <a:t>Prairies, pâturages, SPB sur terres assolées, arbres fruitiers haute-tige</a:t>
            </a:r>
          </a:p>
          <a:p>
            <a:r>
              <a:rPr lang="fr-CH" sz="2000" dirty="0"/>
              <a:t>Niveau de qualité II</a:t>
            </a:r>
          </a:p>
          <a:p>
            <a:pPr lvl="1"/>
            <a:r>
              <a:rPr lang="fr-CH" dirty="0"/>
              <a:t>Exigences en matière de qualité botanique ou de structures</a:t>
            </a:r>
          </a:p>
          <a:p>
            <a:pPr lvl="1"/>
            <a:r>
              <a:rPr lang="fr-CH" dirty="0"/>
              <a:t>Prairies et pâturages, arbres fruitiers haute-tige, haies, vignes</a:t>
            </a:r>
          </a:p>
          <a:p>
            <a:r>
              <a:rPr lang="fr-CH" sz="2000" dirty="0"/>
              <a:t>Mise en réseau</a:t>
            </a:r>
          </a:p>
          <a:p>
            <a:pPr lvl="1"/>
            <a:r>
              <a:rPr lang="fr-CH" dirty="0"/>
              <a:t>Participation à un projet régional de mise en réseau</a:t>
            </a:r>
          </a:p>
          <a:p>
            <a:pPr lvl="1"/>
            <a:r>
              <a:rPr lang="fr-CH" dirty="0"/>
              <a:t>La plupart des surfaces QI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fr-CH" sz="2000" dirty="0"/>
              <a:t>En général : durée d'engagement d'au moins huit ans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fr-CH" sz="2000" dirty="0"/>
              <a:t>Les contributions des trois niveaux sont cumulables</a:t>
            </a:r>
            <a:endParaRPr lang="fr-CH" dirty="0"/>
          </a:p>
        </p:txBody>
      </p:sp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dirty="0"/>
              <a:t>Contributions pour la promotion de la biodiversité</a:t>
            </a:r>
          </a:p>
        </p:txBody>
      </p:sp>
      <p:pic>
        <p:nvPicPr>
          <p:cNvPr id="5" name="Grafik 4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42628" y="5095689"/>
            <a:ext cx="2520717" cy="1368152"/>
          </a:xfrm>
          <a:prstGeom prst="rect">
            <a:avLst/>
          </a:prstGeom>
        </p:spPr>
      </p:pic>
      <p:pic>
        <p:nvPicPr>
          <p:cNvPr id="6" name="Grafik 5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80312" y="3800450"/>
            <a:ext cx="1477349" cy="1234641"/>
          </a:xfrm>
          <a:prstGeom prst="rect">
            <a:avLst/>
          </a:prstGeom>
        </p:spPr>
      </p:pic>
      <p:sp>
        <p:nvSpPr>
          <p:cNvPr id="8" name="Fußzeilenplatzhalter 1">
            <a:extLst>
              <a:ext uri="{FF2B5EF4-FFF2-40B4-BE49-F238E27FC236}">
                <a16:creationId xmlns:a16="http://schemas.microsoft.com/office/drawing/2014/main" id="{41B79B74-64B8-9342-8CC7-B90BCC05F9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29250" y="6400980"/>
            <a:ext cx="3086100" cy="360000"/>
          </a:xfrm>
        </p:spPr>
        <p:txBody>
          <a:bodyPr/>
          <a:lstStyle/>
          <a:p>
            <a:r>
              <a:rPr lang="fr-CH"/>
              <a:t>Formation de conseiller-ère en biodiversité</a:t>
            </a:r>
          </a:p>
        </p:txBody>
      </p:sp>
    </p:spTree>
    <p:extLst>
      <p:ext uri="{BB962C8B-B14F-4D97-AF65-F5344CB8AC3E}">
        <p14:creationId xmlns:p14="http://schemas.microsoft.com/office/powerpoint/2010/main" val="179892129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893640-A9E7-B173-9570-1148AA76D10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ußzeilenplatzhalter 1">
            <a:extLst>
              <a:ext uri="{FF2B5EF4-FFF2-40B4-BE49-F238E27FC236}">
                <a16:creationId xmlns:a16="http://schemas.microsoft.com/office/drawing/2014/main" id="{8A768641-2782-63A7-FC1E-817A1A1BD2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CH"/>
              <a:t>Formation de conseiller-ère en biodiversité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42D4A779-6485-9D45-25E8-862E3567CC3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endParaRPr lang="fr-CH" dirty="0"/>
          </a:p>
        </p:txBody>
      </p:sp>
      <p:sp>
        <p:nvSpPr>
          <p:cNvPr id="4" name="Titel 3">
            <a:extLst>
              <a:ext uri="{FF2B5EF4-FFF2-40B4-BE49-F238E27FC236}">
                <a16:creationId xmlns:a16="http://schemas.microsoft.com/office/drawing/2014/main" id="{EEBFEBFB-7E91-9F46-D872-AC74DE5EF2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CH" dirty="0"/>
          </a:p>
        </p:txBody>
      </p:sp>
      <p:pic>
        <p:nvPicPr>
          <p:cNvPr id="6" name="Image 3">
            <a:extLst>
              <a:ext uri="{FF2B5EF4-FFF2-40B4-BE49-F238E27FC236}">
                <a16:creationId xmlns:a16="http://schemas.microsoft.com/office/drawing/2014/main" id="{40FD1AD7-058A-C42F-D6C9-00DA1A13CB54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696" y="0"/>
            <a:ext cx="9144000" cy="5465536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E8DB0421-FB97-C779-B70B-32065C4A0C7E}"/>
              </a:ext>
            </a:extLst>
          </p:cNvPr>
          <p:cNvSpPr/>
          <p:nvPr/>
        </p:nvSpPr>
        <p:spPr>
          <a:xfrm>
            <a:off x="151170" y="5466340"/>
            <a:ext cx="503708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CH" sz="1400" dirty="0"/>
              <a:t>Source – Le monde sans fin –JANCOVICI &amp; BLAIN – Dargaud 2021</a:t>
            </a:r>
          </a:p>
        </p:txBody>
      </p:sp>
    </p:spTree>
    <p:extLst>
      <p:ext uri="{BB962C8B-B14F-4D97-AF65-F5344CB8AC3E}">
        <p14:creationId xmlns:p14="http://schemas.microsoft.com/office/powerpoint/2010/main" val="4048239693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Espace réservé du contenu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1520" y="116632"/>
            <a:ext cx="9008093" cy="6090060"/>
          </a:xfrm>
          <a:prstGeom prst="rect">
            <a:avLst/>
          </a:prstGeom>
        </p:spPr>
      </p:pic>
      <p:sp>
        <p:nvSpPr>
          <p:cNvPr id="6" name="Fußzeilenplatzhalter 1">
            <a:extLst>
              <a:ext uri="{FF2B5EF4-FFF2-40B4-BE49-F238E27FC236}">
                <a16:creationId xmlns:a16="http://schemas.microsoft.com/office/drawing/2014/main" id="{D60A5D76-2009-DE8B-746B-FB5410B705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29250" y="6400980"/>
            <a:ext cx="3086100" cy="360000"/>
          </a:xfrm>
        </p:spPr>
        <p:txBody>
          <a:bodyPr/>
          <a:lstStyle/>
          <a:p>
            <a:r>
              <a:rPr lang="fr-CH" dirty="0"/>
              <a:t>Formation de conseiller-ère en biodiversité</a:t>
            </a:r>
          </a:p>
        </p:txBody>
      </p:sp>
    </p:spTree>
    <p:extLst>
      <p:ext uri="{BB962C8B-B14F-4D97-AF65-F5344CB8AC3E}">
        <p14:creationId xmlns:p14="http://schemas.microsoft.com/office/powerpoint/2010/main" val="361869176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pied de page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CH"/>
              <a:t>Lehrgang Biodiversitätsberatung</a:t>
            </a:r>
          </a:p>
        </p:txBody>
      </p:sp>
      <p:pic>
        <p:nvPicPr>
          <p:cNvPr id="5" name="Espace réservé du contenu 4"/>
          <p:cNvPicPr>
            <a:picLocks noGrp="1" noChangeAspect="1"/>
          </p:cNvPicPr>
          <p:nvPr>
            <p:ph idx="1"/>
          </p:nvPr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403648" y="61633"/>
            <a:ext cx="6604872" cy="68228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7910699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fr-CH"/>
              <a:t>Relève de la compétence des cantons</a:t>
            </a:r>
          </a:p>
          <a:p>
            <a:r>
              <a:rPr lang="fr-CH"/>
              <a:t>Exploitation doit fournir les preuves de satisfaire aux exigences</a:t>
            </a:r>
          </a:p>
          <a:p>
            <a:r>
              <a:rPr lang="fr-CH"/>
              <a:t>Cantons délèguent le contrôle à des organisations de contrôle (cantonales ou privées)</a:t>
            </a:r>
          </a:p>
          <a:p>
            <a:r>
              <a:rPr lang="fr-CH"/>
              <a:t>Contrôles : Au moins tous les 8 ans, entre-temps en fonction des risques</a:t>
            </a:r>
          </a:p>
          <a:p>
            <a:r>
              <a:rPr lang="fr-CH"/>
              <a:t>Contrôleurs enregistrent les résultats du contrôle et les transmettent au canton</a:t>
            </a:r>
          </a:p>
          <a:p>
            <a:r>
              <a:rPr lang="fr-CH"/>
              <a:t>Canton décide de réduire les PD (infractions aux PER) ou d'engager des poursuites pénales (p. ex. infractions à la protection des animaux)</a:t>
            </a:r>
          </a:p>
        </p:txBody>
      </p:sp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/>
              <a:t>Contrôle dans les exploitations</a:t>
            </a:r>
          </a:p>
        </p:txBody>
      </p:sp>
      <p:pic>
        <p:nvPicPr>
          <p:cNvPr id="5" name="Grafik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68344" y="212379"/>
            <a:ext cx="1163663" cy="1745494"/>
          </a:xfrm>
          <a:prstGeom prst="rect">
            <a:avLst/>
          </a:prstGeom>
        </p:spPr>
      </p:pic>
      <p:pic>
        <p:nvPicPr>
          <p:cNvPr id="6" name="Grafik 5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61539" y="97020"/>
            <a:ext cx="2088222" cy="1392148"/>
          </a:xfrm>
          <a:prstGeom prst="rect">
            <a:avLst/>
          </a:prstGeom>
        </p:spPr>
      </p:pic>
      <p:sp>
        <p:nvSpPr>
          <p:cNvPr id="8" name="Fußzeilenplatzhalter 1">
            <a:extLst>
              <a:ext uri="{FF2B5EF4-FFF2-40B4-BE49-F238E27FC236}">
                <a16:creationId xmlns:a16="http://schemas.microsoft.com/office/drawing/2014/main" id="{8BAFFFE8-4D96-2340-88B2-80B52A8548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29250" y="6400980"/>
            <a:ext cx="3086100" cy="360000"/>
          </a:xfrm>
        </p:spPr>
        <p:txBody>
          <a:bodyPr/>
          <a:lstStyle/>
          <a:p>
            <a:r>
              <a:rPr lang="fr-CH"/>
              <a:t>Formation de conseiller-ère en biodiversité</a:t>
            </a:r>
          </a:p>
        </p:txBody>
      </p:sp>
    </p:spTree>
    <p:extLst>
      <p:ext uri="{BB962C8B-B14F-4D97-AF65-F5344CB8AC3E}">
        <p14:creationId xmlns:p14="http://schemas.microsoft.com/office/powerpoint/2010/main" val="2007840658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628650" y="1403053"/>
            <a:ext cx="5959574" cy="4680000"/>
          </a:xfrm>
        </p:spPr>
        <p:txBody>
          <a:bodyPr/>
          <a:lstStyle/>
          <a:p>
            <a:r>
              <a:rPr lang="fr-CH" dirty="0"/>
              <a:t>Les contrôles sont aléatoires</a:t>
            </a:r>
          </a:p>
          <a:p>
            <a:r>
              <a:rPr lang="fr-CH" dirty="0"/>
              <a:t>Se basent souvent sur des </a:t>
            </a:r>
            <a:r>
              <a:rPr lang="fr-CH" dirty="0" err="1"/>
              <a:t>autodéclarations</a:t>
            </a:r>
            <a:r>
              <a:rPr lang="fr-CH" dirty="0"/>
              <a:t> (carnet des champs, journal des sorties)</a:t>
            </a:r>
          </a:p>
          <a:p>
            <a:r>
              <a:rPr lang="fr-CH" dirty="0"/>
              <a:t>Recherche des causes souvent difficile (p. ex. résultats d'analyses de </a:t>
            </a:r>
            <a:r>
              <a:rPr lang="fr-CH" dirty="0" err="1"/>
              <a:t>PPh</a:t>
            </a:r>
            <a:r>
              <a:rPr lang="fr-CH" dirty="0"/>
              <a:t>)</a:t>
            </a:r>
          </a:p>
          <a:p>
            <a:r>
              <a:rPr lang="fr-CH" dirty="0"/>
              <a:t>Complexité des exigences &gt; niveau élevé de connaissances techniques et pratiques des contrôleurs nécessaire</a:t>
            </a:r>
          </a:p>
          <a:p>
            <a:r>
              <a:rPr lang="fr-CH" dirty="0"/>
              <a:t>Harmonisation nécessaire pour éviter les inégalités de traitement</a:t>
            </a:r>
          </a:p>
        </p:txBody>
      </p:sp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/>
              <a:t>Efficacité des contrôles</a:t>
            </a:r>
          </a:p>
        </p:txBody>
      </p:sp>
      <p:sp>
        <p:nvSpPr>
          <p:cNvPr id="6" name="Fußzeilenplatzhalter 1">
            <a:extLst>
              <a:ext uri="{FF2B5EF4-FFF2-40B4-BE49-F238E27FC236}">
                <a16:creationId xmlns:a16="http://schemas.microsoft.com/office/drawing/2014/main" id="{732B2975-986D-7545-B879-4F30E793B5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29250" y="6400980"/>
            <a:ext cx="3086100" cy="360000"/>
          </a:xfrm>
        </p:spPr>
        <p:txBody>
          <a:bodyPr/>
          <a:lstStyle/>
          <a:p>
            <a:r>
              <a:rPr lang="fr-CH"/>
              <a:t>Formation de conseiller-ère en biodiversité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CB895A5C-6ABF-750B-49DA-6D0AF614D71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13168" y="719028"/>
            <a:ext cx="2456901" cy="1639966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86621311-D511-483A-A593-D6C05C62708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40163" y="2620937"/>
            <a:ext cx="2027551" cy="1355047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3BA9EB46-632C-CF7D-F12B-9AA19C85973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50696" y="4304081"/>
            <a:ext cx="2456901" cy="16460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6121549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CH" dirty="0"/>
              <a:t>Les entreprises peuvent collaborer de différentes manières</a:t>
            </a:r>
          </a:p>
          <a:p>
            <a:pPr lvl="1"/>
            <a:r>
              <a:rPr lang="de-CH" dirty="0"/>
              <a:t>Communautés d'exploitation</a:t>
            </a:r>
          </a:p>
          <a:p>
            <a:pPr lvl="1"/>
            <a:r>
              <a:rPr lang="de-CH" dirty="0" err="1"/>
              <a:t>Communautés</a:t>
            </a:r>
            <a:r>
              <a:rPr lang="de-CH" dirty="0"/>
              <a:t> partielles </a:t>
            </a:r>
            <a:r>
              <a:rPr lang="de-CH" dirty="0" err="1"/>
              <a:t>d'exploitation</a:t>
            </a:r>
            <a:endParaRPr lang="de-CH" dirty="0"/>
          </a:p>
          <a:p>
            <a:pPr lvl="1"/>
            <a:r>
              <a:rPr lang="de-CH" dirty="0"/>
              <a:t>Communautés PER</a:t>
            </a:r>
          </a:p>
        </p:txBody>
      </p:sp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/>
              <a:t>Formes de collaboration</a:t>
            </a:r>
          </a:p>
        </p:txBody>
      </p:sp>
      <p:sp>
        <p:nvSpPr>
          <p:cNvPr id="6" name="Fußzeilenplatzhalter 1">
            <a:extLst>
              <a:ext uri="{FF2B5EF4-FFF2-40B4-BE49-F238E27FC236}">
                <a16:creationId xmlns:a16="http://schemas.microsoft.com/office/drawing/2014/main" id="{ECE4FC18-0B37-204F-802D-6640ED0D27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29250" y="6400980"/>
            <a:ext cx="3086100" cy="360000"/>
          </a:xfrm>
        </p:spPr>
        <p:txBody>
          <a:bodyPr/>
          <a:lstStyle/>
          <a:p>
            <a:r>
              <a:rPr lang="fr-CH" dirty="0"/>
              <a:t>Formation de conseiller-ère en biodiversité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0FC6F8FA-333A-885E-8F83-C369F25FCD2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28220" y="3429000"/>
            <a:ext cx="3987130" cy="25117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2324174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Espace réservé du contenu 5">
            <a:extLst>
              <a:ext uri="{FF2B5EF4-FFF2-40B4-BE49-F238E27FC236}">
                <a16:creationId xmlns:a16="http://schemas.microsoft.com/office/drawing/2014/main" id="{CF7B2B91-6533-BE32-C9A6-28B97C8B5FC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13885" y="1844824"/>
            <a:ext cx="9030115" cy="3960440"/>
          </a:xfrm>
        </p:spPr>
      </p:pic>
      <p:sp>
        <p:nvSpPr>
          <p:cNvPr id="4" name="Titre 3">
            <a:extLst>
              <a:ext uri="{FF2B5EF4-FFF2-40B4-BE49-F238E27FC236}">
                <a16:creationId xmlns:a16="http://schemas.microsoft.com/office/drawing/2014/main" id="{2AEBB2C8-07A2-C4A8-E8B5-95762EF11C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dirty="0"/>
              <a:t>Prochaines étapes des réformes de la politique agricole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E388A7BD-91F1-44EA-0DF0-81DF21877E18}"/>
              </a:ext>
            </a:extLst>
          </p:cNvPr>
          <p:cNvSpPr txBox="1"/>
          <p:nvPr/>
        </p:nvSpPr>
        <p:spPr>
          <a:xfrm>
            <a:off x="827584" y="1844824"/>
            <a:ext cx="4356535" cy="175432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fr-CH" dirty="0"/>
              <a:t>Iv. Pa. comme contre-projet indirect aux initiatives populaires (mettre en œuvre les objectifs de la PA 22+)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CH" dirty="0"/>
              <a:t>PA22+ mise en œuvre après suspension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CH" dirty="0"/>
              <a:t>PA30+ en cours comme stratégie à long terme</a:t>
            </a:r>
          </a:p>
        </p:txBody>
      </p:sp>
      <p:sp>
        <p:nvSpPr>
          <p:cNvPr id="5" name="Fußzeilenplatzhalter 1">
            <a:extLst>
              <a:ext uri="{FF2B5EF4-FFF2-40B4-BE49-F238E27FC236}">
                <a16:creationId xmlns:a16="http://schemas.microsoft.com/office/drawing/2014/main" id="{E508D847-147D-F469-1440-CB78BF6371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29250" y="6400980"/>
            <a:ext cx="3086100" cy="360000"/>
          </a:xfrm>
        </p:spPr>
        <p:txBody>
          <a:bodyPr/>
          <a:lstStyle/>
          <a:p>
            <a:r>
              <a:rPr lang="fr-CH" dirty="0"/>
              <a:t>Formation de conseiller-ère en biodiversité</a:t>
            </a:r>
          </a:p>
        </p:txBody>
      </p:sp>
    </p:spTree>
    <p:extLst>
      <p:ext uri="{BB962C8B-B14F-4D97-AF65-F5344CB8AC3E}">
        <p14:creationId xmlns:p14="http://schemas.microsoft.com/office/powerpoint/2010/main" val="2195628751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CH" dirty="0"/>
              <a:t>Adaptation de la loi sur l'agriculture (</a:t>
            </a:r>
            <a:r>
              <a:rPr lang="fr-CH" dirty="0" err="1"/>
              <a:t>LAgr</a:t>
            </a:r>
            <a:r>
              <a:rPr lang="fr-CH" dirty="0"/>
              <a:t>)</a:t>
            </a:r>
          </a:p>
          <a:p>
            <a:pPr lvl="1"/>
            <a:r>
              <a:rPr lang="fr-CH" dirty="0"/>
              <a:t>Réduire de manière appropriée les pertes d'azote et de phosphore, le Conseil fédéral fixe des objectifs de réduction (-15 ou 20 % d'ici 2030).</a:t>
            </a:r>
          </a:p>
          <a:p>
            <a:pPr lvl="1"/>
            <a:r>
              <a:rPr lang="fr-CH" dirty="0"/>
              <a:t>Les interprofessions et les organisations de producteurs peuvent développer des mesures de réduction.</a:t>
            </a:r>
          </a:p>
          <a:p>
            <a:pPr lvl="1"/>
            <a:r>
              <a:rPr lang="fr-CH" dirty="0"/>
              <a:t>Réduire les risques liés à l'utilisation de </a:t>
            </a:r>
            <a:r>
              <a:rPr lang="fr-CH" dirty="0" err="1"/>
              <a:t>PPh</a:t>
            </a:r>
            <a:endParaRPr lang="fr-CH" dirty="0"/>
          </a:p>
          <a:p>
            <a:pPr lvl="1"/>
            <a:r>
              <a:rPr lang="fr-CH" dirty="0"/>
              <a:t>Obligation de communiquer les livraisons d'éléments nutritifs et de </a:t>
            </a:r>
            <a:r>
              <a:rPr lang="fr-CH" dirty="0" err="1"/>
              <a:t>PPh</a:t>
            </a:r>
            <a:r>
              <a:rPr lang="fr-CH" dirty="0"/>
              <a:t> ("</a:t>
            </a:r>
            <a:r>
              <a:rPr lang="fr-CH" dirty="0" err="1"/>
              <a:t>digiFLUX</a:t>
            </a:r>
            <a:r>
              <a:rPr lang="fr-CH" dirty="0"/>
              <a:t>")</a:t>
            </a:r>
          </a:p>
          <a:p>
            <a:pPr lvl="1"/>
            <a:r>
              <a:rPr lang="fr-CH" dirty="0"/>
              <a:t>Système d'information central pour les </a:t>
            </a:r>
            <a:r>
              <a:rPr lang="fr-CH" dirty="0" err="1"/>
              <a:t>PPh</a:t>
            </a:r>
            <a:endParaRPr lang="de-CH" dirty="0"/>
          </a:p>
        </p:txBody>
      </p:sp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L‘ </a:t>
            </a:r>
            <a:r>
              <a:rPr lang="de-DE" dirty="0" err="1"/>
              <a:t>Iv</a:t>
            </a:r>
            <a:r>
              <a:rPr lang="de-DE" dirty="0"/>
              <a:t>. </a:t>
            </a:r>
            <a:r>
              <a:rPr lang="de-DE" dirty="0" err="1"/>
              <a:t>Pa</a:t>
            </a:r>
            <a:r>
              <a:rPr lang="de-DE" dirty="0"/>
              <a:t>. 19.475</a:t>
            </a:r>
            <a:endParaRPr lang="de-CH" dirty="0"/>
          </a:p>
        </p:txBody>
      </p:sp>
      <p:sp>
        <p:nvSpPr>
          <p:cNvPr id="6" name="Fußzeilenplatzhalter 1">
            <a:extLst>
              <a:ext uri="{FF2B5EF4-FFF2-40B4-BE49-F238E27FC236}">
                <a16:creationId xmlns:a16="http://schemas.microsoft.com/office/drawing/2014/main" id="{5C58A822-1C7D-5F10-D4FE-3A65626062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29250" y="6400980"/>
            <a:ext cx="3086100" cy="360000"/>
          </a:xfrm>
        </p:spPr>
        <p:txBody>
          <a:bodyPr/>
          <a:lstStyle/>
          <a:p>
            <a:r>
              <a:rPr lang="fr-CH" dirty="0"/>
              <a:t>Formation de conseiller-ère en biodiversité</a:t>
            </a:r>
          </a:p>
        </p:txBody>
      </p:sp>
    </p:spTree>
    <p:extLst>
      <p:ext uri="{BB962C8B-B14F-4D97-AF65-F5344CB8AC3E}">
        <p14:creationId xmlns:p14="http://schemas.microsoft.com/office/powerpoint/2010/main" val="3002328102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fr-CH" dirty="0"/>
              <a:t>Restrictions dans les PER pour les produits phytosanitaires présentant un potentiel de risque élevé au 1.1.23</a:t>
            </a:r>
          </a:p>
          <a:p>
            <a:r>
              <a:rPr lang="fr-CH" dirty="0"/>
              <a:t>Marge d'erreur de 10 % dans le Suisse-</a:t>
            </a:r>
            <a:r>
              <a:rPr lang="fr-CH" dirty="0" err="1"/>
              <a:t>Bilanz</a:t>
            </a:r>
            <a:r>
              <a:rPr lang="fr-CH" dirty="0"/>
              <a:t> est supprimée au 1.1.24</a:t>
            </a:r>
          </a:p>
          <a:p>
            <a:r>
              <a:rPr lang="fr-CH" dirty="0"/>
              <a:t>Augmentation de la part des SPB sur les terres assolées à partir du 1.1.25</a:t>
            </a:r>
          </a:p>
          <a:p>
            <a:r>
              <a:rPr lang="fr-CH" dirty="0"/>
              <a:t>Obligation d'utiliser des pendillards à partir du 1.1.24</a:t>
            </a:r>
          </a:p>
          <a:p>
            <a:r>
              <a:rPr lang="fr-CH" dirty="0"/>
              <a:t>Nouvelles contributions au système de production pour </a:t>
            </a:r>
          </a:p>
          <a:p>
            <a:pPr lvl="1"/>
            <a:r>
              <a:rPr lang="fr-CH" dirty="0"/>
              <a:t>Renonciation aux produits phytosanitaires</a:t>
            </a:r>
          </a:p>
          <a:p>
            <a:pPr lvl="1"/>
            <a:r>
              <a:rPr lang="fr-CH" dirty="0"/>
              <a:t>Programmes de promotion de la fertilité des sols</a:t>
            </a:r>
          </a:p>
          <a:p>
            <a:pPr lvl="1"/>
            <a:r>
              <a:rPr lang="fr-CH" dirty="0"/>
              <a:t>Durée de vie plus longue des vaches laitières </a:t>
            </a:r>
          </a:p>
          <a:p>
            <a:pPr lvl="1"/>
            <a:r>
              <a:rPr lang="fr-CH" dirty="0"/>
              <a:t>Alimentation adaptée des porcs</a:t>
            </a:r>
          </a:p>
          <a:p>
            <a:pPr lvl="1"/>
            <a:r>
              <a:rPr lang="fr-CH" dirty="0"/>
              <a:t>Promotion du pâturage</a:t>
            </a:r>
            <a:endParaRPr lang="de-DE" dirty="0"/>
          </a:p>
        </p:txBody>
      </p:sp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dirty="0"/>
              <a:t>Les dispositions d'application de l' Iv. Pa. 19.475</a:t>
            </a:r>
            <a:endParaRPr lang="de-CH" dirty="0"/>
          </a:p>
        </p:txBody>
      </p:sp>
      <p:sp>
        <p:nvSpPr>
          <p:cNvPr id="6" name="Fußzeilenplatzhalter 1">
            <a:extLst>
              <a:ext uri="{FF2B5EF4-FFF2-40B4-BE49-F238E27FC236}">
                <a16:creationId xmlns:a16="http://schemas.microsoft.com/office/drawing/2014/main" id="{12B516FD-7192-92C7-3E1F-FBDC5A6D06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29250" y="6400980"/>
            <a:ext cx="3086100" cy="360000"/>
          </a:xfrm>
        </p:spPr>
        <p:txBody>
          <a:bodyPr/>
          <a:lstStyle/>
          <a:p>
            <a:r>
              <a:rPr lang="fr-CH" dirty="0"/>
              <a:t>Formation de conseiller-ère en biodiversité</a:t>
            </a:r>
          </a:p>
        </p:txBody>
      </p:sp>
    </p:spTree>
    <p:extLst>
      <p:ext uri="{BB962C8B-B14F-4D97-AF65-F5344CB8AC3E}">
        <p14:creationId xmlns:p14="http://schemas.microsoft.com/office/powerpoint/2010/main" val="2031415539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CH" dirty="0"/>
              <a:t>Contribution à l'agriculture biologique</a:t>
            </a:r>
          </a:p>
          <a:p>
            <a:r>
              <a:rPr lang="fr-CH" dirty="0"/>
              <a:t>Production de lait et de viande basée sur les prairies</a:t>
            </a:r>
          </a:p>
          <a:p>
            <a:r>
              <a:rPr lang="fr-CH" dirty="0"/>
              <a:t>Extenso</a:t>
            </a:r>
          </a:p>
          <a:p>
            <a:r>
              <a:rPr lang="fr-CH" dirty="0"/>
              <a:t>Programmes de bien-être animal (SST, SRPA, contribution au pâturage)</a:t>
            </a:r>
            <a:endParaRPr lang="de-CH" dirty="0"/>
          </a:p>
        </p:txBody>
      </p:sp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CH" b="1" dirty="0"/>
              <a:t>Aperçu des autres contributions au système de production</a:t>
            </a:r>
            <a:endParaRPr lang="de-CH" b="1" dirty="0"/>
          </a:p>
        </p:txBody>
      </p:sp>
      <p:sp>
        <p:nvSpPr>
          <p:cNvPr id="6" name="Fußzeilenplatzhalter 1">
            <a:extLst>
              <a:ext uri="{FF2B5EF4-FFF2-40B4-BE49-F238E27FC236}">
                <a16:creationId xmlns:a16="http://schemas.microsoft.com/office/drawing/2014/main" id="{76BCE5D0-C968-889E-A18C-126FD67824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29250" y="6400980"/>
            <a:ext cx="3086100" cy="360000"/>
          </a:xfrm>
        </p:spPr>
        <p:txBody>
          <a:bodyPr/>
          <a:lstStyle/>
          <a:p>
            <a:r>
              <a:rPr lang="fr-CH" dirty="0"/>
              <a:t>Formation de conseiller-ère en biodiversité</a:t>
            </a:r>
          </a:p>
        </p:txBody>
      </p:sp>
    </p:spTree>
    <p:extLst>
      <p:ext uri="{BB962C8B-B14F-4D97-AF65-F5344CB8AC3E}">
        <p14:creationId xmlns:p14="http://schemas.microsoft.com/office/powerpoint/2010/main" val="1427660005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b="1" dirty="0"/>
              <a:t>Les </a:t>
            </a:r>
            <a:r>
              <a:rPr lang="de-DE" b="1" dirty="0" err="1"/>
              <a:t>dispositions</a:t>
            </a:r>
            <a:r>
              <a:rPr lang="de-DE" b="1" dirty="0"/>
              <a:t> de </a:t>
            </a:r>
            <a:r>
              <a:rPr lang="de-DE" b="1" dirty="0" err="1"/>
              <a:t>mise</a:t>
            </a:r>
            <a:r>
              <a:rPr lang="de-DE" b="1" dirty="0"/>
              <a:t> en </a:t>
            </a:r>
            <a:r>
              <a:rPr lang="de-DE" b="1" dirty="0" err="1"/>
              <a:t>oeuvre</a:t>
            </a:r>
            <a:r>
              <a:rPr lang="de-DE" b="1" dirty="0"/>
              <a:t> de </a:t>
            </a:r>
            <a:r>
              <a:rPr lang="de-DE" b="1" dirty="0" err="1"/>
              <a:t>l‘in.pa</a:t>
            </a:r>
            <a:r>
              <a:rPr lang="de-DE" b="1" dirty="0"/>
              <a:t>. 19.475</a:t>
            </a:r>
            <a:endParaRPr lang="de-CH" b="1" dirty="0"/>
          </a:p>
        </p:txBody>
      </p:sp>
      <p:sp>
        <p:nvSpPr>
          <p:cNvPr id="6" name="Fußzeilenplatzhalter 1">
            <a:extLst>
              <a:ext uri="{FF2B5EF4-FFF2-40B4-BE49-F238E27FC236}">
                <a16:creationId xmlns:a16="http://schemas.microsoft.com/office/drawing/2014/main" id="{6FB87743-8A5A-784C-906C-58A46DD55F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29250" y="6400980"/>
            <a:ext cx="3086100" cy="360000"/>
          </a:xfrm>
        </p:spPr>
        <p:txBody>
          <a:bodyPr/>
          <a:lstStyle/>
          <a:p>
            <a:r>
              <a:rPr lang="fr-CH" dirty="0"/>
              <a:t>Formation de conseiller-ère en biodiversité</a:t>
            </a:r>
          </a:p>
        </p:txBody>
      </p:sp>
      <p:pic>
        <p:nvPicPr>
          <p:cNvPr id="7" name="Graphique 6">
            <a:extLst>
              <a:ext uri="{FF2B5EF4-FFF2-40B4-BE49-F238E27FC236}">
                <a16:creationId xmlns:a16="http://schemas.microsoft.com/office/drawing/2014/main" id="{5BA03D68-B000-9E47-9F7A-A0BCC1CDF877}"/>
              </a:ext>
            </a:extLst>
          </p:cNvPr>
          <p:cNvPicPr>
            <a:picLocks noChangeAspect="1"/>
          </p:cNvPicPr>
          <p:nvPr/>
        </p:nvPicPr>
        <p:blipFill>
          <a:blip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23528" y="1331340"/>
            <a:ext cx="8637566" cy="4617172"/>
          </a:xfrm>
          <a:prstGeom prst="rect">
            <a:avLst/>
          </a:prstGeom>
        </p:spPr>
      </p:pic>
      <p:sp>
        <p:nvSpPr>
          <p:cNvPr id="2" name="ZoneTexte 1"/>
          <p:cNvSpPr txBox="1"/>
          <p:nvPr/>
        </p:nvSpPr>
        <p:spPr>
          <a:xfrm>
            <a:off x="3635896" y="5445224"/>
            <a:ext cx="532519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H" dirty="0"/>
              <a:t>CSP = Contribution Système de Production</a:t>
            </a:r>
          </a:p>
          <a:p>
            <a:r>
              <a:rPr lang="fr-CH" dirty="0"/>
              <a:t>CER = Contribution Efficience Ressources</a:t>
            </a:r>
          </a:p>
          <a:p>
            <a:r>
              <a:rPr lang="fr-CH" sz="1000" dirty="0"/>
              <a:t>Info  </a:t>
            </a:r>
            <a:r>
              <a:rPr lang="fr-CH" sz="1000" dirty="0">
                <a:hlinkClick r:id="rId4"/>
              </a:rPr>
              <a:t>https://agripedia.ch/focus-ap-pa/wp-content/uploads/sites/22/2022/07/Ivpa_FI_Grandes-cultures_FR.pdf</a:t>
            </a:r>
            <a:r>
              <a:rPr lang="fr-CH" sz="10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79662956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28D546E-B5B3-5263-C81D-6532616E337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ußzeilenplatzhalter 1">
            <a:extLst>
              <a:ext uri="{FF2B5EF4-FFF2-40B4-BE49-F238E27FC236}">
                <a16:creationId xmlns:a16="http://schemas.microsoft.com/office/drawing/2014/main" id="{97C8CDA9-89B1-F43B-934F-8CFC468413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CH"/>
              <a:t>Formation de conseiller-ère en biodiversité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1028C4FF-7F32-6877-E26A-D8F4D33D29B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endParaRPr lang="fr-CH" dirty="0"/>
          </a:p>
        </p:txBody>
      </p:sp>
      <p:sp>
        <p:nvSpPr>
          <p:cNvPr id="4" name="Titel 3">
            <a:extLst>
              <a:ext uri="{FF2B5EF4-FFF2-40B4-BE49-F238E27FC236}">
                <a16:creationId xmlns:a16="http://schemas.microsoft.com/office/drawing/2014/main" id="{2B71425A-12EE-7407-4E9E-16C61DF400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CH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D2657599-E845-8DD9-8394-CDAB7D059B88}"/>
              </a:ext>
            </a:extLst>
          </p:cNvPr>
          <p:cNvSpPr/>
          <p:nvPr/>
        </p:nvSpPr>
        <p:spPr>
          <a:xfrm>
            <a:off x="151170" y="5466340"/>
            <a:ext cx="503708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CH" sz="1400" dirty="0"/>
              <a:t>Source – Le monde sans fin –JANCOVICI &amp; BLAIN – Dargaud 2021</a:t>
            </a:r>
          </a:p>
        </p:txBody>
      </p:sp>
      <p:pic>
        <p:nvPicPr>
          <p:cNvPr id="7" name="Image 3">
            <a:extLst>
              <a:ext uri="{FF2B5EF4-FFF2-40B4-BE49-F238E27FC236}">
                <a16:creationId xmlns:a16="http://schemas.microsoft.com/office/drawing/2014/main" id="{C36603EF-A8FD-3908-0F17-F1CAE03EEE8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1966799" y="-1948001"/>
            <a:ext cx="5229200" cy="91252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0141470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b="1" dirty="0"/>
              <a:t>Effets sur les paiements directs</a:t>
            </a:r>
          </a:p>
        </p:txBody>
      </p:sp>
      <p:sp>
        <p:nvSpPr>
          <p:cNvPr id="5" name="Inhaltsplatzhalter 8"/>
          <p:cNvSpPr>
            <a:spLocks noGrp="1"/>
          </p:cNvSpPr>
          <p:nvPr>
            <p:ph sz="half" idx="4294967295"/>
          </p:nvPr>
        </p:nvSpPr>
        <p:spPr>
          <a:xfrm>
            <a:off x="4463480" y="1294529"/>
            <a:ext cx="4680520" cy="4104673"/>
          </a:xfrm>
          <a:prstGeom prst="rect">
            <a:avLst/>
          </a:prstGeom>
        </p:spPr>
        <p:txBody>
          <a:bodyPr>
            <a:normAutofit fontScale="85000" lnSpcReduction="10000"/>
          </a:bodyPr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fr-CH" sz="1800" dirty="0"/>
              <a:t>Le budget global reste le même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fr-CH" sz="1800" dirty="0"/>
              <a:t>Part plus importante de programmes volontaires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fr-CH" sz="1800" dirty="0"/>
              <a:t>Contribution de base est réduite de 200 Fr.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fr-CH" sz="1800" dirty="0"/>
              <a:t>Contribution pour la production dans des conditions difficiles est augmentée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fr-CH" sz="1800" dirty="0"/>
              <a:t>Suppression de la limite supérieure de 70'000 Fr./UMOS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fr-CH" sz="1800" dirty="0"/>
              <a:t>Suppression de la limitation des contributions SPB QI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fr-CH" sz="1800" dirty="0"/>
              <a:t>Transfert de contributions à l’efficience des ressources (CER) en contribution au système de production (CSP)</a:t>
            </a:r>
          </a:p>
        </p:txBody>
      </p:sp>
      <p:pic>
        <p:nvPicPr>
          <p:cNvPr id="6" name="Inhaltsplatzhalter 3"/>
          <p:cNvPicPr>
            <a:picLocks noGrp="1" noChangeAspect="1"/>
          </p:cNvPicPr>
          <p:nvPr>
            <p:ph sz="half" idx="1"/>
          </p:nvPr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79512" y="1294529"/>
            <a:ext cx="4652459" cy="42689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Fußzeilenplatzhalter 1">
            <a:extLst>
              <a:ext uri="{FF2B5EF4-FFF2-40B4-BE49-F238E27FC236}">
                <a16:creationId xmlns:a16="http://schemas.microsoft.com/office/drawing/2014/main" id="{331921AF-8DF1-4841-B50A-07A5C45934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29250" y="6400980"/>
            <a:ext cx="3086100" cy="360000"/>
          </a:xfrm>
        </p:spPr>
        <p:txBody>
          <a:bodyPr/>
          <a:lstStyle/>
          <a:p>
            <a:r>
              <a:rPr lang="fr-CH" dirty="0"/>
              <a:t>Formation de conseiller-ère en biodiversité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BF80E944-3300-4046-B1D5-E937E0C6458F}"/>
              </a:ext>
            </a:extLst>
          </p:cNvPr>
          <p:cNvSpPr txBox="1"/>
          <p:nvPr/>
        </p:nvSpPr>
        <p:spPr>
          <a:xfrm>
            <a:off x="704225" y="4328456"/>
            <a:ext cx="1851551" cy="78483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CH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Contribution de transition</a:t>
            </a:r>
          </a:p>
          <a:p>
            <a:r>
              <a:rPr lang="fr-CH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Production conditions difficiles</a:t>
            </a:r>
          </a:p>
          <a:p>
            <a:r>
              <a:rPr lang="fr-CH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Paysage cultivé</a:t>
            </a:r>
          </a:p>
          <a:p>
            <a:r>
              <a:rPr lang="fr-CH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Qualité du paysage</a:t>
            </a:r>
          </a:p>
          <a:p>
            <a:r>
              <a:rPr lang="fr-CH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Efficience des ressources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0DF824E2-CB13-4A42-9D8D-7B59B22112A8}"/>
              </a:ext>
            </a:extLst>
          </p:cNvPr>
          <p:cNvSpPr txBox="1"/>
          <p:nvPr/>
        </p:nvSpPr>
        <p:spPr>
          <a:xfrm>
            <a:off x="2915816" y="4328456"/>
            <a:ext cx="1851551" cy="78483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CH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Contribution de base</a:t>
            </a:r>
          </a:p>
          <a:p>
            <a:r>
              <a:rPr lang="fr-CH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 et cultures pérennes</a:t>
            </a:r>
          </a:p>
          <a:p>
            <a:r>
              <a:rPr lang="fr-CH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Biodiversité</a:t>
            </a:r>
          </a:p>
          <a:p>
            <a:r>
              <a:rPr lang="fr-CH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Systèmes de production</a:t>
            </a:r>
          </a:p>
          <a:p>
            <a:r>
              <a:rPr lang="fr-CH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Programmes ressources</a:t>
            </a:r>
          </a:p>
        </p:txBody>
      </p:sp>
    </p:spTree>
    <p:extLst>
      <p:ext uri="{BB962C8B-B14F-4D97-AF65-F5344CB8AC3E}">
        <p14:creationId xmlns:p14="http://schemas.microsoft.com/office/powerpoint/2010/main" val="1535181695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FE0B4464-86EE-9CE6-422C-954D1DD5131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fr-FR" dirty="0"/>
              <a:t>Sécurité alimentaire</a:t>
            </a:r>
          </a:p>
          <a:p>
            <a:pPr lvl="1"/>
            <a:r>
              <a:rPr lang="fr-FR" dirty="0"/>
              <a:t>Produire des denrées alimentaires en utilisant efficacement les ressources</a:t>
            </a:r>
          </a:p>
          <a:p>
            <a:pPr lvl="1"/>
            <a:r>
              <a:rPr lang="fr-FR" dirty="0"/>
              <a:t>Exploiter le potentiel de la production végétale</a:t>
            </a:r>
          </a:p>
          <a:p>
            <a:pPr lvl="1"/>
            <a:r>
              <a:rPr lang="fr-FR" dirty="0"/>
              <a:t>Approche globale des systèmes alimentaires</a:t>
            </a:r>
          </a:p>
          <a:p>
            <a:r>
              <a:rPr lang="fr-FR" dirty="0"/>
              <a:t>Empreinte écologique</a:t>
            </a:r>
          </a:p>
          <a:p>
            <a:pPr lvl="1"/>
            <a:r>
              <a:rPr lang="fr-FR" dirty="0"/>
              <a:t>Impact des mesures Pa. IV 19.475</a:t>
            </a:r>
          </a:p>
          <a:p>
            <a:pPr lvl="1"/>
            <a:r>
              <a:rPr lang="fr-FR" dirty="0"/>
              <a:t>Chaîne de valeur ajoutée : responsabilité individuelle</a:t>
            </a:r>
          </a:p>
          <a:p>
            <a:r>
              <a:rPr lang="fr-FR" dirty="0"/>
              <a:t>Perspectives économiques/sociales</a:t>
            </a:r>
          </a:p>
          <a:p>
            <a:pPr lvl="1"/>
            <a:r>
              <a:rPr lang="fr-FR" dirty="0"/>
              <a:t>Innovations, formation initiale et continue</a:t>
            </a:r>
          </a:p>
          <a:p>
            <a:pPr lvl="1"/>
            <a:r>
              <a:rPr lang="fr-FR" dirty="0"/>
              <a:t>Potentiel de réduction des coûts et de la charge de travail</a:t>
            </a:r>
          </a:p>
          <a:p>
            <a:r>
              <a:rPr lang="fr-FR" dirty="0"/>
              <a:t>Simplification</a:t>
            </a:r>
          </a:p>
          <a:p>
            <a:pPr lvl="1"/>
            <a:r>
              <a:rPr lang="fr-FR" dirty="0"/>
              <a:t>Renforcer la responsabilité individuelle de la branche</a:t>
            </a:r>
          </a:p>
          <a:p>
            <a:pPr lvl="1"/>
            <a:r>
              <a:rPr lang="fr-FR" dirty="0"/>
              <a:t>Simplifier le système de double contrôle</a:t>
            </a:r>
          </a:p>
          <a:p>
            <a:pPr lvl="1"/>
            <a:r>
              <a:rPr lang="fr-FR" dirty="0"/>
              <a:t>Numérisation</a:t>
            </a:r>
          </a:p>
          <a:p>
            <a:r>
              <a:rPr lang="fr-FR" dirty="0"/>
              <a:t>Pour en savoir plus </a:t>
            </a:r>
            <a:r>
              <a:rPr lang="fr-FR" dirty="0">
                <a:hlinkClick r:id="rId3"/>
              </a:rPr>
              <a:t>https://www.blw.admin.ch/fr/politique-agricole-2030</a:t>
            </a:r>
            <a:r>
              <a:rPr lang="fr-FR" dirty="0"/>
              <a:t> </a:t>
            </a:r>
          </a:p>
        </p:txBody>
      </p:sp>
      <p:sp>
        <p:nvSpPr>
          <p:cNvPr id="4" name="Titre 3">
            <a:extLst>
              <a:ext uri="{FF2B5EF4-FFF2-40B4-BE49-F238E27FC236}">
                <a16:creationId xmlns:a16="http://schemas.microsoft.com/office/drawing/2014/main" id="{A24D08C7-6504-7C03-E4B1-529B0EACBE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b="1" dirty="0"/>
              <a:t>Politique agricole 2030+</a:t>
            </a:r>
          </a:p>
        </p:txBody>
      </p:sp>
      <p:sp>
        <p:nvSpPr>
          <p:cNvPr id="6" name="Fußzeilenplatzhalter 1">
            <a:extLst>
              <a:ext uri="{FF2B5EF4-FFF2-40B4-BE49-F238E27FC236}">
                <a16:creationId xmlns:a16="http://schemas.microsoft.com/office/drawing/2014/main" id="{C3DADAB2-0980-D75C-B582-FF7107C0ED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29250" y="6400980"/>
            <a:ext cx="3086100" cy="360000"/>
          </a:xfrm>
        </p:spPr>
        <p:txBody>
          <a:bodyPr/>
          <a:lstStyle/>
          <a:p>
            <a:r>
              <a:rPr lang="fr-CH" dirty="0"/>
              <a:t>Formation de conseiller-ère en biodiversité</a:t>
            </a:r>
          </a:p>
        </p:txBody>
      </p:sp>
    </p:spTree>
    <p:extLst>
      <p:ext uri="{BB962C8B-B14F-4D97-AF65-F5344CB8AC3E}">
        <p14:creationId xmlns:p14="http://schemas.microsoft.com/office/powerpoint/2010/main" val="190121623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52431F47-E010-3DBB-3111-21F4EC47EA5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fr-FR" dirty="0"/>
              <a:t>Besoin de constance, de stabilité, de prévisibilité, de fiabilité</a:t>
            </a:r>
          </a:p>
          <a:p>
            <a:r>
              <a:rPr lang="fr-FR" dirty="0"/>
              <a:t>Les mesures de politique agricole doivent :</a:t>
            </a:r>
          </a:p>
          <a:p>
            <a:pPr lvl="1"/>
            <a:r>
              <a:rPr lang="fr-FR" dirty="0"/>
              <a:t>avoir une durée contractuelle minimale, des conditions stables</a:t>
            </a:r>
          </a:p>
          <a:p>
            <a:pPr lvl="1"/>
            <a:r>
              <a:rPr lang="fr-FR" dirty="0"/>
              <a:t>vérifier l'efficacité des nouvelles mesures à l'aide d'une liste de contrôle</a:t>
            </a:r>
          </a:p>
          <a:p>
            <a:pPr lvl="1"/>
            <a:r>
              <a:rPr lang="fr-FR" dirty="0"/>
              <a:t>fixer des objectifs à long terme pour la politique agricole par étapes</a:t>
            </a:r>
          </a:p>
          <a:p>
            <a:pPr lvl="2"/>
            <a:r>
              <a:rPr lang="fr-FR" dirty="0"/>
              <a:t>Mettre en place une cascade de mesures en cas de non-respect des objectifs</a:t>
            </a:r>
          </a:p>
          <a:p>
            <a:pPr lvl="1"/>
            <a:r>
              <a:rPr lang="fr-FR" dirty="0"/>
              <a:t>oser faire des concessions</a:t>
            </a:r>
          </a:p>
          <a:p>
            <a:r>
              <a:rPr lang="fr-FR" dirty="0"/>
              <a:t>Présenter diverses idées sur ce à quoi pourrait ressembler une future politique agricole</a:t>
            </a:r>
          </a:p>
          <a:p>
            <a:r>
              <a:rPr lang="fr-CH" sz="1200" dirty="0"/>
              <a:t>Plus </a:t>
            </a:r>
            <a:r>
              <a:rPr lang="fr-CH" sz="1200" dirty="0">
                <a:hlinkClick r:id="rId3"/>
              </a:rPr>
              <a:t>https://backend.blw.admin.ch/fileservice/sdweb-docs-prod-blwch-files/files/2024/11/27/77045405-86ac-4a80-ab5e-b3b4a40c3de5.pdf</a:t>
            </a:r>
            <a:r>
              <a:rPr lang="fr-CH" sz="1200" dirty="0"/>
              <a:t> </a:t>
            </a:r>
          </a:p>
        </p:txBody>
      </p:sp>
      <p:sp>
        <p:nvSpPr>
          <p:cNvPr id="4" name="Titre 3">
            <a:extLst>
              <a:ext uri="{FF2B5EF4-FFF2-40B4-BE49-F238E27FC236}">
                <a16:creationId xmlns:a16="http://schemas.microsoft.com/office/drawing/2014/main" id="{C1455E14-E1D0-B72A-6A5A-D47823FB54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CH" b="1" dirty="0"/>
              <a:t>Simplification de la politique agricole (Etude </a:t>
            </a:r>
            <a:r>
              <a:rPr lang="fr-CH" b="1" dirty="0" err="1"/>
              <a:t>bemepro</a:t>
            </a:r>
            <a:r>
              <a:rPr lang="fr-CH" b="1" dirty="0"/>
              <a:t>, 2024)</a:t>
            </a:r>
          </a:p>
        </p:txBody>
      </p:sp>
      <p:sp>
        <p:nvSpPr>
          <p:cNvPr id="6" name="Fußzeilenplatzhalter 1">
            <a:extLst>
              <a:ext uri="{FF2B5EF4-FFF2-40B4-BE49-F238E27FC236}">
                <a16:creationId xmlns:a16="http://schemas.microsoft.com/office/drawing/2014/main" id="{8D752AD2-3C8F-42BF-24C0-240A52D23B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29250" y="6400980"/>
            <a:ext cx="3086100" cy="360000"/>
          </a:xfrm>
        </p:spPr>
        <p:txBody>
          <a:bodyPr/>
          <a:lstStyle/>
          <a:p>
            <a:r>
              <a:rPr lang="fr-CH" dirty="0"/>
              <a:t>Formation de conseiller-ère en biodiversité</a:t>
            </a:r>
          </a:p>
        </p:txBody>
      </p:sp>
    </p:spTree>
    <p:extLst>
      <p:ext uri="{BB962C8B-B14F-4D97-AF65-F5344CB8AC3E}">
        <p14:creationId xmlns:p14="http://schemas.microsoft.com/office/powerpoint/2010/main" val="1141517885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628650" y="1268760"/>
            <a:ext cx="7886700" cy="4814293"/>
          </a:xfrm>
        </p:spPr>
        <p:txBody>
          <a:bodyPr>
            <a:normAutofit fontScale="92500" lnSpcReduction="200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CH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Institutions éditrices :</a:t>
            </a:r>
            <a:endParaRPr kumimoji="0" lang="de-CH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C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Agrofutura,</a:t>
            </a:r>
            <a:r>
              <a:rPr kumimoji="0" lang="de-C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hlinkClick r:id="rId2"/>
              </a:rPr>
              <a:t> info@agrofutura.ch </a:t>
            </a:r>
            <a:r>
              <a:rPr kumimoji="0" lang="de-C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,</a:t>
            </a:r>
            <a:r>
              <a:rPr kumimoji="0" lang="de-C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hlinkClick r:id="rId3"/>
              </a:rPr>
              <a:t> www.agrofutura.ch</a:t>
            </a:r>
            <a:r>
              <a:rPr kumimoji="0" lang="de-C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C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Institut de recherche de l'agriculture biologique FiBL,</a:t>
            </a:r>
            <a:r>
              <a:rPr kumimoji="0" lang="de-CH" sz="1200" b="0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hlinkClick r:id="rId4"/>
              </a:rPr>
              <a:t> info.suisse@fibl.org</a:t>
            </a:r>
            <a:r>
              <a:rPr kumimoji="0" lang="de-C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,</a:t>
            </a:r>
            <a:r>
              <a:rPr kumimoji="0" lang="de-CH" sz="1200" b="0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hlinkClick r:id="rId5"/>
              </a:rPr>
              <a:t> www.fibl.org</a:t>
            </a:r>
            <a:endParaRPr kumimoji="0" lang="de-CH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CH" sz="1200" dirty="0">
                <a:solidFill>
                  <a:prstClr val="black"/>
                </a:solidFill>
                <a:ea typeface="+mn-ea"/>
              </a:rPr>
              <a:t>AGRIDEA</a:t>
            </a:r>
            <a:r>
              <a:rPr kumimoji="0" lang="de-C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,</a:t>
            </a:r>
            <a:r>
              <a:rPr kumimoji="0" lang="de-CH" sz="1200" b="0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hlinkClick r:id="rId6"/>
              </a:rPr>
              <a:t> info@agridea.ch</a:t>
            </a:r>
            <a:r>
              <a:rPr kumimoji="0" lang="de-C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,</a:t>
            </a:r>
            <a:r>
              <a:rPr kumimoji="0" lang="de-CH" sz="1200" b="0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hlinkClick r:id="rId7"/>
              </a:rPr>
              <a:t> www.agridea.ch</a:t>
            </a:r>
            <a:endParaRPr kumimoji="0" lang="de-CH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CH" sz="1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</a:endParaRPr>
          </a:p>
          <a:p>
            <a:pPr marL="0" lvl="0" indent="0">
              <a:lnSpc>
                <a:spcPct val="100000"/>
              </a:lnSpc>
              <a:spcBef>
                <a:spcPts val="0"/>
              </a:spcBef>
              <a:buClrTx/>
              <a:buNone/>
              <a:defRPr/>
            </a:pPr>
            <a:r>
              <a:rPr kumimoji="0" lang="fr-CH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Auteures : </a:t>
            </a:r>
            <a:r>
              <a:rPr lang="fr-CH" sz="1200" dirty="0">
                <a:solidFill>
                  <a:prstClr val="black"/>
                </a:solidFill>
                <a:ea typeface="+mn-ea"/>
              </a:rPr>
              <a:t>Regula Benz, Nicolas Bezençon</a:t>
            </a:r>
            <a:r>
              <a:rPr lang="fr-CH" sz="1200" baseline="30000" dirty="0">
                <a:solidFill>
                  <a:prstClr val="black"/>
                </a:solidFill>
                <a:ea typeface="+mn-ea"/>
              </a:rPr>
              <a:t>1</a:t>
            </a:r>
            <a:r>
              <a:rPr lang="fr-CH" sz="1200" dirty="0">
                <a:solidFill>
                  <a:prstClr val="black"/>
                </a:solidFill>
                <a:ea typeface="+mn-ea"/>
              </a:rPr>
              <a:t> , Marie-Eve Cardinal</a:t>
            </a:r>
            <a:r>
              <a:rPr lang="fr-CH" sz="1200" baseline="30000" dirty="0">
                <a:solidFill>
                  <a:prstClr val="black"/>
                </a:solidFill>
                <a:ea typeface="+mn-ea"/>
              </a:rPr>
              <a:t>1</a:t>
            </a:r>
            <a:r>
              <a:rPr lang="fr-CH" sz="1200" dirty="0">
                <a:solidFill>
                  <a:prstClr val="black"/>
                </a:solidFill>
                <a:ea typeface="+mn-ea"/>
              </a:rPr>
              <a:t> , Véronique Chevillat</a:t>
            </a:r>
            <a:r>
              <a:rPr lang="fr-CH" sz="1200" baseline="30000" dirty="0">
                <a:solidFill>
                  <a:prstClr val="black"/>
                </a:solidFill>
                <a:ea typeface="+mn-ea"/>
              </a:rPr>
              <a:t>4</a:t>
            </a:r>
            <a:r>
              <a:rPr lang="fr-CH" sz="1200" dirty="0">
                <a:solidFill>
                  <a:prstClr val="black"/>
                </a:solidFill>
                <a:ea typeface="+mn-ea"/>
              </a:rPr>
              <a:t> , Pascale Cornuz</a:t>
            </a:r>
            <a:r>
              <a:rPr lang="fr-CH" sz="1200" baseline="30000" dirty="0">
                <a:solidFill>
                  <a:prstClr val="black"/>
                </a:solidFill>
                <a:ea typeface="+mn-ea"/>
              </a:rPr>
              <a:t>4 </a:t>
            </a:r>
            <a:r>
              <a:rPr lang="fr-CH" sz="1200" dirty="0">
                <a:solidFill>
                  <a:prstClr val="black"/>
                </a:solidFill>
              </a:rPr>
              <a:t> , </a:t>
            </a:r>
            <a:r>
              <a:rPr lang="fr-CH" sz="1200" dirty="0">
                <a:solidFill>
                  <a:prstClr val="black"/>
                </a:solidFill>
                <a:ea typeface="+mn-ea"/>
              </a:rPr>
              <a:t>Jérôme Duplain</a:t>
            </a:r>
            <a:r>
              <a:rPr lang="fr-CH" sz="1200" baseline="30000" dirty="0">
                <a:solidFill>
                  <a:prstClr val="black"/>
                </a:solidFill>
                <a:ea typeface="+mn-ea"/>
              </a:rPr>
              <a:t>5</a:t>
            </a:r>
            <a:r>
              <a:rPr lang="fr-CH" sz="1200" dirty="0">
                <a:solidFill>
                  <a:prstClr val="black"/>
                </a:solidFill>
                <a:ea typeface="+mn-ea"/>
              </a:rPr>
              <a:t> , Vera Hofer</a:t>
            </a:r>
            <a:r>
              <a:rPr lang="fr-CH" sz="1200" baseline="30000" dirty="0">
                <a:solidFill>
                  <a:prstClr val="black"/>
                </a:solidFill>
                <a:ea typeface="+mn-ea"/>
              </a:rPr>
              <a:t>1</a:t>
            </a:r>
            <a:r>
              <a:rPr lang="fr-CH" sz="1200" dirty="0">
                <a:solidFill>
                  <a:prstClr val="black"/>
                </a:solidFill>
                <a:ea typeface="+mn-ea"/>
              </a:rPr>
              <a:t> , Andreas Hofmann</a:t>
            </a:r>
            <a:r>
              <a:rPr lang="fr-CH" sz="1200" baseline="30000" dirty="0">
                <a:solidFill>
                  <a:prstClr val="black"/>
                </a:solidFill>
                <a:ea typeface="+mn-ea"/>
              </a:rPr>
              <a:t>2</a:t>
            </a:r>
            <a:r>
              <a:rPr lang="fr-CH" sz="1200" dirty="0">
                <a:solidFill>
                  <a:prstClr val="black"/>
                </a:solidFill>
                <a:ea typeface="+mn-ea"/>
              </a:rPr>
              <a:t> , </a:t>
            </a:r>
            <a:r>
              <a:rPr lang="fr-CH" sz="1200" dirty="0" err="1">
                <a:solidFill>
                  <a:prstClr val="black"/>
                </a:solidFill>
                <a:ea typeface="+mn-ea"/>
              </a:rPr>
              <a:t>Jolanda </a:t>
            </a:r>
            <a:r>
              <a:rPr lang="fr-CH" sz="1200" dirty="0">
                <a:solidFill>
                  <a:prstClr val="black"/>
                </a:solidFill>
                <a:ea typeface="+mn-ea"/>
              </a:rPr>
              <a:t>Krummenacher</a:t>
            </a:r>
            <a:r>
              <a:rPr lang="fr-CH" sz="1200" baseline="30000" dirty="0">
                <a:solidFill>
                  <a:prstClr val="black"/>
                </a:solidFill>
                <a:ea typeface="+mn-ea"/>
              </a:rPr>
              <a:t>2</a:t>
            </a:r>
            <a:r>
              <a:rPr lang="fr-CH" sz="1200" dirty="0">
                <a:solidFill>
                  <a:prstClr val="black"/>
                </a:solidFill>
                <a:ea typeface="+mn-ea"/>
              </a:rPr>
              <a:t> , Pascal Olivier</a:t>
            </a:r>
            <a:r>
              <a:rPr lang="fr-CH" sz="1200" baseline="30000" dirty="0">
                <a:solidFill>
                  <a:prstClr val="black"/>
                </a:solidFill>
                <a:ea typeface="+mn-ea"/>
              </a:rPr>
              <a:t>2</a:t>
            </a:r>
            <a:r>
              <a:rPr lang="fr-CH" sz="1200" dirty="0">
                <a:solidFill>
                  <a:prstClr val="black"/>
                </a:solidFill>
                <a:ea typeface="+mn-ea"/>
              </a:rPr>
              <a:t> , Martina Rösch</a:t>
            </a:r>
            <a:r>
              <a:rPr lang="fr-CH" sz="1200" baseline="30000" dirty="0">
                <a:solidFill>
                  <a:prstClr val="black"/>
                </a:solidFill>
                <a:ea typeface="+mn-ea"/>
              </a:rPr>
              <a:t>1</a:t>
            </a:r>
            <a:r>
              <a:rPr lang="fr-CH" sz="1200" dirty="0">
                <a:solidFill>
                  <a:prstClr val="black"/>
                </a:solidFill>
                <a:ea typeface="+mn-ea"/>
              </a:rPr>
              <a:t> , </a:t>
            </a:r>
            <a:r>
              <a:rPr lang="fr-CH" sz="1200" dirty="0" err="1">
                <a:solidFill>
                  <a:prstClr val="black"/>
                </a:solidFill>
                <a:ea typeface="+mn-ea"/>
              </a:rPr>
              <a:t>Theres </a:t>
            </a:r>
            <a:r>
              <a:rPr lang="fr-CH" sz="1200" dirty="0">
                <a:solidFill>
                  <a:prstClr val="black"/>
                </a:solidFill>
                <a:ea typeface="+mn-ea"/>
              </a:rPr>
              <a:t>Rutz</a:t>
            </a:r>
            <a:r>
              <a:rPr lang="fr-CH" sz="1200" baseline="30000" dirty="0">
                <a:solidFill>
                  <a:prstClr val="black"/>
                </a:solidFill>
                <a:ea typeface="+mn-ea"/>
              </a:rPr>
              <a:t>4</a:t>
            </a:r>
            <a:r>
              <a:rPr lang="fr-CH" sz="1200" dirty="0">
                <a:solidFill>
                  <a:prstClr val="black"/>
                </a:solidFill>
                <a:ea typeface="+mn-ea"/>
              </a:rPr>
              <a:t> , Daniel Schaffner</a:t>
            </a:r>
            <a:r>
              <a:rPr lang="fr-CH" sz="1200" baseline="30000" dirty="0">
                <a:solidFill>
                  <a:prstClr val="black"/>
                </a:solidFill>
                <a:ea typeface="+mn-ea"/>
              </a:rPr>
              <a:t>2</a:t>
            </a:r>
            <a:r>
              <a:rPr lang="fr-CH" sz="1200" dirty="0">
                <a:solidFill>
                  <a:prstClr val="black"/>
                </a:solidFill>
                <a:ea typeface="+mn-ea"/>
              </a:rPr>
              <a:t> , Johanna Schoop</a:t>
            </a:r>
            <a:r>
              <a:rPr lang="fr-CH" sz="1200" baseline="30000" dirty="0">
                <a:solidFill>
                  <a:prstClr val="black"/>
                </a:solidFill>
                <a:ea typeface="+mn-ea"/>
              </a:rPr>
              <a:t>1 </a:t>
            </a:r>
            <a:r>
              <a:rPr lang="fr-CH" sz="1200" dirty="0">
                <a:solidFill>
                  <a:prstClr val="black"/>
                </a:solidFill>
              </a:rPr>
              <a:t> , </a:t>
            </a:r>
            <a:r>
              <a:rPr lang="fr-CH" sz="1200" dirty="0">
                <a:solidFill>
                  <a:prstClr val="black"/>
                </a:solidFill>
                <a:ea typeface="+mn-ea"/>
              </a:rPr>
              <a:t>Hubert Schürmann</a:t>
            </a:r>
            <a:r>
              <a:rPr lang="fr-CH" sz="1200" baseline="30000" dirty="0">
                <a:solidFill>
                  <a:prstClr val="black"/>
                </a:solidFill>
                <a:ea typeface="+mn-ea"/>
              </a:rPr>
              <a:t>5</a:t>
            </a:r>
            <a:r>
              <a:rPr lang="fr-CH" sz="1200" dirty="0">
                <a:solidFill>
                  <a:prstClr val="black"/>
                </a:solidFill>
                <a:ea typeface="+mn-ea"/>
              </a:rPr>
              <a:t> , Bea Vonlanthen</a:t>
            </a:r>
            <a:r>
              <a:rPr lang="fr-CH" sz="1200" baseline="30000" dirty="0">
                <a:solidFill>
                  <a:prstClr val="black"/>
                </a:solidFill>
                <a:ea typeface="+mn-ea"/>
              </a:rPr>
              <a:t>2</a:t>
            </a:r>
            <a:r>
              <a:rPr lang="fr-CH" sz="1200" dirty="0">
                <a:solidFill>
                  <a:prstClr val="black"/>
                </a:solidFill>
                <a:ea typeface="+mn-ea"/>
              </a:rPr>
              <a:t> , </a:t>
            </a:r>
            <a:r>
              <a:rPr kumimoji="0" lang="fr-C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Irene Weyermann</a:t>
            </a:r>
            <a:r>
              <a:rPr lang="fr-CH" sz="1200" baseline="30000" dirty="0">
                <a:solidFill>
                  <a:prstClr val="black"/>
                </a:solidFill>
                <a:ea typeface="+mn-ea"/>
              </a:rPr>
              <a:t>1</a:t>
            </a:r>
            <a:r>
              <a:rPr kumimoji="0" lang="fr-C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 , Corinne Zurbrügg</a:t>
            </a:r>
            <a:r>
              <a:rPr lang="fr-CH" sz="1200" baseline="30000" dirty="0">
                <a:solidFill>
                  <a:prstClr val="black"/>
                </a:solidFill>
                <a:ea typeface="+mn-ea"/>
              </a:rPr>
              <a:t>1</a:t>
            </a:r>
            <a:r>
              <a:rPr kumimoji="0" lang="fr-C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 </a:t>
            </a:r>
          </a:p>
          <a:p>
            <a:pPr marL="0" lvl="0" indent="0">
              <a:lnSpc>
                <a:spcPct val="100000"/>
              </a:lnSpc>
              <a:spcBef>
                <a:spcPts val="0"/>
              </a:spcBef>
              <a:buClrTx/>
              <a:buNone/>
              <a:defRPr/>
            </a:pPr>
            <a:endParaRPr kumimoji="0" lang="de-CH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</a:endParaRPr>
          </a:p>
          <a:p>
            <a:pPr marL="0" lvl="0" indent="0">
              <a:lnSpc>
                <a:spcPct val="100000"/>
              </a:lnSpc>
              <a:spcBef>
                <a:spcPts val="0"/>
              </a:spcBef>
              <a:buClrTx/>
              <a:buNone/>
              <a:defRPr/>
            </a:pPr>
            <a:r>
              <a:rPr lang="de-CH" sz="1200" baseline="30000" dirty="0">
                <a:solidFill>
                  <a:prstClr val="black"/>
                </a:solidFill>
                <a:ea typeface="+mn-ea"/>
              </a:rPr>
              <a:t>1</a:t>
            </a:r>
            <a:r>
              <a:rPr lang="de-CH" sz="1200" dirty="0">
                <a:solidFill>
                  <a:prstClr val="black"/>
                </a:solidFill>
                <a:ea typeface="+mn-ea"/>
              </a:rPr>
              <a:t>AGRIDEA,</a:t>
            </a:r>
            <a:r>
              <a:rPr lang="de-CH" sz="1200" baseline="30000" dirty="0">
                <a:solidFill>
                  <a:prstClr val="black"/>
                </a:solidFill>
                <a:ea typeface="+mn-ea"/>
              </a:rPr>
              <a:t>2</a:t>
            </a:r>
            <a:r>
              <a:rPr lang="de-CH" sz="1200" dirty="0">
                <a:solidFill>
                  <a:prstClr val="black"/>
                </a:solidFill>
                <a:ea typeface="+mn-ea"/>
              </a:rPr>
              <a:t> Agrofutura,</a:t>
            </a:r>
            <a:r>
              <a:rPr lang="de-CH" sz="1200" baseline="30000" dirty="0">
                <a:solidFill>
                  <a:prstClr val="black"/>
                </a:solidFill>
                <a:ea typeface="+mn-ea"/>
              </a:rPr>
              <a:t> 3</a:t>
            </a:r>
            <a:r>
              <a:rPr lang="de-CH" sz="1200" dirty="0">
                <a:solidFill>
                  <a:prstClr val="black"/>
                </a:solidFill>
                <a:ea typeface="+mn-ea"/>
              </a:rPr>
              <a:t> BioSuisse,</a:t>
            </a:r>
            <a:r>
              <a:rPr lang="de-CH" sz="1200" baseline="30000" dirty="0">
                <a:solidFill>
                  <a:prstClr val="black"/>
                </a:solidFill>
                <a:ea typeface="+mn-ea"/>
              </a:rPr>
              <a:t>4</a:t>
            </a:r>
            <a:r>
              <a:rPr lang="de-CH" sz="1200" dirty="0">
                <a:solidFill>
                  <a:prstClr val="black"/>
                </a:solidFill>
                <a:ea typeface="+mn-ea"/>
              </a:rPr>
              <a:t> FiBL,</a:t>
            </a:r>
            <a:r>
              <a:rPr lang="de-CH" sz="1200" baseline="30000" dirty="0">
                <a:solidFill>
                  <a:prstClr val="black"/>
                </a:solidFill>
                <a:ea typeface="+mn-ea"/>
              </a:rPr>
              <a:t>5</a:t>
            </a:r>
            <a:r>
              <a:rPr lang="de-CH" sz="1200" dirty="0">
                <a:solidFill>
                  <a:prstClr val="black"/>
                </a:solidFill>
                <a:ea typeface="+mn-ea"/>
              </a:rPr>
              <a:t> Station </a:t>
            </a:r>
            <a:r>
              <a:rPr lang="de-CH" sz="1200" dirty="0" err="1">
                <a:solidFill>
                  <a:prstClr val="black"/>
                </a:solidFill>
                <a:ea typeface="+mn-ea"/>
              </a:rPr>
              <a:t>Ornithologique</a:t>
            </a:r>
            <a:r>
              <a:rPr lang="de-CH" sz="1200" dirty="0">
                <a:solidFill>
                  <a:prstClr val="black"/>
                </a:solidFill>
                <a:ea typeface="+mn-ea"/>
              </a:rPr>
              <a:t> Suisse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de-CH" sz="1200" b="1" dirty="0">
              <a:solidFill>
                <a:prstClr val="black"/>
              </a:solidFill>
              <a:ea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CH" sz="1200" b="1" dirty="0">
                <a:solidFill>
                  <a:prstClr val="black"/>
                </a:solidFill>
                <a:ea typeface="+mn-ea"/>
              </a:rPr>
              <a:t>Traduction </a:t>
            </a:r>
            <a:r>
              <a:rPr kumimoji="0" lang="de-CH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: </a:t>
            </a:r>
            <a:r>
              <a:rPr lang="de-CH" sz="1200" dirty="0">
                <a:solidFill>
                  <a:prstClr val="black"/>
                </a:solidFill>
                <a:ea typeface="+mn-ea"/>
              </a:rPr>
              <a:t>Regula Benz, Pascale Cornuz (FiBL)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Référence recommandée : </a:t>
            </a:r>
            <a:r>
              <a:rPr lang="de-DE" sz="1200" dirty="0">
                <a:solidFill>
                  <a:prstClr val="black"/>
                </a:solidFill>
                <a:ea typeface="+mn-ea"/>
              </a:rPr>
              <a:t>Krummenacher J., </a:t>
            </a:r>
            <a:r>
              <a:rPr lang="de-DE" sz="1200" dirty="0" err="1">
                <a:solidFill>
                  <a:prstClr val="black"/>
                </a:solidFill>
                <a:ea typeface="+mn-ea"/>
              </a:rPr>
              <a:t>Chevillat </a:t>
            </a:r>
            <a:r>
              <a:rPr lang="de-DE" sz="1200" dirty="0">
                <a:solidFill>
                  <a:prstClr val="black"/>
                </a:solidFill>
                <a:ea typeface="+mn-ea"/>
              </a:rPr>
              <a:t>V., Zurbrügg C. (2025). </a:t>
            </a:r>
            <a:r>
              <a:rPr lang="de-DE" sz="1200" dirty="0" err="1">
                <a:solidFill>
                  <a:prstClr val="black"/>
                </a:solidFill>
                <a:ea typeface="+mn-ea"/>
              </a:rPr>
              <a:t>Matériel</a:t>
            </a:r>
            <a:r>
              <a:rPr lang="de-DE" sz="1200" dirty="0">
                <a:solidFill>
                  <a:prstClr val="black"/>
                </a:solidFill>
                <a:ea typeface="+mn-ea"/>
              </a:rPr>
              <a:t> </a:t>
            </a:r>
            <a:r>
              <a:rPr lang="de-DE" sz="1200" dirty="0" err="1">
                <a:solidFill>
                  <a:prstClr val="black"/>
                </a:solidFill>
                <a:ea typeface="+mn-ea"/>
              </a:rPr>
              <a:t>pédagogique</a:t>
            </a:r>
            <a:r>
              <a:rPr lang="de-DE" sz="1200" dirty="0">
                <a:solidFill>
                  <a:prstClr val="black"/>
                </a:solidFill>
                <a:ea typeface="+mn-ea"/>
              </a:rPr>
              <a:t> </a:t>
            </a:r>
            <a:r>
              <a:rPr lang="de-DE" sz="1200" dirty="0" err="1">
                <a:solidFill>
                  <a:prstClr val="black"/>
                </a:solidFill>
                <a:ea typeface="+mn-ea"/>
              </a:rPr>
              <a:t>pour</a:t>
            </a:r>
            <a:r>
              <a:rPr lang="de-DE" sz="1200" dirty="0">
                <a:solidFill>
                  <a:prstClr val="black"/>
                </a:solidFill>
                <a:ea typeface="+mn-ea"/>
              </a:rPr>
              <a:t> la </a:t>
            </a:r>
            <a:r>
              <a:rPr lang="de-DE" sz="1200" dirty="0" err="1">
                <a:solidFill>
                  <a:prstClr val="black"/>
                </a:solidFill>
                <a:ea typeface="+mn-ea"/>
              </a:rPr>
              <a:t>formation</a:t>
            </a:r>
            <a:r>
              <a:rPr lang="de-DE" sz="1200" dirty="0">
                <a:solidFill>
                  <a:prstClr val="black"/>
                </a:solidFill>
                <a:ea typeface="+mn-ea"/>
              </a:rPr>
              <a:t> de conseil en biodiversité à l'échelle de l'exploitation d'Agrofutura, FiBL et AGRIDEA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CH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C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La série de transparents a été réalisée avec le soutien financier de l'Office fédéral de l'agriculture, de l'Office fédéral de l'environnement, des cantons </a:t>
            </a:r>
            <a:r>
              <a:rPr kumimoji="0" lang="de-CH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pilotes</a:t>
            </a:r>
            <a:r>
              <a:rPr kumimoji="0" lang="de-C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 de Berne, Fribourg, Lucerne, Saint-</a:t>
            </a:r>
            <a:r>
              <a:rPr kumimoji="0" lang="de-CH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Gall</a:t>
            </a:r>
            <a:r>
              <a:rPr kumimoji="0" lang="de-C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, </a:t>
            </a:r>
            <a:r>
              <a:rPr kumimoji="0" lang="de-CH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Thurgovie</a:t>
            </a:r>
            <a:r>
              <a:rPr lang="de-CH" sz="1200" dirty="0">
                <a:solidFill>
                  <a:prstClr val="black"/>
                </a:solidFill>
                <a:ea typeface="+mn-ea"/>
              </a:rPr>
              <a:t>, </a:t>
            </a:r>
            <a:r>
              <a:rPr kumimoji="0" lang="de-C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Vaud</a:t>
            </a:r>
            <a:r>
              <a:rPr lang="de-CH" sz="1200" dirty="0">
                <a:solidFill>
                  <a:prstClr val="black"/>
                </a:solidFill>
                <a:ea typeface="+mn-ea"/>
              </a:rPr>
              <a:t> et </a:t>
            </a:r>
            <a:r>
              <a:rPr lang="de-CH" sz="1200" dirty="0" err="1">
                <a:solidFill>
                  <a:prstClr val="black"/>
                </a:solidFill>
                <a:ea typeface="+mn-ea"/>
              </a:rPr>
              <a:t>Zurich</a:t>
            </a:r>
            <a:r>
              <a:rPr lang="de-CH" sz="1200" dirty="0">
                <a:solidFill>
                  <a:prstClr val="black"/>
                </a:solidFill>
                <a:ea typeface="+mn-ea"/>
              </a:rPr>
              <a:t> (</a:t>
            </a:r>
            <a:r>
              <a:rPr lang="de-CH" sz="1200" dirty="0" err="1">
                <a:solidFill>
                  <a:prstClr val="black"/>
                </a:solidFill>
                <a:ea typeface="+mn-ea"/>
              </a:rPr>
              <a:t>offices</a:t>
            </a:r>
            <a:r>
              <a:rPr lang="de-CH" sz="1200" dirty="0">
                <a:solidFill>
                  <a:prstClr val="black"/>
                </a:solidFill>
                <a:ea typeface="+mn-ea"/>
              </a:rPr>
              <a:t> en </a:t>
            </a:r>
            <a:r>
              <a:rPr lang="de-CH" sz="1200" dirty="0" err="1">
                <a:solidFill>
                  <a:prstClr val="black"/>
                </a:solidFill>
                <a:ea typeface="+mn-ea"/>
              </a:rPr>
              <a:t>charge</a:t>
            </a:r>
            <a:r>
              <a:rPr lang="de-CH" sz="1200" dirty="0">
                <a:solidFill>
                  <a:prstClr val="black"/>
                </a:solidFill>
                <a:ea typeface="+mn-ea"/>
              </a:rPr>
              <a:t> de </a:t>
            </a:r>
            <a:r>
              <a:rPr lang="de-CH" sz="1200" dirty="0" err="1">
                <a:solidFill>
                  <a:prstClr val="black"/>
                </a:solidFill>
                <a:ea typeface="+mn-ea"/>
              </a:rPr>
              <a:t>l’agriculture</a:t>
            </a:r>
            <a:r>
              <a:rPr lang="de-CH" sz="1200" dirty="0">
                <a:solidFill>
                  <a:prstClr val="black"/>
                </a:solidFill>
                <a:ea typeface="+mn-ea"/>
              </a:rPr>
              <a:t> </a:t>
            </a:r>
            <a:r>
              <a:rPr lang="de-CH" sz="1200" dirty="0" err="1">
                <a:solidFill>
                  <a:prstClr val="black"/>
                </a:solidFill>
                <a:ea typeface="+mn-ea"/>
              </a:rPr>
              <a:t>ou</a:t>
            </a:r>
            <a:r>
              <a:rPr lang="de-CH" sz="1200" dirty="0">
                <a:solidFill>
                  <a:prstClr val="black"/>
                </a:solidFill>
                <a:ea typeface="+mn-ea"/>
              </a:rPr>
              <a:t> de </a:t>
            </a:r>
            <a:r>
              <a:rPr kumimoji="0" lang="fr-FR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l'environnement) </a:t>
            </a:r>
            <a:r>
              <a:rPr kumimoji="0" lang="de-C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et de la Fondation Leopold Bachmann. Nous tenons à remercier chaleureusement tous les bailleurs de fonds.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</a:endParaRPr>
          </a:p>
          <a:p>
            <a:pPr marL="0" lvl="0" indent="0">
              <a:lnSpc>
                <a:spcPct val="100000"/>
              </a:lnSpc>
              <a:spcBef>
                <a:spcPts val="0"/>
              </a:spcBef>
              <a:buClrTx/>
              <a:buNone/>
              <a:defRPr/>
            </a:pPr>
            <a:r>
              <a:rPr kumimoji="0" lang="de-DE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Le jeu de transparents peut être téléchargé gratuitement sur </a:t>
            </a:r>
            <a:r>
              <a:rPr lang="de-CH" sz="1200" u="sng" dirty="0">
                <a:solidFill>
                  <a:prstClr val="black"/>
                </a:solidFill>
                <a:ea typeface="+mn-ea"/>
                <a:hlinkClick r:id="rId8"/>
              </a:rPr>
              <a:t>agrinatur.ch </a:t>
            </a:r>
            <a:r>
              <a:rPr kumimoji="0" lang="de-DE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Toutes les informations contenues dans le dossier sont basées sur les connaissances et l'expérience des </a:t>
            </a:r>
            <a:r>
              <a:rPr kumimoji="0" lang="de-DE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auteures</a:t>
            </a:r>
            <a:r>
              <a:rPr kumimoji="0" lang="de-DE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. Malgré le</a:t>
            </a:r>
            <a:r>
              <a:rPr kumimoji="0" lang="de-DE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 plus grand </a:t>
            </a:r>
            <a:r>
              <a:rPr kumimoji="0" lang="de-DE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soin apporté à leur rédaction, des inexactitudes et des erreurs d'application ne peuvent </a:t>
            </a:r>
            <a:r>
              <a:rPr kumimoji="0" lang="de-DE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être exclues</a:t>
            </a:r>
            <a:r>
              <a:rPr kumimoji="0" lang="de-DE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. Par conséquent, </a:t>
            </a:r>
            <a:r>
              <a:rPr kumimoji="0" lang="de-DE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les</a:t>
            </a:r>
            <a:r>
              <a:rPr kumimoji="0" lang="de-DE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 </a:t>
            </a:r>
            <a:r>
              <a:rPr kumimoji="0" lang="de-DE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auteures</a:t>
            </a:r>
            <a:r>
              <a:rPr kumimoji="0" lang="de-DE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 et les éditeurs déclinent toute responsabilité pour d'éventuelles inexactitudes dans le contenu ou pour des dommages résultant du suivi des recommandations.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ClrTx/>
              <a:buNone/>
              <a:defRPr/>
            </a:pPr>
            <a:r>
              <a:rPr kumimoji="0" lang="de-DE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2025 © </a:t>
            </a:r>
            <a:r>
              <a:rPr lang="de-DE" sz="1200" dirty="0">
                <a:solidFill>
                  <a:prstClr val="black"/>
                </a:solidFill>
                <a:ea typeface="+mn-ea"/>
              </a:rPr>
              <a:t>Agrofutura AG, </a:t>
            </a:r>
            <a:r>
              <a:rPr kumimoji="0" lang="de-DE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FiBL, Agridea,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CH" sz="1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CH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Copyright </a:t>
            </a:r>
            <a:r>
              <a:rPr kumimoji="0" lang="de-C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: les photos ne peuvent être utilisées qu'à des fins de formation initiale et continue sur le thème de la biodiversité dans l'exploitation agricole. Tous les droits sont réservés </a:t>
            </a:r>
            <a:r>
              <a:rPr kumimoji="0" lang="de-CH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aux</a:t>
            </a:r>
            <a:r>
              <a:rPr kumimoji="0" lang="de-C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 </a:t>
            </a:r>
            <a:r>
              <a:rPr kumimoji="0" lang="de-CH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auteur</a:t>
            </a:r>
            <a:r>
              <a:rPr lang="de-CH" sz="1200" dirty="0">
                <a:solidFill>
                  <a:prstClr val="black"/>
                </a:solidFill>
                <a:ea typeface="+mn-ea"/>
              </a:rPr>
              <a:t>e</a:t>
            </a:r>
            <a:r>
              <a:rPr kumimoji="0" lang="de-C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s.</a:t>
            </a:r>
          </a:p>
          <a:p>
            <a:pPr marL="0" indent="0">
              <a:buNone/>
            </a:pPr>
            <a:endParaRPr lang="de-CH" dirty="0"/>
          </a:p>
        </p:txBody>
      </p:sp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Mentions légales</a:t>
            </a:r>
            <a:endParaRPr lang="de-CH" dirty="0"/>
          </a:p>
        </p:txBody>
      </p:sp>
      <p:sp>
        <p:nvSpPr>
          <p:cNvPr id="5" name="Fußzeilenplatzhalter 3">
            <a:extLst>
              <a:ext uri="{FF2B5EF4-FFF2-40B4-BE49-F238E27FC236}">
                <a16:creationId xmlns:a16="http://schemas.microsoft.com/office/drawing/2014/main" id="{0DCB4CB5-4CC7-06A3-B429-35913D7546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34341" y="6393162"/>
            <a:ext cx="3086100" cy="360000"/>
          </a:xfrm>
        </p:spPr>
        <p:txBody>
          <a:bodyPr/>
          <a:lstStyle/>
          <a:p>
            <a:r>
              <a:rPr lang="fr-FR" dirty="0"/>
              <a:t>Formation de conseiller-ère en biodiversité</a:t>
            </a:r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26620440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fr-CH" dirty="0"/>
              <a:t>Les aliments sont essentiels à la vie </a:t>
            </a:r>
            <a:r>
              <a:rPr lang="fr-CH" dirty="0">
                <a:sym typeface="Wingdings" panose="05000000000000000000" pitchFamily="2" charset="2"/>
              </a:rPr>
              <a:t> d</a:t>
            </a:r>
            <a:r>
              <a:rPr lang="fr-CH" dirty="0"/>
              <a:t>es aliments abordables pour tous</a:t>
            </a:r>
          </a:p>
          <a:p>
            <a:r>
              <a:rPr lang="fr-CH" dirty="0"/>
              <a:t>L'agriculture dépend de l'environnement</a:t>
            </a:r>
          </a:p>
          <a:p>
            <a:r>
              <a:rPr lang="fr-CH" dirty="0"/>
              <a:t>Situation de marché difficile en raison d'une demande constante et d'une offre changeante</a:t>
            </a:r>
          </a:p>
          <a:p>
            <a:r>
              <a:rPr lang="fr-CH" dirty="0"/>
              <a:t>L'importance économique du secteur agricole est faible</a:t>
            </a:r>
          </a:p>
          <a:p>
            <a:endParaRPr lang="fr-CH" dirty="0"/>
          </a:p>
          <a:p>
            <a:pPr>
              <a:buFont typeface="Wingdings" panose="05000000000000000000" pitchFamily="2" charset="2"/>
              <a:buChar char="Ø"/>
            </a:pPr>
            <a:r>
              <a:rPr lang="fr-CH" dirty="0"/>
              <a:t>Par conséquent, piloter le secteur agricole par le biais de la politique agricole afin de garantir la base alimentaire à long terme et créer des conditions-cadres appropriées</a:t>
            </a:r>
          </a:p>
        </p:txBody>
      </p:sp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/>
              <a:t>Qu'est-ce qui rend l'agriculture si particulière ?</a:t>
            </a:r>
          </a:p>
        </p:txBody>
      </p:sp>
      <p:sp>
        <p:nvSpPr>
          <p:cNvPr id="6" name="Fußzeilenplatzhalter 1">
            <a:extLst>
              <a:ext uri="{FF2B5EF4-FFF2-40B4-BE49-F238E27FC236}">
                <a16:creationId xmlns:a16="http://schemas.microsoft.com/office/drawing/2014/main" id="{1F27FC25-9A05-764A-B11B-8A55ED962A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29250" y="6400980"/>
            <a:ext cx="3086100" cy="360000"/>
          </a:xfrm>
        </p:spPr>
        <p:txBody>
          <a:bodyPr/>
          <a:lstStyle/>
          <a:p>
            <a:r>
              <a:rPr lang="fr-CH"/>
              <a:t>Formation de conseiller-ère en biodiversité</a:t>
            </a:r>
          </a:p>
        </p:txBody>
      </p:sp>
    </p:spTree>
    <p:extLst>
      <p:ext uri="{BB962C8B-B14F-4D97-AF65-F5344CB8AC3E}">
        <p14:creationId xmlns:p14="http://schemas.microsoft.com/office/powerpoint/2010/main" val="379209255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4D7B48-DECA-213B-E5CC-A2EC3D7C81E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88751084-5443-4220-8702-04D9BE0DAF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endParaRPr lang="fr-CH" dirty="0"/>
          </a:p>
        </p:txBody>
      </p:sp>
      <p:sp>
        <p:nvSpPr>
          <p:cNvPr id="4" name="Titel 3">
            <a:extLst>
              <a:ext uri="{FF2B5EF4-FFF2-40B4-BE49-F238E27FC236}">
                <a16:creationId xmlns:a16="http://schemas.microsoft.com/office/drawing/2014/main" id="{84CA2F28-0374-6A93-A311-39BA31FC56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>
                <a:latin typeface="Calibri"/>
                <a:ea typeface="Calibri"/>
                <a:cs typeface="Calibri"/>
              </a:rPr>
              <a:t>Le paradoxe alimentaire mondiale</a:t>
            </a:r>
            <a:endParaRPr lang="en-US"/>
          </a:p>
        </p:txBody>
      </p:sp>
      <p:sp>
        <p:nvSpPr>
          <p:cNvPr id="6" name="Fußzeilenplatzhalter 1">
            <a:extLst>
              <a:ext uri="{FF2B5EF4-FFF2-40B4-BE49-F238E27FC236}">
                <a16:creationId xmlns:a16="http://schemas.microsoft.com/office/drawing/2014/main" id="{A33378C4-B23A-6EE2-2424-ADBCB72635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29250" y="6400980"/>
            <a:ext cx="3086100" cy="360000"/>
          </a:xfrm>
        </p:spPr>
        <p:txBody>
          <a:bodyPr/>
          <a:lstStyle/>
          <a:p>
            <a:r>
              <a:rPr lang="fr-CH"/>
              <a:t>Formation de conseiller-ère en biodiversité</a:t>
            </a:r>
          </a:p>
        </p:txBody>
      </p:sp>
      <p:pic>
        <p:nvPicPr>
          <p:cNvPr id="5" name="Image 5">
            <a:extLst>
              <a:ext uri="{FF2B5EF4-FFF2-40B4-BE49-F238E27FC236}">
                <a16:creationId xmlns:a16="http://schemas.microsoft.com/office/drawing/2014/main" id="{4B771670-4EF6-A358-DAA4-9A775A43ECC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7703" y="1196752"/>
            <a:ext cx="9179408" cy="4464496"/>
          </a:xfrm>
          <a:prstGeom prst="rect">
            <a:avLst/>
          </a:prstGeom>
        </p:spPr>
      </p:pic>
      <p:sp>
        <p:nvSpPr>
          <p:cNvPr id="8" name="ZoneTexte 7">
            <a:extLst>
              <a:ext uri="{FF2B5EF4-FFF2-40B4-BE49-F238E27FC236}">
                <a16:creationId xmlns:a16="http://schemas.microsoft.com/office/drawing/2014/main" id="{F5C114DC-BD98-44F2-EDC3-52E2D188D2E9}"/>
              </a:ext>
            </a:extLst>
          </p:cNvPr>
          <p:cNvSpPr txBox="1"/>
          <p:nvPr/>
        </p:nvSpPr>
        <p:spPr>
          <a:xfrm>
            <a:off x="5631661" y="5818963"/>
            <a:ext cx="345638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H" sz="1400" dirty="0"/>
              <a:t>Source: Club </a:t>
            </a:r>
            <a:r>
              <a:rPr lang="fr-CH" sz="1400" dirty="0" err="1"/>
              <a:t>Demeter</a:t>
            </a:r>
            <a:r>
              <a:rPr lang="fr-CH" sz="1400" dirty="0"/>
              <a:t>, Paris, 2021</a:t>
            </a:r>
          </a:p>
        </p:txBody>
      </p:sp>
      <p:sp>
        <p:nvSpPr>
          <p:cNvPr id="10" name="ZoneTexte 8">
            <a:extLst>
              <a:ext uri="{FF2B5EF4-FFF2-40B4-BE49-F238E27FC236}">
                <a16:creationId xmlns:a16="http://schemas.microsoft.com/office/drawing/2014/main" id="{EA0E96D0-AE87-60A4-9D66-F6D3AFC7009C}"/>
              </a:ext>
            </a:extLst>
          </p:cNvPr>
          <p:cNvSpPr txBox="1"/>
          <p:nvPr/>
        </p:nvSpPr>
        <p:spPr>
          <a:xfrm>
            <a:off x="231061" y="5638663"/>
            <a:ext cx="44644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H" dirty="0"/>
              <a:t>CH: obésité coût </a:t>
            </a:r>
            <a:r>
              <a:rPr lang="fr-CH" dirty="0" err="1"/>
              <a:t>env</a:t>
            </a:r>
            <a:r>
              <a:rPr lang="fr-CH" dirty="0"/>
              <a:t>: 10 </a:t>
            </a:r>
            <a:r>
              <a:rPr lang="fr-CH" dirty="0" err="1"/>
              <a:t>mia</a:t>
            </a:r>
            <a:r>
              <a:rPr lang="fr-CH" dirty="0"/>
              <a:t> par an</a:t>
            </a:r>
          </a:p>
        </p:txBody>
      </p:sp>
    </p:spTree>
    <p:extLst>
      <p:ext uri="{BB962C8B-B14F-4D97-AF65-F5344CB8AC3E}">
        <p14:creationId xmlns:p14="http://schemas.microsoft.com/office/powerpoint/2010/main" val="69655380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94FAEF3-44DE-2554-4817-EC4467BB76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125844F8-36C5-F290-1504-F7EF3D09193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endParaRPr lang="fr-CH" dirty="0"/>
          </a:p>
        </p:txBody>
      </p:sp>
      <p:sp>
        <p:nvSpPr>
          <p:cNvPr id="4" name="Titel 3">
            <a:extLst>
              <a:ext uri="{FF2B5EF4-FFF2-40B4-BE49-F238E27FC236}">
                <a16:creationId xmlns:a16="http://schemas.microsoft.com/office/drawing/2014/main" id="{5B48E6DD-97E5-AFED-581C-719878448C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>
                <a:latin typeface="Calibri"/>
                <a:ea typeface="Calibri"/>
                <a:cs typeface="Calibri"/>
              </a:rPr>
              <a:t>Surfaces agricoles par habitant </a:t>
            </a:r>
            <a:endParaRPr lang="en-US"/>
          </a:p>
        </p:txBody>
      </p:sp>
      <p:sp>
        <p:nvSpPr>
          <p:cNvPr id="6" name="Fußzeilenplatzhalter 1">
            <a:extLst>
              <a:ext uri="{FF2B5EF4-FFF2-40B4-BE49-F238E27FC236}">
                <a16:creationId xmlns:a16="http://schemas.microsoft.com/office/drawing/2014/main" id="{08235D7D-518D-0546-A287-00983E2D09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29250" y="6400980"/>
            <a:ext cx="3086100" cy="360000"/>
          </a:xfrm>
        </p:spPr>
        <p:txBody>
          <a:bodyPr/>
          <a:lstStyle/>
          <a:p>
            <a:r>
              <a:rPr lang="fr-CH"/>
              <a:t>Formation de conseiller-ère en biodiversité</a:t>
            </a:r>
          </a:p>
        </p:txBody>
      </p:sp>
      <p:pic>
        <p:nvPicPr>
          <p:cNvPr id="7" name="Image 5">
            <a:extLst>
              <a:ext uri="{FF2B5EF4-FFF2-40B4-BE49-F238E27FC236}">
                <a16:creationId xmlns:a16="http://schemas.microsoft.com/office/drawing/2014/main" id="{E5D3E624-451C-B9DC-7FC1-78624788B8A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7544" y="1139545"/>
            <a:ext cx="8568952" cy="47797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147475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EF633DA-B8FA-4ED8-4ABE-38EF3C38E08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9933E864-24FB-11C9-89F4-2CEF57EF81B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endParaRPr lang="fr-CH" dirty="0"/>
          </a:p>
        </p:txBody>
      </p:sp>
      <p:sp>
        <p:nvSpPr>
          <p:cNvPr id="4" name="Titel 3">
            <a:extLst>
              <a:ext uri="{FF2B5EF4-FFF2-40B4-BE49-F238E27FC236}">
                <a16:creationId xmlns:a16="http://schemas.microsoft.com/office/drawing/2014/main" id="{41481D8E-14D8-AEE2-441A-11606C9DD3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>
                <a:latin typeface="Calibri"/>
                <a:ea typeface="Calibri"/>
                <a:cs typeface="Calibri"/>
              </a:rPr>
              <a:t>Evolution de l’utilisation du sol?</a:t>
            </a:r>
            <a:endParaRPr lang="en-US"/>
          </a:p>
        </p:txBody>
      </p:sp>
      <p:sp>
        <p:nvSpPr>
          <p:cNvPr id="6" name="Fußzeilenplatzhalter 1">
            <a:extLst>
              <a:ext uri="{FF2B5EF4-FFF2-40B4-BE49-F238E27FC236}">
                <a16:creationId xmlns:a16="http://schemas.microsoft.com/office/drawing/2014/main" id="{6EF146F8-723E-6873-D261-4929836BB4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29250" y="6400980"/>
            <a:ext cx="3086100" cy="360000"/>
          </a:xfrm>
        </p:spPr>
        <p:txBody>
          <a:bodyPr/>
          <a:lstStyle/>
          <a:p>
            <a:r>
              <a:rPr lang="fr-CH"/>
              <a:t>Formation de conseiller-ère en biodiversité</a:t>
            </a:r>
          </a:p>
        </p:txBody>
      </p:sp>
      <p:pic>
        <p:nvPicPr>
          <p:cNvPr id="5" name="Espace réservé du contenu 4">
            <a:extLst>
              <a:ext uri="{FF2B5EF4-FFF2-40B4-BE49-F238E27FC236}">
                <a16:creationId xmlns:a16="http://schemas.microsoft.com/office/drawing/2014/main" id="{9A4BE36A-390B-D22D-C1CF-BB50487C461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0132" y="1090023"/>
            <a:ext cx="7994278" cy="4967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080126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altLang="de-DE" dirty="0"/>
              <a:t>L'agriculture au fil du temps</a:t>
            </a:r>
            <a:endParaRPr lang="de-CH" dirty="0"/>
          </a:p>
        </p:txBody>
      </p:sp>
      <p:grpSp>
        <p:nvGrpSpPr>
          <p:cNvPr id="5" name="Gruppieren 4"/>
          <p:cNvGrpSpPr/>
          <p:nvPr/>
        </p:nvGrpSpPr>
        <p:grpSpPr>
          <a:xfrm>
            <a:off x="622502" y="1502539"/>
            <a:ext cx="4021506" cy="4366230"/>
            <a:chOff x="2690768" y="2568203"/>
            <a:chExt cx="3053532" cy="3178452"/>
          </a:xfrm>
        </p:grpSpPr>
        <p:sp>
          <p:nvSpPr>
            <p:cNvPr id="6" name="Textfeld 17"/>
            <p:cNvSpPr txBox="1">
              <a:spLocks noChangeArrowheads="1"/>
            </p:cNvSpPr>
            <p:nvPr/>
          </p:nvSpPr>
          <p:spPr bwMode="auto">
            <a:xfrm>
              <a:off x="2690768" y="5589820"/>
              <a:ext cx="2936875" cy="1568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ClrTx/>
                <a:buFontTx/>
                <a:buNone/>
              </a:pPr>
              <a:r>
                <a:rPr lang="de-CH" sz="800" dirty="0">
                  <a:latin typeface="Arial" panose="020B0604020202020204" pitchFamily="34" charset="0"/>
                  <a:cs typeface="Arial" panose="020B0604020202020204" pitchFamily="34" charset="0"/>
                </a:rPr>
                <a:t>«Bataille des </a:t>
              </a:r>
              <a:r>
                <a:rPr lang="de-CH" sz="800" dirty="0" err="1">
                  <a:latin typeface="Arial" panose="020B0604020202020204" pitchFamily="34" charset="0"/>
                  <a:cs typeface="Arial" panose="020B0604020202020204" pitchFamily="34" charset="0"/>
                </a:rPr>
                <a:t>champs</a:t>
              </a:r>
              <a:r>
                <a:rPr lang="de-CH" sz="800" dirty="0">
                  <a:latin typeface="Arial" panose="020B0604020202020204" pitchFamily="34" charset="0"/>
                  <a:cs typeface="Arial" panose="020B0604020202020204" pitchFamily="34" charset="0"/>
                </a:rPr>
                <a:t>», Bellevue Zurich, © StAAG/RBA10-19-32_1</a:t>
              </a:r>
              <a:endParaRPr lang="de-CH" altLang="de-DE" sz="8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" name="Textfeld 13"/>
            <p:cNvSpPr txBox="1">
              <a:spLocks noChangeArrowheads="1"/>
            </p:cNvSpPr>
            <p:nvPr/>
          </p:nvSpPr>
          <p:spPr bwMode="auto">
            <a:xfrm>
              <a:off x="2690769" y="2568203"/>
              <a:ext cx="3053531" cy="4256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r>
                <a:rPr lang="de-CH" altLang="de-DE" sz="1600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Plan Wahlen "Bataille des </a:t>
              </a:r>
              <a:r>
                <a:rPr lang="de-CH" altLang="de-DE" sz="1600" dirty="0" err="1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champs</a:t>
              </a:r>
              <a:r>
                <a:rPr lang="de-CH" altLang="de-DE" sz="1600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" pour augmenter l'autosuffisance</a:t>
              </a:r>
            </a:p>
          </p:txBody>
        </p:sp>
        <p:pic>
          <p:nvPicPr>
            <p:cNvPr id="8" name="Grafik 7"/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733971" y="3399200"/>
              <a:ext cx="2967127" cy="2195674"/>
            </a:xfrm>
            <a:prstGeom prst="rect">
              <a:avLst/>
            </a:prstGeom>
          </p:spPr>
        </p:pic>
      </p:grpSp>
      <p:grpSp>
        <p:nvGrpSpPr>
          <p:cNvPr id="9" name="Gruppieren 8"/>
          <p:cNvGrpSpPr/>
          <p:nvPr/>
        </p:nvGrpSpPr>
        <p:grpSpPr>
          <a:xfrm>
            <a:off x="4700906" y="1368535"/>
            <a:ext cx="3904936" cy="4501118"/>
            <a:chOff x="5827713" y="2031048"/>
            <a:chExt cx="3316287" cy="3286468"/>
          </a:xfrm>
        </p:grpSpPr>
        <p:sp>
          <p:nvSpPr>
            <p:cNvPr id="10" name="Textfeld 14"/>
            <p:cNvSpPr txBox="1">
              <a:spLocks noChangeArrowheads="1"/>
            </p:cNvSpPr>
            <p:nvPr/>
          </p:nvSpPr>
          <p:spPr bwMode="auto">
            <a:xfrm>
              <a:off x="5827713" y="2031048"/>
              <a:ext cx="3316287" cy="6067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ClrTx/>
                <a:buFontTx/>
                <a:buNone/>
              </a:pPr>
              <a:r>
                <a:rPr lang="de-DE" altLang="de-DE" sz="1600" dirty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La </a:t>
              </a:r>
              <a:r>
                <a:rPr lang="de-DE" altLang="de-DE" sz="1600" dirty="0" err="1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mécanisation</a:t>
              </a:r>
              <a:r>
                <a:rPr lang="de-DE" altLang="de-DE" sz="1600" dirty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de l'agriculture et le soutien des prix entraînent une surproduction</a:t>
              </a:r>
            </a:p>
          </p:txBody>
        </p:sp>
        <p:pic>
          <p:nvPicPr>
            <p:cNvPr id="11" name="Grafik 10"/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012160" y="2967152"/>
              <a:ext cx="2952328" cy="2195674"/>
            </a:xfrm>
            <a:prstGeom prst="rect">
              <a:avLst/>
            </a:prstGeom>
          </p:spPr>
        </p:pic>
        <p:sp>
          <p:nvSpPr>
            <p:cNvPr id="12" name="Textfeld 17"/>
            <p:cNvSpPr txBox="1">
              <a:spLocks noChangeArrowheads="1"/>
            </p:cNvSpPr>
            <p:nvPr/>
          </p:nvSpPr>
          <p:spPr bwMode="auto">
            <a:xfrm>
              <a:off x="5930039" y="5160211"/>
              <a:ext cx="2936875" cy="1573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ClrTx/>
                <a:buFontTx/>
                <a:buNone/>
              </a:pPr>
              <a:r>
                <a:rPr lang="de-CH" sz="800" dirty="0">
                  <a:latin typeface="Arial" panose="020B0604020202020204" pitchFamily="34" charset="0"/>
                  <a:cs typeface="Arial" panose="020B0604020202020204" pitchFamily="34" charset="0"/>
                </a:rPr>
                <a:t>Archives fédérales, image 183-20189-0003 / Krüger</a:t>
              </a:r>
              <a:endParaRPr lang="de-CH" altLang="de-DE" sz="8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4" name="Fußzeilenplatzhalter 1">
            <a:extLst>
              <a:ext uri="{FF2B5EF4-FFF2-40B4-BE49-F238E27FC236}">
                <a16:creationId xmlns:a16="http://schemas.microsoft.com/office/drawing/2014/main" id="{B5A41B37-941F-5F43-8A00-0A9AFC6FD3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29250" y="6400980"/>
            <a:ext cx="3086100" cy="360000"/>
          </a:xfrm>
        </p:spPr>
        <p:txBody>
          <a:bodyPr/>
          <a:lstStyle/>
          <a:p>
            <a:r>
              <a:rPr lang="fr-CH" dirty="0"/>
              <a:t>Formation de conseiller-ère en biodiversité</a:t>
            </a:r>
          </a:p>
        </p:txBody>
      </p:sp>
    </p:spTree>
    <p:extLst>
      <p:ext uri="{BB962C8B-B14F-4D97-AF65-F5344CB8AC3E}">
        <p14:creationId xmlns:p14="http://schemas.microsoft.com/office/powerpoint/2010/main" val="3848410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Benutzerdefiniertes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73E8815154C13C42A2B4D3323D70F6C2" ma:contentTypeVersion="13" ma:contentTypeDescription="Ein neues Dokument erstellen." ma:contentTypeScope="" ma:versionID="aaf1e67f7479f0cc95f11dd8d29c9c19">
  <xsd:schema xmlns:xsd="http://www.w3.org/2001/XMLSchema" xmlns:xs="http://www.w3.org/2001/XMLSchema" xmlns:p="http://schemas.microsoft.com/office/2006/metadata/properties" xmlns:ns2="b2d10406-eaae-41c3-88b9-698793e76f51" xmlns:ns3="4813c16e-7537-4e12-aeaa-392e5d7335a1" targetNamespace="http://schemas.microsoft.com/office/2006/metadata/properties" ma:root="true" ma:fieldsID="02c1eb7f02bda30305b8ff50c8fbb17d" ns2:_="" ns3:_="">
    <xsd:import namespace="b2d10406-eaae-41c3-88b9-698793e76f51"/>
    <xsd:import namespace="4813c16e-7537-4e12-aeaa-392e5d7335a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bjectDetectorVersions" minOccurs="0"/>
                <xsd:element ref="ns2:MediaServiceSearchPropertie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BillingMetadata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2d10406-eaae-41c3-88b9-698793e76f5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11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lcf76f155ced4ddcb4097134ff3c332f" ma:index="13" nillable="true" ma:taxonomy="true" ma:internalName="lcf76f155ced4ddcb4097134ff3c332f" ma:taxonomyFieldName="MediaServiceImageTags" ma:displayName="Bildmarkierungen" ma:readOnly="false" ma:fieldId="{5cf76f15-5ced-4ddc-b409-7134ff3c332f}" ma:taxonomyMulti="true" ma:sspId="1bc49ad8-0d76-4442-b3ec-dfaba3082bc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BillingMetadata" ma:index="19" nillable="true" ma:displayName="MediaServiceBillingMetadata" ma:hidden="true" ma:internalName="MediaServiceBillingMetadata" ma:readOnly="true">
      <xsd:simpleType>
        <xsd:restriction base="dms:Note"/>
      </xsd:simpleType>
    </xsd:element>
    <xsd:element name="MediaLengthInSeconds" ma:index="20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813c16e-7537-4e12-aeaa-392e5d7335a1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f0e58f48-bdd5-45ad-aecc-91b85314a1e7}" ma:internalName="TaxCatchAll" ma:showField="CatchAllData" ma:web="4813c16e-7537-4e12-aeaa-392e5d7335a1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altstyp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4813c16e-7537-4e12-aeaa-392e5d7335a1" xsi:nil="true"/>
    <lcf76f155ced4ddcb4097134ff3c332f xmlns="b2d10406-eaae-41c3-88b9-698793e76f51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0B46808D-4DAC-4940-80C7-B176C9359E58}"/>
</file>

<file path=customXml/itemProps2.xml><?xml version="1.0" encoding="utf-8"?>
<ds:datastoreItem xmlns:ds="http://schemas.openxmlformats.org/officeDocument/2006/customXml" ds:itemID="{C05CF6B6-F600-4DF9-A534-F9E4E16E99A6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3B1F0389-DCC4-4552-AF62-62FC06389D97}">
  <ds:schemaRefs>
    <ds:schemaRef ds:uri="http://purl.org/dc/dcmitype/"/>
    <ds:schemaRef ds:uri="http://purl.org/dc/elements/1.1/"/>
    <ds:schemaRef ds:uri="http://www.w3.org/XML/1998/namespace"/>
    <ds:schemaRef ds:uri="http://schemas.microsoft.com/office/infopath/2007/PartnerControls"/>
    <ds:schemaRef ds:uri="581d5d4a-99dd-436f-a5a1-470e218656c9"/>
    <ds:schemaRef ds:uri="931b810c-e1bd-460f-9377-b918a6c9e4ac"/>
    <ds:schemaRef ds:uri="http://schemas.microsoft.com/office/2006/documentManagement/types"/>
    <ds:schemaRef ds:uri="http://schemas.openxmlformats.org/package/2006/metadata/core-properties"/>
    <ds:schemaRef ds:uri="http://purl.org/dc/terms/"/>
    <ds:schemaRef ds:uri="http://schemas.microsoft.com/office/2006/metadata/properties"/>
    <ds:schemaRef ds:uri="c6edb1fb-9093-443c-8c9a-380ff756bee9"/>
    <ds:schemaRef ds:uri="6198184d-d2c8-499d-9d12-552a8ace3336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2758</Words>
  <Application>Microsoft Office PowerPoint</Application>
  <PresentationFormat>Bildschirmpräsentation (4:3)</PresentationFormat>
  <Paragraphs>377</Paragraphs>
  <Slides>43</Slides>
  <Notes>22</Notes>
  <HiddenSlides>2</HiddenSlides>
  <MMClips>0</MMClips>
  <ScaleCrop>false</ScaleCrop>
  <HeadingPairs>
    <vt:vector size="6" baseType="variant">
      <vt:variant>
        <vt:lpstr>Verwendete Schriftarten</vt:lpstr>
      </vt:variant>
      <vt:variant>
        <vt:i4>5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43</vt:i4>
      </vt:variant>
    </vt:vector>
  </HeadingPairs>
  <TitlesOfParts>
    <vt:vector size="49" baseType="lpstr">
      <vt:lpstr>Arial</vt:lpstr>
      <vt:lpstr>Calibri</vt:lpstr>
      <vt:lpstr>Tahoma</vt:lpstr>
      <vt:lpstr>Times New Roman</vt:lpstr>
      <vt:lpstr>Wingdings</vt:lpstr>
      <vt:lpstr>Benutzerdefiniertes Design</vt:lpstr>
      <vt:lpstr>Bases de la politique agricole, PER</vt:lpstr>
      <vt:lpstr>Contenu</vt:lpstr>
      <vt:lpstr>PowerPoint-Präsentation</vt:lpstr>
      <vt:lpstr>PowerPoint-Präsentation</vt:lpstr>
      <vt:lpstr>Qu'est-ce qui rend l'agriculture si particulière ?</vt:lpstr>
      <vt:lpstr>Le paradoxe alimentaire mondiale</vt:lpstr>
      <vt:lpstr>Surfaces agricoles par habitant </vt:lpstr>
      <vt:lpstr>Evolution de l’utilisation du sol?</vt:lpstr>
      <vt:lpstr>L'agriculture au fil du temps</vt:lpstr>
      <vt:lpstr>L'agriculture au fil du temps</vt:lpstr>
      <vt:lpstr>Marchés et filières</vt:lpstr>
      <vt:lpstr>L'agriculture a de nombreuses responsabilités</vt:lpstr>
      <vt:lpstr>PowerPoint-Präsentation</vt:lpstr>
      <vt:lpstr>Les étapes de la réforme agricole depuis l'introduction des paiements directs</vt:lpstr>
      <vt:lpstr>Marchés et filières</vt:lpstr>
      <vt:lpstr>Développement des paiements directs</vt:lpstr>
      <vt:lpstr>Développement des paiements directs</vt:lpstr>
      <vt:lpstr>Répartition des moyens entre les instruments</vt:lpstr>
      <vt:lpstr>Droit à des paiements directs</vt:lpstr>
      <vt:lpstr>Les prestations écologiques requises</vt:lpstr>
      <vt:lpstr>Exigences PER I</vt:lpstr>
      <vt:lpstr>Exigences PER II</vt:lpstr>
      <vt:lpstr>Exigences PER III</vt:lpstr>
      <vt:lpstr>Exigences PER IV</vt:lpstr>
      <vt:lpstr>Exigences PER IV</vt:lpstr>
      <vt:lpstr>PowerPoint-Präsentation</vt:lpstr>
      <vt:lpstr>Exigences PER V</vt:lpstr>
      <vt:lpstr>Autres programmes PD</vt:lpstr>
      <vt:lpstr>Contributions pour la promotion de la biodiversité</vt:lpstr>
      <vt:lpstr>PowerPoint-Präsentation</vt:lpstr>
      <vt:lpstr>PowerPoint-Präsentation</vt:lpstr>
      <vt:lpstr>Contrôle dans les exploitations</vt:lpstr>
      <vt:lpstr>Efficacité des contrôles</vt:lpstr>
      <vt:lpstr>Formes de collaboration</vt:lpstr>
      <vt:lpstr>Prochaines étapes des réformes de la politique agricole</vt:lpstr>
      <vt:lpstr>L‘ Iv. Pa. 19.475</vt:lpstr>
      <vt:lpstr>Les dispositions d'application de l' Iv. Pa. 19.475</vt:lpstr>
      <vt:lpstr>Aperçu des autres contributions au système de production</vt:lpstr>
      <vt:lpstr>Les dispositions de mise en oeuvre de l‘in.pa. 19.475</vt:lpstr>
      <vt:lpstr>Effets sur les paiements directs</vt:lpstr>
      <vt:lpstr>Politique agricole 2030+</vt:lpstr>
      <vt:lpstr>Simplification de la politique agricole (Etude bemepro, 2024)</vt:lpstr>
      <vt:lpstr>Mentions légales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Weidmann Gilles</dc:creator>
  <cp:keywords>, docId:8A8F564358E4CD623B81123022515EB7</cp:keywords>
  <cp:lastModifiedBy>Zurbrügg Corinne</cp:lastModifiedBy>
  <cp:revision>396</cp:revision>
  <cp:lastPrinted>2023-01-24T06:40:56Z</cp:lastPrinted>
  <dcterms:created xsi:type="dcterms:W3CDTF">2017-09-25T14:16:51Z</dcterms:created>
  <dcterms:modified xsi:type="dcterms:W3CDTF">2026-06-01T14:07:48Z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0x01010073E8815154C13C42A2B4D3323D70F6C2</vt:lpwstr>
  </property>
  <property fmtid="{D5CDD505-2E9C-101B-9397-08002B2CF9AE}" pid="3" name="MediaServiceImageTags">
    <vt:lpwstr/>
  </property>
</Properties>
</file>