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4"/>
  </p:sldMasterIdLst>
  <p:notesMasterIdLst>
    <p:notesMasterId r:id="rId15"/>
  </p:notesMasterIdLst>
  <p:sldIdLst>
    <p:sldId id="386" r:id="rId5"/>
    <p:sldId id="336" r:id="rId6"/>
    <p:sldId id="383" r:id="rId7"/>
    <p:sldId id="334" r:id="rId8"/>
    <p:sldId id="335" r:id="rId9"/>
    <p:sldId id="337" r:id="rId10"/>
    <p:sldId id="341" r:id="rId11"/>
    <p:sldId id="338" r:id="rId12"/>
    <p:sldId id="382" r:id="rId13"/>
    <p:sldId id="339" r:id="rId14"/>
  </p:sldIdLst>
  <p:sldSz cx="9144000" cy="6858000" type="screen4x3"/>
  <p:notesSz cx="6735763" cy="98663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C62BDB6-E01E-F73E-7019-9F3B193AAF37}" name="Barbara Steiner" initials="BS" userId="S::steiner@Agrofutura.ch::565e6a1e-c9ae-4e91-8b3e-de67b5692eac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gist Dominik" initials="DH" lastIdx="10" clrIdx="0"/>
  <p:cmAuthor id="1" name="Hagist Dominik" initials="DHA" lastIdx="4" clrIdx="1"/>
  <p:cmAuthor id="2" name="Weidmann Gilles" initials="WG" lastIdx="1" clrIdx="2">
    <p:extLst>
      <p:ext uri="{19B8F6BF-5375-455C-9EA6-DF929625EA0E}">
        <p15:presenceInfo xmlns:p15="http://schemas.microsoft.com/office/powerpoint/2012/main" userId="S-1-5-21-1635401191-1135830115-316617838-1041" providerId="AD"/>
      </p:ext>
    </p:extLst>
  </p:cmAuthor>
  <p:cmAuthor id="3" name="Graf Roman" initials="RG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F7D"/>
    <a:srgbClr val="00FF00"/>
    <a:srgbClr val="00CC66"/>
    <a:srgbClr val="FF3399"/>
    <a:srgbClr val="CCFFCC"/>
    <a:srgbClr val="99FFCC"/>
    <a:srgbClr val="FFFFFF"/>
    <a:srgbClr val="FFCC99"/>
    <a:srgbClr val="CCFF66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DF03B6-9ECE-496E-97A4-7C6A80850FCC}" v="9" dt="2026-06-01T13:29:40.756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89" autoAdjust="0"/>
    <p:restoredTop sz="72302" autoAdjust="0"/>
  </p:normalViewPr>
  <p:slideViewPr>
    <p:cSldViewPr>
      <p:cViewPr varScale="1">
        <p:scale>
          <a:sx n="91" d="100"/>
          <a:sy n="91" d="100"/>
        </p:scale>
        <p:origin x="209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7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rbrügg Corinne" userId="9bf00a35-daaf-4b5d-a00c-eae22b493c7e" providerId="ADAL" clId="{F896CB6E-1FF8-4F8E-BB38-22186265DB2A}"/>
    <pc:docChg chg="custSel addSld modSld">
      <pc:chgData name="Zurbrügg Corinne" userId="9bf00a35-daaf-4b5d-a00c-eae22b493c7e" providerId="ADAL" clId="{F896CB6E-1FF8-4F8E-BB38-22186265DB2A}" dt="2026-06-01T13:29:40.756" v="20"/>
      <pc:docMkLst>
        <pc:docMk/>
      </pc:docMkLst>
      <pc:sldChg chg="addSp modSp modNotesTx">
        <pc:chgData name="Zurbrügg Corinne" userId="9bf00a35-daaf-4b5d-a00c-eae22b493c7e" providerId="ADAL" clId="{F896CB6E-1FF8-4F8E-BB38-22186265DB2A}" dt="2026-06-01T13:29:33.834" v="18"/>
        <pc:sldMkLst>
          <pc:docMk/>
          <pc:sldMk cId="92620830" sldId="334"/>
        </pc:sldMkLst>
        <pc:spChg chg="add mod">
          <ac:chgData name="Zurbrügg Corinne" userId="9bf00a35-daaf-4b5d-a00c-eae22b493c7e" providerId="ADAL" clId="{F896CB6E-1FF8-4F8E-BB38-22186265DB2A}" dt="2026-06-01T13:29:33.834" v="18"/>
          <ac:spMkLst>
            <pc:docMk/>
            <pc:sldMk cId="92620830" sldId="334"/>
            <ac:spMk id="2" creationId="{007EB643-30A9-7126-B6AC-B43F1FD0A6AE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6-01T13:29:31.583" v="17"/>
        <pc:sldMkLst>
          <pc:docMk/>
          <pc:sldMk cId="2748874945" sldId="335"/>
        </pc:sldMkLst>
        <pc:spChg chg="add mod">
          <ac:chgData name="Zurbrügg Corinne" userId="9bf00a35-daaf-4b5d-a00c-eae22b493c7e" providerId="ADAL" clId="{F896CB6E-1FF8-4F8E-BB38-22186265DB2A}" dt="2026-06-01T13:29:31.583" v="17"/>
          <ac:spMkLst>
            <pc:docMk/>
            <pc:sldMk cId="2748874945" sldId="335"/>
            <ac:spMk id="4" creationId="{A46C3D05-B59D-B0A0-E445-48D093CEEB68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6-01T13:29:40.756" v="20"/>
        <pc:sldMkLst>
          <pc:docMk/>
          <pc:sldMk cId="1079727184" sldId="336"/>
        </pc:sldMkLst>
        <pc:spChg chg="add mod">
          <ac:chgData name="Zurbrügg Corinne" userId="9bf00a35-daaf-4b5d-a00c-eae22b493c7e" providerId="ADAL" clId="{F896CB6E-1FF8-4F8E-BB38-22186265DB2A}" dt="2026-06-01T13:29:40.756" v="20"/>
          <ac:spMkLst>
            <pc:docMk/>
            <pc:sldMk cId="1079727184" sldId="336"/>
            <ac:spMk id="6" creationId="{34F38397-272E-40B1-01F7-52BDA25FCBB4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6-01T13:29:29.233" v="16"/>
        <pc:sldMkLst>
          <pc:docMk/>
          <pc:sldMk cId="3942579290" sldId="337"/>
        </pc:sldMkLst>
        <pc:spChg chg="add mod">
          <ac:chgData name="Zurbrügg Corinne" userId="9bf00a35-daaf-4b5d-a00c-eae22b493c7e" providerId="ADAL" clId="{F896CB6E-1FF8-4F8E-BB38-22186265DB2A}" dt="2026-06-01T13:29:29.233" v="16"/>
          <ac:spMkLst>
            <pc:docMk/>
            <pc:sldMk cId="3942579290" sldId="337"/>
            <ac:spMk id="6" creationId="{B7EF5A9B-986C-F03E-E11F-DADA7A937205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6-01T13:29:20.873" v="14"/>
        <pc:sldMkLst>
          <pc:docMk/>
          <pc:sldMk cId="51699929" sldId="338"/>
        </pc:sldMkLst>
        <pc:spChg chg="add mod">
          <ac:chgData name="Zurbrügg Corinne" userId="9bf00a35-daaf-4b5d-a00c-eae22b493c7e" providerId="ADAL" clId="{F896CB6E-1FF8-4F8E-BB38-22186265DB2A}" dt="2026-06-01T13:29:20.873" v="14"/>
          <ac:spMkLst>
            <pc:docMk/>
            <pc:sldMk cId="51699929" sldId="338"/>
            <ac:spMk id="4" creationId="{240CAA74-5E06-5CA3-9E6D-BE003211BC69}"/>
          </ac:spMkLst>
        </pc:spChg>
      </pc:sldChg>
      <pc:sldChg chg="add">
        <pc:chgData name="Zurbrügg Corinne" userId="9bf00a35-daaf-4b5d-a00c-eae22b493c7e" providerId="ADAL" clId="{F896CB6E-1FF8-4F8E-BB38-22186265DB2A}" dt="2026-06-01T13:29:07.745" v="12"/>
        <pc:sldMkLst>
          <pc:docMk/>
          <pc:sldMk cId="266204402" sldId="339"/>
        </pc:sldMkLst>
      </pc:sldChg>
      <pc:sldChg chg="addSp modSp modNotesTx">
        <pc:chgData name="Zurbrügg Corinne" userId="9bf00a35-daaf-4b5d-a00c-eae22b493c7e" providerId="ADAL" clId="{F896CB6E-1FF8-4F8E-BB38-22186265DB2A}" dt="2026-06-01T13:29:23.040" v="15"/>
        <pc:sldMkLst>
          <pc:docMk/>
          <pc:sldMk cId="1586540654" sldId="341"/>
        </pc:sldMkLst>
        <pc:spChg chg="add mod">
          <ac:chgData name="Zurbrügg Corinne" userId="9bf00a35-daaf-4b5d-a00c-eae22b493c7e" providerId="ADAL" clId="{F896CB6E-1FF8-4F8E-BB38-22186265DB2A}" dt="2026-06-01T13:29:23.040" v="15"/>
          <ac:spMkLst>
            <pc:docMk/>
            <pc:sldMk cId="1586540654" sldId="341"/>
            <ac:spMk id="3" creationId="{FFD85710-CACE-87BE-6A08-9FE6D64ACDF1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6-01T13:29:17.813" v="13"/>
        <pc:sldMkLst>
          <pc:docMk/>
          <pc:sldMk cId="3740292788" sldId="382"/>
        </pc:sldMkLst>
        <pc:spChg chg="add mod">
          <ac:chgData name="Zurbrügg Corinne" userId="9bf00a35-daaf-4b5d-a00c-eae22b493c7e" providerId="ADAL" clId="{F896CB6E-1FF8-4F8E-BB38-22186265DB2A}" dt="2026-06-01T13:29:17.813" v="13"/>
          <ac:spMkLst>
            <pc:docMk/>
            <pc:sldMk cId="3740292788" sldId="382"/>
            <ac:spMk id="2" creationId="{C93BA1F5-6993-0F48-6590-1F41A6E9C198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6-01T13:29:38.627" v="19"/>
        <pc:sldMkLst>
          <pc:docMk/>
          <pc:sldMk cId="1275609655" sldId="383"/>
        </pc:sldMkLst>
        <pc:spChg chg="add mod">
          <ac:chgData name="Zurbrügg Corinne" userId="9bf00a35-daaf-4b5d-a00c-eae22b493c7e" providerId="ADAL" clId="{F896CB6E-1FF8-4F8E-BB38-22186265DB2A}" dt="2026-06-01T13:29:38.627" v="19"/>
          <ac:spMkLst>
            <pc:docMk/>
            <pc:sldMk cId="1275609655" sldId="383"/>
            <ac:spMk id="3" creationId="{806E526A-EAA3-D1DC-8B84-9626048CA340}"/>
          </ac:spMkLst>
        </pc:spChg>
      </pc:sldChg>
      <pc:sldChg chg="delSp mod modNotesTx">
        <pc:chgData name="Zurbrügg Corinne" userId="9bf00a35-daaf-4b5d-a00c-eae22b493c7e" providerId="ADAL" clId="{F896CB6E-1FF8-4F8E-BB38-22186265DB2A}" dt="2026-06-01T13:28:12.215" v="1" actId="6549"/>
        <pc:sldMkLst>
          <pc:docMk/>
          <pc:sldMk cId="4025418728" sldId="386"/>
        </pc:sldMkLst>
        <pc:spChg chg="del">
          <ac:chgData name="Zurbrügg Corinne" userId="9bf00a35-daaf-4b5d-a00c-eae22b493c7e" providerId="ADAL" clId="{F896CB6E-1FF8-4F8E-BB38-22186265DB2A}" dt="2026-06-01T13:28:06.178" v="0" actId="478"/>
          <ac:spMkLst>
            <pc:docMk/>
            <pc:sldMk cId="4025418728" sldId="386"/>
            <ac:spMk id="4" creationId="{D42D06DA-5490-306F-0A99-FFF77398554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5029"/>
          </a:xfrm>
          <a:prstGeom prst="rect">
            <a:avLst/>
          </a:prstGeom>
        </p:spPr>
        <p:txBody>
          <a:bodyPr vert="horz" lIns="90745" tIns="45373" rIns="90745" bIns="45373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15374" y="0"/>
            <a:ext cx="2918830" cy="495029"/>
          </a:xfrm>
          <a:prstGeom prst="rect">
            <a:avLst/>
          </a:prstGeom>
        </p:spPr>
        <p:txBody>
          <a:bodyPr vert="horz" lIns="90745" tIns="45373" rIns="90745" bIns="45373" rtlCol="0"/>
          <a:lstStyle>
            <a:lvl1pPr algn="r">
              <a:defRPr sz="1200"/>
            </a:lvl1pPr>
          </a:lstStyle>
          <a:p>
            <a:fld id="{57B0CF8E-C138-4307-B66F-5CFD75F81BA9}" type="datetimeFigureOut">
              <a:rPr lang="de-CH" smtClean="0"/>
              <a:t>01.06.2026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7763" y="1233488"/>
            <a:ext cx="4440237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45" tIns="45373" rIns="90745" bIns="45373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3577" y="4748164"/>
            <a:ext cx="5388610" cy="3884861"/>
          </a:xfrm>
          <a:prstGeom prst="rect">
            <a:avLst/>
          </a:prstGeom>
        </p:spPr>
        <p:txBody>
          <a:bodyPr vert="horz" lIns="90745" tIns="45373" rIns="90745" bIns="45373" rtlCol="0"/>
          <a:lstStyle/>
          <a:p>
            <a:pPr lvl="0"/>
            <a:r>
              <a:rPr lang="de-DE"/>
              <a:t>Modifier le format de la grille de texte</a:t>
            </a:r>
          </a:p>
          <a:p>
            <a:pPr lvl="1"/>
            <a:r>
              <a:rPr lang="de-DE"/>
              <a:t>Deuxième niveau</a:t>
            </a:r>
          </a:p>
          <a:p>
            <a:pPr lvl="2"/>
            <a:r>
              <a:rPr lang="de-DE"/>
              <a:t>Troisième niveau</a:t>
            </a:r>
          </a:p>
          <a:p>
            <a:pPr lvl="3"/>
            <a:r>
              <a:rPr lang="de-DE"/>
              <a:t>Quatrième niveau</a:t>
            </a:r>
          </a:p>
          <a:p>
            <a:pPr lvl="4"/>
            <a:r>
              <a:rPr lang="de-DE"/>
              <a:t>Cinquième niveau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371286"/>
            <a:ext cx="2918830" cy="495028"/>
          </a:xfrm>
          <a:prstGeom prst="rect">
            <a:avLst/>
          </a:prstGeom>
        </p:spPr>
        <p:txBody>
          <a:bodyPr vert="horz" lIns="90745" tIns="45373" rIns="90745" bIns="45373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15374" y="9371286"/>
            <a:ext cx="2918830" cy="495028"/>
          </a:xfrm>
          <a:prstGeom prst="rect">
            <a:avLst/>
          </a:prstGeom>
        </p:spPr>
        <p:txBody>
          <a:bodyPr vert="horz" lIns="90745" tIns="45373" rIns="90745" bIns="45373" rtlCol="0" anchor="b"/>
          <a:lstStyle>
            <a:lvl1pPr algn="r">
              <a:defRPr sz="1200"/>
            </a:lvl1pPr>
          </a:lstStyle>
          <a:p>
            <a:fld id="{E9976C48-313D-43E6-898F-7CCA8AB7B60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55700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33580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40476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528790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828779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64607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969301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575239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496778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67993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74196-DEBC-4EEA-9166-8CD3D9F2D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73448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D8FFF8B-9E37-441C-88B7-A3A375247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3347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BCC5AC-602F-4AA6-A728-53E97BBED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24235"/>
            <a:ext cx="3086100" cy="365125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0206ACB-C6EC-9974-302A-DB211752ACF1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91440485-7CCA-71FF-7248-EAD9C17DBE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5485AC0-2B00-3C82-236D-23DEC554FD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C49D5878-BFB7-3E38-FC28-AC6679671F1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20" r="17969"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309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882545-4F47-4494-A735-4F3301B6F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405209"/>
            <a:ext cx="7886700" cy="46800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C9E06C-9E8C-424E-A15D-559585D3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799" y="6405292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E342788-ACCC-C064-F746-24B49F76C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BFA530B-50A3-CBC5-C875-39EADBFC4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79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2"/>
          <p:cNvSpPr>
            <a:spLocks noGrp="1"/>
          </p:cNvSpPr>
          <p:nvPr>
            <p:ph idx="13" hasCustomPrompt="1"/>
          </p:nvPr>
        </p:nvSpPr>
        <p:spPr>
          <a:xfrm>
            <a:off x="3233405" y="1638002"/>
            <a:ext cx="2700337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8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4161" y="1638002"/>
            <a:ext cx="2598465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9" name="Inhaltsplatzhalter 2"/>
          <p:cNvSpPr>
            <a:spLocks noGrp="1"/>
          </p:cNvSpPr>
          <p:nvPr>
            <p:ph idx="15" hasCustomPrompt="1"/>
          </p:nvPr>
        </p:nvSpPr>
        <p:spPr>
          <a:xfrm>
            <a:off x="5917925" y="1638002"/>
            <a:ext cx="2614889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cxnSp>
        <p:nvCxnSpPr>
          <p:cNvPr id="21" name="Gerader Verbinder 20"/>
          <p:cNvCxnSpPr/>
          <p:nvPr userDrawn="1"/>
        </p:nvCxnSpPr>
        <p:spPr>
          <a:xfrm>
            <a:off x="3222625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 userDrawn="1"/>
        </p:nvCxnSpPr>
        <p:spPr>
          <a:xfrm>
            <a:off x="5933741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AB9EB27-EFDC-429F-9E2B-7D707308339C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E9393AB-CC19-4033-BCA9-5A0DB44770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C8CFD68-B5B5-4AB0-8D96-64ECCBB705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13" name="Grafik 1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FA7A1DF5-A270-433C-B2CB-0D802E4BBA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20" r="17969"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A0E29215-BBC2-44C1-8202-476A43BC9E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62099" y="632423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 dirty="0"/>
              <a:t>Lehrgang Biodiversitätsberatung</a:t>
            </a:r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5B116523-80D4-47F9-897C-274987D70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650" y="3821840"/>
            <a:ext cx="6858000" cy="205543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15925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B86ED0-376A-4AEA-82F4-B139877F5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9445F8F2-C532-4C73-ABC8-308090C5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2FA2A9F-58EF-650B-C097-763F1DB08C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40BEA56-F7D7-6744-8B3D-1C2BB2764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5240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5534CF-F738-4602-97CA-A3EA8F177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5586B9E-B0B9-4592-A976-0EE3264A4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19F949-7998-450E-AEB6-1380D629C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FD9A61E-0FEC-49EF-031E-7BE54969E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D5873B5-7B2D-BAD1-3110-FC01476C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9442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4F3ED9-9001-4FC0-893D-81CB3C0FD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268760"/>
            <a:ext cx="3868737" cy="720000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D045D8C-C343-4856-838C-D5A4E756F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650" y="2206761"/>
            <a:ext cx="3868737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E59AE9D-1027-4470-A376-5FA6F23D3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4841" y="1268760"/>
            <a:ext cx="3887788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F618B3-C884-4B99-A23A-FB5DF1D74D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4841" y="2206761"/>
            <a:ext cx="3887788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E3C2D70-C4EA-4261-9A75-AB97A962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6666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BA4EA3E-61B6-12E1-75A9-FDFD4EEA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C4A5592-6CEB-3322-64EA-52A317192E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7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289651-6F9C-47E3-94C8-CDA55E63C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160" y="6398581"/>
            <a:ext cx="3086100" cy="365125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59F735A-4595-D6BC-3088-BB6B976BF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FCDAF25-3FD9-E883-1F2D-05AD2695E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776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79D429A-6DC4-47D6-BEC4-466AC1683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8164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FCD5429-E64A-4B8D-B19D-A7CE9B53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322" y="1336361"/>
            <a:ext cx="7921625" cy="234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F436B8F-B756-4D14-A2DC-093901E87C1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6152" y="3933056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A0A34AFC-16B6-4D3A-815A-ABC5A267B057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94947" y="3927595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0B067D-F435-70CA-1A05-A3AB118943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7D6F867-1B5E-FF68-EE75-A27D893BD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628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5210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0" name="Inhaltsplatzhalter 2"/>
          <p:cNvSpPr>
            <a:spLocks noGrp="1"/>
          </p:cNvSpPr>
          <p:nvPr>
            <p:ph idx="15" hasCustomPrompt="1"/>
          </p:nvPr>
        </p:nvSpPr>
        <p:spPr>
          <a:xfrm>
            <a:off x="331152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602588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2" name="Inhaltsplatzhalter 2"/>
          <p:cNvSpPr>
            <a:spLocks noGrp="1"/>
          </p:cNvSpPr>
          <p:nvPr>
            <p:ph idx="17" hasCustomPrompt="1"/>
          </p:nvPr>
        </p:nvSpPr>
        <p:spPr>
          <a:xfrm>
            <a:off x="625210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3" name="Inhaltsplatzhalter 2"/>
          <p:cNvSpPr>
            <a:spLocks noGrp="1"/>
          </p:cNvSpPr>
          <p:nvPr>
            <p:ph idx="18" hasCustomPrompt="1"/>
          </p:nvPr>
        </p:nvSpPr>
        <p:spPr>
          <a:xfrm>
            <a:off x="331152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602588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EB4027F-5C62-4372-9BA7-8FFB8CB3907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30465" y="6388042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78E7E22-6273-9CF8-619D-FBC85AF55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31C54AE3-826F-BA09-B0D2-D67DA7DC0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5848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8650" y="1415649"/>
            <a:ext cx="3852000" cy="450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4680000" y="1439592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4680000" y="3755649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719ED45-A6CA-4D5E-9435-BE39A5D0C9C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45900" y="6380009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10C857F-5B60-9B55-EDF7-BCF336D087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38429D4-37B9-EB56-5A07-FDBA2C82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676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E031E4-FFCB-488B-92D6-8AD7A41A9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12776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Modifier le format du texte maître</a:t>
            </a:r>
          </a:p>
          <a:p>
            <a:pPr lvl="1"/>
            <a:r>
              <a:rPr lang="de-DE" dirty="0"/>
              <a:t>Deuxième niveau</a:t>
            </a:r>
          </a:p>
          <a:p>
            <a:pPr lvl="2"/>
            <a:r>
              <a:rPr lang="de-DE" dirty="0"/>
              <a:t>Troisième niveau</a:t>
            </a:r>
          </a:p>
          <a:p>
            <a:pPr lvl="3"/>
            <a:r>
              <a:rPr lang="de-DE" dirty="0"/>
              <a:t>Quatrième niveau</a:t>
            </a:r>
          </a:p>
          <a:p>
            <a:pPr lvl="4"/>
            <a:r>
              <a:rPr lang="de-DE" dirty="0"/>
              <a:t>Cinquième niveau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1E80A5-7207-4BD0-968B-95B46A399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29250" y="641164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 dirty="0"/>
              <a:t>Formation en conseil en biodiversité</a:t>
            </a:r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1720A3F-C75D-1655-8F89-694E22C0D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Modifier le format du titre maître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5969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2" r:id="rId2"/>
    <p:sldLayoutId id="2147483684" r:id="rId3"/>
    <p:sldLayoutId id="2147483686" r:id="rId4"/>
    <p:sldLayoutId id="2147483687" r:id="rId5"/>
    <p:sldLayoutId id="2147483688" r:id="rId6"/>
    <p:sldLayoutId id="2147483689" r:id="rId7"/>
    <p:sldLayoutId id="2147483670" r:id="rId8"/>
    <p:sldLayoutId id="2147483671" r:id="rId9"/>
    <p:sldLayoutId id="2147483692" r:id="rId10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inatur.ch/" TargetMode="External"/><Relationship Id="rId3" Type="http://schemas.openxmlformats.org/officeDocument/2006/relationships/hyperlink" Target="http://www.agrofutura.ch/" TargetMode="External"/><Relationship Id="rId7" Type="http://schemas.openxmlformats.org/officeDocument/2006/relationships/hyperlink" Target="http://www.agridea.ch/" TargetMode="External"/><Relationship Id="rId2" Type="http://schemas.openxmlformats.org/officeDocument/2006/relationships/hyperlink" Target="mailto:info@agrofutura.ch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info@agridea.ch" TargetMode="External"/><Relationship Id="rId5" Type="http://schemas.openxmlformats.org/officeDocument/2006/relationships/hyperlink" Target="http://www.fibl.org/" TargetMode="External"/><Relationship Id="rId4" Type="http://schemas.openxmlformats.org/officeDocument/2006/relationships/hyperlink" Target="mailto:info.suisse@fibl.or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hyperlink" Target="https://agridea.abacuscity.ch/fr/A~1096~1/3~310110~Shop/Publications/Entreprise-Famille-Diversification/Gestion-planification-comptabilit%C3%A9/Marges-brutes-2024/Deutsch/Print-Papier" TargetMode="Externa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86126-2FA0-4F13-857B-0852FD4811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512" y="1041400"/>
            <a:ext cx="8568952" cy="2387600"/>
          </a:xfrm>
        </p:spPr>
        <p:txBody>
          <a:bodyPr>
            <a:normAutofit/>
          </a:bodyPr>
          <a:lstStyle/>
          <a:p>
            <a:r>
              <a:rPr lang="fr-CH" sz="5000" dirty="0"/>
              <a:t>Formation de conseiller-ère en biodiversité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6B1E64-B0A8-4466-9781-1A50D6C4C1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5536" y="3429000"/>
            <a:ext cx="8352928" cy="1655762"/>
          </a:xfrm>
        </p:spPr>
        <p:txBody>
          <a:bodyPr/>
          <a:lstStyle/>
          <a:p>
            <a:r>
              <a:rPr lang="fr-CH" dirty="0"/>
              <a:t>Module agriculture</a:t>
            </a:r>
          </a:p>
          <a:p>
            <a:r>
              <a:rPr lang="de-DE" dirty="0" err="1"/>
              <a:t>Thèmes</a:t>
            </a:r>
            <a:r>
              <a:rPr lang="de-DE" dirty="0"/>
              <a:t>: </a:t>
            </a:r>
            <a:r>
              <a:rPr lang="de-DE" dirty="0" err="1"/>
              <a:t>Rentabilité</a:t>
            </a:r>
            <a:r>
              <a:rPr lang="de-DE" dirty="0"/>
              <a:t> de la </a:t>
            </a:r>
            <a:r>
              <a:rPr lang="de-DE" dirty="0" err="1"/>
              <a:t>biodiversité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25418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814293"/>
          </a:xfr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Institutions éditrices :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Agrofutura,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2"/>
              </a:rPr>
              <a:t> info@agrofutura.ch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3"/>
              </a:rPr>
              <a:t> www.agrofutura.ch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Institut de recherche de l'agriculture biologique FiBL,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4"/>
              </a:rPr>
              <a:t> info.suisse@fibl.org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5"/>
              </a:rPr>
              <a:t> www.fibl.org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dirty="0">
                <a:solidFill>
                  <a:prstClr val="black"/>
                </a:solidFill>
                <a:ea typeface="+mn-ea"/>
              </a:rPr>
              <a:t>AGRIDEA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6"/>
              </a:rPr>
              <a:t> info@agridea.ch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7"/>
              </a:rPr>
              <a:t> www.agridea.ch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 :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Regula Benz, Nicolas Bezençon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Marie-Eve Cardinal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Véronique Chevillat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Pascale Cornuz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 </a:t>
            </a:r>
            <a:r>
              <a:rPr lang="fr-CH" sz="1200" dirty="0">
                <a:solidFill>
                  <a:prstClr val="black"/>
                </a:solidFill>
              </a:rPr>
              <a:t> ,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Jérôme Duplain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Vera Hofer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Andreas Hofmann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Jolanda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Krummenacher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Pascal Olivier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Martina Rösch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Theres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Rutz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Daniel Schaffner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Johanna Schoop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 </a:t>
            </a:r>
            <a:r>
              <a:rPr lang="fr-CH" sz="1200" dirty="0">
                <a:solidFill>
                  <a:prstClr val="black"/>
                </a:solidFill>
              </a:rPr>
              <a:t> ,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Hubert Schürmann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Bea Vonlanthen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Irene Weyermann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, Corinne Zurbrügg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AGRIDEA,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Agrofutura,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 3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BioSuisse,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FiBL,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Station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Ornithologique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Suisse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sz="1200" b="1" dirty="0">
              <a:solidFill>
                <a:prstClr val="black"/>
              </a:solidFill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b="1" dirty="0">
                <a:solidFill>
                  <a:prstClr val="black"/>
                </a:solidFill>
                <a:ea typeface="+mn-ea"/>
              </a:rPr>
              <a:t>Traduction </a:t>
            </a: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Regula Benz, Pascale Cornuz (FiBL)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Référence recommandée :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Krummenacher J.,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Chevillat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V., Zurbrügg C. (2025).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Matériel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pédagogique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pour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la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formation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de conseil en biodiversité à l'échelle de l'exploitation d'Agrofutura, FiBL et AGRIDEA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La série de transparents a été réalisée avec le soutien financier de l'Office fédéral de l'agriculture, de l'Office fédéral de l'environnement, des cantons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pilotes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de Berne, Fribourg, Lucerne, Saint-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Gall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Thurgovie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Vaud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et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Zurich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(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offices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en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charge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de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l’agriculture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ou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de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l'environnement)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et de la Fondation Leopold Bachmann. Nous tenons à remercier chaleureusement tous les bailleurs de fonds.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Le jeu de transparents peut être téléchargé gratuitement sur </a:t>
            </a:r>
            <a:r>
              <a:rPr lang="de-CH" sz="1200" u="sng" dirty="0">
                <a:solidFill>
                  <a:prstClr val="black"/>
                </a:solidFill>
                <a:ea typeface="+mn-ea"/>
                <a:hlinkClick r:id="rId8"/>
              </a:rPr>
              <a:t>agrinatur.ch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Toutes les informations contenues dans le dossier sont basées sur les connaissances et l'expérience des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Malgré le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plus grand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soin apporté à leur rédaction, des inexactitudes et des erreurs d'application ne peuvent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être exclues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Par conséquent,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et les éditeurs déclinent toute responsabilité pour d'éventuelles inexactitudes dans le contenu ou pour des dommages résultant du suivi des recommandations.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2025 ©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Agrofutura AG,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FiBL, Agridea,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Copyright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les photos ne peuvent être utilisées qu'à des fins de formation initiale et continue sur le thème de la biodiversité dans l'exploitation agricole. Tous les droits sont réservés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aux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e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s.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Mentions légales</a:t>
            </a:r>
            <a:endParaRPr lang="de-CH" dirty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0DCB4CB5-4CC7-06A3-B429-35913D754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6204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80D79A12-137C-BB85-1111-86BBAD17735C}"/>
              </a:ext>
            </a:extLst>
          </p:cNvPr>
          <p:cNvSpPr txBox="1"/>
          <p:nvPr/>
        </p:nvSpPr>
        <p:spPr>
          <a:xfrm>
            <a:off x="0" y="-27384"/>
            <a:ext cx="9144000" cy="461665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2400" b="1" dirty="0">
                <a:cs typeface="Arial" panose="020B0604020202020204" pitchFamily="34" charset="0"/>
              </a:rPr>
              <a:t> Évaluation de la rentabilité au moyen de la marge bénéficiaire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F0B58C4-E30A-0749-4955-AB0CCA10B76F}"/>
              </a:ext>
            </a:extLst>
          </p:cNvPr>
          <p:cNvSpPr txBox="1"/>
          <p:nvPr/>
        </p:nvSpPr>
        <p:spPr>
          <a:xfrm>
            <a:off x="95781" y="692696"/>
            <a:ext cx="889814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/>
              <a:t>Marge </a:t>
            </a:r>
            <a:r>
              <a:rPr lang="de-DE" sz="2400" b="1" dirty="0" err="1"/>
              <a:t>brute</a:t>
            </a:r>
            <a:r>
              <a:rPr lang="de-DE" sz="2400" b="1" dirty="0"/>
              <a:t> = produit - </a:t>
            </a:r>
            <a:r>
              <a:rPr lang="de-DE" sz="2400" b="1" dirty="0" err="1"/>
              <a:t>coûts</a:t>
            </a:r>
            <a:r>
              <a:rPr lang="de-DE" sz="2400" b="1" dirty="0"/>
              <a:t> </a:t>
            </a:r>
            <a:r>
              <a:rPr lang="de-DE" sz="2400" b="1" dirty="0" err="1"/>
              <a:t>liés</a:t>
            </a:r>
            <a:r>
              <a:rPr lang="de-DE" sz="2400" b="1" dirty="0"/>
              <a:t> à la </a:t>
            </a:r>
            <a:r>
              <a:rPr lang="de-DE" sz="2400" b="1" dirty="0" err="1"/>
              <a:t>culture</a:t>
            </a:r>
            <a:endParaRPr lang="de-DE" sz="2400" b="1" dirty="0"/>
          </a:p>
          <a:p>
            <a:endParaRPr lang="de-DE" sz="2400" b="1" dirty="0"/>
          </a:p>
          <a:p>
            <a:r>
              <a:rPr lang="de-DE" sz="2400" dirty="0"/>
              <a:t>-&gt; </a:t>
            </a:r>
            <a:r>
              <a:rPr lang="de-DE" sz="2400" dirty="0" err="1"/>
              <a:t>doit</a:t>
            </a:r>
            <a:r>
              <a:rPr lang="de-DE" sz="2400" dirty="0"/>
              <a:t> </a:t>
            </a:r>
            <a:r>
              <a:rPr lang="de-DE" sz="2400" dirty="0" err="1"/>
              <a:t>aussi</a:t>
            </a:r>
            <a:r>
              <a:rPr lang="de-DE" sz="2400" dirty="0"/>
              <a:t> </a:t>
            </a:r>
            <a:r>
              <a:rPr lang="de-DE" sz="2400" dirty="0" err="1"/>
              <a:t>couvrir</a:t>
            </a:r>
            <a:r>
              <a:rPr lang="de-DE" sz="2400" dirty="0"/>
              <a:t> les frais généraux tels que les salaires et les </a:t>
            </a:r>
            <a:r>
              <a:rPr lang="de-DE" sz="2400" dirty="0" err="1"/>
              <a:t>coûts</a:t>
            </a:r>
            <a:r>
              <a:rPr lang="de-DE" sz="2400" dirty="0"/>
              <a:t> </a:t>
            </a:r>
          </a:p>
          <a:p>
            <a:r>
              <a:rPr lang="de-DE" sz="2400" dirty="0"/>
              <a:t>     </a:t>
            </a:r>
            <a:r>
              <a:rPr lang="de-DE" sz="2400" dirty="0" err="1"/>
              <a:t>d'amortissement</a:t>
            </a:r>
            <a:endParaRPr lang="de-CH" sz="2400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37CBAA0F-998A-F3ED-88BC-4399ACB0169E}"/>
              </a:ext>
            </a:extLst>
          </p:cNvPr>
          <p:cNvGrpSpPr/>
          <p:nvPr/>
        </p:nvGrpSpPr>
        <p:grpSpPr>
          <a:xfrm>
            <a:off x="2915816" y="2262356"/>
            <a:ext cx="4301092" cy="3573016"/>
            <a:chOff x="210654" y="1944216"/>
            <a:chExt cx="4895432" cy="4365104"/>
          </a:xfrm>
        </p:grpSpPr>
        <p:pic>
          <p:nvPicPr>
            <p:cNvPr id="7" name="Grafik 6" descr="Ein Bild, das Text, Gras, draußen, Pflanze enthält.&#10;&#10;Automatisch generierte Beschreibung">
              <a:extLst>
                <a:ext uri="{FF2B5EF4-FFF2-40B4-BE49-F238E27FC236}">
                  <a16:creationId xmlns:a16="http://schemas.microsoft.com/office/drawing/2014/main" id="{860AF9D8-D929-CEB5-5E31-3A36AB5EEC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654" y="2640489"/>
              <a:ext cx="2489138" cy="3452807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2" name="Grafik 11" descr="Ein Bild, das Text, Karte Menü, Quittung, Screenshot enthält.&#10;&#10;Automatisch generierte Beschreibung">
              <a:extLst>
                <a:ext uri="{FF2B5EF4-FFF2-40B4-BE49-F238E27FC236}">
                  <a16:creationId xmlns:a16="http://schemas.microsoft.com/office/drawing/2014/main" id="{987A0273-FC57-E0A1-C66F-4C11CF7753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7744" y="1944216"/>
              <a:ext cx="2838342" cy="4365104"/>
            </a:xfrm>
            <a:prstGeom prst="rect">
              <a:avLst/>
            </a:prstGeom>
          </p:spPr>
        </p:pic>
      </p:grpSp>
      <p:sp>
        <p:nvSpPr>
          <p:cNvPr id="4" name="ZoneTexte 3">
            <a:extLst>
              <a:ext uri="{FF2B5EF4-FFF2-40B4-BE49-F238E27FC236}">
                <a16:creationId xmlns:a16="http://schemas.microsoft.com/office/drawing/2014/main" id="{8C11D356-5F45-4E2B-B44B-2291B22A51AF}"/>
              </a:ext>
            </a:extLst>
          </p:cNvPr>
          <p:cNvSpPr txBox="1"/>
          <p:nvPr/>
        </p:nvSpPr>
        <p:spPr>
          <a:xfrm>
            <a:off x="2339752" y="5999568"/>
            <a:ext cx="3080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 err="1">
                <a:hlinkClick r:id="rId6"/>
              </a:rPr>
              <a:t>Marges</a:t>
            </a:r>
            <a:r>
              <a:rPr lang="de-CH" dirty="0">
                <a:hlinkClick r:id="rId6"/>
              </a:rPr>
              <a:t> </a:t>
            </a:r>
            <a:r>
              <a:rPr lang="de-CH" dirty="0" err="1">
                <a:hlinkClick r:id="rId6"/>
              </a:rPr>
              <a:t>brutes</a:t>
            </a:r>
            <a:r>
              <a:rPr lang="de-CH" dirty="0">
                <a:hlinkClick r:id="rId6"/>
              </a:rPr>
              <a:t> 2024 - AGRIDEA</a:t>
            </a:r>
            <a:endParaRPr lang="de-CH" dirty="0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id="{34F38397-272E-40B1-01F7-52BDA25FC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972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80D79A12-137C-BB85-1111-86BBAD17735C}"/>
              </a:ext>
            </a:extLst>
          </p:cNvPr>
          <p:cNvSpPr txBox="1"/>
          <p:nvPr/>
        </p:nvSpPr>
        <p:spPr>
          <a:xfrm>
            <a:off x="0" y="-27384"/>
            <a:ext cx="9144000" cy="461665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2400" b="1" dirty="0">
                <a:cs typeface="Arial" panose="020B0604020202020204" pitchFamily="34" charset="0"/>
              </a:rPr>
              <a:t>Évaluation de la rentabilité au moyen de la </a:t>
            </a:r>
            <a:r>
              <a:rPr lang="de-DE" sz="2400" b="1" dirty="0" err="1">
                <a:cs typeface="Arial" panose="020B0604020202020204" pitchFamily="34" charset="0"/>
              </a:rPr>
              <a:t>marge</a:t>
            </a:r>
            <a:r>
              <a:rPr lang="de-DE" sz="2400" b="1" dirty="0">
                <a:cs typeface="Arial" panose="020B0604020202020204" pitchFamily="34" charset="0"/>
              </a:rPr>
              <a:t> </a:t>
            </a:r>
            <a:r>
              <a:rPr lang="de-DE" sz="2400" b="1" dirty="0" err="1">
                <a:cs typeface="Arial" panose="020B0604020202020204" pitchFamily="34" charset="0"/>
              </a:rPr>
              <a:t>brute</a:t>
            </a:r>
            <a:endParaRPr lang="de-DE" sz="2400" b="1" dirty="0">
              <a:cs typeface="Arial" panose="020B0604020202020204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C7B2906D-75B0-4321-BE37-72DA28ED4CBA}"/>
              </a:ext>
            </a:extLst>
          </p:cNvPr>
          <p:cNvSpPr txBox="1"/>
          <p:nvPr/>
        </p:nvSpPr>
        <p:spPr>
          <a:xfrm>
            <a:off x="395536" y="4717593"/>
            <a:ext cx="65527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1938" lvl="1" indent="-261938">
              <a:buFont typeface="Wingdings" panose="05000000000000000000" pitchFamily="2" charset="2"/>
              <a:buChar char="Ø"/>
            </a:pPr>
            <a:r>
              <a:rPr lang="de-DE" sz="2000" dirty="0" err="1">
                <a:cs typeface="Arial" panose="020B0604020202020204" pitchFamily="34" charset="0"/>
              </a:rPr>
              <a:t>Les</a:t>
            </a:r>
            <a:r>
              <a:rPr lang="de-DE" sz="2000" dirty="0">
                <a:cs typeface="Arial" panose="020B0604020202020204" pitchFamily="34" charset="0"/>
              </a:rPr>
              <a:t> </a:t>
            </a:r>
            <a:r>
              <a:rPr lang="de-DE" sz="2000" dirty="0" err="1">
                <a:cs typeface="Arial" panose="020B0604020202020204" pitchFamily="34" charset="0"/>
              </a:rPr>
              <a:t>chiffres</a:t>
            </a:r>
            <a:r>
              <a:rPr lang="de-DE" sz="2000" dirty="0">
                <a:cs typeface="Arial" panose="020B0604020202020204" pitchFamily="34" charset="0"/>
              </a:rPr>
              <a:t> </a:t>
            </a:r>
            <a:r>
              <a:rPr lang="de-DE" sz="2000" dirty="0" err="1">
                <a:cs typeface="Arial" panose="020B0604020202020204" pitchFamily="34" charset="0"/>
              </a:rPr>
              <a:t>sont</a:t>
            </a:r>
            <a:r>
              <a:rPr lang="de-DE" sz="2000" dirty="0">
                <a:cs typeface="Arial" panose="020B0604020202020204" pitchFamily="34" charset="0"/>
              </a:rPr>
              <a:t> des </a:t>
            </a:r>
            <a:r>
              <a:rPr lang="de-DE" sz="2000" dirty="0" err="1">
                <a:cs typeface="Arial" panose="020B0604020202020204" pitchFamily="34" charset="0"/>
              </a:rPr>
              <a:t>moyennes</a:t>
            </a:r>
            <a:r>
              <a:rPr lang="de-DE" sz="2000" dirty="0">
                <a:cs typeface="Arial" panose="020B0604020202020204" pitchFamily="34" charset="0"/>
              </a:rPr>
              <a:t>,  ne sont pas exacts pour </a:t>
            </a:r>
            <a:r>
              <a:rPr lang="de-DE" sz="2000" dirty="0" err="1">
                <a:cs typeface="Arial" panose="020B0604020202020204" pitchFamily="34" charset="0"/>
              </a:rPr>
              <a:t>chaque</a:t>
            </a:r>
            <a:r>
              <a:rPr lang="de-DE" sz="2000" dirty="0">
                <a:cs typeface="Arial" panose="020B0604020202020204" pitchFamily="34" charset="0"/>
              </a:rPr>
              <a:t> </a:t>
            </a:r>
            <a:r>
              <a:rPr lang="de-DE" sz="2000" dirty="0" err="1">
                <a:cs typeface="Arial" panose="020B0604020202020204" pitchFamily="34" charset="0"/>
              </a:rPr>
              <a:t>exploitation</a:t>
            </a:r>
            <a:endParaRPr lang="de-DE" sz="2000" dirty="0">
              <a:cs typeface="Arial" panose="020B0604020202020204" pitchFamily="34" charset="0"/>
            </a:endParaRPr>
          </a:p>
          <a:p>
            <a:pPr marL="261938" lvl="1" indent="-261938">
              <a:buFont typeface="Wingdings" panose="05000000000000000000" pitchFamily="2" charset="2"/>
              <a:buChar char="Ø"/>
            </a:pPr>
            <a:r>
              <a:rPr lang="de-DE" sz="2000" dirty="0">
                <a:cs typeface="Arial" panose="020B0604020202020204" pitchFamily="34" charset="0"/>
              </a:rPr>
              <a:t>Convient pour une évaluation approximative de la rentabilité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C6FE6756-6E52-3D5C-CC54-BDF80366CC1A}"/>
              </a:ext>
            </a:extLst>
          </p:cNvPr>
          <p:cNvSpPr txBox="1"/>
          <p:nvPr/>
        </p:nvSpPr>
        <p:spPr>
          <a:xfrm>
            <a:off x="3190528" y="836712"/>
            <a:ext cx="3927906" cy="28623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2000" b="1" dirty="0">
                <a:cs typeface="Arial" panose="020B0604020202020204" pitchFamily="34" charset="0"/>
              </a:rPr>
              <a:t>Coûts directs</a:t>
            </a:r>
          </a:p>
          <a:p>
            <a:pPr marL="285750" indent="-285750">
              <a:buFontTx/>
              <a:buChar char="-"/>
            </a:pPr>
            <a:r>
              <a:rPr lang="de-DE" sz="2000" dirty="0">
                <a:cs typeface="Arial" panose="020B0604020202020204" pitchFamily="34" charset="0"/>
              </a:rPr>
              <a:t>Semences, engrais, PPS, aliments concentrés</a:t>
            </a:r>
          </a:p>
          <a:p>
            <a:pPr marL="285750" indent="-285750">
              <a:buFontTx/>
              <a:buChar char="-"/>
            </a:pPr>
            <a:r>
              <a:rPr lang="de-DE" sz="2000" dirty="0" err="1">
                <a:cs typeface="Arial" panose="020B0604020202020204" pitchFamily="34" charset="0"/>
              </a:rPr>
              <a:t>Récolte</a:t>
            </a:r>
            <a:r>
              <a:rPr lang="de-DE" sz="2000" dirty="0">
                <a:cs typeface="Arial" panose="020B0604020202020204" pitchFamily="34" charset="0"/>
              </a:rPr>
              <a:t>, </a:t>
            </a:r>
            <a:r>
              <a:rPr lang="de-DE" sz="2000" dirty="0" err="1">
                <a:cs typeface="Arial" panose="020B0604020202020204" pitchFamily="34" charset="0"/>
              </a:rPr>
              <a:t>séchage</a:t>
            </a:r>
            <a:r>
              <a:rPr lang="de-DE" sz="2000" dirty="0">
                <a:cs typeface="Arial" panose="020B0604020202020204" pitchFamily="34" charset="0"/>
              </a:rPr>
              <a:t>, nettoyage, ...</a:t>
            </a:r>
          </a:p>
          <a:p>
            <a:r>
              <a:rPr lang="de-DE" sz="2000" b="1" dirty="0">
                <a:cs typeface="Arial" panose="020B0604020202020204" pitchFamily="34" charset="0"/>
              </a:rPr>
              <a:t>Travaux à façon, location de machines</a:t>
            </a:r>
          </a:p>
          <a:p>
            <a:r>
              <a:rPr lang="de-DE" sz="2000" b="1" dirty="0">
                <a:cs typeface="Arial" panose="020B0604020202020204" pitchFamily="34" charset="0"/>
              </a:rPr>
              <a:t>Coûts variables des machines</a:t>
            </a:r>
          </a:p>
          <a:p>
            <a:endParaRPr lang="de-DE" sz="2000" b="1" dirty="0">
              <a:cs typeface="Arial" panose="020B0604020202020204" pitchFamily="34" charset="0"/>
            </a:endParaRPr>
          </a:p>
          <a:p>
            <a:endParaRPr lang="de-DE" sz="2000" b="1" dirty="0">
              <a:cs typeface="Arial" panose="020B060402020202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5AA4A799-C4E2-FB54-CB22-65E987FCEE46}"/>
              </a:ext>
            </a:extLst>
          </p:cNvPr>
          <p:cNvSpPr txBox="1"/>
          <p:nvPr/>
        </p:nvSpPr>
        <p:spPr>
          <a:xfrm>
            <a:off x="395536" y="859939"/>
            <a:ext cx="2794992" cy="3693268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2000" b="1" dirty="0">
                <a:cs typeface="Arial" panose="020B0604020202020204" pitchFamily="34" charset="0"/>
              </a:rPr>
              <a:t>Rendement</a:t>
            </a:r>
          </a:p>
          <a:p>
            <a:r>
              <a:rPr lang="de-DE" sz="2000" dirty="0">
                <a:cs typeface="Arial" panose="020B0604020202020204" pitchFamily="34" charset="0"/>
              </a:rPr>
              <a:t>Quantité récoltée x prix</a:t>
            </a:r>
          </a:p>
          <a:p>
            <a:endParaRPr lang="de-DE" sz="2000" b="1" dirty="0">
              <a:cs typeface="Arial" panose="020B0604020202020204" pitchFamily="34" charset="0"/>
            </a:endParaRPr>
          </a:p>
          <a:p>
            <a:r>
              <a:rPr lang="de-DE" sz="2000" b="1" dirty="0">
                <a:cs typeface="Arial" panose="020B0604020202020204" pitchFamily="34" charset="0"/>
              </a:rPr>
              <a:t>Contributions</a:t>
            </a:r>
          </a:p>
          <a:p>
            <a:r>
              <a:rPr lang="de-DE" sz="2000" dirty="0">
                <a:cs typeface="Arial" panose="020B0604020202020204" pitchFamily="34" charset="0"/>
              </a:rPr>
              <a:t>Somme de toutes les contributions</a:t>
            </a:r>
          </a:p>
          <a:p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8D05C521-9C11-CC5B-9A46-ED3611C781CA}"/>
              </a:ext>
            </a:extLst>
          </p:cNvPr>
          <p:cNvSpPr txBox="1"/>
          <p:nvPr/>
        </p:nvSpPr>
        <p:spPr>
          <a:xfrm>
            <a:off x="3190528" y="3060491"/>
            <a:ext cx="3927906" cy="149271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de-DE" sz="2400" b="1" dirty="0">
              <a:cs typeface="Arial" panose="020B0604020202020204" pitchFamily="34" charset="0"/>
            </a:endParaRPr>
          </a:p>
          <a:p>
            <a:pPr algn="ctr"/>
            <a:r>
              <a:rPr lang="de-DE" sz="2000" b="1" dirty="0">
                <a:cs typeface="Arial" panose="020B0604020202020204" pitchFamily="34" charset="0"/>
              </a:rPr>
              <a:t>Marge </a:t>
            </a:r>
            <a:r>
              <a:rPr lang="de-DE" sz="2000" b="1" dirty="0" err="1">
                <a:cs typeface="Arial" panose="020B0604020202020204" pitchFamily="34" charset="0"/>
              </a:rPr>
              <a:t>brute</a:t>
            </a:r>
            <a:r>
              <a:rPr lang="de-DE" sz="2000" b="1" dirty="0">
                <a:cs typeface="Arial" panose="020B0604020202020204" pitchFamily="34" charset="0"/>
              </a:rPr>
              <a:t>, y compris </a:t>
            </a:r>
            <a:r>
              <a:rPr lang="de-DE" sz="2000" b="1" dirty="0" err="1">
                <a:cs typeface="Arial" panose="020B0604020202020204" pitchFamily="34" charset="0"/>
              </a:rPr>
              <a:t>les</a:t>
            </a:r>
            <a:r>
              <a:rPr lang="de-DE" sz="2000" b="1" dirty="0">
                <a:cs typeface="Arial" panose="020B0604020202020204" pitchFamily="34" charset="0"/>
              </a:rPr>
              <a:t> </a:t>
            </a:r>
            <a:r>
              <a:rPr lang="de-DE" sz="2000" b="1" dirty="0" err="1">
                <a:cs typeface="Arial" panose="020B0604020202020204" pitchFamily="34" charset="0"/>
              </a:rPr>
              <a:t>contributions</a:t>
            </a:r>
            <a:r>
              <a:rPr lang="de-DE" sz="2000" b="1" dirty="0">
                <a:cs typeface="Arial" panose="020B0604020202020204" pitchFamily="34" charset="0"/>
              </a:rPr>
              <a:t> </a:t>
            </a:r>
          </a:p>
          <a:p>
            <a:endParaRPr lang="de-DE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Pfeil: nach links 1">
            <a:extLst>
              <a:ext uri="{FF2B5EF4-FFF2-40B4-BE49-F238E27FC236}">
                <a16:creationId xmlns:a16="http://schemas.microsoft.com/office/drawing/2014/main" id="{76C2DC68-B126-4870-6F4B-62FCEE3D866B}"/>
              </a:ext>
            </a:extLst>
          </p:cNvPr>
          <p:cNvSpPr/>
          <p:nvPr/>
        </p:nvSpPr>
        <p:spPr>
          <a:xfrm>
            <a:off x="7380312" y="3398633"/>
            <a:ext cx="1440160" cy="816431"/>
          </a:xfrm>
          <a:prstGeom prst="lef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3" name="Fußzeilenplatzhalter 3">
            <a:extLst>
              <a:ext uri="{FF2B5EF4-FFF2-40B4-BE49-F238E27FC236}">
                <a16:creationId xmlns:a16="http://schemas.microsoft.com/office/drawing/2014/main" id="{806E526A-EAA3-D1DC-8B84-9626048CA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5609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 animBg="1"/>
      <p:bldP spid="16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1">
            <a:extLst>
              <a:ext uri="{FF2B5EF4-FFF2-40B4-BE49-F238E27FC236}">
                <a16:creationId xmlns:a16="http://schemas.microsoft.com/office/drawing/2014/main" id="{D8A4524D-41AB-F64C-13FB-9DBAC31B7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720000"/>
          </a:xfrm>
          <a:solidFill>
            <a:srgbClr val="92D050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de-CH" b="1" dirty="0">
                <a:latin typeface="+mn-lt"/>
              </a:rPr>
              <a:t>Système de paiements directs et catégories de contributions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767092E-3D0A-4D0B-BFDA-295C0F886C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207" y="692616"/>
            <a:ext cx="7291563" cy="5674314"/>
          </a:xfrm>
          <a:prstGeom prst="rect">
            <a:avLst/>
          </a:prstGeom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39AE7EC3-3622-A8C6-F1BB-2655C4BF0ECB}"/>
              </a:ext>
            </a:extLst>
          </p:cNvPr>
          <p:cNvSpPr/>
          <p:nvPr/>
        </p:nvSpPr>
        <p:spPr>
          <a:xfrm>
            <a:off x="1259633" y="2492896"/>
            <a:ext cx="6408712" cy="244827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" name="Fußzeilenplatzhalter 3">
            <a:extLst>
              <a:ext uri="{FF2B5EF4-FFF2-40B4-BE49-F238E27FC236}">
                <a16:creationId xmlns:a16="http://schemas.microsoft.com/office/drawing/2014/main" id="{007EB643-30A9-7126-B6AC-B43F1FD0A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620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138A3218-3A9D-B9F2-B558-63D8DAC108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68" y="1265949"/>
            <a:ext cx="7344817" cy="4414705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CB7A52A0-308E-50D2-9803-4A1CB304800B}"/>
              </a:ext>
            </a:extLst>
          </p:cNvPr>
          <p:cNvSpPr txBox="1"/>
          <p:nvPr/>
        </p:nvSpPr>
        <p:spPr>
          <a:xfrm>
            <a:off x="467545" y="1014803"/>
            <a:ext cx="835292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600" b="1" dirty="0">
                <a:cs typeface="Arial" panose="020B0604020202020204" pitchFamily="34" charset="0"/>
              </a:rPr>
              <a:t>Quelques types de contributions en CHF/ha, </a:t>
            </a:r>
            <a:r>
              <a:rPr lang="de-DE" sz="1600" b="1" dirty="0" err="1">
                <a:cs typeface="Arial" panose="020B0604020202020204" pitchFamily="34" charset="0"/>
              </a:rPr>
              <a:t>zone de plaine </a:t>
            </a:r>
            <a:r>
              <a:rPr lang="de-DE" sz="1600" b="1" dirty="0">
                <a:cs typeface="Arial" panose="020B0604020202020204" pitchFamily="34" charset="0"/>
              </a:rPr>
              <a:t>(taux de contribution 2022)</a:t>
            </a:r>
          </a:p>
          <a:p>
            <a:r>
              <a:rPr lang="de-DE" sz="1600" dirty="0">
                <a:cs typeface="Arial" panose="020B0604020202020204" pitchFamily="34" charset="0"/>
              </a:rPr>
              <a:t>(</a:t>
            </a:r>
            <a:r>
              <a:rPr lang="de-DE" sz="1600" b="1" dirty="0">
                <a:cs typeface="Arial" panose="020B0604020202020204" pitchFamily="34" charset="0"/>
              </a:rPr>
              <a:t>sans </a:t>
            </a:r>
            <a:r>
              <a:rPr lang="de-DE" sz="1600" dirty="0">
                <a:cs typeface="Arial" panose="020B0604020202020204" pitchFamily="34" charset="0"/>
              </a:rPr>
              <a:t>les </a:t>
            </a:r>
            <a:r>
              <a:rPr lang="de-DE" sz="1600" dirty="0" err="1">
                <a:cs typeface="Arial" panose="020B0604020202020204" pitchFamily="34" charset="0"/>
              </a:rPr>
              <a:t>contributions</a:t>
            </a:r>
            <a:r>
              <a:rPr lang="de-DE" sz="1600" dirty="0">
                <a:cs typeface="Arial" panose="020B0604020202020204" pitchFamily="34" charset="0"/>
              </a:rPr>
              <a:t> QP, les </a:t>
            </a:r>
            <a:r>
              <a:rPr lang="de-DE" sz="1600" dirty="0" err="1">
                <a:cs typeface="Arial" panose="020B0604020202020204" pitchFamily="34" charset="0"/>
              </a:rPr>
              <a:t>contributions</a:t>
            </a:r>
            <a:r>
              <a:rPr lang="de-DE" sz="1600" dirty="0">
                <a:cs typeface="Arial" panose="020B0604020202020204" pitchFamily="34" charset="0"/>
              </a:rPr>
              <a:t> </a:t>
            </a:r>
            <a:r>
              <a:rPr lang="de-DE" sz="1600" dirty="0" err="1">
                <a:cs typeface="Arial" panose="020B0604020202020204" pitchFamily="34" charset="0"/>
              </a:rPr>
              <a:t>aux</a:t>
            </a:r>
            <a:r>
              <a:rPr lang="de-DE" sz="1600" dirty="0">
                <a:cs typeface="Arial" panose="020B0604020202020204" pitchFamily="34" charset="0"/>
              </a:rPr>
              <a:t> </a:t>
            </a:r>
            <a:r>
              <a:rPr lang="de-DE" sz="1600" dirty="0" err="1">
                <a:cs typeface="Arial" panose="020B0604020202020204" pitchFamily="34" charset="0"/>
              </a:rPr>
              <a:t>cultures</a:t>
            </a:r>
            <a:r>
              <a:rPr lang="de-DE" sz="1600" dirty="0">
                <a:cs typeface="Arial" panose="020B0604020202020204" pitchFamily="34" charset="0"/>
              </a:rPr>
              <a:t> </a:t>
            </a:r>
            <a:r>
              <a:rPr lang="de-DE" sz="1600" dirty="0" err="1">
                <a:cs typeface="Arial" panose="020B0604020202020204" pitchFamily="34" charset="0"/>
              </a:rPr>
              <a:t>particulières</a:t>
            </a:r>
            <a:r>
              <a:rPr lang="de-DE" sz="1600" dirty="0">
                <a:cs typeface="Arial" panose="020B0604020202020204" pitchFamily="34" charset="0"/>
              </a:rPr>
              <a:t> et le supplément pour </a:t>
            </a:r>
            <a:r>
              <a:rPr lang="de-DE" sz="1600" dirty="0" err="1">
                <a:cs typeface="Arial" panose="020B0604020202020204" pitchFamily="34" charset="0"/>
              </a:rPr>
              <a:t>les</a:t>
            </a:r>
            <a:r>
              <a:rPr lang="de-DE" sz="1600" dirty="0">
                <a:cs typeface="Arial" panose="020B0604020202020204" pitchFamily="34" charset="0"/>
              </a:rPr>
              <a:t> </a:t>
            </a:r>
            <a:r>
              <a:rPr lang="de-DE" sz="1600" dirty="0" err="1">
                <a:cs typeface="Arial" panose="020B0604020202020204" pitchFamily="34" charset="0"/>
              </a:rPr>
              <a:t>céréales</a:t>
            </a:r>
            <a:r>
              <a:rPr lang="de-DE" sz="1600" dirty="0">
                <a:cs typeface="Arial" panose="020B0604020202020204" pitchFamily="34" charset="0"/>
              </a:rPr>
              <a:t> </a:t>
            </a:r>
            <a:r>
              <a:rPr lang="de-DE" sz="1600" dirty="0" err="1">
                <a:cs typeface="Arial" panose="020B0604020202020204" pitchFamily="34" charset="0"/>
              </a:rPr>
              <a:t>ni</a:t>
            </a:r>
            <a:r>
              <a:rPr lang="de-DE" sz="1600" dirty="0">
                <a:cs typeface="Arial" panose="020B0604020202020204" pitchFamily="34" charset="0"/>
              </a:rPr>
              <a:t> </a:t>
            </a:r>
            <a:r>
              <a:rPr lang="de-DE" sz="1600" dirty="0" err="1">
                <a:cs typeface="Arial" panose="020B0604020202020204" pitchFamily="34" charset="0"/>
              </a:rPr>
              <a:t>contributions</a:t>
            </a:r>
            <a:r>
              <a:rPr lang="de-DE" sz="1600" dirty="0">
                <a:cs typeface="Arial" panose="020B0604020202020204" pitchFamily="34" charset="0"/>
              </a:rPr>
              <a:t> au </a:t>
            </a:r>
            <a:r>
              <a:rPr lang="de-DE" sz="1600" dirty="0" err="1">
                <a:cs typeface="Arial" panose="020B0604020202020204" pitchFamily="34" charset="0"/>
              </a:rPr>
              <a:t>système</a:t>
            </a:r>
            <a:r>
              <a:rPr lang="de-DE" sz="1600" dirty="0">
                <a:cs typeface="Arial" panose="020B0604020202020204" pitchFamily="34" charset="0"/>
              </a:rPr>
              <a:t> de </a:t>
            </a:r>
            <a:r>
              <a:rPr lang="de-DE" sz="1600" dirty="0" err="1">
                <a:cs typeface="Arial" panose="020B0604020202020204" pitchFamily="34" charset="0"/>
              </a:rPr>
              <a:t>production</a:t>
            </a:r>
            <a:r>
              <a:rPr lang="de-DE" sz="1600" dirty="0">
                <a:cs typeface="Arial" panose="020B0604020202020204" pitchFamily="34" charset="0"/>
              </a:rPr>
              <a:t> sauf Bio)</a:t>
            </a:r>
            <a:endParaRPr lang="de-CH" sz="1600" dirty="0">
              <a:cs typeface="Arial" panose="020B0604020202020204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0216A80E-3904-B460-11EE-16C79254CA84}"/>
              </a:ext>
            </a:extLst>
          </p:cNvPr>
          <p:cNvSpPr txBox="1"/>
          <p:nvPr/>
        </p:nvSpPr>
        <p:spPr>
          <a:xfrm>
            <a:off x="683568" y="5724545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cs typeface="Arial" panose="020B0604020202020204" pitchFamily="34" charset="0"/>
              </a:rPr>
              <a:t>VS = sécurité d'approvisionnement, </a:t>
            </a:r>
            <a:r>
              <a:rPr lang="de-DE" sz="1600" b="1" dirty="0" err="1">
                <a:cs typeface="Arial" panose="020B0604020202020204" pitchFamily="34" charset="0"/>
              </a:rPr>
              <a:t>oA</a:t>
            </a:r>
            <a:r>
              <a:rPr lang="de-DE" sz="1600" b="1" dirty="0">
                <a:cs typeface="Arial" panose="020B0604020202020204" pitchFamily="34" charset="0"/>
              </a:rPr>
              <a:t> = terres ouvertes, DK = </a:t>
            </a:r>
            <a:r>
              <a:rPr lang="de-DE" sz="1600" b="1" dirty="0" err="1">
                <a:cs typeface="Arial" panose="020B0604020202020204" pitchFamily="34" charset="0"/>
              </a:rPr>
              <a:t>cultures</a:t>
            </a:r>
            <a:r>
              <a:rPr lang="de-DE" sz="1600" b="1" dirty="0">
                <a:cs typeface="Arial" panose="020B0604020202020204" pitchFamily="34" charset="0"/>
              </a:rPr>
              <a:t> permanentes, BD = biodiversité, PS = système de production, PSB = contribution au système de production</a:t>
            </a:r>
            <a:endParaRPr lang="de-CH" sz="1600" b="1" dirty="0">
              <a:cs typeface="Arial" panose="020B0604020202020204" pitchFamily="34" charset="0"/>
            </a:endParaRPr>
          </a:p>
        </p:txBody>
      </p:sp>
      <p:sp>
        <p:nvSpPr>
          <p:cNvPr id="15" name="Titel 11">
            <a:extLst>
              <a:ext uri="{FF2B5EF4-FFF2-40B4-BE49-F238E27FC236}">
                <a16:creationId xmlns:a16="http://schemas.microsoft.com/office/drawing/2014/main" id="{1EA5F09C-AE73-CEBE-3C5B-81722A8C1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0"/>
            <a:ext cx="9144000" cy="821386"/>
          </a:xfrm>
          <a:solidFill>
            <a:srgbClr val="92D050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de-DE" b="1" dirty="0">
                <a:latin typeface="+mn-lt"/>
                <a:cs typeface="Arial" panose="020B0604020202020204" pitchFamily="34" charset="0"/>
              </a:rPr>
              <a:t>Paiements directs pour les SPB et les grandes cultures</a:t>
            </a:r>
            <a:endParaRPr lang="de-CH" b="1" dirty="0">
              <a:latin typeface="+mn-lt"/>
            </a:endParaRPr>
          </a:p>
        </p:txBody>
      </p:sp>
      <p:sp>
        <p:nvSpPr>
          <p:cNvPr id="9" name="Pfeil: nach links 8">
            <a:extLst>
              <a:ext uri="{FF2B5EF4-FFF2-40B4-BE49-F238E27FC236}">
                <a16:creationId xmlns:a16="http://schemas.microsoft.com/office/drawing/2014/main" id="{9DA46682-D267-A5CC-8F66-88CD63BE8773}"/>
              </a:ext>
            </a:extLst>
          </p:cNvPr>
          <p:cNvSpPr/>
          <p:nvPr/>
        </p:nvSpPr>
        <p:spPr>
          <a:xfrm rot="16200000">
            <a:off x="1557103" y="2052442"/>
            <a:ext cx="821387" cy="552233"/>
          </a:xfrm>
          <a:prstGeom prst="lef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0" name="Pfeil: nach oben und unten 9">
            <a:extLst>
              <a:ext uri="{FF2B5EF4-FFF2-40B4-BE49-F238E27FC236}">
                <a16:creationId xmlns:a16="http://schemas.microsoft.com/office/drawing/2014/main" id="{65EBDC89-2BF6-A0B7-509F-618E0EAAD4DB}"/>
              </a:ext>
            </a:extLst>
          </p:cNvPr>
          <p:cNvSpPr/>
          <p:nvPr/>
        </p:nvSpPr>
        <p:spPr>
          <a:xfrm>
            <a:off x="5580112" y="2597040"/>
            <a:ext cx="552234" cy="1080120"/>
          </a:xfrm>
          <a:prstGeom prst="up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7C68F70B-A17F-EDB8-3473-C9DE7F34B9C5}"/>
              </a:ext>
            </a:extLst>
          </p:cNvPr>
          <p:cNvGrpSpPr/>
          <p:nvPr/>
        </p:nvGrpSpPr>
        <p:grpSpPr>
          <a:xfrm>
            <a:off x="3850754" y="1801215"/>
            <a:ext cx="1586509" cy="466986"/>
            <a:chOff x="3297612" y="1599576"/>
            <a:chExt cx="1586509" cy="466986"/>
          </a:xfrm>
        </p:grpSpPr>
        <p:sp>
          <p:nvSpPr>
            <p:cNvPr id="8" name="Pfeil: nach links 7">
              <a:extLst>
                <a:ext uri="{FF2B5EF4-FFF2-40B4-BE49-F238E27FC236}">
                  <a16:creationId xmlns:a16="http://schemas.microsoft.com/office/drawing/2014/main" id="{131B4136-719A-9E6C-B0C2-2B38F24BA737}"/>
                </a:ext>
              </a:extLst>
            </p:cNvPr>
            <p:cNvSpPr/>
            <p:nvPr/>
          </p:nvSpPr>
          <p:spPr>
            <a:xfrm rot="16200000">
              <a:off x="3340236" y="1556953"/>
              <a:ext cx="466985" cy="552233"/>
            </a:xfrm>
            <a:prstGeom prst="leftArrow">
              <a:avLst/>
            </a:prstGeom>
            <a:solidFill>
              <a:srgbClr val="00B050"/>
            </a:solidFill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2" name="Pfeil: nach links 11">
              <a:extLst>
                <a:ext uri="{FF2B5EF4-FFF2-40B4-BE49-F238E27FC236}">
                  <a16:creationId xmlns:a16="http://schemas.microsoft.com/office/drawing/2014/main" id="{B8975963-0223-20A1-A061-8F8967DFD9D1}"/>
                </a:ext>
              </a:extLst>
            </p:cNvPr>
            <p:cNvSpPr/>
            <p:nvPr/>
          </p:nvSpPr>
          <p:spPr>
            <a:xfrm rot="16200000">
              <a:off x="4377331" y="1554133"/>
              <a:ext cx="461347" cy="552233"/>
            </a:xfrm>
            <a:prstGeom prst="leftArrow">
              <a:avLst/>
            </a:prstGeom>
            <a:solidFill>
              <a:srgbClr val="00B050"/>
            </a:solidFill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46C3D05-B59D-B0A0-E445-48D093CEE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887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76069936-8C4F-F397-C9EF-2A988A03656F}"/>
              </a:ext>
            </a:extLst>
          </p:cNvPr>
          <p:cNvSpPr txBox="1"/>
          <p:nvPr/>
        </p:nvSpPr>
        <p:spPr>
          <a:xfrm>
            <a:off x="0" y="-27384"/>
            <a:ext cx="9144000" cy="461665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2400" b="1" dirty="0">
                <a:cs typeface="Arial" panose="020B0604020202020204" pitchFamily="34" charset="0"/>
              </a:rPr>
              <a:t>Marges brutes pour les cultures et les SPB en PER </a:t>
            </a:r>
            <a:r>
              <a:rPr lang="de-DE" dirty="0">
                <a:cs typeface="Arial" panose="020B0604020202020204" pitchFamily="34" charset="0"/>
              </a:rPr>
              <a:t>(taux 2022, </a:t>
            </a:r>
            <a:r>
              <a:rPr lang="de-DE" dirty="0" err="1">
                <a:cs typeface="Arial" panose="020B0604020202020204" pitchFamily="34" charset="0"/>
              </a:rPr>
              <a:t>zone de plaine</a:t>
            </a:r>
            <a:r>
              <a:rPr lang="de-DE" dirty="0"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ED19E681-698F-FDCE-8896-3A553BA04EB7}"/>
              </a:ext>
            </a:extLst>
          </p:cNvPr>
          <p:cNvGrpSpPr/>
          <p:nvPr/>
        </p:nvGrpSpPr>
        <p:grpSpPr>
          <a:xfrm>
            <a:off x="-36512" y="836712"/>
            <a:ext cx="9187985" cy="3240360"/>
            <a:chOff x="-36512" y="2060848"/>
            <a:chExt cx="9187985" cy="2767735"/>
          </a:xfrm>
        </p:grpSpPr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EB344229-2562-9246-D279-2BBFA191AB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46746" y="2060848"/>
              <a:ext cx="4604727" cy="2767735"/>
            </a:xfrm>
            <a:prstGeom prst="rect">
              <a:avLst/>
            </a:prstGeom>
          </p:spPr>
        </p:pic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8B9DB823-3F50-48B7-8079-DCD9F1CCFC5C}"/>
                </a:ext>
              </a:extLst>
            </p:cNvPr>
            <p:cNvGrpSpPr/>
            <p:nvPr/>
          </p:nvGrpSpPr>
          <p:grpSpPr>
            <a:xfrm>
              <a:off x="-36512" y="2060848"/>
              <a:ext cx="4597761" cy="2767228"/>
              <a:chOff x="-36512" y="2060848"/>
              <a:chExt cx="4597761" cy="2767228"/>
            </a:xfrm>
          </p:grpSpPr>
          <p:pic>
            <p:nvPicPr>
              <p:cNvPr id="16" name="Grafik 15">
                <a:extLst>
                  <a:ext uri="{FF2B5EF4-FFF2-40B4-BE49-F238E27FC236}">
                    <a16:creationId xmlns:a16="http://schemas.microsoft.com/office/drawing/2014/main" id="{C39A9715-0FFB-7A3A-E456-384F42B20A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36512" y="2060848"/>
                <a:ext cx="4597761" cy="2767228"/>
              </a:xfrm>
              <a:prstGeom prst="rect">
                <a:avLst/>
              </a:prstGeom>
            </p:spPr>
          </p:pic>
          <p:cxnSp>
            <p:nvCxnSpPr>
              <p:cNvPr id="17" name="Gerader Verbinder 16">
                <a:extLst>
                  <a:ext uri="{FF2B5EF4-FFF2-40B4-BE49-F238E27FC236}">
                    <a16:creationId xmlns:a16="http://schemas.microsoft.com/office/drawing/2014/main" id="{EDE49191-2EDB-3B07-7DC3-61700680CB62}"/>
                  </a:ext>
                </a:extLst>
              </p:cNvPr>
              <p:cNvCxnSpPr/>
              <p:nvPr/>
            </p:nvCxnSpPr>
            <p:spPr>
              <a:xfrm>
                <a:off x="395536" y="3140968"/>
                <a:ext cx="4032448" cy="0"/>
              </a:xfrm>
              <a:prstGeom prst="line">
                <a:avLst/>
              </a:prstGeom>
              <a:ln w="12700"/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18" name="Textfeld 17">
            <a:extLst>
              <a:ext uri="{FF2B5EF4-FFF2-40B4-BE49-F238E27FC236}">
                <a16:creationId xmlns:a16="http://schemas.microsoft.com/office/drawing/2014/main" id="{49819265-DD87-6804-E5A6-EA646E6F0EE2}"/>
              </a:ext>
            </a:extLst>
          </p:cNvPr>
          <p:cNvSpPr txBox="1"/>
          <p:nvPr/>
        </p:nvSpPr>
        <p:spPr>
          <a:xfrm>
            <a:off x="251520" y="4293096"/>
            <a:ext cx="799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dirty="0">
                <a:cs typeface="Arial" panose="020B0604020202020204" pitchFamily="34" charset="0"/>
              </a:rPr>
              <a:t>SPB : y compris mise en réseau &amp; QII, </a:t>
            </a:r>
            <a:r>
              <a:rPr lang="de-DE" sz="1600" dirty="0" err="1">
                <a:cs typeface="Arial" panose="020B0604020202020204" pitchFamily="34" charset="0"/>
              </a:rPr>
              <a:t>sans</a:t>
            </a:r>
            <a:r>
              <a:rPr lang="de-DE" sz="1600" dirty="0">
                <a:cs typeface="Arial" panose="020B0604020202020204" pitchFamily="34" charset="0"/>
              </a:rPr>
              <a:t> QP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dirty="0" err="1">
                <a:cs typeface="Arial" panose="020B0604020202020204" pitchFamily="34" charset="0"/>
              </a:rPr>
              <a:t>Contributions</a:t>
            </a:r>
            <a:r>
              <a:rPr lang="de-DE" sz="1600" dirty="0">
                <a:cs typeface="Arial" panose="020B0604020202020204" pitchFamily="34" charset="0"/>
              </a:rPr>
              <a:t> au </a:t>
            </a:r>
            <a:r>
              <a:rPr lang="de-DE" sz="1600" dirty="0" err="1">
                <a:cs typeface="Arial" panose="020B0604020202020204" pitchFamily="34" charset="0"/>
              </a:rPr>
              <a:t>système</a:t>
            </a:r>
            <a:r>
              <a:rPr lang="de-DE" sz="1600" dirty="0">
                <a:cs typeface="Arial" panose="020B0604020202020204" pitchFamily="34" charset="0"/>
              </a:rPr>
              <a:t> de </a:t>
            </a:r>
            <a:r>
              <a:rPr lang="de-DE" sz="1600" dirty="0" err="1">
                <a:cs typeface="Arial" panose="020B0604020202020204" pitchFamily="34" charset="0"/>
              </a:rPr>
              <a:t>production</a:t>
            </a:r>
            <a:r>
              <a:rPr lang="de-DE" sz="1600" dirty="0">
                <a:cs typeface="Arial" panose="020B0604020202020204" pitchFamily="34" charset="0"/>
              </a:rPr>
              <a:t> Bio </a:t>
            </a:r>
            <a:r>
              <a:rPr lang="de-DE" sz="1600" dirty="0" err="1">
                <a:cs typeface="Arial" panose="020B0604020202020204" pitchFamily="34" charset="0"/>
              </a:rPr>
              <a:t>uniquement</a:t>
            </a:r>
            <a:endParaRPr lang="de-DE" sz="1600" dirty="0">
              <a:cs typeface="Arial" panose="020B0604020202020204" pitchFamily="34" charset="0"/>
            </a:endParaRP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dirty="0">
                <a:cs typeface="Arial" panose="020B0604020202020204" pitchFamily="34" charset="0"/>
              </a:rPr>
              <a:t>Sans les contributions aux cultures particulières et le supplément céréales</a:t>
            </a:r>
            <a:endParaRPr lang="de-DE" sz="1600" dirty="0">
              <a:highlight>
                <a:srgbClr val="FF0000"/>
              </a:highlight>
              <a:cs typeface="Arial" panose="020B0604020202020204" pitchFamily="34" charset="0"/>
            </a:endParaRPr>
          </a:p>
        </p:txBody>
      </p:sp>
      <p:sp>
        <p:nvSpPr>
          <p:cNvPr id="2" name="Pfeil: nach links 1">
            <a:extLst>
              <a:ext uri="{FF2B5EF4-FFF2-40B4-BE49-F238E27FC236}">
                <a16:creationId xmlns:a16="http://schemas.microsoft.com/office/drawing/2014/main" id="{DE9D5652-4954-7CA2-C460-F3E0D3F6C918}"/>
              </a:ext>
            </a:extLst>
          </p:cNvPr>
          <p:cNvSpPr/>
          <p:nvPr/>
        </p:nvSpPr>
        <p:spPr>
          <a:xfrm>
            <a:off x="2248309" y="1623151"/>
            <a:ext cx="766635" cy="318949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3" name="Pfeil: nach links 2">
            <a:extLst>
              <a:ext uri="{FF2B5EF4-FFF2-40B4-BE49-F238E27FC236}">
                <a16:creationId xmlns:a16="http://schemas.microsoft.com/office/drawing/2014/main" id="{7CF9BC7F-D8FA-24AB-BF83-4C27E1469FC9}"/>
              </a:ext>
            </a:extLst>
          </p:cNvPr>
          <p:cNvSpPr/>
          <p:nvPr/>
        </p:nvSpPr>
        <p:spPr>
          <a:xfrm>
            <a:off x="6831567" y="1623151"/>
            <a:ext cx="766635" cy="318949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B454F37-B51A-4973-B125-373DD851ED56}"/>
              </a:ext>
            </a:extLst>
          </p:cNvPr>
          <p:cNvSpPr/>
          <p:nvPr/>
        </p:nvSpPr>
        <p:spPr>
          <a:xfrm>
            <a:off x="107504" y="901772"/>
            <a:ext cx="4320480" cy="318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>
                <a:solidFill>
                  <a:schemeClr val="tx1"/>
                </a:solidFill>
              </a:rPr>
              <a:t>Marge Brute  avec contributions, PER, Plaine</a:t>
            </a:r>
            <a:endParaRPr lang="de-CH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90B14F-E1EF-4BA0-A529-287E7016EDF5}"/>
              </a:ext>
            </a:extLst>
          </p:cNvPr>
          <p:cNvSpPr/>
          <p:nvPr/>
        </p:nvSpPr>
        <p:spPr>
          <a:xfrm>
            <a:off x="4427984" y="954435"/>
            <a:ext cx="4563823" cy="3189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>
                <a:solidFill>
                  <a:schemeClr val="tx1"/>
                </a:solidFill>
              </a:rPr>
              <a:t>Heures de traction et unités de main d’</a:t>
            </a:r>
            <a:r>
              <a:rPr lang="fr-CH" dirty="0" err="1">
                <a:solidFill>
                  <a:schemeClr val="tx1"/>
                </a:solidFill>
              </a:rPr>
              <a:t>oeuvre</a:t>
            </a:r>
            <a:endParaRPr lang="de-CH" dirty="0">
              <a:solidFill>
                <a:schemeClr val="tx1"/>
              </a:solidFill>
            </a:endParaRPr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id="{B7EF5A9B-986C-F03E-E11F-DADA7A937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257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24F2AE5E-3596-B43F-7678-709E646521E8}"/>
              </a:ext>
            </a:extLst>
          </p:cNvPr>
          <p:cNvGrpSpPr/>
          <p:nvPr/>
        </p:nvGrpSpPr>
        <p:grpSpPr>
          <a:xfrm>
            <a:off x="-6493" y="889392"/>
            <a:ext cx="9187005" cy="3115672"/>
            <a:chOff x="-6493" y="3121639"/>
            <a:chExt cx="9187005" cy="2755632"/>
          </a:xfrm>
        </p:grpSpPr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939796CD-4686-CFC1-C116-ED86D78AFCF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6493" y="3121639"/>
              <a:ext cx="4578493" cy="2755631"/>
            </a:xfrm>
            <a:prstGeom prst="rect">
              <a:avLst/>
            </a:prstGeom>
          </p:spPr>
        </p:pic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3613D92F-2FA8-CB3C-BA9E-4A7F0C9822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02019" y="3121640"/>
              <a:ext cx="4578493" cy="2755631"/>
            </a:xfrm>
            <a:prstGeom prst="rect">
              <a:avLst/>
            </a:prstGeom>
          </p:spPr>
        </p:pic>
        <p:cxnSp>
          <p:nvCxnSpPr>
            <p:cNvPr id="8" name="Gerader Verbinder 7">
              <a:extLst>
                <a:ext uri="{FF2B5EF4-FFF2-40B4-BE49-F238E27FC236}">
                  <a16:creationId xmlns:a16="http://schemas.microsoft.com/office/drawing/2014/main" id="{64449F8B-A138-5B71-1C5E-8E74B53569BE}"/>
                </a:ext>
              </a:extLst>
            </p:cNvPr>
            <p:cNvCxnSpPr/>
            <p:nvPr/>
          </p:nvCxnSpPr>
          <p:spPr>
            <a:xfrm>
              <a:off x="539552" y="4437112"/>
              <a:ext cx="3888432" cy="0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9" name="Textfeld 8">
            <a:extLst>
              <a:ext uri="{FF2B5EF4-FFF2-40B4-BE49-F238E27FC236}">
                <a16:creationId xmlns:a16="http://schemas.microsoft.com/office/drawing/2014/main" id="{62AE0FBC-1183-3F1E-62B5-70E7F947F375}"/>
              </a:ext>
            </a:extLst>
          </p:cNvPr>
          <p:cNvSpPr txBox="1"/>
          <p:nvPr/>
        </p:nvSpPr>
        <p:spPr>
          <a:xfrm>
            <a:off x="251520" y="4221088"/>
            <a:ext cx="43504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dirty="0">
                <a:cs typeface="Arial" panose="020B0604020202020204" pitchFamily="34" charset="0"/>
              </a:rPr>
              <a:t>ODR : y compris mise en réseau &amp; QII, sans LQ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dirty="0">
                <a:cs typeface="Arial" panose="020B0604020202020204" pitchFamily="34" charset="0"/>
              </a:rPr>
              <a:t>PSB : PSB Bio et GMF uniquement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dirty="0">
                <a:cs typeface="Arial" panose="020B0604020202020204" pitchFamily="34" charset="0"/>
              </a:rPr>
              <a:t>Sans les contributions aux cultures particulières et le supplément céréales</a:t>
            </a:r>
            <a:endParaRPr lang="de-DE" sz="1600" dirty="0">
              <a:highlight>
                <a:srgbClr val="FF0000"/>
              </a:highlight>
              <a:cs typeface="Arial" panose="020B0604020202020204" pitchFamily="34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9EB3583-84A0-6BC5-E7DB-6915F94F54C6}"/>
              </a:ext>
            </a:extLst>
          </p:cNvPr>
          <p:cNvSpPr txBox="1"/>
          <p:nvPr/>
        </p:nvSpPr>
        <p:spPr>
          <a:xfrm>
            <a:off x="0" y="-27384"/>
            <a:ext cx="9144000" cy="461665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2400" b="1" dirty="0">
                <a:cs typeface="Arial" panose="020B0604020202020204" pitchFamily="34" charset="0"/>
              </a:rPr>
              <a:t>Marges brutes pour les cultures et les SPB en bio </a:t>
            </a:r>
            <a:r>
              <a:rPr lang="de-DE" dirty="0">
                <a:cs typeface="Arial" panose="020B0604020202020204" pitchFamily="34" charset="0"/>
              </a:rPr>
              <a:t>(taux 2022, </a:t>
            </a:r>
            <a:r>
              <a:rPr lang="de-DE" dirty="0" err="1">
                <a:cs typeface="Arial" panose="020B0604020202020204" pitchFamily="34" charset="0"/>
              </a:rPr>
              <a:t>zone de plaine</a:t>
            </a:r>
            <a:r>
              <a:rPr lang="de-DE" dirty="0">
                <a:cs typeface="Arial" panose="020B0604020202020204" pitchFamily="34" charset="0"/>
              </a:rPr>
              <a:t>) </a:t>
            </a:r>
          </a:p>
        </p:txBody>
      </p:sp>
      <p:sp>
        <p:nvSpPr>
          <p:cNvPr id="2" name="Pfeil: nach links 1">
            <a:extLst>
              <a:ext uri="{FF2B5EF4-FFF2-40B4-BE49-F238E27FC236}">
                <a16:creationId xmlns:a16="http://schemas.microsoft.com/office/drawing/2014/main" id="{AA1DD345-6E03-53A5-FC91-3DA2A8FC43D0}"/>
              </a:ext>
            </a:extLst>
          </p:cNvPr>
          <p:cNvSpPr/>
          <p:nvPr/>
        </p:nvSpPr>
        <p:spPr>
          <a:xfrm>
            <a:off x="2248309" y="1741899"/>
            <a:ext cx="766635" cy="318949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D5C8766-649F-45C5-91D4-CE1E5EACBD8A}"/>
              </a:ext>
            </a:extLst>
          </p:cNvPr>
          <p:cNvSpPr/>
          <p:nvPr/>
        </p:nvSpPr>
        <p:spPr>
          <a:xfrm>
            <a:off x="107504" y="901772"/>
            <a:ext cx="4320480" cy="318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>
                <a:solidFill>
                  <a:schemeClr val="tx1"/>
                </a:solidFill>
              </a:rPr>
              <a:t>Marge Brute  avec contributions, BIO, Plaine</a:t>
            </a:r>
            <a:endParaRPr lang="de-CH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BFA604B-53EB-4F17-95D5-32E5EFD9A585}"/>
              </a:ext>
            </a:extLst>
          </p:cNvPr>
          <p:cNvSpPr/>
          <p:nvPr/>
        </p:nvSpPr>
        <p:spPr>
          <a:xfrm>
            <a:off x="4572000" y="877803"/>
            <a:ext cx="4563823" cy="3189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>
                <a:solidFill>
                  <a:schemeClr val="tx1"/>
                </a:solidFill>
              </a:rPr>
              <a:t>Heures de traction et unités de main d’</a:t>
            </a:r>
            <a:r>
              <a:rPr lang="fr-CH" dirty="0" err="1">
                <a:solidFill>
                  <a:schemeClr val="tx1"/>
                </a:solidFill>
              </a:rPr>
              <a:t>oeuvre</a:t>
            </a:r>
            <a:endParaRPr lang="de-CH" dirty="0">
              <a:solidFill>
                <a:schemeClr val="tx1"/>
              </a:solidFill>
            </a:endParaRPr>
          </a:p>
        </p:txBody>
      </p:sp>
      <p:sp>
        <p:nvSpPr>
          <p:cNvPr id="3" name="Fußzeilenplatzhalter 3">
            <a:extLst>
              <a:ext uri="{FF2B5EF4-FFF2-40B4-BE49-F238E27FC236}">
                <a16:creationId xmlns:a16="http://schemas.microsoft.com/office/drawing/2014/main" id="{FFD85710-CACE-87BE-6A08-9FE6D64AC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654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7F5C4235-082A-CA5F-B1E9-BFAFE2F37357}"/>
              </a:ext>
            </a:extLst>
          </p:cNvPr>
          <p:cNvSpPr txBox="1"/>
          <p:nvPr/>
        </p:nvSpPr>
        <p:spPr>
          <a:xfrm>
            <a:off x="0" y="-27384"/>
            <a:ext cx="9144000" cy="461665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2400" b="1" dirty="0">
                <a:cs typeface="Arial" panose="020B0604020202020204" pitchFamily="34" charset="0"/>
              </a:rPr>
              <a:t>Que peut faire une entreprise pour rendre </a:t>
            </a:r>
            <a:r>
              <a:rPr lang="de-CH" sz="2400" b="1" dirty="0" err="1">
                <a:cs typeface="Arial" panose="020B0604020202020204" pitchFamily="34" charset="0"/>
              </a:rPr>
              <a:t>les</a:t>
            </a:r>
            <a:r>
              <a:rPr lang="de-CH" sz="2400" b="1" dirty="0">
                <a:cs typeface="Arial" panose="020B0604020202020204" pitchFamily="34" charset="0"/>
              </a:rPr>
              <a:t> SPB plus rentables ?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744D006F-5F57-FC37-A364-336F7EEC67BB}"/>
              </a:ext>
            </a:extLst>
          </p:cNvPr>
          <p:cNvSpPr txBox="1"/>
          <p:nvPr/>
        </p:nvSpPr>
        <p:spPr>
          <a:xfrm>
            <a:off x="323528" y="548680"/>
            <a:ext cx="8640960" cy="317009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de-DE" sz="2000" b="1" dirty="0">
                <a:cs typeface="Arial" panose="020B0604020202020204" pitchFamily="34" charset="0"/>
              </a:rPr>
              <a:t>Côté recettes :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2000" b="1" dirty="0">
                <a:cs typeface="Arial" panose="020B0604020202020204" pitchFamily="34" charset="0"/>
              </a:rPr>
              <a:t>Récolte </a:t>
            </a:r>
            <a:r>
              <a:rPr lang="de-DE" sz="2000" dirty="0">
                <a:cs typeface="Arial" panose="020B0604020202020204" pitchFamily="34" charset="0"/>
              </a:rPr>
              <a:t>(pour les prairies)</a:t>
            </a:r>
          </a:p>
          <a:p>
            <a:pPr marL="742950" lvl="1" indent="-285750">
              <a:buFont typeface="Symbol" panose="05050102010706020507" pitchFamily="18" charset="2"/>
              <a:buChar char="-"/>
            </a:pPr>
            <a:r>
              <a:rPr lang="de-DE" sz="2000" dirty="0">
                <a:cs typeface="Arial" panose="020B0604020202020204" pitchFamily="34" charset="0"/>
              </a:rPr>
              <a:t>Quantité non influençable &gt; La qualité est importante !</a:t>
            </a:r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de-DE" sz="2000" dirty="0" err="1">
                <a:cs typeface="Arial" panose="020B0604020202020204" pitchFamily="34" charset="0"/>
              </a:rPr>
              <a:t>Eviter</a:t>
            </a:r>
            <a:r>
              <a:rPr lang="de-DE" sz="2000" dirty="0">
                <a:cs typeface="Arial" panose="020B0604020202020204" pitchFamily="34" charset="0"/>
              </a:rPr>
              <a:t> </a:t>
            </a:r>
            <a:r>
              <a:rPr lang="de-DE" sz="2000" dirty="0" err="1">
                <a:cs typeface="Arial" panose="020B0604020202020204" pitchFamily="34" charset="0"/>
              </a:rPr>
              <a:t>les</a:t>
            </a:r>
            <a:r>
              <a:rPr lang="de-DE" sz="2000" dirty="0">
                <a:cs typeface="Arial" panose="020B0604020202020204" pitchFamily="34" charset="0"/>
              </a:rPr>
              <a:t> </a:t>
            </a:r>
            <a:r>
              <a:rPr lang="de-DE" sz="2000" dirty="0" err="1">
                <a:cs typeface="Arial" panose="020B0604020202020204" pitchFamily="34" charset="0"/>
              </a:rPr>
              <a:t>pollution</a:t>
            </a:r>
            <a:r>
              <a:rPr lang="de-DE" sz="2000" dirty="0">
                <a:cs typeface="Arial" panose="020B0604020202020204" pitchFamily="34" charset="0"/>
              </a:rPr>
              <a:t> et le </a:t>
            </a:r>
            <a:r>
              <a:rPr lang="de-DE" sz="2000" dirty="0" err="1">
                <a:cs typeface="Arial" panose="020B0604020202020204" pitchFamily="34" charset="0"/>
              </a:rPr>
              <a:t>littering</a:t>
            </a:r>
            <a:endParaRPr lang="de-DE" sz="2000" dirty="0">
              <a:cs typeface="Arial" panose="020B0604020202020204" pitchFamily="34" charset="0"/>
            </a:endParaRPr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de-DE" sz="2000" dirty="0" err="1">
                <a:cs typeface="Arial" panose="020B0604020202020204" pitchFamily="34" charset="0"/>
              </a:rPr>
              <a:t>Eviter</a:t>
            </a:r>
            <a:r>
              <a:rPr lang="de-DE" sz="2000" dirty="0">
                <a:cs typeface="Arial" panose="020B0604020202020204" pitchFamily="34" charset="0"/>
              </a:rPr>
              <a:t> </a:t>
            </a:r>
            <a:r>
              <a:rPr lang="de-DE" sz="2000" dirty="0" err="1">
                <a:cs typeface="Arial" panose="020B0604020202020204" pitchFamily="34" charset="0"/>
              </a:rPr>
              <a:t>les</a:t>
            </a:r>
            <a:r>
              <a:rPr lang="de-DE" sz="2000" dirty="0">
                <a:cs typeface="Arial" panose="020B0604020202020204" pitchFamily="34" charset="0"/>
              </a:rPr>
              <a:t> </a:t>
            </a:r>
            <a:r>
              <a:rPr lang="de-DE" sz="2000" dirty="0" err="1">
                <a:cs typeface="Arial" panose="020B0604020202020204" pitchFamily="34" charset="0"/>
              </a:rPr>
              <a:t>mauvaises</a:t>
            </a:r>
            <a:r>
              <a:rPr lang="de-DE" sz="2000" dirty="0">
                <a:cs typeface="Arial" panose="020B0604020202020204" pitchFamily="34" charset="0"/>
              </a:rPr>
              <a:t> herbes et plantes </a:t>
            </a:r>
            <a:r>
              <a:rPr lang="de-DE" sz="2000" dirty="0" err="1">
                <a:cs typeface="Arial" panose="020B0604020202020204" pitchFamily="34" charset="0"/>
              </a:rPr>
              <a:t>problématiques</a:t>
            </a:r>
            <a:endParaRPr lang="de-DE" sz="2000" dirty="0">
              <a:cs typeface="Arial" panose="020B0604020202020204" pitchFamily="34" charset="0"/>
            </a:endParaRP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2000" b="1" dirty="0">
                <a:cs typeface="Arial" panose="020B0604020202020204" pitchFamily="34" charset="0"/>
              </a:rPr>
              <a:t>Déclencher si possible toutes les contributions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de-DE" sz="2000" dirty="0" err="1">
                <a:cs typeface="Arial" panose="020B0604020202020204" pitchFamily="34" charset="0"/>
              </a:rPr>
              <a:t>Viser</a:t>
            </a:r>
            <a:r>
              <a:rPr lang="de-DE" sz="2000" dirty="0">
                <a:cs typeface="Arial" panose="020B0604020202020204" pitchFamily="34" charset="0"/>
              </a:rPr>
              <a:t> la QII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de-DE" sz="2000" dirty="0">
                <a:cs typeface="Arial" panose="020B0604020202020204" pitchFamily="34" charset="0"/>
              </a:rPr>
              <a:t>Participation à des projets de mise en réseau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de-DE" sz="2000" dirty="0">
                <a:cs typeface="Arial" panose="020B0604020202020204" pitchFamily="34" charset="0"/>
              </a:rPr>
              <a:t>Participation à des </a:t>
            </a:r>
            <a:r>
              <a:rPr lang="de-DE" sz="2000" dirty="0" err="1">
                <a:cs typeface="Arial" panose="020B0604020202020204" pitchFamily="34" charset="0"/>
              </a:rPr>
              <a:t>projets</a:t>
            </a:r>
            <a:r>
              <a:rPr lang="de-DE" sz="2000" dirty="0">
                <a:cs typeface="Arial" panose="020B0604020202020204" pitchFamily="34" charset="0"/>
              </a:rPr>
              <a:t> QP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de-DE" sz="2000" dirty="0">
                <a:cs typeface="Arial" panose="020B0604020202020204" pitchFamily="34" charset="0"/>
              </a:rPr>
              <a:t>Participation à des </a:t>
            </a:r>
            <a:r>
              <a:rPr lang="de-DE" sz="2000" dirty="0" err="1">
                <a:cs typeface="Arial" panose="020B0604020202020204" pitchFamily="34" charset="0"/>
              </a:rPr>
              <a:t>projets</a:t>
            </a:r>
            <a:r>
              <a:rPr lang="de-DE" sz="2000" dirty="0">
                <a:cs typeface="Arial" panose="020B0604020202020204" pitchFamily="34" charset="0"/>
              </a:rPr>
              <a:t> </a:t>
            </a:r>
            <a:r>
              <a:rPr lang="de-DE" sz="2000" dirty="0" err="1">
                <a:cs typeface="Arial" panose="020B0604020202020204" pitchFamily="34" charset="0"/>
              </a:rPr>
              <a:t>locaux</a:t>
            </a:r>
            <a:r>
              <a:rPr lang="de-DE" sz="2000" dirty="0">
                <a:cs typeface="Arial" panose="020B0604020202020204" pitchFamily="34" charset="0"/>
              </a:rPr>
              <a:t> </a:t>
            </a:r>
            <a:r>
              <a:rPr lang="de-DE" sz="2000" dirty="0" err="1">
                <a:cs typeface="Arial" panose="020B0604020202020204" pitchFamily="34" charset="0"/>
              </a:rPr>
              <a:t>ou</a:t>
            </a:r>
            <a:r>
              <a:rPr lang="de-DE" sz="2000" dirty="0">
                <a:cs typeface="Arial" panose="020B0604020202020204" pitchFamily="34" charset="0"/>
              </a:rPr>
              <a:t> </a:t>
            </a:r>
            <a:r>
              <a:rPr lang="de-DE" sz="2000" dirty="0" err="1">
                <a:cs typeface="Arial" panose="020B0604020202020204" pitchFamily="34" charset="0"/>
              </a:rPr>
              <a:t>cantonaux</a:t>
            </a:r>
            <a:endParaRPr lang="de-DE" sz="2000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18D35901-EE57-7AF3-7D09-3613CDEB972E}"/>
              </a:ext>
            </a:extLst>
          </p:cNvPr>
          <p:cNvSpPr txBox="1"/>
          <p:nvPr/>
        </p:nvSpPr>
        <p:spPr>
          <a:xfrm>
            <a:off x="323528" y="4149080"/>
            <a:ext cx="8640960" cy="163121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2000" b="1" dirty="0">
                <a:cs typeface="Arial" panose="020B0604020202020204" pitchFamily="34" charset="0"/>
              </a:rPr>
              <a:t>Côté coûts :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CH" sz="2000" b="1" dirty="0">
                <a:cs typeface="Arial" panose="020B0604020202020204" pitchFamily="34" charset="0"/>
              </a:rPr>
              <a:t>Réduire les coûts des machines et de la main-d'œuvre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de-CH" sz="2000" dirty="0">
                <a:cs typeface="Arial" panose="020B0604020202020204" pitchFamily="34" charset="0"/>
              </a:rPr>
              <a:t>Utiliser la bonne technique d'installation pour des prairies, des jachères et des ourlets riches en espèces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de-CH" sz="2000" dirty="0">
                <a:cs typeface="Arial" panose="020B0604020202020204" pitchFamily="34" charset="0"/>
              </a:rPr>
              <a:t>Maîtriser les </a:t>
            </a:r>
            <a:r>
              <a:rPr lang="de-CH" sz="2000" dirty="0" err="1">
                <a:cs typeface="Arial" panose="020B0604020202020204" pitchFamily="34" charset="0"/>
              </a:rPr>
              <a:t>mauvaises</a:t>
            </a:r>
            <a:r>
              <a:rPr lang="de-CH" sz="2000" dirty="0">
                <a:cs typeface="Arial" panose="020B0604020202020204" pitchFamily="34" charset="0"/>
              </a:rPr>
              <a:t> herbes et plantes </a:t>
            </a:r>
            <a:r>
              <a:rPr lang="de-CH" sz="2000" dirty="0" err="1">
                <a:cs typeface="Arial" panose="020B0604020202020204" pitchFamily="34" charset="0"/>
              </a:rPr>
              <a:t>problématiques</a:t>
            </a:r>
            <a:endParaRPr lang="de-CH" sz="2000" dirty="0">
              <a:cs typeface="Arial" panose="020B0604020202020204" pitchFamily="34" charset="0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40CAA74-5E06-5CA3-9E6D-BE003211B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699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526C70-249B-51F2-E6E7-BDF5C4B2D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27784" y="692696"/>
            <a:ext cx="6408712" cy="129606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CH" dirty="0">
                <a:latin typeface="+mn-lt"/>
              </a:rPr>
              <a:t>1. la "marge brute, contributions comprises" permet d'estimer grossièrement la rentabilité des cultures et des SPB.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CB58B2EC-3B00-5366-5507-C6F98BFE5196}"/>
              </a:ext>
            </a:extLst>
          </p:cNvPr>
          <p:cNvSpPr txBox="1">
            <a:spLocks/>
          </p:cNvSpPr>
          <p:nvPr/>
        </p:nvSpPr>
        <p:spPr>
          <a:xfrm>
            <a:off x="0" y="-27384"/>
            <a:ext cx="9144000" cy="7200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 b="1" dirty="0">
                <a:latin typeface="+mn-lt"/>
              </a:rPr>
              <a:t>                                    Conclusion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AD1D2AA0-0B69-E48E-5CDC-FD753091046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204"/>
          <a:stretch/>
        </p:blipFill>
        <p:spPr>
          <a:xfrm>
            <a:off x="0" y="-21341"/>
            <a:ext cx="2534661" cy="6047756"/>
          </a:xfrm>
          <a:prstGeom prst="rect">
            <a:avLst/>
          </a:prstGeom>
        </p:spPr>
      </p:pic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F98A4214-B1F8-07A7-F83C-0A4F4D1006FF}"/>
              </a:ext>
            </a:extLst>
          </p:cNvPr>
          <p:cNvSpPr txBox="1">
            <a:spLocks/>
          </p:cNvSpPr>
          <p:nvPr/>
        </p:nvSpPr>
        <p:spPr>
          <a:xfrm>
            <a:off x="2627784" y="2060848"/>
            <a:ext cx="6408712" cy="1656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CH" dirty="0">
                <a:solidFill>
                  <a:srgbClr val="000000"/>
                </a:solidFill>
                <a:latin typeface="+mn-lt"/>
              </a:rPr>
              <a:t>2. La MB </a:t>
            </a:r>
            <a:r>
              <a:rPr lang="de-CH" dirty="0" err="1">
                <a:solidFill>
                  <a:srgbClr val="000000"/>
                </a:solidFill>
                <a:latin typeface="+mn-lt"/>
              </a:rPr>
              <a:t>est</a:t>
            </a:r>
            <a:r>
              <a:rPr lang="de-CH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CH" dirty="0" err="1">
                <a:solidFill>
                  <a:srgbClr val="000000"/>
                </a:solidFill>
                <a:latin typeface="+mn-lt"/>
              </a:rPr>
              <a:t>définie</a:t>
            </a:r>
            <a:r>
              <a:rPr lang="de-CH" dirty="0">
                <a:solidFill>
                  <a:srgbClr val="000000"/>
                </a:solidFill>
                <a:latin typeface="+mn-lt"/>
              </a:rPr>
              <a:t> comme la différence entre </a:t>
            </a:r>
            <a:r>
              <a:rPr lang="de-CH" dirty="0" err="1">
                <a:solidFill>
                  <a:srgbClr val="000000"/>
                </a:solidFill>
                <a:latin typeface="+mn-lt"/>
              </a:rPr>
              <a:t>les</a:t>
            </a:r>
            <a:r>
              <a:rPr lang="de-CH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CH" dirty="0" err="1">
                <a:solidFill>
                  <a:srgbClr val="000000"/>
                </a:solidFill>
                <a:latin typeface="+mn-lt"/>
              </a:rPr>
              <a:t>recettes</a:t>
            </a:r>
            <a:r>
              <a:rPr lang="de-CH" dirty="0">
                <a:solidFill>
                  <a:srgbClr val="000000"/>
                </a:solidFill>
                <a:latin typeface="+mn-lt"/>
              </a:rPr>
              <a:t> totales et les coûts directs ou variables occasionnés et doit notamment pouvoir couvrir les salaires et les amortissements.</a:t>
            </a:r>
          </a:p>
          <a:p>
            <a:pPr marL="0" indent="0">
              <a:buNone/>
            </a:pPr>
            <a:endParaRPr lang="de-CH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C4CE26FE-3435-609C-89F5-281417EECE94}"/>
              </a:ext>
            </a:extLst>
          </p:cNvPr>
          <p:cNvSpPr txBox="1">
            <a:spLocks/>
          </p:cNvSpPr>
          <p:nvPr/>
        </p:nvSpPr>
        <p:spPr>
          <a:xfrm>
            <a:off x="2627784" y="3789040"/>
            <a:ext cx="6516216" cy="8640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CH" dirty="0">
                <a:solidFill>
                  <a:srgbClr val="000000"/>
                </a:solidFill>
                <a:latin typeface="+mn-lt"/>
              </a:rPr>
              <a:t>3. </a:t>
            </a:r>
            <a:r>
              <a:rPr lang="de-CH" dirty="0" err="1">
                <a:solidFill>
                  <a:srgbClr val="000000"/>
                </a:solidFill>
                <a:latin typeface="+mn-lt"/>
              </a:rPr>
              <a:t>les</a:t>
            </a:r>
            <a:r>
              <a:rPr lang="de-CH" dirty="0">
                <a:solidFill>
                  <a:srgbClr val="000000"/>
                </a:solidFill>
                <a:latin typeface="+mn-lt"/>
              </a:rPr>
              <a:t> MB des SPB s'en </a:t>
            </a:r>
            <a:r>
              <a:rPr lang="de-CH" dirty="0" err="1">
                <a:solidFill>
                  <a:srgbClr val="000000"/>
                </a:solidFill>
                <a:latin typeface="+mn-lt"/>
              </a:rPr>
              <a:t>sortent</a:t>
            </a:r>
            <a:r>
              <a:rPr lang="de-CH" dirty="0">
                <a:solidFill>
                  <a:srgbClr val="000000"/>
                </a:solidFill>
                <a:latin typeface="+mn-lt"/>
              </a:rPr>
              <a:t> très </a:t>
            </a:r>
            <a:r>
              <a:rPr lang="de-CH" dirty="0" err="1">
                <a:solidFill>
                  <a:srgbClr val="000000"/>
                </a:solidFill>
                <a:latin typeface="+mn-lt"/>
              </a:rPr>
              <a:t>bien</a:t>
            </a:r>
            <a:r>
              <a:rPr lang="de-CH" dirty="0">
                <a:solidFill>
                  <a:srgbClr val="000000"/>
                </a:solidFill>
                <a:latin typeface="+mn-lt"/>
              </a:rPr>
              <a:t> par rapport aux cultures en PER, et toujours bien en </a:t>
            </a:r>
            <a:r>
              <a:rPr lang="de-CH" dirty="0" err="1">
                <a:solidFill>
                  <a:srgbClr val="000000"/>
                </a:solidFill>
                <a:latin typeface="+mn-lt"/>
              </a:rPr>
              <a:t>agriculture</a:t>
            </a:r>
            <a:r>
              <a:rPr lang="de-CH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CH" dirty="0" err="1">
                <a:solidFill>
                  <a:srgbClr val="000000"/>
                </a:solidFill>
                <a:latin typeface="+mn-lt"/>
              </a:rPr>
              <a:t>bio</a:t>
            </a:r>
            <a:r>
              <a:rPr lang="de-CH" dirty="0">
                <a:solidFill>
                  <a:srgbClr val="000000"/>
                </a:solidFill>
                <a:latin typeface="+mn-lt"/>
              </a:rPr>
              <a:t>. </a:t>
            </a:r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8BDED824-6FF4-A747-9433-E85E1DD124F6}"/>
              </a:ext>
            </a:extLst>
          </p:cNvPr>
          <p:cNvSpPr txBox="1">
            <a:spLocks/>
          </p:cNvSpPr>
          <p:nvPr/>
        </p:nvSpPr>
        <p:spPr>
          <a:xfrm>
            <a:off x="2627784" y="4741460"/>
            <a:ext cx="6408712" cy="17118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CH" dirty="0">
                <a:solidFill>
                  <a:srgbClr val="000000"/>
                </a:solidFill>
                <a:latin typeface="+mn-lt"/>
              </a:rPr>
              <a:t>4. pour optimiser la rentabilité des SPB, l'exploitation devrait essayer de déclencher toutes les contributions possibles et d'entretenir les surfaces de manière professionnelle, mais en </a:t>
            </a:r>
            <a:r>
              <a:rPr lang="de-CH" dirty="0" err="1">
                <a:solidFill>
                  <a:srgbClr val="000000"/>
                </a:solidFill>
                <a:latin typeface="+mn-lt"/>
              </a:rPr>
              <a:t>rationnalisant</a:t>
            </a:r>
            <a:r>
              <a:rPr lang="de-CH" dirty="0">
                <a:solidFill>
                  <a:srgbClr val="000000"/>
                </a:solidFill>
                <a:latin typeface="+mn-lt"/>
              </a:rPr>
              <a:t>  le travail.</a:t>
            </a:r>
            <a:endParaRPr lang="de-CH" dirty="0">
              <a:latin typeface="+mn-lt"/>
            </a:endParaRPr>
          </a:p>
        </p:txBody>
      </p:sp>
      <p:sp>
        <p:nvSpPr>
          <p:cNvPr id="2" name="Fußzeilenplatzhalter 3">
            <a:extLst>
              <a:ext uri="{FF2B5EF4-FFF2-40B4-BE49-F238E27FC236}">
                <a16:creationId xmlns:a16="http://schemas.microsoft.com/office/drawing/2014/main" id="{C93BA1F5-6993-0F48-6590-1F41A6E9C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0292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2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15.8|15.9|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8.1|0.9|5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4.4|2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2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6|59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5|13.7|20|53.7"/>
</p:tagLst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E8815154C13C42A2B4D3323D70F6C2" ma:contentTypeVersion="13" ma:contentTypeDescription="Ein neues Dokument erstellen." ma:contentTypeScope="" ma:versionID="aaf1e67f7479f0cc95f11dd8d29c9c19">
  <xsd:schema xmlns:xsd="http://www.w3.org/2001/XMLSchema" xmlns:xs="http://www.w3.org/2001/XMLSchema" xmlns:p="http://schemas.microsoft.com/office/2006/metadata/properties" xmlns:ns2="b2d10406-eaae-41c3-88b9-698793e76f51" xmlns:ns3="4813c16e-7537-4e12-aeaa-392e5d7335a1" targetNamespace="http://schemas.microsoft.com/office/2006/metadata/properties" ma:root="true" ma:fieldsID="02c1eb7f02bda30305b8ff50c8fbb17d" ns2:_="" ns3:_="">
    <xsd:import namespace="b2d10406-eaae-41c3-88b9-698793e76f51"/>
    <xsd:import namespace="4813c16e-7537-4e12-aeaa-392e5d7335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d10406-eaae-41c3-88b9-698793e76f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1bc49ad8-0d76-4442-b3ec-dfaba3082b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13c16e-7537-4e12-aeaa-392e5d7335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0e58f48-bdd5-45ad-aecc-91b85314a1e7}" ma:internalName="TaxCatchAll" ma:showField="CatchAllData" ma:web="4813c16e-7537-4e12-aeaa-392e5d7335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2d10406-eaae-41c3-88b9-698793e76f51">
      <Terms xmlns="http://schemas.microsoft.com/office/infopath/2007/PartnerControls"/>
    </lcf76f155ced4ddcb4097134ff3c332f>
    <TaxCatchAll xmlns="4813c16e-7537-4e12-aeaa-392e5d7335a1" xsi:nil="true"/>
  </documentManagement>
</p:properties>
</file>

<file path=customXml/itemProps1.xml><?xml version="1.0" encoding="utf-8"?>
<ds:datastoreItem xmlns:ds="http://schemas.openxmlformats.org/officeDocument/2006/customXml" ds:itemID="{C05CF6B6-F600-4DF9-A534-F9E4E16E99A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97986CE-4760-4C22-8553-DAFD1032A596}"/>
</file>

<file path=customXml/itemProps3.xml><?xml version="1.0" encoding="utf-8"?>
<ds:datastoreItem xmlns:ds="http://schemas.openxmlformats.org/officeDocument/2006/customXml" ds:itemID="{3B1F0389-DCC4-4552-AF62-62FC06389D97}">
  <ds:schemaRefs>
    <ds:schemaRef ds:uri="b2d10406-eaae-41c3-88b9-698793e76f51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4813c16e-7537-4e12-aeaa-392e5d7335a1"/>
    <ds:schemaRef ds:uri="http://purl.org/dc/dcmitype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6198184d-d2c8-499d-9d12-552a8ace3336"/>
    <ds:schemaRef ds:uri="931b810c-e1bd-460f-9377-b918a6c9e4a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977</Words>
  <Application>Microsoft Office PowerPoint</Application>
  <PresentationFormat>Bildschirmpräsentation (4:3)</PresentationFormat>
  <Paragraphs>125</Paragraphs>
  <Slides>10</Slides>
  <Notes>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5" baseType="lpstr">
      <vt:lpstr>Arial</vt:lpstr>
      <vt:lpstr>Calibri</vt:lpstr>
      <vt:lpstr>Symbol</vt:lpstr>
      <vt:lpstr>Wingdings</vt:lpstr>
      <vt:lpstr>Benutzerdefiniertes Design</vt:lpstr>
      <vt:lpstr>Formation de conseiller-ère en biodiversité</vt:lpstr>
      <vt:lpstr>PowerPoint-Präsentation</vt:lpstr>
      <vt:lpstr>PowerPoint-Präsentation</vt:lpstr>
      <vt:lpstr>Système de paiements directs et catégories de contributions</vt:lpstr>
      <vt:lpstr>Paiements directs pour les SPB et les grandes cultures</vt:lpstr>
      <vt:lpstr>PowerPoint-Präsentation</vt:lpstr>
      <vt:lpstr>PowerPoint-Präsentation</vt:lpstr>
      <vt:lpstr>PowerPoint-Präsentation</vt:lpstr>
      <vt:lpstr>PowerPoint-Präsentation</vt:lpstr>
      <vt:lpstr>Mentions légales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Weidmann Gilles</dc:creator>
  <cp:keywords>, docId:183F57361972D5762CF20A77C9A8238A</cp:keywords>
  <cp:lastModifiedBy>Zurbrügg Corinne</cp:lastModifiedBy>
  <cp:revision>614</cp:revision>
  <cp:lastPrinted>2023-01-23T11:00:51Z</cp:lastPrinted>
  <dcterms:created xsi:type="dcterms:W3CDTF">2017-09-25T14:16:51Z</dcterms:created>
  <dcterms:modified xsi:type="dcterms:W3CDTF">2026-06-01T13:29:41Z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0x01010073E8815154C13C42A2B4D3323D70F6C2</vt:lpwstr>
  </property>
  <property fmtid="{D5CDD505-2E9C-101B-9397-08002B2CF9AE}" pid="3" name="MediaServiceImageTags">
    <vt:lpwstr/>
  </property>
</Properties>
</file>