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2" r:id="rId4"/>
  </p:sldMasterIdLst>
  <p:notesMasterIdLst>
    <p:notesMasterId r:id="rId15"/>
  </p:notesMasterIdLst>
  <p:sldIdLst>
    <p:sldId id="386" r:id="rId5"/>
    <p:sldId id="375" r:id="rId6"/>
    <p:sldId id="379" r:id="rId7"/>
    <p:sldId id="376" r:id="rId8"/>
    <p:sldId id="378" r:id="rId9"/>
    <p:sldId id="377" r:id="rId10"/>
    <p:sldId id="380" r:id="rId11"/>
    <p:sldId id="381" r:id="rId12"/>
    <p:sldId id="382" r:id="rId13"/>
    <p:sldId id="339" r:id="rId14"/>
  </p:sldIdLst>
  <p:sldSz cx="9144000" cy="6858000" type="screen4x3"/>
  <p:notesSz cx="6735763" cy="98663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C62BDB6-E01E-F73E-7019-9F3B193AAF37}" name="Barbara Steiner" initials="BS" userId="S::steiner@Agrofutura.ch::565e6a1e-c9ae-4e91-8b3e-de67b5692eac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gist Dominik" initials="DH" lastIdx="10" clrIdx="0"/>
  <p:cmAuthor id="1" name="Hagist Dominik" initials="DHA" lastIdx="4" clrIdx="1"/>
  <p:cmAuthor id="2" name="Weidmann Gilles" initials="WG" lastIdx="1" clrIdx="2">
    <p:extLst>
      <p:ext uri="{19B8F6BF-5375-455C-9EA6-DF929625EA0E}">
        <p15:presenceInfo xmlns:p15="http://schemas.microsoft.com/office/powerpoint/2012/main" userId="S-1-5-21-1635401191-1135830115-316617838-1041" providerId="AD"/>
      </p:ext>
    </p:extLst>
  </p:cmAuthor>
  <p:cmAuthor id="3" name="Graf Roman" initials="RG" lastIdx="2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FF7D"/>
    <a:srgbClr val="00FF00"/>
    <a:srgbClr val="00CC66"/>
    <a:srgbClr val="FF3399"/>
    <a:srgbClr val="CCFFCC"/>
    <a:srgbClr val="99FFCC"/>
    <a:srgbClr val="FFFFFF"/>
    <a:srgbClr val="FFCC99"/>
    <a:srgbClr val="CCFF66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438A903-544B-4BAB-87F0-955EDDE98F3D}" v="1" dt="2026-06-01T13:35:45.267"/>
  </p1510:revLst>
</p1510:revInfo>
</file>

<file path=ppt/tableStyles.xml><?xml version="1.0" encoding="utf-8"?>
<a:tblStyleLst xmlns:a="http://schemas.openxmlformats.org/drawingml/2006/main" def="{21E4AEA4-8DFA-4A89-87EB-49C32662AFE0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Dunkle Formatvorlage 2 - Akzent 1/Akz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84E427A-3D55-4303-BF80-6455036E1DE7}" styleName="Designformatvorlage 1 - Akz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89" autoAdjust="0"/>
    <p:restoredTop sz="71463" autoAdjust="0"/>
  </p:normalViewPr>
  <p:slideViewPr>
    <p:cSldViewPr>
      <p:cViewPr varScale="1">
        <p:scale>
          <a:sx n="90" d="100"/>
          <a:sy n="90" d="100"/>
        </p:scale>
        <p:origin x="212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7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urbrügg Corinne" userId="9bf00a35-daaf-4b5d-a00c-eae22b493c7e" providerId="ADAL" clId="{F896CB6E-1FF8-4F8E-BB38-22186265DB2A}"/>
    <pc:docChg chg="custSel addSld modSld">
      <pc:chgData name="Zurbrügg Corinne" userId="9bf00a35-daaf-4b5d-a00c-eae22b493c7e" providerId="ADAL" clId="{F896CB6E-1FF8-4F8E-BB38-22186265DB2A}" dt="2026-06-01T13:36:37.319" v="10" actId="478"/>
      <pc:docMkLst>
        <pc:docMk/>
      </pc:docMkLst>
      <pc:sldChg chg="add">
        <pc:chgData name="Zurbrügg Corinne" userId="9bf00a35-daaf-4b5d-a00c-eae22b493c7e" providerId="ADAL" clId="{F896CB6E-1FF8-4F8E-BB38-22186265DB2A}" dt="2026-06-01T13:35:45.267" v="0"/>
        <pc:sldMkLst>
          <pc:docMk/>
          <pc:sldMk cId="266204402" sldId="339"/>
        </pc:sldMkLst>
      </pc:sldChg>
      <pc:sldChg chg="modNotesTx">
        <pc:chgData name="Zurbrügg Corinne" userId="9bf00a35-daaf-4b5d-a00c-eae22b493c7e" providerId="ADAL" clId="{F896CB6E-1FF8-4F8E-BB38-22186265DB2A}" dt="2026-06-01T13:36:32.322" v="9" actId="6549"/>
        <pc:sldMkLst>
          <pc:docMk/>
          <pc:sldMk cId="703505543" sldId="375"/>
        </pc:sldMkLst>
      </pc:sldChg>
      <pc:sldChg chg="modNotesTx">
        <pc:chgData name="Zurbrügg Corinne" userId="9bf00a35-daaf-4b5d-a00c-eae22b493c7e" providerId="ADAL" clId="{F896CB6E-1FF8-4F8E-BB38-22186265DB2A}" dt="2026-06-01T13:36:20.743" v="7" actId="6549"/>
        <pc:sldMkLst>
          <pc:docMk/>
          <pc:sldMk cId="3445651352" sldId="376"/>
        </pc:sldMkLst>
      </pc:sldChg>
      <pc:sldChg chg="modNotesTx">
        <pc:chgData name="Zurbrügg Corinne" userId="9bf00a35-daaf-4b5d-a00c-eae22b493c7e" providerId="ADAL" clId="{F896CB6E-1FF8-4F8E-BB38-22186265DB2A}" dt="2026-06-01T13:36:08.091" v="4" actId="6549"/>
        <pc:sldMkLst>
          <pc:docMk/>
          <pc:sldMk cId="2170989779" sldId="377"/>
        </pc:sldMkLst>
      </pc:sldChg>
      <pc:sldChg chg="modNotesTx">
        <pc:chgData name="Zurbrügg Corinne" userId="9bf00a35-daaf-4b5d-a00c-eae22b493c7e" providerId="ADAL" clId="{F896CB6E-1FF8-4F8E-BB38-22186265DB2A}" dt="2026-06-01T13:36:16.230" v="6" actId="6549"/>
        <pc:sldMkLst>
          <pc:docMk/>
          <pc:sldMk cId="2186704451" sldId="378"/>
        </pc:sldMkLst>
      </pc:sldChg>
      <pc:sldChg chg="modNotesTx">
        <pc:chgData name="Zurbrügg Corinne" userId="9bf00a35-daaf-4b5d-a00c-eae22b493c7e" providerId="ADAL" clId="{F896CB6E-1FF8-4F8E-BB38-22186265DB2A}" dt="2026-06-01T13:36:28.234" v="8" actId="6549"/>
        <pc:sldMkLst>
          <pc:docMk/>
          <pc:sldMk cId="3986824933" sldId="379"/>
        </pc:sldMkLst>
      </pc:sldChg>
      <pc:sldChg chg="modNotesTx">
        <pc:chgData name="Zurbrügg Corinne" userId="9bf00a35-daaf-4b5d-a00c-eae22b493c7e" providerId="ADAL" clId="{F896CB6E-1FF8-4F8E-BB38-22186265DB2A}" dt="2026-06-01T13:36:00.563" v="3" actId="6549"/>
        <pc:sldMkLst>
          <pc:docMk/>
          <pc:sldMk cId="1550115807" sldId="380"/>
        </pc:sldMkLst>
      </pc:sldChg>
      <pc:sldChg chg="modNotesTx">
        <pc:chgData name="Zurbrügg Corinne" userId="9bf00a35-daaf-4b5d-a00c-eae22b493c7e" providerId="ADAL" clId="{F896CB6E-1FF8-4F8E-BB38-22186265DB2A}" dt="2026-06-01T13:35:55.802" v="2" actId="6549"/>
        <pc:sldMkLst>
          <pc:docMk/>
          <pc:sldMk cId="2575678227" sldId="381"/>
        </pc:sldMkLst>
      </pc:sldChg>
      <pc:sldChg chg="modNotesTx">
        <pc:chgData name="Zurbrügg Corinne" userId="9bf00a35-daaf-4b5d-a00c-eae22b493c7e" providerId="ADAL" clId="{F896CB6E-1FF8-4F8E-BB38-22186265DB2A}" dt="2026-06-01T13:35:51.015" v="1" actId="6549"/>
        <pc:sldMkLst>
          <pc:docMk/>
          <pc:sldMk cId="3740292788" sldId="382"/>
        </pc:sldMkLst>
      </pc:sldChg>
      <pc:sldChg chg="delSp mod">
        <pc:chgData name="Zurbrügg Corinne" userId="9bf00a35-daaf-4b5d-a00c-eae22b493c7e" providerId="ADAL" clId="{F896CB6E-1FF8-4F8E-BB38-22186265DB2A}" dt="2026-06-01T13:36:37.319" v="10" actId="478"/>
        <pc:sldMkLst>
          <pc:docMk/>
          <pc:sldMk cId="4025418728" sldId="386"/>
        </pc:sldMkLst>
        <pc:spChg chg="del">
          <ac:chgData name="Zurbrügg Corinne" userId="9bf00a35-daaf-4b5d-a00c-eae22b493c7e" providerId="ADAL" clId="{F896CB6E-1FF8-4F8E-BB38-22186265DB2A}" dt="2026-06-01T13:36:37.319" v="10" actId="478"/>
          <ac:spMkLst>
            <pc:docMk/>
            <pc:sldMk cId="4025418728" sldId="386"/>
            <ac:spMk id="4" creationId="{D42D06DA-5490-306F-0A99-FFF77398554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8830" cy="495029"/>
          </a:xfrm>
          <a:prstGeom prst="rect">
            <a:avLst/>
          </a:prstGeom>
        </p:spPr>
        <p:txBody>
          <a:bodyPr vert="horz" lIns="90745" tIns="45373" rIns="90745" bIns="45373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15374" y="0"/>
            <a:ext cx="2918830" cy="495029"/>
          </a:xfrm>
          <a:prstGeom prst="rect">
            <a:avLst/>
          </a:prstGeom>
        </p:spPr>
        <p:txBody>
          <a:bodyPr vert="horz" lIns="90745" tIns="45373" rIns="90745" bIns="45373" rtlCol="0"/>
          <a:lstStyle>
            <a:lvl1pPr algn="r">
              <a:defRPr sz="1200"/>
            </a:lvl1pPr>
          </a:lstStyle>
          <a:p>
            <a:fld id="{57B0CF8E-C138-4307-B66F-5CFD75F81BA9}" type="datetimeFigureOut">
              <a:rPr lang="de-CH" smtClean="0"/>
              <a:t>01.06.2026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7763" y="1233488"/>
            <a:ext cx="4440237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45" tIns="45373" rIns="90745" bIns="45373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3577" y="4748164"/>
            <a:ext cx="5388610" cy="3884861"/>
          </a:xfrm>
          <a:prstGeom prst="rect">
            <a:avLst/>
          </a:prstGeom>
        </p:spPr>
        <p:txBody>
          <a:bodyPr vert="horz" lIns="90745" tIns="45373" rIns="90745" bIns="45373" rtlCol="0"/>
          <a:lstStyle/>
          <a:p>
            <a:pPr lvl="0"/>
            <a:r>
              <a:rPr lang="de-DE"/>
              <a:t>Modifier le format de la grille de texte</a:t>
            </a:r>
          </a:p>
          <a:p>
            <a:pPr lvl="1"/>
            <a:r>
              <a:rPr lang="de-DE"/>
              <a:t>Deuxième niveau</a:t>
            </a:r>
          </a:p>
          <a:p>
            <a:pPr lvl="2"/>
            <a:r>
              <a:rPr lang="de-DE"/>
              <a:t>Troisième niveau</a:t>
            </a:r>
          </a:p>
          <a:p>
            <a:pPr lvl="3"/>
            <a:r>
              <a:rPr lang="de-DE"/>
              <a:t>Quatrième niveau</a:t>
            </a:r>
          </a:p>
          <a:p>
            <a:pPr lvl="4"/>
            <a:r>
              <a:rPr lang="de-DE"/>
              <a:t>Cinquième niveau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1" y="9371286"/>
            <a:ext cx="2918830" cy="495028"/>
          </a:xfrm>
          <a:prstGeom prst="rect">
            <a:avLst/>
          </a:prstGeom>
        </p:spPr>
        <p:txBody>
          <a:bodyPr vert="horz" lIns="90745" tIns="45373" rIns="90745" bIns="45373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15374" y="9371286"/>
            <a:ext cx="2918830" cy="495028"/>
          </a:xfrm>
          <a:prstGeom prst="rect">
            <a:avLst/>
          </a:prstGeom>
        </p:spPr>
        <p:txBody>
          <a:bodyPr vert="horz" lIns="90745" tIns="45373" rIns="90745" bIns="45373" rtlCol="0" anchor="b"/>
          <a:lstStyle>
            <a:lvl1pPr algn="r">
              <a:defRPr sz="1200"/>
            </a:lvl1pPr>
          </a:lstStyle>
          <a:p>
            <a:fld id="{E9976C48-313D-43E6-898F-7CCA8AB7B608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55700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1335808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121676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701800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1060246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0292257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1664763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1057387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5715564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67993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174196-DEBC-4EEA-9166-8CD3D9F2D8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473448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D8FFF8B-9E37-441C-88B7-A3A375247B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93347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ABCC5AC-602F-4AA6-A728-53E97BBED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24235"/>
            <a:ext cx="3086100" cy="365125"/>
          </a:xfrm>
        </p:spPr>
        <p:txBody>
          <a:bodyPr/>
          <a:lstStyle/>
          <a:p>
            <a:r>
              <a:rPr lang="fr-FR"/>
              <a:t>Formation de conseiller-ère en biodiversité</a:t>
            </a:r>
            <a:endParaRPr lang="de-CH" dirty="0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A0206ACB-C6EC-9974-302A-DB211752ACF1}"/>
              </a:ext>
            </a:extLst>
          </p:cNvPr>
          <p:cNvGrpSpPr/>
          <p:nvPr userDrawn="1"/>
        </p:nvGrpSpPr>
        <p:grpSpPr>
          <a:xfrm>
            <a:off x="755577" y="351202"/>
            <a:ext cx="7632848" cy="900000"/>
            <a:chOff x="755576" y="351202"/>
            <a:chExt cx="7632848" cy="900000"/>
          </a:xfrm>
        </p:grpSpPr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91440485-7CCA-71FF-7248-EAD9C17DBEE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351202"/>
              <a:ext cx="1712805" cy="900000"/>
            </a:xfrm>
            <a:prstGeom prst="rect">
              <a:avLst/>
            </a:prstGeom>
          </p:spPr>
        </p:pic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45485AC0-2B00-3C82-236D-23DEC554FD6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59369" y="841495"/>
              <a:ext cx="945779" cy="396000"/>
            </a:xfrm>
            <a:prstGeom prst="rect">
              <a:avLst/>
            </a:prstGeom>
          </p:spPr>
        </p:pic>
        <p:pic>
          <p:nvPicPr>
            <p:cNvPr id="9" name="Grafik 8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C49D5878-BFB7-3E38-FC28-AC6679671F1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720" r="17969"/>
            <a:stretch/>
          </p:blipFill>
          <p:spPr>
            <a:xfrm>
              <a:off x="5796136" y="351202"/>
              <a:ext cx="2592288" cy="90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93098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D8882545-4F47-4494-A735-4F3301B6FE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405209"/>
            <a:ext cx="7886700" cy="468000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0C9E06C-9E8C-424E-A15D-559585D30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2799" y="6405292"/>
            <a:ext cx="3086100" cy="365125"/>
          </a:xfrm>
        </p:spPr>
        <p:txBody>
          <a:bodyPr/>
          <a:lstStyle/>
          <a:p>
            <a:r>
              <a:rPr lang="fr-FR"/>
              <a:t>Formation de conseiller-ère en biodiversité</a:t>
            </a:r>
            <a:endParaRPr lang="de-CH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BE342788-ACCC-C064-F746-24B49F76C6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5BFA530B-50A3-CBC5-C875-39EADBFC4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79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nhaltsplatzhalter 2"/>
          <p:cNvSpPr>
            <a:spLocks noGrp="1"/>
          </p:cNvSpPr>
          <p:nvPr>
            <p:ph idx="13" hasCustomPrompt="1"/>
          </p:nvPr>
        </p:nvSpPr>
        <p:spPr>
          <a:xfrm>
            <a:off x="3233405" y="1638002"/>
            <a:ext cx="2700337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8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4161" y="1638002"/>
            <a:ext cx="2598465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9" name="Inhaltsplatzhalter 2"/>
          <p:cNvSpPr>
            <a:spLocks noGrp="1"/>
          </p:cNvSpPr>
          <p:nvPr>
            <p:ph idx="15" hasCustomPrompt="1"/>
          </p:nvPr>
        </p:nvSpPr>
        <p:spPr>
          <a:xfrm>
            <a:off x="5917925" y="1638002"/>
            <a:ext cx="2614889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cxnSp>
        <p:nvCxnSpPr>
          <p:cNvPr id="21" name="Gerader Verbinder 20"/>
          <p:cNvCxnSpPr/>
          <p:nvPr userDrawn="1"/>
        </p:nvCxnSpPr>
        <p:spPr>
          <a:xfrm>
            <a:off x="3222625" y="1638000"/>
            <a:ext cx="0" cy="217658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 userDrawn="1"/>
        </p:nvCxnSpPr>
        <p:spPr>
          <a:xfrm>
            <a:off x="5933741" y="1638000"/>
            <a:ext cx="0" cy="217658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CAB9EB27-EFDC-429F-9E2B-7D707308339C}"/>
              </a:ext>
            </a:extLst>
          </p:cNvPr>
          <p:cNvGrpSpPr/>
          <p:nvPr userDrawn="1"/>
        </p:nvGrpSpPr>
        <p:grpSpPr>
          <a:xfrm>
            <a:off x="755577" y="351202"/>
            <a:ext cx="7632848" cy="900000"/>
            <a:chOff x="755576" y="351202"/>
            <a:chExt cx="7632848" cy="900000"/>
          </a:xfrm>
        </p:grpSpPr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DE9393AB-CC19-4033-BCA9-5A0DB447702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351202"/>
              <a:ext cx="1712805" cy="900000"/>
            </a:xfrm>
            <a:prstGeom prst="rect">
              <a:avLst/>
            </a:prstGeom>
          </p:spPr>
        </p:pic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DC8CFD68-B5B5-4AB0-8D96-64ECCBB705E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59369" y="841495"/>
              <a:ext cx="945779" cy="396000"/>
            </a:xfrm>
            <a:prstGeom prst="rect">
              <a:avLst/>
            </a:prstGeom>
          </p:spPr>
        </p:pic>
        <p:pic>
          <p:nvPicPr>
            <p:cNvPr id="13" name="Grafik 12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FA7A1DF5-A270-433C-B2CB-0D802E4BBAA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720" r="17969"/>
            <a:stretch/>
          </p:blipFill>
          <p:spPr>
            <a:xfrm>
              <a:off x="5796136" y="351202"/>
              <a:ext cx="2592288" cy="900000"/>
            </a:xfrm>
            <a:prstGeom prst="rect">
              <a:avLst/>
            </a:prstGeom>
          </p:spPr>
        </p:pic>
      </p:grpSp>
      <p:sp>
        <p:nvSpPr>
          <p:cNvPr id="15" name="Fußzeilenplatzhalter 4">
            <a:extLst>
              <a:ext uri="{FF2B5EF4-FFF2-40B4-BE49-F238E27FC236}">
                <a16:creationId xmlns:a16="http://schemas.microsoft.com/office/drawing/2014/main" id="{A0E29215-BBC2-44C1-8202-476A43BC9E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62099" y="632423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/>
              <a:t>Formation de conseiller-ère en biodiversité</a:t>
            </a:r>
            <a:endParaRPr lang="de-CH" dirty="0"/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5B116523-80D4-47F9-897C-274987D70C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5650" y="3821840"/>
            <a:ext cx="6858000" cy="2055432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3159251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15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9B86ED0-376A-4AEA-82F4-B139877F5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FR"/>
              <a:t>Formation de conseiller-ère en biodiversité</a:t>
            </a:r>
            <a:endParaRPr lang="de-CH"/>
          </a:p>
        </p:txBody>
      </p:sp>
      <p:sp>
        <p:nvSpPr>
          <p:cNvPr id="8" name="Textplatzhalter 2">
            <a:extLst>
              <a:ext uri="{FF2B5EF4-FFF2-40B4-BE49-F238E27FC236}">
                <a16:creationId xmlns:a16="http://schemas.microsoft.com/office/drawing/2014/main" id="{9445F8F2-C532-4C73-ABC8-308090C571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03053"/>
            <a:ext cx="7886700" cy="468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92FA2A9F-58EF-650B-C097-763F1DB08C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940BEA56-F7D7-6744-8B3D-1C2BB2764D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/>
          <a:lstStyle/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452406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C5534CF-F738-4602-97CA-A3EA8F1771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99144"/>
            <a:ext cx="3867150" cy="468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5586B9E-B0B9-4592-A976-0EE3264A49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399144"/>
            <a:ext cx="3867150" cy="468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419F949-7998-450E-AEB6-1380D629C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fr-FR"/>
              <a:t>Formation de conseiller-ère en biodiversité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CFD9A61E-0FEC-49EF-031E-7BE54969E82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5" name="Titel 4">
            <a:extLst>
              <a:ext uri="{FF2B5EF4-FFF2-40B4-BE49-F238E27FC236}">
                <a16:creationId xmlns:a16="http://schemas.microsoft.com/office/drawing/2014/main" id="{CD5873B5-7B2D-BAD1-3110-FC01476C5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094429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54F3ED9-9001-4FC0-893D-81CB3C0FD4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268760"/>
            <a:ext cx="3868737" cy="720000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D045D8C-C343-4856-838C-D5A4E756FA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8650" y="2206761"/>
            <a:ext cx="3868737" cy="396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E59AE9D-1027-4470-A376-5FA6F23D3A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4841" y="1268760"/>
            <a:ext cx="3887788" cy="720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E5F618B3-C884-4B99-A23A-FB5DF1D74D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4841" y="2206761"/>
            <a:ext cx="3887788" cy="396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FE3C2D70-C4EA-4261-9A75-AB97A9622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396666"/>
            <a:ext cx="3086100" cy="365125"/>
          </a:xfrm>
        </p:spPr>
        <p:txBody>
          <a:bodyPr/>
          <a:lstStyle/>
          <a:p>
            <a:r>
              <a:rPr lang="fr-FR"/>
              <a:t>Formation de conseiller-ère en biodiversité</a:t>
            </a:r>
            <a:endParaRPr lang="de-CH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BA4EA3E-61B6-12E1-75A9-FDFD4EEAF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3C4A5592-6CEB-3322-64EA-52A317192E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57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A289651-6F9C-47E3-94C8-CDA55E63C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2160" y="6398581"/>
            <a:ext cx="3086100" cy="365125"/>
          </a:xfrm>
        </p:spPr>
        <p:txBody>
          <a:bodyPr/>
          <a:lstStyle/>
          <a:p>
            <a:r>
              <a:rPr lang="fr-FR"/>
              <a:t>Formation de conseiller-ère en biodiversité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59F735A-4595-D6BC-3088-BB6B976BFA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4FCDAF25-3FD9-E883-1F2D-05AD2695E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37768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79D429A-6DC4-47D6-BEC4-466AC1683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398164"/>
            <a:ext cx="3086100" cy="365125"/>
          </a:xfrm>
        </p:spPr>
        <p:txBody>
          <a:bodyPr/>
          <a:lstStyle/>
          <a:p>
            <a:r>
              <a:rPr lang="fr-FR"/>
              <a:t>Formation de conseiller-ère en biodiversité</a:t>
            </a:r>
            <a:endParaRPr lang="de-CH"/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CFCD5429-E64A-4B8D-B19D-A7CE9B5302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322" y="1336361"/>
            <a:ext cx="7921625" cy="234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0F436B8F-B756-4D14-A2DC-093901E87C1A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26152" y="3933056"/>
            <a:ext cx="3852000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A0A34AFC-16B6-4D3A-815A-ABC5A267B057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4694947" y="3927595"/>
            <a:ext cx="3852000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C0B067D-F435-70CA-1A05-A3AB118943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27D6F867-1B5E-FF68-EE75-A27D893BD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06288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5210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0" name="Inhaltsplatzhalter 2"/>
          <p:cNvSpPr>
            <a:spLocks noGrp="1"/>
          </p:cNvSpPr>
          <p:nvPr>
            <p:ph idx="15" hasCustomPrompt="1"/>
          </p:nvPr>
        </p:nvSpPr>
        <p:spPr>
          <a:xfrm>
            <a:off x="3311525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1" name="Inhaltsplatzhalter 2"/>
          <p:cNvSpPr>
            <a:spLocks noGrp="1"/>
          </p:cNvSpPr>
          <p:nvPr>
            <p:ph idx="16" hasCustomPrompt="1"/>
          </p:nvPr>
        </p:nvSpPr>
        <p:spPr>
          <a:xfrm>
            <a:off x="6025885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2" name="Inhaltsplatzhalter 2"/>
          <p:cNvSpPr>
            <a:spLocks noGrp="1"/>
          </p:cNvSpPr>
          <p:nvPr>
            <p:ph idx="17" hasCustomPrompt="1"/>
          </p:nvPr>
        </p:nvSpPr>
        <p:spPr>
          <a:xfrm>
            <a:off x="625210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3" name="Inhaltsplatzhalter 2"/>
          <p:cNvSpPr>
            <a:spLocks noGrp="1"/>
          </p:cNvSpPr>
          <p:nvPr>
            <p:ph idx="18" hasCustomPrompt="1"/>
          </p:nvPr>
        </p:nvSpPr>
        <p:spPr>
          <a:xfrm>
            <a:off x="3311525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4" name="Inhaltsplatzhalter 2"/>
          <p:cNvSpPr>
            <a:spLocks noGrp="1"/>
          </p:cNvSpPr>
          <p:nvPr>
            <p:ph idx="19" hasCustomPrompt="1"/>
          </p:nvPr>
        </p:nvSpPr>
        <p:spPr>
          <a:xfrm>
            <a:off x="6025885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EB4027F-5C62-4372-9BA7-8FFB8CB39070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5430465" y="6388042"/>
            <a:ext cx="3086100" cy="365125"/>
          </a:xfrm>
        </p:spPr>
        <p:txBody>
          <a:bodyPr/>
          <a:lstStyle/>
          <a:p>
            <a:r>
              <a:rPr lang="fr-FR"/>
              <a:t>Formation de conseiller-ère en biodiversité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378E7E22-6273-9CF8-619D-FBC85AF559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31C54AE3-826F-BA09-B0D2-D67DA7DC07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85848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8650" y="1415649"/>
            <a:ext cx="3852000" cy="450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1" name="Inhaltsplatzhalter 2"/>
          <p:cNvSpPr>
            <a:spLocks noGrp="1"/>
          </p:cNvSpPr>
          <p:nvPr>
            <p:ph idx="16" hasCustomPrompt="1"/>
          </p:nvPr>
        </p:nvSpPr>
        <p:spPr>
          <a:xfrm>
            <a:off x="4680000" y="1439592"/>
            <a:ext cx="3852000" cy="216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4" name="Inhaltsplatzhalter 2"/>
          <p:cNvSpPr>
            <a:spLocks noGrp="1"/>
          </p:cNvSpPr>
          <p:nvPr>
            <p:ph idx="19" hasCustomPrompt="1"/>
          </p:nvPr>
        </p:nvSpPr>
        <p:spPr>
          <a:xfrm>
            <a:off x="4680000" y="3755649"/>
            <a:ext cx="3852000" cy="216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719ED45-A6CA-4D5E-9435-BE39A5D0C9C8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5445900" y="6380009"/>
            <a:ext cx="3086100" cy="365125"/>
          </a:xfrm>
        </p:spPr>
        <p:txBody>
          <a:bodyPr/>
          <a:lstStyle/>
          <a:p>
            <a:r>
              <a:rPr lang="fr-FR"/>
              <a:t>Formation de conseiller-ère en biodiversité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10C857F-5B60-9B55-EDF7-BCF336D087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A38429D4-37B9-EB56-5A07-FDBA2C82B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36763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EE031E4-FFCB-488B-92D6-8AD7A41A96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412776"/>
            <a:ext cx="7886700" cy="468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Modifier le format du texte maître</a:t>
            </a:r>
          </a:p>
          <a:p>
            <a:pPr lvl="1"/>
            <a:r>
              <a:rPr lang="de-DE" dirty="0"/>
              <a:t>Deuxième niveau</a:t>
            </a:r>
          </a:p>
          <a:p>
            <a:pPr lvl="2"/>
            <a:r>
              <a:rPr lang="de-DE" dirty="0"/>
              <a:t>Troisième niveau</a:t>
            </a:r>
          </a:p>
          <a:p>
            <a:pPr lvl="3"/>
            <a:r>
              <a:rPr lang="de-DE" dirty="0"/>
              <a:t>Quatrième niveau</a:t>
            </a:r>
          </a:p>
          <a:p>
            <a:pPr lvl="4"/>
            <a:r>
              <a:rPr lang="de-DE" dirty="0"/>
              <a:t>Cinquième niveau</a:t>
            </a:r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71E80A5-7207-4BD0-968B-95B46A3991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29250" y="641164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/>
              <a:t>Formation de conseiller-ère en biodiversité</a:t>
            </a:r>
            <a:endParaRPr lang="de-CH" dirty="0"/>
          </a:p>
        </p:txBody>
      </p:sp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1720A3F-C75D-1655-8F89-694E22C0D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Modifier le format du titre maître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359690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2" r:id="rId2"/>
    <p:sldLayoutId id="2147483684" r:id="rId3"/>
    <p:sldLayoutId id="2147483686" r:id="rId4"/>
    <p:sldLayoutId id="2147483687" r:id="rId5"/>
    <p:sldLayoutId id="2147483688" r:id="rId6"/>
    <p:sldLayoutId id="2147483689" r:id="rId7"/>
    <p:sldLayoutId id="2147483670" r:id="rId8"/>
    <p:sldLayoutId id="2147483671" r:id="rId9"/>
    <p:sldLayoutId id="2147483692" r:id="rId10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22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grinatur.ch/" TargetMode="External"/><Relationship Id="rId3" Type="http://schemas.openxmlformats.org/officeDocument/2006/relationships/hyperlink" Target="http://www.agrofutura.ch/" TargetMode="External"/><Relationship Id="rId7" Type="http://schemas.openxmlformats.org/officeDocument/2006/relationships/hyperlink" Target="http://www.agridea.ch/" TargetMode="External"/><Relationship Id="rId2" Type="http://schemas.openxmlformats.org/officeDocument/2006/relationships/hyperlink" Target="mailto:info@agrofutura.ch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mailto:info@agridea.ch" TargetMode="External"/><Relationship Id="rId5" Type="http://schemas.openxmlformats.org/officeDocument/2006/relationships/hyperlink" Target="http://www.fibl.org/" TargetMode="External"/><Relationship Id="rId4" Type="http://schemas.openxmlformats.org/officeDocument/2006/relationships/hyperlink" Target="mailto:info.suisse@fibl.or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pn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png"/><Relationship Id="rId5" Type="http://schemas.openxmlformats.org/officeDocument/2006/relationships/image" Target="../media/image29.jpg"/><Relationship Id="rId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D86126-2FA0-4F13-857B-0852FD4811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9512" y="1041400"/>
            <a:ext cx="8568952" cy="2387600"/>
          </a:xfrm>
        </p:spPr>
        <p:txBody>
          <a:bodyPr>
            <a:normAutofit/>
          </a:bodyPr>
          <a:lstStyle/>
          <a:p>
            <a:r>
              <a:rPr lang="fr-CH" sz="5000" dirty="0"/>
              <a:t>Formation de conseiller-ère en biodiversité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F6B1E64-B0A8-4466-9781-1A50D6C4C1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5536" y="3429000"/>
            <a:ext cx="8352928" cy="1655762"/>
          </a:xfrm>
        </p:spPr>
        <p:txBody>
          <a:bodyPr/>
          <a:lstStyle/>
          <a:p>
            <a:r>
              <a:rPr lang="fr-CH" dirty="0"/>
              <a:t>Module agriculture</a:t>
            </a:r>
          </a:p>
          <a:p>
            <a:r>
              <a:rPr lang="de-CH" dirty="0" err="1"/>
              <a:t>Thème</a:t>
            </a:r>
            <a:r>
              <a:rPr lang="de-CH" dirty="0"/>
              <a:t>: </a:t>
            </a:r>
            <a:r>
              <a:rPr lang="de-CH" dirty="0" err="1"/>
              <a:t>Marchés</a:t>
            </a:r>
            <a:r>
              <a:rPr lang="de-CH" dirty="0"/>
              <a:t> et </a:t>
            </a:r>
            <a:r>
              <a:rPr lang="de-CH" dirty="0" err="1"/>
              <a:t>agriculture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40254187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8650" y="1268760"/>
            <a:ext cx="7886700" cy="4814293"/>
          </a:xfrm>
        </p:spPr>
        <p:txBody>
          <a:bodyPr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Institutions éditrices :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Agrofutura,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2"/>
              </a:rPr>
              <a:t> info@agrofutura.ch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3"/>
              </a:rPr>
              <a:t> www.agrofutura.ch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Institut de recherche de l'agriculture biologique FiBL,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4"/>
              </a:rPr>
              <a:t> info.suisse@fibl.org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5"/>
              </a:rPr>
              <a:t> www.fibl.org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200" dirty="0">
                <a:solidFill>
                  <a:prstClr val="black"/>
                </a:solidFill>
                <a:ea typeface="+mn-ea"/>
              </a:rPr>
              <a:t>AGRIDEA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6"/>
              </a:rPr>
              <a:t> info@agridea.ch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7"/>
              </a:rPr>
              <a:t> www.agridea.ch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H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fr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Auteures :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Regula Benz, Nicolas Bezençon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Marie-Eve Cardinal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Véronique Chevillat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Pascale Cornuz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 </a:t>
            </a:r>
            <a:r>
              <a:rPr lang="fr-CH" sz="1200" dirty="0">
                <a:solidFill>
                  <a:prstClr val="black"/>
                </a:solidFill>
              </a:rPr>
              <a:t> ,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Jérôme Duplain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Vera Hofer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Andreas Hofmann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</a:t>
            </a:r>
            <a:r>
              <a:rPr lang="fr-CH" sz="1200" dirty="0" err="1">
                <a:solidFill>
                  <a:prstClr val="black"/>
                </a:solidFill>
                <a:ea typeface="+mn-ea"/>
              </a:rPr>
              <a:t>Jolanda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Krummenacher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Pascal Olivier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Martina Rösch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</a:t>
            </a:r>
            <a:r>
              <a:rPr lang="fr-CH" sz="1200" dirty="0" err="1">
                <a:solidFill>
                  <a:prstClr val="black"/>
                </a:solidFill>
                <a:ea typeface="+mn-ea"/>
              </a:rPr>
              <a:t>Theres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Rutz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Daniel Schaffner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Johanna Schoop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 </a:t>
            </a:r>
            <a:r>
              <a:rPr lang="fr-CH" sz="1200" dirty="0">
                <a:solidFill>
                  <a:prstClr val="black"/>
                </a:solidFill>
              </a:rPr>
              <a:t> ,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Hubert Schürmann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Bea Vonlanthen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Irene Weyermann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, Corinne Zurbrügg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AGRIDEA,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Agrofutura,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 3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BioSuisse,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FiBL,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Station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Ornithologique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Suisse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CH" sz="1200" b="1" dirty="0">
              <a:solidFill>
                <a:prstClr val="black"/>
              </a:solidFill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200" b="1" dirty="0">
                <a:solidFill>
                  <a:prstClr val="black"/>
                </a:solidFill>
                <a:ea typeface="+mn-ea"/>
              </a:rPr>
              <a:t>Traduction </a:t>
            </a: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 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Regula Benz, Pascale Cornuz (FiBL)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Référence recommandée : 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Krummenacher J.,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Chevillat 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V., Zurbrügg C. (2025).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Matériel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pédagogique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pour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la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formation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de conseil en biodiversité à l'échelle de l'exploitation d'Agrofutura, FiBL et AGRIDEA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La série de transparents a été réalisée avec le soutien financier de l'Office fédéral de l'agriculture, de l'Office fédéral de l'environnement, des cantons 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pilotes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de Berne, Fribourg, Lucerne, Saint-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Gall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Thurgovie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,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Vaud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et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Zurich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(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offices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en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charge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de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l’agriculture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ou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de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l'environnement)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et de la Fondation Leopold Bachmann. Nous tenons à remercier chaleureusement tous les bailleurs de fonds.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Le jeu de transparents peut être téléchargé gratuitement sur </a:t>
            </a:r>
            <a:r>
              <a:rPr lang="de-CH" sz="1200" u="sng" dirty="0">
                <a:solidFill>
                  <a:prstClr val="black"/>
                </a:solidFill>
                <a:ea typeface="+mn-ea"/>
                <a:hlinkClick r:id="rId8"/>
              </a:rPr>
              <a:t>agrinatur.ch 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Toutes les informations contenues dans le dossier sont basées sur les connaissances et l'expérience des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auteures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. Malgré le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plus grand 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soin apporté à leur rédaction, des inexactitudes et des erreurs d'application ne peuvent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être exclues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. Par conséquent,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les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auteures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et les éditeurs déclinent toute responsabilité pour d'éventuelles inexactitudes dans le contenu ou pour des dommages résultant du suivi des recommandations.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2025 © 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Agrofutura AG, 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FiBL, Agridea,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Copyright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 les photos ne peuvent être utilisées qu'à des fins de formation initiale et continue sur le thème de la biodiversité dans l'exploitation agricole. Tous les droits sont réservés 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aux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auteur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e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s.</a:t>
            </a:r>
          </a:p>
          <a:p>
            <a:pPr marL="0" indent="0">
              <a:buNone/>
            </a:pPr>
            <a:endParaRPr lang="de-CH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Mentions légales</a:t>
            </a:r>
            <a:endParaRPr lang="de-CH" dirty="0"/>
          </a:p>
        </p:txBody>
      </p:sp>
      <p:sp>
        <p:nvSpPr>
          <p:cNvPr id="5" name="Fußzeilenplatzhalter 3">
            <a:extLst>
              <a:ext uri="{FF2B5EF4-FFF2-40B4-BE49-F238E27FC236}">
                <a16:creationId xmlns:a16="http://schemas.microsoft.com/office/drawing/2014/main" id="{0DCB4CB5-4CC7-06A3-B429-35913D7546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662044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CF089C0D-11E8-96E9-1BEA-B518012C0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7017"/>
            <a:ext cx="9144000" cy="720000"/>
          </a:xfrm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de-CH" b="1" dirty="0">
                <a:latin typeface="+mn-lt"/>
              </a:rPr>
              <a:t>       L'agriculture dans la chaîne de valeur</a:t>
            </a:r>
          </a:p>
        </p:txBody>
      </p:sp>
      <p:pic>
        <p:nvPicPr>
          <p:cNvPr id="3" name="Inhaltsplatzhalter 7">
            <a:extLst>
              <a:ext uri="{FF2B5EF4-FFF2-40B4-BE49-F238E27FC236}">
                <a16:creationId xmlns:a16="http://schemas.microsoft.com/office/drawing/2014/main" id="{46D8892C-EB38-AE3F-0D3B-BD6B839C5B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268" y="1556792"/>
            <a:ext cx="5149128" cy="4461098"/>
          </a:xfrm>
          <a:prstGeom prst="rect">
            <a:avLst/>
          </a:prstGeom>
        </p:spPr>
      </p:pic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F4BF0BB4-A4FB-7531-628C-78D2DE89F2DF}"/>
              </a:ext>
            </a:extLst>
          </p:cNvPr>
          <p:cNvGrpSpPr/>
          <p:nvPr/>
        </p:nvGrpSpPr>
        <p:grpSpPr>
          <a:xfrm>
            <a:off x="2588308" y="764704"/>
            <a:ext cx="5440076" cy="792088"/>
            <a:chOff x="2627784" y="764704"/>
            <a:chExt cx="3783892" cy="792088"/>
          </a:xfrm>
        </p:grpSpPr>
        <p:sp>
          <p:nvSpPr>
            <p:cNvPr id="4" name="Textfeld 3">
              <a:extLst>
                <a:ext uri="{FF2B5EF4-FFF2-40B4-BE49-F238E27FC236}">
                  <a16:creationId xmlns:a16="http://schemas.microsoft.com/office/drawing/2014/main" id="{5623A944-8BDA-CE5B-7CD8-180F4389DDE6}"/>
                </a:ext>
              </a:extLst>
            </p:cNvPr>
            <p:cNvSpPr txBox="1"/>
            <p:nvPr/>
          </p:nvSpPr>
          <p:spPr>
            <a:xfrm>
              <a:off x="2627784" y="960983"/>
              <a:ext cx="828830" cy="307777"/>
            </a:xfrm>
            <a:prstGeom prst="rect">
              <a:avLst/>
            </a:prstGeom>
            <a:solidFill>
              <a:srgbClr val="00B050"/>
            </a:solidFill>
            <a:ln w="381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de-DE" sz="1400" dirty="0">
                  <a:solidFill>
                    <a:schemeClr val="bg2"/>
                  </a:solidFill>
                </a:rPr>
                <a:t>Fournisseur</a:t>
              </a:r>
              <a:endParaRPr lang="de-CH" sz="1400" dirty="0">
                <a:solidFill>
                  <a:schemeClr val="bg2"/>
                </a:solidFill>
              </a:endParaRPr>
            </a:p>
          </p:txBody>
        </p:sp>
        <p:grpSp>
          <p:nvGrpSpPr>
            <p:cNvPr id="17" name="Gruppieren 16">
              <a:extLst>
                <a:ext uri="{FF2B5EF4-FFF2-40B4-BE49-F238E27FC236}">
                  <a16:creationId xmlns:a16="http://schemas.microsoft.com/office/drawing/2014/main" id="{5F91C693-41FE-09DE-3BEA-92543E78A6A1}"/>
                </a:ext>
              </a:extLst>
            </p:cNvPr>
            <p:cNvGrpSpPr/>
            <p:nvPr/>
          </p:nvGrpSpPr>
          <p:grpSpPr>
            <a:xfrm>
              <a:off x="2987824" y="764704"/>
              <a:ext cx="3423852" cy="792088"/>
              <a:chOff x="2987824" y="764704"/>
              <a:chExt cx="3423852" cy="792088"/>
            </a:xfrm>
          </p:grpSpPr>
          <p:sp>
            <p:nvSpPr>
              <p:cNvPr id="8" name="Pfeil: nach unten 7">
                <a:extLst>
                  <a:ext uri="{FF2B5EF4-FFF2-40B4-BE49-F238E27FC236}">
                    <a16:creationId xmlns:a16="http://schemas.microsoft.com/office/drawing/2014/main" id="{AFAA93E9-E31A-B75B-E064-9B1ABCE9E001}"/>
                  </a:ext>
                </a:extLst>
              </p:cNvPr>
              <p:cNvSpPr/>
              <p:nvPr/>
            </p:nvSpPr>
            <p:spPr>
              <a:xfrm>
                <a:off x="2987824" y="1333040"/>
                <a:ext cx="216024" cy="223752"/>
              </a:xfrm>
              <a:prstGeom prst="downArrow">
                <a:avLst/>
              </a:prstGeom>
              <a:solidFill>
                <a:schemeClr val="tx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CH"/>
              </a:p>
            </p:txBody>
          </p:sp>
          <p:sp>
            <p:nvSpPr>
              <p:cNvPr id="10" name="Textfeld 9">
                <a:extLst>
                  <a:ext uri="{FF2B5EF4-FFF2-40B4-BE49-F238E27FC236}">
                    <a16:creationId xmlns:a16="http://schemas.microsoft.com/office/drawing/2014/main" id="{610A02CC-B71C-499C-86B2-C58D5C413F68}"/>
                  </a:ext>
                </a:extLst>
              </p:cNvPr>
              <p:cNvSpPr txBox="1"/>
              <p:nvPr/>
            </p:nvSpPr>
            <p:spPr>
              <a:xfrm>
                <a:off x="4045707" y="764704"/>
                <a:ext cx="2365969" cy="523220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de-DE" sz="1400" dirty="0"/>
                  <a:t>p. ex. chariots élévateurs, jeunes arbres,</a:t>
                </a:r>
              </a:p>
              <a:p>
                <a:r>
                  <a:rPr lang="de-DE" sz="1400" dirty="0"/>
                  <a:t>PSM contre la mouche de la cerise</a:t>
                </a:r>
                <a:endParaRPr lang="de-CH" sz="1400" dirty="0"/>
              </a:p>
            </p:txBody>
          </p:sp>
        </p:grpSp>
      </p:grpSp>
      <p:sp>
        <p:nvSpPr>
          <p:cNvPr id="16" name="Textfeld 15">
            <a:extLst>
              <a:ext uri="{FF2B5EF4-FFF2-40B4-BE49-F238E27FC236}">
                <a16:creationId xmlns:a16="http://schemas.microsoft.com/office/drawing/2014/main" id="{591AF833-3ADB-9756-B513-D258E0199722}"/>
              </a:ext>
            </a:extLst>
          </p:cNvPr>
          <p:cNvSpPr txBox="1"/>
          <p:nvPr/>
        </p:nvSpPr>
        <p:spPr>
          <a:xfrm>
            <a:off x="4139952" y="4005064"/>
            <a:ext cx="1494444" cy="52322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1400" dirty="0"/>
              <a:t>p.ex. transport</a:t>
            </a:r>
          </a:p>
          <a:p>
            <a:r>
              <a:rPr lang="de-DE" sz="1400" dirty="0"/>
              <a:t>dans les magasins</a:t>
            </a:r>
            <a:endParaRPr lang="de-CH" sz="1400" dirty="0"/>
          </a:p>
        </p:txBody>
      </p:sp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D1312577-1B25-BA38-5BBC-53B7D8F0FD0E}"/>
              </a:ext>
            </a:extLst>
          </p:cNvPr>
          <p:cNvGrpSpPr/>
          <p:nvPr/>
        </p:nvGrpSpPr>
        <p:grpSpPr>
          <a:xfrm>
            <a:off x="1115616" y="1383392"/>
            <a:ext cx="5688632" cy="1325528"/>
            <a:chOff x="1115616" y="1383392"/>
            <a:chExt cx="5688632" cy="1325528"/>
          </a:xfrm>
        </p:grpSpPr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9B13444A-903C-488E-D606-1BB72666CAC6}"/>
                </a:ext>
              </a:extLst>
            </p:cNvPr>
            <p:cNvSpPr/>
            <p:nvPr/>
          </p:nvSpPr>
          <p:spPr>
            <a:xfrm>
              <a:off x="1115616" y="1628800"/>
              <a:ext cx="3816424" cy="864096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pic>
          <p:nvPicPr>
            <p:cNvPr id="24" name="Grafik 23" descr="Ein Bild, das Frucht, Kirsche, draußen, Essen enthält.&#10;&#10;Automatisch generierte Beschreibung">
              <a:extLst>
                <a:ext uri="{FF2B5EF4-FFF2-40B4-BE49-F238E27FC236}">
                  <a16:creationId xmlns:a16="http://schemas.microsoft.com/office/drawing/2014/main" id="{890DC10D-1DDD-5E27-6365-0473EADCF8D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28987" y="1383392"/>
              <a:ext cx="1775261" cy="1325528"/>
            </a:xfrm>
            <a:prstGeom prst="rect">
              <a:avLst/>
            </a:prstGeom>
          </p:spPr>
        </p:pic>
      </p:grpSp>
      <p:sp>
        <p:nvSpPr>
          <p:cNvPr id="26" name="Textfeld 25">
            <a:extLst>
              <a:ext uri="{FF2B5EF4-FFF2-40B4-BE49-F238E27FC236}">
                <a16:creationId xmlns:a16="http://schemas.microsoft.com/office/drawing/2014/main" id="{282DC8FE-7377-9461-34E1-8BFD4E22F733}"/>
              </a:ext>
            </a:extLst>
          </p:cNvPr>
          <p:cNvSpPr txBox="1"/>
          <p:nvPr/>
        </p:nvSpPr>
        <p:spPr>
          <a:xfrm>
            <a:off x="123750" y="2545740"/>
            <a:ext cx="1639938" cy="738664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1400" dirty="0"/>
              <a:t>p. ex. la </a:t>
            </a:r>
            <a:r>
              <a:rPr lang="de-CH" sz="1400" dirty="0" err="1"/>
              <a:t>palettisation</a:t>
            </a:r>
            <a:r>
              <a:rPr lang="de-CH" sz="1400" dirty="0"/>
              <a:t>,</a:t>
            </a:r>
          </a:p>
          <a:p>
            <a:r>
              <a:rPr lang="de-CH" sz="1400" dirty="0"/>
              <a:t>Contrôle de qualité</a:t>
            </a:r>
          </a:p>
        </p:txBody>
      </p:sp>
      <p:pic>
        <p:nvPicPr>
          <p:cNvPr id="28" name="Grafik 27">
            <a:extLst>
              <a:ext uri="{FF2B5EF4-FFF2-40B4-BE49-F238E27FC236}">
                <a16:creationId xmlns:a16="http://schemas.microsoft.com/office/drawing/2014/main" id="{1F75D054-9EE7-5906-DF38-4CCDF44F095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50" y="4680522"/>
            <a:ext cx="2086416" cy="1390212"/>
          </a:xfrm>
          <a:prstGeom prst="rect">
            <a:avLst/>
          </a:prstGeom>
        </p:spPr>
      </p:pic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142E256D-B300-44DF-4A7B-E37A16DA9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703505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CF089C0D-11E8-96E9-1BEA-B518012C0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7017"/>
            <a:ext cx="9144000" cy="720000"/>
          </a:xfrm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de-CH" b="1" dirty="0">
                <a:latin typeface="+mn-lt"/>
              </a:rPr>
              <a:t>       Impact sur les producteurs agricoles</a:t>
            </a:r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E7C68DB7-1B04-3D4C-F3AB-037538D760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066" y="1484784"/>
            <a:ext cx="8586405" cy="1656184"/>
          </a:xfrm>
          <a:prstGeom prst="rect">
            <a:avLst/>
          </a:prstGeom>
        </p:spPr>
      </p:pic>
      <p:sp>
        <p:nvSpPr>
          <p:cNvPr id="3" name="AutoShape 2" descr="Die Macht der Verbraucher: Was der Einzelne bewegen kann">
            <a:extLst>
              <a:ext uri="{FF2B5EF4-FFF2-40B4-BE49-F238E27FC236}">
                <a16:creationId xmlns:a16="http://schemas.microsoft.com/office/drawing/2014/main" id="{D8D69CCD-0268-7B1F-167C-30B08A1F1DA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CH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46358B09-5579-4175-611B-A7FBECDFDFBD}"/>
              </a:ext>
            </a:extLst>
          </p:cNvPr>
          <p:cNvSpPr/>
          <p:nvPr/>
        </p:nvSpPr>
        <p:spPr>
          <a:xfrm>
            <a:off x="162058" y="2060848"/>
            <a:ext cx="8730422" cy="50405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>
              <a:ln>
                <a:solidFill>
                  <a:srgbClr val="00B050"/>
                </a:solidFill>
              </a:ln>
            </a:endParaRPr>
          </a:p>
        </p:txBody>
      </p:sp>
      <p:pic>
        <p:nvPicPr>
          <p:cNvPr id="8" name="Grafik 7" descr="Ein Bild, das Russet Burbank-Kartoffel, Essen, Kartoffel, hölzern enthält.&#10;&#10;Automatisch generierte Beschreibung">
            <a:extLst>
              <a:ext uri="{FF2B5EF4-FFF2-40B4-BE49-F238E27FC236}">
                <a16:creationId xmlns:a16="http://schemas.microsoft.com/office/drawing/2014/main" id="{1D3A3C5D-A4D0-EE5E-D927-096695A25BA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861048"/>
            <a:ext cx="3389383" cy="1906528"/>
          </a:xfrm>
          <a:prstGeom prst="rect">
            <a:avLst/>
          </a:prstGeom>
        </p:spPr>
      </p:pic>
      <p:pic>
        <p:nvPicPr>
          <p:cNvPr id="10" name="Grafik 9" descr="Ein Bild, das Gemüse, Kohl, Kreuzblütlergemüse, Produkt enthält.&#10;&#10;Automatisch generierte Beschreibung">
            <a:extLst>
              <a:ext uri="{FF2B5EF4-FFF2-40B4-BE49-F238E27FC236}">
                <a16:creationId xmlns:a16="http://schemas.microsoft.com/office/drawing/2014/main" id="{8C55530B-DB69-9766-A4E7-5873DBB909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2277" y="3861048"/>
            <a:ext cx="3217955" cy="190652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1818806-42FD-4D4C-A783-DA7E4F4B38B0}"/>
              </a:ext>
            </a:extLst>
          </p:cNvPr>
          <p:cNvSpPr/>
          <p:nvPr/>
        </p:nvSpPr>
        <p:spPr>
          <a:xfrm>
            <a:off x="234066" y="1268760"/>
            <a:ext cx="4986006" cy="423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dirty="0">
                <a:solidFill>
                  <a:schemeClr val="tx1"/>
                </a:solidFill>
              </a:rPr>
              <a:t>Comparaison de prix de produits conventionnels</a:t>
            </a:r>
            <a:endParaRPr lang="de-CH" dirty="0">
              <a:solidFill>
                <a:schemeClr val="tx1"/>
              </a:solidFill>
            </a:endParaRP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4DBF3E4-89C3-EAED-D202-D08126F094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986824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DAB7F79A-54D9-EC6B-C9B9-B08BA0DC0D1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04048" y="1844824"/>
            <a:ext cx="4139951" cy="4321937"/>
          </a:xfrm>
        </p:spPr>
        <p:txBody>
          <a:bodyPr/>
          <a:lstStyle/>
          <a:p>
            <a:pPr>
              <a:buNone/>
            </a:pPr>
            <a:endParaRPr lang="de-CH" dirty="0"/>
          </a:p>
          <a:p>
            <a:endParaRPr lang="de-CH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08" y="907179"/>
            <a:ext cx="7368498" cy="720000"/>
          </a:xfrm>
        </p:spPr>
        <p:txBody>
          <a:bodyPr>
            <a:normAutofit/>
          </a:bodyPr>
          <a:lstStyle/>
          <a:p>
            <a:r>
              <a:rPr lang="de-CH" b="1" dirty="0" err="1">
                <a:latin typeface="+mn-lt"/>
              </a:rPr>
              <a:t>Offre</a:t>
            </a:r>
            <a:r>
              <a:rPr lang="de-CH" b="1" dirty="0">
                <a:latin typeface="+mn-lt"/>
              </a:rPr>
              <a:t>                                                       </a:t>
            </a:r>
            <a:r>
              <a:rPr lang="de-CH" b="1" dirty="0" err="1">
                <a:latin typeface="+mn-lt"/>
                <a:sym typeface="Wingdings" panose="05000000000000000000" pitchFamily="2" charset="2"/>
              </a:rPr>
              <a:t>Demande</a:t>
            </a:r>
            <a:endParaRPr lang="de-CH" b="1" dirty="0">
              <a:latin typeface="+mn-lt"/>
            </a:endParaRPr>
          </a:p>
        </p:txBody>
      </p: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DFBC3DC8-7CCF-1AD1-8AF9-8AB2A4D971E0}"/>
              </a:ext>
            </a:extLst>
          </p:cNvPr>
          <p:cNvGrpSpPr/>
          <p:nvPr/>
        </p:nvGrpSpPr>
        <p:grpSpPr>
          <a:xfrm>
            <a:off x="305068" y="1968714"/>
            <a:ext cx="8443396" cy="4234778"/>
            <a:chOff x="305068" y="1968714"/>
            <a:chExt cx="8443396" cy="4234778"/>
          </a:xfrm>
        </p:grpSpPr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E798DBF2-2801-D9C9-BDBE-0BF4190E469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9952" y="4509120"/>
              <a:ext cx="1763688" cy="1694372"/>
            </a:xfrm>
            <a:prstGeom prst="rect">
              <a:avLst/>
            </a:prstGeom>
          </p:spPr>
        </p:pic>
        <p:pic>
          <p:nvPicPr>
            <p:cNvPr id="3" name="Grafik 2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48A0A410-E24D-7B2E-7E99-DF0170923B1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2542" y="1968714"/>
              <a:ext cx="2273714" cy="884222"/>
            </a:xfrm>
            <a:prstGeom prst="rect">
              <a:avLst/>
            </a:prstGeom>
          </p:spPr>
        </p:pic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63E2EFAF-7704-7D64-4053-61C6537DF2A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43431" y="1988840"/>
              <a:ext cx="1405033" cy="1160432"/>
            </a:xfrm>
            <a:prstGeom prst="rect">
              <a:avLst/>
            </a:prstGeom>
          </p:spPr>
        </p:pic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7CCF83AD-AB34-0E92-9AD3-9DA9267FAE3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1960" y="2945791"/>
              <a:ext cx="2981157" cy="1788694"/>
            </a:xfrm>
            <a:prstGeom prst="rect">
              <a:avLst/>
            </a:prstGeom>
          </p:spPr>
        </p:pic>
        <p:pic>
          <p:nvPicPr>
            <p:cNvPr id="18" name="Grafik 17" descr="Ein Bild, das Gras, Himmel, Natur, draußen enthält.&#10;&#10;Automatisch generierte Beschreibung">
              <a:extLst>
                <a:ext uri="{FF2B5EF4-FFF2-40B4-BE49-F238E27FC236}">
                  <a16:creationId xmlns:a16="http://schemas.microsoft.com/office/drawing/2014/main" id="{A9CE15D9-59A4-0ED7-B3C1-FE41D30421D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068" y="2634046"/>
              <a:ext cx="3731851" cy="2523146"/>
            </a:xfrm>
            <a:prstGeom prst="rect">
              <a:avLst/>
            </a:prstGeom>
          </p:spPr>
        </p:pic>
      </p:grpSp>
      <p:sp>
        <p:nvSpPr>
          <p:cNvPr id="6" name="Titel 4">
            <a:extLst>
              <a:ext uri="{FF2B5EF4-FFF2-40B4-BE49-F238E27FC236}">
                <a16:creationId xmlns:a16="http://schemas.microsoft.com/office/drawing/2014/main" id="{3F85D9C3-B36B-A904-E9C8-21F16529AD57}"/>
              </a:ext>
            </a:extLst>
          </p:cNvPr>
          <p:cNvSpPr txBox="1">
            <a:spLocks/>
          </p:cNvSpPr>
          <p:nvPr/>
        </p:nvSpPr>
        <p:spPr>
          <a:xfrm>
            <a:off x="0" y="-27384"/>
            <a:ext cx="9144000" cy="720000"/>
          </a:xfrm>
          <a:prstGeom prst="rect">
            <a:avLst/>
          </a:prstGeom>
          <a:solidFill>
            <a:srgbClr val="92D050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de-CH" b="1" dirty="0">
                <a:latin typeface="+mn-lt"/>
              </a:rPr>
              <a:t>   Mécanisme de marché</a:t>
            </a:r>
          </a:p>
        </p:txBody>
      </p:sp>
      <p:sp>
        <p:nvSpPr>
          <p:cNvPr id="7" name="Pfeil: nach links und rechts 6">
            <a:extLst>
              <a:ext uri="{FF2B5EF4-FFF2-40B4-BE49-F238E27FC236}">
                <a16:creationId xmlns:a16="http://schemas.microsoft.com/office/drawing/2014/main" id="{378BC299-7ADB-ACD6-DF0A-EEC45022AB26}"/>
              </a:ext>
            </a:extLst>
          </p:cNvPr>
          <p:cNvSpPr/>
          <p:nvPr/>
        </p:nvSpPr>
        <p:spPr>
          <a:xfrm>
            <a:off x="3203848" y="1101647"/>
            <a:ext cx="1651205" cy="383137"/>
          </a:xfrm>
          <a:prstGeom prst="leftRight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8578E7FA-98EE-DD2D-C78C-0F2B53A61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Formation de conseiller-ère en biodiversité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445651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CF089C0D-11E8-96E9-1BEA-B518012C0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7017"/>
            <a:ext cx="9144000" cy="720000"/>
          </a:xfrm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de-CH" b="1" dirty="0">
                <a:latin typeface="+mn-lt"/>
              </a:rPr>
              <a:t>      Principales caractéristiques des marchés agricoles</a:t>
            </a:r>
          </a:p>
        </p:txBody>
      </p:sp>
      <p:sp>
        <p:nvSpPr>
          <p:cNvPr id="19" name="Inhaltsplatzhalter 10">
            <a:extLst>
              <a:ext uri="{FF2B5EF4-FFF2-40B4-BE49-F238E27FC236}">
                <a16:creationId xmlns:a16="http://schemas.microsoft.com/office/drawing/2014/main" id="{87C4EA37-65A9-D0AD-4AAC-3C558F6DF110}"/>
              </a:ext>
            </a:extLst>
          </p:cNvPr>
          <p:cNvSpPr txBox="1">
            <a:spLocks/>
          </p:cNvSpPr>
          <p:nvPr/>
        </p:nvSpPr>
        <p:spPr>
          <a:xfrm>
            <a:off x="454961" y="4792059"/>
            <a:ext cx="8496944" cy="1200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de-CH" sz="1200" dirty="0"/>
          </a:p>
          <a:p>
            <a:pPr marL="0" indent="0">
              <a:spcBef>
                <a:spcPts val="0"/>
              </a:spcBef>
              <a:buNone/>
            </a:pPr>
            <a:r>
              <a:rPr lang="de-CH" sz="1800" b="1" dirty="0">
                <a:latin typeface="+mj-lt"/>
              </a:rPr>
              <a:t>Seule possibilité pour les </a:t>
            </a:r>
            <a:r>
              <a:rPr lang="de-CH" sz="1800" b="1" dirty="0" err="1">
                <a:latin typeface="+mj-lt"/>
              </a:rPr>
              <a:t>établissements</a:t>
            </a:r>
            <a:r>
              <a:rPr lang="de-CH" sz="1800" b="1" dirty="0">
                <a:latin typeface="+mj-lt"/>
              </a:rPr>
              <a:t> :   </a:t>
            </a:r>
          </a:p>
          <a:p>
            <a:pPr lvl="3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de-CH" sz="1800" b="1" dirty="0">
                <a:latin typeface="+mj-lt"/>
              </a:rPr>
              <a:t>Evaluer l'environnement et adapter la stratégie d'exploitation si nécessaire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82B9E0D7-3528-3F6F-693A-360F4D81D210}"/>
              </a:ext>
            </a:extLst>
          </p:cNvPr>
          <p:cNvSpPr txBox="1"/>
          <p:nvPr/>
        </p:nvSpPr>
        <p:spPr>
          <a:xfrm>
            <a:off x="454961" y="764704"/>
            <a:ext cx="82678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de-CH" sz="2400" dirty="0"/>
              <a:t>en </a:t>
            </a:r>
            <a:r>
              <a:rPr lang="de-CH" sz="2400" dirty="0" err="1"/>
              <a:t>général</a:t>
            </a:r>
            <a:r>
              <a:rPr lang="de-CH" sz="2400" dirty="0"/>
              <a:t>: </a:t>
            </a:r>
            <a:r>
              <a:rPr lang="de-CH" sz="2400" dirty="0" err="1"/>
              <a:t>producteurs</a:t>
            </a:r>
            <a:r>
              <a:rPr lang="de-CH" sz="2400" dirty="0"/>
              <a:t> de </a:t>
            </a:r>
            <a:r>
              <a:rPr lang="de-CH" sz="2400" dirty="0" err="1"/>
              <a:t>matières</a:t>
            </a:r>
            <a:r>
              <a:rPr lang="de-CH" sz="2400" dirty="0"/>
              <a:t> </a:t>
            </a:r>
            <a:r>
              <a:rPr lang="de-CH" sz="2400" dirty="0" err="1"/>
              <a:t>premières</a:t>
            </a:r>
            <a:r>
              <a:rPr lang="de-CH" sz="2400" dirty="0"/>
              <a:t> -&gt;</a:t>
            </a:r>
          </a:p>
          <a:p>
            <a:r>
              <a:rPr lang="de-CH" sz="2400" dirty="0"/>
              <a:t>                                                              -&gt; </a:t>
            </a:r>
            <a:r>
              <a:rPr lang="de-CH" sz="2400" dirty="0" err="1"/>
              <a:t>peu</a:t>
            </a:r>
            <a:r>
              <a:rPr lang="de-CH" sz="2400" dirty="0"/>
              <a:t> de valeur ajoutée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D6E0A22A-246D-C157-8BEE-EAE4D19657DB}"/>
              </a:ext>
            </a:extLst>
          </p:cNvPr>
          <p:cNvSpPr txBox="1"/>
          <p:nvPr/>
        </p:nvSpPr>
        <p:spPr>
          <a:xfrm>
            <a:off x="533934" y="1606106"/>
            <a:ext cx="80392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</a:pPr>
            <a:r>
              <a:rPr lang="de-CH" sz="2400" dirty="0"/>
              <a:t>2. dépendance vis-à-vis de l'emplacement, des conditions météorologiques et des installations existantes, et longs délais d'adaptation -&gt; fortes fluctuations des </a:t>
            </a:r>
            <a:r>
              <a:rPr lang="de-CH" sz="2400" dirty="0" err="1"/>
              <a:t>quantités</a:t>
            </a:r>
            <a:r>
              <a:rPr lang="de-CH" sz="2400" dirty="0"/>
              <a:t> et des prix </a:t>
            </a:r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6FC96BC1-C069-7557-0F08-EB4EDB66A15B}"/>
              </a:ext>
            </a:extLst>
          </p:cNvPr>
          <p:cNvGrpSpPr/>
          <p:nvPr/>
        </p:nvGrpSpPr>
        <p:grpSpPr>
          <a:xfrm>
            <a:off x="539552" y="2751311"/>
            <a:ext cx="7318162" cy="1973833"/>
            <a:chOff x="194458" y="2751311"/>
            <a:chExt cx="7318162" cy="1973833"/>
          </a:xfrm>
        </p:grpSpPr>
        <p:sp>
          <p:nvSpPr>
            <p:cNvPr id="11" name="Pfeil: nach unten 10">
              <a:extLst>
                <a:ext uri="{FF2B5EF4-FFF2-40B4-BE49-F238E27FC236}">
                  <a16:creationId xmlns:a16="http://schemas.microsoft.com/office/drawing/2014/main" id="{8ECCEF26-A8B6-D1C2-486B-F3EB3FA53D2D}"/>
                </a:ext>
              </a:extLst>
            </p:cNvPr>
            <p:cNvSpPr/>
            <p:nvPr/>
          </p:nvSpPr>
          <p:spPr>
            <a:xfrm rot="10800000">
              <a:off x="4226907" y="3908254"/>
              <a:ext cx="216024" cy="504056"/>
            </a:xfrm>
            <a:prstGeom prst="downArrow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4C5A937A-A537-F2A0-9BEA-E361CC804734}"/>
                </a:ext>
              </a:extLst>
            </p:cNvPr>
            <p:cNvSpPr txBox="1"/>
            <p:nvPr/>
          </p:nvSpPr>
          <p:spPr>
            <a:xfrm>
              <a:off x="3124303" y="4386590"/>
              <a:ext cx="32628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CH" sz="1600" b="1" dirty="0">
                  <a:solidFill>
                    <a:srgbClr val="C00000"/>
                  </a:solidFill>
                </a:rPr>
                <a:t>haute </a:t>
              </a:r>
              <a:r>
                <a:rPr lang="de-CH" sz="1600" b="1" dirty="0" err="1">
                  <a:solidFill>
                    <a:srgbClr val="C00000"/>
                  </a:solidFill>
                </a:rPr>
                <a:t>pouvoir</a:t>
              </a:r>
              <a:r>
                <a:rPr lang="de-CH" sz="1600" b="1" dirty="0">
                  <a:solidFill>
                    <a:srgbClr val="C00000"/>
                  </a:solidFill>
                </a:rPr>
                <a:t> de marché</a:t>
              </a:r>
            </a:p>
          </p:txBody>
        </p:sp>
        <p:grpSp>
          <p:nvGrpSpPr>
            <p:cNvPr id="15" name="Gruppieren 14">
              <a:extLst>
                <a:ext uri="{FF2B5EF4-FFF2-40B4-BE49-F238E27FC236}">
                  <a16:creationId xmlns:a16="http://schemas.microsoft.com/office/drawing/2014/main" id="{1B93750B-24DE-9F10-DF5A-CDA31EA7D83D}"/>
                </a:ext>
              </a:extLst>
            </p:cNvPr>
            <p:cNvGrpSpPr/>
            <p:nvPr/>
          </p:nvGrpSpPr>
          <p:grpSpPr>
            <a:xfrm>
              <a:off x="694343" y="2895588"/>
              <a:ext cx="4669745" cy="1641359"/>
              <a:chOff x="1070042" y="4231532"/>
              <a:chExt cx="5612860" cy="1969004"/>
            </a:xfrm>
          </p:grpSpPr>
          <p:sp>
            <p:nvSpPr>
              <p:cNvPr id="13" name="Freihandform: Form 12">
                <a:extLst>
                  <a:ext uri="{FF2B5EF4-FFF2-40B4-BE49-F238E27FC236}">
                    <a16:creationId xmlns:a16="http://schemas.microsoft.com/office/drawing/2014/main" id="{5EF519CC-1FA2-E72C-7604-E3CFC6CFBF6E}"/>
                  </a:ext>
                </a:extLst>
              </p:cNvPr>
              <p:cNvSpPr/>
              <p:nvPr/>
            </p:nvSpPr>
            <p:spPr>
              <a:xfrm>
                <a:off x="1070043" y="4231532"/>
                <a:ext cx="5612859" cy="894945"/>
              </a:xfrm>
              <a:custGeom>
                <a:avLst/>
                <a:gdLst>
                  <a:gd name="connsiteX0" fmla="*/ 0 w 5612859"/>
                  <a:gd name="connsiteY0" fmla="*/ 535021 h 894945"/>
                  <a:gd name="connsiteX1" fmla="*/ 1021404 w 5612859"/>
                  <a:gd name="connsiteY1" fmla="*/ 321013 h 894945"/>
                  <a:gd name="connsiteX2" fmla="*/ 4396902 w 5612859"/>
                  <a:gd name="connsiteY2" fmla="*/ 894945 h 894945"/>
                  <a:gd name="connsiteX3" fmla="*/ 5612859 w 5612859"/>
                  <a:gd name="connsiteY3" fmla="*/ 0 h 894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12859" h="894945">
                    <a:moveTo>
                      <a:pt x="0" y="535021"/>
                    </a:moveTo>
                    <a:lnTo>
                      <a:pt x="1021404" y="321013"/>
                    </a:lnTo>
                    <a:lnTo>
                      <a:pt x="4396902" y="894945"/>
                    </a:lnTo>
                    <a:lnTo>
                      <a:pt x="5612859" y="0"/>
                    </a:lnTo>
                  </a:path>
                </a:pathLst>
              </a:custGeom>
              <a:noFill/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CH"/>
              </a:p>
            </p:txBody>
          </p:sp>
          <p:sp>
            <p:nvSpPr>
              <p:cNvPr id="14" name="Freihandform: Form 13">
                <a:extLst>
                  <a:ext uri="{FF2B5EF4-FFF2-40B4-BE49-F238E27FC236}">
                    <a16:creationId xmlns:a16="http://schemas.microsoft.com/office/drawing/2014/main" id="{3890B95F-9119-699A-40F1-2332CB36875A}"/>
                  </a:ext>
                </a:extLst>
              </p:cNvPr>
              <p:cNvSpPr/>
              <p:nvPr/>
            </p:nvSpPr>
            <p:spPr>
              <a:xfrm flipV="1">
                <a:off x="1070042" y="5305591"/>
                <a:ext cx="5612859" cy="894945"/>
              </a:xfrm>
              <a:custGeom>
                <a:avLst/>
                <a:gdLst>
                  <a:gd name="connsiteX0" fmla="*/ 0 w 5612859"/>
                  <a:gd name="connsiteY0" fmla="*/ 535021 h 894945"/>
                  <a:gd name="connsiteX1" fmla="*/ 1021404 w 5612859"/>
                  <a:gd name="connsiteY1" fmla="*/ 321013 h 894945"/>
                  <a:gd name="connsiteX2" fmla="*/ 4396902 w 5612859"/>
                  <a:gd name="connsiteY2" fmla="*/ 894945 h 894945"/>
                  <a:gd name="connsiteX3" fmla="*/ 5612859 w 5612859"/>
                  <a:gd name="connsiteY3" fmla="*/ 0 h 894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12859" h="894945">
                    <a:moveTo>
                      <a:pt x="0" y="535021"/>
                    </a:moveTo>
                    <a:lnTo>
                      <a:pt x="1021404" y="321013"/>
                    </a:lnTo>
                    <a:lnTo>
                      <a:pt x="4396902" y="894945"/>
                    </a:lnTo>
                    <a:lnTo>
                      <a:pt x="5612859" y="0"/>
                    </a:lnTo>
                  </a:path>
                </a:pathLst>
              </a:custGeom>
              <a:noFill/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CH"/>
              </a:p>
            </p:txBody>
          </p:sp>
        </p:grpSp>
        <p:sp>
          <p:nvSpPr>
            <p:cNvPr id="20" name="Textfeld 19">
              <a:extLst>
                <a:ext uri="{FF2B5EF4-FFF2-40B4-BE49-F238E27FC236}">
                  <a16:creationId xmlns:a16="http://schemas.microsoft.com/office/drawing/2014/main" id="{A691FB7C-200A-28E2-2446-321871552DDF}"/>
                </a:ext>
              </a:extLst>
            </p:cNvPr>
            <p:cNvSpPr txBox="1"/>
            <p:nvPr/>
          </p:nvSpPr>
          <p:spPr>
            <a:xfrm>
              <a:off x="323528" y="3501008"/>
              <a:ext cx="187743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CH" sz="1600" b="1" dirty="0"/>
                <a:t>de nombreux agriculteurs</a:t>
              </a:r>
            </a:p>
          </p:txBody>
        </p:sp>
        <p:sp>
          <p:nvSpPr>
            <p:cNvPr id="21" name="Textfeld 20">
              <a:extLst>
                <a:ext uri="{FF2B5EF4-FFF2-40B4-BE49-F238E27FC236}">
                  <a16:creationId xmlns:a16="http://schemas.microsoft.com/office/drawing/2014/main" id="{929658F3-E6E4-F2B8-8AB3-3BBA7BEFC089}"/>
                </a:ext>
              </a:extLst>
            </p:cNvPr>
            <p:cNvSpPr txBox="1"/>
            <p:nvPr/>
          </p:nvSpPr>
          <p:spPr>
            <a:xfrm>
              <a:off x="5004048" y="3522494"/>
              <a:ext cx="25085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CH" sz="1600" b="1" dirty="0"/>
                <a:t>un très grand nombre de consommateurs</a:t>
              </a:r>
            </a:p>
          </p:txBody>
        </p:sp>
        <p:sp>
          <p:nvSpPr>
            <p:cNvPr id="22" name="Textfeld 21">
              <a:extLst>
                <a:ext uri="{FF2B5EF4-FFF2-40B4-BE49-F238E27FC236}">
                  <a16:creationId xmlns:a16="http://schemas.microsoft.com/office/drawing/2014/main" id="{ACD4EA31-EEAE-B9B1-3E72-5BEFDC0170DB}"/>
                </a:ext>
              </a:extLst>
            </p:cNvPr>
            <p:cNvSpPr txBox="1"/>
            <p:nvPr/>
          </p:nvSpPr>
          <p:spPr>
            <a:xfrm>
              <a:off x="3433830" y="2946430"/>
              <a:ext cx="152099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CH" sz="1600" b="1" dirty="0"/>
                <a:t>peu de distributeurs</a:t>
              </a:r>
            </a:p>
          </p:txBody>
        </p:sp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65E8D3EF-2907-5414-8422-EA1088A9A73A}"/>
                </a:ext>
              </a:extLst>
            </p:cNvPr>
            <p:cNvSpPr txBox="1"/>
            <p:nvPr/>
          </p:nvSpPr>
          <p:spPr>
            <a:xfrm>
              <a:off x="194458" y="2751311"/>
              <a:ext cx="417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/>
                <a:t>3.</a:t>
              </a:r>
              <a:endParaRPr lang="de-CH" sz="2400" dirty="0"/>
            </a:p>
          </p:txBody>
        </p:sp>
      </p:grp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B5E3939A-D5B9-A8EC-5EA0-977A659A0A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186704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4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C526C70-249B-51F2-E6E7-BDF5C4B2D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268760"/>
            <a:ext cx="8856984" cy="648072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de-CH" sz="2400" b="1" dirty="0">
                <a:latin typeface="+mn-lt"/>
              </a:rPr>
              <a:t>1) Minimisation des coûts </a:t>
            </a:r>
            <a:r>
              <a:rPr lang="de-CH" sz="2400" dirty="0">
                <a:latin typeface="+mn-lt"/>
              </a:rPr>
              <a:t>(production en quantité, aussi bon marché que possible)</a:t>
            </a:r>
          </a:p>
          <a:p>
            <a:endParaRPr lang="de-CH" dirty="0"/>
          </a:p>
          <a:p>
            <a:pPr marL="0" indent="0">
              <a:buNone/>
            </a:pPr>
            <a:endParaRPr lang="de-CH" dirty="0"/>
          </a:p>
          <a:p>
            <a:endParaRPr lang="de-CH" dirty="0"/>
          </a:p>
        </p:txBody>
      </p:sp>
      <p:pic>
        <p:nvPicPr>
          <p:cNvPr id="34" name="Grafik 33" descr="Ein Bild, das Gras, Himmel, draußen, Spur enthält.&#10;&#10;Automatisch generierte Beschreibung">
            <a:extLst>
              <a:ext uri="{FF2B5EF4-FFF2-40B4-BE49-F238E27FC236}">
                <a16:creationId xmlns:a16="http://schemas.microsoft.com/office/drawing/2014/main" id="{B4F7C584-867B-CAEE-47BB-AEBE9D9E7B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2204863"/>
            <a:ext cx="1144659" cy="1526213"/>
          </a:xfrm>
          <a:prstGeom prst="rect">
            <a:avLst/>
          </a:prstGeom>
        </p:spPr>
      </p:pic>
      <p:pic>
        <p:nvPicPr>
          <p:cNvPr id="44" name="Grafik 43" descr="Ein Bild, das Gras, draußen, Feld, grasbedeckt enthält.&#10;&#10;Automatisch generierte Beschreibung">
            <a:extLst>
              <a:ext uri="{FF2B5EF4-FFF2-40B4-BE49-F238E27FC236}">
                <a16:creationId xmlns:a16="http://schemas.microsoft.com/office/drawing/2014/main" id="{33E20859-D139-7752-AC9B-66CAA5939F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630" y="3951341"/>
            <a:ext cx="2087854" cy="1565891"/>
          </a:xfrm>
          <a:prstGeom prst="rect">
            <a:avLst/>
          </a:prstGeom>
        </p:spPr>
      </p:pic>
      <p:pic>
        <p:nvPicPr>
          <p:cNvPr id="52" name="Grafik 51" descr="Ein Bild, das Boden, grün, alt, Landmaschine enthält.&#10;&#10;Automatisch generierte Beschreibung">
            <a:extLst>
              <a:ext uri="{FF2B5EF4-FFF2-40B4-BE49-F238E27FC236}">
                <a16:creationId xmlns:a16="http://schemas.microsoft.com/office/drawing/2014/main" id="{649B0F39-4CE3-31F6-43DB-AFB07F8D094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0290" y="3951341"/>
            <a:ext cx="2087854" cy="1565891"/>
          </a:xfrm>
          <a:prstGeom prst="rect">
            <a:avLst/>
          </a:prstGeom>
        </p:spPr>
      </p:pic>
      <p:pic>
        <p:nvPicPr>
          <p:cNvPr id="56" name="Grafik 55" descr="Ein Bild, das Kuh, Boden, Gebäude, draußen enthält.&#10;&#10;Automatisch generierte Beschreibung">
            <a:extLst>
              <a:ext uri="{FF2B5EF4-FFF2-40B4-BE49-F238E27FC236}">
                <a16:creationId xmlns:a16="http://schemas.microsoft.com/office/drawing/2014/main" id="{0F6F50AE-2B0E-34F0-223D-AE3FFF6AA80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08" y="2223149"/>
            <a:ext cx="1991844" cy="1493883"/>
          </a:xfrm>
          <a:prstGeom prst="rect">
            <a:avLst/>
          </a:prstGeom>
        </p:spPr>
      </p:pic>
      <p:sp>
        <p:nvSpPr>
          <p:cNvPr id="5" name="Titel 4">
            <a:extLst>
              <a:ext uri="{FF2B5EF4-FFF2-40B4-BE49-F238E27FC236}">
                <a16:creationId xmlns:a16="http://schemas.microsoft.com/office/drawing/2014/main" id="{CB58B2EC-3B00-5366-5507-C6F98BFE5196}"/>
              </a:ext>
            </a:extLst>
          </p:cNvPr>
          <p:cNvSpPr txBox="1">
            <a:spLocks/>
          </p:cNvSpPr>
          <p:nvPr/>
        </p:nvSpPr>
        <p:spPr>
          <a:xfrm>
            <a:off x="0" y="-27384"/>
            <a:ext cx="9144000" cy="720000"/>
          </a:xfrm>
          <a:prstGeom prst="rect">
            <a:avLst/>
          </a:prstGeom>
          <a:solidFill>
            <a:srgbClr val="92D050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de-CH" b="1" dirty="0">
                <a:latin typeface="+mn-lt"/>
              </a:rPr>
              <a:t>  Stratégies possibles des exploitations agricoles</a:t>
            </a:r>
          </a:p>
        </p:txBody>
      </p:sp>
      <p:pic>
        <p:nvPicPr>
          <p:cNvPr id="48" name="Grafik 47" descr="Ein Bild, das Heu, Gras, legend, Halde enthält.&#10;&#10;Automatisch generierte Beschreibung">
            <a:extLst>
              <a:ext uri="{FF2B5EF4-FFF2-40B4-BE49-F238E27FC236}">
                <a16:creationId xmlns:a16="http://schemas.microsoft.com/office/drawing/2014/main" id="{E83E9372-9E19-1C82-4922-8257D8002A4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2204863"/>
            <a:ext cx="2016225" cy="1512169"/>
          </a:xfrm>
          <a:prstGeom prst="rect">
            <a:avLst/>
          </a:prstGeom>
        </p:spPr>
      </p:pic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57A852CE-EBE8-A5F7-2128-BCF0B08CDF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Formation de conseiller-ère en biodiversité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170989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C526C70-249B-51F2-E6E7-BDF5C4B2D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836712"/>
            <a:ext cx="8856984" cy="1493883"/>
          </a:xfrm>
        </p:spPr>
        <p:txBody>
          <a:bodyPr/>
          <a:lstStyle/>
          <a:p>
            <a:pPr marL="0" indent="0">
              <a:buNone/>
            </a:pPr>
            <a:endParaRPr lang="de-CH" dirty="0"/>
          </a:p>
          <a:p>
            <a:pPr marL="0" indent="0">
              <a:buNone/>
            </a:pPr>
            <a:r>
              <a:rPr lang="de-CH" sz="2400" b="1" dirty="0">
                <a:latin typeface="+mn-lt"/>
              </a:rPr>
              <a:t>2) Différenciation </a:t>
            </a:r>
            <a:r>
              <a:rPr lang="de-CH" sz="2400" dirty="0">
                <a:latin typeface="+mn-lt"/>
              </a:rPr>
              <a:t>(production en quantité, mais qualité supérieure)</a:t>
            </a:r>
          </a:p>
          <a:p>
            <a:endParaRPr lang="de-CH" dirty="0"/>
          </a:p>
          <a:p>
            <a:endParaRPr lang="de-CH" dirty="0"/>
          </a:p>
          <a:p>
            <a:pPr marL="0" indent="0">
              <a:buNone/>
            </a:pPr>
            <a:endParaRPr lang="de-CH" sz="1100" b="1" dirty="0"/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55FA733F-2A29-4ED5-D056-F73494355C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1111" y="2330595"/>
            <a:ext cx="1551329" cy="1551329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88CE95DD-0861-7CFC-F258-9C0B224F35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4293096"/>
            <a:ext cx="1847695" cy="1296144"/>
          </a:xfrm>
          <a:prstGeom prst="rect">
            <a:avLst/>
          </a:prstGeom>
        </p:spPr>
      </p:pic>
      <p:pic>
        <p:nvPicPr>
          <p:cNvPr id="28" name="Grafik 27">
            <a:extLst>
              <a:ext uri="{FF2B5EF4-FFF2-40B4-BE49-F238E27FC236}">
                <a16:creationId xmlns:a16="http://schemas.microsoft.com/office/drawing/2014/main" id="{23EC04F1-BEE6-1642-945B-3F265DB44D9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293096"/>
            <a:ext cx="1296144" cy="1296144"/>
          </a:xfrm>
          <a:prstGeom prst="rect">
            <a:avLst/>
          </a:prstGeom>
        </p:spPr>
      </p:pic>
      <p:sp>
        <p:nvSpPr>
          <p:cNvPr id="5" name="Titel 4">
            <a:extLst>
              <a:ext uri="{FF2B5EF4-FFF2-40B4-BE49-F238E27FC236}">
                <a16:creationId xmlns:a16="http://schemas.microsoft.com/office/drawing/2014/main" id="{CB58B2EC-3B00-5366-5507-C6F98BFE5196}"/>
              </a:ext>
            </a:extLst>
          </p:cNvPr>
          <p:cNvSpPr txBox="1">
            <a:spLocks/>
          </p:cNvSpPr>
          <p:nvPr/>
        </p:nvSpPr>
        <p:spPr>
          <a:xfrm>
            <a:off x="0" y="-27384"/>
            <a:ext cx="9144000" cy="720000"/>
          </a:xfrm>
          <a:prstGeom prst="rect">
            <a:avLst/>
          </a:prstGeom>
          <a:solidFill>
            <a:srgbClr val="92D050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de-CH" b="1" dirty="0">
                <a:latin typeface="+mn-lt"/>
              </a:rPr>
              <a:t>  Stratégies possibles des exploitations agricoles</a:t>
            </a:r>
          </a:p>
        </p:txBody>
      </p:sp>
      <p:pic>
        <p:nvPicPr>
          <p:cNvPr id="6" name="Grafik 5" descr="Ein Bild, das Text, ClipArt enthält.&#10;&#10;Automatisch generierte Beschreibung">
            <a:extLst>
              <a:ext uri="{FF2B5EF4-FFF2-40B4-BE49-F238E27FC236}">
                <a16:creationId xmlns:a16="http://schemas.microsoft.com/office/drawing/2014/main" id="{631EB238-4F03-7F82-B28E-8E6023533C3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4437112"/>
            <a:ext cx="2194528" cy="1023667"/>
          </a:xfrm>
          <a:prstGeom prst="rect">
            <a:avLst/>
          </a:prstGeom>
        </p:spPr>
      </p:pic>
      <p:pic>
        <p:nvPicPr>
          <p:cNvPr id="54" name="Grafik 53" descr="Ein Bild, das Gras, draußen, Himmel, Feld enthält.&#10;&#10;Automatisch generierte Beschreibung">
            <a:extLst>
              <a:ext uri="{FF2B5EF4-FFF2-40B4-BE49-F238E27FC236}">
                <a16:creationId xmlns:a16="http://schemas.microsoft.com/office/drawing/2014/main" id="{57936560-C816-CBF8-1D08-A5C6E8872CA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4373" y="2343352"/>
            <a:ext cx="1991843" cy="1493883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F38EF1FF-E1C6-8C70-3CE5-72D108F295C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2704" y="2295157"/>
            <a:ext cx="2653272" cy="1493883"/>
          </a:xfrm>
          <a:prstGeom prst="rect">
            <a:avLst/>
          </a:prstGeom>
        </p:spPr>
      </p:pic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7AE179EA-57F6-2503-1F3C-8DE524ED9E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Formation de conseiller-ère en biodiversité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550115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C526C70-249B-51F2-E6E7-BDF5C4B2D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1478697"/>
            <a:ext cx="8856984" cy="5821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CH" sz="2400" b="1" dirty="0">
                <a:latin typeface="+mn-lt"/>
              </a:rPr>
              <a:t>3) Production de niche </a:t>
            </a:r>
            <a:r>
              <a:rPr lang="de-CH" sz="2400" dirty="0">
                <a:latin typeface="+mn-lt"/>
              </a:rPr>
              <a:t>(produits spéciaux, nouveaux produits, ...)</a:t>
            </a:r>
          </a:p>
        </p:txBody>
      </p:sp>
      <p:pic>
        <p:nvPicPr>
          <p:cNvPr id="22" name="Grafik 21" descr="Ein Bild, das Essen, drinnen, Zähler, mehrere enthält.&#10;&#10;Automatisch generierte Beschreibung">
            <a:extLst>
              <a:ext uri="{FF2B5EF4-FFF2-40B4-BE49-F238E27FC236}">
                <a16:creationId xmlns:a16="http://schemas.microsoft.com/office/drawing/2014/main" id="{C47FB368-B426-F359-E9E8-2529CC3126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0601" y="2512834"/>
            <a:ext cx="1937100" cy="1455250"/>
          </a:xfrm>
          <a:prstGeom prst="rect">
            <a:avLst/>
          </a:prstGeom>
        </p:spPr>
      </p:pic>
      <p:pic>
        <p:nvPicPr>
          <p:cNvPr id="26" name="Grafik 25" descr="Ein Bild, das Gras, Baum, draußen, Person enthält.&#10;&#10;Automatisch generierte Beschreibung">
            <a:extLst>
              <a:ext uri="{FF2B5EF4-FFF2-40B4-BE49-F238E27FC236}">
                <a16:creationId xmlns:a16="http://schemas.microsoft.com/office/drawing/2014/main" id="{68B86690-5997-3D8F-BC6C-903B9F5F06D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0609" y="5000530"/>
            <a:ext cx="1703812" cy="1277860"/>
          </a:xfrm>
          <a:prstGeom prst="rect">
            <a:avLst/>
          </a:prstGeom>
        </p:spPr>
      </p:pic>
      <p:pic>
        <p:nvPicPr>
          <p:cNvPr id="60" name="Grafik 59" descr="Ein Bild, das Text enthält.&#10;&#10;Automatisch generierte Beschreibung">
            <a:extLst>
              <a:ext uri="{FF2B5EF4-FFF2-40B4-BE49-F238E27FC236}">
                <a16:creationId xmlns:a16="http://schemas.microsoft.com/office/drawing/2014/main" id="{0EFE300C-FF35-FEEE-BD57-6A5AFF5D266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3493" y="4509120"/>
            <a:ext cx="2174208" cy="1446837"/>
          </a:xfrm>
          <a:prstGeom prst="rect">
            <a:avLst/>
          </a:prstGeom>
        </p:spPr>
      </p:pic>
      <p:sp>
        <p:nvSpPr>
          <p:cNvPr id="5" name="Titel 4">
            <a:extLst>
              <a:ext uri="{FF2B5EF4-FFF2-40B4-BE49-F238E27FC236}">
                <a16:creationId xmlns:a16="http://schemas.microsoft.com/office/drawing/2014/main" id="{CB58B2EC-3B00-5366-5507-C6F98BFE5196}"/>
              </a:ext>
            </a:extLst>
          </p:cNvPr>
          <p:cNvSpPr txBox="1">
            <a:spLocks/>
          </p:cNvSpPr>
          <p:nvPr/>
        </p:nvSpPr>
        <p:spPr>
          <a:xfrm>
            <a:off x="0" y="-27384"/>
            <a:ext cx="9144000" cy="720000"/>
          </a:xfrm>
          <a:prstGeom prst="rect">
            <a:avLst/>
          </a:prstGeom>
          <a:solidFill>
            <a:srgbClr val="92D050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de-CH" b="1" dirty="0">
                <a:latin typeface="+mn-lt"/>
              </a:rPr>
              <a:t>  Stratégies possibles des exploitations agricoles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4DB42EB6-6D3D-497F-B7EE-D1D4F2D886A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9512" y="2296708"/>
            <a:ext cx="2063981" cy="3342752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0C1D5C92-DB9B-455E-A658-326F56C0801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04048" y="2106352"/>
            <a:ext cx="1760373" cy="2499577"/>
          </a:xfrm>
          <a:prstGeom prst="rect">
            <a:avLst/>
          </a:prstGeom>
        </p:spPr>
      </p:pic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A9ABC0AB-1C7F-11C6-C16F-B54C066EC6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Formation de conseiller-ère en biodiversité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75678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C526C70-249B-51F2-E6E7-BDF5C4B2D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43808" y="908721"/>
            <a:ext cx="6192688" cy="93006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e-CH" dirty="0">
                <a:latin typeface="+mn-lt"/>
              </a:rPr>
              <a:t>1. les exploitations agricoles sont un maillon faible de la chaîne de valeur </a:t>
            </a:r>
            <a:r>
              <a:rPr lang="de-CH" dirty="0" err="1">
                <a:latin typeface="+mn-lt"/>
              </a:rPr>
              <a:t>ajoutée</a:t>
            </a:r>
            <a:r>
              <a:rPr lang="de-CH" dirty="0">
                <a:latin typeface="+mn-lt"/>
              </a:rPr>
              <a:t> </a:t>
            </a:r>
            <a:r>
              <a:rPr lang="de-CH" dirty="0" err="1">
                <a:latin typeface="+mn-lt"/>
              </a:rPr>
              <a:t>agricole</a:t>
            </a:r>
            <a:r>
              <a:rPr lang="de-CH" dirty="0">
                <a:latin typeface="+mn-lt"/>
              </a:rPr>
              <a:t>.</a:t>
            </a: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CB58B2EC-3B00-5366-5507-C6F98BFE5196}"/>
              </a:ext>
            </a:extLst>
          </p:cNvPr>
          <p:cNvSpPr txBox="1">
            <a:spLocks/>
          </p:cNvSpPr>
          <p:nvPr/>
        </p:nvSpPr>
        <p:spPr>
          <a:xfrm>
            <a:off x="0" y="-27384"/>
            <a:ext cx="9144000" cy="720000"/>
          </a:xfrm>
          <a:prstGeom prst="rect">
            <a:avLst/>
          </a:prstGeom>
          <a:solidFill>
            <a:srgbClr val="92D050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de-CH" b="1" dirty="0">
                <a:latin typeface="+mn-lt"/>
              </a:rPr>
              <a:t>                                    Conclusion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AD1D2AA0-0B69-E48E-5CDC-FD753091046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204"/>
          <a:stretch/>
        </p:blipFill>
        <p:spPr>
          <a:xfrm>
            <a:off x="0" y="-21341"/>
            <a:ext cx="2534661" cy="6047756"/>
          </a:xfrm>
          <a:prstGeom prst="rect">
            <a:avLst/>
          </a:prstGeom>
        </p:spPr>
      </p:pic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F98A4214-B1F8-07A7-F83C-0A4F4D1006FF}"/>
              </a:ext>
            </a:extLst>
          </p:cNvPr>
          <p:cNvSpPr txBox="1">
            <a:spLocks/>
          </p:cNvSpPr>
          <p:nvPr/>
        </p:nvSpPr>
        <p:spPr>
          <a:xfrm>
            <a:off x="2843808" y="1844824"/>
            <a:ext cx="6192688" cy="12960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CH" dirty="0">
                <a:solidFill>
                  <a:srgbClr val="000000"/>
                </a:solidFill>
                <a:latin typeface="+mn-lt"/>
              </a:rPr>
              <a:t>2. Ils </a:t>
            </a:r>
            <a:r>
              <a:rPr lang="de-CH" dirty="0" err="1">
                <a:solidFill>
                  <a:srgbClr val="000000"/>
                </a:solidFill>
                <a:latin typeface="+mn-lt"/>
              </a:rPr>
              <a:t>doivent</a:t>
            </a:r>
            <a:r>
              <a:rPr lang="de-CH" dirty="0">
                <a:solidFill>
                  <a:srgbClr val="000000"/>
                </a:solidFill>
                <a:latin typeface="+mn-lt"/>
              </a:rPr>
              <a:t> observer l'environnement du marché et y adapter leur </a:t>
            </a:r>
            <a:r>
              <a:rPr lang="de-CH" dirty="0" err="1">
                <a:solidFill>
                  <a:srgbClr val="000000"/>
                </a:solidFill>
                <a:latin typeface="+mn-lt"/>
              </a:rPr>
              <a:t>stratégie</a:t>
            </a:r>
            <a:r>
              <a:rPr lang="de-CH" dirty="0">
                <a:solidFill>
                  <a:srgbClr val="000000"/>
                </a:solidFill>
                <a:latin typeface="+mn-lt"/>
              </a:rPr>
              <a:t> </a:t>
            </a:r>
            <a:r>
              <a:rPr lang="de-CH" dirty="0" err="1">
                <a:solidFill>
                  <a:srgbClr val="000000"/>
                </a:solidFill>
                <a:latin typeface="+mn-lt"/>
              </a:rPr>
              <a:t>d'exploitation</a:t>
            </a:r>
            <a:r>
              <a:rPr lang="de-CH" dirty="0">
                <a:solidFill>
                  <a:srgbClr val="000000"/>
                </a:solidFill>
                <a:latin typeface="+mn-lt"/>
              </a:rPr>
              <a:t>.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C4CE26FE-3435-609C-89F5-281417EECE94}"/>
              </a:ext>
            </a:extLst>
          </p:cNvPr>
          <p:cNvSpPr txBox="1">
            <a:spLocks/>
          </p:cNvSpPr>
          <p:nvPr/>
        </p:nvSpPr>
        <p:spPr>
          <a:xfrm>
            <a:off x="2843808" y="2924944"/>
            <a:ext cx="6192688" cy="12960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CH" dirty="0">
                <a:solidFill>
                  <a:srgbClr val="000000"/>
                </a:solidFill>
                <a:latin typeface="+mn-lt"/>
              </a:rPr>
              <a:t>3. la promotion de la biodiversité est possible dans la plupart des cas dans le cadre de la stratégie d'exploitation existante.</a:t>
            </a:r>
          </a:p>
        </p:txBody>
      </p:sp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8BDED824-6FF4-A747-9433-E85E1DD124F6}"/>
              </a:ext>
            </a:extLst>
          </p:cNvPr>
          <p:cNvSpPr txBox="1">
            <a:spLocks/>
          </p:cNvSpPr>
          <p:nvPr/>
        </p:nvSpPr>
        <p:spPr>
          <a:xfrm>
            <a:off x="2843808" y="4365104"/>
            <a:ext cx="6192688" cy="17118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CH" dirty="0">
                <a:solidFill>
                  <a:srgbClr val="000000"/>
                </a:solidFill>
                <a:latin typeface="+mn-lt"/>
              </a:rPr>
              <a:t>4. pour le conseil en biodiversité, il est important de comprendre la stratégie de chaque exploitation afin de pouvoir trouver les marges de manœuvre correspondantes pour la promotion de la biodiversité.</a:t>
            </a:r>
            <a:endParaRPr lang="de-CH" dirty="0">
              <a:latin typeface="+mn-lt"/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A7820599-FFC7-5E6D-1AF6-E0746FADC2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Formation de conseiller-ère en biodiversité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740292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Benutzerdefiniertes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3E8815154C13C42A2B4D3323D70F6C2" ma:contentTypeVersion="13" ma:contentTypeDescription="Ein neues Dokument erstellen." ma:contentTypeScope="" ma:versionID="aaf1e67f7479f0cc95f11dd8d29c9c19">
  <xsd:schema xmlns:xsd="http://www.w3.org/2001/XMLSchema" xmlns:xs="http://www.w3.org/2001/XMLSchema" xmlns:p="http://schemas.microsoft.com/office/2006/metadata/properties" xmlns:ns2="b2d10406-eaae-41c3-88b9-698793e76f51" xmlns:ns3="4813c16e-7537-4e12-aeaa-392e5d7335a1" targetNamespace="http://schemas.microsoft.com/office/2006/metadata/properties" ma:root="true" ma:fieldsID="02c1eb7f02bda30305b8ff50c8fbb17d" ns2:_="" ns3:_="">
    <xsd:import namespace="b2d10406-eaae-41c3-88b9-698793e76f51"/>
    <xsd:import namespace="4813c16e-7537-4e12-aeaa-392e5d7335a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BillingMetadata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d10406-eaae-41c3-88b9-698793e76f5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1bc49ad8-0d76-4442-b3ec-dfaba3082bc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BillingMetadata" ma:index="19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13c16e-7537-4e12-aeaa-392e5d7335a1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0e58f48-bdd5-45ad-aecc-91b85314a1e7}" ma:internalName="TaxCatchAll" ma:showField="CatchAllData" ma:web="4813c16e-7537-4e12-aeaa-392e5d7335a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2d10406-eaae-41c3-88b9-698793e76f51">
      <Terms xmlns="http://schemas.microsoft.com/office/infopath/2007/PartnerControls"/>
    </lcf76f155ced4ddcb4097134ff3c332f>
    <TaxCatchAll xmlns="4813c16e-7537-4e12-aeaa-392e5d7335a1" xsi:nil="true"/>
  </documentManagement>
</p:properties>
</file>

<file path=customXml/itemProps1.xml><?xml version="1.0" encoding="utf-8"?>
<ds:datastoreItem xmlns:ds="http://schemas.openxmlformats.org/officeDocument/2006/customXml" ds:itemID="{C05CF6B6-F600-4DF9-A534-F9E4E16E99A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04CC771-86E3-467C-8A4B-AC6BF8A67748}"/>
</file>

<file path=customXml/itemProps3.xml><?xml version="1.0" encoding="utf-8"?>
<ds:datastoreItem xmlns:ds="http://schemas.openxmlformats.org/officeDocument/2006/customXml" ds:itemID="{3B1F0389-DCC4-4552-AF62-62FC06389D97}">
  <ds:schemaRefs>
    <ds:schemaRef ds:uri="http://schemas.microsoft.com/sharepoint/v3"/>
    <ds:schemaRef ds:uri="926ccd4c-651f-4ccc-af87-3950eef9fda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dd18740c-b141-4d05-9751-e9f3dcf7e76f"/>
    <ds:schemaRef ds:uri="http://www.w3.org/XML/1998/namespace"/>
    <ds:schemaRef ds:uri="6198184d-d2c8-499d-9d12-552a8ace3336"/>
    <ds:schemaRef ds:uri="931b810c-e1bd-460f-9377-b918a6c9e4a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711</Words>
  <Application>Microsoft Office PowerPoint</Application>
  <PresentationFormat>Bildschirmpräsentation (4:3)</PresentationFormat>
  <Paragraphs>82</Paragraphs>
  <Slides>10</Slides>
  <Notes>9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4" baseType="lpstr">
      <vt:lpstr>Arial</vt:lpstr>
      <vt:lpstr>Calibri</vt:lpstr>
      <vt:lpstr>Wingdings</vt:lpstr>
      <vt:lpstr>Benutzerdefiniertes Design</vt:lpstr>
      <vt:lpstr>Formation de conseiller-ère en biodiversité</vt:lpstr>
      <vt:lpstr>       L'agriculture dans la chaîne de valeur</vt:lpstr>
      <vt:lpstr>       Impact sur les producteurs agricoles</vt:lpstr>
      <vt:lpstr>Offre                                                       Demande</vt:lpstr>
      <vt:lpstr>      Principales caractéristiques des marchés agricoles</vt:lpstr>
      <vt:lpstr>PowerPoint-Präsentation</vt:lpstr>
      <vt:lpstr>PowerPoint-Präsentation</vt:lpstr>
      <vt:lpstr>PowerPoint-Präsentation</vt:lpstr>
      <vt:lpstr>PowerPoint-Präsentation</vt:lpstr>
      <vt:lpstr>Mentions légales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Weidmann Gilles</dc:creator>
  <cp:keywords>, docId:6E4A039A21A7F56EEE55009E4689DF73</cp:keywords>
  <cp:lastModifiedBy>Zurbrügg Corinne</cp:lastModifiedBy>
  <cp:revision>610</cp:revision>
  <cp:lastPrinted>2023-01-23T11:00:51Z</cp:lastPrinted>
  <dcterms:created xsi:type="dcterms:W3CDTF">2017-09-25T14:16:51Z</dcterms:created>
  <dcterms:modified xsi:type="dcterms:W3CDTF">2026-06-01T13:36:42Z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0x01010073E8815154C13C42A2B4D3323D70F6C2</vt:lpwstr>
  </property>
  <property fmtid="{D5CDD505-2E9C-101B-9397-08002B2CF9AE}" pid="3" name="MediaServiceImageTags">
    <vt:lpwstr/>
  </property>
</Properties>
</file>