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9"/>
  </p:notesMasterIdLst>
  <p:sldIdLst>
    <p:sldId id="294" r:id="rId5"/>
    <p:sldId id="442" r:id="rId6"/>
    <p:sldId id="437" r:id="rId7"/>
    <p:sldId id="438" r:id="rId8"/>
    <p:sldId id="435" r:id="rId9"/>
    <p:sldId id="439" r:id="rId10"/>
    <p:sldId id="451" r:id="rId11"/>
    <p:sldId id="452" r:id="rId12"/>
    <p:sldId id="455" r:id="rId13"/>
    <p:sldId id="458" r:id="rId14"/>
    <p:sldId id="436" r:id="rId15"/>
    <p:sldId id="440" r:id="rId16"/>
    <p:sldId id="441" r:id="rId17"/>
    <p:sldId id="339" r:id="rId18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CDC539-3191-D7C9-0F41-43DC89D89F69}" name="Chevillat Veronique" initials="CV" userId="S::veronique.chevillat_fibl.org#ext#@agrofutura.ch::4659a524-d5ff-4c24-9147-d74299b809d1" providerId="AD"/>
  <p188:author id="{B9BCC6D5-FF5C-DB71-9A90-CB23CBA2821A}" name="Jolanda Krummenacher" initials="JK" userId="S::krummenacher@agrofutura.ch::dd7c3ff0-92c1-4b54-b097-eeda48e9df8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C7F"/>
    <a:srgbClr val="2C8450"/>
    <a:srgbClr val="FF0000"/>
    <a:srgbClr val="FE5F44"/>
    <a:srgbClr val="FFCCCC"/>
    <a:srgbClr val="FFFFFF"/>
    <a:srgbClr val="FBE5D6"/>
    <a:srgbClr val="CCFFF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C4A248-1D75-45E3-B68F-1E5ED13B56A6}" v="12" dt="2026-06-01T13:32:32.423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addSld modSld">
      <pc:chgData name="Zurbrügg Corinne" userId="9bf00a35-daaf-4b5d-a00c-eae22b493c7e" providerId="ADAL" clId="{F896CB6E-1FF8-4F8E-BB38-22186265DB2A}" dt="2026-06-01T13:32:32.423" v="14"/>
      <pc:docMkLst>
        <pc:docMk/>
      </pc:docMkLst>
      <pc:sldChg chg="add">
        <pc:chgData name="Zurbrügg Corinne" userId="9bf00a35-daaf-4b5d-a00c-eae22b493c7e" providerId="ADAL" clId="{F896CB6E-1FF8-4F8E-BB38-22186265DB2A}" dt="2026-06-01T13:32:32.423" v="14"/>
        <pc:sldMkLst>
          <pc:docMk/>
          <pc:sldMk cId="266204402" sldId="339"/>
        </pc:sldMkLst>
      </pc:sldChg>
      <pc:sldChg chg="addSp modSp mod">
        <pc:chgData name="Zurbrügg Corinne" userId="9bf00a35-daaf-4b5d-a00c-eae22b493c7e" providerId="ADAL" clId="{F896CB6E-1FF8-4F8E-BB38-22186265DB2A}" dt="2026-06-01T13:31:33.604" v="5" actId="1076"/>
        <pc:sldMkLst>
          <pc:docMk/>
          <pc:sldMk cId="13867133" sldId="435"/>
        </pc:sldMkLst>
        <pc:spChg chg="mod">
          <ac:chgData name="Zurbrügg Corinne" userId="9bf00a35-daaf-4b5d-a00c-eae22b493c7e" providerId="ADAL" clId="{F896CB6E-1FF8-4F8E-BB38-22186265DB2A}" dt="2026-06-01T13:31:33.604" v="5" actId="1076"/>
          <ac:spMkLst>
            <pc:docMk/>
            <pc:sldMk cId="13867133" sldId="435"/>
            <ac:spMk id="5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3:31:29.037" v="4"/>
          <ac:spMkLst>
            <pc:docMk/>
            <pc:sldMk cId="13867133" sldId="435"/>
            <ac:spMk id="6" creationId="{50509E4A-727A-03A4-5952-906444A06407}"/>
          </ac:spMkLst>
        </pc:spChg>
      </pc:sldChg>
      <pc:sldChg chg="addSp modSp">
        <pc:chgData name="Zurbrügg Corinne" userId="9bf00a35-daaf-4b5d-a00c-eae22b493c7e" providerId="ADAL" clId="{F896CB6E-1FF8-4F8E-BB38-22186265DB2A}" dt="2026-06-01T13:32:01.294" v="12"/>
        <pc:sldMkLst>
          <pc:docMk/>
          <pc:sldMk cId="4093658105" sldId="436"/>
        </pc:sldMkLst>
        <pc:spChg chg="add mod">
          <ac:chgData name="Zurbrügg Corinne" userId="9bf00a35-daaf-4b5d-a00c-eae22b493c7e" providerId="ADAL" clId="{F896CB6E-1FF8-4F8E-BB38-22186265DB2A}" dt="2026-06-01T13:32:01.294" v="12"/>
          <ac:spMkLst>
            <pc:docMk/>
            <pc:sldMk cId="4093658105" sldId="436"/>
            <ac:spMk id="7" creationId="{585CC24F-735C-5118-EF33-17F2418A3580}"/>
          </ac:spMkLst>
        </pc:spChg>
      </pc:sldChg>
      <pc:sldChg chg="addSp modSp mod">
        <pc:chgData name="Zurbrügg Corinne" userId="9bf00a35-daaf-4b5d-a00c-eae22b493c7e" providerId="ADAL" clId="{F896CB6E-1FF8-4F8E-BB38-22186265DB2A}" dt="2026-06-01T13:31:23.238" v="2"/>
        <pc:sldMkLst>
          <pc:docMk/>
          <pc:sldMk cId="1216598832" sldId="437"/>
        </pc:sldMkLst>
        <pc:spChg chg="mod">
          <ac:chgData name="Zurbrügg Corinne" userId="9bf00a35-daaf-4b5d-a00c-eae22b493c7e" providerId="ADAL" clId="{F896CB6E-1FF8-4F8E-BB38-22186265DB2A}" dt="2026-06-01T13:31:21.733" v="1" actId="1076"/>
          <ac:spMkLst>
            <pc:docMk/>
            <pc:sldMk cId="1216598832" sldId="437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3:31:23.238" v="2"/>
          <ac:spMkLst>
            <pc:docMk/>
            <pc:sldMk cId="1216598832" sldId="437"/>
            <ac:spMk id="4" creationId="{B5FDB56C-B324-C26E-2519-548CEBD085C8}"/>
          </ac:spMkLst>
        </pc:spChg>
      </pc:sldChg>
      <pc:sldChg chg="addSp modSp">
        <pc:chgData name="Zurbrügg Corinne" userId="9bf00a35-daaf-4b5d-a00c-eae22b493c7e" providerId="ADAL" clId="{F896CB6E-1FF8-4F8E-BB38-22186265DB2A}" dt="2026-06-01T13:31:26.289" v="3"/>
        <pc:sldMkLst>
          <pc:docMk/>
          <pc:sldMk cId="2699694916" sldId="438"/>
        </pc:sldMkLst>
        <pc:spChg chg="add mod">
          <ac:chgData name="Zurbrügg Corinne" userId="9bf00a35-daaf-4b5d-a00c-eae22b493c7e" providerId="ADAL" clId="{F896CB6E-1FF8-4F8E-BB38-22186265DB2A}" dt="2026-06-01T13:31:26.289" v="3"/>
          <ac:spMkLst>
            <pc:docMk/>
            <pc:sldMk cId="2699694916" sldId="438"/>
            <ac:spMk id="5" creationId="{29180E95-C136-6477-3BAA-82FBC6174351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31:41.618" v="7" actId="6549"/>
        <pc:sldMkLst>
          <pc:docMk/>
          <pc:sldMk cId="134039007" sldId="439"/>
        </pc:sldMkLst>
        <pc:spChg chg="add mod">
          <ac:chgData name="Zurbrügg Corinne" userId="9bf00a35-daaf-4b5d-a00c-eae22b493c7e" providerId="ADAL" clId="{F896CB6E-1FF8-4F8E-BB38-22186265DB2A}" dt="2026-06-01T13:31:36.829" v="6"/>
          <ac:spMkLst>
            <pc:docMk/>
            <pc:sldMk cId="134039007" sldId="439"/>
            <ac:spMk id="5" creationId="{AA0736E7-8D93-A9C3-AC3C-7CEB58F2537F}"/>
          </ac:spMkLst>
        </pc:spChg>
      </pc:sldChg>
      <pc:sldChg chg="addSp modSp">
        <pc:chgData name="Zurbrügg Corinne" userId="9bf00a35-daaf-4b5d-a00c-eae22b493c7e" providerId="ADAL" clId="{F896CB6E-1FF8-4F8E-BB38-22186265DB2A}" dt="2026-06-01T13:32:06.964" v="13"/>
        <pc:sldMkLst>
          <pc:docMk/>
          <pc:sldMk cId="775486640" sldId="441"/>
        </pc:sldMkLst>
        <pc:spChg chg="add mod">
          <ac:chgData name="Zurbrügg Corinne" userId="9bf00a35-daaf-4b5d-a00c-eae22b493c7e" providerId="ADAL" clId="{F896CB6E-1FF8-4F8E-BB38-22186265DB2A}" dt="2026-06-01T13:32:06.964" v="13"/>
          <ac:spMkLst>
            <pc:docMk/>
            <pc:sldMk cId="775486640" sldId="441"/>
            <ac:spMk id="4" creationId="{DCFBAA28-17DD-29BB-68CA-3ACFB8D0B194}"/>
          </ac:spMkLst>
        </pc:spChg>
      </pc:sldChg>
      <pc:sldChg chg="addSp modSp">
        <pc:chgData name="Zurbrügg Corinne" userId="9bf00a35-daaf-4b5d-a00c-eae22b493c7e" providerId="ADAL" clId="{F896CB6E-1FF8-4F8E-BB38-22186265DB2A}" dt="2026-06-01T13:31:14.032" v="0"/>
        <pc:sldMkLst>
          <pc:docMk/>
          <pc:sldMk cId="1085131743" sldId="442"/>
        </pc:sldMkLst>
        <pc:spChg chg="add mod">
          <ac:chgData name="Zurbrügg Corinne" userId="9bf00a35-daaf-4b5d-a00c-eae22b493c7e" providerId="ADAL" clId="{F896CB6E-1FF8-4F8E-BB38-22186265DB2A}" dt="2026-06-01T13:31:14.032" v="0"/>
          <ac:spMkLst>
            <pc:docMk/>
            <pc:sldMk cId="1085131743" sldId="442"/>
            <ac:spMk id="2" creationId="{545BA275-E558-BED0-8667-85693ECB903D}"/>
          </ac:spMkLst>
        </pc:spChg>
      </pc:sldChg>
      <pc:sldChg chg="addSp modSp">
        <pc:chgData name="Zurbrügg Corinne" userId="9bf00a35-daaf-4b5d-a00c-eae22b493c7e" providerId="ADAL" clId="{F896CB6E-1FF8-4F8E-BB38-22186265DB2A}" dt="2026-06-01T13:31:47.905" v="8"/>
        <pc:sldMkLst>
          <pc:docMk/>
          <pc:sldMk cId="1942548225" sldId="451"/>
        </pc:sldMkLst>
        <pc:spChg chg="add mod">
          <ac:chgData name="Zurbrügg Corinne" userId="9bf00a35-daaf-4b5d-a00c-eae22b493c7e" providerId="ADAL" clId="{F896CB6E-1FF8-4F8E-BB38-22186265DB2A}" dt="2026-06-01T13:31:47.905" v="8"/>
          <ac:spMkLst>
            <pc:docMk/>
            <pc:sldMk cId="1942548225" sldId="451"/>
            <ac:spMk id="5" creationId="{D62E1AA3-CBFB-418F-F8A1-70E69B651EFD}"/>
          </ac:spMkLst>
        </pc:spChg>
      </pc:sldChg>
      <pc:sldChg chg="addSp modSp">
        <pc:chgData name="Zurbrügg Corinne" userId="9bf00a35-daaf-4b5d-a00c-eae22b493c7e" providerId="ADAL" clId="{F896CB6E-1FF8-4F8E-BB38-22186265DB2A}" dt="2026-06-01T13:31:53.593" v="9"/>
        <pc:sldMkLst>
          <pc:docMk/>
          <pc:sldMk cId="787952625" sldId="452"/>
        </pc:sldMkLst>
        <pc:spChg chg="add mod">
          <ac:chgData name="Zurbrügg Corinne" userId="9bf00a35-daaf-4b5d-a00c-eae22b493c7e" providerId="ADAL" clId="{F896CB6E-1FF8-4F8E-BB38-22186265DB2A}" dt="2026-06-01T13:31:53.593" v="9"/>
          <ac:spMkLst>
            <pc:docMk/>
            <pc:sldMk cId="787952625" sldId="452"/>
            <ac:spMk id="6" creationId="{48484209-AF3E-FA17-0F5F-2844B50A2B62}"/>
          </ac:spMkLst>
        </pc:spChg>
      </pc:sldChg>
      <pc:sldChg chg="addSp modSp">
        <pc:chgData name="Zurbrügg Corinne" userId="9bf00a35-daaf-4b5d-a00c-eae22b493c7e" providerId="ADAL" clId="{F896CB6E-1FF8-4F8E-BB38-22186265DB2A}" dt="2026-06-01T13:31:55.869" v="10"/>
        <pc:sldMkLst>
          <pc:docMk/>
          <pc:sldMk cId="2340205478" sldId="455"/>
        </pc:sldMkLst>
        <pc:spChg chg="add mod">
          <ac:chgData name="Zurbrügg Corinne" userId="9bf00a35-daaf-4b5d-a00c-eae22b493c7e" providerId="ADAL" clId="{F896CB6E-1FF8-4F8E-BB38-22186265DB2A}" dt="2026-06-01T13:31:55.869" v="10"/>
          <ac:spMkLst>
            <pc:docMk/>
            <pc:sldMk cId="2340205478" sldId="455"/>
            <ac:spMk id="5" creationId="{0099D8B7-D24B-961D-957C-747B3B6C0F76}"/>
          </ac:spMkLst>
        </pc:spChg>
      </pc:sldChg>
      <pc:sldChg chg="addSp modSp">
        <pc:chgData name="Zurbrügg Corinne" userId="9bf00a35-daaf-4b5d-a00c-eae22b493c7e" providerId="ADAL" clId="{F896CB6E-1FF8-4F8E-BB38-22186265DB2A}" dt="2026-06-01T13:31:58.508" v="11"/>
        <pc:sldMkLst>
          <pc:docMk/>
          <pc:sldMk cId="872226055" sldId="458"/>
        </pc:sldMkLst>
        <pc:spChg chg="add mod">
          <ac:chgData name="Zurbrügg Corinne" userId="9bf00a35-daaf-4b5d-a00c-eae22b493c7e" providerId="ADAL" clId="{F896CB6E-1FF8-4F8E-BB38-22186265DB2A}" dt="2026-06-01T13:31:58.508" v="11"/>
          <ac:spMkLst>
            <pc:docMk/>
            <pc:sldMk cId="872226055" sldId="458"/>
            <ac:spMk id="5" creationId="{07A7ABDF-9FAB-A157-5122-BF9C010ECDD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278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Modifier le format du texte maître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Formation en conseil en biodiversité - Module 1 - Version 2022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Modifier le format du titre maître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-suisse.ch/dam/jcr:d908f41b-afd0-41bd-a383-32e2e20d83f8/Bio_Suisse_Cahier_des_charges_2024_FR_Final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bio-diversitaet.ch/fr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suisse.ch/fr/producteurs/exigences/#exigences-biodiversite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CH" sz="3200" dirty="0"/>
              <a:t>Programmes </a:t>
            </a:r>
            <a:r>
              <a:rPr lang="de-CH" sz="3200" dirty="0" err="1"/>
              <a:t>biodiversité</a:t>
            </a:r>
            <a:r>
              <a:rPr lang="de-CH" sz="3200" dirty="0"/>
              <a:t> des labels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de-CH" dirty="0">
              <a:latin typeface="Arial"/>
              <a:ea typeface="Source Sans Pro"/>
              <a:cs typeface="Arial"/>
            </a:endParaRPr>
          </a:p>
          <a:p>
            <a:r>
              <a:rPr lang="de-CH" dirty="0">
                <a:latin typeface="Arial"/>
                <a:ea typeface="Source Sans Pro"/>
                <a:cs typeface="Arial"/>
              </a:rPr>
              <a:t>Aperçu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CH" b="1" dirty="0"/>
              <a:t>Amidonnier ou engrain </a:t>
            </a:r>
            <a:r>
              <a:rPr lang="de-CH" dirty="0"/>
              <a:t>: </a:t>
            </a:r>
            <a:r>
              <a:rPr lang="de-CH" dirty="0" err="1"/>
              <a:t>au moins </a:t>
            </a:r>
            <a:r>
              <a:rPr lang="de-CH" dirty="0"/>
              <a:t>5% de la surface cultivée avec...</a:t>
            </a:r>
          </a:p>
          <a:p>
            <a:pPr lvl="1"/>
            <a:r>
              <a:rPr lang="de-CH" dirty="0"/>
              <a:t>Jachère florale</a:t>
            </a:r>
          </a:p>
          <a:p>
            <a:pPr lvl="1"/>
            <a:r>
              <a:rPr lang="de-CH" dirty="0"/>
              <a:t>Jachère tournante</a:t>
            </a:r>
          </a:p>
          <a:p>
            <a:pPr lvl="1"/>
            <a:r>
              <a:rPr lang="de-CH" dirty="0"/>
              <a:t>Ourlet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terres</a:t>
            </a:r>
            <a:r>
              <a:rPr lang="de-CH" dirty="0"/>
              <a:t> </a:t>
            </a:r>
            <a:r>
              <a:rPr lang="de-CH" dirty="0" err="1"/>
              <a:t>assolées</a:t>
            </a:r>
            <a:endParaRPr lang="de-CH" dirty="0"/>
          </a:p>
          <a:p>
            <a:pPr marL="0" indent="0">
              <a:buNone/>
            </a:pPr>
            <a:r>
              <a:rPr lang="de-CH" dirty="0"/>
              <a:t>Exploitations avec </a:t>
            </a:r>
            <a:r>
              <a:rPr lang="de-CH" b="1" dirty="0"/>
              <a:t>betteraves sucrières, pommes de terre et légumes </a:t>
            </a:r>
            <a:r>
              <a:rPr lang="de-CH" dirty="0"/>
              <a:t>: </a:t>
            </a:r>
            <a:r>
              <a:rPr lang="de-CH" dirty="0" err="1"/>
              <a:t>au moins </a:t>
            </a:r>
            <a:r>
              <a:rPr lang="de-CH" dirty="0"/>
              <a:t>10 ares avec....</a:t>
            </a:r>
          </a:p>
          <a:p>
            <a:pPr lvl="1"/>
            <a:r>
              <a:rPr lang="de-CH" dirty="0"/>
              <a:t>Jachère florale</a:t>
            </a:r>
          </a:p>
          <a:p>
            <a:pPr lvl="1"/>
            <a:r>
              <a:rPr lang="de-CH" dirty="0"/>
              <a:t>Jachère tournante</a:t>
            </a:r>
          </a:p>
          <a:p>
            <a:pPr lvl="1"/>
            <a:r>
              <a:rPr lang="de-CH" dirty="0"/>
              <a:t>Ourlet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terres</a:t>
            </a:r>
            <a:r>
              <a:rPr lang="de-CH" dirty="0"/>
              <a:t> </a:t>
            </a:r>
            <a:r>
              <a:rPr lang="de-CH" dirty="0" err="1"/>
              <a:t>assolées</a:t>
            </a:r>
            <a:endParaRPr lang="de-CH" dirty="0"/>
          </a:p>
          <a:p>
            <a:pPr lvl="1"/>
            <a:r>
              <a:rPr lang="de-CH" dirty="0"/>
              <a:t>Bandes </a:t>
            </a:r>
            <a:r>
              <a:rPr lang="de-CH" dirty="0" err="1"/>
              <a:t>culturales</a:t>
            </a:r>
            <a:r>
              <a:rPr lang="de-CH" dirty="0"/>
              <a:t> extensives</a:t>
            </a:r>
          </a:p>
          <a:p>
            <a:pPr lvl="1"/>
            <a:r>
              <a:rPr lang="de-CH" dirty="0"/>
              <a:t>Bandes </a:t>
            </a:r>
            <a:r>
              <a:rPr lang="de-CH" dirty="0" err="1"/>
              <a:t>semées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</a:t>
            </a:r>
            <a:r>
              <a:rPr lang="de-CH" dirty="0" err="1"/>
              <a:t>organismes</a:t>
            </a:r>
            <a:r>
              <a:rPr lang="de-CH" dirty="0"/>
              <a:t> </a:t>
            </a:r>
            <a:r>
              <a:rPr lang="de-CH" dirty="0" err="1"/>
              <a:t>utiles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terres</a:t>
            </a:r>
            <a:r>
              <a:rPr lang="de-CH" dirty="0"/>
              <a:t> </a:t>
            </a:r>
            <a:r>
              <a:rPr lang="de-CH" dirty="0" err="1"/>
              <a:t>ouvertes</a:t>
            </a: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Exigences supplémentaires spécifiques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581" y="445829"/>
            <a:ext cx="558595" cy="558595"/>
          </a:xfrm>
          <a:prstGeom prst="rect">
            <a:avLst/>
          </a:prstGeom>
        </p:spPr>
      </p:pic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7A7ABDF-9FAB-A157-5122-BF9C010EC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72226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Min. 7% de SPB dans la SAU (</a:t>
            </a:r>
            <a:r>
              <a:rPr lang="de-CH" dirty="0" err="1"/>
              <a:t>aussi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les </a:t>
            </a:r>
            <a:r>
              <a:rPr lang="de-CH" dirty="0" err="1"/>
              <a:t>cultures</a:t>
            </a:r>
            <a:r>
              <a:rPr lang="de-CH" dirty="0"/>
              <a:t> spéciales)</a:t>
            </a:r>
          </a:p>
          <a:p>
            <a:r>
              <a:rPr lang="de-CH" dirty="0"/>
              <a:t>Interdiction des </a:t>
            </a:r>
            <a:r>
              <a:rPr lang="de-CH" dirty="0" err="1"/>
              <a:t>faucheuses-conditionneuses </a:t>
            </a:r>
            <a:r>
              <a:rPr lang="de-CH" dirty="0"/>
              <a:t>et </a:t>
            </a:r>
            <a:r>
              <a:rPr lang="de-CH" dirty="0" err="1"/>
              <a:t>des broyeurs </a:t>
            </a:r>
            <a:r>
              <a:rPr lang="de-CH" dirty="0"/>
              <a:t>sur toutes les SPB (à l'exception des SPB en cultures spéciales).</a:t>
            </a:r>
          </a:p>
          <a:p>
            <a:r>
              <a:rPr lang="de-CH" dirty="0" err="1"/>
              <a:t>Pour</a:t>
            </a:r>
            <a:r>
              <a:rPr lang="de-CH" dirty="0"/>
              <a:t> les exploitations </a:t>
            </a:r>
            <a:r>
              <a:rPr lang="de-CH" dirty="0" err="1"/>
              <a:t>avec</a:t>
            </a:r>
            <a:r>
              <a:rPr lang="de-CH" dirty="0"/>
              <a:t> &gt; 2 ha de SAU : Mettre en œuvre au moins 12 </a:t>
            </a:r>
            <a:r>
              <a:rPr lang="de-CH" dirty="0" err="1"/>
              <a:t>mesures</a:t>
            </a:r>
            <a:r>
              <a:rPr lang="de-CH" dirty="0"/>
              <a:t> du catalogue des mesures de biodiversité.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 Suisse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244" y="445829"/>
            <a:ext cx="686359" cy="55859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970676" y="5110551"/>
            <a:ext cx="3422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>
                <a:hlinkClick r:id="rId3"/>
              </a:rPr>
              <a:t>Cahier des charges de Bio Suisse </a:t>
            </a:r>
            <a:r>
              <a:rPr lang="de-CH" dirty="0"/>
              <a:t>&amp;</a:t>
            </a:r>
          </a:p>
          <a:p>
            <a:r>
              <a:rPr lang="de-CH" dirty="0">
                <a:hlinkClick r:id="rId4"/>
              </a:rPr>
              <a:t>Catalogue de mesures</a:t>
            </a:r>
            <a:endParaRPr lang="de-CH" dirty="0"/>
          </a:p>
        </p:txBody>
      </p:sp>
      <p:sp>
        <p:nvSpPr>
          <p:cNvPr id="6" name="Textfeld 5"/>
          <p:cNvSpPr txBox="1"/>
          <p:nvPr/>
        </p:nvSpPr>
        <p:spPr>
          <a:xfrm>
            <a:off x="832222" y="5387550"/>
            <a:ext cx="3934883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>
                <a:solidFill>
                  <a:srgbClr val="FF0000"/>
                </a:solidFill>
              </a:rPr>
              <a:t>2025 : Check </a:t>
            </a:r>
            <a:r>
              <a:rPr lang="de-CH" dirty="0" err="1">
                <a:solidFill>
                  <a:srgbClr val="FF0000"/>
                </a:solidFill>
              </a:rPr>
              <a:t>Biodiversité</a:t>
            </a:r>
            <a:r>
              <a:rPr lang="de-CH" dirty="0">
                <a:solidFill>
                  <a:srgbClr val="FF0000"/>
                </a:solidFill>
              </a:rPr>
              <a:t> en </a:t>
            </a:r>
            <a:r>
              <a:rPr lang="de-CH" dirty="0" err="1">
                <a:solidFill>
                  <a:srgbClr val="FF0000"/>
                </a:solidFill>
              </a:rPr>
              <a:t>révision</a:t>
            </a:r>
            <a:r>
              <a:rPr lang="de-CH" dirty="0">
                <a:solidFill>
                  <a:srgbClr val="FF0000"/>
                </a:solidFill>
              </a:rPr>
              <a:t> ! </a:t>
            </a: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585CC24F-735C-5118-EF33-17F2418A3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93658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a) Proportion et qualité des SPB</a:t>
            </a:r>
          </a:p>
          <a:p>
            <a:pPr marL="0" indent="0">
              <a:buNone/>
            </a:pPr>
            <a:r>
              <a:rPr lang="de-CH" dirty="0"/>
              <a:t>b) Diversité structurelle dans les SPB et mesures spécifiques de protection des espèces</a:t>
            </a:r>
          </a:p>
          <a:p>
            <a:pPr marL="0" indent="0">
              <a:buNone/>
            </a:pPr>
            <a:r>
              <a:rPr lang="de-CH" dirty="0"/>
              <a:t>c) </a:t>
            </a:r>
            <a:r>
              <a:rPr lang="de-CH" dirty="0" err="1"/>
              <a:t>Agrobiodiversité</a:t>
            </a:r>
            <a:endParaRPr lang="de-CH" dirty="0"/>
          </a:p>
          <a:p>
            <a:pPr marL="0" indent="0">
              <a:buNone/>
            </a:pPr>
            <a:r>
              <a:rPr lang="de-CH" dirty="0"/>
              <a:t>d) </a:t>
            </a:r>
            <a:r>
              <a:rPr lang="de-CH" dirty="0" err="1"/>
              <a:t>Mesures</a:t>
            </a:r>
            <a:r>
              <a:rPr lang="de-CH" dirty="0"/>
              <a:t> dans les surfaces de </a:t>
            </a:r>
            <a:r>
              <a:rPr lang="de-CH" dirty="0" err="1"/>
              <a:t>production</a:t>
            </a:r>
            <a:r>
              <a:rPr lang="de-CH" dirty="0"/>
              <a:t> (</a:t>
            </a:r>
            <a:r>
              <a:rPr lang="de-CH" dirty="0" err="1"/>
              <a:t>herbages</a:t>
            </a:r>
            <a:r>
              <a:rPr lang="de-CH" dirty="0"/>
              <a:t> et </a:t>
            </a:r>
            <a:r>
              <a:rPr lang="de-CH" dirty="0" err="1"/>
              <a:t>grandes</a:t>
            </a:r>
            <a:r>
              <a:rPr lang="de-CH" dirty="0"/>
              <a:t> </a:t>
            </a:r>
            <a:r>
              <a:rPr lang="de-CH" dirty="0" err="1"/>
              <a:t>cultures</a:t>
            </a:r>
            <a:r>
              <a:rPr lang="de-CH" dirty="0"/>
              <a:t>)</a:t>
            </a:r>
          </a:p>
          <a:p>
            <a:pPr marL="0" indent="0">
              <a:buNone/>
            </a:pPr>
            <a:r>
              <a:rPr lang="de-CH" dirty="0"/>
              <a:t>e) </a:t>
            </a:r>
            <a:r>
              <a:rPr lang="de-CH" dirty="0" err="1"/>
              <a:t>Mesures</a:t>
            </a:r>
            <a:r>
              <a:rPr lang="de-CH" dirty="0"/>
              <a:t> dans les cultures </a:t>
            </a:r>
            <a:r>
              <a:rPr lang="de-CH" dirty="0" err="1"/>
              <a:t>spéciales</a:t>
            </a:r>
            <a:r>
              <a:rPr lang="de-CH" dirty="0"/>
              <a:t> (</a:t>
            </a:r>
            <a:r>
              <a:rPr lang="de-CH" dirty="0" err="1"/>
              <a:t>arboriculture</a:t>
            </a:r>
            <a:r>
              <a:rPr lang="de-CH" dirty="0"/>
              <a:t>, </a:t>
            </a:r>
            <a:r>
              <a:rPr lang="de-CH" dirty="0" err="1"/>
              <a:t>viticulture</a:t>
            </a:r>
            <a:r>
              <a:rPr lang="de-CH" dirty="0"/>
              <a:t>, </a:t>
            </a:r>
            <a:r>
              <a:rPr lang="de-CH" dirty="0" err="1"/>
              <a:t>maraîchage</a:t>
            </a:r>
            <a:r>
              <a:rPr lang="de-CH" dirty="0"/>
              <a:t>)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Catalogue de mesures de Bio Suisse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59" y="445829"/>
            <a:ext cx="686359" cy="55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22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Catalogue de mesures Bio Suisse - Exemple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627" y="445829"/>
            <a:ext cx="686359" cy="55859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6931617" y="5634373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Source : Bio Suisse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27" y="1598211"/>
            <a:ext cx="8017223" cy="3541147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CFBAA28-17DD-29BB-68CA-3ACFB8D0B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75486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CB4CB5-4CC7-06A3-B429-35913D754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Exigences des </a:t>
            </a:r>
            <a:r>
              <a:rPr lang="de-CH" dirty="0" err="1"/>
              <a:t>organisations de labellisation </a:t>
            </a:r>
            <a:r>
              <a:rPr lang="de-CH" dirty="0"/>
              <a:t>en matière de biodiversité</a:t>
            </a:r>
          </a:p>
        </p:txBody>
      </p:sp>
      <p:graphicFrame>
        <p:nvGraphicFramePr>
          <p:cNvPr id="6" name="Inhaltsplatzhalt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1262942"/>
              </p:ext>
            </p:extLst>
          </p:nvPr>
        </p:nvGraphicFramePr>
        <p:xfrm>
          <a:off x="432622" y="1204143"/>
          <a:ext cx="8249264" cy="4389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74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48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4877">
                  <a:extLst>
                    <a:ext uri="{9D8B030D-6E8A-4147-A177-3AD203B41FA5}">
                      <a16:colId xmlns:a16="http://schemas.microsoft.com/office/drawing/2014/main" val="3606879052"/>
                    </a:ext>
                  </a:extLst>
                </a:gridCol>
              </a:tblGrid>
              <a:tr h="430317">
                <a:tc>
                  <a:txBody>
                    <a:bodyPr/>
                    <a:lstStyle/>
                    <a:p>
                      <a:endParaRPr lang="de-CH" sz="1200" dirty="0"/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DZV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IP-Suisse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Bio Suisse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Demeter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200" dirty="0" err="1"/>
                        <a:t>Delinat </a:t>
                      </a:r>
                      <a:r>
                        <a:rPr lang="de-CH" sz="1200" dirty="0"/>
                        <a:t>(vin uniquement)</a:t>
                      </a:r>
                    </a:p>
                  </a:txBody>
                  <a:tcPr marL="54000" marR="54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 dirty="0"/>
                        <a:t>Part des SPB </a:t>
                      </a:r>
                      <a:br>
                        <a:rPr lang="de-CH" sz="1200" dirty="0"/>
                      </a:br>
                      <a:r>
                        <a:rPr lang="de-CH" sz="1200" dirty="0" err="1"/>
                        <a:t>dans</a:t>
                      </a:r>
                      <a:r>
                        <a:rPr lang="de-CH" sz="1200" dirty="0"/>
                        <a:t> la SAU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 </a:t>
                      </a:r>
                      <a:r>
                        <a:rPr lang="de-CH" sz="1200" baseline="0" dirty="0"/>
                        <a:t>%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7 % ; à partir de 2026 : 9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 </a:t>
                      </a:r>
                      <a:r>
                        <a:rPr lang="de-CH" sz="1200" baseline="0" dirty="0"/>
                        <a:t>%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 </a:t>
                      </a:r>
                      <a:r>
                        <a:rPr lang="de-CH" sz="1200" baseline="0" dirty="0"/>
                        <a:t>%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12 % </a:t>
                      </a:r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200" dirty="0"/>
                        <a:t>Part des SPB </a:t>
                      </a:r>
                      <a:br>
                        <a:rPr lang="de-CH" sz="1200" dirty="0"/>
                      </a:br>
                      <a:r>
                        <a:rPr lang="de-CH" sz="1200" dirty="0" err="1"/>
                        <a:t>pour</a:t>
                      </a:r>
                      <a:r>
                        <a:rPr lang="de-CH" sz="1200" dirty="0"/>
                        <a:t> </a:t>
                      </a:r>
                      <a:r>
                        <a:rPr lang="de-CH" sz="1200" baseline="0" dirty="0"/>
                        <a:t>les </a:t>
                      </a:r>
                      <a:r>
                        <a:rPr lang="de-CH" sz="1200" baseline="0" dirty="0" err="1"/>
                        <a:t>cultures</a:t>
                      </a:r>
                      <a:r>
                        <a:rPr lang="de-CH" sz="1200" baseline="0" dirty="0"/>
                        <a:t> spéciales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3,5 %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3,5 % 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 </a:t>
                      </a:r>
                      <a:r>
                        <a:rPr lang="de-CH" sz="1200" baseline="0" dirty="0"/>
                        <a:t>%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 </a:t>
                      </a:r>
                      <a:r>
                        <a:rPr lang="de-CH" sz="1200" baseline="0" dirty="0"/>
                        <a:t>%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200" dirty="0"/>
                        <a:t>7% </a:t>
                      </a:r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 dirty="0"/>
                        <a:t>Exigences </a:t>
                      </a:r>
                      <a:r>
                        <a:rPr lang="de-CH" sz="1200" baseline="0" dirty="0"/>
                        <a:t>relatives à </a:t>
                      </a:r>
                      <a:r>
                        <a:rPr lang="de-CH" sz="1200" baseline="0" dirty="0" err="1"/>
                        <a:t>l'OPD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200" dirty="0"/>
                        <a:t>pas de PPS </a:t>
                      </a:r>
                      <a:r>
                        <a:rPr lang="de-CH" sz="1200" baseline="0" dirty="0"/>
                        <a:t>(uniquement </a:t>
                      </a:r>
                      <a:r>
                        <a:rPr lang="de-CH" sz="1200" dirty="0"/>
                        <a:t>traitement plante par plante</a:t>
                      </a:r>
                      <a:r>
                        <a:rPr lang="de-CH" sz="1200" baseline="0" dirty="0"/>
                        <a:t>)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marR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200" dirty="0"/>
                        <a:t>pas de faucheuse-conditionneuse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de-CH" sz="1200" dirty="0"/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 dirty="0" err="1"/>
                        <a:t>Exigences</a:t>
                      </a:r>
                      <a:r>
                        <a:rPr lang="de-CH" sz="1200" dirty="0"/>
                        <a:t> </a:t>
                      </a:r>
                      <a:r>
                        <a:rPr lang="de-CH" sz="1200" dirty="0" err="1"/>
                        <a:t>pour</a:t>
                      </a:r>
                      <a:r>
                        <a:rPr lang="de-CH" sz="1200" dirty="0"/>
                        <a:t>  SPB QII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200" dirty="0"/>
                        <a:t>pas de faucheuse-conditionneuse 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200" dirty="0"/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 dirty="0"/>
                        <a:t>Exigences supplémentaires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200" dirty="0" err="1"/>
                        <a:t>aucune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200" dirty="0"/>
                        <a:t>Système de </a:t>
                      </a:r>
                      <a:r>
                        <a:rPr lang="de-CH" sz="1200" dirty="0" err="1"/>
                        <a:t>points</a:t>
                      </a:r>
                      <a:r>
                        <a:rPr lang="de-CH" sz="1200" dirty="0"/>
                        <a:t>: au moins 15 points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200" dirty="0"/>
                        <a:t>Catalogue de mesures : </a:t>
                      </a:r>
                      <a:r>
                        <a:rPr lang="de-CH" sz="1200" baseline="0" dirty="0"/>
                        <a:t>au moins 12 mesures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200" baseline="0" dirty="0"/>
                        <a:t>Au moins 3 % de "surfaces d'</a:t>
                      </a:r>
                      <a:r>
                        <a:rPr lang="de-CH" sz="1200" baseline="0" dirty="0" err="1"/>
                        <a:t>aménagement</a:t>
                      </a:r>
                      <a:r>
                        <a:rPr lang="de-CH" sz="1200" baseline="0" dirty="0"/>
                        <a:t> paysager" </a:t>
                      </a:r>
                      <a:r>
                        <a:rPr lang="de-CH" sz="1200" baseline="0" dirty="0" err="1"/>
                        <a:t>supplémentaires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200" baseline="0" dirty="0"/>
                        <a:t>Au moins 5 % de prairies extensives</a:t>
                      </a:r>
                      <a:endParaRPr lang="de-CH" sz="12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1200" dirty="0"/>
                        <a:t>Arbres fruitiers, arbustes sauvages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1200" dirty="0"/>
                        <a:t>Au moins 5% de surfaces fleuries au sein des vignobles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200" dirty="0"/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921" y="1085127"/>
            <a:ext cx="686359" cy="55859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852" y="1085127"/>
            <a:ext cx="558595" cy="55859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94" y="1210565"/>
            <a:ext cx="664445" cy="307718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22" y="1169302"/>
            <a:ext cx="1013128" cy="195122"/>
          </a:xfrm>
          <a:prstGeom prst="rect">
            <a:avLst/>
          </a:prstGeom>
        </p:spPr>
      </p:pic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545BA275-E558-BED0-8667-85693ECB9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8513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IP-SUISSE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839" y="445829"/>
            <a:ext cx="558595" cy="55859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7080765" y="6021550"/>
            <a:ext cx="12602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Source : IP-SUISSE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31" y="1015876"/>
            <a:ext cx="8522138" cy="4826248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FDB56C-B324-C26E-2519-548CEBD08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1659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/>
              <a:t>Niveau 1: Exigences de base pour l’ensemble de l‘exploitation:</a:t>
            </a:r>
            <a:endParaRPr lang="fr-FR" dirty="0"/>
          </a:p>
          <a:p>
            <a:r>
              <a:rPr lang="fr-FR" dirty="0"/>
              <a:t>En respectant les exigences de base IP-SUISSE, une exploitation remplie également le programme d’assurance qualité AQ-viande. Ainsi il peut commercialiser ces animaux sous la marque SUISSE GARANTIE.</a:t>
            </a:r>
          </a:p>
          <a:p>
            <a:pPr marL="0" indent="0">
              <a:buNone/>
            </a:pPr>
            <a:r>
              <a:rPr lang="fr-FR" b="1" dirty="0"/>
              <a:t>Niveau 2: Exigences pour la production sous label IP-SUISSE:</a:t>
            </a:r>
            <a:endParaRPr lang="fr-FR" dirty="0"/>
          </a:p>
          <a:p>
            <a:r>
              <a:rPr lang="fr-FR" dirty="0"/>
              <a:t>En plus des exigences de base, les exigences générales du label et les exigences spécifiques par secteur doivent être remplies.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IP-SUISSE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013" y="406198"/>
            <a:ext cx="558595" cy="558595"/>
          </a:xfrm>
          <a:prstGeom prst="rect">
            <a:avLst/>
          </a:prstGeom>
        </p:spPr>
      </p:pic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29180E95-C136-6477-3BAA-82FBC6174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99694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Système de points biodiversité : min. 15 points</a:t>
            </a:r>
          </a:p>
          <a:p>
            <a:r>
              <a:rPr lang="de-CH" dirty="0"/>
              <a:t>Au moins 9% de SPB dans la SAU d'ici 2026 (dont la moitié au maximum avec des arbres)</a:t>
            </a:r>
          </a:p>
          <a:p>
            <a:r>
              <a:rPr lang="de-CH" dirty="0"/>
              <a:t>Doit être rempli par tous les </a:t>
            </a:r>
            <a:r>
              <a:rPr lang="de-CH" dirty="0" err="1"/>
              <a:t>producteurs</a:t>
            </a:r>
            <a:r>
              <a:rPr lang="de-CH" dirty="0"/>
              <a:t> IP-SUISSE, à l'exception de QM-SF/Suisse Garantie (exigences de base) et IP-SUISSE Vaches SRPA.</a:t>
            </a:r>
          </a:p>
          <a:p>
            <a:r>
              <a:rPr lang="de-CH" dirty="0"/>
              <a:t>Système de points spécifique pour la viticulture</a:t>
            </a:r>
          </a:p>
          <a:p>
            <a:r>
              <a:rPr lang="de-CH" dirty="0" err="1"/>
              <a:t>Système</a:t>
            </a:r>
            <a:r>
              <a:rPr lang="de-CH" dirty="0"/>
              <a:t> de </a:t>
            </a:r>
            <a:r>
              <a:rPr lang="de-CH" dirty="0" err="1"/>
              <a:t>points</a:t>
            </a:r>
            <a:r>
              <a:rPr lang="de-CH" dirty="0"/>
              <a:t> </a:t>
            </a:r>
            <a:r>
              <a:rPr lang="de-CH" dirty="0" err="1"/>
              <a:t>spécifique</a:t>
            </a:r>
            <a:r>
              <a:rPr lang="de-CH" dirty="0"/>
              <a:t> pour les </a:t>
            </a:r>
            <a:r>
              <a:rPr lang="de-CH" dirty="0" err="1"/>
              <a:t>cultures</a:t>
            </a:r>
            <a:r>
              <a:rPr lang="de-CH" dirty="0"/>
              <a:t> </a:t>
            </a:r>
            <a:r>
              <a:rPr lang="de-CH" dirty="0" err="1"/>
              <a:t>maraîchères</a:t>
            </a:r>
            <a:endParaRPr lang="de-CH" dirty="0"/>
          </a:p>
          <a:p>
            <a:r>
              <a:rPr lang="de-CH" dirty="0" err="1"/>
              <a:t>Systèmes</a:t>
            </a:r>
            <a:r>
              <a:rPr lang="de-CH" dirty="0"/>
              <a:t> de </a:t>
            </a:r>
            <a:r>
              <a:rPr lang="de-CH" dirty="0" err="1"/>
              <a:t>points</a:t>
            </a:r>
            <a:r>
              <a:rPr lang="de-CH" dirty="0"/>
              <a:t> </a:t>
            </a:r>
            <a:r>
              <a:rPr lang="de-CH" dirty="0" err="1"/>
              <a:t>spécifiques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</a:t>
            </a:r>
            <a:r>
              <a:rPr lang="de-CH" dirty="0" err="1"/>
              <a:t>l’arboriculture</a:t>
            </a:r>
            <a:r>
              <a:rPr lang="de-CH" dirty="0"/>
              <a:t> et l'estivage en cours d'élaboration.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IP-SUISSE : Directives sur la biodiversité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799" y="445829"/>
            <a:ext cx="558595" cy="55859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639527" y="5777205"/>
            <a:ext cx="3153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>
                <a:hlinkClick r:id="rId3"/>
              </a:rPr>
              <a:t>Directives IPS sur la biodiversité</a:t>
            </a:r>
            <a:endParaRPr lang="de-CH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50509E4A-727A-03A4-5952-906444A06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867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err="1"/>
              <a:t>Système</a:t>
            </a:r>
            <a:r>
              <a:rPr lang="de-CH" dirty="0"/>
              <a:t> à points de base :</a:t>
            </a:r>
          </a:p>
          <a:p>
            <a:pPr lvl="1"/>
            <a:r>
              <a:rPr lang="de-CH" dirty="0"/>
              <a:t>Qualité, répartition et diversité structurelle des SPB</a:t>
            </a:r>
          </a:p>
          <a:p>
            <a:pPr lvl="1"/>
            <a:r>
              <a:rPr lang="de-CH" dirty="0"/>
              <a:t>Mesures de promotion dans les </a:t>
            </a:r>
            <a:r>
              <a:rPr lang="de-CH" dirty="0" err="1"/>
              <a:t>herbages</a:t>
            </a:r>
            <a:endParaRPr lang="de-CH" dirty="0"/>
          </a:p>
          <a:p>
            <a:pPr lvl="1"/>
            <a:r>
              <a:rPr lang="de-CH" dirty="0"/>
              <a:t>Mesures de </a:t>
            </a:r>
            <a:r>
              <a:rPr lang="de-CH" dirty="0" err="1"/>
              <a:t>promotion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les </a:t>
            </a:r>
            <a:r>
              <a:rPr lang="de-CH" dirty="0" err="1"/>
              <a:t>terres</a:t>
            </a:r>
            <a:r>
              <a:rPr lang="de-CH" dirty="0"/>
              <a:t> </a:t>
            </a:r>
            <a:r>
              <a:rPr lang="de-CH" dirty="0" err="1"/>
              <a:t>assolées</a:t>
            </a:r>
            <a:endParaRPr lang="de-CH" dirty="0"/>
          </a:p>
          <a:p>
            <a:pPr lvl="1"/>
            <a:r>
              <a:rPr lang="de-CH" dirty="0"/>
              <a:t>Autres mesures de </a:t>
            </a:r>
            <a:r>
              <a:rPr lang="de-CH" dirty="0" err="1"/>
              <a:t>promotion</a:t>
            </a:r>
            <a:r>
              <a:rPr lang="de-CH" dirty="0"/>
              <a:t> spécifiques</a:t>
            </a:r>
          </a:p>
          <a:p>
            <a:r>
              <a:rPr lang="de-CH" dirty="0" err="1"/>
              <a:t>Système</a:t>
            </a:r>
            <a:r>
              <a:rPr lang="de-CH" dirty="0"/>
              <a:t> à </a:t>
            </a:r>
            <a:r>
              <a:rPr lang="de-CH" dirty="0" err="1"/>
              <a:t>points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la </a:t>
            </a:r>
            <a:r>
              <a:rPr lang="de-CH" dirty="0" err="1"/>
              <a:t>viticulture</a:t>
            </a:r>
            <a:r>
              <a:rPr lang="de-CH" dirty="0"/>
              <a:t> :</a:t>
            </a:r>
          </a:p>
          <a:p>
            <a:pPr lvl="1"/>
            <a:r>
              <a:rPr lang="de-CH" dirty="0"/>
              <a:t>Conditions de base (PPS, etc.)</a:t>
            </a:r>
          </a:p>
          <a:p>
            <a:pPr lvl="1"/>
            <a:r>
              <a:rPr lang="de-CH" dirty="0"/>
              <a:t>Qualité et diversité des structures</a:t>
            </a:r>
          </a:p>
          <a:p>
            <a:pPr lvl="1"/>
            <a:r>
              <a:rPr lang="de-CH" dirty="0"/>
              <a:t>Production respectueuse des ressources</a:t>
            </a:r>
          </a:p>
          <a:p>
            <a:pPr lvl="1"/>
            <a:r>
              <a:rPr lang="de-CH" dirty="0"/>
              <a:t>Autres mesures de </a:t>
            </a:r>
            <a:r>
              <a:rPr lang="de-CH" dirty="0" err="1"/>
              <a:t>promotion</a:t>
            </a:r>
            <a:endParaRPr lang="de-CH" dirty="0"/>
          </a:p>
          <a:p>
            <a:r>
              <a:rPr lang="de-CH" dirty="0" err="1"/>
              <a:t>Système</a:t>
            </a:r>
            <a:r>
              <a:rPr lang="de-CH" dirty="0"/>
              <a:t> à </a:t>
            </a:r>
            <a:r>
              <a:rPr lang="de-CH" dirty="0" err="1"/>
              <a:t>points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les </a:t>
            </a:r>
            <a:r>
              <a:rPr lang="de-CH" dirty="0" err="1"/>
              <a:t>cultures</a:t>
            </a:r>
            <a:r>
              <a:rPr lang="de-CH" dirty="0"/>
              <a:t> </a:t>
            </a:r>
            <a:r>
              <a:rPr lang="de-CH" dirty="0" err="1"/>
              <a:t>maraîchères</a:t>
            </a:r>
            <a:r>
              <a:rPr lang="de-CH" dirty="0"/>
              <a:t> :</a:t>
            </a:r>
          </a:p>
          <a:p>
            <a:pPr lvl="1"/>
            <a:r>
              <a:rPr lang="de-CH" dirty="0"/>
              <a:t>SPB </a:t>
            </a:r>
            <a:r>
              <a:rPr lang="de-CH" dirty="0" err="1"/>
              <a:t>dans</a:t>
            </a:r>
            <a:r>
              <a:rPr lang="de-CH" dirty="0"/>
              <a:t> les </a:t>
            </a:r>
            <a:r>
              <a:rPr lang="de-CH" dirty="0" err="1"/>
              <a:t>cultures</a:t>
            </a:r>
            <a:r>
              <a:rPr lang="de-CH" dirty="0"/>
              <a:t> </a:t>
            </a:r>
            <a:r>
              <a:rPr lang="de-CH" dirty="0" err="1"/>
              <a:t>maraîchères</a:t>
            </a:r>
            <a:endParaRPr lang="de-CH" dirty="0"/>
          </a:p>
          <a:p>
            <a:pPr lvl="1"/>
            <a:r>
              <a:rPr lang="de-CH" dirty="0" err="1"/>
              <a:t>Mesures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et </a:t>
            </a:r>
            <a:r>
              <a:rPr lang="de-CH" dirty="0" err="1"/>
              <a:t>autour</a:t>
            </a:r>
            <a:r>
              <a:rPr lang="de-CH" dirty="0"/>
              <a:t> des </a:t>
            </a:r>
            <a:r>
              <a:rPr lang="de-CH" dirty="0" err="1"/>
              <a:t>cultures</a:t>
            </a:r>
            <a:r>
              <a:rPr lang="de-CH" dirty="0"/>
              <a:t> </a:t>
            </a:r>
            <a:r>
              <a:rPr lang="de-CH" dirty="0" err="1"/>
              <a:t>sous</a:t>
            </a:r>
            <a:r>
              <a:rPr lang="de-CH" dirty="0"/>
              <a:t> </a:t>
            </a:r>
            <a:r>
              <a:rPr lang="de-CH" dirty="0" err="1"/>
              <a:t>abris</a:t>
            </a:r>
            <a:endParaRPr lang="de-CH" dirty="0"/>
          </a:p>
          <a:p>
            <a:pPr lvl="1"/>
            <a:r>
              <a:rPr lang="de-CH" dirty="0" err="1"/>
              <a:t>Production</a:t>
            </a:r>
            <a:r>
              <a:rPr lang="de-CH" dirty="0"/>
              <a:t> </a:t>
            </a:r>
            <a:r>
              <a:rPr lang="de-CH" dirty="0" err="1"/>
              <a:t>respectueuse</a:t>
            </a:r>
            <a:r>
              <a:rPr lang="de-CH" dirty="0"/>
              <a:t> des </a:t>
            </a:r>
            <a:r>
              <a:rPr lang="de-CH" dirty="0" err="1"/>
              <a:t>ressources</a:t>
            </a:r>
            <a:endParaRPr lang="de-CH" dirty="0"/>
          </a:p>
          <a:p>
            <a:pPr lvl="1"/>
            <a:r>
              <a:rPr lang="de-CH" dirty="0" err="1"/>
              <a:t>Nombre</a:t>
            </a:r>
            <a:r>
              <a:rPr lang="de-CH" dirty="0"/>
              <a:t> de </a:t>
            </a:r>
            <a:r>
              <a:rPr lang="de-CH" dirty="0" err="1"/>
              <a:t>points</a:t>
            </a:r>
            <a:r>
              <a:rPr lang="de-CH" dirty="0"/>
              <a:t> </a:t>
            </a:r>
            <a:r>
              <a:rPr lang="de-CH" dirty="0" err="1"/>
              <a:t>pondérés</a:t>
            </a:r>
            <a:r>
              <a:rPr lang="de-CH" dirty="0"/>
              <a:t> à la </a:t>
            </a:r>
            <a:r>
              <a:rPr lang="de-CH" dirty="0" err="1"/>
              <a:t>surface</a:t>
            </a:r>
            <a:r>
              <a:rPr lang="de-CH" dirty="0"/>
              <a:t> </a:t>
            </a:r>
            <a:r>
              <a:rPr lang="de-CH" dirty="0" err="1"/>
              <a:t>maraîchère</a:t>
            </a:r>
            <a:r>
              <a:rPr lang="de-CH" dirty="0"/>
              <a:t> </a:t>
            </a:r>
            <a:r>
              <a:rPr lang="de-CH" dirty="0" err="1"/>
              <a:t>pouvant</a:t>
            </a:r>
            <a:r>
              <a:rPr lang="de-CH" dirty="0"/>
              <a:t> </a:t>
            </a:r>
            <a:r>
              <a:rPr lang="de-CH" dirty="0" err="1"/>
              <a:t>être</a:t>
            </a:r>
            <a:r>
              <a:rPr lang="de-CH" dirty="0"/>
              <a:t> </a:t>
            </a:r>
            <a:r>
              <a:rPr lang="de-CH" dirty="0" err="1"/>
              <a:t>ajouté</a:t>
            </a:r>
            <a:r>
              <a:rPr lang="de-CH" dirty="0"/>
              <a:t> au total du </a:t>
            </a:r>
            <a:r>
              <a:rPr lang="de-CH" dirty="0" err="1"/>
              <a:t>nombre</a:t>
            </a:r>
            <a:r>
              <a:rPr lang="de-CH" dirty="0"/>
              <a:t> de </a:t>
            </a:r>
            <a:r>
              <a:rPr lang="de-CH" dirty="0" err="1"/>
              <a:t>points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le </a:t>
            </a:r>
            <a:r>
              <a:rPr lang="de-CH" dirty="0" err="1"/>
              <a:t>système</a:t>
            </a:r>
            <a:r>
              <a:rPr lang="de-CH" dirty="0"/>
              <a:t> de </a:t>
            </a:r>
            <a:r>
              <a:rPr lang="de-CH" dirty="0" err="1"/>
              <a:t>base</a:t>
            </a:r>
            <a:r>
              <a:rPr lang="de-CH" dirty="0"/>
              <a:t>.</a:t>
            </a:r>
          </a:p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Système</a:t>
            </a:r>
            <a:r>
              <a:rPr lang="de-CH" dirty="0"/>
              <a:t> à </a:t>
            </a:r>
            <a:r>
              <a:rPr lang="de-CH" dirty="0" err="1"/>
              <a:t>points</a:t>
            </a:r>
            <a:r>
              <a:rPr lang="de-CH" dirty="0"/>
              <a:t> de la </a:t>
            </a:r>
            <a:r>
              <a:rPr lang="de-CH" dirty="0" err="1"/>
              <a:t>biodiversité</a:t>
            </a:r>
            <a:r>
              <a:rPr lang="de-CH" dirty="0"/>
              <a:t> IPS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601" y="445829"/>
            <a:ext cx="558595" cy="558595"/>
          </a:xfrm>
          <a:prstGeom prst="rect">
            <a:avLst/>
          </a:prstGeom>
        </p:spPr>
      </p:pic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AA0736E7-8D93-A9C3-AC3C-7CEB58F25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4039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Part minimale de structures :</a:t>
            </a:r>
          </a:p>
          <a:p>
            <a:r>
              <a:rPr lang="de-CH" b="1" dirty="0"/>
              <a:t>Au moins 5 % de </a:t>
            </a:r>
            <a:r>
              <a:rPr lang="de-CH" b="1" dirty="0" err="1"/>
              <a:t>structures</a:t>
            </a:r>
            <a:r>
              <a:rPr lang="de-CH" b="1" dirty="0"/>
              <a:t> </a:t>
            </a:r>
            <a:r>
              <a:rPr lang="de-CH" dirty="0" err="1"/>
              <a:t>dans</a:t>
            </a:r>
            <a:r>
              <a:rPr lang="de-CH" dirty="0"/>
              <a:t> les </a:t>
            </a:r>
            <a:r>
              <a:rPr lang="de-CH" dirty="0" err="1"/>
              <a:t>pâturages</a:t>
            </a:r>
            <a:r>
              <a:rPr lang="de-CH" dirty="0"/>
              <a:t> </a:t>
            </a:r>
            <a:r>
              <a:rPr lang="de-CH" dirty="0" err="1"/>
              <a:t>extensifs</a:t>
            </a:r>
            <a:r>
              <a:rPr lang="de-CH" dirty="0"/>
              <a:t> et pâturages boisés </a:t>
            </a:r>
          </a:p>
          <a:p>
            <a:r>
              <a:rPr lang="de-CH" b="1" dirty="0"/>
              <a:t>Au moins 10 % de structures </a:t>
            </a:r>
            <a:r>
              <a:rPr lang="de-CH" dirty="0"/>
              <a:t>dans les prairies extensives, les prairies peu intensives, les </a:t>
            </a:r>
            <a:r>
              <a:rPr lang="de-CH" dirty="0" err="1"/>
              <a:t>surfaces à litière</a:t>
            </a:r>
            <a:r>
              <a:rPr lang="de-CH" dirty="0"/>
              <a:t>, les prairies riveraines. </a:t>
            </a:r>
          </a:p>
          <a:p>
            <a:r>
              <a:rPr lang="de-CH" b="1" dirty="0"/>
              <a:t>Une petite structure pour 7 ares </a:t>
            </a:r>
            <a:r>
              <a:rPr lang="de-CH" dirty="0"/>
              <a:t>de haies, de bosquets champêtres et </a:t>
            </a:r>
            <a:r>
              <a:rPr lang="de-CH" dirty="0" err="1"/>
              <a:t>berges</a:t>
            </a:r>
            <a:r>
              <a:rPr lang="de-CH" dirty="0"/>
              <a:t> boisées (avec ourlet herbeux)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Diversité des structures - Exigences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01" y="445829"/>
            <a:ext cx="558595" cy="558595"/>
          </a:xfrm>
          <a:prstGeom prst="rect">
            <a:avLst/>
          </a:prstGeom>
        </p:spPr>
      </p:pic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D62E1AA3-CBFB-418F-F8A1-70E69B651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4254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954343" y="2612343"/>
            <a:ext cx="7561007" cy="113071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CH" b="1" dirty="0"/>
              <a:t>Type de structure :</a:t>
            </a:r>
          </a:p>
          <a:p>
            <a:r>
              <a:rPr lang="de-CH" dirty="0"/>
              <a:t>Surfaces de </a:t>
            </a:r>
            <a:r>
              <a:rPr lang="de-CH" dirty="0" err="1"/>
              <a:t>vieille</a:t>
            </a:r>
            <a:r>
              <a:rPr lang="de-CH" dirty="0"/>
              <a:t> herbe ( = </a:t>
            </a:r>
            <a:r>
              <a:rPr lang="de-CH" dirty="0" err="1"/>
              <a:t>bandes</a:t>
            </a:r>
            <a:r>
              <a:rPr lang="de-CH" dirty="0"/>
              <a:t> </a:t>
            </a:r>
            <a:r>
              <a:rPr lang="de-CH" dirty="0" err="1"/>
              <a:t>refuges</a:t>
            </a:r>
            <a:r>
              <a:rPr lang="de-CH" dirty="0"/>
              <a:t>) </a:t>
            </a:r>
          </a:p>
          <a:p>
            <a:pPr lvl="1"/>
            <a:r>
              <a:rPr lang="de-CH" dirty="0"/>
              <a:t>Surface minimale 10 %</a:t>
            </a:r>
          </a:p>
          <a:p>
            <a:pPr lvl="1"/>
            <a:r>
              <a:rPr lang="de-CH" dirty="0"/>
              <a:t>Après le 31 août, la </a:t>
            </a:r>
            <a:r>
              <a:rPr lang="de-CH" dirty="0" err="1"/>
              <a:t>surface</a:t>
            </a:r>
            <a:r>
              <a:rPr lang="de-CH" dirty="0"/>
              <a:t> de </a:t>
            </a:r>
            <a:r>
              <a:rPr lang="de-CH" dirty="0" err="1"/>
              <a:t>vieille</a:t>
            </a:r>
            <a:r>
              <a:rPr lang="de-CH" dirty="0"/>
              <a:t> herbe reste au même endroit jusqu'à la prochaine période de végétation et ne doit pas non plus être pâturée.</a:t>
            </a:r>
          </a:p>
          <a:p>
            <a:pPr marL="0" indent="0">
              <a:buNone/>
            </a:pPr>
            <a:r>
              <a:rPr lang="de-CH" b="1" dirty="0" err="1"/>
              <a:t>Gestion</a:t>
            </a:r>
            <a:r>
              <a:rPr lang="de-CH" b="1" dirty="0"/>
              <a:t> :</a:t>
            </a:r>
          </a:p>
          <a:p>
            <a:r>
              <a:rPr lang="de-CH" dirty="0"/>
              <a:t>Cultures avec pâturage d'automne autorisé selon l'OPD : </a:t>
            </a:r>
          </a:p>
          <a:p>
            <a:pPr lvl="1"/>
            <a:r>
              <a:rPr lang="de-CH" dirty="0"/>
              <a:t>10 % </a:t>
            </a:r>
            <a:r>
              <a:rPr lang="de-CH" dirty="0" err="1"/>
              <a:t>restent</a:t>
            </a:r>
            <a:r>
              <a:rPr lang="de-CH" dirty="0"/>
              <a:t> non </a:t>
            </a:r>
            <a:r>
              <a:rPr lang="de-CH" dirty="0" err="1"/>
              <a:t>pâturées</a:t>
            </a:r>
            <a:r>
              <a:rPr lang="de-CH" dirty="0"/>
              <a:t> (</a:t>
            </a:r>
            <a:r>
              <a:rPr lang="de-CH" dirty="0" err="1">
                <a:solidFill>
                  <a:srgbClr val="FF0000"/>
                </a:solidFill>
              </a:rPr>
              <a:t>clôturés</a:t>
            </a:r>
            <a:r>
              <a:rPr lang="de-CH" dirty="0"/>
              <a:t>) </a:t>
            </a:r>
          </a:p>
          <a:p>
            <a:r>
              <a:rPr lang="de-CH" dirty="0">
                <a:solidFill>
                  <a:srgbClr val="FF0000"/>
                </a:solidFill>
              </a:rPr>
              <a:t>Prairies riveraines : La 1</a:t>
            </a:r>
            <a:r>
              <a:rPr lang="de-CH" baseline="30000" dirty="0">
                <a:solidFill>
                  <a:srgbClr val="FF0000"/>
                </a:solidFill>
              </a:rPr>
              <a:t>ère</a:t>
            </a:r>
            <a:r>
              <a:rPr lang="de-CH" dirty="0">
                <a:solidFill>
                  <a:srgbClr val="FF0000"/>
                </a:solidFill>
              </a:rPr>
              <a:t> </a:t>
            </a:r>
            <a:r>
              <a:rPr lang="de-CH" dirty="0" err="1">
                <a:solidFill>
                  <a:srgbClr val="FF0000"/>
                </a:solidFill>
              </a:rPr>
              <a:t>coupe</a:t>
            </a:r>
            <a:r>
              <a:rPr lang="de-CH" dirty="0">
                <a:solidFill>
                  <a:srgbClr val="FF0000"/>
                </a:solidFill>
              </a:rPr>
              <a:t> </a:t>
            </a:r>
            <a:r>
              <a:rPr lang="de-CH" dirty="0" err="1">
                <a:solidFill>
                  <a:srgbClr val="FF0000"/>
                </a:solidFill>
              </a:rPr>
              <a:t>selon</a:t>
            </a:r>
            <a:r>
              <a:rPr lang="de-CH" dirty="0">
                <a:solidFill>
                  <a:srgbClr val="FF0000"/>
                </a:solidFill>
              </a:rPr>
              <a:t> la </a:t>
            </a:r>
            <a:r>
              <a:rPr lang="de-CH" dirty="0" err="1">
                <a:solidFill>
                  <a:srgbClr val="FF0000"/>
                </a:solidFill>
              </a:rPr>
              <a:t>date</a:t>
            </a:r>
            <a:r>
              <a:rPr lang="de-CH" dirty="0">
                <a:solidFill>
                  <a:srgbClr val="FF0000"/>
                </a:solidFill>
              </a:rPr>
              <a:t> de la </a:t>
            </a:r>
            <a:r>
              <a:rPr lang="de-CH" dirty="0" err="1">
                <a:solidFill>
                  <a:srgbClr val="FF0000"/>
                </a:solidFill>
              </a:rPr>
              <a:t>première</a:t>
            </a:r>
            <a:r>
              <a:rPr lang="de-CH" dirty="0">
                <a:solidFill>
                  <a:srgbClr val="FF0000"/>
                </a:solidFill>
              </a:rPr>
              <a:t> fauche des </a:t>
            </a:r>
            <a:r>
              <a:rPr lang="de-CH" dirty="0" err="1">
                <a:solidFill>
                  <a:srgbClr val="FF0000"/>
                </a:solidFill>
              </a:rPr>
              <a:t>prairies</a:t>
            </a:r>
            <a:r>
              <a:rPr lang="de-CH" dirty="0">
                <a:solidFill>
                  <a:srgbClr val="FF0000"/>
                </a:solidFill>
              </a:rPr>
              <a:t> extensives (</a:t>
            </a:r>
            <a:r>
              <a:rPr lang="de-CH" dirty="0" err="1">
                <a:solidFill>
                  <a:srgbClr val="FF0000"/>
                </a:solidFill>
              </a:rPr>
              <a:t>selon</a:t>
            </a:r>
            <a:r>
              <a:rPr lang="de-CH" dirty="0">
                <a:solidFill>
                  <a:srgbClr val="FF0000"/>
                </a:solidFill>
              </a:rPr>
              <a:t> la </a:t>
            </a:r>
            <a:r>
              <a:rPr lang="de-CH" dirty="0" err="1">
                <a:solidFill>
                  <a:srgbClr val="FF0000"/>
                </a:solidFill>
              </a:rPr>
              <a:t>zone</a:t>
            </a:r>
            <a:r>
              <a:rPr lang="de-CH" dirty="0">
                <a:solidFill>
                  <a:srgbClr val="FF0000"/>
                </a:solidFill>
              </a:rPr>
              <a:t>).</a:t>
            </a:r>
          </a:p>
          <a:p>
            <a:pPr lvl="1"/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Diversité des structures - Exigences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459" y="445829"/>
            <a:ext cx="558595" cy="558595"/>
          </a:xfrm>
          <a:prstGeom prst="rect">
            <a:avLst/>
          </a:prstGeom>
        </p:spPr>
      </p:pic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48484209-AF3E-FA17-0F5F-2844B50A2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87952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SPB sur terres assolées de qualité IPS : </a:t>
            </a:r>
            <a:r>
              <a:rPr lang="de-CH" dirty="0"/>
              <a:t>jachères florales, jachères tournantes, ourlets sur terres assolées, bandes culturales extensives, </a:t>
            </a:r>
            <a:r>
              <a:rPr lang="de-CH" dirty="0" err="1"/>
              <a:t>bandes</a:t>
            </a:r>
            <a:r>
              <a:rPr lang="de-CH" dirty="0"/>
              <a:t> pluriannuelles </a:t>
            </a:r>
            <a:r>
              <a:rPr lang="de-CH" dirty="0" err="1"/>
              <a:t>pour</a:t>
            </a:r>
            <a:r>
              <a:rPr lang="de-CH" dirty="0"/>
              <a:t> </a:t>
            </a:r>
            <a:r>
              <a:rPr lang="de-CH" dirty="0" err="1"/>
              <a:t>organismes</a:t>
            </a:r>
            <a:r>
              <a:rPr lang="de-CH" dirty="0"/>
              <a:t> </a:t>
            </a:r>
            <a:r>
              <a:rPr lang="de-CH" dirty="0" err="1"/>
              <a:t>utiles</a:t>
            </a:r>
            <a:r>
              <a:rPr lang="de-CH" dirty="0"/>
              <a:t>.</a:t>
            </a:r>
          </a:p>
          <a:p>
            <a:r>
              <a:rPr lang="de-CH" dirty="0"/>
              <a:t>Engrais vert hivernant jusqu'au 15 février : </a:t>
            </a:r>
            <a:r>
              <a:rPr lang="de-CH" dirty="0" err="1"/>
              <a:t>utilisation</a:t>
            </a:r>
            <a:r>
              <a:rPr lang="de-CH" dirty="0"/>
              <a:t> </a:t>
            </a:r>
            <a:r>
              <a:rPr lang="de-CH" dirty="0" err="1"/>
              <a:t>comme</a:t>
            </a:r>
            <a:r>
              <a:rPr lang="de-CH" dirty="0"/>
              <a:t> </a:t>
            </a:r>
            <a:r>
              <a:rPr lang="de-CH" dirty="0" err="1"/>
              <a:t>fourrage</a:t>
            </a:r>
            <a:r>
              <a:rPr lang="de-CH" dirty="0"/>
              <a:t> non autorisée.</a:t>
            </a:r>
          </a:p>
          <a:p>
            <a:r>
              <a:rPr lang="de-CH" b="1" dirty="0" err="1"/>
              <a:t>Entretien</a:t>
            </a:r>
            <a:r>
              <a:rPr lang="de-CH" b="1" dirty="0"/>
              <a:t> des </a:t>
            </a:r>
            <a:r>
              <a:rPr lang="de-CH" b="1" dirty="0" err="1"/>
              <a:t>bords</a:t>
            </a:r>
            <a:r>
              <a:rPr lang="de-CH" b="1" dirty="0"/>
              <a:t> de champ </a:t>
            </a:r>
            <a:r>
              <a:rPr lang="de-CH" dirty="0"/>
              <a:t>: </a:t>
            </a:r>
            <a:r>
              <a:rPr lang="de-CH" dirty="0" err="1"/>
              <a:t>interdiction</a:t>
            </a:r>
            <a:r>
              <a:rPr lang="de-CH" dirty="0"/>
              <a:t> de </a:t>
            </a:r>
            <a:r>
              <a:rPr lang="de-CH" dirty="0" err="1"/>
              <a:t>broyer</a:t>
            </a:r>
            <a:r>
              <a:rPr lang="de-CH" dirty="0"/>
              <a:t> les </a:t>
            </a:r>
            <a:r>
              <a:rPr lang="de-CH" dirty="0" err="1"/>
              <a:t>bords</a:t>
            </a:r>
            <a:r>
              <a:rPr lang="de-CH" dirty="0"/>
              <a:t> de champ dans les grandes </a:t>
            </a:r>
            <a:r>
              <a:rPr lang="de-CH" dirty="0" err="1"/>
              <a:t>cultures</a:t>
            </a:r>
            <a:r>
              <a:rPr lang="de-CH" dirty="0"/>
              <a:t> </a:t>
            </a:r>
            <a:r>
              <a:rPr lang="de-CH" dirty="0" err="1"/>
              <a:t>durant</a:t>
            </a:r>
            <a:r>
              <a:rPr lang="de-CH" dirty="0"/>
              <a:t> toute l'année. Intervalle entre les </a:t>
            </a:r>
            <a:r>
              <a:rPr lang="de-CH" dirty="0" err="1"/>
              <a:t>fauches</a:t>
            </a:r>
            <a:r>
              <a:rPr lang="de-CH" dirty="0"/>
              <a:t> de min. </a:t>
            </a:r>
            <a:r>
              <a:rPr lang="de-CH" dirty="0" err="1"/>
              <a:t>huit</a:t>
            </a:r>
            <a:r>
              <a:rPr lang="de-CH" dirty="0"/>
              <a:t> semaines. L'herbe coupée doit </a:t>
            </a:r>
            <a:r>
              <a:rPr lang="de-CH" dirty="0" err="1"/>
              <a:t>être</a:t>
            </a:r>
            <a:r>
              <a:rPr lang="de-CH" dirty="0"/>
              <a:t> </a:t>
            </a:r>
            <a:r>
              <a:rPr lang="de-CH" dirty="0" err="1"/>
              <a:t>évacuée</a:t>
            </a:r>
            <a:r>
              <a:rPr lang="de-CH" dirty="0"/>
              <a:t>.</a:t>
            </a:r>
          </a:p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Autres particularités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169" y="445829"/>
            <a:ext cx="558595" cy="558595"/>
          </a:xfrm>
          <a:prstGeom prst="rect">
            <a:avLst/>
          </a:prstGeom>
        </p:spPr>
      </p:pic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099D8B7-D24B-961D-957C-747B3B6C0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40205478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E0773D-41E3-4A4E-B92D-85AECB19DE43}"/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926ccd4c-651f-4ccc-af87-3950eef9fdad"/>
    <ds:schemaRef ds:uri="dd18740c-b141-4d05-9751-e9f3dcf7e76f"/>
    <ds:schemaRef ds:uri="http://www.w3.org/XML/1998/namespace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1295</Words>
  <Application>Microsoft Office PowerPoint</Application>
  <PresentationFormat>Bildschirmpräsentation (4:3)</PresentationFormat>
  <Paragraphs>145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7" baseType="lpstr">
      <vt:lpstr>Arial</vt:lpstr>
      <vt:lpstr>Calibri</vt:lpstr>
      <vt:lpstr>Benutzerdefiniertes Design</vt:lpstr>
      <vt:lpstr>Programmes biodiversité des labels</vt:lpstr>
      <vt:lpstr>Exigences des organisations de labellisation en matière de biodiversité</vt:lpstr>
      <vt:lpstr>IP-SUISSE</vt:lpstr>
      <vt:lpstr>IP-SUISSE</vt:lpstr>
      <vt:lpstr>IP-SUISSE : Directives sur la biodiversité</vt:lpstr>
      <vt:lpstr>Système à points de la biodiversité IPS</vt:lpstr>
      <vt:lpstr>Diversité des structures - Exigences</vt:lpstr>
      <vt:lpstr>Diversité des structures - Exigences</vt:lpstr>
      <vt:lpstr>Autres particularités</vt:lpstr>
      <vt:lpstr>Exigences supplémentaires spécifiques</vt:lpstr>
      <vt:lpstr>Bio Suisse</vt:lpstr>
      <vt:lpstr>Catalogue de mesures de Bio Suisse</vt:lpstr>
      <vt:lpstr>Catalogue de mesures Bio Suisse - Exemple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docId:14350FAA0D491B55ECC5C92F8B9C73D4</cp:keywords>
  <cp:lastModifiedBy>Zurbrügg Corinne</cp:lastModifiedBy>
  <cp:revision>52</cp:revision>
  <cp:lastPrinted>2018-11-05T09:27:14Z</cp:lastPrinted>
  <dcterms:created xsi:type="dcterms:W3CDTF">2017-09-25T14:16:51Z</dcterms:created>
  <dcterms:modified xsi:type="dcterms:W3CDTF">2026-06-01T13:32:43Z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