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43"/>
  </p:notesMasterIdLst>
  <p:sldIdLst>
    <p:sldId id="294" r:id="rId5"/>
    <p:sldId id="297" r:id="rId6"/>
    <p:sldId id="367" r:id="rId7"/>
    <p:sldId id="380" r:id="rId8"/>
    <p:sldId id="298" r:id="rId9"/>
    <p:sldId id="301" r:id="rId10"/>
    <p:sldId id="344" r:id="rId11"/>
    <p:sldId id="382" r:id="rId12"/>
    <p:sldId id="302" r:id="rId13"/>
    <p:sldId id="304" r:id="rId14"/>
    <p:sldId id="351" r:id="rId15"/>
    <p:sldId id="306" r:id="rId16"/>
    <p:sldId id="309" r:id="rId17"/>
    <p:sldId id="349" r:id="rId18"/>
    <p:sldId id="310" r:id="rId19"/>
    <p:sldId id="311" r:id="rId20"/>
    <p:sldId id="373" r:id="rId21"/>
    <p:sldId id="323" r:id="rId22"/>
    <p:sldId id="313" r:id="rId23"/>
    <p:sldId id="315" r:id="rId24"/>
    <p:sldId id="317" r:id="rId25"/>
    <p:sldId id="319" r:id="rId26"/>
    <p:sldId id="316" r:id="rId27"/>
    <p:sldId id="381" r:id="rId28"/>
    <p:sldId id="322" r:id="rId29"/>
    <p:sldId id="355" r:id="rId30"/>
    <p:sldId id="378" r:id="rId31"/>
    <p:sldId id="371" r:id="rId32"/>
    <p:sldId id="360" r:id="rId33"/>
    <p:sldId id="356" r:id="rId34"/>
    <p:sldId id="325" r:id="rId35"/>
    <p:sldId id="361" r:id="rId36"/>
    <p:sldId id="327" r:id="rId37"/>
    <p:sldId id="328" r:id="rId38"/>
    <p:sldId id="353" r:id="rId39"/>
    <p:sldId id="347" r:id="rId40"/>
    <p:sldId id="383" r:id="rId41"/>
    <p:sldId id="339" r:id="rId42"/>
  </p:sldIdLst>
  <p:sldSz cx="9144000" cy="6858000" type="screen4x3"/>
  <p:notesSz cx="6735763" cy="98663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C62BDB6-E01E-F73E-7019-9F3B193AAF37}" name="Barbara Steiner" initials="BS" userId="S::steiner@Agrofutura.ch::565e6a1e-c9ae-4e91-8b3e-de67b5692ea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F7D"/>
    <a:srgbClr val="00FF00"/>
    <a:srgbClr val="00CC66"/>
    <a:srgbClr val="FF3399"/>
    <a:srgbClr val="CCFFCC"/>
    <a:srgbClr val="99FFCC"/>
    <a:srgbClr val="FFFFFF"/>
    <a:srgbClr val="FFCC99"/>
    <a:srgbClr val="CCFF66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7350D2-9D7E-4D94-8667-96653B2B71A5}" v="5" dt="2026-06-01T14:02:31.659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2" autoAdjust="0"/>
    <p:restoredTop sz="88715" autoAdjust="0"/>
  </p:normalViewPr>
  <p:slideViewPr>
    <p:cSldViewPr>
      <p:cViewPr varScale="1">
        <p:scale>
          <a:sx n="112" d="100"/>
          <a:sy n="112" d="100"/>
        </p:scale>
        <p:origin x="1536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281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modSld">
      <pc:chgData name="Zurbrügg Corinne" userId="9bf00a35-daaf-4b5d-a00c-eae22b493c7e" providerId="ADAL" clId="{F896CB6E-1FF8-4F8E-BB38-22186265DB2A}" dt="2026-06-01T13:55:29.790" v="17"/>
      <pc:docMkLst>
        <pc:docMk/>
      </pc:docMkLst>
      <pc:sldChg chg="delSp mod">
        <pc:chgData name="Zurbrügg Corinne" userId="9bf00a35-daaf-4b5d-a00c-eae22b493c7e" providerId="ADAL" clId="{F896CB6E-1FF8-4F8E-BB38-22186265DB2A}" dt="2026-06-01T13:37:23.835" v="0" actId="478"/>
        <pc:sldMkLst>
          <pc:docMk/>
          <pc:sldMk cId="2323421958" sldId="294"/>
        </pc:sldMkLst>
        <pc:spChg chg="del">
          <ac:chgData name="Zurbrügg Corinne" userId="9bf00a35-daaf-4b5d-a00c-eae22b493c7e" providerId="ADAL" clId="{F896CB6E-1FF8-4F8E-BB38-22186265DB2A}" dt="2026-06-01T13:37:23.835" v="0" actId="478"/>
          <ac:spMkLst>
            <pc:docMk/>
            <pc:sldMk cId="2323421958" sldId="294"/>
            <ac:spMk id="4" creationId="{D42D06DA-5490-306F-0A99-FFF773985543}"/>
          </ac:spMkLst>
        </pc:spChg>
      </pc:sldChg>
      <pc:sldChg chg="delSp mod">
        <pc:chgData name="Zurbrügg Corinne" userId="9bf00a35-daaf-4b5d-a00c-eae22b493c7e" providerId="ADAL" clId="{F896CB6E-1FF8-4F8E-BB38-22186265DB2A}" dt="2026-06-01T13:37:43.927" v="2" actId="478"/>
        <pc:sldMkLst>
          <pc:docMk/>
          <pc:sldMk cId="3990384208" sldId="298"/>
        </pc:sldMkLst>
        <pc:spChg chg="del">
          <ac:chgData name="Zurbrügg Corinne" userId="9bf00a35-daaf-4b5d-a00c-eae22b493c7e" providerId="ADAL" clId="{F896CB6E-1FF8-4F8E-BB38-22186265DB2A}" dt="2026-06-01T13:37:43.927" v="2" actId="478"/>
          <ac:spMkLst>
            <pc:docMk/>
            <pc:sldMk cId="3990384208" sldId="298"/>
            <ac:spMk id="2" creationId="{7E0E6694-773B-47F1-892C-17CCBC6DDAFB}"/>
          </ac:spMkLst>
        </pc:spChg>
      </pc:sldChg>
      <pc:sldChg chg="delSp mod">
        <pc:chgData name="Zurbrügg Corinne" userId="9bf00a35-daaf-4b5d-a00c-eae22b493c7e" providerId="ADAL" clId="{F896CB6E-1FF8-4F8E-BB38-22186265DB2A}" dt="2026-06-01T13:37:48.587" v="3" actId="478"/>
        <pc:sldMkLst>
          <pc:docMk/>
          <pc:sldMk cId="1995785084" sldId="301"/>
        </pc:sldMkLst>
        <pc:spChg chg="del">
          <ac:chgData name="Zurbrügg Corinne" userId="9bf00a35-daaf-4b5d-a00c-eae22b493c7e" providerId="ADAL" clId="{F896CB6E-1FF8-4F8E-BB38-22186265DB2A}" dt="2026-06-01T13:37:48.587" v="3" actId="478"/>
          <ac:spMkLst>
            <pc:docMk/>
            <pc:sldMk cId="1995785084" sldId="301"/>
            <ac:spMk id="2" creationId="{6C2D4256-E130-4960-ACF4-EC254969F9CB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3:55:23.656" v="15"/>
        <pc:sldMkLst>
          <pc:docMk/>
          <pc:sldMk cId="2487061804" sldId="317"/>
        </pc:sldMkLst>
        <pc:spChg chg="del">
          <ac:chgData name="Zurbrügg Corinne" userId="9bf00a35-daaf-4b5d-a00c-eae22b493c7e" providerId="ADAL" clId="{F896CB6E-1FF8-4F8E-BB38-22186265DB2A}" dt="2026-06-01T13:55:07.353" v="14" actId="21"/>
          <ac:spMkLst>
            <pc:docMk/>
            <pc:sldMk cId="2487061804" sldId="317"/>
            <ac:spMk id="3" creationId="{5D9BFC64-F8F3-7029-3E04-A6030A3CF8F9}"/>
          </ac:spMkLst>
        </pc:spChg>
        <pc:spChg chg="add mod">
          <ac:chgData name="Zurbrügg Corinne" userId="9bf00a35-daaf-4b5d-a00c-eae22b493c7e" providerId="ADAL" clId="{F896CB6E-1FF8-4F8E-BB38-22186265DB2A}" dt="2026-06-01T13:55:23.656" v="15"/>
          <ac:spMkLst>
            <pc:docMk/>
            <pc:sldMk cId="2487061804" sldId="317"/>
            <ac:spMk id="5" creationId="{B7C6DD01-1DEC-A98D-84B8-32B00A2DFE2E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3:55:29.790" v="17"/>
        <pc:sldMkLst>
          <pc:docMk/>
          <pc:sldMk cId="261086599" sldId="319"/>
        </pc:sldMkLst>
        <pc:spChg chg="del">
          <ac:chgData name="Zurbrügg Corinne" userId="9bf00a35-daaf-4b5d-a00c-eae22b493c7e" providerId="ADAL" clId="{F896CB6E-1FF8-4F8E-BB38-22186265DB2A}" dt="2026-06-01T13:55:28.607" v="16" actId="478"/>
          <ac:spMkLst>
            <pc:docMk/>
            <pc:sldMk cId="261086599" sldId="319"/>
            <ac:spMk id="3" creationId="{5D9BFC64-F8F3-7029-3E04-A6030A3CF8F9}"/>
          </ac:spMkLst>
        </pc:spChg>
        <pc:spChg chg="add mod">
          <ac:chgData name="Zurbrügg Corinne" userId="9bf00a35-daaf-4b5d-a00c-eae22b493c7e" providerId="ADAL" clId="{F896CB6E-1FF8-4F8E-BB38-22186265DB2A}" dt="2026-06-01T13:55:29.790" v="17"/>
          <ac:spMkLst>
            <pc:docMk/>
            <pc:sldMk cId="261086599" sldId="319"/>
            <ac:spMk id="10" creationId="{87687181-ECAC-877F-547C-7651C994AA73}"/>
          </ac:spMkLst>
        </pc:spChg>
      </pc:sldChg>
      <pc:sldChg chg="add">
        <pc:chgData name="Zurbrügg Corinne" userId="9bf00a35-daaf-4b5d-a00c-eae22b493c7e" providerId="ADAL" clId="{F896CB6E-1FF8-4F8E-BB38-22186265DB2A}" dt="2026-06-01T13:54:15.036" v="13"/>
        <pc:sldMkLst>
          <pc:docMk/>
          <pc:sldMk cId="266204402" sldId="339"/>
        </pc:sldMkLst>
      </pc:sldChg>
      <pc:sldChg chg="delSp mod">
        <pc:chgData name="Zurbrügg Corinne" userId="9bf00a35-daaf-4b5d-a00c-eae22b493c7e" providerId="ADAL" clId="{F896CB6E-1FF8-4F8E-BB38-22186265DB2A}" dt="2026-06-01T13:53:08.186" v="9" actId="478"/>
        <pc:sldMkLst>
          <pc:docMk/>
          <pc:sldMk cId="2748290869" sldId="347"/>
        </pc:sldMkLst>
        <pc:spChg chg="del">
          <ac:chgData name="Zurbrügg Corinne" userId="9bf00a35-daaf-4b5d-a00c-eae22b493c7e" providerId="ADAL" clId="{F896CB6E-1FF8-4F8E-BB38-22186265DB2A}" dt="2026-06-01T13:53:08.186" v="9" actId="478"/>
          <ac:spMkLst>
            <pc:docMk/>
            <pc:sldMk cId="2748290869" sldId="347"/>
            <ac:spMk id="2" creationId="{189D066B-D07F-466E-AF69-F7104ED79D5C}"/>
          </ac:spMkLst>
        </pc:spChg>
      </pc:sldChg>
      <pc:sldChg chg="delSp mod">
        <pc:chgData name="Zurbrügg Corinne" userId="9bf00a35-daaf-4b5d-a00c-eae22b493c7e" providerId="ADAL" clId="{F896CB6E-1FF8-4F8E-BB38-22186265DB2A}" dt="2026-06-01T13:53:03.552" v="8" actId="478"/>
        <pc:sldMkLst>
          <pc:docMk/>
          <pc:sldMk cId="550679763" sldId="353"/>
        </pc:sldMkLst>
        <pc:spChg chg="del">
          <ac:chgData name="Zurbrügg Corinne" userId="9bf00a35-daaf-4b5d-a00c-eae22b493c7e" providerId="ADAL" clId="{F896CB6E-1FF8-4F8E-BB38-22186265DB2A}" dt="2026-06-01T13:53:03.552" v="8" actId="478"/>
          <ac:spMkLst>
            <pc:docMk/>
            <pc:sldMk cId="550679763" sldId="353"/>
            <ac:spMk id="3" creationId="{03FC40AA-0EEA-40C2-AF65-3C04927955F8}"/>
          </ac:spMkLst>
        </pc:spChg>
      </pc:sldChg>
      <pc:sldChg chg="delSp mod">
        <pc:chgData name="Zurbrügg Corinne" userId="9bf00a35-daaf-4b5d-a00c-eae22b493c7e" providerId="ADAL" clId="{F896CB6E-1FF8-4F8E-BB38-22186265DB2A}" dt="2026-06-01T13:39:04.009" v="7" actId="478"/>
        <pc:sldMkLst>
          <pc:docMk/>
          <pc:sldMk cId="371934698" sldId="360"/>
        </pc:sldMkLst>
        <pc:spChg chg="del">
          <ac:chgData name="Zurbrügg Corinne" userId="9bf00a35-daaf-4b5d-a00c-eae22b493c7e" providerId="ADAL" clId="{F896CB6E-1FF8-4F8E-BB38-22186265DB2A}" dt="2026-06-01T13:39:04.009" v="7" actId="478"/>
          <ac:spMkLst>
            <pc:docMk/>
            <pc:sldMk cId="371934698" sldId="360"/>
            <ac:spMk id="3" creationId="{96F6CED8-CFB7-4F82-90CB-2715223AEFBB}"/>
          </ac:spMkLst>
        </pc:spChg>
      </pc:sldChg>
      <pc:sldChg chg="delSp mod">
        <pc:chgData name="Zurbrügg Corinne" userId="9bf00a35-daaf-4b5d-a00c-eae22b493c7e" providerId="ADAL" clId="{F896CB6E-1FF8-4F8E-BB38-22186265DB2A}" dt="2026-06-01T13:38:55.407" v="6" actId="478"/>
        <pc:sldMkLst>
          <pc:docMk/>
          <pc:sldMk cId="202837806" sldId="378"/>
        </pc:sldMkLst>
        <pc:spChg chg="del">
          <ac:chgData name="Zurbrügg Corinne" userId="9bf00a35-daaf-4b5d-a00c-eae22b493c7e" providerId="ADAL" clId="{F896CB6E-1FF8-4F8E-BB38-22186265DB2A}" dt="2026-06-01T13:38:55.407" v="6" actId="478"/>
          <ac:spMkLst>
            <pc:docMk/>
            <pc:sldMk cId="202837806" sldId="378"/>
            <ac:spMk id="2" creationId="{B601805C-77A9-4288-A8AB-F28F11F90DF2}"/>
          </ac:spMkLst>
        </pc:spChg>
      </pc:sldChg>
      <pc:sldChg chg="delSp mod">
        <pc:chgData name="Zurbrügg Corinne" userId="9bf00a35-daaf-4b5d-a00c-eae22b493c7e" providerId="ADAL" clId="{F896CB6E-1FF8-4F8E-BB38-22186265DB2A}" dt="2026-06-01T13:37:38.682" v="1" actId="478"/>
        <pc:sldMkLst>
          <pc:docMk/>
          <pc:sldMk cId="180530164" sldId="380"/>
        </pc:sldMkLst>
        <pc:spChg chg="del">
          <ac:chgData name="Zurbrügg Corinne" userId="9bf00a35-daaf-4b5d-a00c-eae22b493c7e" providerId="ADAL" clId="{F896CB6E-1FF8-4F8E-BB38-22186265DB2A}" dt="2026-06-01T13:37:38.682" v="1" actId="478"/>
          <ac:spMkLst>
            <pc:docMk/>
            <pc:sldMk cId="180530164" sldId="380"/>
            <ac:spMk id="4" creationId="{D42D06DA-5490-306F-0A99-FFF773985543}"/>
          </ac:spMkLst>
        </pc:spChg>
      </pc:sldChg>
      <pc:sldChg chg="delSp mod">
        <pc:chgData name="Zurbrügg Corinne" userId="9bf00a35-daaf-4b5d-a00c-eae22b493c7e" providerId="ADAL" clId="{F896CB6E-1FF8-4F8E-BB38-22186265DB2A}" dt="2026-06-01T13:38:43.123" v="5" actId="478"/>
        <pc:sldMkLst>
          <pc:docMk/>
          <pc:sldMk cId="373786035" sldId="381"/>
        </pc:sldMkLst>
        <pc:spChg chg="del">
          <ac:chgData name="Zurbrügg Corinne" userId="9bf00a35-daaf-4b5d-a00c-eae22b493c7e" providerId="ADAL" clId="{F896CB6E-1FF8-4F8E-BB38-22186265DB2A}" dt="2026-06-01T13:38:43.123" v="5" actId="478"/>
          <ac:spMkLst>
            <pc:docMk/>
            <pc:sldMk cId="373786035" sldId="381"/>
            <ac:spMk id="4" creationId="{D42D06DA-5490-306F-0A99-FFF773985543}"/>
          </ac:spMkLst>
        </pc:spChg>
      </pc:sldChg>
      <pc:sldChg chg="delSp mod">
        <pc:chgData name="Zurbrügg Corinne" userId="9bf00a35-daaf-4b5d-a00c-eae22b493c7e" providerId="ADAL" clId="{F896CB6E-1FF8-4F8E-BB38-22186265DB2A}" dt="2026-06-01T13:38:00.377" v="4" actId="478"/>
        <pc:sldMkLst>
          <pc:docMk/>
          <pc:sldMk cId="269429407" sldId="382"/>
        </pc:sldMkLst>
        <pc:spChg chg="del">
          <ac:chgData name="Zurbrügg Corinne" userId="9bf00a35-daaf-4b5d-a00c-eae22b493c7e" providerId="ADAL" clId="{F896CB6E-1FF8-4F8E-BB38-22186265DB2A}" dt="2026-06-01T13:38:00.377" v="4" actId="478"/>
          <ac:spMkLst>
            <pc:docMk/>
            <pc:sldMk cId="269429407" sldId="382"/>
            <ac:spMk id="4" creationId="{D42D06DA-5490-306F-0A99-FFF773985543}"/>
          </ac:spMkLst>
        </pc:spChg>
      </pc:sldChg>
      <pc:sldChg chg="modSp mod">
        <pc:chgData name="Zurbrügg Corinne" userId="9bf00a35-daaf-4b5d-a00c-eae22b493c7e" providerId="ADAL" clId="{F896CB6E-1FF8-4F8E-BB38-22186265DB2A}" dt="2026-06-01T13:54:00.071" v="12" actId="1076"/>
        <pc:sldMkLst>
          <pc:docMk/>
          <pc:sldMk cId="257457977" sldId="383"/>
        </pc:sldMkLst>
        <pc:picChg chg="mod modCrop">
          <ac:chgData name="Zurbrügg Corinne" userId="9bf00a35-daaf-4b5d-a00c-eae22b493c7e" providerId="ADAL" clId="{F896CB6E-1FF8-4F8E-BB38-22186265DB2A}" dt="2026-06-01T13:54:00.071" v="12" actId="1076"/>
          <ac:picMkLst>
            <pc:docMk/>
            <pc:sldMk cId="257457977" sldId="383"/>
            <ac:picMk id="4" creationId="{CB5374A4-1504-4EA7-BD80-D9EC3151766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8826550772709131"/>
          <c:y val="0.12708865681590933"/>
          <c:w val="0.51688167126729501"/>
          <c:h val="0.8552042197331608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33CC33"/>
              </a:solidFill>
            </c:spPr>
            <c:extLst>
              <c:ext xmlns:c16="http://schemas.microsoft.com/office/drawing/2014/chart" uri="{C3380CC4-5D6E-409C-BE32-E72D297353CC}">
                <c16:uniqueId val="{00000001-413A-4ED9-9EED-2AF1C1F08AB7}"/>
              </c:ext>
            </c:extLst>
          </c:dPt>
          <c:dPt>
            <c:idx val="1"/>
            <c:bubble3D val="0"/>
            <c:spPr>
              <a:solidFill>
                <a:srgbClr val="008000"/>
              </a:solidFill>
            </c:spPr>
            <c:extLst>
              <c:ext xmlns:c16="http://schemas.microsoft.com/office/drawing/2014/chart" uri="{C3380CC4-5D6E-409C-BE32-E72D297353CC}">
                <c16:uniqueId val="{00000003-413A-4ED9-9EED-2AF1C1F08AB7}"/>
              </c:ext>
            </c:extLst>
          </c:dPt>
          <c:dPt>
            <c:idx val="2"/>
            <c:bubble3D val="0"/>
            <c:spPr>
              <a:solidFill>
                <a:srgbClr val="CC9900"/>
              </a:solidFill>
            </c:spPr>
            <c:extLst>
              <c:ext xmlns:c16="http://schemas.microsoft.com/office/drawing/2014/chart" uri="{C3380CC4-5D6E-409C-BE32-E72D297353CC}">
                <c16:uniqueId val="{00000005-413A-4ED9-9EED-2AF1C1F08AB7}"/>
              </c:ext>
            </c:extLst>
          </c:dPt>
          <c:dPt>
            <c:idx val="3"/>
            <c:bubble3D val="0"/>
            <c:spPr>
              <a:solidFill>
                <a:srgbClr val="C00000"/>
              </a:solidFill>
            </c:spPr>
            <c:extLst>
              <c:ext xmlns:c16="http://schemas.microsoft.com/office/drawing/2014/chart" uri="{C3380CC4-5D6E-409C-BE32-E72D297353CC}">
                <c16:uniqueId val="{00000007-413A-4ED9-9EED-2AF1C1F08AB7}"/>
              </c:ext>
            </c:extLst>
          </c:dPt>
          <c:dLbls>
            <c:dLbl>
              <c:idx val="0"/>
              <c:layout>
                <c:manualLayout>
                  <c:x val="-1.6375597183750958E-3"/>
                  <c:y val="1.0364090711333124E-2"/>
                </c:manualLayout>
              </c:layout>
              <c:tx>
                <c:rich>
                  <a:bodyPr/>
                  <a:lstStyle/>
                  <a:p>
                    <a:pPr>
                      <a:defRPr sz="1800">
                        <a:solidFill>
                          <a:srgbClr val="33CC33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br>
                      <a:rPr lang="fr-FR" sz="1800" dirty="0">
                        <a:solidFill>
                          <a:srgbClr val="33CC33"/>
                        </a:solidFill>
                      </a:rPr>
                    </a:br>
                    <a:r>
                      <a:rPr lang="fr-FR" sz="1200" b="1" noProof="0" dirty="0">
                        <a:solidFill>
                          <a:srgbClr val="33CC33"/>
                        </a:solidFill>
                      </a:rPr>
                      <a:t>Prairies permanentes</a:t>
                    </a:r>
                  </a:p>
                  <a:p>
                    <a:pPr>
                      <a:defRPr sz="1800">
                        <a:solidFill>
                          <a:srgbClr val="33CC33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fr-FR" sz="1200" b="1" noProof="0" dirty="0">
                        <a:solidFill>
                          <a:srgbClr val="33CC33"/>
                        </a:solidFill>
                      </a:rPr>
                      <a:t>et pâturages
58%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14066301310197"/>
                      <c:h val="0.46999021201013857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413A-4ED9-9EED-2AF1C1F08AB7}"/>
                </c:ext>
              </c:extLst>
            </c:dLbl>
            <c:dLbl>
              <c:idx val="1"/>
              <c:layout>
                <c:manualLayout>
                  <c:x val="1.2823773275346256E-2"/>
                  <c:y val="-4.1147620279336952E-2"/>
                </c:manualLayout>
              </c:layout>
              <c:tx>
                <c:rich>
                  <a:bodyPr/>
                  <a:lstStyle/>
                  <a:p>
                    <a:pPr>
                      <a:defRPr sz="1800">
                        <a:solidFill>
                          <a:srgbClr val="008000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en-US" b="1" noProof="0" dirty="0"/>
                      <a:t>Prairies temporaires
12%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879662621203057"/>
                      <c:h val="0.3027414428713955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413A-4ED9-9EED-2AF1C1F08AB7}"/>
                </c:ext>
              </c:extLst>
            </c:dLbl>
            <c:dLbl>
              <c:idx val="2"/>
              <c:layout>
                <c:manualLayout>
                  <c:x val="1.4175338894082921E-3"/>
                  <c:y val="4.4653352568447713E-2"/>
                </c:manualLayout>
              </c:layout>
              <c:tx>
                <c:rich>
                  <a:bodyPr/>
                  <a:lstStyle/>
                  <a:p>
                    <a:pPr>
                      <a:defRPr sz="1800">
                        <a:solidFill>
                          <a:srgbClr val="CC9900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en-US" b="1" dirty="0"/>
                      <a:t>Terres ouvertes
26%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376978585995253"/>
                      <c:h val="0.25793006379835687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5-413A-4ED9-9EED-2AF1C1F08AB7}"/>
                </c:ext>
              </c:extLst>
            </c:dLbl>
            <c:dLbl>
              <c:idx val="3"/>
              <c:layout>
                <c:manualLayout>
                  <c:x val="1.5724913726653512E-2"/>
                  <c:y val="8.0167860136755157E-4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en-US" dirty="0"/>
                      <a:t>Autres
4%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413A-4ED9-9EED-2AF1C1F08A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700">
                    <a:latin typeface="Arial" pitchFamily="34" charset="0"/>
                    <a:cs typeface="Arial" pitchFamily="34" charset="0"/>
                  </a:defRPr>
                </a:pPr>
                <a:endParaRPr lang="de-DE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'Landw. Nutzfläche'!$B$6:$B$9</c:f>
              <c:strCache>
                <c:ptCount val="4"/>
                <c:pt idx="0">
                  <c:v>Naturwiesen und Weiden</c:v>
                </c:pt>
                <c:pt idx="1">
                  <c:v>Kunstwiesen</c:v>
                </c:pt>
                <c:pt idx="2">
                  <c:v>Offene Ackerfläche</c:v>
                </c:pt>
                <c:pt idx="3">
                  <c:v>Übriges</c:v>
                </c:pt>
              </c:strCache>
            </c:strRef>
          </c:cat>
          <c:val>
            <c:numRef>
              <c:f>'Landw. Nutzfläche'!$C$6:$C$9</c:f>
              <c:numCache>
                <c:formatCode>General</c:formatCode>
                <c:ptCount val="4"/>
                <c:pt idx="0">
                  <c:v>614553</c:v>
                </c:pt>
                <c:pt idx="1">
                  <c:v>129813</c:v>
                </c:pt>
                <c:pt idx="2">
                  <c:v>275401</c:v>
                </c:pt>
                <c:pt idx="3">
                  <c:v>35917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13A-4ED9-9EED-2AF1C1F08AB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5" tIns="45373" rIns="90745" bIns="45373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0745" tIns="45373" rIns="90745" bIns="45373" rtlCol="0"/>
          <a:lstStyle/>
          <a:p>
            <a:pPr lvl="0"/>
            <a:r>
              <a:rPr lang="de-DE"/>
              <a:t>Modifier le format de la grille de texte</a:t>
            </a:r>
          </a:p>
          <a:p>
            <a:pPr lvl="1"/>
            <a:r>
              <a:rPr lang="de-DE"/>
              <a:t>Deuxième niveau</a:t>
            </a:r>
          </a:p>
          <a:p>
            <a:pPr lvl="2"/>
            <a:r>
              <a:rPr lang="de-DE"/>
              <a:t>Troisième niveau</a:t>
            </a:r>
          </a:p>
          <a:p>
            <a:pPr lvl="3"/>
            <a:r>
              <a:rPr lang="de-DE"/>
              <a:t>Quatrième niveau</a:t>
            </a:r>
          </a:p>
          <a:p>
            <a:pPr lvl="4"/>
            <a:r>
              <a:rPr lang="de-DE"/>
              <a:t>Cinquième niveau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5374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335808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69896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80313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9621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293005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370778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151550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352323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96379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Tx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362012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68884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616535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006607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016137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638974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994138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654749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108504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173499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373303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182472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1340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471426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u="non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228024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223479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113544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866669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625735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1745757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15746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69277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74457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60343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81686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7406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31612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Formation de conseiller-ère en biodiversité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Modifier le format du texte maître</a:t>
            </a:r>
          </a:p>
          <a:p>
            <a:pPr lvl="1"/>
            <a:r>
              <a:rPr lang="de-DE" dirty="0"/>
              <a:t>Deuxième niveau</a:t>
            </a:r>
          </a:p>
          <a:p>
            <a:pPr lvl="2"/>
            <a:r>
              <a:rPr lang="de-DE" dirty="0"/>
              <a:t>Troisième niveau</a:t>
            </a:r>
          </a:p>
          <a:p>
            <a:pPr lvl="3"/>
            <a:r>
              <a:rPr lang="de-DE" dirty="0"/>
              <a:t>Quatrième niveau</a:t>
            </a:r>
          </a:p>
          <a:p>
            <a:pPr lvl="4"/>
            <a:r>
              <a:rPr lang="de-DE" dirty="0"/>
              <a:t>Cinquième niveau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Formation de conseiller-ère en biodiversité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Modifier le format du titre maître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emf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5" Type="http://schemas.openxmlformats.org/officeDocument/2006/relationships/image" Target="../media/image25.emf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png"/><Relationship Id="rId5" Type="http://schemas.openxmlformats.org/officeDocument/2006/relationships/hyperlink" Target="https://protecteurs-des-plantes.ch/agridea-fiche-information-derive-ruissellement-2021/" TargetMode="External"/><Relationship Id="rId4" Type="http://schemas.openxmlformats.org/officeDocument/2006/relationships/hyperlink" Target="https://agripedia.ch/focus-ap-pa/wp-content/uploads/sites/22/2022/07/GuidePA2023lessentielenbref_Proconseil.pd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8.emf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www.ipsuisse.ch/fr/consomateurs-2/engagement/biodiversitaet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3.emf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6.jpeg"/><Relationship Id="rId4" Type="http://schemas.openxmlformats.org/officeDocument/2006/relationships/image" Target="../media/image4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6.jpeg"/><Relationship Id="rId5" Type="http://schemas.openxmlformats.org/officeDocument/2006/relationships/image" Target="../media/image49.emf"/><Relationship Id="rId4" Type="http://schemas.openxmlformats.org/officeDocument/2006/relationships/image" Target="../media/image4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emf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jpeg"/><Relationship Id="rId10" Type="http://schemas.openxmlformats.org/officeDocument/2006/relationships/image" Target="../media/image68.PNG"/><Relationship Id="rId4" Type="http://schemas.openxmlformats.org/officeDocument/2006/relationships/image" Target="../media/image62.emf"/><Relationship Id="rId9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jpe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7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7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openxmlformats.org/officeDocument/2006/relationships/image" Target="../media/image79.jpeg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emf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2.png"/><Relationship Id="rId4" Type="http://schemas.openxmlformats.org/officeDocument/2006/relationships/image" Target="../media/image9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041400"/>
            <a:ext cx="8568952" cy="2387600"/>
          </a:xfrm>
        </p:spPr>
        <p:txBody>
          <a:bodyPr>
            <a:normAutofit/>
          </a:bodyPr>
          <a:lstStyle/>
          <a:p>
            <a:r>
              <a:rPr lang="fr-CH" dirty="0"/>
              <a:t>Formation de conseiller-ère en biodiversité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536" y="3429000"/>
            <a:ext cx="8352928" cy="1655762"/>
          </a:xfrm>
        </p:spPr>
        <p:txBody>
          <a:bodyPr/>
          <a:lstStyle/>
          <a:p>
            <a:r>
              <a:rPr lang="fr-CH" dirty="0"/>
              <a:t>Module agriculture</a:t>
            </a:r>
          </a:p>
          <a:p>
            <a:r>
              <a:rPr lang="fr-CH" b="0" i="0" dirty="0">
                <a:solidFill>
                  <a:srgbClr val="333333"/>
                </a:solidFill>
                <a:effectLst/>
                <a:latin typeface="Roboto" panose="020B0604020202020204" pitchFamily="2" charset="0"/>
              </a:rPr>
              <a:t>Champs de tensions entre l'écologie, l'économie et la production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9BFC64-F8F3-7029-3E04-A6030A3CF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fr-CH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A1C5632-43C8-9EBC-778F-F5FF6730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43204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fr-CH" sz="2200" b="1"/>
              <a:t>Grandes cultures : exemples de cultures plus exigeantes</a:t>
            </a:r>
          </a:p>
        </p:txBody>
      </p:sp>
      <p:graphicFrame>
        <p:nvGraphicFramePr>
          <p:cNvPr id="16" name="Tabelle 16">
            <a:extLst>
              <a:ext uri="{FF2B5EF4-FFF2-40B4-BE49-F238E27FC236}">
                <a16:creationId xmlns:a16="http://schemas.microsoft.com/office/drawing/2014/main" id="{FD1EC7B7-ADD8-E6D4-095A-56DB9E03CC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242663"/>
              </p:ext>
            </p:extLst>
          </p:nvPr>
        </p:nvGraphicFramePr>
        <p:xfrm>
          <a:off x="95081" y="2852935"/>
          <a:ext cx="8988263" cy="404897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72663">
                  <a:extLst>
                    <a:ext uri="{9D8B030D-6E8A-4147-A177-3AD203B41FA5}">
                      <a16:colId xmlns:a16="http://schemas.microsoft.com/office/drawing/2014/main" val="1637511425"/>
                    </a:ext>
                  </a:extLst>
                </a:gridCol>
                <a:gridCol w="6815600">
                  <a:extLst>
                    <a:ext uri="{9D8B030D-6E8A-4147-A177-3AD203B41FA5}">
                      <a16:colId xmlns:a16="http://schemas.microsoft.com/office/drawing/2014/main" val="2163605302"/>
                    </a:ext>
                  </a:extLst>
                </a:gridCol>
              </a:tblGrid>
              <a:tr h="482818">
                <a:tc>
                  <a:txBody>
                    <a:bodyPr/>
                    <a:lstStyle/>
                    <a:p>
                      <a:r>
                        <a:rPr lang="fr-CH" noProof="0"/>
                        <a:t>Culture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/>
                        <a:t>Propriétés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154939"/>
                  </a:ext>
                </a:extLst>
              </a:tr>
              <a:tr h="1145212">
                <a:tc>
                  <a:txBody>
                    <a:bodyPr/>
                    <a:lstStyle/>
                    <a:p>
                      <a:r>
                        <a:rPr lang="fr-CH" noProof="0"/>
                        <a:t>Colza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 dirty="0"/>
                        <a:t>Semis en août, récolte en juillet</a:t>
                      </a:r>
                    </a:p>
                    <a:p>
                      <a:r>
                        <a:rPr lang="fr-CH" noProof="0" dirty="0"/>
                        <a:t>Insectes nuisibles : altises, méligèthes &gt; en général, utilisation de </a:t>
                      </a:r>
                      <a:r>
                        <a:rPr lang="fr-CH" noProof="0" dirty="0" err="1"/>
                        <a:t>PPh</a:t>
                      </a:r>
                      <a:endParaRPr lang="fr-CH" noProof="0" dirty="0"/>
                    </a:p>
                    <a:p>
                      <a:r>
                        <a:rPr lang="fr-CH" noProof="0" dirty="0"/>
                        <a:t>Huile végétale indigène, riche en oméga 3, utilisée en partie pour remplacer l'huile de palme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7892150"/>
                  </a:ext>
                </a:extLst>
              </a:tr>
              <a:tr h="1462791">
                <a:tc>
                  <a:txBody>
                    <a:bodyPr/>
                    <a:lstStyle/>
                    <a:p>
                      <a:r>
                        <a:rPr lang="fr-CH" noProof="0"/>
                        <a:t>Betteraves sucrières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 dirty="0"/>
                        <a:t>Semis au printemps, récolte en automne</a:t>
                      </a:r>
                    </a:p>
                    <a:p>
                      <a:r>
                        <a:rPr lang="fr-CH" noProof="0" dirty="0"/>
                        <a:t>Nécessitent une bonne structure de sol (pas de compactage ni d'humidité stagnante)</a:t>
                      </a:r>
                      <a:endParaRPr lang="fr-CH" noProof="0" dirty="0">
                        <a:highlight>
                          <a:srgbClr val="FF00FF"/>
                        </a:highlight>
                      </a:endParaRPr>
                    </a:p>
                    <a:p>
                      <a:r>
                        <a:rPr lang="fr-CH" noProof="0" dirty="0"/>
                        <a:t>Culture facilitée par les herbicides &gt; culture exigeante en main d’</a:t>
                      </a:r>
                      <a:r>
                        <a:rPr lang="fr-CH" noProof="0" dirty="0" err="1"/>
                        <a:t>oeuvre</a:t>
                      </a:r>
                      <a:r>
                        <a:rPr lang="fr-CH" noProof="0" dirty="0"/>
                        <a:t> en agriculture biologique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2649790"/>
                  </a:ext>
                </a:extLst>
              </a:tr>
              <a:tr h="914244">
                <a:tc>
                  <a:txBody>
                    <a:bodyPr/>
                    <a:lstStyle/>
                    <a:p>
                      <a:r>
                        <a:rPr lang="fr-CH" noProof="0"/>
                        <a:t>Pommes de terre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 dirty="0"/>
                        <a:t>Plantation au printemps, récolte du début de l'été à l'automne</a:t>
                      </a:r>
                    </a:p>
                    <a:p>
                      <a:r>
                        <a:rPr lang="fr-CH" noProof="0" dirty="0"/>
                        <a:t>Sensible au mildiou de la pomme de terre (2021 !), doryphores</a:t>
                      </a:r>
                    </a:p>
                    <a:p>
                      <a:r>
                        <a:rPr lang="fr-CH" noProof="0" dirty="0"/>
                        <a:t>Grande charge de travail, tendance à la spécialisation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5386559"/>
                  </a:ext>
                </a:extLst>
              </a:tr>
            </a:tbl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438E4030-C5C5-7C52-B042-9ADC564A90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5081" y="548680"/>
            <a:ext cx="2964751" cy="222356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AFAB9644-728D-A3A1-8E83-3DC9209173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564538"/>
            <a:ext cx="2927169" cy="219537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D598D9C-0B81-7B91-66A9-D5DBC53ABDB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557366"/>
            <a:ext cx="2927171" cy="219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717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83CAF587-5386-37FC-72AF-63ABDBE19E74}"/>
              </a:ext>
            </a:extLst>
          </p:cNvPr>
          <p:cNvGrpSpPr/>
          <p:nvPr/>
        </p:nvGrpSpPr>
        <p:grpSpPr>
          <a:xfrm>
            <a:off x="-1605" y="-21838"/>
            <a:ext cx="2341358" cy="6546602"/>
            <a:chOff x="-1605" y="-21838"/>
            <a:chExt cx="2341358" cy="6546602"/>
          </a:xfrm>
        </p:grpSpPr>
        <p:pic>
          <p:nvPicPr>
            <p:cNvPr id="8" name="Grafik 7" descr="Ein Bild, das Gras, draußen, Feld, Blume enthält.&#10;&#10;Automatisch generierte Beschreibung">
              <a:extLst>
                <a:ext uri="{FF2B5EF4-FFF2-40B4-BE49-F238E27FC236}">
                  <a16:creationId xmlns:a16="http://schemas.microsoft.com/office/drawing/2014/main" id="{12C06E93-ECE3-4E05-A981-1AEE7E2AF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" y="-21838"/>
              <a:ext cx="2339752" cy="1754814"/>
            </a:xfrm>
            <a:prstGeom prst="rect">
              <a:avLst/>
            </a:prstGeom>
          </p:spPr>
        </p:pic>
        <p:pic>
          <p:nvPicPr>
            <p:cNvPr id="9" name="Grafik 8" descr="Ein Bild, das Baum, draußen, Wasser, fahrend enthält.&#10;&#10;Automatisch generierte Beschreibung">
              <a:extLst>
                <a:ext uri="{FF2B5EF4-FFF2-40B4-BE49-F238E27FC236}">
                  <a16:creationId xmlns:a16="http://schemas.microsoft.com/office/drawing/2014/main" id="{7BC52DF6-F62D-0333-48EE-398E6B812D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149080"/>
              <a:ext cx="2338148" cy="2338148"/>
            </a:xfrm>
            <a:prstGeom prst="rect">
              <a:avLst/>
            </a:prstGeom>
          </p:spPr>
        </p:pic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BAD03833-C0B2-6403-3167-1CC413E51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04" y="3330485"/>
              <a:ext cx="2338149" cy="1461870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F8EB848A-DB2A-93B7-1338-10F1261E930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" y="1732441"/>
              <a:ext cx="2339752" cy="1598044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3B073A12-20FB-11CC-C1C9-C005F3E0503D}"/>
                </a:ext>
              </a:extLst>
            </p:cNvPr>
            <p:cNvSpPr txBox="1"/>
            <p:nvPr/>
          </p:nvSpPr>
          <p:spPr>
            <a:xfrm>
              <a:off x="0" y="3196351"/>
              <a:ext cx="395536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CH" sz="800" b="1"/>
                <a:t>BLW</a:t>
              </a:r>
              <a:endParaRPr lang="fr-CH" sz="1050" b="1"/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78A88089-0E06-F434-E96F-CCE80E447D62}"/>
                </a:ext>
              </a:extLst>
            </p:cNvPr>
            <p:cNvSpPr txBox="1"/>
            <p:nvPr/>
          </p:nvSpPr>
          <p:spPr>
            <a:xfrm>
              <a:off x="-1605" y="6309320"/>
              <a:ext cx="1477261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CH" sz="800" b="1"/>
                <a:t>R. Dätwyler, Wildenau / AG</a:t>
              </a:r>
            </a:p>
          </p:txBody>
        </p:sp>
      </p:grp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9BFC64-F8F3-7029-3E04-A6030A3CF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A1C5632-43C8-9EBC-778F-F5FF6730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8147" y="-27384"/>
            <a:ext cx="6805851" cy="53069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fr-CH" sz="2200" b="1"/>
              <a:t>Grandes cultures : exemples de cultures de niche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7DC66D64-9074-4EAC-C25A-20ACD130C1B2}"/>
              </a:ext>
            </a:extLst>
          </p:cNvPr>
          <p:cNvSpPr txBox="1"/>
          <p:nvPr/>
        </p:nvSpPr>
        <p:spPr>
          <a:xfrm>
            <a:off x="2338147" y="620688"/>
            <a:ext cx="680585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/>
              <a:t>Diverses cultures sont aujourd'hui cultivées à petite échelle, parfois encore en phase d'essai, p. ex. :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fr-CH"/>
              <a:t>Pavot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fr-CH"/>
              <a:t>Sarrasin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fr-CH"/>
              <a:t>Lentilles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fr-CH"/>
              <a:t>Soja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fr-CH"/>
              <a:t>Pois chiches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fr-CH"/>
              <a:t>Lin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fr-CH"/>
              <a:t>Chanvre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fr-CH"/>
              <a:t>Espèces de millet et de sorgho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fr-CH"/>
              <a:t>Patates douces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fr-CH"/>
              <a:t>Riz humide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fr-CH"/>
              <a:t>...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37340F3B-F6B0-CC45-505B-C2676292713E}"/>
              </a:ext>
            </a:extLst>
          </p:cNvPr>
          <p:cNvSpPr txBox="1"/>
          <p:nvPr/>
        </p:nvSpPr>
        <p:spPr>
          <a:xfrm>
            <a:off x="2338147" y="4277995"/>
            <a:ext cx="6804249" cy="20313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CH" b="1"/>
              <a:t>Beaucoup de ces cultures ont un bon potentiel pour :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utilisation directe dans l‘alimentation humaine ou comme matière première renouvelable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culture extensive (exigences plutôt faibles en matière de sol, les légumineuses s'approvisionnent elles-mêmes en azote)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Promotion de la biodiversité (diversité des cultures, promotion des amphibiens dans la riziculture humide, ...)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7134810-3D64-7D8F-03D3-E630F8A57957}"/>
              </a:ext>
            </a:extLst>
          </p:cNvPr>
          <p:cNvSpPr txBox="1"/>
          <p:nvPr/>
        </p:nvSpPr>
        <p:spPr>
          <a:xfrm>
            <a:off x="1712" y="1518900"/>
            <a:ext cx="681856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800" b="1"/>
              <a:t>Agrofutura</a:t>
            </a:r>
            <a:endParaRPr lang="fr-CH" sz="1000" b="1"/>
          </a:p>
        </p:txBody>
      </p:sp>
    </p:spTree>
    <p:extLst>
      <p:ext uri="{BB962C8B-B14F-4D97-AF65-F5344CB8AC3E}">
        <p14:creationId xmlns:p14="http://schemas.microsoft.com/office/powerpoint/2010/main" val="17844273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9BFC64-F8F3-7029-3E04-A6030A3CF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A1C5632-43C8-9EBC-778F-F5FF6730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3049" y="-27384"/>
            <a:ext cx="6870951" cy="53310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fr-CH" sz="2200" b="1"/>
              <a:t>Grandes cultures : travail du sol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30AC0013-5701-DAD1-E622-137E63B0F710}"/>
              </a:ext>
            </a:extLst>
          </p:cNvPr>
          <p:cNvSpPr txBox="1"/>
          <p:nvPr/>
        </p:nvSpPr>
        <p:spPr>
          <a:xfrm>
            <a:off x="2411760" y="620688"/>
            <a:ext cx="672682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/>
              <a:t>Objectif du travail du sol :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dirty="0"/>
              <a:t>Ameublissement du sol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dirty="0"/>
              <a:t>Incorporer les résidus de plantes et les mauvaises herbes dans le sol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dirty="0"/>
              <a:t>Réaliser un lit de semences d'une profondeur et d'une finesse appropriées, pour un bon régime hydrique et une bonne aération</a:t>
            </a:r>
          </a:p>
          <a:p>
            <a:endParaRPr lang="fr-CH" dirty="0"/>
          </a:p>
          <a:p>
            <a:r>
              <a:rPr lang="fr-CH" b="1" dirty="0"/>
              <a:t>Méthodes traditionnelles (étapes de travail)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dirty="0"/>
              <a:t>Charrue, bêcheuse, cultivateur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dirty="0"/>
              <a:t>Herses (avec ou sans prise de force), fraiseuses de sol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dirty="0"/>
              <a:t>Semis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dirty="0"/>
              <a:t>Rouleaux</a:t>
            </a:r>
          </a:p>
          <a:p>
            <a:endParaRPr lang="fr-CH" sz="1200" dirty="0"/>
          </a:p>
          <a:p>
            <a:r>
              <a:rPr lang="fr-CH" b="1" dirty="0"/>
              <a:t>Développements en cours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dirty="0"/>
              <a:t>Réduction des étapes de travail grâce à des machines combinées (travail du sol, semis, </a:t>
            </a:r>
            <a:r>
              <a:rPr lang="fr-CH" dirty="0" err="1"/>
              <a:t>rappuyage</a:t>
            </a:r>
            <a:r>
              <a:rPr lang="fr-CH" dirty="0"/>
              <a:t>)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dirty="0"/>
              <a:t>Protection du sol par un travail du sol réduit / respectueux (semis en bandes fraisées, semis sous mulch, semis direct)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dirty="0"/>
              <a:t>Spécialisation dans certaines cultures :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CH" dirty="0"/>
              <a:t>Des machines plus grandes, plus lourdes, plus spécialisées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CH" dirty="0"/>
              <a:t>Travaux effectués de plus en plus par des entrepreneurs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82814DA-3D72-D81A-C857-29641F444C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0" y="1616023"/>
            <a:ext cx="2273049" cy="1341277"/>
          </a:xfrm>
          <a:prstGeom prst="rect">
            <a:avLst/>
          </a:prstGeom>
        </p:spPr>
      </p:pic>
      <p:pic>
        <p:nvPicPr>
          <p:cNvPr id="6" name="Grafik 5" descr="Ein Bild, das draußen, Gras, Himmel, Baum enthält.&#10;&#10;Automatisch generierte Beschreibung">
            <a:extLst>
              <a:ext uri="{FF2B5EF4-FFF2-40B4-BE49-F238E27FC236}">
                <a16:creationId xmlns:a16="http://schemas.microsoft.com/office/drawing/2014/main" id="{4F95F276-9882-A542-52BE-6D6E0CEF67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78469" cy="1605292"/>
          </a:xfrm>
          <a:prstGeom prst="rect">
            <a:avLst/>
          </a:prstGeom>
        </p:spPr>
      </p:pic>
      <p:pic>
        <p:nvPicPr>
          <p:cNvPr id="7" name="Grafik 6" descr="Ein Bild, das draußen, Himmel, Gras, Outdoorobjekt enthält.&#10;&#10;Automatisch generierte Beschreibung">
            <a:extLst>
              <a:ext uri="{FF2B5EF4-FFF2-40B4-BE49-F238E27FC236}">
                <a16:creationId xmlns:a16="http://schemas.microsoft.com/office/drawing/2014/main" id="{AD6EE76D-1982-5991-8CFD-5EF74B341C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996952"/>
            <a:ext cx="2273049" cy="156272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FAC01A32-97A1-A384-CAF6-D4F644A5A25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768" y="4556570"/>
            <a:ext cx="2291817" cy="171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294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9BFC64-F8F3-7029-3E04-A6030A3CF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A1C5632-43C8-9EBC-778F-F5FF6730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9752" y="-27384"/>
            <a:ext cx="6884776" cy="467501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fr-CH" sz="2200" b="1" dirty="0"/>
              <a:t>Grandes cultures : régulation des «mauvaises herbes»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89D1CAE-AC90-C377-D6AE-D71AC378A36D}"/>
              </a:ext>
            </a:extLst>
          </p:cNvPr>
          <p:cNvSpPr txBox="1"/>
          <p:nvPr/>
        </p:nvSpPr>
        <p:spPr>
          <a:xfrm>
            <a:off x="2483768" y="620688"/>
            <a:ext cx="658822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/>
              <a:t>Jusqu‘à env. 1950 : beaucoup de travail manuel, mécanisation limitée</a:t>
            </a:r>
          </a:p>
          <a:p>
            <a:endParaRPr lang="fr-CH" dirty="0"/>
          </a:p>
          <a:p>
            <a:r>
              <a:rPr lang="fr-CH" b="1" dirty="0"/>
              <a:t>Ensuite : mécanisation croissante &amp; herbicides</a:t>
            </a:r>
          </a:p>
          <a:p>
            <a:pPr marL="285750" indent="-285750">
              <a:buFontTx/>
              <a:buChar char="-"/>
            </a:pPr>
            <a:r>
              <a:rPr lang="fr-CH" dirty="0"/>
              <a:t>Procédés chimiques : herbicides</a:t>
            </a:r>
          </a:p>
          <a:p>
            <a:pPr marL="285750" indent="-285750">
              <a:buFontTx/>
              <a:buChar char="-"/>
            </a:pPr>
            <a:r>
              <a:rPr lang="fr-CH" dirty="0"/>
              <a:t>Procédés mécaniques : bineuses (plus larges) &amp; herse étrille</a:t>
            </a:r>
          </a:p>
          <a:p>
            <a:pPr marL="285750" indent="-285750">
              <a:buFontTx/>
              <a:buChar char="-"/>
            </a:pPr>
            <a:r>
              <a:rPr lang="fr-CH" dirty="0"/>
              <a:t>Procédés physiques : brûlage, eau chaude</a:t>
            </a:r>
          </a:p>
          <a:p>
            <a:pPr lvl="1"/>
            <a:endParaRPr lang="fr-CH" dirty="0"/>
          </a:p>
          <a:p>
            <a:r>
              <a:rPr lang="fr-CH" b="1" dirty="0"/>
              <a:t>Développements : Réduction de l'utilisation d'herbicides</a:t>
            </a:r>
          </a:p>
          <a:p>
            <a:pPr marL="285750" indent="-285750">
              <a:buFontTx/>
              <a:buChar char="-"/>
            </a:pPr>
            <a:r>
              <a:rPr lang="fr-CH" dirty="0"/>
              <a:t>Interdiction des substances actives particulièrement nocives / à haut risque</a:t>
            </a:r>
          </a:p>
          <a:p>
            <a:pPr marL="285750" indent="-285750">
              <a:buFontTx/>
              <a:buChar char="-"/>
            </a:pPr>
            <a:r>
              <a:rPr lang="fr-CH" dirty="0"/>
              <a:t>Pulvérisation en bande</a:t>
            </a:r>
          </a:p>
          <a:p>
            <a:pPr marL="285750" indent="-285750">
              <a:buFontTx/>
              <a:buChar char="-"/>
            </a:pPr>
            <a:r>
              <a:rPr lang="fr-CH" dirty="0"/>
              <a:t>Promotion des méthodes mécaniques (bineuses, herse étrille)</a:t>
            </a:r>
          </a:p>
          <a:p>
            <a:pPr marL="285750" indent="-285750">
              <a:buFontTx/>
              <a:buChar char="-"/>
            </a:pPr>
            <a:r>
              <a:rPr lang="fr-CH" dirty="0"/>
              <a:t>La numérisation :</a:t>
            </a:r>
          </a:p>
          <a:p>
            <a:pPr marL="742950" lvl="1" indent="-285750">
              <a:buFontTx/>
              <a:buChar char="-"/>
            </a:pPr>
            <a:r>
              <a:rPr lang="fr-CH" dirty="0"/>
              <a:t>"</a:t>
            </a:r>
            <a:r>
              <a:rPr lang="fr-CH" dirty="0" err="1"/>
              <a:t>Precision</a:t>
            </a:r>
            <a:r>
              <a:rPr lang="fr-CH" dirty="0"/>
              <a:t> </a:t>
            </a:r>
            <a:r>
              <a:rPr lang="fr-CH" dirty="0" err="1"/>
              <a:t>Farming</a:t>
            </a:r>
            <a:r>
              <a:rPr lang="fr-CH" dirty="0"/>
              <a:t>" : GPS / caméras : &gt; sarclage efficace entre les rangs et dans les rangs</a:t>
            </a:r>
          </a:p>
          <a:p>
            <a:pPr marL="742950" lvl="1" indent="-285750">
              <a:buFontTx/>
              <a:buChar char="-"/>
            </a:pPr>
            <a:r>
              <a:rPr lang="fr-CH" dirty="0"/>
              <a:t>Robots : détection et traitement des mauvaises herbes ("spot </a:t>
            </a:r>
            <a:r>
              <a:rPr lang="fr-CH" dirty="0" err="1"/>
              <a:t>spraying</a:t>
            </a:r>
            <a:r>
              <a:rPr lang="fr-CH" dirty="0"/>
              <a:t>"), </a:t>
            </a:r>
            <a:r>
              <a:rPr lang="fr-CH" dirty="0" err="1"/>
              <a:t>Ecorobotix</a:t>
            </a:r>
            <a:endParaRPr lang="fr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D72CC51-78F0-130D-0F24-6441E1295D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65" y="1647900"/>
            <a:ext cx="2424987" cy="14559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A05762E-CA15-42D7-F6B4-001A8E5C3D47}"/>
              </a:ext>
            </a:extLst>
          </p:cNvPr>
          <p:cNvGrpSpPr/>
          <p:nvPr/>
        </p:nvGrpSpPr>
        <p:grpSpPr>
          <a:xfrm>
            <a:off x="15429" y="4699661"/>
            <a:ext cx="2442021" cy="1494378"/>
            <a:chOff x="0" y="4446814"/>
            <a:chExt cx="2483768" cy="1678761"/>
          </a:xfrm>
        </p:grpSpPr>
        <p:pic>
          <p:nvPicPr>
            <p:cNvPr id="7" name="Grafik 6" descr="Ein Bild, das Himmel, draußen, Gras, Outdoorobjekt enthält.">
              <a:extLst>
                <a:ext uri="{FF2B5EF4-FFF2-40B4-BE49-F238E27FC236}">
                  <a16:creationId xmlns:a16="http://schemas.microsoft.com/office/drawing/2014/main" id="{FDC95CC1-EC25-3C03-0E4E-3AC3E5897E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446814"/>
              <a:ext cx="2466443" cy="1646482"/>
            </a:xfrm>
            <a:prstGeom prst="rect">
              <a:avLst/>
            </a:prstGeom>
          </p:spPr>
        </p:pic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EB4ABD7E-EE5A-6930-E24B-9E7E7B7C28F0}"/>
                </a:ext>
              </a:extLst>
            </p:cNvPr>
            <p:cNvSpPr txBox="1"/>
            <p:nvPr/>
          </p:nvSpPr>
          <p:spPr>
            <a:xfrm>
              <a:off x="1658465" y="5831686"/>
              <a:ext cx="825303" cy="2938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CH" sz="1100"/>
                <a:t>© Einböck</a:t>
              </a:r>
            </a:p>
          </p:txBody>
        </p:sp>
      </p:grpSp>
      <p:pic>
        <p:nvPicPr>
          <p:cNvPr id="9" name="Grafik 8">
            <a:extLst>
              <a:ext uri="{FF2B5EF4-FFF2-40B4-BE49-F238E27FC236}">
                <a16:creationId xmlns:a16="http://schemas.microsoft.com/office/drawing/2014/main" id="{9C58955D-09F8-E539-D314-4B72FF1B99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65" y="-648880"/>
            <a:ext cx="2424987" cy="239634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9CBADE27-A420-1879-DD95-740040664E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096369"/>
            <a:ext cx="24574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332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A1C5632-43C8-9EBC-778F-F5FF6730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533" y="-27384"/>
            <a:ext cx="6954275" cy="55864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fr-CH" sz="2100" b="1" dirty="0"/>
              <a:t>Grandes cultures : protection des plantes </a:t>
            </a:r>
            <a:r>
              <a:rPr lang="fr-CH" sz="1700" dirty="0"/>
              <a:t>(maladies &amp; ravageurs)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89D1CAE-AC90-C377-D6AE-D71AC378A36D}"/>
              </a:ext>
            </a:extLst>
          </p:cNvPr>
          <p:cNvSpPr txBox="1"/>
          <p:nvPr/>
        </p:nvSpPr>
        <p:spPr>
          <a:xfrm>
            <a:off x="2195736" y="1772816"/>
            <a:ext cx="6958467" cy="4784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700" b="1" dirty="0"/>
              <a:t>Application traditionnelle de </a:t>
            </a:r>
            <a:r>
              <a:rPr lang="fr-CH" sz="1700" b="1" dirty="0" err="1"/>
              <a:t>PPh</a:t>
            </a:r>
            <a:endParaRPr lang="fr-CH" sz="1700" b="1" dirty="0"/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700" dirty="0"/>
              <a:t>Rampe de pulvérisation (grandes cultures, cultures maraîchères)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700" dirty="0"/>
              <a:t>Pulvérisateurs (arboriculture, viticulture)</a:t>
            </a:r>
          </a:p>
          <a:p>
            <a:endParaRPr lang="fr-CH" sz="700" dirty="0"/>
          </a:p>
          <a:p>
            <a:r>
              <a:rPr lang="fr-CH" sz="1700" b="1" dirty="0"/>
              <a:t>Développements pour améliorer / réduire l‘application de </a:t>
            </a:r>
            <a:r>
              <a:rPr lang="fr-CH" sz="1700" b="1" dirty="0" err="1"/>
              <a:t>PPh</a:t>
            </a:r>
            <a:endParaRPr lang="fr-CH" sz="1700" b="1" dirty="0"/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700" dirty="0"/>
              <a:t>Interdiction des substances actives particulièrement nocives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700" dirty="0"/>
              <a:t>Considérations de rentabilité (à partir de quand l'utilisation de </a:t>
            </a:r>
            <a:r>
              <a:rPr lang="fr-CH" sz="1700" dirty="0" err="1"/>
              <a:t>PPh</a:t>
            </a:r>
            <a:r>
              <a:rPr lang="fr-CH" sz="1700" dirty="0"/>
              <a:t> est-elle rentable)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700" dirty="0"/>
              <a:t>Buses améliorées (pression réduite, "</a:t>
            </a:r>
            <a:r>
              <a:rPr lang="fr-CH" sz="1700" dirty="0" err="1"/>
              <a:t>droplegs</a:t>
            </a:r>
            <a:r>
              <a:rPr lang="fr-CH" sz="1700" dirty="0"/>
              <a:t>")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700" dirty="0"/>
              <a:t>Nettoyage des pulvérisateurs</a:t>
            </a:r>
          </a:p>
          <a:p>
            <a:endParaRPr lang="fr-CH" sz="700" dirty="0"/>
          </a:p>
          <a:p>
            <a:r>
              <a:rPr lang="fr-CH" sz="1700" b="1" dirty="0"/>
              <a:t>Alternatives &amp; compléments aux </a:t>
            </a:r>
            <a:r>
              <a:rPr lang="fr-CH" sz="1700" b="1" dirty="0" err="1"/>
              <a:t>PPh</a:t>
            </a:r>
            <a:endParaRPr lang="fr-CH" sz="1700" b="1" dirty="0"/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700" dirty="0"/>
              <a:t>Procédés biotechniques</a:t>
            </a:r>
          </a:p>
          <a:p>
            <a:pPr lvl="1"/>
            <a:r>
              <a:rPr lang="fr-CH" sz="1700" dirty="0"/>
              <a:t>→ Par exemple, guêpes parasites </a:t>
            </a:r>
            <a:r>
              <a:rPr lang="fr-CH" sz="1700" i="1" dirty="0" err="1"/>
              <a:t>Trichogramma</a:t>
            </a:r>
            <a:r>
              <a:rPr lang="fr-CH" sz="1700" dirty="0"/>
              <a:t> contre la pyrale du maïs, confusion sexuelle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700" dirty="0"/>
              <a:t>Promotion des organismes utiles</a:t>
            </a:r>
          </a:p>
          <a:p>
            <a:pPr lvl="1"/>
            <a:r>
              <a:rPr lang="fr-CH" sz="1700" dirty="0"/>
              <a:t>→ Par exemple, mise en place de bandes semées pour organismes utiles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700" dirty="0"/>
              <a:t>Sélection végétale (variétés tolérantes / résistantes)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6520ABF-1E81-2CF9-A6FF-913B72B1381F}"/>
              </a:ext>
            </a:extLst>
          </p:cNvPr>
          <p:cNvSpPr txBox="1"/>
          <p:nvPr/>
        </p:nvSpPr>
        <p:spPr>
          <a:xfrm>
            <a:off x="2189725" y="563196"/>
            <a:ext cx="6954275" cy="13234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CH" sz="1600" dirty="0"/>
              <a:t>Milieu du 19e siècle "Irish Potato Famine" &gt; famine, émigration</a:t>
            </a:r>
          </a:p>
          <a:p>
            <a:r>
              <a:rPr lang="fr-CH" sz="1600" dirty="0"/>
              <a:t>2021 : réduction du rendement en pommes de terre PER env. 30%, Bio env. 50%.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CH" sz="1600" dirty="0"/>
              <a:t>sans protection phytosanitaire, pas de bons rendements stables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CH" sz="1600" dirty="0"/>
              <a:t>mais : la protection des plantes doit être plus respectueuse de l'environnement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FC10A7E-95BC-67BD-4C07-C975A2C6AE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7384"/>
            <a:ext cx="2190814" cy="13276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F56099E-8816-5573-E9A1-B27742327A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2" y="1397847"/>
            <a:ext cx="2186942" cy="167111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A8248253-F3F2-E0BF-809E-2E70F699C5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973547"/>
            <a:ext cx="2185534" cy="147978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EB6081D-4C15-76BD-8DEE-F43CEEAE35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57210" y="2940836"/>
            <a:ext cx="1671114" cy="2185533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98A8F0F-193A-45F3-ABAB-08A8CB689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3314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04C32230-A930-D48D-A725-2E8527B47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068" y="2201158"/>
            <a:ext cx="6042203" cy="3388082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9BFC64-F8F3-7029-3E04-A6030A3CF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Formation de </a:t>
            </a:r>
            <a:r>
              <a:rPr lang="de-CH" dirty="0" err="1"/>
              <a:t>conseiller-ère</a:t>
            </a:r>
            <a:r>
              <a:rPr lang="de-CH" dirty="0"/>
              <a:t> en </a:t>
            </a:r>
            <a:r>
              <a:rPr lang="de-CH" dirty="0" err="1"/>
              <a:t>biodiversité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A1C5632-43C8-9EBC-778F-F5FF6730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0584" y="-27384"/>
            <a:ext cx="6833416" cy="79208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de-DE" sz="2000" b="1" dirty="0"/>
              <a:t>Grandes cultures </a:t>
            </a:r>
            <a:r>
              <a:rPr lang="de-DE" sz="2000" dirty="0"/>
              <a:t>:</a:t>
            </a:r>
            <a:br>
              <a:rPr lang="de-DE" sz="2000" dirty="0"/>
            </a:br>
            <a:r>
              <a:rPr lang="de-DE" sz="2000" dirty="0"/>
              <a:t>Développements </a:t>
            </a:r>
            <a:r>
              <a:rPr lang="de-DE" sz="2000" dirty="0" err="1"/>
              <a:t>actuels</a:t>
            </a:r>
            <a:r>
              <a:rPr lang="de-DE" sz="2000" dirty="0"/>
              <a:t> </a:t>
            </a:r>
            <a:r>
              <a:rPr lang="de-DE" sz="2000" dirty="0" err="1"/>
              <a:t>protection</a:t>
            </a:r>
            <a:r>
              <a:rPr lang="de-DE" sz="2000" dirty="0"/>
              <a:t> du sol et des plantes</a:t>
            </a:r>
            <a:endParaRPr lang="de-CH" sz="200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A8ADB49-527B-CDB1-3424-05FB6974046A}"/>
              </a:ext>
            </a:extLst>
          </p:cNvPr>
          <p:cNvSpPr txBox="1"/>
          <p:nvPr/>
        </p:nvSpPr>
        <p:spPr>
          <a:xfrm>
            <a:off x="2411760" y="836712"/>
            <a:ext cx="67322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i="0" u="none" strike="noStrike" baseline="0" dirty="0" err="1"/>
              <a:t>Paquet</a:t>
            </a:r>
            <a:r>
              <a:rPr lang="de-CH" sz="1600" i="0" u="none" strike="noStrike" baseline="0" dirty="0"/>
              <a:t> </a:t>
            </a:r>
            <a:r>
              <a:rPr lang="de-CH" sz="1600" i="0" u="none" strike="noStrike" baseline="0" dirty="0" err="1"/>
              <a:t>d'ordonnances</a:t>
            </a:r>
            <a:r>
              <a:rPr lang="de-CH" sz="1600" i="0" u="none" strike="noStrike" baseline="0" dirty="0"/>
              <a:t> </a:t>
            </a:r>
            <a:r>
              <a:rPr lang="fr-CH" sz="1600" b="1" dirty="0"/>
              <a:t>« </a:t>
            </a:r>
            <a:r>
              <a:rPr lang="de-CH" sz="1600" i="0" u="none" strike="noStrike" baseline="0" dirty="0" err="1"/>
              <a:t>Pour</a:t>
            </a:r>
            <a:r>
              <a:rPr lang="de-CH" sz="1600" i="0" u="none" strike="noStrike" baseline="0" dirty="0"/>
              <a:t> </a:t>
            </a:r>
            <a:r>
              <a:rPr lang="de-CH" sz="1600" i="0" u="none" strike="noStrike" baseline="0" dirty="0" err="1"/>
              <a:t>une</a:t>
            </a:r>
            <a:r>
              <a:rPr lang="de-CH" sz="1600" i="0" u="none" strike="noStrike" baseline="0" dirty="0"/>
              <a:t> </a:t>
            </a:r>
            <a:r>
              <a:rPr lang="de-CH" sz="1600" i="0" u="none" strike="noStrike" baseline="0" dirty="0" err="1"/>
              <a:t>eau</a:t>
            </a:r>
            <a:r>
              <a:rPr lang="de-CH" sz="1600" i="0" u="none" strike="noStrike" baseline="0" dirty="0"/>
              <a:t> </a:t>
            </a:r>
            <a:r>
              <a:rPr lang="de-CH" sz="1600" i="0" u="none" strike="noStrike" baseline="0" dirty="0" err="1"/>
              <a:t>potable</a:t>
            </a:r>
            <a:r>
              <a:rPr lang="de-CH" sz="1600" i="0" u="none" strike="noStrike" baseline="0" dirty="0"/>
              <a:t> propre et </a:t>
            </a:r>
            <a:r>
              <a:rPr lang="de-CH" sz="1600" i="0" u="none" strike="noStrike" baseline="0" dirty="0" err="1"/>
              <a:t>une</a:t>
            </a:r>
            <a:r>
              <a:rPr lang="de-CH" sz="1600" i="0" u="none" strike="noStrike" baseline="0" dirty="0"/>
              <a:t> </a:t>
            </a:r>
            <a:r>
              <a:rPr lang="de-CH" sz="1600" i="0" u="none" strike="noStrike" baseline="0" dirty="0" err="1"/>
              <a:t>agriculture</a:t>
            </a:r>
            <a:r>
              <a:rPr lang="de-CH" sz="1600" i="0" u="none" strike="noStrike" baseline="0" dirty="0"/>
              <a:t> plus durable </a:t>
            </a:r>
            <a:r>
              <a:rPr lang="fr-CH" sz="1600" b="1" dirty="0"/>
              <a:t>»</a:t>
            </a:r>
            <a:r>
              <a:rPr lang="de-CH" sz="1600" b="1" dirty="0"/>
              <a:t> </a:t>
            </a:r>
            <a:r>
              <a:rPr lang="de-CH" sz="1600" i="0" u="none" strike="noStrike" baseline="0" dirty="0"/>
              <a:t>(</a:t>
            </a:r>
            <a:r>
              <a:rPr lang="de-CH" sz="1600" i="0" u="none" strike="noStrike" baseline="0" dirty="0" err="1"/>
              <a:t>i</a:t>
            </a:r>
            <a:r>
              <a:rPr lang="de-CH" sz="1600" dirty="0" err="1"/>
              <a:t>v.pa</a:t>
            </a:r>
            <a:r>
              <a:rPr lang="de-CH" sz="1600" dirty="0"/>
              <a:t>. 19.475 2022, mise en </a:t>
            </a:r>
            <a:r>
              <a:rPr lang="de-CH" sz="1600" dirty="0" err="1"/>
              <a:t>œuvre</a:t>
            </a:r>
            <a:r>
              <a:rPr lang="de-CH" sz="1600" dirty="0"/>
              <a:t> </a:t>
            </a:r>
            <a:r>
              <a:rPr lang="de-CH" sz="1600" dirty="0" err="1"/>
              <a:t>dès</a:t>
            </a:r>
            <a:r>
              <a:rPr lang="de-CH" sz="1600" dirty="0"/>
              <a:t> 2023)</a:t>
            </a:r>
            <a:endParaRPr lang="de-CH" sz="16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CH" sz="1600" b="1" dirty="0" err="1"/>
              <a:t>Renforcer</a:t>
            </a:r>
            <a:r>
              <a:rPr lang="de-CH" sz="1600" b="1" dirty="0"/>
              <a:t> les </a:t>
            </a:r>
            <a:r>
              <a:rPr lang="de-CH" sz="1600" b="1" dirty="0" err="1"/>
              <a:t>efforts</a:t>
            </a:r>
            <a:r>
              <a:rPr lang="de-CH" sz="1600" b="1" dirty="0"/>
              <a:t> </a:t>
            </a:r>
            <a:r>
              <a:rPr lang="de-CH" sz="1600" b="1" dirty="0" err="1"/>
              <a:t>pour</a:t>
            </a:r>
            <a:r>
              <a:rPr lang="de-CH" sz="1600" b="1" dirty="0"/>
              <a:t> réduire l'utilisation de produits phytosanitaires, </a:t>
            </a:r>
            <a:r>
              <a:rPr lang="de-CH" sz="1600" b="1" dirty="0" err="1"/>
              <a:t>pour</a:t>
            </a:r>
            <a:r>
              <a:rPr lang="de-CH" sz="1600" b="1" dirty="0"/>
              <a:t> </a:t>
            </a:r>
            <a:r>
              <a:rPr lang="de-CH" sz="1600" b="1" dirty="0" err="1"/>
              <a:t>promouvoir</a:t>
            </a:r>
            <a:r>
              <a:rPr lang="de-CH" sz="1600" b="1" dirty="0"/>
              <a:t> la fertilité des sols et </a:t>
            </a:r>
            <a:r>
              <a:rPr lang="de-CH" sz="1600" b="1" dirty="0" err="1"/>
              <a:t>pour</a:t>
            </a:r>
            <a:r>
              <a:rPr lang="de-CH" sz="1600" b="1" dirty="0"/>
              <a:t> </a:t>
            </a:r>
            <a:r>
              <a:rPr lang="de-CH" sz="1600" b="1" dirty="0" err="1"/>
              <a:t>une</a:t>
            </a:r>
            <a:r>
              <a:rPr lang="de-CH" sz="1600" b="1" dirty="0"/>
              <a:t> </a:t>
            </a:r>
            <a:r>
              <a:rPr lang="de-CH" sz="1600" b="1" dirty="0" err="1"/>
              <a:t>utilisation</a:t>
            </a:r>
            <a:r>
              <a:rPr lang="de-CH" sz="1600" b="1" dirty="0"/>
              <a:t> plus </a:t>
            </a:r>
            <a:r>
              <a:rPr lang="de-CH" sz="1600" b="1" dirty="0" err="1"/>
              <a:t>efficiente</a:t>
            </a:r>
            <a:r>
              <a:rPr lang="de-CH" sz="1600" b="1" dirty="0"/>
              <a:t> de </a:t>
            </a:r>
            <a:r>
              <a:rPr lang="de-CH" sz="1600" b="1" dirty="0" err="1"/>
              <a:t>l’azote</a:t>
            </a:r>
            <a:endParaRPr lang="de-CH" sz="16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CH" sz="1600" b="1" dirty="0"/>
              <a:t>Développement des mesures existantes (Extenso, CER, CSP) </a:t>
            </a:r>
            <a:r>
              <a:rPr lang="de-CH" sz="1600" b="1" dirty="0" err="1"/>
              <a:t>dans</a:t>
            </a:r>
            <a:r>
              <a:rPr lang="de-CH" sz="1600" b="1" dirty="0"/>
              <a:t> le </a:t>
            </a:r>
            <a:r>
              <a:rPr lang="de-CH" sz="1600" b="1" dirty="0" err="1"/>
              <a:t>cadre</a:t>
            </a:r>
            <a:r>
              <a:rPr lang="de-CH" sz="1600" b="1" dirty="0"/>
              <a:t> des CSP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5E25E91-F8A4-4963-D8CE-622FFB700B07}"/>
              </a:ext>
            </a:extLst>
          </p:cNvPr>
          <p:cNvSpPr txBox="1"/>
          <p:nvPr/>
        </p:nvSpPr>
        <p:spPr>
          <a:xfrm>
            <a:off x="-36512" y="5948320"/>
            <a:ext cx="9136321" cy="2769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hlinkClick r:id="rId4"/>
              </a:rPr>
              <a:t>lien vers un </a:t>
            </a:r>
            <a:r>
              <a:rPr lang="fr-FR" sz="1200" dirty="0" err="1">
                <a:hlinkClick r:id="rId4"/>
              </a:rPr>
              <a:t>apreçu</a:t>
            </a:r>
            <a:r>
              <a:rPr lang="fr-FR" sz="1200" dirty="0">
                <a:hlinkClick r:id="rId4"/>
              </a:rPr>
              <a:t> de la politique agricole 2024</a:t>
            </a:r>
            <a:endParaRPr lang="de-CH" sz="1200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2085FE3-F0AF-870E-6B3C-0202CE91627D}"/>
              </a:ext>
            </a:extLst>
          </p:cNvPr>
          <p:cNvSpPr txBox="1"/>
          <p:nvPr/>
        </p:nvSpPr>
        <p:spPr>
          <a:xfrm>
            <a:off x="2411760" y="5550922"/>
            <a:ext cx="6600535" cy="2769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1200" b="1" dirty="0">
                <a:hlinkClick r:id="rId5"/>
              </a:rPr>
              <a:t>PER : à partir du 1.1.2023, </a:t>
            </a:r>
            <a:r>
              <a:rPr lang="de-CH" sz="1200" b="1" dirty="0" err="1">
                <a:hlinkClick r:id="rId5"/>
              </a:rPr>
              <a:t>limiter</a:t>
            </a:r>
            <a:r>
              <a:rPr lang="de-CH" sz="1200" b="1" dirty="0">
                <a:hlinkClick r:id="rId5"/>
              </a:rPr>
              <a:t> la dérive et le ruissellement des </a:t>
            </a:r>
            <a:r>
              <a:rPr lang="de-CH" sz="1200" b="1" dirty="0" err="1">
                <a:hlinkClick r:id="rId5"/>
              </a:rPr>
              <a:t>PPh</a:t>
            </a:r>
            <a:r>
              <a:rPr lang="de-CH" sz="1200" b="1" dirty="0">
                <a:hlinkClick r:id="rId5"/>
              </a:rPr>
              <a:t> </a:t>
            </a:r>
            <a:r>
              <a:rPr lang="de-CH" sz="900" b="1" dirty="0">
                <a:hlinkClick r:id="rId5"/>
              </a:rPr>
              <a:t>&gt; fiche technique </a:t>
            </a:r>
            <a:r>
              <a:rPr lang="de-CH" sz="900" b="1" dirty="0" err="1">
                <a:hlinkClick r:id="rId5"/>
              </a:rPr>
              <a:t>Agridea</a:t>
            </a:r>
            <a:endParaRPr lang="de-CH" sz="900" b="1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1A018EE-CE7B-FD09-459C-59D115F13E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25947"/>
            <a:ext cx="2310584" cy="172531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DB55179-D509-AD6F-AB5C-AA80C81AABC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2219379"/>
            <a:ext cx="2369189" cy="156966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3F88EFD-EBAC-1E1C-93BD-2B78B9E693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79" y="4148120"/>
            <a:ext cx="2324998" cy="129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172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0B70079-D9FA-3A40-898F-2989458D083F}"/>
              </a:ext>
            </a:extLst>
          </p:cNvPr>
          <p:cNvSpPr/>
          <p:nvPr/>
        </p:nvSpPr>
        <p:spPr>
          <a:xfrm>
            <a:off x="0" y="6237312"/>
            <a:ext cx="5652120" cy="62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A1C5632-43C8-9EBC-778F-F5FF6730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0157" y="-27384"/>
            <a:ext cx="6573843" cy="53310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fr-CH" sz="2200" b="1"/>
              <a:t>Grandes cultures : lien avec la biodiversité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A704D49-BA2D-E2D6-0A83-5310FC764683}"/>
              </a:ext>
            </a:extLst>
          </p:cNvPr>
          <p:cNvSpPr txBox="1"/>
          <p:nvPr/>
        </p:nvSpPr>
        <p:spPr>
          <a:xfrm>
            <a:off x="2570157" y="476672"/>
            <a:ext cx="6573843" cy="654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/>
              <a:t>Mécanisation, fertilisation et protection phytosanitaire entraînent :</a:t>
            </a:r>
          </a:p>
          <a:p>
            <a:endParaRPr lang="fr-CH" sz="900" b="1" dirty="0"/>
          </a:p>
          <a:p>
            <a:pPr>
              <a:spcAft>
                <a:spcPts val="400"/>
              </a:spcAft>
            </a:pPr>
            <a:r>
              <a:rPr lang="fr-CH" sz="1600" b="1" dirty="0"/>
              <a:t>Puissance de frappe mécanique</a:t>
            </a:r>
          </a:p>
          <a:p>
            <a:pPr marL="285750" indent="-285750">
              <a:spcAft>
                <a:spcPts val="400"/>
              </a:spcAft>
              <a:buFont typeface="Symbol" panose="05050102010706020507" pitchFamily="18" charset="2"/>
              <a:buChar char="-"/>
            </a:pPr>
            <a:r>
              <a:rPr lang="fr-CH" sz="1600" dirty="0"/>
              <a:t>Paysages nettoyés (arbres, fossés, etc. sont supprimés)</a:t>
            </a:r>
          </a:p>
          <a:p>
            <a:pPr marL="285750" indent="-285750">
              <a:spcAft>
                <a:spcPts val="400"/>
              </a:spcAft>
              <a:buFont typeface="Symbol" panose="05050102010706020507" pitchFamily="18" charset="2"/>
              <a:buChar char="-"/>
            </a:pPr>
            <a:r>
              <a:rPr lang="fr-CH" sz="1600" dirty="0"/>
              <a:t>Les structures (marginales) sont perdues</a:t>
            </a:r>
          </a:p>
          <a:p>
            <a:pPr marL="742950" lvl="1" indent="-285750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fr-CH" sz="1600" dirty="0"/>
              <a:t>Limitation de la diversité des habitats</a:t>
            </a:r>
          </a:p>
          <a:p>
            <a:pPr>
              <a:spcAft>
                <a:spcPts val="400"/>
              </a:spcAft>
            </a:pPr>
            <a:endParaRPr lang="fr-CH" sz="400" b="1" dirty="0"/>
          </a:p>
          <a:p>
            <a:pPr>
              <a:spcAft>
                <a:spcPts val="400"/>
              </a:spcAft>
            </a:pPr>
            <a:r>
              <a:rPr lang="fr-CH" sz="1600" b="1" dirty="0"/>
              <a:t>Cultures de céréales plus denses, moins de mauvaises herbes</a:t>
            </a:r>
          </a:p>
          <a:p>
            <a:pPr marL="285750" indent="-285750">
              <a:spcAft>
                <a:spcPts val="400"/>
              </a:spcAft>
              <a:buFont typeface="Symbol" panose="05050102010706020507" pitchFamily="18" charset="2"/>
              <a:buChar char="-"/>
            </a:pPr>
            <a:r>
              <a:rPr lang="fr-CH" sz="1600" dirty="0"/>
              <a:t>Perte d'habitats dans les zones cultivées (</a:t>
            </a:r>
            <a:r>
              <a:rPr lang="fr-CH" sz="1400" dirty="0"/>
              <a:t>p. ex. alouette des champs &amp; lièvre brun</a:t>
            </a:r>
            <a:r>
              <a:rPr lang="fr-CH" sz="1600" dirty="0"/>
              <a:t>)</a:t>
            </a:r>
          </a:p>
          <a:p>
            <a:pPr marL="285750" indent="-285750">
              <a:spcAft>
                <a:spcPts val="400"/>
              </a:spcAft>
              <a:buFont typeface="Symbol" panose="05050102010706020507" pitchFamily="18" charset="2"/>
              <a:buChar char="-"/>
            </a:pPr>
            <a:r>
              <a:rPr lang="fr-CH" sz="1600" dirty="0"/>
              <a:t>Réduction de la flore </a:t>
            </a:r>
            <a:r>
              <a:rPr lang="fr-CH" sz="1600" dirty="0" err="1"/>
              <a:t>ségétale</a:t>
            </a:r>
            <a:endParaRPr lang="fr-CH" sz="1600" dirty="0">
              <a:highlight>
                <a:srgbClr val="FF3399"/>
              </a:highlight>
            </a:endParaRPr>
          </a:p>
          <a:p>
            <a:pPr>
              <a:spcAft>
                <a:spcPts val="400"/>
              </a:spcAft>
            </a:pPr>
            <a:endParaRPr lang="fr-CH" sz="400" b="1" dirty="0"/>
          </a:p>
          <a:p>
            <a:pPr>
              <a:spcAft>
                <a:spcPts val="400"/>
              </a:spcAft>
            </a:pPr>
            <a:r>
              <a:rPr lang="fr-CH" sz="1600" b="1" dirty="0"/>
              <a:t>Effets négatifs des </a:t>
            </a:r>
            <a:r>
              <a:rPr lang="fr-CH" sz="1600" b="1" dirty="0" err="1"/>
              <a:t>PPh</a:t>
            </a:r>
            <a:r>
              <a:rPr lang="fr-CH" sz="1600" b="1" dirty="0"/>
              <a:t> et des engrais</a:t>
            </a:r>
          </a:p>
          <a:p>
            <a:pPr marL="285750" indent="-285750">
              <a:spcAft>
                <a:spcPts val="400"/>
              </a:spcAft>
              <a:buFont typeface="Symbol" panose="05050102010706020507" pitchFamily="18" charset="2"/>
              <a:buChar char="-"/>
            </a:pPr>
            <a:r>
              <a:rPr lang="fr-CH" sz="1600" dirty="0"/>
              <a:t>Dommages aux organismes vivants dans le sol, l'air et l'eau</a:t>
            </a:r>
          </a:p>
          <a:p>
            <a:pPr marL="285750" indent="-285750">
              <a:spcAft>
                <a:spcPts val="400"/>
              </a:spcAft>
              <a:buFont typeface="Symbol" panose="05050102010706020507" pitchFamily="18" charset="2"/>
              <a:buChar char="-"/>
            </a:pPr>
            <a:r>
              <a:rPr lang="fr-CH" sz="1600" dirty="0"/>
              <a:t>Eutrophisation des habitats riches en espèces et des eaux</a:t>
            </a:r>
          </a:p>
          <a:p>
            <a:pPr marL="285750" indent="-285750">
              <a:spcAft>
                <a:spcPts val="400"/>
              </a:spcAft>
              <a:buFont typeface="Symbol" panose="05050102010706020507" pitchFamily="18" charset="2"/>
              <a:buChar char="-"/>
            </a:pPr>
            <a:r>
              <a:rPr lang="fr-CH" sz="1600" dirty="0"/>
              <a:t>Pollution de l'eau potable</a:t>
            </a:r>
          </a:p>
          <a:p>
            <a:pPr>
              <a:spcAft>
                <a:spcPts val="400"/>
              </a:spcAft>
            </a:pPr>
            <a:endParaRPr lang="fr-CH" sz="400" b="1" dirty="0"/>
          </a:p>
          <a:p>
            <a:pPr marL="0" lvl="1">
              <a:spcAft>
                <a:spcPts val="400"/>
              </a:spcAft>
            </a:pPr>
            <a:r>
              <a:rPr lang="fr-CH" sz="1600" b="1" dirty="0"/>
              <a:t>Spécialisation, exigences d’efficacité</a:t>
            </a:r>
          </a:p>
          <a:p>
            <a:pPr marL="285750" lvl="1" indent="-285750">
              <a:spcAft>
                <a:spcPts val="400"/>
              </a:spcAft>
              <a:buFont typeface="Symbol" panose="05050102010706020507" pitchFamily="18" charset="2"/>
              <a:buChar char="-"/>
            </a:pPr>
            <a:r>
              <a:rPr lang="fr-CH" sz="1600" dirty="0"/>
              <a:t>Focalisation sur les branches de production / cultures « </a:t>
            </a:r>
            <a:r>
              <a:rPr lang="fr-CH" sz="1600" i="0" u="none" strike="noStrike" baseline="0" dirty="0"/>
              <a:t>importantes </a:t>
            </a:r>
            <a:r>
              <a:rPr lang="fr-CH" sz="1600" dirty="0"/>
              <a:t>»</a:t>
            </a:r>
          </a:p>
          <a:p>
            <a:pPr marL="285750" lvl="1" indent="-285750">
              <a:spcAft>
                <a:spcPts val="400"/>
              </a:spcAft>
              <a:buFont typeface="Symbol" panose="05050102010706020507" pitchFamily="18" charset="2"/>
              <a:buChar char="-"/>
            </a:pPr>
            <a:r>
              <a:rPr lang="fr-CH" sz="1600" dirty="0"/>
              <a:t>Parcelles aussi grandes que possible, simplification des modes d'utilisation, si possible pas de « </a:t>
            </a:r>
            <a:r>
              <a:rPr lang="fr-CH" sz="1600" i="0" u="none" strike="noStrike" baseline="0" dirty="0"/>
              <a:t>morcellement </a:t>
            </a:r>
            <a:r>
              <a:rPr lang="fr-CH" sz="1600" dirty="0"/>
              <a:t>» par des SPB</a:t>
            </a:r>
          </a:p>
          <a:p>
            <a:pPr marL="285750" lvl="1" indent="-285750">
              <a:spcAft>
                <a:spcPts val="400"/>
              </a:spcAft>
              <a:buFont typeface="Symbol" panose="05050102010706020507" pitchFamily="18" charset="2"/>
              <a:buChar char="-"/>
            </a:pPr>
            <a:r>
              <a:rPr lang="fr-CH" sz="1600" dirty="0"/>
              <a:t>Echange de terrains &gt; si possible pas de SPB sur ces surfaces</a:t>
            </a:r>
          </a:p>
          <a:p>
            <a:pPr marL="285750" lvl="1" indent="-285750">
              <a:spcAft>
                <a:spcPts val="400"/>
              </a:spcAft>
              <a:buFont typeface="Symbol" panose="05050102010706020507" pitchFamily="18" charset="2"/>
              <a:buChar char="-"/>
            </a:pPr>
            <a:r>
              <a:rPr lang="fr-CH" sz="1600" dirty="0"/>
              <a:t>Machines plus grandes et plus lourdes &gt; risque de compactage du sol, atteinte à la vie du sol</a:t>
            </a:r>
            <a:endParaRPr lang="fr-CH" sz="4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6CE44F6-C667-19BC-ABE9-685EDBDC3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2536" y="405580"/>
            <a:ext cx="2822693" cy="6047756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D9AF71E-26A8-43FF-9152-0D49B1970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34687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9BFC64-F8F3-7029-3E04-A6030A3CF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A1C5632-43C8-9EBC-778F-F5FF6730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3790" y="-27384"/>
            <a:ext cx="6824790" cy="605113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fr-CH" sz="2200" b="1"/>
              <a:t>Grandes cultures : lien avec la biodiversité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823BC59-45DB-FA11-FB05-7C62822C8D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9060" y="2075647"/>
            <a:ext cx="6756935" cy="25054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5939E59-B783-E6BC-8419-68417BF20125}"/>
              </a:ext>
            </a:extLst>
          </p:cNvPr>
          <p:cNvSpPr txBox="1"/>
          <p:nvPr/>
        </p:nvSpPr>
        <p:spPr>
          <a:xfrm>
            <a:off x="2701849" y="4725144"/>
            <a:ext cx="6048672" cy="1384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H" sz="1200" b="1" u="sng" dirty="0"/>
              <a:t>Légende </a:t>
            </a:r>
            <a:r>
              <a:rPr lang="fr-CH" sz="1200" b="1" dirty="0"/>
              <a:t>:</a:t>
            </a:r>
          </a:p>
          <a:p>
            <a:endParaRPr lang="fr-CH" sz="600" b="1" dirty="0"/>
          </a:p>
          <a:p>
            <a:r>
              <a:rPr lang="fr-CH" sz="1200" b="1" dirty="0" err="1"/>
              <a:t>Lumbricus</a:t>
            </a:r>
            <a:r>
              <a:rPr lang="fr-CH" sz="1200" b="1" dirty="0"/>
              <a:t> &amp; </a:t>
            </a:r>
            <a:r>
              <a:rPr lang="fr-CH" sz="1200" b="1" dirty="0" err="1"/>
              <a:t>Nicodrilus</a:t>
            </a:r>
            <a:r>
              <a:rPr lang="fr-CH" sz="1200" b="1" dirty="0"/>
              <a:t> : </a:t>
            </a:r>
            <a:r>
              <a:rPr lang="fr-CH" sz="1200" dirty="0"/>
              <a:t>genres de la famille des "vers de terre« (anéciques)</a:t>
            </a:r>
          </a:p>
          <a:p>
            <a:endParaRPr lang="fr-CH" sz="600" dirty="0"/>
          </a:p>
          <a:p>
            <a:r>
              <a:rPr lang="fr-CH" sz="1200" b="1" dirty="0"/>
              <a:t>Habitats :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fr-CH" sz="1200" b="1" dirty="0"/>
              <a:t>Épigés : </a:t>
            </a:r>
            <a:r>
              <a:rPr lang="fr-CH" sz="1200" dirty="0"/>
              <a:t>dans couche de litière sur le sol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fr-CH" sz="1200" b="1" dirty="0" err="1"/>
              <a:t>Endogéique</a:t>
            </a:r>
            <a:r>
              <a:rPr lang="fr-CH" sz="1200" b="1" dirty="0"/>
              <a:t> : </a:t>
            </a:r>
            <a:r>
              <a:rPr lang="fr-CH" sz="1200" dirty="0"/>
              <a:t>couche minérale supérieure des sols, galeries horizontales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fr-CH" sz="1200" b="1" dirty="0"/>
              <a:t>Anéciques : </a:t>
            </a:r>
            <a:r>
              <a:rPr lang="fr-CH" sz="1200" dirty="0"/>
              <a:t>jusqu'à une profondeur d'environ 3m, galeries verticales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EF49881-F639-73C8-73D0-A3AF6385A7D0}"/>
              </a:ext>
            </a:extLst>
          </p:cNvPr>
          <p:cNvSpPr txBox="1"/>
          <p:nvPr/>
        </p:nvSpPr>
        <p:spPr>
          <a:xfrm>
            <a:off x="2351521" y="692696"/>
            <a:ext cx="6787059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/>
              <a:t>Exemple :</a:t>
            </a:r>
          </a:p>
          <a:p>
            <a:r>
              <a:rPr lang="fr-CH" b="1"/>
              <a:t>Effet du travail du sol sur les populations de vers de terre</a:t>
            </a:r>
          </a:p>
          <a:p>
            <a:r>
              <a:rPr lang="fr-CH" sz="1600"/>
              <a:t>Essai de longue durée "Oberacker", Inforama Rütti, Zollikofen, depuis 1998</a:t>
            </a:r>
          </a:p>
          <a:p>
            <a:r>
              <a:rPr lang="fr-CH" sz="1600"/>
              <a:t>Service de la protection des sols, Berne &amp; Agroscope Reckenholz</a:t>
            </a:r>
          </a:p>
          <a:p>
            <a:endParaRPr lang="fr-CH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BC8495A-C8B3-3BE6-6F62-AC1F3609AF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5229200"/>
            <a:ext cx="2315334" cy="1296144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BDD831C-EA14-801A-F20B-08B6563CE7A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6512" y="3614254"/>
            <a:ext cx="2315335" cy="161494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87FD9FE-4868-053C-4F1B-7D2A6573BD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8681" y="1700808"/>
            <a:ext cx="2317741" cy="190674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01202656-A19F-740E-3081-248D163FCF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9057" y="-27384"/>
            <a:ext cx="2313223" cy="172819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E173603-8D68-D243-B74C-D3E31C838B0D}"/>
              </a:ext>
            </a:extLst>
          </p:cNvPr>
          <p:cNvSpPr txBox="1"/>
          <p:nvPr/>
        </p:nvSpPr>
        <p:spPr>
          <a:xfrm>
            <a:off x="3995936" y="4334907"/>
            <a:ext cx="821059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CH" sz="1000"/>
              <a:t>Semis direct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E2FF461-E870-6B4D-8C58-B373AA9EB17F}"/>
              </a:ext>
            </a:extLst>
          </p:cNvPr>
          <p:cNvSpPr txBox="1"/>
          <p:nvPr/>
        </p:nvSpPr>
        <p:spPr>
          <a:xfrm>
            <a:off x="6705254" y="4334907"/>
            <a:ext cx="603050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CH" sz="1000"/>
              <a:t>Charrue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852F5CA-F938-E440-888F-36E830F04A11}"/>
              </a:ext>
            </a:extLst>
          </p:cNvPr>
          <p:cNvSpPr txBox="1"/>
          <p:nvPr/>
        </p:nvSpPr>
        <p:spPr>
          <a:xfrm>
            <a:off x="3571218" y="2132856"/>
            <a:ext cx="4347665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fr-CH" sz="1000"/>
              <a:t>Biomasse de vers de terre dans parcelle d’observation permanente «Oberacker»</a:t>
            </a:r>
          </a:p>
          <a:p>
            <a:pPr algn="ctr"/>
            <a:r>
              <a:rPr lang="fr-CH" sz="1000"/>
              <a:t>Durée depuis la dernière culture de pommes de terre</a:t>
            </a:r>
          </a:p>
        </p:txBody>
      </p:sp>
    </p:spTree>
    <p:extLst>
      <p:ext uri="{BB962C8B-B14F-4D97-AF65-F5344CB8AC3E}">
        <p14:creationId xmlns:p14="http://schemas.microsoft.com/office/powerpoint/2010/main" val="30664675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DFC5D42A-648B-D14D-9087-3C6F551077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2184" y="2227937"/>
            <a:ext cx="5921816" cy="3839815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9BFC64-F8F3-7029-3E04-A6030A3CF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fr-CH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A1C5632-43C8-9EBC-778F-F5FF6730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53310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fr-CH" sz="2200" b="1"/>
              <a:t>Grandes cultures : lien avec la la biodiversité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6A585AA-6CFF-4E02-E672-9EE70B33EB0B}"/>
              </a:ext>
            </a:extLst>
          </p:cNvPr>
          <p:cNvGrpSpPr/>
          <p:nvPr/>
        </p:nvGrpSpPr>
        <p:grpSpPr>
          <a:xfrm>
            <a:off x="4779384" y="1307439"/>
            <a:ext cx="4621327" cy="5034480"/>
            <a:chOff x="5143986" y="1264707"/>
            <a:chExt cx="4170057" cy="4868218"/>
          </a:xfrm>
        </p:grpSpPr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DD742087-7D26-3733-07D3-B94D19E89A90}"/>
                </a:ext>
              </a:extLst>
            </p:cNvPr>
            <p:cNvSpPr txBox="1"/>
            <p:nvPr/>
          </p:nvSpPr>
          <p:spPr>
            <a:xfrm>
              <a:off x="6256382" y="5865074"/>
              <a:ext cx="3057661" cy="267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200" b="1"/>
                <a:t>Source : OFAG, Protection intégrée des culture</a:t>
              </a: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2AAB90D6-E41E-EB0F-7922-B819130579E1}"/>
                </a:ext>
              </a:extLst>
            </p:cNvPr>
            <p:cNvSpPr txBox="1"/>
            <p:nvPr/>
          </p:nvSpPr>
          <p:spPr>
            <a:xfrm>
              <a:off x="5143986" y="1264707"/>
              <a:ext cx="2606855" cy="624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800" b="1" dirty="0"/>
                <a:t>« </a:t>
              </a:r>
              <a:r>
                <a:rPr lang="fr-CH" b="1" dirty="0"/>
                <a:t>Pyramide de la protection intégrée des végétaux </a:t>
              </a:r>
              <a:r>
                <a:rPr lang="fr-CH" sz="1800" b="1" dirty="0"/>
                <a:t>»</a:t>
              </a:r>
              <a:endParaRPr lang="fr-CH" b="1" dirty="0"/>
            </a:p>
          </p:txBody>
        </p:sp>
      </p:grpSp>
      <p:sp>
        <p:nvSpPr>
          <p:cNvPr id="7" name="Textfeld 6">
            <a:extLst>
              <a:ext uri="{FF2B5EF4-FFF2-40B4-BE49-F238E27FC236}">
                <a16:creationId xmlns:a16="http://schemas.microsoft.com/office/drawing/2014/main" id="{22EDA1E3-46D3-9003-B027-1F8C7E03C999}"/>
              </a:ext>
            </a:extLst>
          </p:cNvPr>
          <p:cNvSpPr txBox="1"/>
          <p:nvPr/>
        </p:nvSpPr>
        <p:spPr>
          <a:xfrm>
            <a:off x="0" y="3300978"/>
            <a:ext cx="3707904" cy="18562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1">
              <a:lnSpc>
                <a:spcPct val="110000"/>
              </a:lnSpc>
            </a:pPr>
            <a:endParaRPr lang="fr-CH" sz="900" dirty="0"/>
          </a:p>
          <a:p>
            <a:pPr marL="285750" indent="-285750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fr-CH" sz="1600" b="1" dirty="0"/>
              <a:t>Développer et mettre en œuvre ses propres idées et initiatives :</a:t>
            </a:r>
          </a:p>
          <a:p>
            <a:pPr marL="552450" lvl="1" indent="-285750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fr-CH" sz="1600" dirty="0"/>
              <a:t>Agriculture régénérative</a:t>
            </a:r>
          </a:p>
          <a:p>
            <a:pPr marL="552450" lvl="1" indent="-285750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fr-CH" sz="1600" dirty="0"/>
              <a:t>Agroforesterie</a:t>
            </a:r>
          </a:p>
          <a:p>
            <a:pPr marL="552450" lvl="1" indent="-285750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fr-CH" sz="1600" dirty="0" err="1"/>
              <a:t>Permaculture</a:t>
            </a:r>
            <a:endParaRPr lang="fr-CH" sz="1600" dirty="0"/>
          </a:p>
          <a:p>
            <a:pPr marL="552450" lvl="1" indent="-285750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fr-CH" sz="1600" dirty="0"/>
              <a:t>....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66C4E5B-4B04-1175-7515-7532BD8657B6}"/>
              </a:ext>
            </a:extLst>
          </p:cNvPr>
          <p:cNvSpPr txBox="1"/>
          <p:nvPr/>
        </p:nvSpPr>
        <p:spPr>
          <a:xfrm>
            <a:off x="-5348" y="538331"/>
            <a:ext cx="4649356" cy="26746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fr-CH" b="1" dirty="0"/>
              <a:t>Options des chefs/cheffes d'exploitation</a:t>
            </a:r>
          </a:p>
          <a:p>
            <a:pPr>
              <a:lnSpc>
                <a:spcPct val="110000"/>
              </a:lnSpc>
            </a:pPr>
            <a:endParaRPr lang="fr-CH" sz="500" dirty="0"/>
          </a:p>
          <a:p>
            <a:pPr marL="285750" indent="-285750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fr-CH" sz="1600" dirty="0"/>
              <a:t>« Bonnes pratiques agricoles » (entre autres, pyramide de la protection intégrée des végétaux)</a:t>
            </a:r>
          </a:p>
          <a:p>
            <a:pPr marL="285750" indent="-285750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fr-CH" sz="1600" dirty="0"/>
              <a:t>Participation aux programmes CSP Réduction N et </a:t>
            </a:r>
            <a:r>
              <a:rPr lang="fr-CH" sz="1600" dirty="0" err="1"/>
              <a:t>PPh</a:t>
            </a:r>
            <a:r>
              <a:rPr lang="fr-CH" sz="1600" dirty="0"/>
              <a:t>, promotion de la fertilité du sol</a:t>
            </a:r>
          </a:p>
          <a:p>
            <a:pPr marL="285750" indent="-285750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fr-CH" sz="1600" dirty="0"/>
              <a:t>Participation à des projets de mise en réseau (également SPB sur les terres assolées !)</a:t>
            </a:r>
          </a:p>
          <a:p>
            <a:pPr marL="285750" indent="-285750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fr-CH" sz="1600" dirty="0"/>
              <a:t>Points biodiversité IP Suisse &amp; Bio Suisse &gt;</a:t>
            </a:r>
          </a:p>
          <a:p>
            <a:pPr lvl="1">
              <a:lnSpc>
                <a:spcPct val="110000"/>
              </a:lnSpc>
            </a:pPr>
            <a:r>
              <a:rPr lang="fr-CH" sz="900" dirty="0">
                <a:hlinkClick r:id="rId4"/>
              </a:rPr>
              <a:t>https://www.ipsuisse.ch/fr/consomateurs-2/engagement/biodiversitaet/ </a:t>
            </a:r>
            <a:endParaRPr lang="fr-CH" sz="900" dirty="0"/>
          </a:p>
          <a:p>
            <a:pPr lvl="1">
              <a:lnSpc>
                <a:spcPct val="110000"/>
              </a:lnSpc>
            </a:pPr>
            <a:r>
              <a:rPr lang="fr-CH" sz="900" dirty="0"/>
              <a:t>Cahier des charges de </a:t>
            </a:r>
            <a:r>
              <a:rPr lang="fr-CH" sz="900" dirty="0" err="1"/>
              <a:t>BioSuisse</a:t>
            </a:r>
            <a:r>
              <a:rPr lang="fr-CH" sz="900" dirty="0"/>
              <a:t> : Liste de mesures</a:t>
            </a:r>
          </a:p>
        </p:txBody>
      </p:sp>
    </p:spTree>
    <p:extLst>
      <p:ext uri="{BB962C8B-B14F-4D97-AF65-F5344CB8AC3E}">
        <p14:creationId xmlns:p14="http://schemas.microsoft.com/office/powerpoint/2010/main" val="27223225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9BFC64-F8F3-7029-3E04-A6030A3CF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A1C5632-43C8-9EBC-778F-F5FF6730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6404" y="-27384"/>
            <a:ext cx="7137596" cy="40675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fr-CH" sz="2200" b="1"/>
              <a:t>Grandes cultures : rotation des cultures</a:t>
            </a:r>
          </a:p>
        </p:txBody>
      </p:sp>
      <p:graphicFrame>
        <p:nvGraphicFramePr>
          <p:cNvPr id="6" name="Tabelle 7">
            <a:extLst>
              <a:ext uri="{FF2B5EF4-FFF2-40B4-BE49-F238E27FC236}">
                <a16:creationId xmlns:a16="http://schemas.microsoft.com/office/drawing/2014/main" id="{1390619D-9E53-E10C-92B4-FC5AB57058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507374"/>
              </p:ext>
            </p:extLst>
          </p:nvPr>
        </p:nvGraphicFramePr>
        <p:xfrm>
          <a:off x="2022493" y="404664"/>
          <a:ext cx="7121507" cy="548667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61475">
                  <a:extLst>
                    <a:ext uri="{9D8B030D-6E8A-4147-A177-3AD203B41FA5}">
                      <a16:colId xmlns:a16="http://schemas.microsoft.com/office/drawing/2014/main" val="2400413488"/>
                    </a:ext>
                  </a:extLst>
                </a:gridCol>
                <a:gridCol w="4860032">
                  <a:extLst>
                    <a:ext uri="{9D8B030D-6E8A-4147-A177-3AD203B41FA5}">
                      <a16:colId xmlns:a16="http://schemas.microsoft.com/office/drawing/2014/main" val="4049909965"/>
                    </a:ext>
                  </a:extLst>
                </a:gridCol>
              </a:tblGrid>
              <a:tr h="716555">
                <a:tc>
                  <a:txBody>
                    <a:bodyPr/>
                    <a:lstStyle/>
                    <a:p>
                      <a:r>
                        <a:rPr lang="fr-CH" noProof="0"/>
                        <a:t>Objectifs de la rotation des cultures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 dirty="0"/>
                        <a:t>Mesures envisageables (exemples)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283499"/>
                  </a:ext>
                </a:extLst>
              </a:tr>
              <a:tr h="5977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700" noProof="0"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Coordination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700" noProof="0"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récolte / semis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fr-CH" sz="1700" kern="1200" noProof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Adapté : prairie temporaire après orge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fr-CH" sz="1700" kern="1200" noProof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 convient pas : prairie temporaire après maïs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8221404"/>
                  </a:ext>
                </a:extLst>
              </a:tr>
              <a:tr h="1068288">
                <a:tc>
                  <a:txBody>
                    <a:bodyPr/>
                    <a:lstStyle/>
                    <a:p>
                      <a:pPr lvl="0"/>
                      <a:r>
                        <a:rPr lang="fr-CH" sz="1700" kern="1200" noProof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Réduction des maladies et des ravageurs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fr-CH" sz="1700" kern="1200" noProof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Orge après blé (rupture de tige)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fr-CH" sz="1700" kern="1200" noProof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Pause culturale entre le colza (hernie du chou)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fr-CH" sz="1700" kern="1200" noProof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Pause dans la culture du maïs (chrysomèle des racines)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227726"/>
                  </a:ext>
                </a:extLst>
              </a:tr>
              <a:tr h="9724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700" noProof="0"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Suppression des mauvaises herbes (problématiques)</a:t>
                      </a:r>
                      <a:endParaRPr lang="fr-CH" sz="1700" noProof="0"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fr-CH" sz="17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fr-CH" sz="1700" kern="1200" noProof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Alternance entre les cultures sarclées (pommes de terre, maïs, betteraves) et les cultures à paille (céréales)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fr-CH" sz="1700" kern="1200" noProof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Prairie temporaire dans la rotation des cultures (Bio 20%)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7837930"/>
                  </a:ext>
                </a:extLst>
              </a:tr>
              <a:tr h="1552538">
                <a:tc>
                  <a:txBody>
                    <a:bodyPr/>
                    <a:lstStyle/>
                    <a:p>
                      <a:r>
                        <a:rPr lang="fr-CH" sz="1700" noProof="0"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Protection des sols / fertilité des sols</a:t>
                      </a:r>
                      <a:endParaRPr lang="fr-CH" sz="17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fr-CH" sz="17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Prairie temporaire dans la rotation des cultures (Bio 20%)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fr-CH" sz="17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Couverts végétaux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fr-CH" sz="17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Culture intercalaire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fr-CH" sz="17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Engrais vert (p. ex. </a:t>
                      </a:r>
                      <a:r>
                        <a:rPr lang="fr-CH" sz="17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phacélie</a:t>
                      </a:r>
                      <a:r>
                        <a:rPr lang="fr-CH" sz="17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mélanges)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fr-CH" sz="17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Sous-semis (p. ex. prairie dans les céréales)</a:t>
                      </a:r>
                      <a:endParaRPr lang="fr-CH" sz="17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200071"/>
                  </a:ext>
                </a:extLst>
              </a:tr>
            </a:tbl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EA4245A7-61DF-B463-71EA-35E00526F9AC}"/>
              </a:ext>
            </a:extLst>
          </p:cNvPr>
          <p:cNvSpPr txBox="1"/>
          <p:nvPr/>
        </p:nvSpPr>
        <p:spPr>
          <a:xfrm>
            <a:off x="1475656" y="2519318"/>
            <a:ext cx="57606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1100"/>
              <a:t>LMZ</a:t>
            </a:r>
          </a:p>
        </p:txBody>
      </p:sp>
      <p:pic>
        <p:nvPicPr>
          <p:cNvPr id="7" name="Grafik 6" descr="Ein Bild, das Gras, Himmel, draußen, Kuh enthält.&#10;&#10;Automatisch generierte Beschreibung">
            <a:extLst>
              <a:ext uri="{FF2B5EF4-FFF2-40B4-BE49-F238E27FC236}">
                <a16:creationId xmlns:a16="http://schemas.microsoft.com/office/drawing/2014/main" id="{C38BC9B8-4FF0-3E0A-3268-CE0DC02F4B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4249086"/>
            <a:ext cx="2006405" cy="163211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B5A6032F-ACAD-73CE-1660-FB3202A410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9353"/>
            <a:ext cx="2006405" cy="140173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E4523B5-BD7F-0786-C35B-F96DB61464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833"/>
            <a:ext cx="2022493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130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62AFEE9-DA6A-5BF5-4527-46EC00FC6D18}"/>
              </a:ext>
            </a:extLst>
          </p:cNvPr>
          <p:cNvSpPr txBox="1"/>
          <p:nvPr/>
        </p:nvSpPr>
        <p:spPr>
          <a:xfrm>
            <a:off x="2699792" y="620688"/>
            <a:ext cx="640871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600" dirty="0"/>
              <a:t>En tant que conseiller-ère-s en biodiversité, nous allons à la rencontre des chefs/cheffes d'exploitation dans leurs exploitations.</a:t>
            </a:r>
          </a:p>
          <a:p>
            <a:endParaRPr lang="fr-CH" sz="1600" dirty="0"/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600" dirty="0"/>
              <a:t>Dans la plupart des cas, la promotion de la biodiversité est possible dans le cadre de la stratégie d’exploitation &gt; il s'agit de trouver des marges de manœuvre !</a:t>
            </a:r>
          </a:p>
          <a:p>
            <a:endParaRPr lang="fr-CH" sz="1600" dirty="0"/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600" dirty="0"/>
              <a:t>Pour trouver ces marges de manœuvre et comprendre jusqu'où les chefs/cheffes d'exploitation souhaitent ou peuvent aller dans la promotion de la biodiversité, il est important de comprendre l’exploitation et le contexte agronomique.</a:t>
            </a:r>
          </a:p>
          <a:p>
            <a:endParaRPr lang="fr-CH" sz="1600" dirty="0"/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600" dirty="0"/>
              <a:t>La promotion de la biodiversité va au-delà des mesures de promotion directes, comme la mise en place de SPB &gt; l'objectif est une production « durable ».</a:t>
            </a:r>
          </a:p>
          <a:p>
            <a:endParaRPr lang="fr-CH" sz="1600" dirty="0"/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600" dirty="0"/>
              <a:t>La présentation s'adresse aux participant-e-s de la formation qui ont peu de connaissances de la pratique agricole. Elle vise à donner un aperçu de l'agriculture et à montrer les liens entre la production agricole et la promotion de la biodiversité.</a:t>
            </a:r>
          </a:p>
          <a:p>
            <a:endParaRPr lang="fr-CH" sz="1600" dirty="0"/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600" dirty="0"/>
              <a:t>Demande à tous les participant-e-s : posez des questions &amp; faites des remarques !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D1D2AA0-0B69-E48E-5CDC-FD7530910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2536" y="4232"/>
            <a:ext cx="2822693" cy="608906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C80B46B8-65D1-BFD3-AD4B-9D2357CBD657}"/>
              </a:ext>
            </a:extLst>
          </p:cNvPr>
          <p:cNvSpPr txBox="1"/>
          <p:nvPr/>
        </p:nvSpPr>
        <p:spPr>
          <a:xfrm>
            <a:off x="2570157" y="-27384"/>
            <a:ext cx="6573843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CH" sz="2200" b="1"/>
              <a:t>Contexte de la présentation (pilote)</a:t>
            </a:r>
          </a:p>
        </p:txBody>
      </p:sp>
    </p:spTree>
    <p:extLst>
      <p:ext uri="{BB962C8B-B14F-4D97-AF65-F5344CB8AC3E}">
        <p14:creationId xmlns:p14="http://schemas.microsoft.com/office/powerpoint/2010/main" val="12339650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9BFC64-F8F3-7029-3E04-A6030A3CF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A1C5632-43C8-9EBC-778F-F5FF6730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0062" y="-27384"/>
            <a:ext cx="6863938" cy="40675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fr-CH" sz="2200" b="1"/>
              <a:t>Grandes cultures : exigences pour l'assolement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A704D49-BA2D-E2D6-0A83-5310FC764683}"/>
              </a:ext>
            </a:extLst>
          </p:cNvPr>
          <p:cNvSpPr txBox="1"/>
          <p:nvPr/>
        </p:nvSpPr>
        <p:spPr>
          <a:xfrm>
            <a:off x="2471671" y="626418"/>
            <a:ext cx="64807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Aft>
                <a:spcPts val="600"/>
              </a:spcAft>
            </a:pPr>
            <a:r>
              <a:rPr lang="fr-CH" sz="20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PER– Romandie</a:t>
            </a:r>
            <a:endParaRPr lang="fr-CH" sz="1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>
              <a:spcAft>
                <a:spcPts val="600"/>
              </a:spcAft>
            </a:pPr>
            <a:r>
              <a:rPr lang="fr-CH" dirty="0">
                <a:ea typeface="Times New Roman" panose="02020603050405020304" pitchFamily="18" charset="0"/>
                <a:cs typeface="Times New Roman" panose="02020603050405020304" pitchFamily="18" charset="0"/>
              </a:rPr>
              <a:t>S'applique aux exploitations de plus de 3 ha de terres ouvertes</a:t>
            </a:r>
          </a:p>
          <a:p>
            <a:pPr marL="285750" lvl="1" indent="-285750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fr-CH" dirty="0">
                <a:ea typeface="Times New Roman" panose="02020603050405020304" pitchFamily="18" charset="0"/>
                <a:cs typeface="Times New Roman" panose="02020603050405020304" pitchFamily="18" charset="0"/>
              </a:rPr>
              <a:t>2 variantes</a:t>
            </a:r>
            <a:endParaRPr lang="fr-CH" dirty="0">
              <a:cs typeface="Times New Roman" panose="02020603050405020304" pitchFamily="18" charset="0"/>
            </a:endParaRPr>
          </a:p>
        </p:txBody>
      </p:sp>
      <p:graphicFrame>
        <p:nvGraphicFramePr>
          <p:cNvPr id="8" name="Tabelle 9">
            <a:extLst>
              <a:ext uri="{FF2B5EF4-FFF2-40B4-BE49-F238E27FC236}">
                <a16:creationId xmlns:a16="http://schemas.microsoft.com/office/drawing/2014/main" id="{C26DCB3C-209E-8C0B-0E52-BC8BB60A7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03033"/>
              </p:ext>
            </p:extLst>
          </p:nvPr>
        </p:nvGraphicFramePr>
        <p:xfrm>
          <a:off x="2339752" y="2002149"/>
          <a:ext cx="6768752" cy="173405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158751">
                  <a:extLst>
                    <a:ext uri="{9D8B030D-6E8A-4147-A177-3AD203B41FA5}">
                      <a16:colId xmlns:a16="http://schemas.microsoft.com/office/drawing/2014/main" val="4093661350"/>
                    </a:ext>
                  </a:extLst>
                </a:gridCol>
                <a:gridCol w="3610001">
                  <a:extLst>
                    <a:ext uri="{9D8B030D-6E8A-4147-A177-3AD203B41FA5}">
                      <a16:colId xmlns:a16="http://schemas.microsoft.com/office/drawing/2014/main" val="1147266653"/>
                    </a:ext>
                  </a:extLst>
                </a:gridCol>
              </a:tblGrid>
              <a:tr h="288062">
                <a:tc>
                  <a:txBody>
                    <a:bodyPr/>
                    <a:lstStyle/>
                    <a:p>
                      <a:r>
                        <a:rPr lang="de-DE" dirty="0"/>
                        <a:t>Variante 1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Variante 2</a:t>
                      </a:r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849408"/>
                  </a:ext>
                </a:extLst>
              </a:tr>
              <a:tr h="13682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Pause entre </a:t>
                      </a:r>
                      <a:r>
                        <a:rPr lang="de-CH" sz="1400" dirty="0" err="1"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cultures</a:t>
                      </a:r>
                      <a:r>
                        <a:rPr lang="de-CH" sz="1400" dirty="0"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CH" sz="1400" dirty="0" err="1"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identiques</a:t>
                      </a:r>
                      <a:r>
                        <a:rPr lang="de-CH" sz="1400" dirty="0"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au </a:t>
                      </a:r>
                      <a:r>
                        <a:rPr lang="de-CH" sz="1400" dirty="0" err="1"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même</a:t>
                      </a:r>
                      <a:r>
                        <a:rPr lang="de-CH" sz="1400" dirty="0"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CH" sz="1400" dirty="0" err="1"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emplacement</a:t>
                      </a:r>
                      <a:endParaRPr lang="de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CH" sz="1400" kern="1200" dirty="0">
                          <a:solidFill>
                            <a:schemeClr val="dk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Au moins 4 cultures différentes (Sud des Alpes 3)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lang="de-CH" sz="700" kern="1200" dirty="0">
                        <a:solidFill>
                          <a:schemeClr val="dk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de-CH" sz="1400" b="1" kern="1200" dirty="0">
                          <a:solidFill>
                            <a:schemeClr val="dk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et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CH" sz="1400" kern="1200" dirty="0">
                          <a:solidFill>
                            <a:schemeClr val="dk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Proportion annuelle maximale (%) des différentes cultures</a:t>
                      </a:r>
                      <a:endParaRPr lang="de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7654028"/>
                  </a:ext>
                </a:extLst>
              </a:tr>
            </a:tbl>
          </a:graphicData>
        </a:graphic>
      </p:graphicFrame>
      <p:sp>
        <p:nvSpPr>
          <p:cNvPr id="5" name="Textfeld 4">
            <a:extLst>
              <a:ext uri="{FF2B5EF4-FFF2-40B4-BE49-F238E27FC236}">
                <a16:creationId xmlns:a16="http://schemas.microsoft.com/office/drawing/2014/main" id="{7B7D88FC-E8BC-B8E8-51DA-D17F531C74A5}"/>
              </a:ext>
            </a:extLst>
          </p:cNvPr>
          <p:cNvSpPr txBox="1"/>
          <p:nvPr/>
        </p:nvSpPr>
        <p:spPr>
          <a:xfrm>
            <a:off x="2339752" y="3861048"/>
            <a:ext cx="6696744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1600" b="1"/>
              <a:t>Exemples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996B92C-1E22-BA4A-B421-69772EE206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12" r="48401" b="16319"/>
          <a:stretch/>
        </p:blipFill>
        <p:spPr>
          <a:xfrm>
            <a:off x="1603592" y="4420104"/>
            <a:ext cx="3827178" cy="116913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7E97BCE-95B6-9D4C-B8FD-5DD93D1F4F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770" y="4339518"/>
            <a:ext cx="3600390" cy="124972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581AB7E-90AE-2FDC-DA4A-D292E23D51C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4025" y="0"/>
            <a:ext cx="2314087" cy="264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979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A1C5632-43C8-9EBC-778F-F5FF6730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8969" y="-27384"/>
            <a:ext cx="6845031" cy="40675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fr-CH" sz="2200" b="1"/>
              <a:t>Grandes cultures : protection des sols</a:t>
            </a:r>
          </a:p>
        </p:txBody>
      </p:sp>
      <p:graphicFrame>
        <p:nvGraphicFramePr>
          <p:cNvPr id="6" name="Tabelle 6">
            <a:extLst>
              <a:ext uri="{FF2B5EF4-FFF2-40B4-BE49-F238E27FC236}">
                <a16:creationId xmlns:a16="http://schemas.microsoft.com/office/drawing/2014/main" id="{ACCEFB2B-6D7C-4076-CCF8-FB454FF7DA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951133"/>
              </p:ext>
            </p:extLst>
          </p:nvPr>
        </p:nvGraphicFramePr>
        <p:xfrm>
          <a:off x="2483768" y="908720"/>
          <a:ext cx="6588224" cy="3291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08312">
                  <a:extLst>
                    <a:ext uri="{9D8B030D-6E8A-4147-A177-3AD203B41FA5}">
                      <a16:colId xmlns:a16="http://schemas.microsoft.com/office/drawing/2014/main" val="2996824345"/>
                    </a:ext>
                  </a:extLst>
                </a:gridCol>
                <a:gridCol w="3779912">
                  <a:extLst>
                    <a:ext uri="{9D8B030D-6E8A-4147-A177-3AD203B41FA5}">
                      <a16:colId xmlns:a16="http://schemas.microsoft.com/office/drawing/2014/main" val="2002845410"/>
                    </a:ext>
                  </a:extLst>
                </a:gridCol>
              </a:tblGrid>
              <a:tr h="5600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noProof="0"/>
                        <a:t>Objectifs de la protection des sols</a:t>
                      </a:r>
                    </a:p>
                    <a:p>
                      <a:endParaRPr lang="fr-CH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/>
                        <a:t>Mesures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3602004"/>
                  </a:ext>
                </a:extLst>
              </a:tr>
              <a:tr h="8000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noProof="0"/>
                        <a:t>Prévention du lessivage et du ruissellement des nutriments</a:t>
                      </a:r>
                    </a:p>
                    <a:p>
                      <a:endParaRPr lang="fr-CH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/>
                        <a:t>Couvrir le sol le plus longtemps possible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7363726"/>
                  </a:ext>
                </a:extLst>
              </a:tr>
              <a:tr h="800089">
                <a:tc>
                  <a:txBody>
                    <a:bodyPr/>
                    <a:lstStyle/>
                    <a:p>
                      <a:r>
                        <a:rPr lang="fr-CH" noProof="0"/>
                        <a:t>Prévention de la dégradation du sol (érosion)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fr-CH" noProof="0" dirty="0"/>
                        <a:t>Couvrir le sol le plus longtemps possible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fr-CH" noProof="0" dirty="0"/>
                        <a:t>Utilisation adaptée sur les terrains en pente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271507"/>
                  </a:ext>
                </a:extLst>
              </a:tr>
            </a:tbl>
          </a:graphicData>
        </a:graphic>
      </p:graphicFrame>
      <p:pic>
        <p:nvPicPr>
          <p:cNvPr id="2" name="Image 1">
            <a:extLst>
              <a:ext uri="{FF2B5EF4-FFF2-40B4-BE49-F238E27FC236}">
                <a16:creationId xmlns:a16="http://schemas.microsoft.com/office/drawing/2014/main" id="{48EA05FF-4B29-1821-D7BE-4B1BB2A5D1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4025" y="0"/>
            <a:ext cx="2314087" cy="2645736"/>
          </a:xfrm>
          <a:prstGeom prst="rect">
            <a:avLst/>
          </a:prstGeom>
        </p:spPr>
      </p:pic>
      <p:sp>
        <p:nvSpPr>
          <p:cNvPr id="5" name="Fußzeilenplatzhalter 2">
            <a:extLst>
              <a:ext uri="{FF2B5EF4-FFF2-40B4-BE49-F238E27FC236}">
                <a16:creationId xmlns:a16="http://schemas.microsoft.com/office/drawing/2014/main" id="{B7C6DD01-1DEC-A98D-84B8-32B00A2DF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4870618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3">
            <a:extLst>
              <a:ext uri="{FF2B5EF4-FFF2-40B4-BE49-F238E27FC236}">
                <a16:creationId xmlns:a16="http://schemas.microsoft.com/office/drawing/2014/main" id="{A02D2619-F077-D4A5-F7CC-F7579EBD6895}"/>
              </a:ext>
            </a:extLst>
          </p:cNvPr>
          <p:cNvSpPr txBox="1">
            <a:spLocks/>
          </p:cNvSpPr>
          <p:nvPr/>
        </p:nvSpPr>
        <p:spPr>
          <a:xfrm>
            <a:off x="2275568" y="-27384"/>
            <a:ext cx="6868432" cy="406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z="2200" b="1" dirty="0"/>
              <a:t>Grandes </a:t>
            </a:r>
            <a:r>
              <a:rPr lang="de-DE" sz="2200" b="1" dirty="0" err="1"/>
              <a:t>cultures</a:t>
            </a:r>
            <a:r>
              <a:rPr lang="de-DE" sz="2200" b="1" dirty="0"/>
              <a:t> : </a:t>
            </a:r>
            <a:r>
              <a:rPr lang="de-DE" sz="2200" b="1" dirty="0" err="1"/>
              <a:t>exigences</a:t>
            </a:r>
            <a:r>
              <a:rPr lang="de-DE" sz="2200" b="1" dirty="0"/>
              <a:t> pour la protection des sols</a:t>
            </a:r>
            <a:endParaRPr lang="de-CH" sz="2200" b="1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F4C57CD-7EB1-DD1E-177D-D01CA8266E9B}"/>
              </a:ext>
            </a:extLst>
          </p:cNvPr>
          <p:cNvSpPr txBox="1"/>
          <p:nvPr/>
        </p:nvSpPr>
        <p:spPr>
          <a:xfrm>
            <a:off x="2492374" y="464675"/>
            <a:ext cx="6645546" cy="1178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10000"/>
              </a:lnSpc>
              <a:spcAft>
                <a:spcPts val="600"/>
              </a:spcAft>
            </a:pPr>
            <a:r>
              <a:rPr lang="de-DE" sz="20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PER - </a:t>
            </a:r>
            <a:r>
              <a:rPr lang="de-DE" sz="2000" b="1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Romandie</a:t>
            </a:r>
            <a:endParaRPr lang="de-DE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>
              <a:lnSpc>
                <a:spcPct val="110000"/>
              </a:lnSpc>
              <a:spcAft>
                <a:spcPts val="600"/>
              </a:spcAft>
            </a:pPr>
            <a:r>
              <a:rPr lang="de-CH" dirty="0">
                <a:ea typeface="Times New Roman" panose="02020603050405020304" pitchFamily="18" charset="0"/>
                <a:cs typeface="Times New Roman" panose="02020603050405020304" pitchFamily="18" charset="0"/>
              </a:rPr>
              <a:t>S'applique aux </a:t>
            </a:r>
            <a:r>
              <a:rPr lang="de-CH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exploitations</a:t>
            </a:r>
            <a:r>
              <a:rPr lang="de-CH" dirty="0">
                <a:ea typeface="Times New Roman" panose="02020603050405020304" pitchFamily="18" charset="0"/>
                <a:cs typeface="Times New Roman" panose="02020603050405020304" pitchFamily="18" charset="0"/>
              </a:rPr>
              <a:t> de plus de 3 ha de terres ouvertes</a:t>
            </a:r>
          </a:p>
          <a:p>
            <a:pPr marL="0" lvl="1">
              <a:lnSpc>
                <a:spcPct val="110000"/>
              </a:lnSpc>
              <a:spcAft>
                <a:spcPts val="600"/>
              </a:spcAft>
            </a:pPr>
            <a:r>
              <a:rPr lang="de-CH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de-CH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Couverture</a:t>
            </a:r>
            <a:r>
              <a:rPr lang="de-CH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du sol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1671A660-8122-4633-B8F9-BD2EC4469E44}"/>
              </a:ext>
            </a:extLst>
          </p:cNvPr>
          <p:cNvSpPr txBox="1"/>
          <p:nvPr/>
        </p:nvSpPr>
        <p:spPr>
          <a:xfrm>
            <a:off x="2492374" y="4005064"/>
            <a:ext cx="4887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2. </a:t>
            </a:r>
            <a:r>
              <a:rPr lang="de-DE" b="1" dirty="0" err="1"/>
              <a:t>Protection</a:t>
            </a:r>
            <a:r>
              <a:rPr lang="de-DE" b="1" dirty="0"/>
              <a:t> </a:t>
            </a:r>
            <a:r>
              <a:rPr lang="de-DE" b="1" dirty="0" err="1"/>
              <a:t>contre</a:t>
            </a:r>
            <a:r>
              <a:rPr lang="de-DE" b="1" dirty="0"/>
              <a:t> </a:t>
            </a:r>
            <a:r>
              <a:rPr lang="de-DE" b="1" dirty="0" err="1"/>
              <a:t>l‘érosion</a:t>
            </a:r>
            <a:endParaRPr lang="de-CH" b="1" dirty="0"/>
          </a:p>
        </p:txBody>
      </p:sp>
      <p:sp>
        <p:nvSpPr>
          <p:cNvPr id="5" name="Pfeil: nach rechts 4">
            <a:extLst>
              <a:ext uri="{FF2B5EF4-FFF2-40B4-BE49-F238E27FC236}">
                <a16:creationId xmlns:a16="http://schemas.microsoft.com/office/drawing/2014/main" id="{16644B94-F7BE-7F1E-C2E4-DA635EA1B747}"/>
              </a:ext>
            </a:extLst>
          </p:cNvPr>
          <p:cNvSpPr/>
          <p:nvPr/>
        </p:nvSpPr>
        <p:spPr>
          <a:xfrm>
            <a:off x="1835696" y="4785385"/>
            <a:ext cx="576064" cy="216024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7C89AAD0-2BB2-F03C-E797-0739E0A0D230}"/>
              </a:ext>
            </a:extLst>
          </p:cNvPr>
          <p:cNvSpPr/>
          <p:nvPr/>
        </p:nvSpPr>
        <p:spPr>
          <a:xfrm>
            <a:off x="1832450" y="5001409"/>
            <a:ext cx="576064" cy="216024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B3C0D34-4F8A-B44E-826E-DD5A20512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234" y="2915816"/>
            <a:ext cx="6261100" cy="7239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03A7477-C196-A642-AD6B-FFE326B37E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4966" y="1700808"/>
            <a:ext cx="6134100" cy="11430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2094E79B-E455-2D4E-8D7F-67EE4F93293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9109"/>
          <a:stretch/>
        </p:blipFill>
        <p:spPr>
          <a:xfrm>
            <a:off x="2549822" y="4526370"/>
            <a:ext cx="6197600" cy="950078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6C4C7806-A176-C714-DAB5-31E98A78DFB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4025" y="0"/>
            <a:ext cx="2314087" cy="2645736"/>
          </a:xfrm>
          <a:prstGeom prst="rect">
            <a:avLst/>
          </a:prstGeom>
        </p:spPr>
      </p:pic>
      <p:sp>
        <p:nvSpPr>
          <p:cNvPr id="10" name="Fußzeilenplatzhalter 2">
            <a:extLst>
              <a:ext uri="{FF2B5EF4-FFF2-40B4-BE49-F238E27FC236}">
                <a16:creationId xmlns:a16="http://schemas.microsoft.com/office/drawing/2014/main" id="{87687181-ECAC-877F-547C-7651C994A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610865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6F15C7-0D7E-4C48-94FD-E7EC52B820CD}"/>
              </a:ext>
            </a:extLst>
          </p:cNvPr>
          <p:cNvSpPr/>
          <p:nvPr/>
        </p:nvSpPr>
        <p:spPr>
          <a:xfrm>
            <a:off x="0" y="6237312"/>
            <a:ext cx="5652120" cy="62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9BFC64-F8F3-7029-3E04-A6030A3CF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fr-CH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A1C5632-43C8-9EBC-778F-F5FF6730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-1"/>
            <a:ext cx="9144001" cy="46418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fr-CH" b="1"/>
              <a:t>Assolement &amp; protection des sols : lien avec la biodiversité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A704D49-BA2D-E2D6-0A83-5310FC764683}"/>
              </a:ext>
            </a:extLst>
          </p:cNvPr>
          <p:cNvSpPr txBox="1"/>
          <p:nvPr/>
        </p:nvSpPr>
        <p:spPr>
          <a:xfrm>
            <a:off x="8095" y="464185"/>
            <a:ext cx="9135905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fr-CH" b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 prendre en compte dans le conseil en matière de biodiversité :</a:t>
            </a:r>
          </a:p>
          <a:p>
            <a:pPr marL="457200" lvl="2"/>
            <a:r>
              <a:rPr lang="fr-CH">
                <a:cs typeface="Times New Roman" panose="02020603050405020304" pitchFamily="18" charset="0"/>
              </a:rPr>
              <a:t>Lors de la mise en place de SPB, il faut respecter les </a:t>
            </a:r>
            <a:r>
              <a:rPr lang="fr-CH" b="1">
                <a:cs typeface="Times New Roman" panose="02020603050405020304" pitchFamily="18" charset="0"/>
              </a:rPr>
              <a:t>exigences OPD </a:t>
            </a:r>
            <a:r>
              <a:rPr lang="fr-CH">
                <a:cs typeface="Times New Roman" panose="02020603050405020304" pitchFamily="18" charset="0"/>
              </a:rPr>
              <a:t>ainsi que les </a:t>
            </a:r>
            <a:r>
              <a:rPr lang="fr-CH" b="1">
                <a:cs typeface="Times New Roman" panose="02020603050405020304" pitchFamily="18" charset="0"/>
              </a:rPr>
              <a:t>exigences relatives à la rotation des cultures et à la protection des sols</a:t>
            </a:r>
            <a:r>
              <a:rPr lang="fr-CH">
                <a:cs typeface="Times New Roman" panose="02020603050405020304" pitchFamily="18" charset="0"/>
              </a:rPr>
              <a:t>.</a:t>
            </a:r>
            <a:endParaRPr lang="fr-CH" sz="1600">
              <a:cs typeface="Times New Roman" panose="02020603050405020304" pitchFamily="18" charset="0"/>
            </a:endParaRPr>
          </a:p>
        </p:txBody>
      </p:sp>
      <p:graphicFrame>
        <p:nvGraphicFramePr>
          <p:cNvPr id="5" name="Tabelle 5">
            <a:extLst>
              <a:ext uri="{FF2B5EF4-FFF2-40B4-BE49-F238E27FC236}">
                <a16:creationId xmlns:a16="http://schemas.microsoft.com/office/drawing/2014/main" id="{380CD2E3-C65B-2591-C905-DB328BC0B6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314700"/>
              </p:ext>
            </p:extLst>
          </p:nvPr>
        </p:nvGraphicFramePr>
        <p:xfrm>
          <a:off x="2304255" y="1407634"/>
          <a:ext cx="6839745" cy="54559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79713">
                  <a:extLst>
                    <a:ext uri="{9D8B030D-6E8A-4147-A177-3AD203B41FA5}">
                      <a16:colId xmlns:a16="http://schemas.microsoft.com/office/drawing/2014/main" val="2826925482"/>
                    </a:ext>
                  </a:extLst>
                </a:gridCol>
                <a:gridCol w="4860032">
                  <a:extLst>
                    <a:ext uri="{9D8B030D-6E8A-4147-A177-3AD203B41FA5}">
                      <a16:colId xmlns:a16="http://schemas.microsoft.com/office/drawing/2014/main" val="623172562"/>
                    </a:ext>
                  </a:extLst>
                </a:gridCol>
              </a:tblGrid>
              <a:tr h="565955">
                <a:tc>
                  <a:txBody>
                    <a:bodyPr/>
                    <a:lstStyle/>
                    <a:p>
                      <a:r>
                        <a:rPr lang="fr-CH" sz="1600" noProof="0"/>
                        <a:t>Mesure envisagée (exemples)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sz="1600" noProof="0"/>
                        <a:t>Exigences à respecter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056854"/>
                  </a:ext>
                </a:extLst>
              </a:tr>
              <a:tr h="10425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600" noProof="0">
                          <a:cs typeface="Times New Roman" panose="02020603050405020304" pitchFamily="18" charset="0"/>
                        </a:rPr>
                        <a:t>Remplacement d'une culture par une prairie extensive</a:t>
                      </a:r>
                    </a:p>
                    <a:p>
                      <a:endParaRPr lang="fr-CH" sz="16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fr-CH" sz="1600" noProof="0" dirty="0"/>
                        <a:t>Assolement : le nombre de cultures doit être respecté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fr-CH" sz="1600" noProof="0" dirty="0"/>
                        <a:t>Proportion annuelle maximale des cultures par rapport aux TO restantes ne doit pas être dépassée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3440649"/>
                  </a:ext>
                </a:extLst>
              </a:tr>
              <a:tr h="982975">
                <a:tc>
                  <a:txBody>
                    <a:bodyPr/>
                    <a:lstStyle/>
                    <a:p>
                      <a:r>
                        <a:rPr lang="fr-CH" sz="1600" noProof="0"/>
                        <a:t>Semis d'une prairie extensive après des céréales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sz="1600" noProof="0"/>
                        <a:t>Les exigences en matière de couverture du sol doivent être remplies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fr-CH" sz="1400" noProof="0"/>
                        <a:t>Couvert végétal entre la récolte des céréales et le semis de la prairie au printemps suivant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367142"/>
                  </a:ext>
                </a:extLst>
              </a:tr>
              <a:tr h="1072336">
                <a:tc>
                  <a:txBody>
                    <a:bodyPr/>
                    <a:lstStyle/>
                    <a:p>
                      <a:r>
                        <a:rPr lang="fr-CH" sz="1600" noProof="0"/>
                        <a:t>Installation d'une jachère florale</a:t>
                      </a:r>
                    </a:p>
                    <a:p>
                      <a:endParaRPr lang="fr-CH" sz="1600" noProof="0"/>
                    </a:p>
                    <a:p>
                      <a:endParaRPr lang="fr-CH" sz="16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fr-CH" sz="1400" noProof="0" dirty="0"/>
                        <a:t>Uniquement sur TA, durée minimale 2 ans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fr-CH" sz="1400" noProof="0" dirty="0"/>
                        <a:t>Suppression : au plus tôt le 15.2. de l‘année suivant l‘année de contributions</a:t>
                      </a:r>
                    </a:p>
                    <a:p>
                      <a:pPr marL="628650" lvl="1" indent="-171450">
                        <a:buFont typeface="Wingdings" panose="05000000000000000000" pitchFamily="2" charset="2"/>
                        <a:buChar char="Ø"/>
                      </a:pPr>
                      <a:r>
                        <a:rPr lang="fr-CH" sz="1200" b="0" noProof="0" dirty="0"/>
                        <a:t>Réfléchir au préalable aux cultures précédentes et suivantes appropriées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1903489"/>
                  </a:ext>
                </a:extLst>
              </a:tr>
              <a:tr h="1698969">
                <a:tc>
                  <a:txBody>
                    <a:bodyPr/>
                    <a:lstStyle/>
                    <a:p>
                      <a:r>
                        <a:rPr lang="fr-CH" sz="1600" noProof="0" dirty="0"/>
                        <a:t>Installation de jachère tournante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Symbol" panose="05050102010706020507" pitchFamily="18" charset="2"/>
                        <a:buChar char="-"/>
                      </a:pPr>
                      <a:r>
                        <a:rPr lang="fr-CH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Seulement sur TA, semis entre le 1.9. et le 30.4.</a:t>
                      </a:r>
                    </a:p>
                    <a:p>
                      <a:pPr marL="285750" indent="-285750" algn="l" defTabSz="914400" rtl="0" eaLnBrk="1" latinLnBrk="0" hangingPunct="1">
                        <a:buFont typeface="Symbol" panose="05050102010706020507" pitchFamily="18" charset="2"/>
                        <a:buChar char="-"/>
                      </a:pPr>
                      <a:r>
                        <a:rPr lang="fr-CH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Suppression :</a:t>
                      </a:r>
                    </a:p>
                    <a:p>
                      <a:pPr marL="449263" lvl="1" indent="-182563" algn="l" defTabSz="914400" rtl="0" eaLnBrk="1" latinLnBrk="0" hangingPunct="1">
                        <a:buFont typeface="Symbol" panose="05050102010706020507" pitchFamily="18" charset="2"/>
                        <a:buChar char="-"/>
                      </a:pPr>
                      <a:r>
                        <a:rPr lang="fr-CH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Annuelle, au plus tôt le 15.2. </a:t>
                      </a:r>
                      <a:r>
                        <a:rPr lang="fr-CH" sz="1400" noProof="0" dirty="0"/>
                        <a:t>de l‘année suivant l‘année de contributions ; b</a:t>
                      </a:r>
                      <a:r>
                        <a:rPr lang="fr-CH" sz="14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is-/trisannuelle, au plus tôt le 15.9. de la dernière année de contributions</a:t>
                      </a:r>
                      <a:endParaRPr lang="fr-CH" sz="16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lvl="1" indent="-190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fr-CH" sz="1200" b="0" noProof="0" dirty="0"/>
                        <a:t>Réfléchir au préalable aux cultures précédentes et suivantes appropriées</a:t>
                      </a:r>
                    </a:p>
                    <a:p>
                      <a:pPr marL="457200" marR="0" lvl="1" indent="-190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fr-CH" sz="1200" b="0" noProof="0" dirty="0"/>
                        <a:t>En cas de semis de printemps, le cas échéant, couverts végétaux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489492"/>
                  </a:ext>
                </a:extLst>
              </a:tr>
            </a:tbl>
          </a:graphicData>
        </a:graphic>
      </p:graphicFrame>
      <p:pic>
        <p:nvPicPr>
          <p:cNvPr id="6" name="Grafik 5" descr="Ein Bild, das Gras, draußen, Himmel, Baum enthält.&#10;&#10;Automatisch generierte Beschreibung">
            <a:extLst>
              <a:ext uri="{FF2B5EF4-FFF2-40B4-BE49-F238E27FC236}">
                <a16:creationId xmlns:a16="http://schemas.microsoft.com/office/drawing/2014/main" id="{C554E473-6DCE-6BC6-5103-404E29FC2D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060848"/>
            <a:ext cx="2304256" cy="172819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22487E8-D13C-D0F1-1617-AA81EB2FC8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5" y="4221088"/>
            <a:ext cx="2316681" cy="154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526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3608" y="1617464"/>
            <a:ext cx="7128792" cy="2387600"/>
          </a:xfrm>
        </p:spPr>
        <p:txBody>
          <a:bodyPr>
            <a:normAutofit/>
          </a:bodyPr>
          <a:lstStyle/>
          <a:p>
            <a:r>
              <a:rPr lang="de-DE" dirty="0">
                <a:latin typeface="+mn-lt"/>
              </a:rPr>
              <a:t>Partie 3</a:t>
            </a:r>
            <a:br>
              <a:rPr lang="de-DE" dirty="0">
                <a:latin typeface="+mn-lt"/>
              </a:rPr>
            </a:br>
            <a:r>
              <a:rPr lang="de-DE" dirty="0" err="1">
                <a:latin typeface="+mn-lt"/>
              </a:rPr>
              <a:t>Production</a:t>
            </a:r>
            <a:r>
              <a:rPr lang="de-DE" dirty="0">
                <a:latin typeface="+mn-lt"/>
              </a:rPr>
              <a:t> </a:t>
            </a:r>
            <a:r>
              <a:rPr lang="de-DE" dirty="0" err="1">
                <a:latin typeface="+mn-lt"/>
              </a:rPr>
              <a:t>herbagère</a:t>
            </a:r>
            <a:endParaRPr lang="de-CH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7860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F121897-A99B-E90F-17AD-9FFFBC275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fr-CH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4849BB2-AACA-ED2C-B0D2-2509DA086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1"/>
            <a:ext cx="9144002" cy="692696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fr-CH" sz="2200" b="1"/>
              <a:t>Production herbagère : la Suisse, « pays</a:t>
            </a:r>
            <a:r>
              <a:rPr lang="fr-CH" sz="2000"/>
              <a:t> </a:t>
            </a:r>
            <a:r>
              <a:rPr lang="fr-CH" sz="2200" b="1"/>
              <a:t>d'herbages</a:t>
            </a:r>
            <a:r>
              <a:rPr lang="fr-CH" sz="2000" b="1"/>
              <a:t> »</a:t>
            </a:r>
            <a:endParaRPr lang="fr-CH" sz="220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D735A7A-C4DC-13A9-0B32-E5324C6E4A83}"/>
              </a:ext>
            </a:extLst>
          </p:cNvPr>
          <p:cNvSpPr txBox="1"/>
          <p:nvPr/>
        </p:nvSpPr>
        <p:spPr>
          <a:xfrm>
            <a:off x="2747797" y="980728"/>
            <a:ext cx="6396203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b="1">
                <a:latin typeface="Arial" panose="020B0604020202020204" pitchFamily="34" charset="0"/>
                <a:cs typeface="Arial" panose="020B0604020202020204" pitchFamily="34" charset="0"/>
              </a:rPr>
              <a:t>Règles de base pour une gestion durable des prairies :</a:t>
            </a:r>
          </a:p>
          <a:p>
            <a:endParaRPr lang="fr-CH" sz="9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CH" sz="9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H" b="1">
                <a:latin typeface="Arial" panose="020B0604020202020204" pitchFamily="34" charset="0"/>
                <a:cs typeface="Arial" panose="020B0604020202020204" pitchFamily="34" charset="0"/>
              </a:rPr>
              <a:t>Peuplement végétal adapté au site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>
                <a:latin typeface="Arial" panose="020B0604020202020204" pitchFamily="34" charset="0"/>
                <a:cs typeface="Arial" panose="020B0604020202020204" pitchFamily="34" charset="0"/>
              </a:rPr>
              <a:t>Sol, régime hydrique, topographie, distance à l'exploitation, ...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endParaRPr lang="fr-CH" sz="9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CH" sz="9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H" b="1">
                <a:latin typeface="Arial" panose="020B0604020202020204" pitchFamily="34" charset="0"/>
                <a:cs typeface="Arial" panose="020B0604020202020204" pitchFamily="34" charset="0"/>
              </a:rPr>
              <a:t>Utilisation adaptée au peuplement végétal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>
                <a:latin typeface="Arial" panose="020B0604020202020204" pitchFamily="34" charset="0"/>
                <a:cs typeface="Arial" panose="020B0604020202020204" pitchFamily="34" charset="0"/>
              </a:rPr>
              <a:t>Peuplements adaptés à exploitation intensive : utilisations fréquentes, fertilisation fréquente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>
                <a:latin typeface="Arial" panose="020B0604020202020204" pitchFamily="34" charset="0"/>
                <a:cs typeface="Arial" panose="020B0604020202020204" pitchFamily="34" charset="0"/>
              </a:rPr>
              <a:t>Peuplements non adaptés à exploitation intensive : moins d'utilisations, fertilisation réduite ou nulle</a:t>
            </a:r>
          </a:p>
          <a:p>
            <a:endParaRPr lang="fr-CH" sz="9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E71CB25-F93A-DE07-577C-73947A6757D0}"/>
              </a:ext>
            </a:extLst>
          </p:cNvPr>
          <p:cNvSpPr txBox="1"/>
          <p:nvPr/>
        </p:nvSpPr>
        <p:spPr>
          <a:xfrm>
            <a:off x="2843808" y="4581128"/>
            <a:ext cx="6192688" cy="14773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CH" b="1">
                <a:latin typeface="Arial" panose="020B0604020202020204" pitchFamily="34" charset="0"/>
                <a:cs typeface="Arial" panose="020B0604020202020204" pitchFamily="34" charset="0"/>
              </a:rPr>
              <a:t>Concept d’utilisation échelonnée des surfaces herbagères </a:t>
            </a:r>
            <a:r>
              <a:rPr lang="fr-CH" sz="1400">
                <a:latin typeface="Arial" panose="020B0604020202020204" pitchFamily="34" charset="0"/>
                <a:cs typeface="Arial" panose="020B0604020202020204" pitchFamily="34" charset="0"/>
              </a:rPr>
              <a:t>(fiche ADCF n°11)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CH">
                <a:latin typeface="Arial" panose="020B0604020202020204" pitchFamily="34" charset="0"/>
                <a:cs typeface="Arial" panose="020B0604020202020204" pitchFamily="34" charset="0"/>
              </a:rPr>
              <a:t>Des peuplements stables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CH">
                <a:latin typeface="Arial" panose="020B0604020202020204" pitchFamily="34" charset="0"/>
                <a:cs typeface="Arial" panose="020B0604020202020204" pitchFamily="34" charset="0"/>
              </a:rPr>
              <a:t>Combinaison de la production fourragère et la promotion de la biodiversité</a:t>
            </a:r>
          </a:p>
        </p:txBody>
      </p:sp>
      <p:pic>
        <p:nvPicPr>
          <p:cNvPr id="6" name="Grafik 5" descr="Ein Bild, das Kuh, Gras, Himmel, draußen enthält.&#10;&#10;Automatisch generierte Beschreibung">
            <a:extLst>
              <a:ext uri="{FF2B5EF4-FFF2-40B4-BE49-F238E27FC236}">
                <a16:creationId xmlns:a16="http://schemas.microsoft.com/office/drawing/2014/main" id="{005D8FCA-0E92-71B5-18F4-9BB758A6CA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28392"/>
            <a:ext cx="2747797" cy="2060848"/>
          </a:xfrm>
          <a:prstGeom prst="rect">
            <a:avLst/>
          </a:prstGeom>
        </p:spPr>
      </p:pic>
      <p:pic>
        <p:nvPicPr>
          <p:cNvPr id="7" name="Grafik 6" descr="Ein Bild, das Gras, draußen, Transport, Feld enthält.&#10;&#10;Automatisch generierte Beschreibung">
            <a:extLst>
              <a:ext uri="{FF2B5EF4-FFF2-40B4-BE49-F238E27FC236}">
                <a16:creationId xmlns:a16="http://schemas.microsoft.com/office/drawing/2014/main" id="{627DB202-04E1-2671-D1C0-1630E566D8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080120"/>
            <a:ext cx="2747797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3977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F121897-A99B-E90F-17AD-9FFFBC275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4849BB2-AACA-ED2C-B0D2-2509DA086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4010" y="16017"/>
            <a:ext cx="6853548" cy="532663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fr-CH" sz="2200" b="1"/>
              <a:t>Production herbagère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D735A7A-C4DC-13A9-0B32-E5324C6E4A83}"/>
              </a:ext>
            </a:extLst>
          </p:cNvPr>
          <p:cNvSpPr txBox="1"/>
          <p:nvPr/>
        </p:nvSpPr>
        <p:spPr>
          <a:xfrm>
            <a:off x="2339752" y="627150"/>
            <a:ext cx="6777806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>
                <a:latin typeface="Arial" panose="020B0604020202020204" pitchFamily="34" charset="0"/>
                <a:cs typeface="Arial" panose="020B0604020202020204" pitchFamily="34" charset="0"/>
              </a:rPr>
              <a:t>Principaux types de prairies du Plateau </a:t>
            </a:r>
            <a:r>
              <a:rPr lang="fr-CH" sz="1100" b="1" dirty="0">
                <a:latin typeface="Arial" panose="020B0604020202020204" pitchFamily="34" charset="0"/>
                <a:cs typeface="Arial" panose="020B0604020202020204" pitchFamily="34" charset="0"/>
              </a:rPr>
              <a:t>(photos et données : ADCF)</a:t>
            </a:r>
          </a:p>
          <a:p>
            <a:endParaRPr lang="fr-CH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H" b="1" dirty="0">
                <a:latin typeface="Arial" panose="020B0604020202020204" pitchFamily="34" charset="0"/>
                <a:cs typeface="Arial" panose="020B0604020202020204" pitchFamily="34" charset="0"/>
              </a:rPr>
              <a:t>Intensif </a:t>
            </a:r>
            <a:r>
              <a:rPr lang="fr-CH" sz="1100" dirty="0">
                <a:latin typeface="Arial" panose="020B0604020202020204" pitchFamily="34" charset="0"/>
                <a:cs typeface="Arial" panose="020B0604020202020204" pitchFamily="34" charset="0"/>
              </a:rPr>
              <a:t>(en général, prairies temporaires)</a:t>
            </a:r>
            <a:endParaRPr lang="fr-CH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Teneur élevée en Ray-grass, Vulpin des prés, Pâturin des prés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Jusqu'à 6 utilisations par an, à partir d'avril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Rendement jusqu'à env. 120 </a:t>
            </a:r>
            <a:r>
              <a:rPr lang="fr-CH" sz="1400" dirty="0" err="1">
                <a:latin typeface="Arial" panose="020B0604020202020204" pitchFamily="34" charset="0"/>
                <a:cs typeface="Arial" panose="020B0604020202020204" pitchFamily="34" charset="0"/>
              </a:rPr>
              <a:t>dt</a:t>
            </a: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 MS</a:t>
            </a:r>
          </a:p>
          <a:p>
            <a:endParaRPr lang="fr-CH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H" b="1" dirty="0" err="1">
                <a:latin typeface="Arial" panose="020B0604020202020204" pitchFamily="34" charset="0"/>
                <a:cs typeface="Arial" panose="020B0604020202020204" pitchFamily="34" charset="0"/>
              </a:rPr>
              <a:t>Mi-intensif</a:t>
            </a:r>
            <a:r>
              <a:rPr lang="fr-CH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1100" dirty="0">
                <a:latin typeface="Arial" panose="020B0604020202020204" pitchFamily="34" charset="0"/>
                <a:cs typeface="Arial" panose="020B0604020202020204" pitchFamily="34" charset="0"/>
              </a:rPr>
              <a:t>(en général, prairies permanentes)</a:t>
            </a:r>
            <a:endParaRPr lang="fr-CH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Forte proportion de Dactyle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3-4 utilisations par an, à partir de mai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Rendement jusqu'à env. 100 </a:t>
            </a:r>
            <a:r>
              <a:rPr lang="fr-CH" sz="1400" dirty="0" err="1">
                <a:latin typeface="Arial" panose="020B0604020202020204" pitchFamily="34" charset="0"/>
                <a:cs typeface="Arial" panose="020B0604020202020204" pitchFamily="34" charset="0"/>
              </a:rPr>
              <a:t>dt</a:t>
            </a: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 MS</a:t>
            </a:r>
          </a:p>
          <a:p>
            <a:endParaRPr lang="fr-CH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H" b="1" dirty="0">
                <a:latin typeface="Arial" panose="020B0604020202020204" pitchFamily="34" charset="0"/>
                <a:cs typeface="Arial" panose="020B0604020202020204" pitchFamily="34" charset="0"/>
              </a:rPr>
              <a:t>Peu intensif </a:t>
            </a:r>
            <a:r>
              <a:rPr lang="fr-CH" sz="1100" dirty="0">
                <a:latin typeface="Arial" panose="020B0604020202020204" pitchFamily="34" charset="0"/>
                <a:cs typeface="Arial" panose="020B0604020202020204" pitchFamily="34" charset="0"/>
              </a:rPr>
              <a:t>(en général, prairies permanentes)</a:t>
            </a:r>
            <a:endParaRPr lang="fr-CH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Forte proportion de Fromental </a:t>
            </a:r>
            <a:r>
              <a:rPr lang="fr-CH" sz="1100" dirty="0">
                <a:latin typeface="Arial" panose="020B0604020202020204" pitchFamily="34" charset="0"/>
                <a:cs typeface="Arial" panose="020B0604020202020204" pitchFamily="34" charset="0"/>
              </a:rPr>
              <a:t>(&gt; prairie à Fromental)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2-3 utilisations par an, à partir de juin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Rendement jusqu'à env. 70 </a:t>
            </a:r>
            <a:r>
              <a:rPr lang="fr-CH" sz="1400" dirty="0" err="1">
                <a:latin typeface="Arial" panose="020B0604020202020204" pitchFamily="34" charset="0"/>
                <a:cs typeface="Arial" panose="020B0604020202020204" pitchFamily="34" charset="0"/>
              </a:rPr>
              <a:t>dt</a:t>
            </a: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 MS</a:t>
            </a:r>
          </a:p>
          <a:p>
            <a:endParaRPr lang="fr-CH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H" b="1" dirty="0">
                <a:latin typeface="Arial" panose="020B0604020202020204" pitchFamily="34" charset="0"/>
                <a:cs typeface="Arial" panose="020B0604020202020204" pitchFamily="34" charset="0"/>
              </a:rPr>
              <a:t>Extensif </a:t>
            </a:r>
            <a:r>
              <a:rPr lang="fr-CH" sz="1100" dirty="0">
                <a:latin typeface="Arial" panose="020B0604020202020204" pitchFamily="34" charset="0"/>
                <a:cs typeface="Arial" panose="020B0604020202020204" pitchFamily="34" charset="0"/>
              </a:rPr>
              <a:t>(en général, prairies permanentes)</a:t>
            </a:r>
            <a:endParaRPr lang="fr-CH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Forte proportion de Brome dressé, de Fétuque rouge, Agrostide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1-2 utilisations par an, à partir de juillet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Rendement jusqu'à env. 30 </a:t>
            </a:r>
            <a:r>
              <a:rPr lang="fr-CH" sz="1400" dirty="0" err="1">
                <a:latin typeface="Arial" panose="020B0604020202020204" pitchFamily="34" charset="0"/>
                <a:cs typeface="Arial" panose="020B0604020202020204" pitchFamily="34" charset="0"/>
              </a:rPr>
              <a:t>dt</a:t>
            </a: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 MS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endParaRPr lang="fr-CH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H" sz="1400" b="1" dirty="0">
                <a:latin typeface="Arial" panose="020B0604020202020204" pitchFamily="34" charset="0"/>
                <a:cs typeface="Arial" panose="020B0604020202020204" pitchFamily="34" charset="0"/>
              </a:rPr>
              <a:t>Selon le site (altitude, sol, régime hydrique), les peuplements végétaux présentent des compositions et des rendements différents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948974A-7CC8-5AA6-ABCE-925D8282C3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12" y="1524464"/>
            <a:ext cx="2221043" cy="159280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21A2EBF-A00A-2CC8-C6C4-580A9AC509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3220388"/>
            <a:ext cx="2221043" cy="150475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EE87725-ADED-08C5-0298-5B0D4010E6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6512" y="4811703"/>
            <a:ext cx="2221043" cy="149761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834A96E-523A-0C33-8FBD-F76937409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6512" y="1"/>
            <a:ext cx="2221043" cy="147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8824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83CC091-097F-874D-A569-056D4A3EA4A1}"/>
              </a:ext>
            </a:extLst>
          </p:cNvPr>
          <p:cNvSpPr/>
          <p:nvPr/>
        </p:nvSpPr>
        <p:spPr>
          <a:xfrm>
            <a:off x="0" y="6237312"/>
            <a:ext cx="5652120" cy="62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4849BB2-AACA-ED2C-B0D2-2509DA086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00818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fr-CH" sz="2200" b="1"/>
              <a:t>Production herbagère : prairie ou pâturage ?</a:t>
            </a:r>
            <a:endParaRPr lang="fr-CH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A3B712E9-AE16-52F3-AE5B-6A68E002DF90}"/>
              </a:ext>
            </a:extLst>
          </p:cNvPr>
          <p:cNvSpPr txBox="1"/>
          <p:nvPr/>
        </p:nvSpPr>
        <p:spPr>
          <a:xfrm>
            <a:off x="311528" y="6153542"/>
            <a:ext cx="8568952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CH"/>
              <a:t>Tous les modes d'utilisation peuvent être exploités de manière intensive ou extensive en fonction de la situation (peuplement végétal, topographie, proximité à l‘exploitation, ...).</a:t>
            </a:r>
          </a:p>
        </p:txBody>
      </p:sp>
      <p:graphicFrame>
        <p:nvGraphicFramePr>
          <p:cNvPr id="22" name="Tabelle 22">
            <a:extLst>
              <a:ext uri="{FF2B5EF4-FFF2-40B4-BE49-F238E27FC236}">
                <a16:creationId xmlns:a16="http://schemas.microsoft.com/office/drawing/2014/main" id="{87F9C029-B098-721B-E70F-FB9DF0C62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397250"/>
              </p:ext>
            </p:extLst>
          </p:nvPr>
        </p:nvGraphicFramePr>
        <p:xfrm>
          <a:off x="2168302" y="584588"/>
          <a:ext cx="6975700" cy="5428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5140">
                  <a:extLst>
                    <a:ext uri="{9D8B030D-6E8A-4147-A177-3AD203B41FA5}">
                      <a16:colId xmlns:a16="http://schemas.microsoft.com/office/drawing/2014/main" val="2858055101"/>
                    </a:ext>
                  </a:extLst>
                </a:gridCol>
                <a:gridCol w="1395140">
                  <a:extLst>
                    <a:ext uri="{9D8B030D-6E8A-4147-A177-3AD203B41FA5}">
                      <a16:colId xmlns:a16="http://schemas.microsoft.com/office/drawing/2014/main" val="3533691113"/>
                    </a:ext>
                  </a:extLst>
                </a:gridCol>
                <a:gridCol w="1395140">
                  <a:extLst>
                    <a:ext uri="{9D8B030D-6E8A-4147-A177-3AD203B41FA5}">
                      <a16:colId xmlns:a16="http://schemas.microsoft.com/office/drawing/2014/main" val="3653380615"/>
                    </a:ext>
                  </a:extLst>
                </a:gridCol>
                <a:gridCol w="1395140">
                  <a:extLst>
                    <a:ext uri="{9D8B030D-6E8A-4147-A177-3AD203B41FA5}">
                      <a16:colId xmlns:a16="http://schemas.microsoft.com/office/drawing/2014/main" val="1195679445"/>
                    </a:ext>
                  </a:extLst>
                </a:gridCol>
                <a:gridCol w="1395140">
                  <a:extLst>
                    <a:ext uri="{9D8B030D-6E8A-4147-A177-3AD203B41FA5}">
                      <a16:colId xmlns:a16="http://schemas.microsoft.com/office/drawing/2014/main" val="4169359419"/>
                    </a:ext>
                  </a:extLst>
                </a:gridCol>
              </a:tblGrid>
              <a:tr h="647520">
                <a:tc>
                  <a:txBody>
                    <a:bodyPr/>
                    <a:lstStyle/>
                    <a:p>
                      <a:endParaRPr lang="fr-CH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/>
                        <a:t>Prairie de fauche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/>
                        <a:t>Prairie pâturée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/>
                        <a:t>Prairie-Pâturage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/>
                        <a:t>Pâturage permanent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3455480"/>
                  </a:ext>
                </a:extLst>
              </a:tr>
              <a:tr h="1202536">
                <a:tc gridSpan="5">
                  <a:txBody>
                    <a:bodyPr/>
                    <a:lstStyle/>
                    <a:p>
                      <a:endParaRPr lang="fr-CH" noProof="0"/>
                    </a:p>
                    <a:p>
                      <a:endParaRPr lang="fr-CH" noProof="0"/>
                    </a:p>
                    <a:p>
                      <a:endParaRPr lang="fr-CH" noProof="0"/>
                    </a:p>
                    <a:p>
                      <a:endParaRPr lang="fr-CH" noProof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930509"/>
                  </a:ext>
                </a:extLst>
              </a:tr>
              <a:tr h="8941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600" b="1" noProof="0"/>
                        <a:t>Utilisation</a:t>
                      </a:r>
                    </a:p>
                    <a:p>
                      <a:endParaRPr lang="fr-CH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300" noProof="0"/>
                        <a:t>Exclusivement fauchée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sz="1300" noProof="0"/>
                        <a:t>Pâture de printemps/</a:t>
                      </a:r>
                    </a:p>
                    <a:p>
                      <a:r>
                        <a:rPr lang="fr-CH" sz="1300" noProof="0"/>
                        <a:t>Pâture d'automne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3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Alternance de coupe et de pâturage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H" sz="1300" kern="1200" noProof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3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Pâturage uniquement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6505382"/>
                  </a:ext>
                </a:extLst>
              </a:tr>
              <a:tr h="2297153">
                <a:tc>
                  <a:txBody>
                    <a:bodyPr/>
                    <a:lstStyle/>
                    <a:p>
                      <a:r>
                        <a:rPr lang="fr-CH" sz="1600" b="1" noProof="0"/>
                        <a:t>Quelques avantages et inconvénients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H" sz="13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Mélanges adaptés à une utilisation intensive ;</a:t>
                      </a:r>
                    </a:p>
                    <a:p>
                      <a:pPr marL="0" algn="l" defTabSz="914400" rtl="0" eaLnBrk="1" latinLnBrk="0" hangingPunct="1"/>
                      <a:r>
                        <a:rPr lang="fr-CH" sz="13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utilisation d'engrais de ferme est 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3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Pâture de printemps : favorise le tallage, réduit plantes à fleurs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3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Pâture d'automne : utilisation favorable de la  repousse d'automne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CH" sz="13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Utilisation flexible ;</a:t>
                      </a:r>
                    </a:p>
                    <a:p>
                      <a:pPr marL="0" algn="l" defTabSz="914400" rtl="0" eaLnBrk="1" latinLnBrk="0" hangingPunct="1"/>
                      <a:r>
                        <a:rPr lang="fr-CH" sz="13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facilite la gestion du peuplement ;</a:t>
                      </a:r>
                    </a:p>
                    <a:p>
                      <a:pPr marL="0" algn="l" defTabSz="914400" rtl="0" eaLnBrk="1" latinLnBrk="0" hangingPunct="1"/>
                      <a:r>
                        <a:rPr lang="fr-CH" sz="13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utilisation de lisier 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3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Faible coût ;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3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gestion exigeante des peuplements (surexploitation / sous-exploitation, mauvaises herbes, "feutre")</a:t>
                      </a:r>
                    </a:p>
                    <a:p>
                      <a:pPr marL="0" algn="l" defTabSz="914400" rtl="0" eaLnBrk="1" latinLnBrk="0" hangingPunct="1"/>
                      <a:endParaRPr lang="fr-CH" sz="1300" kern="1200" noProof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7038680"/>
                  </a:ext>
                </a:extLst>
              </a:tr>
              <a:tr h="386628">
                <a:tc gridSpan="5">
                  <a:txBody>
                    <a:bodyPr/>
                    <a:lstStyle/>
                    <a:p>
                      <a:r>
                        <a:rPr lang="fr-CH" sz="1200" b="1" noProof="0" dirty="0"/>
                        <a:t>Source : fiche technique ADCF n°1 Pâturage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140695"/>
                  </a:ext>
                </a:extLst>
              </a:tr>
            </a:tbl>
          </a:graphicData>
        </a:graphic>
      </p:graphicFrame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CABF52EC-380C-DD22-91AD-F6000EF020AC}"/>
              </a:ext>
            </a:extLst>
          </p:cNvPr>
          <p:cNvGrpSpPr/>
          <p:nvPr/>
        </p:nvGrpSpPr>
        <p:grpSpPr>
          <a:xfrm>
            <a:off x="3707904" y="1477047"/>
            <a:ext cx="5328592" cy="727817"/>
            <a:chOff x="2339753" y="4293096"/>
            <a:chExt cx="6624736" cy="871833"/>
          </a:xfrm>
        </p:grpSpPr>
        <p:sp>
          <p:nvSpPr>
            <p:cNvPr id="16" name="Gleichschenkliges Dreieck 15">
              <a:extLst>
                <a:ext uri="{FF2B5EF4-FFF2-40B4-BE49-F238E27FC236}">
                  <a16:creationId xmlns:a16="http://schemas.microsoft.com/office/drawing/2014/main" id="{D495BD39-B544-B228-989B-A32A5B0EADF5}"/>
                </a:ext>
              </a:extLst>
            </p:cNvPr>
            <p:cNvSpPr/>
            <p:nvPr/>
          </p:nvSpPr>
          <p:spPr>
            <a:xfrm rot="16200000">
              <a:off x="5216204" y="1416645"/>
              <a:ext cx="871833" cy="6624736"/>
            </a:xfrm>
            <a:prstGeom prst="triangle">
              <a:avLst>
                <a:gd name="adj" fmla="val 51954"/>
              </a:avLst>
            </a:prstGeom>
            <a:solidFill>
              <a:srgbClr val="00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D6922225-5122-658D-98C7-1FCA68CBCE64}"/>
                </a:ext>
              </a:extLst>
            </p:cNvPr>
            <p:cNvSpPr txBox="1"/>
            <p:nvPr/>
          </p:nvSpPr>
          <p:spPr>
            <a:xfrm>
              <a:off x="6099738" y="4475973"/>
              <a:ext cx="2670785" cy="479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2000"/>
                <a:t>Pression de pâture</a:t>
              </a:r>
            </a:p>
          </p:txBody>
        </p:sp>
      </p:grpSp>
      <p:pic>
        <p:nvPicPr>
          <p:cNvPr id="9" name="Grafik 8" descr="Ein Bild, das Gras, draußen, Himmel, Baum enthält.&#10;&#10;Automatisch generierte Beschreibung">
            <a:extLst>
              <a:ext uri="{FF2B5EF4-FFF2-40B4-BE49-F238E27FC236}">
                <a16:creationId xmlns:a16="http://schemas.microsoft.com/office/drawing/2014/main" id="{33A0E241-5021-DCCE-4811-EC0C351E8D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5" y="4334486"/>
            <a:ext cx="2153058" cy="1614794"/>
          </a:xfrm>
          <a:prstGeom prst="rect">
            <a:avLst/>
          </a:prstGeom>
        </p:spPr>
      </p:pic>
      <p:pic>
        <p:nvPicPr>
          <p:cNvPr id="10" name="Grafik 9" descr="Ein Bild, das Gras, Kuh, draußen, Baum enthält.&#10;&#10;Automatisch generierte Beschreibung">
            <a:extLst>
              <a:ext uri="{FF2B5EF4-FFF2-40B4-BE49-F238E27FC236}">
                <a16:creationId xmlns:a16="http://schemas.microsoft.com/office/drawing/2014/main" id="{044276DE-7B99-8DD3-FDB6-59A99768C6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4" y="2458287"/>
            <a:ext cx="2153058" cy="1906817"/>
          </a:xfrm>
          <a:prstGeom prst="rect">
            <a:avLst/>
          </a:prstGeom>
        </p:spPr>
      </p:pic>
      <p:pic>
        <p:nvPicPr>
          <p:cNvPr id="11" name="Grafik 10" descr="Ein Bild, das Gras, draußen, Himmel, LKW enthält.&#10;&#10;Automatisch generierte Beschreibung">
            <a:extLst>
              <a:ext uri="{FF2B5EF4-FFF2-40B4-BE49-F238E27FC236}">
                <a16:creationId xmlns:a16="http://schemas.microsoft.com/office/drawing/2014/main" id="{E68AD6BE-C2E3-1FD3-9E68-33A33E49192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4" y="846335"/>
            <a:ext cx="2153195" cy="164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378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F121897-A99B-E90F-17AD-9FFFBC275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Formation de </a:t>
            </a:r>
            <a:r>
              <a:rPr lang="de-CH" dirty="0" err="1"/>
              <a:t>conseiller-ère</a:t>
            </a:r>
            <a:r>
              <a:rPr lang="de-CH" dirty="0"/>
              <a:t> en </a:t>
            </a:r>
            <a:r>
              <a:rPr lang="de-CH" dirty="0" err="1"/>
              <a:t>biodiversité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4849BB2-AACA-ED2C-B0D2-2509DA086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" y="0"/>
            <a:ext cx="9143908" cy="495701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de-DE" sz="2200" b="1" dirty="0" err="1"/>
              <a:t>Production</a:t>
            </a:r>
            <a:r>
              <a:rPr lang="de-DE" sz="2200" b="1" dirty="0"/>
              <a:t> </a:t>
            </a:r>
            <a:r>
              <a:rPr lang="de-DE" sz="2200" b="1" dirty="0" err="1"/>
              <a:t>herbagère</a:t>
            </a:r>
            <a:r>
              <a:rPr lang="de-DE" sz="2200" b="1" dirty="0"/>
              <a:t> : Faucheuses </a:t>
            </a:r>
            <a:r>
              <a:rPr lang="de-DE" sz="1200" dirty="0"/>
              <a:t>(Fiche </a:t>
            </a:r>
            <a:r>
              <a:rPr lang="de-DE" sz="1200" dirty="0" err="1"/>
              <a:t>Techniques</a:t>
            </a:r>
            <a:r>
              <a:rPr lang="de-DE" sz="1200" dirty="0"/>
              <a:t> de </a:t>
            </a:r>
            <a:r>
              <a:rPr lang="de-DE" sz="1200" dirty="0" err="1"/>
              <a:t>récolte</a:t>
            </a:r>
            <a:r>
              <a:rPr lang="de-DE" sz="1200" dirty="0"/>
              <a:t>, </a:t>
            </a:r>
            <a:r>
              <a:rPr lang="de-DE" sz="1200" dirty="0" err="1"/>
              <a:t>Agridea</a:t>
            </a:r>
            <a:r>
              <a:rPr lang="de-DE" sz="1200" dirty="0"/>
              <a:t>)</a:t>
            </a:r>
            <a:endParaRPr lang="de-CH" sz="12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0A5F17E-4F54-E527-3279-9DCD54CC9A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2396" y="1124744"/>
            <a:ext cx="1707596" cy="36839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F488926-C548-BAF1-FA75-0094F46037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9642" y="1644553"/>
            <a:ext cx="1586854" cy="34464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DFCD5BE4-DE43-4831-DB85-B236B8409DEF}"/>
              </a:ext>
            </a:extLst>
          </p:cNvPr>
          <p:cNvSpPr txBox="1"/>
          <p:nvPr/>
        </p:nvSpPr>
        <p:spPr>
          <a:xfrm>
            <a:off x="210760" y="476672"/>
            <a:ext cx="2777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Faucheuse</a:t>
            </a:r>
            <a:r>
              <a:rPr lang="de-DE" dirty="0"/>
              <a:t> à </a:t>
            </a:r>
            <a:r>
              <a:rPr lang="de-DE" dirty="0" err="1"/>
              <a:t>barre</a:t>
            </a:r>
            <a:r>
              <a:rPr lang="de-DE" dirty="0"/>
              <a:t> de </a:t>
            </a:r>
            <a:r>
              <a:rPr lang="de-DE" dirty="0" err="1"/>
              <a:t>coupe</a:t>
            </a:r>
            <a:r>
              <a:rPr lang="de-DE" dirty="0"/>
              <a:t> (à </a:t>
            </a:r>
            <a:r>
              <a:rPr lang="de-DE" dirty="0" err="1"/>
              <a:t>doigts</a:t>
            </a:r>
            <a:r>
              <a:rPr lang="de-DE" dirty="0"/>
              <a:t>/à </a:t>
            </a:r>
            <a:r>
              <a:rPr lang="de-DE" dirty="0" err="1"/>
              <a:t>lame</a:t>
            </a:r>
            <a:r>
              <a:rPr lang="de-DE" dirty="0"/>
              <a:t>)</a:t>
            </a:r>
            <a:endParaRPr lang="de-CH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4BC98447-D9E3-7A5F-6255-9FD171F4A1CA}"/>
              </a:ext>
            </a:extLst>
          </p:cNvPr>
          <p:cNvSpPr txBox="1"/>
          <p:nvPr/>
        </p:nvSpPr>
        <p:spPr>
          <a:xfrm>
            <a:off x="5205508" y="500450"/>
            <a:ext cx="3796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Faucheuses</a:t>
            </a:r>
            <a:r>
              <a:rPr lang="de-DE" dirty="0"/>
              <a:t> </a:t>
            </a:r>
            <a:r>
              <a:rPr lang="de-DE" dirty="0" err="1"/>
              <a:t>rotatives</a:t>
            </a:r>
            <a:r>
              <a:rPr lang="de-DE" dirty="0"/>
              <a:t> à </a:t>
            </a:r>
            <a:r>
              <a:rPr lang="de-DE" dirty="0" err="1"/>
              <a:t>assiettes</a:t>
            </a:r>
            <a:r>
              <a:rPr lang="de-DE" dirty="0"/>
              <a:t>/à </a:t>
            </a:r>
            <a:r>
              <a:rPr lang="de-DE" dirty="0" err="1"/>
              <a:t>tambours</a:t>
            </a:r>
            <a:r>
              <a:rPr lang="de-DE" dirty="0"/>
              <a:t>, </a:t>
            </a:r>
            <a:r>
              <a:rPr lang="de-DE" dirty="0" err="1"/>
              <a:t>avec</a:t>
            </a:r>
            <a:r>
              <a:rPr lang="de-DE" dirty="0"/>
              <a:t> ou sans conditionneur</a:t>
            </a:r>
            <a:endParaRPr lang="de-CH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70BF0D6-FABD-7C63-EA54-1FE6D4955172}"/>
              </a:ext>
            </a:extLst>
          </p:cNvPr>
          <p:cNvSpPr txBox="1"/>
          <p:nvPr/>
        </p:nvSpPr>
        <p:spPr>
          <a:xfrm>
            <a:off x="1849179" y="5138359"/>
            <a:ext cx="3558198" cy="1354217"/>
          </a:xfrm>
          <a:prstGeom prst="rect">
            <a:avLst/>
          </a:prstGeom>
          <a:solidFill>
            <a:srgbClr val="FCFF7D"/>
          </a:solidFill>
        </p:spPr>
        <p:txBody>
          <a:bodyPr wrap="square" rtlCol="0">
            <a:spAutoFit/>
          </a:bodyPr>
          <a:lstStyle/>
          <a:p>
            <a:r>
              <a:rPr lang="de-CH" sz="1200" b="1" dirty="0"/>
              <a:t>Rendement à la </a:t>
            </a:r>
            <a:r>
              <a:rPr lang="de-CH" sz="1200" b="1" dirty="0" err="1"/>
              <a:t>surface</a:t>
            </a:r>
            <a:endParaRPr lang="de-CH" sz="1200" b="1" dirty="0"/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CH" sz="1200" dirty="0" err="1"/>
              <a:t>Motofaucheuse</a:t>
            </a:r>
            <a:r>
              <a:rPr lang="de-CH" sz="1200" dirty="0"/>
              <a:t> 1.9m : 50a/h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CH" sz="1200" dirty="0" err="1"/>
              <a:t>Tracteur</a:t>
            </a:r>
            <a:r>
              <a:rPr lang="de-CH" sz="1200" dirty="0"/>
              <a:t> double lame avant 2.5m : 180a/h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CH" sz="1200" dirty="0" err="1"/>
              <a:t>Tracteur</a:t>
            </a:r>
            <a:r>
              <a:rPr lang="de-CH" sz="1200" dirty="0"/>
              <a:t> </a:t>
            </a:r>
            <a:r>
              <a:rPr lang="de-CH" sz="1200" dirty="0" err="1"/>
              <a:t>faucheuse</a:t>
            </a:r>
            <a:r>
              <a:rPr lang="de-CH" sz="1200" dirty="0"/>
              <a:t> rotative avant 2.5m : 200a/h</a:t>
            </a:r>
          </a:p>
          <a:p>
            <a:endParaRPr lang="de-CH" sz="600" b="1" dirty="0"/>
          </a:p>
          <a:p>
            <a:r>
              <a:rPr lang="de-CH" sz="1200" b="1" dirty="0"/>
              <a:t>Frais d'entretien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CH" sz="1200" dirty="0"/>
              <a:t>Barre de coupe </a:t>
            </a:r>
            <a:r>
              <a:rPr lang="de-CH" sz="1600" b="1" dirty="0"/>
              <a:t>&gt;&gt; </a:t>
            </a:r>
            <a:r>
              <a:rPr lang="de-CH" sz="1200" dirty="0" err="1"/>
              <a:t>Faucheuse</a:t>
            </a:r>
            <a:r>
              <a:rPr lang="de-CH" sz="1200" dirty="0"/>
              <a:t> </a:t>
            </a:r>
            <a:r>
              <a:rPr lang="de-CH" sz="1200" dirty="0" err="1"/>
              <a:t>rotaitve</a:t>
            </a:r>
            <a:r>
              <a:rPr lang="de-CH" sz="1200" dirty="0"/>
              <a:t> à </a:t>
            </a:r>
            <a:r>
              <a:rPr lang="de-CH" sz="1200" dirty="0" err="1"/>
              <a:t>assiettes</a:t>
            </a:r>
            <a:endParaRPr lang="de-CH" sz="1200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626B8571-BADE-B4AC-9D2F-4E62359B17C8}"/>
              </a:ext>
            </a:extLst>
          </p:cNvPr>
          <p:cNvGrpSpPr/>
          <p:nvPr/>
        </p:nvGrpSpPr>
        <p:grpSpPr>
          <a:xfrm>
            <a:off x="204804" y="1196752"/>
            <a:ext cx="1933597" cy="3957089"/>
            <a:chOff x="176454" y="1416127"/>
            <a:chExt cx="1933597" cy="3957089"/>
          </a:xfrm>
        </p:grpSpPr>
        <p:pic>
          <p:nvPicPr>
            <p:cNvPr id="10" name="Grafik 9" descr="Ein Bild, das Gras, draußen, Transport, Feld enthält.&#10;&#10;Automatisch generierte Beschreibung">
              <a:extLst>
                <a:ext uri="{FF2B5EF4-FFF2-40B4-BE49-F238E27FC236}">
                  <a16:creationId xmlns:a16="http://schemas.microsoft.com/office/drawing/2014/main" id="{3C49C597-C518-4754-DDCE-7E5DEC1810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2617" y="1416127"/>
              <a:ext cx="1797252" cy="1323656"/>
            </a:xfrm>
            <a:prstGeom prst="rect">
              <a:avLst/>
            </a:prstGeom>
          </p:spPr>
        </p:pic>
        <p:pic>
          <p:nvPicPr>
            <p:cNvPr id="11" name="Grafik 10" descr="Ein Bild, das Text, Gras, draußen, Landmaschine enthält.&#10;&#10;Automatisch generierte Beschreibung">
              <a:extLst>
                <a:ext uri="{FF2B5EF4-FFF2-40B4-BE49-F238E27FC236}">
                  <a16:creationId xmlns:a16="http://schemas.microsoft.com/office/drawing/2014/main" id="{1A992FA1-DE14-36A8-3F99-A0624F9326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2617" y="2844185"/>
              <a:ext cx="1867434" cy="1200493"/>
            </a:xfrm>
            <a:prstGeom prst="rect">
              <a:avLst/>
            </a:prstGeom>
          </p:spPr>
        </p:pic>
        <p:pic>
          <p:nvPicPr>
            <p:cNvPr id="12" name="Grafik 11" descr="Ein Bild, das Text, Gras, draußen, Feld enthält.&#10;&#10;Automatisch generierte Beschreibung">
              <a:extLst>
                <a:ext uri="{FF2B5EF4-FFF2-40B4-BE49-F238E27FC236}">
                  <a16:creationId xmlns:a16="http://schemas.microsoft.com/office/drawing/2014/main" id="{C36DF8A0-2147-9D73-3FCF-49EB17B6BC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54" y="4149080"/>
              <a:ext cx="1928015" cy="1224136"/>
            </a:xfrm>
            <a:prstGeom prst="rect">
              <a:avLst/>
            </a:prstGeom>
          </p:spPr>
        </p:pic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2BF3E748-915D-5671-0A85-252BD5C13201}"/>
              </a:ext>
            </a:extLst>
          </p:cNvPr>
          <p:cNvGrpSpPr/>
          <p:nvPr/>
        </p:nvGrpSpPr>
        <p:grpSpPr>
          <a:xfrm>
            <a:off x="5407377" y="1220396"/>
            <a:ext cx="1900927" cy="5232940"/>
            <a:chOff x="2971011" y="1148388"/>
            <a:chExt cx="1900927" cy="5232940"/>
          </a:xfrm>
        </p:grpSpPr>
        <p:pic>
          <p:nvPicPr>
            <p:cNvPr id="14" name="Grafik 13" descr="Ein Bild, das Gras, rot enthält.&#10;&#10;Automatisch generierte Beschreibung">
              <a:extLst>
                <a:ext uri="{FF2B5EF4-FFF2-40B4-BE49-F238E27FC236}">
                  <a16:creationId xmlns:a16="http://schemas.microsoft.com/office/drawing/2014/main" id="{2FE9E649-EBA3-7FBD-7F2A-BD8A96234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1011" y="5057088"/>
              <a:ext cx="1900926" cy="1324240"/>
            </a:xfrm>
            <a:prstGeom prst="rect">
              <a:avLst/>
            </a:prstGeom>
          </p:spPr>
        </p:pic>
        <p:pic>
          <p:nvPicPr>
            <p:cNvPr id="15" name="Grafik 14" descr="Ein Bild, das Text, Gras, draußen, Outdoorobjekt enthält.&#10;&#10;Automatisch generierte Beschreibung">
              <a:extLst>
                <a:ext uri="{FF2B5EF4-FFF2-40B4-BE49-F238E27FC236}">
                  <a16:creationId xmlns:a16="http://schemas.microsoft.com/office/drawing/2014/main" id="{2763B435-6E40-3F45-E1D9-0F3EA2E27EA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1011" y="2432622"/>
              <a:ext cx="1900927" cy="1212402"/>
            </a:xfrm>
            <a:prstGeom prst="rect">
              <a:avLst/>
            </a:prstGeom>
          </p:spPr>
        </p:pic>
        <p:pic>
          <p:nvPicPr>
            <p:cNvPr id="16" name="Grafik 15" descr="Ein Bild, das Gras, draußen, Baum, geparkt enthält.&#10;&#10;Automatisch generierte Beschreibung">
              <a:extLst>
                <a:ext uri="{FF2B5EF4-FFF2-40B4-BE49-F238E27FC236}">
                  <a16:creationId xmlns:a16="http://schemas.microsoft.com/office/drawing/2014/main" id="{EF9F9919-F60A-7EC3-7C6A-AD55D4347F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1011" y="1148388"/>
              <a:ext cx="1900927" cy="1200492"/>
            </a:xfrm>
            <a:prstGeom prst="rect">
              <a:avLst/>
            </a:prstGeom>
          </p:spPr>
        </p:pic>
        <p:pic>
          <p:nvPicPr>
            <p:cNvPr id="17" name="Grafik 16" descr="Ein Bild, das Gras, draußen, Landmaschine enthält.&#10;&#10;Automatisch generierte Beschreibung">
              <a:extLst>
                <a:ext uri="{FF2B5EF4-FFF2-40B4-BE49-F238E27FC236}">
                  <a16:creationId xmlns:a16="http://schemas.microsoft.com/office/drawing/2014/main" id="{B7BE5E9E-8D6C-C057-D363-624248B71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1011" y="3749547"/>
              <a:ext cx="1900926" cy="12124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5581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4BE19F70-8907-754B-BAAA-18A7B9D40852}"/>
              </a:ext>
            </a:extLst>
          </p:cNvPr>
          <p:cNvSpPr/>
          <p:nvPr/>
        </p:nvSpPr>
        <p:spPr>
          <a:xfrm>
            <a:off x="0" y="6237312"/>
            <a:ext cx="5652120" cy="62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4849BB2-AACA-ED2C-B0D2-2509DA086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0081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fr-CH" sz="2200" b="1"/>
              <a:t>Production herbagère : outils de travail et de récolte </a:t>
            </a:r>
            <a:r>
              <a:rPr lang="fr-CH" sz="1300"/>
              <a:t>(Fiche Techniques de récolte, Agridea) 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DAC8A52-9E74-77CD-1CFC-B88FB7B973A6}"/>
              </a:ext>
            </a:extLst>
          </p:cNvPr>
          <p:cNvSpPr txBox="1"/>
          <p:nvPr/>
        </p:nvSpPr>
        <p:spPr>
          <a:xfrm>
            <a:off x="107504" y="47667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b="1"/>
              <a:t>Fanage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B1F7858-7963-551C-AAC3-A8BB9D9AB543}"/>
              </a:ext>
            </a:extLst>
          </p:cNvPr>
          <p:cNvSpPr txBox="1"/>
          <p:nvPr/>
        </p:nvSpPr>
        <p:spPr>
          <a:xfrm>
            <a:off x="3995936" y="476672"/>
            <a:ext cx="1345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/>
              <a:t>Andainage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7D8F0FBA-5C83-15DD-7DCE-E92FE6121CB7}"/>
              </a:ext>
            </a:extLst>
          </p:cNvPr>
          <p:cNvSpPr txBox="1"/>
          <p:nvPr/>
        </p:nvSpPr>
        <p:spPr>
          <a:xfrm>
            <a:off x="35496" y="3068960"/>
            <a:ext cx="7960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b="1" dirty="0"/>
              <a:t>Rentrer en tant que foin... 		... ou d'ensilage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7907FCDE-B6B0-F1A9-CBAA-FA7D70DB6068}"/>
              </a:ext>
            </a:extLst>
          </p:cNvPr>
          <p:cNvSpPr txBox="1"/>
          <p:nvPr/>
        </p:nvSpPr>
        <p:spPr>
          <a:xfrm>
            <a:off x="4887219" y="5186356"/>
            <a:ext cx="1773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b="1" dirty="0"/>
              <a:t>Ensilage : MS 35-45%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15A6E17-787C-C214-42AF-DDAF51F79A30}"/>
              </a:ext>
            </a:extLst>
          </p:cNvPr>
          <p:cNvSpPr txBox="1"/>
          <p:nvPr/>
        </p:nvSpPr>
        <p:spPr>
          <a:xfrm>
            <a:off x="5004048" y="5800482"/>
            <a:ext cx="3029790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H" dirty="0"/>
              <a:t>Pas de lait d'ensilage pour la production de fromage à pâte dure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EDD4269C-8F68-6B0F-1488-9BD6823B9FD0}"/>
              </a:ext>
            </a:extLst>
          </p:cNvPr>
          <p:cNvSpPr txBox="1"/>
          <p:nvPr/>
        </p:nvSpPr>
        <p:spPr>
          <a:xfrm>
            <a:off x="0" y="5988839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400" b="1" dirty="0"/>
              <a:t>Foin </a:t>
            </a:r>
            <a:r>
              <a:rPr lang="fr-CH" sz="1400" b="1" dirty="0" err="1"/>
              <a:t>ventillé</a:t>
            </a:r>
            <a:r>
              <a:rPr lang="fr-CH" sz="1400" b="1" dirty="0"/>
              <a:t> : MS 60-70% Foin séché au sol : MS &gt; 80%</a:t>
            </a:r>
          </a:p>
        </p:txBody>
      </p:sp>
      <p:pic>
        <p:nvPicPr>
          <p:cNvPr id="10" name="Grafik 9" descr="Ein Bild, das Himmel, draußen, Gras, Bordstein enthält.&#10;&#10;Automatisch generierte Beschreibung">
            <a:extLst>
              <a:ext uri="{FF2B5EF4-FFF2-40B4-BE49-F238E27FC236}">
                <a16:creationId xmlns:a16="http://schemas.microsoft.com/office/drawing/2014/main" id="{5873FCEF-92A1-82A3-D45B-5ADD4C0061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7199" y="4159116"/>
            <a:ext cx="2043879" cy="1532910"/>
          </a:xfrm>
          <a:prstGeom prst="rect">
            <a:avLst/>
          </a:prstGeom>
        </p:spPr>
      </p:pic>
      <p:pic>
        <p:nvPicPr>
          <p:cNvPr id="11" name="Grafik 10" descr="Ein Bild, das draußen, Gras, Baum, Berg enthält.&#10;&#10;Automatisch generierte Beschreibung">
            <a:extLst>
              <a:ext uri="{FF2B5EF4-FFF2-40B4-BE49-F238E27FC236}">
                <a16:creationId xmlns:a16="http://schemas.microsoft.com/office/drawing/2014/main" id="{3D04755A-FCFF-0C4A-665A-D01052A429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6094" y="4559058"/>
            <a:ext cx="2389072" cy="156570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511CFD4D-8904-C8D1-AAD0-2A726B078F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1195" y="3456181"/>
            <a:ext cx="2389072" cy="1574140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86B9C25B-047E-E949-FD80-668DCF98077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3501008"/>
            <a:ext cx="2571239" cy="1565700"/>
          </a:xfrm>
          <a:prstGeom prst="rect">
            <a:avLst/>
          </a:prstGeom>
        </p:spPr>
      </p:pic>
      <p:pic>
        <p:nvPicPr>
          <p:cNvPr id="19" name="Grafik 18" descr="Ein Bild, das Gras, draußen, Feld, Landmaschine enthält.&#10;&#10;Automatisch generierte Beschreibung">
            <a:extLst>
              <a:ext uri="{FF2B5EF4-FFF2-40B4-BE49-F238E27FC236}">
                <a16:creationId xmlns:a16="http://schemas.microsoft.com/office/drawing/2014/main" id="{7F5C1F00-F4E6-B29D-C557-0CC6E6052A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908720"/>
            <a:ext cx="2753161" cy="1922018"/>
          </a:xfrm>
          <a:prstGeom prst="rect">
            <a:avLst/>
          </a:prstGeom>
        </p:spPr>
      </p:pic>
      <p:pic>
        <p:nvPicPr>
          <p:cNvPr id="20" name="Grafik 19" descr="Ein Bild, das Gras, Baum, draußen, Feld enthält.&#10;&#10;Automatisch generierte Beschreibung">
            <a:extLst>
              <a:ext uri="{FF2B5EF4-FFF2-40B4-BE49-F238E27FC236}">
                <a16:creationId xmlns:a16="http://schemas.microsoft.com/office/drawing/2014/main" id="{32091B2B-0C2D-76B3-517C-99933AEDD3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8603" y="836712"/>
            <a:ext cx="3945235" cy="1965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34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62AFEE9-DA6A-5BF5-4527-46EC00FC6D18}"/>
              </a:ext>
            </a:extLst>
          </p:cNvPr>
          <p:cNvSpPr txBox="1"/>
          <p:nvPr/>
        </p:nvSpPr>
        <p:spPr>
          <a:xfrm>
            <a:off x="2699792" y="512088"/>
            <a:ext cx="640871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/>
              <a:t>Conditions cadre de l’agriculture en Suisse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dirty="0"/>
              <a:t>Utilisation du sol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dirty="0"/>
              <a:t>Évolution du nombre d’exploitations et de types d’exploitations</a:t>
            </a:r>
          </a:p>
          <a:p>
            <a:endParaRPr lang="fr-CH" sz="1000" dirty="0"/>
          </a:p>
          <a:p>
            <a:r>
              <a:rPr lang="fr-CH" b="1" dirty="0"/>
              <a:t>Grandes cultures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dirty="0"/>
              <a:t>Aperçu de quelques cultures importantes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dirty="0"/>
              <a:t>Travail du sol, régulation des mauvaises herbes et protection des plantes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dirty="0"/>
              <a:t>Situation actuelle, développements, lien avec la biodiversité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H" dirty="0"/>
          </a:p>
          <a:p>
            <a:r>
              <a:rPr lang="fr-CH" dirty="0"/>
              <a:t>Pause</a:t>
            </a:r>
          </a:p>
          <a:p>
            <a:endParaRPr lang="fr-CH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dirty="0"/>
              <a:t>Rotation des cultures et protection des sols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dirty="0"/>
              <a:t>Exigences, lien avec la biodiversité</a:t>
            </a:r>
          </a:p>
          <a:p>
            <a:endParaRPr lang="fr-CH" sz="1000" dirty="0"/>
          </a:p>
          <a:p>
            <a:r>
              <a:rPr lang="fr-CH" sz="1600" b="1" dirty="0"/>
              <a:t>Production herbagère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dirty="0"/>
              <a:t>Types de prairies, utilisation des prairies, mécanisation, qualité et valorisation du fourrage, lien avec la biodiversité</a:t>
            </a:r>
          </a:p>
          <a:p>
            <a:endParaRPr lang="fr-CH" sz="1000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D1D2AA0-0B69-E48E-5CDC-FD7530910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2536" y="4232"/>
            <a:ext cx="2822693" cy="6047756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B48DD3F0-A7AD-CE74-5E50-C88CC2D0BBFB}"/>
              </a:ext>
            </a:extLst>
          </p:cNvPr>
          <p:cNvSpPr txBox="1"/>
          <p:nvPr/>
        </p:nvSpPr>
        <p:spPr>
          <a:xfrm>
            <a:off x="2570157" y="-27384"/>
            <a:ext cx="6573843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CH" sz="2200" b="1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3711056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206D0BE3-7802-2B53-1080-A8366E6ED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216" y="1473913"/>
            <a:ext cx="4201444" cy="2522926"/>
          </a:xfrm>
          <a:prstGeom prst="rect">
            <a:avLst/>
          </a:prstGeo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F121897-A99B-E90F-17AD-9FFFBC275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24128" y="6488448"/>
            <a:ext cx="3086100" cy="360000"/>
          </a:xfrm>
        </p:spPr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4849BB2-AACA-ED2C-B0D2-2509DA086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49777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fr-CH" sz="2200" b="1"/>
              <a:t>Production herbagère </a:t>
            </a:r>
            <a:r>
              <a:rPr lang="fr-CH"/>
              <a:t>: Périodes </a:t>
            </a:r>
            <a:r>
              <a:rPr lang="fr-CH" sz="2200"/>
              <a:t>optimales pour fourrages de conservation</a:t>
            </a:r>
            <a:endParaRPr lang="fr-CH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2545E7E2-CF29-6609-A499-0AA7D6AD8BCD}"/>
              </a:ext>
            </a:extLst>
          </p:cNvPr>
          <p:cNvSpPr txBox="1"/>
          <p:nvPr/>
        </p:nvSpPr>
        <p:spPr>
          <a:xfrm>
            <a:off x="165725" y="640968"/>
            <a:ext cx="54143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/>
              <a:t>Période habituelle de la première coupe (schématique)</a:t>
            </a:r>
          </a:p>
          <a:p>
            <a:r>
              <a:rPr lang="fr-CH" sz="1200" b="1"/>
              <a:t>Selon la fiche technique ADCF n° 3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179D4142-05CA-1506-BAA6-1DA3108F4BDD}"/>
              </a:ext>
            </a:extLst>
          </p:cNvPr>
          <p:cNvSpPr txBox="1"/>
          <p:nvPr/>
        </p:nvSpPr>
        <p:spPr>
          <a:xfrm>
            <a:off x="5610994" y="659164"/>
            <a:ext cx="3563888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/>
              <a:t>Période optimale pour la coupe d‘ensilage</a:t>
            </a:r>
          </a:p>
          <a:p>
            <a:r>
              <a:rPr lang="fr-CH" sz="1100" b="1"/>
              <a:t>Source : Publication Agroscope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61FE470-4642-EC06-9C29-89C979182674}"/>
              </a:ext>
            </a:extLst>
          </p:cNvPr>
          <p:cNvSpPr txBox="1"/>
          <p:nvPr/>
        </p:nvSpPr>
        <p:spPr>
          <a:xfrm>
            <a:off x="2465984" y="5652537"/>
            <a:ext cx="167396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H" sz="1600"/>
              <a:t>Foin ventillé /</a:t>
            </a:r>
          </a:p>
          <a:p>
            <a:r>
              <a:rPr lang="fr-CH" sz="1600"/>
              <a:t>Foin séché au sol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FFBB457-92CA-A7EF-4EFA-EF34A32E5DD4}"/>
              </a:ext>
            </a:extLst>
          </p:cNvPr>
          <p:cNvSpPr txBox="1"/>
          <p:nvPr/>
        </p:nvSpPr>
        <p:spPr>
          <a:xfrm>
            <a:off x="4202585" y="5655124"/>
            <a:ext cx="1134556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H" sz="1600"/>
              <a:t>Foin séché au sol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E791D85-BDFB-1ADA-87D4-C4057F0960D0}"/>
              </a:ext>
            </a:extLst>
          </p:cNvPr>
          <p:cNvSpPr txBox="1"/>
          <p:nvPr/>
        </p:nvSpPr>
        <p:spPr>
          <a:xfrm>
            <a:off x="1378142" y="5661248"/>
            <a:ext cx="8896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H" sz="1600"/>
              <a:t>Ensilage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E03E3A7-EC24-3EA4-89B5-2ED92A2A9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1401134"/>
            <a:ext cx="5301644" cy="31833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DAAF4A32-76B3-4BE0-5296-0FC77D538085}"/>
              </a:ext>
            </a:extLst>
          </p:cNvPr>
          <p:cNvSpPr/>
          <p:nvPr/>
        </p:nvSpPr>
        <p:spPr>
          <a:xfrm>
            <a:off x="2465984" y="5013176"/>
            <a:ext cx="1145310" cy="388189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Mi-</a:t>
            </a:r>
          </a:p>
          <a:p>
            <a:pPr algn="ctr"/>
            <a:r>
              <a:rPr lang="fr-CH" sz="12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intensif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D4DD0861-454C-C24F-9363-CD8AD9E01CB0}"/>
              </a:ext>
            </a:extLst>
          </p:cNvPr>
          <p:cNvSpPr/>
          <p:nvPr/>
        </p:nvSpPr>
        <p:spPr>
          <a:xfrm>
            <a:off x="3731083" y="5013176"/>
            <a:ext cx="745586" cy="388188"/>
          </a:xfrm>
          <a:prstGeom prst="rect">
            <a:avLst/>
          </a:prstGeom>
          <a:solidFill>
            <a:srgbClr val="99FFC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Peu</a:t>
            </a:r>
          </a:p>
          <a:p>
            <a:pPr algn="ctr"/>
            <a:r>
              <a:rPr lang="fr-CH" sz="12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intensif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F31FDC10-C18C-A0A1-7BC8-96C66E09618F}"/>
              </a:ext>
            </a:extLst>
          </p:cNvPr>
          <p:cNvSpPr/>
          <p:nvPr/>
        </p:nvSpPr>
        <p:spPr>
          <a:xfrm>
            <a:off x="4596458" y="4985029"/>
            <a:ext cx="745586" cy="416335"/>
          </a:xfrm>
          <a:prstGeom prst="rect">
            <a:avLst/>
          </a:prstGeom>
          <a:solidFill>
            <a:srgbClr val="FFCC99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Extensif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80119F97-887F-8A63-2AB3-ED6386EFAD31}"/>
              </a:ext>
            </a:extLst>
          </p:cNvPr>
          <p:cNvSpPr/>
          <p:nvPr/>
        </p:nvSpPr>
        <p:spPr>
          <a:xfrm>
            <a:off x="1357603" y="4985029"/>
            <a:ext cx="745586" cy="416335"/>
          </a:xfrm>
          <a:prstGeom prst="rect">
            <a:avLst/>
          </a:prstGeom>
          <a:solidFill>
            <a:srgbClr val="00CC6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Intensif</a:t>
            </a: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13F2EE66-67A1-F4D7-8BCC-C3E8B8BE8934}"/>
              </a:ext>
            </a:extLst>
          </p:cNvPr>
          <p:cNvCxnSpPr/>
          <p:nvPr/>
        </p:nvCxnSpPr>
        <p:spPr>
          <a:xfrm>
            <a:off x="1357603" y="4797152"/>
            <a:ext cx="745586" cy="0"/>
          </a:xfrm>
          <a:prstGeom prst="straightConnector1">
            <a:avLst/>
          </a:prstGeom>
          <a:ln w="57150">
            <a:solidFill>
              <a:srgbClr val="00CC6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81DBD515-0D38-16FD-DC7C-255106C2F4E3}"/>
              </a:ext>
            </a:extLst>
          </p:cNvPr>
          <p:cNvCxnSpPr>
            <a:cxnSpLocks/>
          </p:cNvCxnSpPr>
          <p:nvPr/>
        </p:nvCxnSpPr>
        <p:spPr>
          <a:xfrm>
            <a:off x="2465984" y="4778860"/>
            <a:ext cx="1145310" cy="0"/>
          </a:xfrm>
          <a:prstGeom prst="straightConnector1">
            <a:avLst/>
          </a:prstGeom>
          <a:ln w="57150">
            <a:solidFill>
              <a:srgbClr val="00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1F143092-81BF-7CFC-1C7D-9AABB62EA964}"/>
              </a:ext>
            </a:extLst>
          </p:cNvPr>
          <p:cNvCxnSpPr/>
          <p:nvPr/>
        </p:nvCxnSpPr>
        <p:spPr>
          <a:xfrm>
            <a:off x="3712843" y="4797152"/>
            <a:ext cx="745586" cy="0"/>
          </a:xfrm>
          <a:prstGeom prst="straightConnector1">
            <a:avLst/>
          </a:prstGeom>
          <a:ln w="57150">
            <a:solidFill>
              <a:srgbClr val="99FFCC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BD11B4AD-18F9-0171-2FDA-554A45BF8D8B}"/>
              </a:ext>
            </a:extLst>
          </p:cNvPr>
          <p:cNvCxnSpPr/>
          <p:nvPr/>
        </p:nvCxnSpPr>
        <p:spPr>
          <a:xfrm>
            <a:off x="4560298" y="4778860"/>
            <a:ext cx="745586" cy="0"/>
          </a:xfrm>
          <a:prstGeom prst="straightConnector1">
            <a:avLst/>
          </a:prstGeom>
          <a:ln w="57150">
            <a:solidFill>
              <a:srgbClr val="FFCC9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feld 27">
            <a:extLst>
              <a:ext uri="{FF2B5EF4-FFF2-40B4-BE49-F238E27FC236}">
                <a16:creationId xmlns:a16="http://schemas.microsoft.com/office/drawing/2014/main" id="{584FEF71-61FA-3A90-EE63-F3BB1F39DC1C}"/>
              </a:ext>
            </a:extLst>
          </p:cNvPr>
          <p:cNvSpPr txBox="1"/>
          <p:nvPr/>
        </p:nvSpPr>
        <p:spPr>
          <a:xfrm>
            <a:off x="35496" y="4976437"/>
            <a:ext cx="1250099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H" sz="1200" b="1"/>
              <a:t>Date de la première coupe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7394FCED-AA78-AFDD-B30A-688392FFB4B7}"/>
              </a:ext>
            </a:extLst>
          </p:cNvPr>
          <p:cNvSpPr txBox="1"/>
          <p:nvPr/>
        </p:nvSpPr>
        <p:spPr>
          <a:xfrm>
            <a:off x="35496" y="5638542"/>
            <a:ext cx="1072088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H" sz="1200" b="1"/>
              <a:t>Mode de conservation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E7C32A8-42C2-D216-36B5-70800E47FB10}"/>
              </a:ext>
            </a:extLst>
          </p:cNvPr>
          <p:cNvSpPr txBox="1"/>
          <p:nvPr/>
        </p:nvSpPr>
        <p:spPr>
          <a:xfrm>
            <a:off x="5498352" y="4524424"/>
            <a:ext cx="3610152" cy="181588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H" sz="1600"/>
              <a:t>De bons rendements de haute qualité (énergie, protéines, digestibilité) nécessitent de bons emplacements avec des peuplements végétaux appropriés, une première utilisation précoce et des utilisations ultérieures fréquentes.</a:t>
            </a:r>
          </a:p>
          <a:p>
            <a:r>
              <a:rPr lang="fr-CH" sz="1600" b="1"/>
              <a:t>&gt; Conflit avec la biodiversité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3A3ED05-1DDE-DD42-BC90-2DA94850910C}"/>
              </a:ext>
            </a:extLst>
          </p:cNvPr>
          <p:cNvSpPr txBox="1"/>
          <p:nvPr/>
        </p:nvSpPr>
        <p:spPr>
          <a:xfrm>
            <a:off x="5796136" y="3868216"/>
            <a:ext cx="85311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100"/>
              <a:t>Rendement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B38B424A-836C-5548-AB40-4C75792DE3CB}"/>
              </a:ext>
            </a:extLst>
          </p:cNvPr>
          <p:cNvSpPr txBox="1"/>
          <p:nvPr/>
        </p:nvSpPr>
        <p:spPr>
          <a:xfrm>
            <a:off x="6586073" y="3880049"/>
            <a:ext cx="11306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100"/>
              <a:t>Protéines brutes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0EEDD61A-41F9-464E-A7AD-2899987F25B9}"/>
              </a:ext>
            </a:extLst>
          </p:cNvPr>
          <p:cNvSpPr txBox="1"/>
          <p:nvPr/>
        </p:nvSpPr>
        <p:spPr>
          <a:xfrm>
            <a:off x="7675137" y="3877867"/>
            <a:ext cx="8210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100"/>
              <a:t>Fibre brute</a:t>
            </a:r>
          </a:p>
        </p:txBody>
      </p:sp>
    </p:spTree>
    <p:extLst>
      <p:ext uri="{BB962C8B-B14F-4D97-AF65-F5344CB8AC3E}">
        <p14:creationId xmlns:p14="http://schemas.microsoft.com/office/powerpoint/2010/main" val="41960718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0389892-C259-B149-83A9-53D432E72A0E}"/>
              </a:ext>
            </a:extLst>
          </p:cNvPr>
          <p:cNvSpPr/>
          <p:nvPr/>
        </p:nvSpPr>
        <p:spPr>
          <a:xfrm>
            <a:off x="0" y="6237312"/>
            <a:ext cx="5652120" cy="62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4849BB2-AACA-ED2C-B0D2-2509DA086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84919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fr-CH" sz="1900" b="1"/>
              <a:t>Production herbagère </a:t>
            </a:r>
            <a:r>
              <a:rPr lang="fr-CH" sz="1900"/>
              <a:t>: </a:t>
            </a:r>
            <a:r>
              <a:rPr lang="fr-CH" sz="1900" b="1"/>
              <a:t>calcul approximatif du potentiel de production laitière</a:t>
            </a:r>
          </a:p>
        </p:txBody>
      </p:sp>
      <p:graphicFrame>
        <p:nvGraphicFramePr>
          <p:cNvPr id="3" name="Tabelle 5">
            <a:extLst>
              <a:ext uri="{FF2B5EF4-FFF2-40B4-BE49-F238E27FC236}">
                <a16:creationId xmlns:a16="http://schemas.microsoft.com/office/drawing/2014/main" id="{05EEE7F4-EA20-D2D8-7D66-7BAEA13599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226293"/>
              </p:ext>
            </p:extLst>
          </p:nvPr>
        </p:nvGraphicFramePr>
        <p:xfrm>
          <a:off x="827584" y="733440"/>
          <a:ext cx="7632848" cy="2034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19808">
                  <a:extLst>
                    <a:ext uri="{9D8B030D-6E8A-4147-A177-3AD203B41FA5}">
                      <a16:colId xmlns:a16="http://schemas.microsoft.com/office/drawing/2014/main" val="10375828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077364803"/>
                    </a:ext>
                  </a:extLst>
                </a:gridCol>
                <a:gridCol w="1416294">
                  <a:extLst>
                    <a:ext uri="{9D8B030D-6E8A-4147-A177-3AD203B41FA5}">
                      <a16:colId xmlns:a16="http://schemas.microsoft.com/office/drawing/2014/main" val="126897907"/>
                    </a:ext>
                  </a:extLst>
                </a:gridCol>
                <a:gridCol w="1680050">
                  <a:extLst>
                    <a:ext uri="{9D8B030D-6E8A-4147-A177-3AD203B41FA5}">
                      <a16:colId xmlns:a16="http://schemas.microsoft.com/office/drawing/2014/main" val="856503829"/>
                    </a:ext>
                  </a:extLst>
                </a:gridCol>
                <a:gridCol w="1488504">
                  <a:extLst>
                    <a:ext uri="{9D8B030D-6E8A-4147-A177-3AD203B41FA5}">
                      <a16:colId xmlns:a16="http://schemas.microsoft.com/office/drawing/2014/main" val="2066436269"/>
                    </a:ext>
                  </a:extLst>
                </a:gridCol>
              </a:tblGrid>
              <a:tr h="533317">
                <a:tc>
                  <a:txBody>
                    <a:bodyPr/>
                    <a:lstStyle/>
                    <a:p>
                      <a:r>
                        <a:rPr lang="de-DE" dirty="0"/>
                        <a:t>Type de prairie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Nombre de coupes/an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Rendement</a:t>
                      </a:r>
                    </a:p>
                    <a:p>
                      <a:r>
                        <a:rPr lang="de-DE" dirty="0" err="1"/>
                        <a:t>dtMS</a:t>
                      </a:r>
                      <a:r>
                        <a:rPr lang="de-DE" dirty="0"/>
                        <a:t>/an (</a:t>
                      </a:r>
                      <a:r>
                        <a:rPr lang="de-DE" dirty="0" err="1"/>
                        <a:t>env</a:t>
                      </a:r>
                      <a:r>
                        <a:rPr lang="de-DE" dirty="0"/>
                        <a:t>.)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Teneur en énergie</a:t>
                      </a:r>
                    </a:p>
                    <a:p>
                      <a:r>
                        <a:rPr lang="de-DE" dirty="0"/>
                        <a:t>NEL : MJ/kg MS (env.)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Teneur en protéines</a:t>
                      </a:r>
                    </a:p>
                    <a:p>
                      <a:r>
                        <a:rPr lang="de-DE" dirty="0"/>
                        <a:t>PAI : g/kg MS (</a:t>
                      </a:r>
                      <a:r>
                        <a:rPr lang="de-DE" dirty="0" err="1"/>
                        <a:t>env</a:t>
                      </a:r>
                      <a:r>
                        <a:rPr lang="de-DE" dirty="0"/>
                        <a:t>.)</a:t>
                      </a:r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0757473"/>
                  </a:ext>
                </a:extLst>
              </a:tr>
              <a:tr h="453752">
                <a:tc>
                  <a:txBody>
                    <a:bodyPr/>
                    <a:lstStyle/>
                    <a:p>
                      <a:r>
                        <a:rPr lang="de-DE" dirty="0"/>
                        <a:t>Intensive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5-6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120 - 130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5.5 - 6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90-100</a:t>
                      </a:r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6481825"/>
                  </a:ext>
                </a:extLst>
              </a:tr>
              <a:tr h="392215">
                <a:tc>
                  <a:txBody>
                    <a:bodyPr/>
                    <a:lstStyle/>
                    <a:p>
                      <a:r>
                        <a:rPr lang="de-DE" dirty="0"/>
                        <a:t>Extensive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5-20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4-5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60-80</a:t>
                      </a:r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6212020"/>
                  </a:ext>
                </a:extLst>
              </a:tr>
            </a:tbl>
          </a:graphicData>
        </a:graphic>
      </p:graphicFrame>
      <p:graphicFrame>
        <p:nvGraphicFramePr>
          <p:cNvPr id="2" name="Tabelle 5">
            <a:extLst>
              <a:ext uri="{FF2B5EF4-FFF2-40B4-BE49-F238E27FC236}">
                <a16:creationId xmlns:a16="http://schemas.microsoft.com/office/drawing/2014/main" id="{40AC76E7-19F5-BB51-85E6-D8692D42B4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250323"/>
              </p:ext>
            </p:extLst>
          </p:nvPr>
        </p:nvGraphicFramePr>
        <p:xfrm>
          <a:off x="827584" y="2830408"/>
          <a:ext cx="7617102" cy="19354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64574">
                  <a:extLst>
                    <a:ext uri="{9D8B030D-6E8A-4147-A177-3AD203B41FA5}">
                      <a16:colId xmlns:a16="http://schemas.microsoft.com/office/drawing/2014/main" val="2404350719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636276953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3806816671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de-DE" sz="1600" dirty="0"/>
                        <a:t>Besoins en éléments </a:t>
                      </a:r>
                      <a:r>
                        <a:rPr lang="de-DE" sz="1600" dirty="0" err="1"/>
                        <a:t>nutritifs</a:t>
                      </a:r>
                      <a:r>
                        <a:rPr lang="de-DE" sz="1600" dirty="0"/>
                        <a:t> </a:t>
                      </a:r>
                      <a:r>
                        <a:rPr lang="de-DE" sz="1600" dirty="0" err="1"/>
                        <a:t>vache</a:t>
                      </a:r>
                      <a:r>
                        <a:rPr lang="de-DE" sz="1600" dirty="0"/>
                        <a:t> laitière, 750 kg de poids vif, 9'000 kg de lait/an (env. 30 kg/jour)</a:t>
                      </a:r>
                    </a:p>
                    <a:p>
                      <a:r>
                        <a:rPr lang="de-DE" sz="1600" dirty="0"/>
                        <a:t>Consommation de fourrage env. 21 kg MS/jour</a:t>
                      </a:r>
                      <a:endParaRPr lang="de-CH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2946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MJ NEL/jour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err="1"/>
                        <a:t>g</a:t>
                      </a:r>
                      <a:r>
                        <a:rPr lang="de-DE" dirty="0"/>
                        <a:t> PAI/jour</a:t>
                      </a:r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4587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Obtention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42.5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470</a:t>
                      </a:r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339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Par kg de lait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3.14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50</a:t>
                      </a:r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7608515"/>
                  </a:ext>
                </a:extLst>
              </a:tr>
            </a:tbl>
          </a:graphicData>
        </a:graphic>
      </p:graphicFrame>
      <p:graphicFrame>
        <p:nvGraphicFramePr>
          <p:cNvPr id="6" name="Tabelle 6">
            <a:extLst>
              <a:ext uri="{FF2B5EF4-FFF2-40B4-BE49-F238E27FC236}">
                <a16:creationId xmlns:a16="http://schemas.microsoft.com/office/drawing/2014/main" id="{0B65D581-D629-77E3-50E4-7FA4C08361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056548"/>
              </p:ext>
            </p:extLst>
          </p:nvPr>
        </p:nvGraphicFramePr>
        <p:xfrm>
          <a:off x="827584" y="4837896"/>
          <a:ext cx="7613232" cy="16154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03308">
                  <a:extLst>
                    <a:ext uri="{9D8B030D-6E8A-4147-A177-3AD203B41FA5}">
                      <a16:colId xmlns:a16="http://schemas.microsoft.com/office/drawing/2014/main" val="443474547"/>
                    </a:ext>
                  </a:extLst>
                </a:gridCol>
                <a:gridCol w="1389442">
                  <a:extLst>
                    <a:ext uri="{9D8B030D-6E8A-4147-A177-3AD203B41FA5}">
                      <a16:colId xmlns:a16="http://schemas.microsoft.com/office/drawing/2014/main" val="2256389174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1872282887"/>
                    </a:ext>
                  </a:extLst>
                </a:gridCol>
                <a:gridCol w="2952330">
                  <a:extLst>
                    <a:ext uri="{9D8B030D-6E8A-4147-A177-3AD203B41FA5}">
                      <a16:colId xmlns:a16="http://schemas.microsoft.com/office/drawing/2014/main" val="1612055612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r>
                        <a:rPr lang="fr-CH" sz="1600" noProof="0"/>
                        <a:t>Potentiel de production de fourrage grossier (ration journalière de 21 kg de MS)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6181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CH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noProof="0"/>
                        <a:t>MJ 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noProof="0"/>
                        <a:t>g PAI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noProof="0"/>
                        <a:t>Suffit pour ... kg de lait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728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noProof="0"/>
                        <a:t>Intensive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noProof="0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noProof="0"/>
                        <a:t>1995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700" noProof="0"/>
                        <a:t>Selon NEL : </a:t>
                      </a:r>
                      <a:r>
                        <a:rPr lang="fr-CH" sz="1700" b="1" noProof="0"/>
                        <a:t>25 </a:t>
                      </a:r>
                      <a:r>
                        <a:rPr lang="fr-CH" sz="1700" noProof="0"/>
                        <a:t>/ Selon PAI : </a:t>
                      </a:r>
                      <a:r>
                        <a:rPr lang="fr-CH" sz="1700" b="1" noProof="0"/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6241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H" noProof="0"/>
                        <a:t>Extensive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noProof="0"/>
                        <a:t>94.5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noProof="0"/>
                        <a:t>1470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fr-CH" sz="1700" noProof="0" dirty="0"/>
                        <a:t>Selon NEL : </a:t>
                      </a:r>
                      <a:r>
                        <a:rPr lang="fr-CH" sz="1700" b="1" noProof="0" dirty="0"/>
                        <a:t>16 </a:t>
                      </a:r>
                      <a:r>
                        <a:rPr lang="fr-CH" sz="1700" noProof="0" dirty="0"/>
                        <a:t>/ Selon PAI : </a:t>
                      </a:r>
                      <a:r>
                        <a:rPr lang="fr-CH" sz="1700" b="1" noProof="0" dirty="0"/>
                        <a:t>20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fr-CH" sz="1000" noProof="0" dirty="0"/>
                        <a:t>(consommation de fourrage extensif &lt; 21 </a:t>
                      </a:r>
                      <a:r>
                        <a:rPr lang="fr-CH" sz="1000" noProof="0" dirty="0" err="1"/>
                        <a:t>kgMS</a:t>
                      </a:r>
                      <a:r>
                        <a:rPr lang="fr-CH" sz="1000" noProof="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86221"/>
                  </a:ext>
                </a:extLst>
              </a:tr>
            </a:tbl>
          </a:graphicData>
        </a:graphic>
      </p:graphicFrame>
      <p:sp>
        <p:nvSpPr>
          <p:cNvPr id="7" name="Textfeld 6">
            <a:extLst>
              <a:ext uri="{FF2B5EF4-FFF2-40B4-BE49-F238E27FC236}">
                <a16:creationId xmlns:a16="http://schemas.microsoft.com/office/drawing/2014/main" id="{B84A17C5-3439-FFC8-FC90-6F83966D344C}"/>
              </a:ext>
            </a:extLst>
          </p:cNvPr>
          <p:cNvSpPr txBox="1"/>
          <p:nvPr/>
        </p:nvSpPr>
        <p:spPr>
          <a:xfrm rot="16200000">
            <a:off x="6872853" y="4408910"/>
            <a:ext cx="386881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H" sz="1100" b="1"/>
              <a:t>Sources : Fiche technique AGFF n° 11 &amp; Plan d'affouragement (FUPLAN) Agridea  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471AA0D-23F2-4D51-87CD-BE29947DA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126111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F121897-A99B-E90F-17AD-9FFFBC275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fr-CH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C73BB5A-7D0B-811A-4653-59D8B9DAE2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5291" y="1224471"/>
            <a:ext cx="6053853" cy="4724809"/>
          </a:xfrm>
          <a:prstGeom prst="rect">
            <a:avLst/>
          </a:prstGeom>
        </p:spPr>
      </p:pic>
      <p:sp>
        <p:nvSpPr>
          <p:cNvPr id="12" name="Titel 4">
            <a:extLst>
              <a:ext uri="{FF2B5EF4-FFF2-40B4-BE49-F238E27FC236}">
                <a16:creationId xmlns:a16="http://schemas.microsoft.com/office/drawing/2014/main" id="{582E1C77-B45F-C008-AD9A-A85E8A7C0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7486" y="-27384"/>
            <a:ext cx="6896513" cy="58785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fr-CH" sz="2200" b="1"/>
              <a:t>Production herbagère </a:t>
            </a:r>
            <a:r>
              <a:rPr lang="fr-CH" sz="2200"/>
              <a:t>: </a:t>
            </a:r>
            <a:r>
              <a:rPr lang="fr-CH" sz="2200" b="1"/>
              <a:t>lien avec la biodiversité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29BC19E-62DF-EAD5-8DAF-8924A6886022}"/>
              </a:ext>
            </a:extLst>
          </p:cNvPr>
          <p:cNvSpPr txBox="1"/>
          <p:nvPr/>
        </p:nvSpPr>
        <p:spPr>
          <a:xfrm>
            <a:off x="2683158" y="6373493"/>
            <a:ext cx="6053853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/>
              <a:t>Concept d‘utilisation échelonnée des surfaces herbagères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06DF422-87AA-D182-37CC-4612C9F8B6A5}"/>
              </a:ext>
            </a:extLst>
          </p:cNvPr>
          <p:cNvSpPr txBox="1"/>
          <p:nvPr/>
        </p:nvSpPr>
        <p:spPr>
          <a:xfrm>
            <a:off x="3405829" y="639115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/>
              <a:t>Champs de tensions production / biodiversité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948974A-7CC8-5AA6-ABCE-925D8282C3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0" y="1524464"/>
            <a:ext cx="2254089" cy="161650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21A2EBF-A00A-2CC8-C6C4-580A9AC5096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43" y="3197999"/>
            <a:ext cx="2254089" cy="152714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EE87725-ADED-08C5-0298-5B0D4010E6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13" y="4788043"/>
            <a:ext cx="2256132" cy="152127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834A96E-523A-0C33-8FBD-F769374094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42" y="0"/>
            <a:ext cx="2221044" cy="1472235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BF58CFA-9BCA-5D47-B7B4-6AE352A03149}"/>
              </a:ext>
            </a:extLst>
          </p:cNvPr>
          <p:cNvSpPr txBox="1"/>
          <p:nvPr/>
        </p:nvSpPr>
        <p:spPr>
          <a:xfrm>
            <a:off x="4572000" y="1253274"/>
            <a:ext cx="2148986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CH" sz="1600" b="1"/>
              <a:t>Compraison de prairies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EFF07E8-735A-1D44-AFDA-EE8C222CA178}"/>
              </a:ext>
            </a:extLst>
          </p:cNvPr>
          <p:cNvSpPr txBox="1"/>
          <p:nvPr/>
        </p:nvSpPr>
        <p:spPr>
          <a:xfrm>
            <a:off x="2807186" y="1582617"/>
            <a:ext cx="314932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CH" sz="1200" b="1"/>
              <a:t>Nombre d’espèces de plantes par are (100 m2)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3699B8F-80DD-CE44-ADA9-0391E87A3BF3}"/>
              </a:ext>
            </a:extLst>
          </p:cNvPr>
          <p:cNvSpPr txBox="1"/>
          <p:nvPr/>
        </p:nvSpPr>
        <p:spPr>
          <a:xfrm>
            <a:off x="4572000" y="2397259"/>
            <a:ext cx="138451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H" sz="1200"/>
              <a:t>Plantes rares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F46B028-9B62-1A47-9901-42C0184208BE}"/>
              </a:ext>
            </a:extLst>
          </p:cNvPr>
          <p:cNvSpPr txBox="1"/>
          <p:nvPr/>
        </p:nvSpPr>
        <p:spPr>
          <a:xfrm>
            <a:off x="6444208" y="2961485"/>
            <a:ext cx="136815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H" sz="1200"/>
              <a:t>Plantes fréquentes</a:t>
            </a:r>
          </a:p>
          <a:p>
            <a:endParaRPr lang="fr-CH" sz="120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53FF6DAA-1D74-2B42-B2C7-C0C6D69D137D}"/>
              </a:ext>
            </a:extLst>
          </p:cNvPr>
          <p:cNvSpPr txBox="1"/>
          <p:nvPr/>
        </p:nvSpPr>
        <p:spPr>
          <a:xfrm>
            <a:off x="4773980" y="5738116"/>
            <a:ext cx="18722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1200" b="1"/>
              <a:t>Intensité d’utilisation</a:t>
            </a:r>
          </a:p>
          <a:p>
            <a:r>
              <a:rPr lang="fr-CH" sz="1200" b="1"/>
              <a:t>Fertilisation et rendement</a:t>
            </a:r>
          </a:p>
        </p:txBody>
      </p:sp>
    </p:spTree>
    <p:extLst>
      <p:ext uri="{BB962C8B-B14F-4D97-AF65-F5344CB8AC3E}">
        <p14:creationId xmlns:p14="http://schemas.microsoft.com/office/powerpoint/2010/main" val="3487214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F121897-A99B-E90F-17AD-9FFFBC275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4849BB2-AACA-ED2C-B0D2-2509DA086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2" y="0"/>
            <a:ext cx="9132718" cy="47667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fr-CH" sz="2200" b="1" dirty="0"/>
              <a:t>Production herbagère : lien avec la biodiversité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4700A47-FF19-3940-36AD-D88E6C264DC2}"/>
              </a:ext>
            </a:extLst>
          </p:cNvPr>
          <p:cNvSpPr txBox="1"/>
          <p:nvPr/>
        </p:nvSpPr>
        <p:spPr>
          <a:xfrm>
            <a:off x="1907704" y="488904"/>
            <a:ext cx="7249611" cy="617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b="1"/>
              <a:t>Valorisation de fourrage à faible valeur nutritive</a:t>
            </a:r>
            <a:endParaRPr lang="fr-CH" sz="2000" b="1" u="sng"/>
          </a:p>
          <a:p>
            <a:endParaRPr lang="fr-CH" sz="900" u="sng"/>
          </a:p>
          <a:p>
            <a:r>
              <a:rPr lang="fr-CH" b="1"/>
              <a:t>Besoins des espèces et races animales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Vaches laitières &gt; Vaches allaitantes &gt; Brebis laitières &gt; Chèvres &gt; Chevaux &gt; Brebis à viande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 b="1"/>
              <a:t>Mais </a:t>
            </a:r>
            <a:r>
              <a:rPr lang="fr-CH"/>
              <a:t>: différences selon la race et l'intensité de production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"Un fourrage riche en structure doit faire partie de chaque ration". </a:t>
            </a:r>
          </a:p>
          <a:p>
            <a:endParaRPr lang="fr-CH" sz="1000"/>
          </a:p>
          <a:p>
            <a:r>
              <a:rPr lang="fr-CH" b="1"/>
              <a:t>Phases de production Bœuf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Jeunes animaux (2e année de vie) adaptés à une alimentation plus pauvre en nutriments (compensation) : 30 - 80% de la ration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Vaches laitières phase de tarissement : jusqu'à 80% de la ration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Vaches laitières fin de lactation : jusqu'à 30% de la ration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Vaches allaitantes lactation : jusqu'à 70% de la ration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Vaches allaitantes phase de tarissement : jusqu'à 90% de la ration</a:t>
            </a:r>
          </a:p>
          <a:p>
            <a:endParaRPr lang="fr-CH" sz="1000"/>
          </a:p>
          <a:p>
            <a:r>
              <a:rPr lang="fr-CH" b="1"/>
              <a:t>Technique d'alimentation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Stocker si possible séparément les aliments de différentes qualités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Alimentation par groupes de performance avec différentes proportions d'aliments pauvres en nutriments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Remorque mélangeuse : les aliments pauvres en nutriments peuvent être facilement ajoutés et sont mieux mangés</a:t>
            </a:r>
          </a:p>
          <a:p>
            <a:endParaRPr lang="fr-CH" sz="1100" b="1"/>
          </a:p>
          <a:p>
            <a:r>
              <a:rPr lang="fr-CH" sz="1100" b="1"/>
              <a:t>Source : fiche technique AGFF n° 13 </a:t>
            </a:r>
            <a:r>
              <a:rPr lang="fr-CH" sz="1100"/>
              <a:t>(épuisée)</a:t>
            </a:r>
            <a:endParaRPr lang="fr-CH"/>
          </a:p>
        </p:txBody>
      </p:sp>
      <p:pic>
        <p:nvPicPr>
          <p:cNvPr id="6" name="Grafik 5" descr="Ein Bild, das draußen, Boden, Traktor, Landmaschine enthält.&#10;&#10;Automatisch generierte Beschreibung">
            <a:extLst>
              <a:ext uri="{FF2B5EF4-FFF2-40B4-BE49-F238E27FC236}">
                <a16:creationId xmlns:a16="http://schemas.microsoft.com/office/drawing/2014/main" id="{29A70612-5F42-FC0A-6DF3-6636E64D52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V="1">
            <a:off x="31063" y="5085087"/>
            <a:ext cx="1745940" cy="1152225"/>
          </a:xfrm>
          <a:prstGeom prst="rect">
            <a:avLst/>
          </a:prstGeom>
        </p:spPr>
      </p:pic>
      <p:pic>
        <p:nvPicPr>
          <p:cNvPr id="7" name="Grafik 6" descr="Ein Bild, das Gras, Himmel, Kuh, Baum enthält.&#10;&#10;Automatisch generierte Beschreibung">
            <a:extLst>
              <a:ext uri="{FF2B5EF4-FFF2-40B4-BE49-F238E27FC236}">
                <a16:creationId xmlns:a16="http://schemas.microsoft.com/office/drawing/2014/main" id="{43B9F37C-5006-2526-D047-DDC983B558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6128"/>
            <a:ext cx="1777003" cy="1332752"/>
          </a:xfrm>
          <a:prstGeom prst="rect">
            <a:avLst/>
          </a:prstGeom>
        </p:spPr>
      </p:pic>
      <p:pic>
        <p:nvPicPr>
          <p:cNvPr id="9" name="Grafik 8" descr="Ein Bild, das Gras, draußen, Feld, Schaf enthält.&#10;&#10;Automatisch generierte Beschreibung">
            <a:extLst>
              <a:ext uri="{FF2B5EF4-FFF2-40B4-BE49-F238E27FC236}">
                <a16:creationId xmlns:a16="http://schemas.microsoft.com/office/drawing/2014/main" id="{677DBF3C-BFE4-69F2-EFF5-D27ACD5CFD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316" y="2456287"/>
            <a:ext cx="1777004" cy="1332753"/>
          </a:xfrm>
          <a:prstGeom prst="rect">
            <a:avLst/>
          </a:prstGeom>
        </p:spPr>
      </p:pic>
      <p:pic>
        <p:nvPicPr>
          <p:cNvPr id="10" name="Grafik 9" descr="Ein Bild, das Gras, Himmel, Baum, draußen enthält.&#10;&#10;Automatisch generierte Beschreibung">
            <a:extLst>
              <a:ext uri="{FF2B5EF4-FFF2-40B4-BE49-F238E27FC236}">
                <a16:creationId xmlns:a16="http://schemas.microsoft.com/office/drawing/2014/main" id="{A0C3B489-F4B3-56AC-94AB-F0F8814DF8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316" y="3860951"/>
            <a:ext cx="1795614" cy="115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0778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F121897-A99B-E90F-17AD-9FFFBC275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fr-CH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1CCC2BC7-63F8-6FF5-2EAE-6BA00CCF8649}"/>
              </a:ext>
            </a:extLst>
          </p:cNvPr>
          <p:cNvGrpSpPr/>
          <p:nvPr/>
        </p:nvGrpSpPr>
        <p:grpSpPr>
          <a:xfrm>
            <a:off x="3020778" y="5300860"/>
            <a:ext cx="6087726" cy="1425372"/>
            <a:chOff x="2449440" y="4659349"/>
            <a:chExt cx="6087726" cy="1425372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CEB0F3E8-82A8-BC73-2F6A-46B175242B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265"/>
            <a:stretch/>
          </p:blipFill>
          <p:spPr>
            <a:xfrm>
              <a:off x="2449440" y="4659349"/>
              <a:ext cx="5760640" cy="1425371"/>
            </a:xfrm>
            <a:prstGeom prst="rect">
              <a:avLst/>
            </a:prstGeom>
          </p:spPr>
        </p:pic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6F6E9190-B6D0-195C-FAC0-893A89F3C995}"/>
                </a:ext>
              </a:extLst>
            </p:cNvPr>
            <p:cNvSpPr txBox="1"/>
            <p:nvPr/>
          </p:nvSpPr>
          <p:spPr>
            <a:xfrm>
              <a:off x="2632510" y="5776944"/>
              <a:ext cx="59046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400" b="1"/>
                <a:t>Source : Jean-Yves Humbert, Agroscope Reckenholz, 2010</a:t>
              </a:r>
            </a:p>
          </p:txBody>
        </p:sp>
      </p:grpSp>
      <p:sp>
        <p:nvSpPr>
          <p:cNvPr id="9" name="Textfeld 8">
            <a:extLst>
              <a:ext uri="{FF2B5EF4-FFF2-40B4-BE49-F238E27FC236}">
                <a16:creationId xmlns:a16="http://schemas.microsoft.com/office/drawing/2014/main" id="{C9A5FA36-34CD-44F1-29C3-3D79CACFF3E6}"/>
              </a:ext>
            </a:extLst>
          </p:cNvPr>
          <p:cNvSpPr txBox="1"/>
          <p:nvPr/>
        </p:nvSpPr>
        <p:spPr>
          <a:xfrm>
            <a:off x="2214576" y="541057"/>
            <a:ext cx="6853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b="1"/>
              <a:t>Fauche respectuesue de prairies riches en espèces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56E010C-2F4E-3EA1-EE94-395376ADB8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16717"/>
            <a:ext cx="1965599" cy="132810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79EB5C2A-8F72-3F13-DDE3-94F92E4637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884870"/>
            <a:ext cx="1965598" cy="1328106"/>
          </a:xfrm>
          <a:prstGeom prst="rect">
            <a:avLst/>
          </a:prstGeom>
        </p:spPr>
      </p:pic>
      <p:pic>
        <p:nvPicPr>
          <p:cNvPr id="12" name="Grafik 11" descr="Ein Bild, das Gras, Pflanze, draußen, Blume enthält.&#10;&#10;Automatisch generierte Beschreibung">
            <a:extLst>
              <a:ext uri="{FF2B5EF4-FFF2-40B4-BE49-F238E27FC236}">
                <a16:creationId xmlns:a16="http://schemas.microsoft.com/office/drawing/2014/main" id="{9ED1BD6C-7FC5-6978-FDA5-C6267B8F66B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" y="3244033"/>
            <a:ext cx="1974815" cy="1481111"/>
          </a:xfrm>
          <a:prstGeom prst="rect">
            <a:avLst/>
          </a:prstGeom>
        </p:spPr>
      </p:pic>
      <p:pic>
        <p:nvPicPr>
          <p:cNvPr id="13" name="Grafik 12" descr="Ein Bild, das Gras, draußen, Baum, Feld enthält.&#10;&#10;Automatisch generierte Beschreibung">
            <a:extLst>
              <a:ext uri="{FF2B5EF4-FFF2-40B4-BE49-F238E27FC236}">
                <a16:creationId xmlns:a16="http://schemas.microsoft.com/office/drawing/2014/main" id="{2771898B-EDAF-1C0D-2186-7A93C17317B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8" y="4762812"/>
            <a:ext cx="1974815" cy="151015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C82BDD0-1D89-5148-9871-FAB9EEE91C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14576" y="820743"/>
            <a:ext cx="6312706" cy="4613132"/>
          </a:xfrm>
          <a:prstGeom prst="rect">
            <a:avLst/>
          </a:prstGeom>
        </p:spPr>
      </p:pic>
      <p:sp>
        <p:nvSpPr>
          <p:cNvPr id="14" name="Titre 13">
            <a:extLst>
              <a:ext uri="{FF2B5EF4-FFF2-40B4-BE49-F238E27FC236}">
                <a16:creationId xmlns:a16="http://schemas.microsoft.com/office/drawing/2014/main" id="{013F4ECA-C26F-3A47-B076-3434C00B7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15" name="Titel 4">
            <a:extLst>
              <a:ext uri="{FF2B5EF4-FFF2-40B4-BE49-F238E27FC236}">
                <a16:creationId xmlns:a16="http://schemas.microsoft.com/office/drawing/2014/main" id="{22253B0F-2C96-4B48-8F8C-689DC083748F}"/>
              </a:ext>
            </a:extLst>
          </p:cNvPr>
          <p:cNvSpPr txBox="1">
            <a:spLocks/>
          </p:cNvSpPr>
          <p:nvPr/>
        </p:nvSpPr>
        <p:spPr>
          <a:xfrm>
            <a:off x="11282" y="0"/>
            <a:ext cx="9132718" cy="4766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fr-CH" sz="2200" b="1"/>
              <a:t>Production herbagère : lien avec la biodiversité</a:t>
            </a:r>
            <a:endParaRPr lang="fr-CH" sz="2200" b="1" dirty="0"/>
          </a:p>
        </p:txBody>
      </p:sp>
    </p:spTree>
    <p:extLst>
      <p:ext uri="{BB962C8B-B14F-4D97-AF65-F5344CB8AC3E}">
        <p14:creationId xmlns:p14="http://schemas.microsoft.com/office/powerpoint/2010/main" val="33787655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BD1E9EE-AEE2-0A41-B9D5-4B1434731EEF}"/>
              </a:ext>
            </a:extLst>
          </p:cNvPr>
          <p:cNvSpPr/>
          <p:nvPr/>
        </p:nvSpPr>
        <p:spPr>
          <a:xfrm>
            <a:off x="0" y="6237312"/>
            <a:ext cx="5652120" cy="62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5BCC698-55CA-181F-CA6F-4952A4287FC4}"/>
              </a:ext>
            </a:extLst>
          </p:cNvPr>
          <p:cNvSpPr txBox="1"/>
          <p:nvPr/>
        </p:nvSpPr>
        <p:spPr>
          <a:xfrm>
            <a:off x="2571192" y="404664"/>
            <a:ext cx="6572808" cy="650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Options des </a:t>
            </a:r>
            <a:r>
              <a:rPr lang="de-DE" sz="2000" b="1" dirty="0" err="1"/>
              <a:t>chefs</a:t>
            </a:r>
            <a:r>
              <a:rPr lang="de-DE" sz="2000" b="1" dirty="0"/>
              <a:t>/</a:t>
            </a:r>
            <a:r>
              <a:rPr lang="de-DE" sz="2000" b="1" dirty="0" err="1"/>
              <a:t>cheffes</a:t>
            </a:r>
            <a:r>
              <a:rPr lang="de-DE" sz="2000" b="1" dirty="0"/>
              <a:t> d'exploitation</a:t>
            </a:r>
          </a:p>
          <a:p>
            <a:endParaRPr lang="de-DE" sz="800" b="1" dirty="0"/>
          </a:p>
          <a:p>
            <a:r>
              <a:rPr lang="de-DE" sz="1700" b="1" dirty="0"/>
              <a:t>Production de fourrage adaptée au site </a:t>
            </a:r>
            <a:r>
              <a:rPr lang="de-DE" sz="1700" dirty="0"/>
              <a:t>("fourrage + biodiversité")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700" dirty="0" err="1"/>
              <a:t>Utiliser</a:t>
            </a:r>
            <a:r>
              <a:rPr lang="de-DE" sz="1700" dirty="0"/>
              <a:t> </a:t>
            </a:r>
            <a:r>
              <a:rPr lang="de-DE" sz="1700" dirty="0" err="1"/>
              <a:t>intensivement</a:t>
            </a:r>
            <a:r>
              <a:rPr lang="de-DE" sz="1700" dirty="0"/>
              <a:t> les </a:t>
            </a:r>
            <a:r>
              <a:rPr lang="de-DE" sz="1700" dirty="0" err="1"/>
              <a:t>sites</a:t>
            </a:r>
            <a:r>
              <a:rPr lang="de-DE" sz="1700" dirty="0"/>
              <a:t> </a:t>
            </a:r>
            <a:r>
              <a:rPr lang="de-DE" sz="1700" dirty="0" err="1"/>
              <a:t>ayant</a:t>
            </a:r>
            <a:r>
              <a:rPr lang="de-DE" sz="1700" dirty="0"/>
              <a:t> </a:t>
            </a:r>
            <a:r>
              <a:rPr lang="de-DE" sz="1700" dirty="0" err="1"/>
              <a:t>un</a:t>
            </a:r>
            <a:r>
              <a:rPr lang="de-DE" sz="1700" dirty="0"/>
              <a:t> </a:t>
            </a:r>
            <a:r>
              <a:rPr lang="de-DE" sz="1700" dirty="0" err="1"/>
              <a:t>potentiel</a:t>
            </a:r>
            <a:r>
              <a:rPr lang="de-DE" sz="1700" dirty="0"/>
              <a:t> </a:t>
            </a:r>
            <a:r>
              <a:rPr lang="de-DE" sz="1700" dirty="0" err="1"/>
              <a:t>pour</a:t>
            </a:r>
            <a:r>
              <a:rPr lang="de-DE" sz="1700" dirty="0"/>
              <a:t> </a:t>
            </a:r>
            <a:r>
              <a:rPr lang="de-DE" sz="1700" dirty="0" err="1"/>
              <a:t>l‘intensif</a:t>
            </a:r>
            <a:endParaRPr lang="de-DE" sz="1700" dirty="0"/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700" dirty="0"/>
              <a:t>Sur d'autres sites, conserver </a:t>
            </a:r>
            <a:r>
              <a:rPr lang="de-DE" sz="1700" dirty="0" err="1"/>
              <a:t>ou</a:t>
            </a:r>
            <a:r>
              <a:rPr lang="de-DE" sz="1700" dirty="0"/>
              <a:t> </a:t>
            </a:r>
            <a:r>
              <a:rPr lang="de-DE" sz="1700" dirty="0" err="1"/>
              <a:t>aménager</a:t>
            </a:r>
            <a:r>
              <a:rPr lang="de-DE" sz="1700" dirty="0"/>
              <a:t> des SPB (prairies riches en espèces, pâturages riches en espèces et en structures) &gt; Module 3</a:t>
            </a:r>
          </a:p>
          <a:p>
            <a:endParaRPr lang="de-DE" sz="1700" b="1" dirty="0"/>
          </a:p>
          <a:p>
            <a:r>
              <a:rPr lang="de-DE" sz="1700" b="1" dirty="0"/>
              <a:t>Élevage adapté au site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700" dirty="0"/>
              <a:t>Adapter les espèces animales, les races, le nombre d'animaux et l'intensité de l'élevage au potentiel de la culture fourragère &gt; Minimiser l'utilisation d'aliments concentrés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700" dirty="0"/>
              <a:t>Systèmes et labels pour une production adaptée :</a:t>
            </a:r>
          </a:p>
          <a:p>
            <a:pPr marL="266700" lvl="1" indent="266700">
              <a:buFont typeface="Symbol" panose="05050102010706020507" pitchFamily="18" charset="2"/>
              <a:buChar char="-"/>
            </a:pPr>
            <a:r>
              <a:rPr lang="de-DE" sz="1700" b="1" dirty="0"/>
              <a:t>Bio </a:t>
            </a:r>
            <a:r>
              <a:rPr lang="de-DE" sz="1200" dirty="0"/>
              <a:t>(p. ex. </a:t>
            </a:r>
            <a:r>
              <a:rPr lang="de-DE" sz="1200" dirty="0" err="1"/>
              <a:t>pas</a:t>
            </a:r>
            <a:r>
              <a:rPr lang="de-DE" sz="1200" dirty="0"/>
              <a:t> d'achat de fourrage, part de </a:t>
            </a:r>
            <a:r>
              <a:rPr lang="de-DE" sz="1200" dirty="0" err="1"/>
              <a:t>fourrage</a:t>
            </a:r>
            <a:r>
              <a:rPr lang="de-DE" sz="1200" dirty="0"/>
              <a:t> </a:t>
            </a:r>
            <a:r>
              <a:rPr lang="de-DE" sz="1200" dirty="0" err="1"/>
              <a:t>prairie</a:t>
            </a:r>
            <a:r>
              <a:rPr lang="de-DE" sz="1200" dirty="0"/>
              <a:t>/</a:t>
            </a:r>
            <a:r>
              <a:rPr lang="de-DE" sz="1200" dirty="0" err="1"/>
              <a:t>pâturage</a:t>
            </a:r>
            <a:r>
              <a:rPr lang="de-DE" sz="1200" dirty="0"/>
              <a:t> </a:t>
            </a:r>
            <a:r>
              <a:rPr lang="de-DE" sz="1200" dirty="0" err="1"/>
              <a:t>selon</a:t>
            </a:r>
            <a:r>
              <a:rPr lang="de-DE" sz="1200" dirty="0"/>
              <a:t> PLVH, max. 5% de concentrés)</a:t>
            </a:r>
          </a:p>
          <a:p>
            <a:pPr marL="266700" lvl="1" indent="266700">
              <a:buFont typeface="Symbol" panose="05050102010706020507" pitchFamily="18" charset="2"/>
              <a:buChar char="-"/>
            </a:pPr>
            <a:r>
              <a:rPr lang="de-DE" sz="1700" b="1" dirty="0"/>
              <a:t>PLVH </a:t>
            </a:r>
            <a:r>
              <a:rPr lang="de-DE" sz="1200" dirty="0"/>
              <a:t>(p. ex. part de fourrage de prairie &amp; de pâturage en région de plaine 75%, en région de montagne 75%)</a:t>
            </a:r>
            <a:endParaRPr lang="de-DE" sz="1100" dirty="0"/>
          </a:p>
          <a:p>
            <a:pPr marL="266700" lvl="1" indent="266700">
              <a:buFont typeface="Symbol" panose="05050102010706020507" pitchFamily="18" charset="2"/>
              <a:buChar char="-"/>
            </a:pPr>
            <a:r>
              <a:rPr lang="de-DE" sz="1700" b="1" dirty="0"/>
              <a:t>Lait de </a:t>
            </a:r>
            <a:r>
              <a:rPr lang="de-DE" sz="1700" b="1" dirty="0" err="1"/>
              <a:t>prairie</a:t>
            </a:r>
            <a:r>
              <a:rPr lang="de-DE" sz="1700" b="1" dirty="0"/>
              <a:t> </a:t>
            </a:r>
            <a:r>
              <a:rPr lang="de-DE" sz="1200" dirty="0"/>
              <a:t>(p. ex. part élevée de fourrage de prairie, peu de concentrés)</a:t>
            </a:r>
          </a:p>
          <a:p>
            <a:pPr marL="266700" lvl="1" indent="266700">
              <a:buFont typeface="Symbol" panose="05050102010706020507" pitchFamily="18" charset="2"/>
              <a:buChar char="-"/>
            </a:pPr>
            <a:r>
              <a:rPr lang="de-DE" sz="1700" b="1" dirty="0"/>
              <a:t>"Durée d'utilisation plus longue des vaches" </a:t>
            </a:r>
            <a:r>
              <a:rPr lang="de-DE" sz="1200" dirty="0"/>
              <a:t>(au moins 3 ou 4 vêlages)</a:t>
            </a:r>
            <a:endParaRPr lang="de-DE" sz="1700" dirty="0"/>
          </a:p>
          <a:p>
            <a:pPr marL="266700" lvl="1" indent="266700"/>
            <a:endParaRPr lang="de-DE" sz="800" dirty="0"/>
          </a:p>
          <a:p>
            <a:r>
              <a:rPr lang="de-DE" sz="1700" b="1" dirty="0" err="1"/>
              <a:t>Choix</a:t>
            </a:r>
            <a:r>
              <a:rPr lang="de-DE" sz="1700" b="1" dirty="0"/>
              <a:t> des </a:t>
            </a:r>
            <a:r>
              <a:rPr lang="de-DE" sz="1700" b="1" dirty="0" err="1"/>
              <a:t>machines</a:t>
            </a:r>
            <a:r>
              <a:rPr lang="de-DE" sz="1700" b="1" dirty="0"/>
              <a:t> et du moment de la journée pour la coupe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700" dirty="0"/>
              <a:t>Prairies intensives : </a:t>
            </a:r>
            <a:r>
              <a:rPr lang="de-DE" sz="1700" dirty="0" err="1"/>
              <a:t>prise</a:t>
            </a:r>
            <a:r>
              <a:rPr lang="de-DE" sz="1700" dirty="0"/>
              <a:t> en compte du vol des abeilles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CH" sz="1700" dirty="0"/>
              <a:t>Prise en </a:t>
            </a:r>
            <a:r>
              <a:rPr lang="de-CH" sz="1700" dirty="0" err="1"/>
              <a:t>compte</a:t>
            </a:r>
            <a:r>
              <a:rPr lang="de-CH" sz="1700" dirty="0"/>
              <a:t> de la </a:t>
            </a:r>
            <a:r>
              <a:rPr lang="de-CH" sz="1700" dirty="0" err="1"/>
              <a:t>faune</a:t>
            </a:r>
            <a:r>
              <a:rPr lang="de-CH" sz="1700" dirty="0"/>
              <a:t> de la </a:t>
            </a:r>
            <a:r>
              <a:rPr lang="de-CH" sz="1700" dirty="0" err="1"/>
              <a:t>prairie</a:t>
            </a:r>
            <a:r>
              <a:rPr lang="de-CH" sz="1700" dirty="0"/>
              <a:t>, p. ex. alouettes des champs et lièvres bruns (dates de fauche, intervalle de fauche) </a:t>
            </a:r>
            <a:endParaRPr lang="de-DE" sz="1700" dirty="0"/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700" dirty="0"/>
              <a:t>Fauche </a:t>
            </a:r>
            <a:r>
              <a:rPr lang="de-DE" sz="1700" dirty="0" err="1"/>
              <a:t>respectueuse</a:t>
            </a:r>
            <a:r>
              <a:rPr lang="de-DE" sz="1700" dirty="0"/>
              <a:t> (pas de faucheuse-conditionneuse), surtout pour les prairies riches en espèces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700" dirty="0"/>
              <a:t>Laisser des </a:t>
            </a:r>
            <a:r>
              <a:rPr lang="de-DE" sz="1700" dirty="0" err="1"/>
              <a:t>bandes</a:t>
            </a:r>
            <a:r>
              <a:rPr lang="de-DE" sz="1700" dirty="0"/>
              <a:t> </a:t>
            </a:r>
            <a:r>
              <a:rPr lang="de-DE" sz="1700" dirty="0" err="1"/>
              <a:t>refuges</a:t>
            </a:r>
            <a:endParaRPr lang="de-DE" sz="1700" dirty="0"/>
          </a:p>
        </p:txBody>
      </p:sp>
      <p:pic>
        <p:nvPicPr>
          <p:cNvPr id="6" name="Grafik 5" descr="Ein Bild, das Gras, Himmel, draußen, Feld enthält.&#10;&#10;Automatisch generierte Beschreibung">
            <a:extLst>
              <a:ext uri="{FF2B5EF4-FFF2-40B4-BE49-F238E27FC236}">
                <a16:creationId xmlns:a16="http://schemas.microsoft.com/office/drawing/2014/main" id="{22505FEF-7C1C-9D19-4DFE-677B814C46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16" y="2748681"/>
            <a:ext cx="2483768" cy="1862826"/>
          </a:xfrm>
          <a:prstGeom prst="rect">
            <a:avLst/>
          </a:prstGeom>
        </p:spPr>
      </p:pic>
      <p:pic>
        <p:nvPicPr>
          <p:cNvPr id="7" name="Grafik 6" descr="Ein Bild, das Vogel, sitzend, draußen, niedergelassen enthält.&#10;&#10;Automatisch generierte Beschreibung">
            <a:extLst>
              <a:ext uri="{FF2B5EF4-FFF2-40B4-BE49-F238E27FC236}">
                <a16:creationId xmlns:a16="http://schemas.microsoft.com/office/drawing/2014/main" id="{0FB6ABBF-36E6-99D9-CE81-E1F7F6C20B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16" y="4725144"/>
            <a:ext cx="2486154" cy="151216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79DC287-B08E-A1DD-0FF2-029DD401E1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15" y="833638"/>
            <a:ext cx="2449912" cy="1801406"/>
          </a:xfrm>
          <a:prstGeom prst="rect">
            <a:avLst/>
          </a:prstGeom>
        </p:spPr>
      </p:pic>
      <p:sp>
        <p:nvSpPr>
          <p:cNvPr id="10" name="Titel 4">
            <a:extLst>
              <a:ext uri="{FF2B5EF4-FFF2-40B4-BE49-F238E27FC236}">
                <a16:creationId xmlns:a16="http://schemas.microsoft.com/office/drawing/2014/main" id="{ED6AD590-22B1-5242-A004-6D90E5CF9D4B}"/>
              </a:ext>
            </a:extLst>
          </p:cNvPr>
          <p:cNvSpPr txBox="1">
            <a:spLocks/>
          </p:cNvSpPr>
          <p:nvPr/>
        </p:nvSpPr>
        <p:spPr>
          <a:xfrm>
            <a:off x="11282" y="0"/>
            <a:ext cx="9132718" cy="4766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fr-CH" sz="2200" b="1"/>
              <a:t>Production herbagère : lien avec la biodiversité</a:t>
            </a:r>
            <a:endParaRPr lang="fr-CH" sz="2200" b="1" dirty="0"/>
          </a:p>
        </p:txBody>
      </p:sp>
    </p:spTree>
    <p:extLst>
      <p:ext uri="{BB962C8B-B14F-4D97-AF65-F5344CB8AC3E}">
        <p14:creationId xmlns:p14="http://schemas.microsoft.com/office/powerpoint/2010/main" val="5506797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C6CB0DDD-1E02-6B1B-C6D6-BDBD74939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144000" cy="39110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br>
              <a:rPr lang="fr-CH"/>
            </a:br>
            <a:r>
              <a:rPr lang="fr-CH" b="1"/>
              <a:t>P</a:t>
            </a:r>
            <a:r>
              <a:rPr lang="fr-CH" sz="2300" b="1"/>
              <a:t>romotion de la biodiversité : "Ce sont toujours les mêmes aspects..."</a:t>
            </a:r>
            <a:br>
              <a:rPr lang="fr-CH"/>
            </a:br>
            <a:endParaRPr lang="fr-CH"/>
          </a:p>
        </p:txBody>
      </p:sp>
      <p:graphicFrame>
        <p:nvGraphicFramePr>
          <p:cNvPr id="4" name="Tabelle 4">
            <a:extLst>
              <a:ext uri="{FF2B5EF4-FFF2-40B4-BE49-F238E27FC236}">
                <a16:creationId xmlns:a16="http://schemas.microsoft.com/office/drawing/2014/main" id="{CBC05C93-FAE9-9C81-4D29-209E6B5B6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164443"/>
              </p:ext>
            </p:extLst>
          </p:nvPr>
        </p:nvGraphicFramePr>
        <p:xfrm>
          <a:off x="0" y="404664"/>
          <a:ext cx="9144000" cy="651147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627784">
                  <a:extLst>
                    <a:ext uri="{9D8B030D-6E8A-4147-A177-3AD203B41FA5}">
                      <a16:colId xmlns:a16="http://schemas.microsoft.com/office/drawing/2014/main" val="3030395340"/>
                    </a:ext>
                  </a:extLst>
                </a:gridCol>
                <a:gridCol w="6516216">
                  <a:extLst>
                    <a:ext uri="{9D8B030D-6E8A-4147-A177-3AD203B41FA5}">
                      <a16:colId xmlns:a16="http://schemas.microsoft.com/office/drawing/2014/main" val="4283577720"/>
                    </a:ext>
                  </a:extLst>
                </a:gridCol>
              </a:tblGrid>
              <a:tr h="420624">
                <a:tc>
                  <a:txBody>
                    <a:bodyPr/>
                    <a:lstStyle/>
                    <a:p>
                      <a:r>
                        <a:rPr lang="de-CH" sz="1600" dirty="0"/>
                        <a:t>Objectifs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600" dirty="0"/>
                        <a:t>Mesures possibles</a:t>
                      </a:r>
                      <a:endParaRPr lang="de-CH" sz="1600" dirty="0">
                        <a:highlight>
                          <a:srgbClr val="FF3399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8935831"/>
                  </a:ext>
                </a:extLst>
              </a:tr>
              <a:tr h="1762690">
                <a:tc>
                  <a:txBody>
                    <a:bodyPr/>
                    <a:lstStyle/>
                    <a:p>
                      <a:r>
                        <a:rPr lang="de-CH" sz="1600" b="1" dirty="0"/>
                        <a:t>Production adaptée au site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Symbol" panose="05050102010706020507" pitchFamily="18" charset="2"/>
                        <a:buChar char="-"/>
                      </a:pPr>
                      <a:r>
                        <a:rPr lang="de-CH" sz="1600" kern="1200" dirty="0">
                          <a:solidFill>
                            <a:schemeClr val="dk1"/>
                          </a:solidFill>
                        </a:rPr>
                        <a:t>Cultures et variétés adaptées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CH" sz="1600" kern="1200" dirty="0">
                          <a:solidFill>
                            <a:schemeClr val="dk1"/>
                          </a:solidFill>
                        </a:rPr>
                        <a:t>Rotation des cultures appropriée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CH" sz="1600" kern="1200" dirty="0">
                          <a:solidFill>
                            <a:schemeClr val="dk1"/>
                          </a:solidFill>
                        </a:rPr>
                        <a:t>"Des rendements "raisonnables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endParaRPr lang="de-CH" sz="800" kern="1200" dirty="0">
                        <a:solidFill>
                          <a:schemeClr val="dk1"/>
                        </a:solidFill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CH" sz="1600" kern="1200" dirty="0">
                          <a:solidFill>
                            <a:schemeClr val="dk1"/>
                          </a:solidFill>
                        </a:rPr>
                        <a:t>Prairies adaptées avec une gestion adaptée (utilisation, fertilisation)</a:t>
                      </a:r>
                    </a:p>
                    <a:p>
                      <a:pPr marL="285750" indent="-285750" algn="l" defTabSz="914400" rtl="0" eaLnBrk="1" latinLnBrk="0" hangingPunct="1">
                        <a:buFont typeface="Symbol" panose="05050102010706020507" pitchFamily="18" charset="2"/>
                        <a:buChar char="-"/>
                      </a:pPr>
                      <a:r>
                        <a:rPr lang="de-CH" sz="1600" kern="1200" dirty="0">
                          <a:solidFill>
                            <a:schemeClr val="dk1"/>
                          </a:solidFill>
                        </a:rPr>
                        <a:t>Un cheptel adapté à la base alimentaire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de-CH" sz="1600" kern="1200" dirty="0">
                          <a:solidFill>
                            <a:schemeClr val="dk1"/>
                          </a:solidFill>
                        </a:rPr>
                        <a:t>...</a:t>
                      </a:r>
                      <a:endParaRPr lang="de-CH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5430515"/>
                  </a:ext>
                </a:extLst>
              </a:tr>
              <a:tr h="2240708">
                <a:tc>
                  <a:txBody>
                    <a:bodyPr/>
                    <a:lstStyle/>
                    <a:p>
                      <a:r>
                        <a:rPr lang="de-CH" sz="1600" b="1" dirty="0"/>
                        <a:t>Préserver les ressources /</a:t>
                      </a:r>
                    </a:p>
                    <a:p>
                      <a:r>
                        <a:rPr lang="de-CH" sz="1600" b="1" dirty="0"/>
                        <a:t>Réduction des émissions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CH" sz="1600" dirty="0"/>
                        <a:t>Moment opportun et quantités adaptées aux </a:t>
                      </a:r>
                      <a:r>
                        <a:rPr lang="de-CH" sz="1600" dirty="0" err="1"/>
                        <a:t>besoins</a:t>
                      </a:r>
                      <a:r>
                        <a:rPr lang="de-CH" sz="1600" dirty="0"/>
                        <a:t> </a:t>
                      </a:r>
                      <a:r>
                        <a:rPr lang="de-CH" sz="1600" dirty="0" err="1"/>
                        <a:t>quant</a:t>
                      </a:r>
                      <a:r>
                        <a:rPr lang="de-CH" sz="1600" dirty="0"/>
                        <a:t> </a:t>
                      </a:r>
                      <a:r>
                        <a:rPr lang="de-CH" sz="1600" dirty="0" err="1"/>
                        <a:t>aux</a:t>
                      </a:r>
                      <a:r>
                        <a:rPr lang="de-CH" sz="1600" dirty="0"/>
                        <a:t> </a:t>
                      </a:r>
                      <a:r>
                        <a:rPr lang="de-CH" sz="1600" dirty="0" err="1"/>
                        <a:t>engrais</a:t>
                      </a:r>
                      <a:r>
                        <a:rPr lang="de-CH" sz="1600" dirty="0"/>
                        <a:t> et </a:t>
                      </a:r>
                      <a:r>
                        <a:rPr lang="de-CH" sz="1600" dirty="0" err="1"/>
                        <a:t>PPh</a:t>
                      </a:r>
                      <a:endParaRPr lang="de-CH" sz="1600" dirty="0"/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CH" sz="1600" dirty="0"/>
                        <a:t>Pas d'utilisation de </a:t>
                      </a:r>
                      <a:r>
                        <a:rPr lang="de-CH" sz="1600" dirty="0" err="1"/>
                        <a:t>PPh</a:t>
                      </a:r>
                      <a:r>
                        <a:rPr lang="de-CH" sz="1600" dirty="0"/>
                        <a:t> à haut risque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CH" sz="1600" dirty="0"/>
                        <a:t>Réduction des émissions dans les étables et lors du stockage des engrais de ferme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CH" sz="1600" dirty="0"/>
                        <a:t>Bonne technique </a:t>
                      </a:r>
                      <a:r>
                        <a:rPr lang="de-CH" sz="1600" dirty="0" err="1"/>
                        <a:t>d'épandage</a:t>
                      </a:r>
                      <a:r>
                        <a:rPr lang="de-CH" sz="1600" dirty="0"/>
                        <a:t> (</a:t>
                      </a:r>
                      <a:r>
                        <a:rPr lang="de-CH" sz="1600" dirty="0" err="1"/>
                        <a:t>pendillard</a:t>
                      </a:r>
                      <a:r>
                        <a:rPr lang="de-CH" sz="1600" dirty="0"/>
                        <a:t>, buses, </a:t>
                      </a:r>
                      <a:r>
                        <a:rPr lang="de-CH" sz="1600" dirty="0" err="1"/>
                        <a:t>droplegs</a:t>
                      </a:r>
                      <a:r>
                        <a:rPr lang="de-CH" sz="1600" dirty="0"/>
                        <a:t>, conditions météorologiques, ...)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CH" sz="1600" dirty="0"/>
                        <a:t>Promotion de la fertilité du sol (</a:t>
                      </a:r>
                      <a:r>
                        <a:rPr lang="de-CH" sz="1600" dirty="0" err="1"/>
                        <a:t>techniques</a:t>
                      </a:r>
                      <a:r>
                        <a:rPr lang="de-CH" sz="1600" dirty="0"/>
                        <a:t> </a:t>
                      </a:r>
                      <a:r>
                        <a:rPr lang="de-CH" sz="1600" dirty="0" err="1"/>
                        <a:t>culturales</a:t>
                      </a:r>
                      <a:r>
                        <a:rPr lang="de-CH" sz="1600" dirty="0"/>
                        <a:t> </a:t>
                      </a:r>
                      <a:r>
                        <a:rPr lang="de-CH" sz="1600" dirty="0" err="1"/>
                        <a:t>préservant</a:t>
                      </a:r>
                      <a:r>
                        <a:rPr lang="de-CH" sz="1600" dirty="0"/>
                        <a:t> le </a:t>
                      </a:r>
                      <a:r>
                        <a:rPr lang="de-CH" sz="1600" dirty="0" err="1"/>
                        <a:t>sol</a:t>
                      </a:r>
                      <a:r>
                        <a:rPr lang="de-CH" sz="1600" dirty="0"/>
                        <a:t>, constitution d'humus)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CH" sz="1600" dirty="0"/>
                        <a:t>Distances </a:t>
                      </a:r>
                      <a:r>
                        <a:rPr lang="de-CH" sz="1600" dirty="0" err="1"/>
                        <a:t>généreuses</a:t>
                      </a:r>
                      <a:r>
                        <a:rPr lang="de-CH" sz="1600" dirty="0"/>
                        <a:t> </a:t>
                      </a:r>
                      <a:r>
                        <a:rPr lang="de-CH" sz="1600" dirty="0" err="1"/>
                        <a:t>aux</a:t>
                      </a:r>
                      <a:r>
                        <a:rPr lang="de-CH" sz="1600" dirty="0"/>
                        <a:t> cours d'eau, </a:t>
                      </a:r>
                      <a:r>
                        <a:rPr lang="de-CH" sz="1600" dirty="0" err="1"/>
                        <a:t>bosquets</a:t>
                      </a:r>
                      <a:r>
                        <a:rPr lang="de-CH" sz="1600" dirty="0"/>
                        <a:t>, </a:t>
                      </a:r>
                      <a:r>
                        <a:rPr lang="de-CH" sz="1600" dirty="0" err="1"/>
                        <a:t>zones</a:t>
                      </a:r>
                      <a:r>
                        <a:rPr lang="de-CH" sz="1600" dirty="0"/>
                        <a:t> protégées et autres habitats semi-naturels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CH" sz="1600" dirty="0"/>
                        <a:t>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645940"/>
                  </a:ext>
                </a:extLst>
              </a:tr>
              <a:tr h="1045664">
                <a:tc>
                  <a:txBody>
                    <a:bodyPr/>
                    <a:lstStyle/>
                    <a:p>
                      <a:r>
                        <a:rPr lang="de-CH" sz="1600" b="1" dirty="0"/>
                        <a:t>Mesures directes pour la promotion de la biodiversité</a:t>
                      </a:r>
                    </a:p>
                    <a:p>
                      <a:r>
                        <a:rPr lang="de-CH" sz="1600" dirty="0"/>
                        <a:t>("Infrastructure écologique")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CH" sz="1600" dirty="0"/>
                        <a:t>Mise en place d'un réseau de SPB et de </a:t>
                      </a:r>
                      <a:r>
                        <a:rPr lang="de-CH" sz="1600" dirty="0" err="1"/>
                        <a:t>bandes</a:t>
                      </a:r>
                      <a:r>
                        <a:rPr lang="de-CH" sz="1600" dirty="0"/>
                        <a:t> </a:t>
                      </a:r>
                      <a:r>
                        <a:rPr lang="de-CH" sz="1600" dirty="0" err="1"/>
                        <a:t>semées</a:t>
                      </a:r>
                      <a:r>
                        <a:rPr lang="de-CH" sz="1600" dirty="0"/>
                        <a:t> </a:t>
                      </a:r>
                      <a:r>
                        <a:rPr lang="de-CH" sz="1600" dirty="0" err="1"/>
                        <a:t>pour</a:t>
                      </a:r>
                      <a:r>
                        <a:rPr lang="de-CH" sz="1600" dirty="0"/>
                        <a:t> </a:t>
                      </a:r>
                      <a:r>
                        <a:rPr lang="de-CH" sz="1600" dirty="0" err="1"/>
                        <a:t>organismes</a:t>
                      </a:r>
                      <a:r>
                        <a:rPr lang="de-CH" sz="1600" dirty="0"/>
                        <a:t> </a:t>
                      </a:r>
                      <a:r>
                        <a:rPr lang="de-CH" sz="1600" dirty="0" err="1"/>
                        <a:t>utiles</a:t>
                      </a:r>
                      <a:endParaRPr lang="de-CH" sz="1600" dirty="0"/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CH" sz="1600" dirty="0"/>
                        <a:t>Participation à des projets de mise en réseau et autres projets de promotion de la biodiversité</a:t>
                      </a:r>
                    </a:p>
                    <a:p>
                      <a:pPr marL="285750" indent="-285750">
                        <a:buFont typeface="Symbol" panose="05050102010706020507" pitchFamily="18" charset="2"/>
                        <a:buChar char="-"/>
                      </a:pPr>
                      <a:r>
                        <a:rPr lang="de-CH" sz="1600" dirty="0"/>
                        <a:t>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7350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82908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4A12BE7-A115-4472-9FCF-AE4E68A11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B5374A4-1504-4EA7-BD80-D9EC315176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26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79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Institutions éditrices 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 info@agrofutura.ch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 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 de recherche de l'agriculture biologique FiBL,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 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 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 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 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 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BioSuisse,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FiBL,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Station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Ornithologique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Suisse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Traduction 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Référence recommandée 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V., Zurbrügg C. (2025).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Matériel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pédagogique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pour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la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formation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de conseil en biodiversité à l'échelle de l'exploitation d'Agrofutura, FiBL et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La série de transparents a été réalisée avec le soutien financier de l'Office fédéral de l'agriculture, de l'Office fédéral de l'environnement, des cantons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pilotes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de Berne, Fribourg, Lucerne, Saint-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Gall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Thurgovie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Vaud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et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Zurich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(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offices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charge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l’agriculture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ou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l'environnement)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et de la Fondation Leopold Bachmann. Nous tenons à remercier chaleureusement tous les bailleurs de fonds.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 jeu de transparents peut être téléchargé gratuitement sur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Toutes les informations contenues dans le dossier sont basées sur les connaissances et l'expérience des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Malgré le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plus grand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soin apporté à leur rédaction, des inexactitudes et des erreurs d'application ne peuvent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être exclues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Par conséquent,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et les éditeurs déclinent toute responsabilité pour d'éventuelles inexactitudes dans le contenu ou pour des dommages résultant du suivi des recommandations.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©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Agrofutura AG,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FiBL, Agridea,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les photos ne peuvent être utilisées qu'à des fins de formation initiale et continue sur le thème de la biodiversité dans l'exploitation agricole. Tous les droits sont réservés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aux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e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Mentions légales</a:t>
            </a:r>
            <a:endParaRPr lang="de-CH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0DCB4CB5-4CC7-06A3-B429-35913D754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3608" y="1617464"/>
            <a:ext cx="7128792" cy="2387600"/>
          </a:xfrm>
        </p:spPr>
        <p:txBody>
          <a:bodyPr>
            <a:normAutofit/>
          </a:bodyPr>
          <a:lstStyle/>
          <a:p>
            <a:r>
              <a:rPr lang="de-DE" dirty="0">
                <a:latin typeface="+mn-lt"/>
              </a:rPr>
              <a:t>Partie  1</a:t>
            </a:r>
            <a:br>
              <a:rPr lang="de-DE" dirty="0">
                <a:latin typeface="+mn-lt"/>
              </a:rPr>
            </a:br>
            <a:r>
              <a:rPr lang="de-DE" dirty="0" err="1">
                <a:latin typeface="+mn-lt"/>
              </a:rPr>
              <a:t>Conditions</a:t>
            </a:r>
            <a:r>
              <a:rPr lang="de-DE" dirty="0">
                <a:latin typeface="+mn-lt"/>
              </a:rPr>
              <a:t> </a:t>
            </a:r>
            <a:r>
              <a:rPr lang="de-DE" dirty="0" err="1">
                <a:latin typeface="+mn-lt"/>
              </a:rPr>
              <a:t>cadres</a:t>
            </a:r>
            <a:endParaRPr lang="de-CH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530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64849BB2-AACA-ED2C-B0D2-2509DA086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7383"/>
            <a:ext cx="9143404" cy="64807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2200" b="1" dirty="0" err="1"/>
              <a:t>Agriculture</a:t>
            </a:r>
            <a:r>
              <a:rPr lang="de-DE" sz="2200" b="1" dirty="0"/>
              <a:t> suisse : la Suisse, </a:t>
            </a:r>
            <a:r>
              <a:rPr lang="fr-CH" sz="2200" b="1" dirty="0"/>
              <a:t>« </a:t>
            </a:r>
            <a:r>
              <a:rPr lang="de-DE" sz="2200" b="1" dirty="0" err="1"/>
              <a:t>pays</a:t>
            </a:r>
            <a:r>
              <a:rPr lang="fr-CH" sz="2000" b="1" dirty="0"/>
              <a:t> herbager»</a:t>
            </a:r>
            <a:endParaRPr lang="de-CH" sz="2200" b="1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B7F33959-75F7-A95C-62FE-5AD1F0A40DF2}"/>
              </a:ext>
            </a:extLst>
          </p:cNvPr>
          <p:cNvSpPr txBox="1"/>
          <p:nvPr/>
        </p:nvSpPr>
        <p:spPr>
          <a:xfrm>
            <a:off x="107504" y="5805264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200" b="1" dirty="0"/>
              <a:t>Sources : Rapport </a:t>
            </a:r>
            <a:r>
              <a:rPr lang="de-CH" sz="1200" b="1" dirty="0" err="1"/>
              <a:t>agricole</a:t>
            </a:r>
            <a:r>
              <a:rPr lang="de-CH" sz="1200" b="1" dirty="0"/>
              <a:t> OFAG, OFS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297CFFF-2D73-5E7F-BDFB-50381F53B028}"/>
              </a:ext>
            </a:extLst>
          </p:cNvPr>
          <p:cNvSpPr txBox="1"/>
          <p:nvPr/>
        </p:nvSpPr>
        <p:spPr>
          <a:xfrm>
            <a:off x="4067946" y="5343598"/>
            <a:ext cx="4896543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1200" b="1" dirty="0"/>
              <a:t>SAU :	</a:t>
            </a:r>
            <a:r>
              <a:rPr lang="de-CH" sz="1200" b="1" dirty="0" err="1"/>
              <a:t>Terres</a:t>
            </a:r>
            <a:r>
              <a:rPr lang="de-CH" sz="1200" b="1" dirty="0"/>
              <a:t> </a:t>
            </a:r>
            <a:r>
              <a:rPr lang="de-CH" sz="1200" b="1" dirty="0" err="1"/>
              <a:t>assolées</a:t>
            </a:r>
            <a:r>
              <a:rPr lang="de-CH" sz="1200" b="1" dirty="0"/>
              <a:t> </a:t>
            </a:r>
            <a:r>
              <a:rPr lang="de-CH" sz="1200" dirty="0"/>
              <a:t>(terres ouvertes + </a:t>
            </a:r>
            <a:r>
              <a:rPr lang="de-CH" sz="1200" dirty="0" err="1"/>
              <a:t>prairies</a:t>
            </a:r>
            <a:r>
              <a:rPr lang="de-CH" sz="1200" dirty="0"/>
              <a:t> </a:t>
            </a:r>
            <a:r>
              <a:rPr lang="de-CH" sz="1200" dirty="0" err="1"/>
              <a:t>temporaires</a:t>
            </a:r>
            <a:r>
              <a:rPr lang="de-CH" sz="1200" dirty="0"/>
              <a:t>)</a:t>
            </a:r>
            <a:endParaRPr lang="de-CH" sz="1200" b="1" dirty="0"/>
          </a:p>
          <a:p>
            <a:r>
              <a:rPr lang="de-CH" sz="1050" dirty="0"/>
              <a:t>(</a:t>
            </a:r>
            <a:r>
              <a:rPr lang="de-CH" sz="1050" dirty="0" err="1"/>
              <a:t>OTerm</a:t>
            </a:r>
            <a:r>
              <a:rPr lang="de-CH" sz="1050" dirty="0"/>
              <a:t> art. 14) 	</a:t>
            </a:r>
            <a:r>
              <a:rPr lang="de-CH" sz="1200" b="1" dirty="0" err="1"/>
              <a:t>Surfaces</a:t>
            </a:r>
            <a:r>
              <a:rPr lang="de-CH" sz="1200" b="1" dirty="0"/>
              <a:t> </a:t>
            </a:r>
            <a:r>
              <a:rPr lang="de-CH" sz="1200" b="1" dirty="0" err="1"/>
              <a:t>herbagères</a:t>
            </a:r>
            <a:r>
              <a:rPr lang="de-CH" sz="1200" b="1" dirty="0"/>
              <a:t> permanentes </a:t>
            </a:r>
            <a:r>
              <a:rPr lang="de-CH" sz="1200" dirty="0"/>
              <a:t>(</a:t>
            </a:r>
            <a:r>
              <a:rPr lang="de-CH" sz="1200" dirty="0" err="1"/>
              <a:t>prairies</a:t>
            </a:r>
            <a:r>
              <a:rPr lang="de-CH" sz="1200" dirty="0"/>
              <a:t> et pâturages)</a:t>
            </a:r>
            <a:endParaRPr lang="de-CH" sz="1200" b="1" dirty="0"/>
          </a:p>
          <a:p>
            <a:r>
              <a:rPr lang="de-CH" sz="1200" b="1" dirty="0"/>
              <a:t>	</a:t>
            </a:r>
            <a:r>
              <a:rPr lang="de-CH" sz="1200" b="1" dirty="0" err="1"/>
              <a:t>Surfaces</a:t>
            </a:r>
            <a:r>
              <a:rPr lang="de-CH" sz="1200" b="1" dirty="0"/>
              <a:t> à </a:t>
            </a:r>
            <a:r>
              <a:rPr lang="de-CH" sz="1200" b="1" dirty="0" err="1"/>
              <a:t>litière</a:t>
            </a:r>
            <a:endParaRPr lang="de-CH" sz="1200" b="1" dirty="0"/>
          </a:p>
          <a:p>
            <a:r>
              <a:rPr lang="de-CH" sz="1200" b="1" dirty="0"/>
              <a:t>	</a:t>
            </a:r>
            <a:r>
              <a:rPr lang="de-CH" sz="1200" b="1" dirty="0" err="1"/>
              <a:t>Cultures</a:t>
            </a:r>
            <a:r>
              <a:rPr lang="de-CH" sz="1200" b="1" dirty="0"/>
              <a:t> </a:t>
            </a:r>
            <a:r>
              <a:rPr lang="de-CH" sz="1200" b="1" dirty="0" err="1"/>
              <a:t>pérennes</a:t>
            </a:r>
            <a:endParaRPr lang="de-CH" sz="1200" b="1" dirty="0"/>
          </a:p>
          <a:p>
            <a:r>
              <a:rPr lang="de-CH" sz="1200" b="1" dirty="0"/>
              <a:t>	</a:t>
            </a:r>
            <a:r>
              <a:rPr lang="de-CH" sz="1200" b="1" dirty="0" err="1"/>
              <a:t>Cultures</a:t>
            </a:r>
            <a:r>
              <a:rPr lang="de-CH" sz="1200" b="1" dirty="0"/>
              <a:t> </a:t>
            </a:r>
            <a:r>
              <a:rPr lang="de-CH" sz="1200" b="1" dirty="0" err="1"/>
              <a:t>cultivées</a:t>
            </a:r>
            <a:r>
              <a:rPr lang="de-CH" sz="1200" b="1" dirty="0"/>
              <a:t> </a:t>
            </a:r>
            <a:r>
              <a:rPr lang="de-CH" sz="1200" b="1" dirty="0" err="1"/>
              <a:t>toute</a:t>
            </a:r>
            <a:r>
              <a:rPr lang="de-CH" sz="1200" b="1" dirty="0"/>
              <a:t> </a:t>
            </a:r>
            <a:r>
              <a:rPr lang="de-CH" sz="1200" b="1" dirty="0" err="1"/>
              <a:t>l’année</a:t>
            </a:r>
            <a:r>
              <a:rPr lang="de-CH" sz="1200" b="1" dirty="0"/>
              <a:t> </a:t>
            </a:r>
            <a:r>
              <a:rPr lang="de-CH" sz="1200" b="1" dirty="0" err="1"/>
              <a:t>sous</a:t>
            </a:r>
            <a:r>
              <a:rPr lang="de-CH" sz="1200" b="1" dirty="0"/>
              <a:t> </a:t>
            </a:r>
            <a:r>
              <a:rPr lang="de-CH" sz="1200" b="1" dirty="0" err="1"/>
              <a:t>abri</a:t>
            </a:r>
            <a:endParaRPr lang="de-CH" sz="1200" b="1" dirty="0"/>
          </a:p>
          <a:p>
            <a:r>
              <a:rPr lang="de-CH" sz="1200" b="1" dirty="0"/>
              <a:t>	Haies, </a:t>
            </a:r>
            <a:r>
              <a:rPr lang="de-CH" sz="1200" b="1" dirty="0" err="1"/>
              <a:t>berges</a:t>
            </a:r>
            <a:r>
              <a:rPr lang="de-CH" sz="1200" b="1" dirty="0"/>
              <a:t> </a:t>
            </a:r>
            <a:r>
              <a:rPr lang="de-CH" sz="1200" b="1" dirty="0" err="1"/>
              <a:t>boisées</a:t>
            </a:r>
            <a:r>
              <a:rPr lang="de-CH" sz="1200" b="1" dirty="0"/>
              <a:t> et bosquets champêtres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300819D7-0DF0-E84E-BC1F-CD02A40AFEEB}"/>
              </a:ext>
            </a:extLst>
          </p:cNvPr>
          <p:cNvGrpSpPr/>
          <p:nvPr/>
        </p:nvGrpSpPr>
        <p:grpSpPr>
          <a:xfrm>
            <a:off x="-2891" y="606016"/>
            <a:ext cx="7534114" cy="4662735"/>
            <a:chOff x="-615655" y="606094"/>
            <a:chExt cx="8022874" cy="4637979"/>
          </a:xfrm>
        </p:grpSpPr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5637019F-1886-B3C1-FFE5-2FE61D594D1C}"/>
                </a:ext>
              </a:extLst>
            </p:cNvPr>
            <p:cNvGrpSpPr/>
            <p:nvPr/>
          </p:nvGrpSpPr>
          <p:grpSpPr>
            <a:xfrm>
              <a:off x="-615655" y="606094"/>
              <a:ext cx="4107104" cy="4637979"/>
              <a:chOff x="-615655" y="1361014"/>
              <a:chExt cx="4107104" cy="4637979"/>
            </a:xfrm>
          </p:grpSpPr>
          <p:pic>
            <p:nvPicPr>
              <p:cNvPr id="16" name="Grafik 15">
                <a:extLst>
                  <a:ext uri="{FF2B5EF4-FFF2-40B4-BE49-F238E27FC236}">
                    <a16:creationId xmlns:a16="http://schemas.microsoft.com/office/drawing/2014/main" id="{794D9540-3553-6BB5-FC47-AB71E941A1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612576" y="2852936"/>
                <a:ext cx="4104025" cy="3146057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8A3476B-26DF-6A76-8EF2-2C23F079096B}"/>
                  </a:ext>
                </a:extLst>
              </p:cNvPr>
              <p:cNvSpPr txBox="1"/>
              <p:nvPr/>
            </p:nvSpPr>
            <p:spPr>
              <a:xfrm>
                <a:off x="-615655" y="1361014"/>
                <a:ext cx="3491449" cy="1477328"/>
              </a:xfrm>
              <a:prstGeom prst="rect">
                <a:avLst/>
              </a:prstGeom>
              <a:solidFill>
                <a:srgbClr val="FCFF7D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b="1" dirty="0" err="1"/>
                  <a:t>Utilisation</a:t>
                </a:r>
                <a:r>
                  <a:rPr lang="de-DE" b="1" dirty="0"/>
                  <a:t> du </a:t>
                </a:r>
                <a:r>
                  <a:rPr lang="de-DE" b="1" dirty="0" err="1"/>
                  <a:t>sol</a:t>
                </a:r>
                <a:r>
                  <a:rPr lang="de-DE" b="1" dirty="0"/>
                  <a:t> en 2022</a:t>
                </a:r>
              </a:p>
              <a:p>
                <a:endParaRPr lang="de-DE" dirty="0"/>
              </a:p>
              <a:p>
                <a:r>
                  <a:rPr lang="de-CH" dirty="0"/>
                  <a:t>SAU		1'042'000 ha</a:t>
                </a:r>
              </a:p>
              <a:p>
                <a:r>
                  <a:rPr lang="de-CH" dirty="0" err="1"/>
                  <a:t>Région</a:t>
                </a:r>
                <a:r>
                  <a:rPr lang="de-CH" dirty="0"/>
                  <a:t> </a:t>
                </a:r>
                <a:r>
                  <a:rPr lang="de-CH" dirty="0" err="1"/>
                  <a:t>d'estivage</a:t>
                </a:r>
                <a:r>
                  <a:rPr lang="de-CH" dirty="0"/>
                  <a:t>	   465'000 ha</a:t>
                </a:r>
              </a:p>
              <a:p>
                <a:endParaRPr lang="de-CH" dirty="0"/>
              </a:p>
            </p:txBody>
          </p: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0A9188C-6B01-5540-BEE2-F4C6C448D689}"/>
                </a:ext>
              </a:extLst>
            </p:cNvPr>
            <p:cNvSpPr txBox="1"/>
            <p:nvPr/>
          </p:nvSpPr>
          <p:spPr>
            <a:xfrm>
              <a:off x="0" y="2209334"/>
              <a:ext cx="369390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CH" sz="1600" dirty="0"/>
                <a:t>SAU (bleu) et région d’estivage (orange)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C4789EB3-A598-CF4D-8A54-7E374930C0C7}"/>
                </a:ext>
              </a:extLst>
            </p:cNvPr>
            <p:cNvSpPr txBox="1"/>
            <p:nvPr/>
          </p:nvSpPr>
          <p:spPr>
            <a:xfrm>
              <a:off x="5235289" y="648196"/>
              <a:ext cx="2171930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CH" sz="1600" dirty="0"/>
                <a:t>Utilisation du sol 2022</a:t>
              </a:r>
            </a:p>
            <a:p>
              <a:r>
                <a:rPr lang="fr-CH" sz="1600" dirty="0"/>
                <a:t>SAU = 1’042’000 ha</a:t>
              </a:r>
            </a:p>
          </p:txBody>
        </p:sp>
      </p:grpSp>
      <p:graphicFrame>
        <p:nvGraphicFramePr>
          <p:cNvPr id="4" name="Diagramm 21">
            <a:extLst>
              <a:ext uri="{FF2B5EF4-FFF2-40B4-BE49-F238E27FC236}">
                <a16:creationId xmlns:a16="http://schemas.microsoft.com/office/drawing/2014/main" id="{09607616-74D5-2389-0A7E-BDA1422031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468655"/>
              </p:ext>
            </p:extLst>
          </p:nvPr>
        </p:nvGraphicFramePr>
        <p:xfrm>
          <a:off x="3491449" y="1276037"/>
          <a:ext cx="5611141" cy="3599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90384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8F5054C4-5274-A6AB-7010-FDD23A57E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493359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de-DE" sz="2200" b="1" dirty="0"/>
              <a:t>Agriculture suisse : </a:t>
            </a:r>
            <a:r>
              <a:rPr lang="de-DE" sz="2200" b="1" dirty="0" err="1"/>
              <a:t>utilisation</a:t>
            </a:r>
            <a:r>
              <a:rPr lang="de-DE" sz="2200" b="1" dirty="0"/>
              <a:t> des </a:t>
            </a:r>
            <a:r>
              <a:rPr lang="de-DE" sz="2200" b="1" dirty="0" err="1"/>
              <a:t>terres</a:t>
            </a:r>
            <a:r>
              <a:rPr lang="de-DE" sz="2200" b="1" dirty="0"/>
              <a:t> </a:t>
            </a:r>
            <a:r>
              <a:rPr lang="de-DE" sz="2200" b="1" dirty="0" err="1"/>
              <a:t>assolées</a:t>
            </a:r>
            <a:endParaRPr lang="de-CH" sz="2200" b="1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984C10E-4B9F-8956-5BB3-955EAD126C07}"/>
              </a:ext>
            </a:extLst>
          </p:cNvPr>
          <p:cNvSpPr txBox="1"/>
          <p:nvPr/>
        </p:nvSpPr>
        <p:spPr>
          <a:xfrm>
            <a:off x="323528" y="4798893"/>
            <a:ext cx="388843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err="1"/>
              <a:t>Terres</a:t>
            </a:r>
            <a:r>
              <a:rPr lang="de-DE" dirty="0"/>
              <a:t> </a:t>
            </a:r>
            <a:r>
              <a:rPr lang="de-DE" dirty="0" err="1"/>
              <a:t>assolées</a:t>
            </a:r>
            <a:r>
              <a:rPr lang="de-DE" dirty="0"/>
              <a:t> (TA) env. 400'000ha</a:t>
            </a:r>
          </a:p>
          <a:p>
            <a:r>
              <a:rPr lang="de-DE" dirty="0"/>
              <a:t>Terres </a:t>
            </a:r>
            <a:r>
              <a:rPr lang="de-DE" dirty="0" err="1"/>
              <a:t>ouvertes</a:t>
            </a:r>
            <a:r>
              <a:rPr lang="de-DE" dirty="0"/>
              <a:t> (TO) env. 275'000ha</a:t>
            </a:r>
          </a:p>
        </p:txBody>
      </p:sp>
      <p:sp>
        <p:nvSpPr>
          <p:cNvPr id="12" name="Pfeil: nach rechts 11">
            <a:extLst>
              <a:ext uri="{FF2B5EF4-FFF2-40B4-BE49-F238E27FC236}">
                <a16:creationId xmlns:a16="http://schemas.microsoft.com/office/drawing/2014/main" id="{7D9443AE-0BAE-83B2-ACE7-C6EFD08FAAE5}"/>
              </a:ext>
            </a:extLst>
          </p:cNvPr>
          <p:cNvSpPr/>
          <p:nvPr/>
        </p:nvSpPr>
        <p:spPr>
          <a:xfrm>
            <a:off x="4285957" y="4942038"/>
            <a:ext cx="572086" cy="36004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3F27E72-49E8-862B-A331-22FF6F261AD6}"/>
              </a:ext>
            </a:extLst>
          </p:cNvPr>
          <p:cNvSpPr txBox="1"/>
          <p:nvPr/>
        </p:nvSpPr>
        <p:spPr>
          <a:xfrm>
            <a:off x="5004048" y="4797152"/>
            <a:ext cx="3995936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n-NO" dirty="0"/>
              <a:t>env. 1/3 </a:t>
            </a:r>
            <a:r>
              <a:rPr lang="nn-NO" dirty="0" err="1"/>
              <a:t>des</a:t>
            </a:r>
            <a:r>
              <a:rPr lang="nn-NO" dirty="0"/>
              <a:t> TA </a:t>
            </a:r>
            <a:r>
              <a:rPr lang="nn-NO" dirty="0" err="1"/>
              <a:t>céréales</a:t>
            </a:r>
            <a:endParaRPr lang="nn-NO" dirty="0"/>
          </a:p>
          <a:p>
            <a:r>
              <a:rPr lang="nn-NO" dirty="0"/>
              <a:t>env. 1/3 </a:t>
            </a:r>
            <a:r>
              <a:rPr lang="nn-NO" dirty="0" err="1"/>
              <a:t>des</a:t>
            </a:r>
            <a:r>
              <a:rPr lang="nn-NO" dirty="0"/>
              <a:t> TA </a:t>
            </a:r>
            <a:r>
              <a:rPr lang="nn-NO" dirty="0" err="1"/>
              <a:t>autres</a:t>
            </a:r>
            <a:r>
              <a:rPr lang="nn-NO" dirty="0"/>
              <a:t> </a:t>
            </a:r>
            <a:r>
              <a:rPr lang="nn-NO" dirty="0" err="1"/>
              <a:t>cultures</a:t>
            </a:r>
            <a:endParaRPr lang="nn-NO" dirty="0"/>
          </a:p>
          <a:p>
            <a:r>
              <a:rPr lang="nn-NO" dirty="0"/>
              <a:t>env. 1/3 </a:t>
            </a:r>
            <a:r>
              <a:rPr lang="nn-NO" dirty="0" err="1"/>
              <a:t>des</a:t>
            </a:r>
            <a:r>
              <a:rPr lang="nn-NO" dirty="0"/>
              <a:t> TA </a:t>
            </a:r>
            <a:r>
              <a:rPr lang="nn-NO" dirty="0" err="1"/>
              <a:t>prairies</a:t>
            </a:r>
            <a:r>
              <a:rPr lang="nn-NO" dirty="0"/>
              <a:t> </a:t>
            </a:r>
            <a:r>
              <a:rPr lang="nn-NO" dirty="0" err="1"/>
              <a:t>temporaires</a:t>
            </a:r>
            <a:endParaRPr lang="nn-NO" dirty="0"/>
          </a:p>
          <a:p>
            <a:endParaRPr lang="nn-NO" dirty="0"/>
          </a:p>
          <a:p>
            <a:r>
              <a:rPr lang="nn-NO" dirty="0"/>
              <a:t>près de 2/3 </a:t>
            </a:r>
            <a:r>
              <a:rPr lang="nn-NO" dirty="0" err="1"/>
              <a:t>des</a:t>
            </a:r>
            <a:r>
              <a:rPr lang="nn-NO" dirty="0"/>
              <a:t> TA </a:t>
            </a:r>
            <a:r>
              <a:rPr lang="nn-NO" dirty="0" err="1"/>
              <a:t>pour</a:t>
            </a:r>
            <a:r>
              <a:rPr lang="nn-NO" dirty="0"/>
              <a:t> </a:t>
            </a:r>
            <a:r>
              <a:rPr lang="nn-NO" dirty="0" err="1"/>
              <a:t>l’alimentation</a:t>
            </a:r>
            <a:r>
              <a:rPr lang="nn-NO" dirty="0"/>
              <a:t> animale</a:t>
            </a:r>
            <a:endParaRPr lang="de-CH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96552B0-435F-E842-9C9B-073A53CC32B5}"/>
              </a:ext>
            </a:extLst>
          </p:cNvPr>
          <p:cNvSpPr txBox="1"/>
          <p:nvPr/>
        </p:nvSpPr>
        <p:spPr>
          <a:xfrm>
            <a:off x="2616740" y="602335"/>
            <a:ext cx="27718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1600" dirty="0"/>
              <a:t>Utilisation terres assolées 2020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FC8510B3-3FC5-9340-9513-8AFDA85B17C2}"/>
              </a:ext>
            </a:extLst>
          </p:cNvPr>
          <p:cNvGrpSpPr/>
          <p:nvPr/>
        </p:nvGrpSpPr>
        <p:grpSpPr>
          <a:xfrm>
            <a:off x="950906" y="498117"/>
            <a:ext cx="7818435" cy="4138283"/>
            <a:chOff x="950906" y="498117"/>
            <a:chExt cx="7818435" cy="4138283"/>
          </a:xfrm>
        </p:grpSpPr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416D9E53-CE6B-C282-1D9A-5E2E62605A20}"/>
                </a:ext>
              </a:extLst>
            </p:cNvPr>
            <p:cNvGrpSpPr/>
            <p:nvPr/>
          </p:nvGrpSpPr>
          <p:grpSpPr>
            <a:xfrm>
              <a:off x="950906" y="498117"/>
              <a:ext cx="7818435" cy="4138283"/>
              <a:chOff x="1691680" y="803168"/>
              <a:chExt cx="7519666" cy="3874355"/>
            </a:xfrm>
          </p:grpSpPr>
          <p:pic>
            <p:nvPicPr>
              <p:cNvPr id="3" name="Grafik 2">
                <a:extLst>
                  <a:ext uri="{FF2B5EF4-FFF2-40B4-BE49-F238E27FC236}">
                    <a16:creationId xmlns:a16="http://schemas.microsoft.com/office/drawing/2014/main" id="{49673ED0-4780-306E-4C51-D9F6F019BC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91680" y="803168"/>
                <a:ext cx="5870235" cy="387435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CA8C8A9C-5A53-FD94-CADD-0D4C0249736A}"/>
                  </a:ext>
                </a:extLst>
              </p:cNvPr>
              <p:cNvSpPr txBox="1"/>
              <p:nvPr/>
            </p:nvSpPr>
            <p:spPr>
              <a:xfrm>
                <a:off x="7647900" y="4443015"/>
                <a:ext cx="1563446" cy="216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900" b="1" dirty="0"/>
                  <a:t>Rapport agricole de l'OFAG</a:t>
                </a:r>
              </a:p>
            </p:txBody>
          </p: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D218387-4F28-DE4F-8F49-62A8190A79CD}"/>
                </a:ext>
              </a:extLst>
            </p:cNvPr>
            <p:cNvSpPr txBox="1"/>
            <p:nvPr/>
          </p:nvSpPr>
          <p:spPr>
            <a:xfrm>
              <a:off x="1478720" y="3781451"/>
              <a:ext cx="1221809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CH" sz="1000" dirty="0"/>
                <a:t>Céréales panifiables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2BD6E739-29C4-FE4C-BF88-69307FFD6E7F}"/>
                </a:ext>
              </a:extLst>
            </p:cNvPr>
            <p:cNvSpPr txBox="1"/>
            <p:nvPr/>
          </p:nvSpPr>
          <p:spPr>
            <a:xfrm>
              <a:off x="1478720" y="3985807"/>
              <a:ext cx="165312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CH" sz="1000" dirty="0"/>
                <a:t>Oléagineux, y c. ressources renouvelables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45AC48-77DC-B04A-9DCC-7FBB1F1DB7C3}"/>
                </a:ext>
              </a:extLst>
            </p:cNvPr>
            <p:cNvSpPr txBox="1"/>
            <p:nvPr/>
          </p:nvSpPr>
          <p:spPr>
            <a:xfrm>
              <a:off x="1478720" y="4346892"/>
              <a:ext cx="925253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CH" sz="1000" dirty="0"/>
                <a:t>Légumineuses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B44AECD5-2EC6-E74B-9F4D-728F075594FA}"/>
                </a:ext>
              </a:extLst>
            </p:cNvPr>
            <p:cNvSpPr txBox="1"/>
            <p:nvPr/>
          </p:nvSpPr>
          <p:spPr>
            <a:xfrm>
              <a:off x="3221242" y="3816530"/>
              <a:ext cx="1266693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CH" sz="1000" dirty="0"/>
                <a:t>Céréales fourragères</a:t>
              </a: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DD3AD19C-7324-8D40-9B44-3AA6988FE782}"/>
                </a:ext>
              </a:extLst>
            </p:cNvPr>
            <p:cNvSpPr txBox="1"/>
            <p:nvPr/>
          </p:nvSpPr>
          <p:spPr>
            <a:xfrm>
              <a:off x="3221242" y="4062751"/>
              <a:ext cx="106471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CH" sz="1000" dirty="0"/>
                <a:t>Cultures sarclées</a:t>
              </a: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73FDB292-8F9F-EF42-9438-1E20FF8FCE15}"/>
                </a:ext>
              </a:extLst>
            </p:cNvPr>
            <p:cNvSpPr txBox="1"/>
            <p:nvPr/>
          </p:nvSpPr>
          <p:spPr>
            <a:xfrm>
              <a:off x="3221242" y="4308972"/>
              <a:ext cx="1361270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CH" sz="1000" dirty="0"/>
                <a:t>Terres ouvertes autres</a:t>
              </a: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47A5D0EF-4A96-F149-9C64-3672B3D92B33}"/>
                </a:ext>
              </a:extLst>
            </p:cNvPr>
            <p:cNvSpPr txBox="1"/>
            <p:nvPr/>
          </p:nvSpPr>
          <p:spPr>
            <a:xfrm>
              <a:off x="5014392" y="3816530"/>
              <a:ext cx="1261884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CH" sz="1000" dirty="0"/>
                <a:t>Maïs vert et ensilage</a:t>
              </a: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ABC9BEE-80E0-8F4F-9E34-400C4C40129A}"/>
                </a:ext>
              </a:extLst>
            </p:cNvPr>
            <p:cNvSpPr txBox="1"/>
            <p:nvPr/>
          </p:nvSpPr>
          <p:spPr>
            <a:xfrm>
              <a:off x="5031231" y="4077854"/>
              <a:ext cx="1314784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CH" sz="1000" dirty="0"/>
                <a:t>Légumes plein champ</a:t>
              </a: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13E18D02-96E1-EE41-BFE1-B1E76B89BA8E}"/>
                </a:ext>
              </a:extLst>
            </p:cNvPr>
            <p:cNvSpPr txBox="1"/>
            <p:nvPr/>
          </p:nvSpPr>
          <p:spPr>
            <a:xfrm>
              <a:off x="5051710" y="4315493"/>
              <a:ext cx="1239442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CH" sz="1000" dirty="0"/>
                <a:t>Prairies temporaires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5785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Formation de </a:t>
            </a:r>
            <a:r>
              <a:rPr lang="de-CH" dirty="0" err="1"/>
              <a:t>conseiller-ère</a:t>
            </a:r>
            <a:r>
              <a:rPr lang="de-CH" dirty="0"/>
              <a:t> en </a:t>
            </a:r>
            <a:r>
              <a:rPr lang="de-CH" dirty="0" err="1"/>
              <a:t>biodiversité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200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de-DE" sz="2200" b="1" dirty="0"/>
              <a:t>Agriculture suisse : </a:t>
            </a:r>
            <a:r>
              <a:rPr lang="de-DE" sz="2200" b="1" dirty="0" err="1"/>
              <a:t>évolution</a:t>
            </a:r>
            <a:r>
              <a:rPr lang="de-DE" sz="2200" b="1" dirty="0"/>
              <a:t> du nombre d'exploitations</a:t>
            </a:r>
            <a:endParaRPr lang="de-CH" sz="2200" b="1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9015DB6-6334-A692-6A20-206DA4A32B6C}"/>
              </a:ext>
            </a:extLst>
          </p:cNvPr>
          <p:cNvSpPr txBox="1"/>
          <p:nvPr/>
        </p:nvSpPr>
        <p:spPr>
          <a:xfrm>
            <a:off x="6793736" y="4509120"/>
            <a:ext cx="1954728" cy="5770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1050" b="1" dirty="0"/>
              <a:t>Région de plaine : ZP</a:t>
            </a:r>
          </a:p>
          <a:p>
            <a:r>
              <a:rPr lang="de-CH" sz="1050" b="1" dirty="0"/>
              <a:t>Région des collines : ZC &amp; ZMI</a:t>
            </a:r>
          </a:p>
          <a:p>
            <a:r>
              <a:rPr lang="de-CH" sz="1050" b="1" dirty="0"/>
              <a:t>Région de montagne : ZMII - IV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FAA1E2A-D8E7-6427-2452-3FDFAFDB01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81" y="816969"/>
            <a:ext cx="4278872" cy="25119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7994238-ACA6-7C67-4948-FD75F6A90C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7548" y="752590"/>
            <a:ext cx="4386452" cy="257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701BE00-7D7F-6AF5-22A7-0A2B4BF9A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3770646"/>
            <a:ext cx="4757548" cy="223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798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3608" y="1617464"/>
            <a:ext cx="7128792" cy="2387600"/>
          </a:xfrm>
        </p:spPr>
        <p:txBody>
          <a:bodyPr>
            <a:normAutofit/>
          </a:bodyPr>
          <a:lstStyle/>
          <a:p>
            <a:r>
              <a:rPr lang="de-DE" dirty="0">
                <a:latin typeface="+mn-lt"/>
              </a:rPr>
              <a:t>Partie 2</a:t>
            </a:r>
            <a:br>
              <a:rPr lang="de-DE" dirty="0">
                <a:latin typeface="+mn-lt"/>
              </a:rPr>
            </a:br>
            <a:r>
              <a:rPr lang="de-DE" dirty="0">
                <a:latin typeface="+mn-lt"/>
              </a:rPr>
              <a:t>Grandes </a:t>
            </a:r>
            <a:r>
              <a:rPr lang="de-DE" dirty="0" err="1">
                <a:latin typeface="+mn-lt"/>
              </a:rPr>
              <a:t>cultures</a:t>
            </a:r>
            <a:endParaRPr lang="de-CH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429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E84D563-71D7-669C-9769-93CECFBC3D2D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fr-CH"/>
              <a:t>Formation de conseiller-ère en biodiversité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919BB86-E45A-DD1F-F7C6-538DB04E75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3927"/>
            <a:ext cx="9144000" cy="6192688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71C9949B-D6ED-9C1F-153A-DB4E91F027F6}"/>
              </a:ext>
            </a:extLst>
          </p:cNvPr>
          <p:cNvSpPr txBox="1"/>
          <p:nvPr/>
        </p:nvSpPr>
        <p:spPr>
          <a:xfrm>
            <a:off x="-1" y="3212976"/>
            <a:ext cx="6300193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Généralement "facile" à cultiver, peu de travail à fournir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fr-CH"/>
              <a:t>Céréales : variétés adaptées à la production extensive</a:t>
            </a:r>
          </a:p>
        </p:txBody>
      </p:sp>
      <p:graphicFrame>
        <p:nvGraphicFramePr>
          <p:cNvPr id="12" name="Tabelle 12">
            <a:extLst>
              <a:ext uri="{FF2B5EF4-FFF2-40B4-BE49-F238E27FC236}">
                <a16:creationId xmlns:a16="http://schemas.microsoft.com/office/drawing/2014/main" id="{45F6E5B0-FD28-A249-4217-55AB0BB13F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502040"/>
              </p:ext>
            </p:extLst>
          </p:nvPr>
        </p:nvGraphicFramePr>
        <p:xfrm>
          <a:off x="-1" y="-99392"/>
          <a:ext cx="9144000" cy="36474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51721">
                  <a:extLst>
                    <a:ext uri="{9D8B030D-6E8A-4147-A177-3AD203B41FA5}">
                      <a16:colId xmlns:a16="http://schemas.microsoft.com/office/drawing/2014/main" val="4254193743"/>
                    </a:ext>
                  </a:extLst>
                </a:gridCol>
                <a:gridCol w="7092279">
                  <a:extLst>
                    <a:ext uri="{9D8B030D-6E8A-4147-A177-3AD203B41FA5}">
                      <a16:colId xmlns:a16="http://schemas.microsoft.com/office/drawing/2014/main" val="14209831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fr-CH" sz="2200" b="1" noProof="0">
                          <a:solidFill>
                            <a:schemeClr val="tx1"/>
                          </a:solidFill>
                        </a:rPr>
                        <a:t>Grandes cultures : principales céréales &amp; maïs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6885600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CH" b="1" noProof="0"/>
                        <a:t>Céréales panifiables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420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H" sz="1700" noProof="0"/>
                        <a:t>Blé, seigle, épeautre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 dirty="0"/>
                        <a:t>Essentiellement des variétés d’automne, semis en automne, récolte en été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802748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b="1" noProof="0"/>
                        <a:t>Céréales fourragères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478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H" noProof="0"/>
                        <a:t>Orge, blé, triticale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 dirty="0"/>
                        <a:t>Essentiellement des variétés d’automne, semis en automne, récolte en été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991987"/>
                  </a:ext>
                </a:extLst>
              </a:tr>
              <a:tr h="293260">
                <a:tc gridSpan="2">
                  <a:txBody>
                    <a:bodyPr/>
                    <a:lstStyle/>
                    <a:p>
                      <a:r>
                        <a:rPr lang="fr-CH" b="1" noProof="0"/>
                        <a:t>Autres céréales alimentaires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549245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fr-CH" noProof="0"/>
                        <a:t>Avoine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 dirty="0"/>
                        <a:t>Essentiellement des variétés de printemps, semées au printemps, récoltées en été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2042650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r>
                        <a:rPr lang="fr-CH" b="1" noProof="0" dirty="0"/>
                        <a:t>Autre plante fourragère importante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33636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fr-CH" b="0" noProof="0"/>
                        <a:t>Maïs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noProof="0" dirty="0"/>
                        <a:t>Semis au printemps, récolte en été (vert), automne (silo, grains)</a:t>
                      </a:r>
                      <a:endParaRPr lang="fr-CH" b="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331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2593053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DBUND-Master-v3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CDBUND-Master-v3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5BA91A-664E-4BAF-944F-68CE907FAD3C}"/>
</file>

<file path=customXml/itemProps2.xml><?xml version="1.0" encoding="utf-8"?>
<ds:datastoreItem xmlns:ds="http://schemas.openxmlformats.org/officeDocument/2006/customXml" ds:itemID="{3B1F0389-DCC4-4552-AF62-62FC06389D97}">
  <ds:schemaRefs>
    <ds:schemaRef ds:uri="http://schemas.microsoft.com/sharepoint/v3"/>
    <ds:schemaRef ds:uri="926ccd4c-651f-4ccc-af87-3950eef9fda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dd18740c-b141-4d05-9751-e9f3dcf7e76f"/>
    <ds:schemaRef ds:uri="http://www.w3.org/XML/1998/namespace"/>
    <ds:schemaRef ds:uri="6198184d-d2c8-499d-9d12-552a8ace3336"/>
    <ds:schemaRef ds:uri="931b810c-e1bd-460f-9377-b918a6c9e4ac"/>
  </ds:schemaRefs>
</ds:datastoreItem>
</file>

<file path=customXml/itemProps3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4422</Words>
  <Application>Microsoft Office PowerPoint</Application>
  <PresentationFormat>Bildschirmpräsentation (4:3)</PresentationFormat>
  <Paragraphs>623</Paragraphs>
  <Slides>38</Slides>
  <Notes>36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38</vt:i4>
      </vt:variant>
    </vt:vector>
  </HeadingPairs>
  <TitlesOfParts>
    <vt:vector size="45" baseType="lpstr">
      <vt:lpstr>Arial</vt:lpstr>
      <vt:lpstr>Calibri</vt:lpstr>
      <vt:lpstr>Roboto</vt:lpstr>
      <vt:lpstr>Symbol</vt:lpstr>
      <vt:lpstr>Times New Roman</vt:lpstr>
      <vt:lpstr>Wingdings</vt:lpstr>
      <vt:lpstr>Benutzerdefiniertes Design</vt:lpstr>
      <vt:lpstr>Formation de conseiller-ère en biodiversité</vt:lpstr>
      <vt:lpstr>PowerPoint-Präsentation</vt:lpstr>
      <vt:lpstr>PowerPoint-Präsentation</vt:lpstr>
      <vt:lpstr>Partie  1 Conditions cadres</vt:lpstr>
      <vt:lpstr>Agriculture suisse : la Suisse, « pays herbager»</vt:lpstr>
      <vt:lpstr>Agriculture suisse : utilisation des terres assolées</vt:lpstr>
      <vt:lpstr>Agriculture suisse : évolution du nombre d'exploitations</vt:lpstr>
      <vt:lpstr>Partie 2 Grandes cultures</vt:lpstr>
      <vt:lpstr>PowerPoint-Präsentation</vt:lpstr>
      <vt:lpstr>Grandes cultures : exemples de cultures plus exigeantes</vt:lpstr>
      <vt:lpstr>Grandes cultures : exemples de cultures de niche</vt:lpstr>
      <vt:lpstr>Grandes cultures : travail du sol</vt:lpstr>
      <vt:lpstr>Grandes cultures : régulation des «mauvaises herbes»</vt:lpstr>
      <vt:lpstr>Grandes cultures : protection des plantes (maladies &amp; ravageurs)</vt:lpstr>
      <vt:lpstr>Grandes cultures : Développements actuels protection du sol et des plantes</vt:lpstr>
      <vt:lpstr>Grandes cultures : lien avec la biodiversité</vt:lpstr>
      <vt:lpstr>Grandes cultures : lien avec la biodiversité</vt:lpstr>
      <vt:lpstr>Grandes cultures : lien avec la la biodiversité</vt:lpstr>
      <vt:lpstr>Grandes cultures : rotation des cultures</vt:lpstr>
      <vt:lpstr>Grandes cultures : exigences pour l'assolement</vt:lpstr>
      <vt:lpstr>Grandes cultures : protection des sols</vt:lpstr>
      <vt:lpstr>PowerPoint-Präsentation</vt:lpstr>
      <vt:lpstr>Assolement &amp; protection des sols : lien avec la biodiversité</vt:lpstr>
      <vt:lpstr>Partie 3 Production herbagère</vt:lpstr>
      <vt:lpstr>Production herbagère : la Suisse, « pays d'herbages »</vt:lpstr>
      <vt:lpstr>Production herbagère</vt:lpstr>
      <vt:lpstr>Production herbagère : prairie ou pâturage ?</vt:lpstr>
      <vt:lpstr>Production herbagère : Faucheuses (Fiche Techniques de récolte, Agridea)</vt:lpstr>
      <vt:lpstr>Production herbagère : outils de travail et de récolte (Fiche Techniques de récolte, Agridea) </vt:lpstr>
      <vt:lpstr>Production herbagère : Périodes optimales pour fourrages de conservation</vt:lpstr>
      <vt:lpstr>Production herbagère : calcul approximatif du potentiel de production laitière</vt:lpstr>
      <vt:lpstr>Production herbagère : lien avec la biodiversité</vt:lpstr>
      <vt:lpstr>Production herbagère : lien avec la biodiversité</vt:lpstr>
      <vt:lpstr>PowerPoint-Präsentation</vt:lpstr>
      <vt:lpstr>PowerPoint-Präsentation</vt:lpstr>
      <vt:lpstr> Promotion de la biodiversité : "Ce sont toujours les mêmes aspects..." </vt:lpstr>
      <vt:lpstr>PowerPoint-Präsentation</vt:lpstr>
      <vt:lpstr>Mentions légales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keywords>, docId:F06F8BD3742CC6D2DFF2717376E58AFE</cp:keywords>
  <cp:lastModifiedBy>Zurbrügg Corinne</cp:lastModifiedBy>
  <cp:revision>701</cp:revision>
  <cp:lastPrinted>2023-01-23T11:00:51Z</cp:lastPrinted>
  <dcterms:created xsi:type="dcterms:W3CDTF">2017-09-25T14:16:51Z</dcterms:created>
  <dcterms:modified xsi:type="dcterms:W3CDTF">2026-06-01T14:02:35Z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