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2" r:id="rId4"/>
  </p:sldMasterIdLst>
  <p:notesMasterIdLst>
    <p:notesMasterId r:id="rId24"/>
  </p:notesMasterIdLst>
  <p:handoutMasterIdLst>
    <p:handoutMasterId r:id="rId25"/>
  </p:handoutMasterIdLst>
  <p:sldIdLst>
    <p:sldId id="530" r:id="rId5"/>
    <p:sldId id="497" r:id="rId6"/>
    <p:sldId id="508" r:id="rId7"/>
    <p:sldId id="531" r:id="rId8"/>
    <p:sldId id="532" r:id="rId9"/>
    <p:sldId id="498" r:id="rId10"/>
    <p:sldId id="500" r:id="rId11"/>
    <p:sldId id="501" r:id="rId12"/>
    <p:sldId id="509" r:id="rId13"/>
    <p:sldId id="511" r:id="rId14"/>
    <p:sldId id="514" r:id="rId15"/>
    <p:sldId id="515" r:id="rId16"/>
    <p:sldId id="533" r:id="rId17"/>
    <p:sldId id="516" r:id="rId18"/>
    <p:sldId id="517" r:id="rId19"/>
    <p:sldId id="518" r:id="rId20"/>
    <p:sldId id="502" r:id="rId21"/>
    <p:sldId id="524" r:id="rId22"/>
    <p:sldId id="339" r:id="rId23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CCCC"/>
    <a:srgbClr val="FCFF7D"/>
    <a:srgbClr val="FE5F44"/>
    <a:srgbClr val="FBE5D6"/>
    <a:srgbClr val="CCFFFF"/>
    <a:srgbClr val="FDDC7F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1CF333-CA7B-4B37-B31E-A972E6726027}" v="18" dt="2026-06-01T13:26:39.739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69503" autoAdjust="0"/>
  </p:normalViewPr>
  <p:slideViewPr>
    <p:cSldViewPr>
      <p:cViewPr varScale="1">
        <p:scale>
          <a:sx n="88" d="100"/>
          <a:sy n="88" d="100"/>
        </p:scale>
        <p:origin x="21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787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26:39.739" v="37"/>
      <pc:docMkLst>
        <pc:docMk/>
      </pc:docMkLst>
      <pc:sldChg chg="addSp delSp modSp add mod">
        <pc:chgData name="Zurbrügg Corinne" userId="9bf00a35-daaf-4b5d-a00c-eae22b493c7e" providerId="ADAL" clId="{F896CB6E-1FF8-4F8E-BB38-22186265DB2A}" dt="2026-06-01T13:24:11.709" v="21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3:23:17.931" v="20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3:24:11.709" v="21"/>
          <ac:spMkLst>
            <pc:docMk/>
            <pc:sldMk cId="266204402" sldId="339"/>
            <ac:spMk id="5" creationId="{4C3F64B9-E1AC-161F-202E-28BC17217CAF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39.739" v="37"/>
        <pc:sldMkLst>
          <pc:docMk/>
          <pc:sldMk cId="3341279802" sldId="497"/>
        </pc:sldMkLst>
        <pc:spChg chg="add mod">
          <ac:chgData name="Zurbrügg Corinne" userId="9bf00a35-daaf-4b5d-a00c-eae22b493c7e" providerId="ADAL" clId="{F896CB6E-1FF8-4F8E-BB38-22186265DB2A}" dt="2026-06-01T13:26:39.739" v="37"/>
          <ac:spMkLst>
            <pc:docMk/>
            <pc:sldMk cId="3341279802" sldId="497"/>
            <ac:spMk id="6" creationId="{796F8BEE-DB47-7B5E-026A-60EC41E54012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22.992" v="33"/>
        <pc:sldMkLst>
          <pc:docMk/>
          <pc:sldMk cId="2736551018" sldId="498"/>
        </pc:sldMkLst>
        <pc:spChg chg="add mod">
          <ac:chgData name="Zurbrügg Corinne" userId="9bf00a35-daaf-4b5d-a00c-eae22b493c7e" providerId="ADAL" clId="{F896CB6E-1FF8-4F8E-BB38-22186265DB2A}" dt="2026-06-01T13:26:22.992" v="33"/>
          <ac:spMkLst>
            <pc:docMk/>
            <pc:sldMk cId="2736551018" sldId="498"/>
            <ac:spMk id="4" creationId="{F5083C84-0BDD-6D5A-52EF-49E7EA96741D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20.608" v="32"/>
        <pc:sldMkLst>
          <pc:docMk/>
          <pc:sldMk cId="1136999828" sldId="500"/>
        </pc:sldMkLst>
        <pc:spChg chg="add mod">
          <ac:chgData name="Zurbrügg Corinne" userId="9bf00a35-daaf-4b5d-a00c-eae22b493c7e" providerId="ADAL" clId="{F896CB6E-1FF8-4F8E-BB38-22186265DB2A}" dt="2026-06-01T13:26:20.608" v="32"/>
          <ac:spMkLst>
            <pc:docMk/>
            <pc:sldMk cId="1136999828" sldId="500"/>
            <ac:spMk id="6" creationId="{F47BDFCF-AD72-BFA1-623A-10FD39398341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15.825" v="31"/>
        <pc:sldMkLst>
          <pc:docMk/>
          <pc:sldMk cId="2837543025" sldId="501"/>
        </pc:sldMkLst>
        <pc:spChg chg="add mod">
          <ac:chgData name="Zurbrügg Corinne" userId="9bf00a35-daaf-4b5d-a00c-eae22b493c7e" providerId="ADAL" clId="{F896CB6E-1FF8-4F8E-BB38-22186265DB2A}" dt="2026-06-01T13:26:15.825" v="31"/>
          <ac:spMkLst>
            <pc:docMk/>
            <pc:sldMk cId="2837543025" sldId="501"/>
            <ac:spMk id="4" creationId="{22EC13C5-41E8-CA34-0CA7-78D46C53D89A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5:47.701" v="23"/>
        <pc:sldMkLst>
          <pc:docMk/>
          <pc:sldMk cId="2056139979" sldId="502"/>
        </pc:sldMkLst>
        <pc:spChg chg="add mod">
          <ac:chgData name="Zurbrügg Corinne" userId="9bf00a35-daaf-4b5d-a00c-eae22b493c7e" providerId="ADAL" clId="{F896CB6E-1FF8-4F8E-BB38-22186265DB2A}" dt="2026-06-01T13:25:47.701" v="23"/>
          <ac:spMkLst>
            <pc:docMk/>
            <pc:sldMk cId="2056139979" sldId="502"/>
            <ac:spMk id="5" creationId="{C504D018-5C94-5EC5-42C6-EFAD4590E1E6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36.026" v="36"/>
        <pc:sldMkLst>
          <pc:docMk/>
          <pc:sldMk cId="2964342547" sldId="508"/>
        </pc:sldMkLst>
        <pc:spChg chg="add mod">
          <ac:chgData name="Zurbrügg Corinne" userId="9bf00a35-daaf-4b5d-a00c-eae22b493c7e" providerId="ADAL" clId="{F896CB6E-1FF8-4F8E-BB38-22186265DB2A}" dt="2026-06-01T13:26:36.026" v="36"/>
          <ac:spMkLst>
            <pc:docMk/>
            <pc:sldMk cId="2964342547" sldId="508"/>
            <ac:spMk id="2" creationId="{17A620F1-17BF-9AB9-3FA4-16FFEE42B1C4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13.700" v="30"/>
        <pc:sldMkLst>
          <pc:docMk/>
          <pc:sldMk cId="2578444778" sldId="509"/>
        </pc:sldMkLst>
        <pc:spChg chg="add mod">
          <ac:chgData name="Zurbrügg Corinne" userId="9bf00a35-daaf-4b5d-a00c-eae22b493c7e" providerId="ADAL" clId="{F896CB6E-1FF8-4F8E-BB38-22186265DB2A}" dt="2026-06-01T13:26:13.700" v="30"/>
          <ac:spMkLst>
            <pc:docMk/>
            <pc:sldMk cId="2578444778" sldId="509"/>
            <ac:spMk id="4" creationId="{5E194279-7839-3A43-C259-32CFA06D95FD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11.428" v="29"/>
        <pc:sldMkLst>
          <pc:docMk/>
          <pc:sldMk cId="4191717043" sldId="511"/>
        </pc:sldMkLst>
        <pc:spChg chg="add mod">
          <ac:chgData name="Zurbrügg Corinne" userId="9bf00a35-daaf-4b5d-a00c-eae22b493c7e" providerId="ADAL" clId="{F896CB6E-1FF8-4F8E-BB38-22186265DB2A}" dt="2026-06-01T13:26:11.428" v="29"/>
          <ac:spMkLst>
            <pc:docMk/>
            <pc:sldMk cId="4191717043" sldId="511"/>
            <ac:spMk id="4" creationId="{41CB49C2-E7F3-5C2D-29C2-FC233A287B2B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08.849" v="28"/>
        <pc:sldMkLst>
          <pc:docMk/>
          <pc:sldMk cId="1201432722" sldId="514"/>
        </pc:sldMkLst>
        <pc:spChg chg="add mod">
          <ac:chgData name="Zurbrügg Corinne" userId="9bf00a35-daaf-4b5d-a00c-eae22b493c7e" providerId="ADAL" clId="{F896CB6E-1FF8-4F8E-BB38-22186265DB2A}" dt="2026-06-01T13:26:08.849" v="28"/>
          <ac:spMkLst>
            <pc:docMk/>
            <pc:sldMk cId="1201432722" sldId="514"/>
            <ac:spMk id="2" creationId="{E04FF583-F12D-7193-33B3-B59E40741AAC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02.963" v="27"/>
        <pc:sldMkLst>
          <pc:docMk/>
          <pc:sldMk cId="3612067206" sldId="515"/>
        </pc:sldMkLst>
        <pc:spChg chg="add mod">
          <ac:chgData name="Zurbrügg Corinne" userId="9bf00a35-daaf-4b5d-a00c-eae22b493c7e" providerId="ADAL" clId="{F896CB6E-1FF8-4F8E-BB38-22186265DB2A}" dt="2026-06-01T13:26:02.963" v="27"/>
          <ac:spMkLst>
            <pc:docMk/>
            <pc:sldMk cId="3612067206" sldId="515"/>
            <ac:spMk id="6" creationId="{B047B0D9-FA18-4535-BF8F-5D3865F89B16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00.179" v="26"/>
        <pc:sldMkLst>
          <pc:docMk/>
          <pc:sldMk cId="981469339" sldId="516"/>
        </pc:sldMkLst>
        <pc:spChg chg="add mod">
          <ac:chgData name="Zurbrügg Corinne" userId="9bf00a35-daaf-4b5d-a00c-eae22b493c7e" providerId="ADAL" clId="{F896CB6E-1FF8-4F8E-BB38-22186265DB2A}" dt="2026-06-01T13:26:00.179" v="26"/>
          <ac:spMkLst>
            <pc:docMk/>
            <pc:sldMk cId="981469339" sldId="516"/>
            <ac:spMk id="4" creationId="{375DE7D8-AA54-A681-5C4A-BC23F04563F2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5:57.685" v="25"/>
        <pc:sldMkLst>
          <pc:docMk/>
          <pc:sldMk cId="311232219" sldId="517"/>
        </pc:sldMkLst>
        <pc:spChg chg="add mod">
          <ac:chgData name="Zurbrügg Corinne" userId="9bf00a35-daaf-4b5d-a00c-eae22b493c7e" providerId="ADAL" clId="{F896CB6E-1FF8-4F8E-BB38-22186265DB2A}" dt="2026-06-01T13:25:57.685" v="25"/>
          <ac:spMkLst>
            <pc:docMk/>
            <pc:sldMk cId="311232219" sldId="517"/>
            <ac:spMk id="2" creationId="{A12BF809-1DBE-319C-4E00-B69101407F00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5:50.644" v="24"/>
        <pc:sldMkLst>
          <pc:docMk/>
          <pc:sldMk cId="1891249366" sldId="518"/>
        </pc:sldMkLst>
        <pc:spChg chg="add mod">
          <ac:chgData name="Zurbrügg Corinne" userId="9bf00a35-daaf-4b5d-a00c-eae22b493c7e" providerId="ADAL" clId="{F896CB6E-1FF8-4F8E-BB38-22186265DB2A}" dt="2026-06-01T13:25:50.644" v="24"/>
          <ac:spMkLst>
            <pc:docMk/>
            <pc:sldMk cId="1891249366" sldId="518"/>
            <ac:spMk id="4" creationId="{716EBD87-A7BC-7CF5-2440-7DEB4D23051E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5:44.942" v="22"/>
        <pc:sldMkLst>
          <pc:docMk/>
          <pc:sldMk cId="71777974" sldId="524"/>
        </pc:sldMkLst>
        <pc:spChg chg="add mod">
          <ac:chgData name="Zurbrügg Corinne" userId="9bf00a35-daaf-4b5d-a00c-eae22b493c7e" providerId="ADAL" clId="{F896CB6E-1FF8-4F8E-BB38-22186265DB2A}" dt="2026-06-01T13:25:44.942" v="22"/>
          <ac:spMkLst>
            <pc:docMk/>
            <pc:sldMk cId="71777974" sldId="524"/>
            <ac:spMk id="2" creationId="{1183C834-BE3D-2FDD-313C-ADE2DABAC9CE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31.191" v="35"/>
        <pc:sldMkLst>
          <pc:docMk/>
          <pc:sldMk cId="1768346964" sldId="531"/>
        </pc:sldMkLst>
        <pc:spChg chg="add mod">
          <ac:chgData name="Zurbrügg Corinne" userId="9bf00a35-daaf-4b5d-a00c-eae22b493c7e" providerId="ADAL" clId="{F896CB6E-1FF8-4F8E-BB38-22186265DB2A}" dt="2026-06-01T13:26:31.191" v="35"/>
          <ac:spMkLst>
            <pc:docMk/>
            <pc:sldMk cId="1768346964" sldId="531"/>
            <ac:spMk id="4" creationId="{9F8AB2E2-3A65-6B73-2EE4-B3167C25941B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3:26:28.450" v="34"/>
        <pc:sldMkLst>
          <pc:docMk/>
          <pc:sldMk cId="1572934926" sldId="532"/>
        </pc:sldMkLst>
        <pc:spChg chg="add mod">
          <ac:chgData name="Zurbrügg Corinne" userId="9bf00a35-daaf-4b5d-a00c-eae22b493c7e" providerId="ADAL" clId="{F896CB6E-1FF8-4F8E-BB38-22186265DB2A}" dt="2026-06-01T13:26:28.450" v="34"/>
          <ac:spMkLst>
            <pc:docMk/>
            <pc:sldMk cId="1572934926" sldId="532"/>
            <ac:spMk id="2" creationId="{6F9E46C8-F45F-D439-4155-9C343021E39B}"/>
          </ac:spMkLst>
        </pc:spChg>
      </pc:sldChg>
      <pc:sldChg chg="modNotesTx">
        <pc:chgData name="Zurbrügg Corinne" userId="9bf00a35-daaf-4b5d-a00c-eae22b493c7e" providerId="ADAL" clId="{F896CB6E-1FF8-4F8E-BB38-22186265DB2A}" dt="2026-06-01T13:22:26.067" v="12" actId="6549"/>
        <pc:sldMkLst>
          <pc:docMk/>
          <pc:sldMk cId="701576610" sldId="53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073A6C8-973F-4939-828A-688790DE6E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69A436E-2203-4AAB-B69D-08C75AAF74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DC3D5-7E8E-4FF1-B50D-4A12A7BC4AC6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A4C1C9-E429-4262-B989-D672625B6F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033C4D7-A2F9-45F7-B09C-FCB3ED9FD5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D1893-85C0-4E2F-81D3-855599C45C4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64555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3877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0399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1733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9946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5349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10968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0336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8970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59096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37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42041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33084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29393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9078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252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3169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6224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2025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ation.vd.ch/publications/dgaic/aide-memoire/environnement/protection-et-gestion-des-biotopes-des-especes-et-du-paysag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s://www.blw.admin.ch/fr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gridea.abacuscity.ch/fr/A~1443~1/Promotion-de-la-biodiversit%C3%A9-dans-l%27exploitation-agricole/Allemand/Print-papier" TargetMode="External"/><Relationship Id="rId5" Type="http://schemas.openxmlformats.org/officeDocument/2006/relationships/hyperlink" Target="https://www.agrinatur.ch/fr/outils/adresses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s://www.blw.admin.ch/fr/train-dordonnances-agricoles-2024" TargetMode="External"/><Relationship Id="rId9" Type="http://schemas.openxmlformats.org/officeDocument/2006/relationships/hyperlink" Target="https://agripedia.ch/per/wp-content/uploads/sites/13/2024/09/PER-Site-Maj240828-11-PER2025-ReglesTechniques-2024-08-28-Def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rinatur.ch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ckend.blw.admin.ch/fileservice/sdweb-docs-prod-blwch-files/files/2024/11/13/99239453-ea09-4626-9c3b-c227475c9526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backend.blw.admin.ch/fileservice/sdweb-docs-prod-blwch-files/files/2024/09/19/89d3f623-e09d-4cd8-bfd8-3ac6eae7a571.pdf" TargetMode="External"/><Relationship Id="rId3" Type="http://schemas.openxmlformats.org/officeDocument/2006/relationships/hyperlink" Target="https://backend.blw.admin.ch/fileservice/sdweb-docs-prod-blwch-files/files/2025/01/07/f4f4f5d1-4bf6-466b-afa5-e2c545373513.pdf" TargetMode="External"/><Relationship Id="rId7" Type="http://schemas.openxmlformats.org/officeDocument/2006/relationships/hyperlink" Target="https://backend.blw.admin.ch/fileservice/sdweb-docs-prod-blwch-files/files/2025/01/07/9a63a35b-59f8-4787-bf45-c86b4537edb1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ckend.blw.admin.ch/fileservice/sdweb-docs-prod-blwch-files/files/2025/01/07/baa833af-5892-4f4d-b3a4-b5deeae73b54.pdf" TargetMode="External"/><Relationship Id="rId5" Type="http://schemas.openxmlformats.org/officeDocument/2006/relationships/hyperlink" Target="https://backend.blw.admin.ch/fileservice/sdweb-docs-prod-blwch-files/files/2025/01/07/c7ab2105-26de-4cc3-8216-93f2bd35db4d.pdf" TargetMode="External"/><Relationship Id="rId4" Type="http://schemas.openxmlformats.org/officeDocument/2006/relationships/hyperlink" Target="https://backend.blw.admin.ch/fileservice/sdweb-docs-prod-blwch-files/files/2025/01/07/f3524091-0ddc-495b-a825-88c17b0ab7ee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Agriculture</a:t>
            </a:r>
            <a:r>
              <a:rPr lang="de-CH" dirty="0"/>
              <a:t> et </a:t>
            </a:r>
            <a:r>
              <a:rPr lang="de-CH" dirty="0" err="1"/>
              <a:t>biodiversité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Aperçu des </a:t>
            </a:r>
            <a:r>
              <a:rPr lang="de-CH" dirty="0" err="1">
                <a:latin typeface="Arial"/>
                <a:ea typeface="Source Sans Pro"/>
                <a:cs typeface="Arial"/>
              </a:rPr>
              <a:t>bases</a:t>
            </a:r>
            <a:r>
              <a:rPr lang="de-CH" dirty="0">
                <a:latin typeface="Arial"/>
                <a:ea typeface="Source Sans Pro"/>
                <a:cs typeface="Arial"/>
              </a:rPr>
              <a:t> </a:t>
            </a:r>
            <a:r>
              <a:rPr lang="de-CH" dirty="0" err="1">
                <a:latin typeface="Arial"/>
                <a:ea typeface="Source Sans Pro"/>
                <a:cs typeface="Arial"/>
              </a:rPr>
              <a:t>légales</a:t>
            </a:r>
            <a:endParaRPr lang="de-CH" dirty="0">
              <a:latin typeface="Arial"/>
              <a:ea typeface="Source Sans Pro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2876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 err="1"/>
              <a:t>Surfaces</a:t>
            </a:r>
            <a:r>
              <a:rPr lang="de-CH" dirty="0"/>
              <a:t> </a:t>
            </a:r>
            <a:r>
              <a:rPr lang="de-CH" dirty="0" err="1"/>
              <a:t>sous</a:t>
            </a:r>
            <a:r>
              <a:rPr lang="de-CH" dirty="0"/>
              <a:t> </a:t>
            </a:r>
            <a:r>
              <a:rPr lang="de-CH" dirty="0" err="1"/>
              <a:t>protection</a:t>
            </a:r>
            <a:r>
              <a:rPr lang="de-CH" dirty="0"/>
              <a:t> (LPN)</a:t>
            </a:r>
          </a:p>
          <a:p>
            <a:r>
              <a:rPr lang="de-CH" dirty="0" err="1">
                <a:latin typeface="Arial"/>
                <a:ea typeface="Source Sans Pro"/>
                <a:cs typeface="Arial"/>
              </a:rPr>
              <a:t>Règlements</a:t>
            </a:r>
            <a:r>
              <a:rPr lang="de-CH" dirty="0">
                <a:latin typeface="Arial"/>
                <a:ea typeface="Source Sans Pro"/>
                <a:cs typeface="Arial"/>
              </a:rPr>
              <a:t> </a:t>
            </a:r>
            <a:r>
              <a:rPr lang="de-CH" dirty="0" err="1">
                <a:latin typeface="Arial"/>
                <a:ea typeface="Source Sans Pro"/>
                <a:cs typeface="Arial"/>
              </a:rPr>
              <a:t>communaux</a:t>
            </a:r>
            <a:endParaRPr lang="de-CH" dirty="0">
              <a:latin typeface="Arial"/>
              <a:ea typeface="Source Sans Pro"/>
              <a:cs typeface="Arial"/>
            </a:endParaRPr>
          </a:p>
          <a:p>
            <a:r>
              <a:rPr lang="fr-CH" dirty="0">
                <a:latin typeface="Arial"/>
                <a:ea typeface="Source Sans Pro"/>
                <a:cs typeface="Arial"/>
              </a:rPr>
              <a:t>D</a:t>
            </a:r>
            <a:r>
              <a:rPr lang="de-CH" dirty="0" err="1">
                <a:latin typeface="Arial"/>
                <a:ea typeface="Source Sans Pro"/>
                <a:cs typeface="Arial"/>
              </a:rPr>
              <a:t>irectives</a:t>
            </a:r>
            <a:r>
              <a:rPr lang="de-CH" dirty="0">
                <a:latin typeface="Arial"/>
                <a:ea typeface="Source Sans Pro"/>
                <a:cs typeface="Arial"/>
              </a:rPr>
              <a:t> </a:t>
            </a:r>
            <a:r>
              <a:rPr lang="de-CH" dirty="0" err="1">
                <a:latin typeface="Arial"/>
                <a:ea typeface="Source Sans Pro"/>
                <a:cs typeface="Arial"/>
              </a:rPr>
              <a:t>particulières</a:t>
            </a:r>
            <a:endParaRPr lang="de-CH" dirty="0">
              <a:latin typeface="Arial"/>
              <a:ea typeface="Source Sans Pro"/>
              <a:cs typeface="Arial"/>
            </a:endParaRPr>
          </a:p>
          <a:p>
            <a:r>
              <a:rPr lang="fr-CH" dirty="0">
                <a:latin typeface="Arial"/>
                <a:ea typeface="Source Sans Pro"/>
                <a:cs typeface="Arial"/>
                <a:hlinkClick r:id="rId3"/>
              </a:rPr>
              <a:t>Lien - E</a:t>
            </a:r>
            <a:r>
              <a:rPr lang="de-CH" dirty="0" err="1">
                <a:latin typeface="Arial"/>
                <a:ea typeface="Source Sans Pro"/>
                <a:cs typeface="Arial"/>
                <a:hlinkClick r:id="rId3"/>
              </a:rPr>
              <a:t>xemple</a:t>
            </a:r>
            <a:r>
              <a:rPr lang="de-CH" dirty="0">
                <a:latin typeface="Arial"/>
                <a:ea typeface="Source Sans Pro"/>
                <a:cs typeface="Arial"/>
                <a:hlinkClick r:id="rId3"/>
              </a:rPr>
              <a:t> du </a:t>
            </a:r>
            <a:r>
              <a:rPr lang="de-CH" dirty="0" err="1">
                <a:latin typeface="Arial"/>
                <a:ea typeface="Source Sans Pro"/>
                <a:cs typeface="Arial"/>
                <a:hlinkClick r:id="rId3"/>
              </a:rPr>
              <a:t>canton</a:t>
            </a:r>
            <a:r>
              <a:rPr lang="de-CH" dirty="0">
                <a:latin typeface="Arial"/>
                <a:ea typeface="Source Sans Pro"/>
                <a:cs typeface="Arial"/>
                <a:hlinkClick r:id="rId3"/>
              </a:rPr>
              <a:t> de </a:t>
            </a:r>
            <a:r>
              <a:rPr lang="de-CH" dirty="0" err="1">
                <a:latin typeface="Arial"/>
                <a:ea typeface="Source Sans Pro"/>
                <a:cs typeface="Arial"/>
                <a:hlinkClick r:id="rId3"/>
              </a:rPr>
              <a:t>Vaud</a:t>
            </a:r>
            <a:endParaRPr lang="de-CH" dirty="0">
              <a:latin typeface="Arial"/>
              <a:ea typeface="Source Sans Pro"/>
              <a:cs typeface="Arial"/>
            </a:endParaRP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 </a:t>
            </a:r>
            <a:r>
              <a:rPr lang="de-CH" dirty="0" err="1"/>
              <a:t>niveau</a:t>
            </a:r>
            <a:r>
              <a:rPr lang="de-CH" dirty="0"/>
              <a:t> </a:t>
            </a:r>
            <a:r>
              <a:rPr lang="de-CH" dirty="0" err="1"/>
              <a:t>communal</a:t>
            </a:r>
            <a:r>
              <a:rPr lang="de-CH" dirty="0"/>
              <a:t>: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1CB49C2-E7F3-5C2D-29C2-FC233A287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91717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Bases </a:t>
            </a:r>
            <a:r>
              <a:rPr lang="de-CH" dirty="0" err="1"/>
              <a:t>légales</a:t>
            </a:r>
            <a:r>
              <a:rPr lang="de-CH" dirty="0"/>
              <a:t> </a:t>
            </a:r>
            <a:r>
              <a:rPr lang="de-CH" dirty="0" err="1"/>
              <a:t>importantes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le </a:t>
            </a:r>
            <a:r>
              <a:rPr lang="de-CH" dirty="0" err="1"/>
              <a:t>conseil</a:t>
            </a:r>
            <a:endParaRPr lang="de-CH" dirty="0"/>
          </a:p>
        </p:txBody>
      </p:sp>
      <p:sp>
        <p:nvSpPr>
          <p:cNvPr id="4" name="Rechteck 3"/>
          <p:cNvSpPr/>
          <p:nvPr/>
        </p:nvSpPr>
        <p:spPr>
          <a:xfrm>
            <a:off x="628650" y="4365104"/>
            <a:ext cx="7886700" cy="175942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/>
              <a:t>Confédération</a:t>
            </a:r>
            <a:endParaRPr lang="de-CH" sz="2400" b="1" dirty="0"/>
          </a:p>
          <a:p>
            <a:pPr algn="ctr"/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payements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(OPD) à jour, </a:t>
            </a:r>
            <a:r>
              <a:rPr lang="de-CH" dirty="0" err="1"/>
              <a:t>avec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instructions</a:t>
            </a:r>
            <a:r>
              <a:rPr lang="de-CH" dirty="0"/>
              <a:t>,</a:t>
            </a:r>
          </a:p>
          <a:p>
            <a:pPr algn="ctr"/>
            <a:r>
              <a:rPr lang="fr-CH" dirty="0"/>
              <a:t>O</a:t>
            </a:r>
            <a:r>
              <a:rPr lang="de-CH" dirty="0" err="1"/>
              <a:t>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la </a:t>
            </a:r>
            <a:r>
              <a:rPr lang="de-CH" dirty="0" err="1"/>
              <a:t>terminologie</a:t>
            </a:r>
            <a:r>
              <a:rPr lang="de-CH" dirty="0"/>
              <a:t> </a:t>
            </a:r>
            <a:r>
              <a:rPr lang="de-CH" dirty="0" err="1"/>
              <a:t>agricole</a:t>
            </a:r>
            <a:r>
              <a:rPr lang="de-CH" dirty="0"/>
              <a:t> (</a:t>
            </a:r>
            <a:r>
              <a:rPr lang="de-CH" dirty="0" err="1"/>
              <a:t>OTerm</a:t>
            </a:r>
            <a:r>
              <a:rPr lang="de-CH" dirty="0"/>
              <a:t>), etc.</a:t>
            </a:r>
          </a:p>
        </p:txBody>
      </p:sp>
      <p:sp>
        <p:nvSpPr>
          <p:cNvPr id="6" name="Rechteck 5"/>
          <p:cNvSpPr/>
          <p:nvPr/>
        </p:nvSpPr>
        <p:spPr>
          <a:xfrm>
            <a:off x="2339752" y="1476400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Commune</a:t>
            </a:r>
            <a:r>
              <a:rPr lang="de-CH" dirty="0"/>
              <a:t> </a:t>
            </a:r>
          </a:p>
          <a:p>
            <a:pPr algn="ctr"/>
            <a:r>
              <a:rPr lang="de-CH" dirty="0" err="1"/>
              <a:t>Règlements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de </a:t>
            </a:r>
            <a:r>
              <a:rPr lang="de-CH" dirty="0" err="1"/>
              <a:t>protection</a:t>
            </a:r>
            <a:r>
              <a:rPr lang="de-CH" dirty="0"/>
              <a:t> de la </a:t>
            </a:r>
            <a:r>
              <a:rPr lang="de-CH" dirty="0" err="1"/>
              <a:t>nature</a:t>
            </a:r>
            <a:r>
              <a:rPr lang="de-CH" dirty="0"/>
              <a:t>, etc.</a:t>
            </a:r>
          </a:p>
        </p:txBody>
      </p:sp>
      <p:sp>
        <p:nvSpPr>
          <p:cNvPr id="7" name="Rechteck 6"/>
          <p:cNvSpPr/>
          <p:nvPr/>
        </p:nvSpPr>
        <p:spPr>
          <a:xfrm>
            <a:off x="1583668" y="29207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/>
              <a:t>Canton</a:t>
            </a:r>
            <a:r>
              <a:rPr lang="de-CH" dirty="0"/>
              <a:t> </a:t>
            </a:r>
          </a:p>
          <a:p>
            <a:pPr algn="ctr"/>
            <a:r>
              <a:rPr lang="de-CH" dirty="0" err="1"/>
              <a:t>Projets</a:t>
            </a:r>
            <a:r>
              <a:rPr lang="de-CH" dirty="0"/>
              <a:t> de </a:t>
            </a:r>
            <a:r>
              <a:rPr lang="de-CH" dirty="0" err="1"/>
              <a:t>réseaux</a:t>
            </a:r>
            <a:r>
              <a:rPr lang="de-CH" dirty="0"/>
              <a:t> </a:t>
            </a:r>
            <a:r>
              <a:rPr lang="de-CH" dirty="0" err="1"/>
              <a:t>écologiques</a:t>
            </a:r>
            <a:r>
              <a:rPr lang="de-CH" dirty="0"/>
              <a:t> et de </a:t>
            </a:r>
            <a:r>
              <a:rPr lang="de-CH" dirty="0" err="1"/>
              <a:t>qualité</a:t>
            </a:r>
            <a:r>
              <a:rPr lang="de-CH" dirty="0"/>
              <a:t> du </a:t>
            </a:r>
            <a:r>
              <a:rPr lang="de-CH" dirty="0" err="1"/>
              <a:t>paysage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de </a:t>
            </a:r>
            <a:r>
              <a:rPr lang="de-CH" dirty="0" err="1"/>
              <a:t>protection</a:t>
            </a:r>
            <a:r>
              <a:rPr lang="de-CH" dirty="0"/>
              <a:t> de la </a:t>
            </a:r>
            <a:r>
              <a:rPr lang="de-CH" dirty="0" err="1"/>
              <a:t>nature</a:t>
            </a:r>
            <a:r>
              <a:rPr lang="de-CH" dirty="0"/>
              <a:t>, </a:t>
            </a:r>
            <a:r>
              <a:rPr lang="de-CH" dirty="0" err="1"/>
              <a:t>particularités</a:t>
            </a:r>
            <a:r>
              <a:rPr lang="de-CH" dirty="0"/>
              <a:t> </a:t>
            </a:r>
            <a:r>
              <a:rPr lang="de-CH" dirty="0" err="1"/>
              <a:t>cantonales</a:t>
            </a:r>
            <a:r>
              <a:rPr lang="de-CH" dirty="0"/>
              <a:t>,  etc.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E04FF583-F12D-7193-33B3-B59E40741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01432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628650" y="4549898"/>
            <a:ext cx="7886700" cy="1687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 err="1"/>
              <a:t>Confédération</a:t>
            </a:r>
            <a:r>
              <a:rPr lang="de-CH" sz="2400" b="1" dirty="0"/>
              <a:t>: </a:t>
            </a:r>
            <a:r>
              <a:rPr lang="de-CH" sz="2400" b="1" dirty="0" err="1">
                <a:hlinkClick r:id="rId3"/>
              </a:rPr>
              <a:t>site</a:t>
            </a:r>
            <a:r>
              <a:rPr lang="de-CH" sz="2400" b="1" dirty="0">
                <a:hlinkClick r:id="rId3"/>
              </a:rPr>
              <a:t> de </a:t>
            </a:r>
            <a:r>
              <a:rPr lang="de-CH" sz="2400" b="1" dirty="0" err="1">
                <a:hlinkClick r:id="rId3"/>
              </a:rPr>
              <a:t>l’office</a:t>
            </a:r>
            <a:r>
              <a:rPr lang="de-CH" sz="2400" b="1" dirty="0">
                <a:hlinkClick r:id="rId3"/>
              </a:rPr>
              <a:t> </a:t>
            </a:r>
            <a:r>
              <a:rPr lang="de-CH" sz="2400" b="1" dirty="0" err="1">
                <a:hlinkClick r:id="rId3"/>
              </a:rPr>
              <a:t>fédéral</a:t>
            </a:r>
            <a:r>
              <a:rPr lang="de-CH" sz="2400" b="1" dirty="0">
                <a:hlinkClick r:id="rId3"/>
              </a:rPr>
              <a:t> de </a:t>
            </a:r>
            <a:r>
              <a:rPr lang="de-CH" sz="2400" b="1" dirty="0" err="1">
                <a:hlinkClick r:id="rId3"/>
              </a:rPr>
              <a:t>l’agriculture</a:t>
            </a:r>
            <a:r>
              <a:rPr lang="de-CH" sz="2400" b="1" dirty="0">
                <a:hlinkClick r:id="rId3"/>
              </a:rPr>
              <a:t> </a:t>
            </a:r>
            <a:endParaRPr lang="de-CH" sz="2400" b="1" dirty="0"/>
          </a:p>
          <a:p>
            <a:pPr algn="ctr"/>
            <a:r>
              <a:rPr lang="de-CH" sz="2400" b="1" dirty="0"/>
              <a:t>et </a:t>
            </a:r>
            <a:r>
              <a:rPr lang="de-CH" sz="2400" b="1" dirty="0" err="1">
                <a:hlinkClick r:id="rId4"/>
              </a:rPr>
              <a:t>bases</a:t>
            </a:r>
            <a:r>
              <a:rPr lang="de-CH" sz="2400" b="1" dirty="0">
                <a:hlinkClick r:id="rId4"/>
              </a:rPr>
              <a:t> </a:t>
            </a:r>
            <a:r>
              <a:rPr lang="de-CH" sz="2400" b="1" dirty="0" err="1">
                <a:hlinkClick r:id="rId4"/>
              </a:rPr>
              <a:t>légales</a:t>
            </a:r>
            <a:r>
              <a:rPr lang="de-CH" sz="2400" b="1" dirty="0">
                <a:hlinkClick r:id="rId4"/>
              </a:rPr>
              <a:t> </a:t>
            </a:r>
            <a:endParaRPr lang="de-CH" sz="2400" b="1" dirty="0"/>
          </a:p>
          <a:p>
            <a:pPr algn="ctr"/>
            <a:r>
              <a:rPr lang="fr-CH" sz="2400" b="1" dirty="0"/>
              <a:t>Autres </a:t>
            </a:r>
            <a:r>
              <a:rPr lang="de-CH" sz="2400" b="1" dirty="0" err="1"/>
              <a:t>adresses</a:t>
            </a:r>
            <a:r>
              <a:rPr lang="de-CH" sz="2400" b="1" dirty="0"/>
              <a:t> </a:t>
            </a:r>
            <a:r>
              <a:rPr lang="de-CH" sz="2400" b="1" dirty="0" err="1"/>
              <a:t>sur</a:t>
            </a:r>
            <a:r>
              <a:rPr lang="de-CH" sz="2400" b="1" dirty="0"/>
              <a:t> </a:t>
            </a:r>
            <a:r>
              <a:rPr lang="de-CH" sz="2400" b="1" dirty="0">
                <a:hlinkClick r:id="rId5"/>
              </a:rPr>
              <a:t>agrinatur.ch</a:t>
            </a:r>
            <a:endParaRPr lang="de-CH" sz="2400" b="1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Où</a:t>
            </a:r>
            <a:r>
              <a:rPr lang="de-CH" dirty="0"/>
              <a:t> </a:t>
            </a:r>
            <a:r>
              <a:rPr lang="de-CH" dirty="0" err="1"/>
              <a:t>trouver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informations</a:t>
            </a:r>
            <a:r>
              <a:rPr lang="de-CH" dirty="0"/>
              <a:t>? </a:t>
            </a:r>
          </a:p>
        </p:txBody>
      </p:sp>
      <p:pic>
        <p:nvPicPr>
          <p:cNvPr id="2" name="Image 1">
            <a:hlinkClick r:id="rId6"/>
            <a:extLst>
              <a:ext uri="{FF2B5EF4-FFF2-40B4-BE49-F238E27FC236}">
                <a16:creationId xmlns:a16="http://schemas.microsoft.com/office/drawing/2014/main" id="{C49B8D79-5EC4-4E07-9C95-4503DCFEE2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752" y="1052736"/>
            <a:ext cx="2432103" cy="3440810"/>
          </a:xfrm>
          <a:prstGeom prst="rect">
            <a:avLst/>
          </a:prstGeom>
        </p:spPr>
      </p:pic>
      <p:sp>
        <p:nvSpPr>
          <p:cNvPr id="11" name="Rechteckige Legende 10"/>
          <p:cNvSpPr/>
          <p:nvPr/>
        </p:nvSpPr>
        <p:spPr>
          <a:xfrm flipH="1">
            <a:off x="179512" y="1068931"/>
            <a:ext cx="1687733" cy="631877"/>
          </a:xfrm>
          <a:prstGeom prst="wedgeRectCallout">
            <a:avLst>
              <a:gd name="adj1" fmla="val -38779"/>
              <a:gd name="adj2" fmla="val 9352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b="1" dirty="0" err="1">
                <a:solidFill>
                  <a:schemeClr val="tx1"/>
                </a:solidFill>
              </a:rPr>
              <a:t>Toujours</a:t>
            </a:r>
            <a:r>
              <a:rPr lang="de-CH" b="1" dirty="0">
                <a:solidFill>
                  <a:schemeClr val="tx1"/>
                </a:solidFill>
              </a:rPr>
              <a:t> </a:t>
            </a:r>
            <a:r>
              <a:rPr lang="de-CH" b="1" dirty="0" err="1">
                <a:solidFill>
                  <a:schemeClr val="tx1"/>
                </a:solidFill>
              </a:rPr>
              <a:t>avec</a:t>
            </a:r>
            <a:r>
              <a:rPr lang="de-CH" b="1" dirty="0">
                <a:solidFill>
                  <a:schemeClr val="tx1"/>
                </a:solidFill>
              </a:rPr>
              <a:t> </a:t>
            </a:r>
            <a:r>
              <a:rPr lang="de-CH" b="1" dirty="0" err="1">
                <a:solidFill>
                  <a:schemeClr val="tx1"/>
                </a:solidFill>
              </a:rPr>
              <a:t>soi</a:t>
            </a:r>
            <a:r>
              <a:rPr lang="de-CH" b="1" dirty="0">
                <a:solidFill>
                  <a:schemeClr val="tx1"/>
                </a:solidFill>
              </a:rPr>
              <a:t>!!!</a:t>
            </a:r>
          </a:p>
        </p:txBody>
      </p:sp>
      <p:sp>
        <p:nvSpPr>
          <p:cNvPr id="10" name="Rechteckige Legende 9"/>
          <p:cNvSpPr/>
          <p:nvPr/>
        </p:nvSpPr>
        <p:spPr>
          <a:xfrm>
            <a:off x="3275856" y="1673171"/>
            <a:ext cx="2664296" cy="747717"/>
          </a:xfrm>
          <a:prstGeom prst="wedgeRectCallout">
            <a:avLst>
              <a:gd name="adj1" fmla="val -67325"/>
              <a:gd name="adj2" fmla="val 116865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b="1" dirty="0" err="1">
                <a:solidFill>
                  <a:schemeClr val="tx1"/>
                </a:solidFill>
              </a:rPr>
              <a:t>aussi</a:t>
            </a:r>
            <a:r>
              <a:rPr lang="de-CH" b="1" dirty="0">
                <a:solidFill>
                  <a:schemeClr val="tx1"/>
                </a:solidFill>
              </a:rPr>
              <a:t> </a:t>
            </a:r>
            <a:r>
              <a:rPr lang="de-CH" b="1" dirty="0" err="1">
                <a:solidFill>
                  <a:schemeClr val="tx1"/>
                </a:solidFill>
              </a:rPr>
              <a:t>sur</a:t>
            </a:r>
            <a:endParaRPr lang="de-CH" b="1" dirty="0">
              <a:solidFill>
                <a:schemeClr val="tx1"/>
              </a:solidFill>
            </a:endParaRPr>
          </a:p>
          <a:p>
            <a:pPr algn="ctr"/>
            <a:r>
              <a:rPr lang="de-CH" b="1" dirty="0">
                <a:solidFill>
                  <a:schemeClr val="tx1"/>
                </a:solidFill>
                <a:hlinkClick r:id="rId8"/>
              </a:rPr>
              <a:t>www.agrinatur.ch</a:t>
            </a:r>
            <a:r>
              <a:rPr lang="de-CH" b="1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Image 4">
            <a:hlinkClick r:id="rId9"/>
            <a:extLst>
              <a:ext uri="{FF2B5EF4-FFF2-40B4-BE49-F238E27FC236}">
                <a16:creationId xmlns:a16="http://schemas.microsoft.com/office/drawing/2014/main" id="{73CEEF9B-CB04-4ABD-9976-16EDE7371A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36219" y="657265"/>
            <a:ext cx="2567233" cy="3301673"/>
          </a:xfrm>
          <a:prstGeom prst="rect">
            <a:avLst/>
          </a:prstGeom>
        </p:spPr>
      </p:pic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B047B0D9-FA18-4535-BF8F-5D3865F89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12067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CAF3C77-E474-4DF3-9514-D8702AB21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87"/>
            <a:ext cx="9144000" cy="63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76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Où</a:t>
            </a:r>
            <a:r>
              <a:rPr lang="de-CH" dirty="0"/>
              <a:t> </a:t>
            </a:r>
            <a:r>
              <a:rPr lang="de-CH" dirty="0" err="1"/>
              <a:t>trouver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informations</a:t>
            </a:r>
            <a:r>
              <a:rPr lang="de-CH" dirty="0"/>
              <a:t>? </a:t>
            </a:r>
          </a:p>
        </p:txBody>
      </p:sp>
      <p:sp>
        <p:nvSpPr>
          <p:cNvPr id="7" name="Rechteck 6"/>
          <p:cNvSpPr/>
          <p:nvPr/>
        </p:nvSpPr>
        <p:spPr>
          <a:xfrm>
            <a:off x="1583668" y="29207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/>
              <a:t>Canton</a:t>
            </a:r>
            <a:r>
              <a:rPr lang="de-CH" dirty="0"/>
              <a:t> </a:t>
            </a:r>
          </a:p>
          <a:p>
            <a:pPr algn="ctr"/>
            <a:r>
              <a:rPr lang="de-CH" dirty="0" err="1"/>
              <a:t>Projets</a:t>
            </a:r>
            <a:r>
              <a:rPr lang="de-CH" dirty="0"/>
              <a:t> de </a:t>
            </a:r>
            <a:r>
              <a:rPr lang="de-CH" dirty="0" err="1"/>
              <a:t>réseaux</a:t>
            </a:r>
            <a:r>
              <a:rPr lang="de-CH" dirty="0"/>
              <a:t> </a:t>
            </a:r>
            <a:r>
              <a:rPr lang="de-CH" dirty="0" err="1"/>
              <a:t>éccologiques</a:t>
            </a:r>
            <a:r>
              <a:rPr lang="de-CH" dirty="0"/>
              <a:t> et de </a:t>
            </a:r>
            <a:r>
              <a:rPr lang="de-CH" dirty="0" err="1"/>
              <a:t>qualité</a:t>
            </a:r>
            <a:r>
              <a:rPr lang="de-CH" dirty="0"/>
              <a:t> du </a:t>
            </a:r>
            <a:r>
              <a:rPr lang="de-CH" dirty="0" err="1"/>
              <a:t>paysage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LPN, </a:t>
            </a:r>
            <a:r>
              <a:rPr lang="de-CH" dirty="0" err="1"/>
              <a:t>spécificités</a:t>
            </a:r>
            <a:r>
              <a:rPr lang="de-CH" dirty="0"/>
              <a:t> </a:t>
            </a:r>
            <a:r>
              <a:rPr lang="de-CH" dirty="0" err="1"/>
              <a:t>cantonales</a:t>
            </a:r>
            <a:r>
              <a:rPr lang="de-CH" dirty="0"/>
              <a:t>,  etc.</a:t>
            </a:r>
          </a:p>
        </p:txBody>
      </p:sp>
      <p:sp>
        <p:nvSpPr>
          <p:cNvPr id="2" name="Abgerundete rechteckige Legende 1"/>
          <p:cNvSpPr/>
          <p:nvPr/>
        </p:nvSpPr>
        <p:spPr>
          <a:xfrm>
            <a:off x="683568" y="4725144"/>
            <a:ext cx="3888432" cy="1327375"/>
          </a:xfrm>
          <a:prstGeom prst="wedgeRoundRectCallout">
            <a:avLst>
              <a:gd name="adj1" fmla="val 36957"/>
              <a:gd name="adj2" fmla="val -93401"/>
              <a:gd name="adj3" fmla="val 16667"/>
            </a:avLst>
          </a:prstGeom>
          <a:solidFill>
            <a:srgbClr val="FFCCCC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Participer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aux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sessions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d’information</a:t>
            </a:r>
            <a:r>
              <a:rPr lang="de-CH" sz="2000" dirty="0">
                <a:solidFill>
                  <a:schemeClr val="tx1"/>
                </a:solidFill>
              </a:rPr>
              <a:t>, </a:t>
            </a:r>
            <a:r>
              <a:rPr lang="de-CH" sz="2000" dirty="0" err="1">
                <a:solidFill>
                  <a:schemeClr val="tx1"/>
                </a:solidFill>
              </a:rPr>
              <a:t>voir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les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sites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internet</a:t>
            </a:r>
            <a:r>
              <a:rPr lang="de-CH" sz="2000" dirty="0">
                <a:solidFill>
                  <a:schemeClr val="tx1"/>
                </a:solidFill>
              </a:rPr>
              <a:t>, </a:t>
            </a:r>
            <a:r>
              <a:rPr lang="de-CH" sz="2000" dirty="0" err="1">
                <a:solidFill>
                  <a:schemeClr val="tx1"/>
                </a:solidFill>
              </a:rPr>
              <a:t>s’adresser</a:t>
            </a:r>
            <a:r>
              <a:rPr lang="de-CH" sz="2000" dirty="0">
                <a:solidFill>
                  <a:schemeClr val="tx1"/>
                </a:solidFill>
              </a:rPr>
              <a:t> à </a:t>
            </a:r>
            <a:r>
              <a:rPr lang="de-CH" sz="2000" dirty="0" err="1">
                <a:solidFill>
                  <a:schemeClr val="tx1"/>
                </a:solidFill>
              </a:rPr>
              <a:t>l’administration</a:t>
            </a:r>
            <a:endParaRPr lang="de-CH" sz="2000" dirty="0">
              <a:solidFill>
                <a:schemeClr val="tx1"/>
              </a:solidFill>
            </a:endParaRPr>
          </a:p>
        </p:txBody>
      </p:sp>
      <p:sp>
        <p:nvSpPr>
          <p:cNvPr id="9" name="Abgerundete rechteckige Legende 8"/>
          <p:cNvSpPr/>
          <p:nvPr/>
        </p:nvSpPr>
        <p:spPr>
          <a:xfrm>
            <a:off x="5058966" y="1176943"/>
            <a:ext cx="3456384" cy="1224136"/>
          </a:xfrm>
          <a:prstGeom prst="wedgeRoundRectCallout">
            <a:avLst>
              <a:gd name="adj1" fmla="val -41935"/>
              <a:gd name="adj2" fmla="val 107479"/>
              <a:gd name="adj3" fmla="val 16667"/>
            </a:avLst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 err="1">
                <a:solidFill>
                  <a:schemeClr val="tx1"/>
                </a:solidFill>
              </a:rPr>
              <a:t>Demander</a:t>
            </a:r>
            <a:r>
              <a:rPr lang="de-CH" sz="2000" dirty="0">
                <a:solidFill>
                  <a:schemeClr val="tx1"/>
                </a:solidFill>
              </a:rPr>
              <a:t> à </a:t>
            </a:r>
            <a:r>
              <a:rPr lang="de-CH" sz="2000" dirty="0" err="1">
                <a:solidFill>
                  <a:schemeClr val="tx1"/>
                </a:solidFill>
              </a:rPr>
              <a:t>l’exploitant.e</a:t>
            </a:r>
            <a:endParaRPr lang="de-CH" sz="2000" dirty="0">
              <a:solidFill>
                <a:schemeClr val="tx1"/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75DE7D8-AA54-A681-5C4A-BC23F0456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81469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Où</a:t>
            </a:r>
            <a:r>
              <a:rPr lang="de-CH" dirty="0"/>
              <a:t> </a:t>
            </a:r>
            <a:r>
              <a:rPr lang="de-CH" dirty="0" err="1"/>
              <a:t>trouver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informations</a:t>
            </a:r>
            <a:r>
              <a:rPr lang="de-CH" dirty="0"/>
              <a:t>? </a:t>
            </a:r>
          </a:p>
        </p:txBody>
      </p:sp>
      <p:sp>
        <p:nvSpPr>
          <p:cNvPr id="6" name="Rechteck 5"/>
          <p:cNvSpPr/>
          <p:nvPr/>
        </p:nvSpPr>
        <p:spPr>
          <a:xfrm>
            <a:off x="2339752" y="2636913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Commune</a:t>
            </a:r>
            <a:r>
              <a:rPr lang="de-CH" dirty="0"/>
              <a:t> </a:t>
            </a:r>
          </a:p>
          <a:p>
            <a:pPr algn="ctr"/>
            <a:r>
              <a:rPr lang="de-CH" dirty="0" err="1"/>
              <a:t>Règlements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de </a:t>
            </a:r>
            <a:r>
              <a:rPr lang="de-CH" dirty="0" err="1"/>
              <a:t>protection</a:t>
            </a:r>
            <a:r>
              <a:rPr lang="de-CH" dirty="0"/>
              <a:t> de la </a:t>
            </a:r>
            <a:r>
              <a:rPr lang="de-CH" dirty="0" err="1"/>
              <a:t>nature</a:t>
            </a:r>
            <a:r>
              <a:rPr lang="de-CH" dirty="0"/>
              <a:t>, etc.</a:t>
            </a:r>
          </a:p>
        </p:txBody>
      </p:sp>
      <p:sp>
        <p:nvSpPr>
          <p:cNvPr id="5" name="Abgerundete rechteckige Legende 8">
            <a:extLst>
              <a:ext uri="{FF2B5EF4-FFF2-40B4-BE49-F238E27FC236}">
                <a16:creationId xmlns:a16="http://schemas.microsoft.com/office/drawing/2014/main" id="{AF8F18CA-EDF7-440D-A77F-15D51F83EAF5}"/>
              </a:ext>
            </a:extLst>
          </p:cNvPr>
          <p:cNvSpPr/>
          <p:nvPr/>
        </p:nvSpPr>
        <p:spPr>
          <a:xfrm>
            <a:off x="5058966" y="1176943"/>
            <a:ext cx="3456384" cy="1224136"/>
          </a:xfrm>
          <a:prstGeom prst="wedgeRoundRectCallout">
            <a:avLst>
              <a:gd name="adj1" fmla="val -41935"/>
              <a:gd name="adj2" fmla="val 107479"/>
              <a:gd name="adj3" fmla="val 16667"/>
            </a:avLst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 err="1">
                <a:solidFill>
                  <a:schemeClr val="tx1"/>
                </a:solidFill>
              </a:rPr>
              <a:t>Demander</a:t>
            </a:r>
            <a:r>
              <a:rPr lang="de-CH" sz="2000" dirty="0">
                <a:solidFill>
                  <a:schemeClr val="tx1"/>
                </a:solidFill>
              </a:rPr>
              <a:t> à </a:t>
            </a:r>
            <a:r>
              <a:rPr lang="de-CH" sz="2000" dirty="0" err="1">
                <a:solidFill>
                  <a:schemeClr val="tx1"/>
                </a:solidFill>
              </a:rPr>
              <a:t>l’exploitant.e</a:t>
            </a:r>
            <a:endParaRPr lang="de-CH" sz="2000" dirty="0">
              <a:solidFill>
                <a:schemeClr val="tx1"/>
              </a:solidFill>
            </a:endParaRPr>
          </a:p>
        </p:txBody>
      </p:sp>
      <p:sp>
        <p:nvSpPr>
          <p:cNvPr id="8" name="Abgerundete rechteckige Legende 1">
            <a:extLst>
              <a:ext uri="{FF2B5EF4-FFF2-40B4-BE49-F238E27FC236}">
                <a16:creationId xmlns:a16="http://schemas.microsoft.com/office/drawing/2014/main" id="{B9BBD675-4B3F-4771-BD6F-F1787833410B}"/>
              </a:ext>
            </a:extLst>
          </p:cNvPr>
          <p:cNvSpPr/>
          <p:nvPr/>
        </p:nvSpPr>
        <p:spPr>
          <a:xfrm>
            <a:off x="683568" y="4725144"/>
            <a:ext cx="3888432" cy="1327375"/>
          </a:xfrm>
          <a:prstGeom prst="wedgeRoundRectCallout">
            <a:avLst>
              <a:gd name="adj1" fmla="val 36957"/>
              <a:gd name="adj2" fmla="val -93401"/>
              <a:gd name="adj3" fmla="val 16667"/>
            </a:avLst>
          </a:prstGeom>
          <a:solidFill>
            <a:srgbClr val="FFCCCC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 err="1">
                <a:solidFill>
                  <a:schemeClr val="tx1"/>
                </a:solidFill>
              </a:rPr>
              <a:t>Voir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les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sites</a:t>
            </a:r>
            <a:r>
              <a:rPr lang="de-CH" sz="2000" dirty="0">
                <a:solidFill>
                  <a:schemeClr val="tx1"/>
                </a:solidFill>
              </a:rPr>
              <a:t> </a:t>
            </a:r>
            <a:r>
              <a:rPr lang="de-CH" sz="2000" dirty="0" err="1">
                <a:solidFill>
                  <a:schemeClr val="tx1"/>
                </a:solidFill>
              </a:rPr>
              <a:t>internet</a:t>
            </a:r>
            <a:r>
              <a:rPr lang="de-CH" sz="2000" dirty="0">
                <a:solidFill>
                  <a:schemeClr val="tx1"/>
                </a:solidFill>
              </a:rPr>
              <a:t>, </a:t>
            </a:r>
            <a:r>
              <a:rPr lang="de-CH" sz="2000" dirty="0" err="1">
                <a:solidFill>
                  <a:schemeClr val="tx1"/>
                </a:solidFill>
              </a:rPr>
              <a:t>s’adresser</a:t>
            </a:r>
            <a:r>
              <a:rPr lang="de-CH" sz="2000" dirty="0">
                <a:solidFill>
                  <a:schemeClr val="tx1"/>
                </a:solidFill>
              </a:rPr>
              <a:t> à </a:t>
            </a:r>
            <a:r>
              <a:rPr lang="de-CH" sz="2000" dirty="0" err="1">
                <a:solidFill>
                  <a:schemeClr val="tx1"/>
                </a:solidFill>
              </a:rPr>
              <a:t>l’administration</a:t>
            </a:r>
            <a:endParaRPr lang="de-CH" sz="2000" dirty="0">
              <a:solidFill>
                <a:schemeClr val="tx1"/>
              </a:solidFill>
            </a:endParaRP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A12BF809-1DBE-319C-4E00-B69101407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1232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628650" y="1052736"/>
            <a:ext cx="7886700" cy="4680000"/>
          </a:xfrm>
        </p:spPr>
        <p:txBody>
          <a:bodyPr/>
          <a:lstStyle/>
          <a:p>
            <a:r>
              <a:rPr lang="de-CH" dirty="0" err="1"/>
              <a:t>Contrat</a:t>
            </a:r>
            <a:r>
              <a:rPr lang="de-CH" dirty="0"/>
              <a:t> </a:t>
            </a:r>
            <a:r>
              <a:rPr lang="de-CH" dirty="0" err="1"/>
              <a:t>réseau</a:t>
            </a:r>
            <a:r>
              <a:rPr lang="de-CH" dirty="0"/>
              <a:t> et </a:t>
            </a:r>
            <a:r>
              <a:rPr lang="de-CH" dirty="0" err="1"/>
              <a:t>contrat</a:t>
            </a:r>
            <a:r>
              <a:rPr lang="de-CH" dirty="0"/>
              <a:t> </a:t>
            </a:r>
            <a:r>
              <a:rPr lang="de-CH" dirty="0" err="1"/>
              <a:t>qualité</a:t>
            </a:r>
            <a:r>
              <a:rPr lang="de-CH" dirty="0"/>
              <a:t> </a:t>
            </a:r>
            <a:r>
              <a:rPr lang="de-CH" dirty="0" err="1"/>
              <a:t>paysage</a:t>
            </a:r>
            <a:endParaRPr lang="de-CH" dirty="0"/>
          </a:p>
          <a:p>
            <a:r>
              <a:rPr lang="fr-CH" dirty="0"/>
              <a:t>C</a:t>
            </a:r>
            <a:r>
              <a:rPr lang="de-CH" dirty="0" err="1"/>
              <a:t>ontrat</a:t>
            </a:r>
            <a:r>
              <a:rPr lang="de-CH" dirty="0"/>
              <a:t> </a:t>
            </a:r>
            <a:r>
              <a:rPr lang="de-CH" dirty="0" err="1"/>
              <a:t>qualité</a:t>
            </a:r>
            <a:r>
              <a:rPr lang="de-CH" dirty="0"/>
              <a:t> II</a:t>
            </a:r>
          </a:p>
          <a:p>
            <a:r>
              <a:rPr lang="de-CH" dirty="0" err="1"/>
              <a:t>Contrat</a:t>
            </a:r>
            <a:r>
              <a:rPr lang="de-CH" dirty="0"/>
              <a:t> LPN</a:t>
            </a:r>
          </a:p>
          <a:p>
            <a:r>
              <a:rPr lang="de-CH" dirty="0" err="1"/>
              <a:t>Inscriptions</a:t>
            </a:r>
            <a:r>
              <a:rPr lang="de-CH" dirty="0"/>
              <a:t> </a:t>
            </a:r>
            <a:r>
              <a:rPr lang="de-CH" dirty="0" err="1"/>
              <a:t>aux</a:t>
            </a:r>
            <a:r>
              <a:rPr lang="de-CH" dirty="0"/>
              <a:t> </a:t>
            </a:r>
            <a:r>
              <a:rPr lang="de-CH" dirty="0" err="1"/>
              <a:t>programmes</a:t>
            </a:r>
            <a:r>
              <a:rPr lang="de-CH" dirty="0"/>
              <a:t> de </a:t>
            </a:r>
            <a:r>
              <a:rPr lang="de-CH" dirty="0" err="1"/>
              <a:t>contributions</a:t>
            </a:r>
            <a:r>
              <a:rPr lang="de-CH" dirty="0"/>
              <a:t> </a:t>
            </a:r>
            <a:r>
              <a:rPr lang="de-CH" dirty="0" err="1"/>
              <a:t>aux</a:t>
            </a:r>
            <a:r>
              <a:rPr lang="de-CH" dirty="0"/>
              <a:t> </a:t>
            </a:r>
            <a:r>
              <a:rPr lang="de-CH" dirty="0" err="1"/>
              <a:t>systèmes</a:t>
            </a:r>
            <a:r>
              <a:rPr lang="de-CH" dirty="0"/>
              <a:t> de </a:t>
            </a:r>
            <a:r>
              <a:rPr lang="de-CH" dirty="0" err="1"/>
              <a:t>production</a:t>
            </a:r>
            <a:endParaRPr lang="de-CH" dirty="0"/>
          </a:p>
          <a:p>
            <a:r>
              <a:rPr lang="de-CH" dirty="0" err="1"/>
              <a:t>Inscriptions</a:t>
            </a:r>
            <a:r>
              <a:rPr lang="de-CH" dirty="0"/>
              <a:t> à des </a:t>
            </a:r>
            <a:r>
              <a:rPr lang="de-CH" dirty="0" err="1"/>
              <a:t>programmes</a:t>
            </a:r>
            <a:r>
              <a:rPr lang="de-CH" dirty="0"/>
              <a:t> </a:t>
            </a:r>
            <a:r>
              <a:rPr lang="de-CH" dirty="0" err="1"/>
              <a:t>cantonaux</a:t>
            </a:r>
            <a:endParaRPr lang="de-CH" dirty="0"/>
          </a:p>
          <a:p>
            <a:r>
              <a:rPr lang="de-CH" dirty="0" err="1"/>
              <a:t>Prescriptions</a:t>
            </a:r>
            <a:r>
              <a:rPr lang="de-CH" dirty="0"/>
              <a:t> de la </a:t>
            </a:r>
            <a:r>
              <a:rPr lang="de-CH" dirty="0" err="1"/>
              <a:t>loi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la </a:t>
            </a:r>
            <a:r>
              <a:rPr lang="de-CH" dirty="0" err="1"/>
              <a:t>protection</a:t>
            </a:r>
            <a:r>
              <a:rPr lang="de-CH" dirty="0"/>
              <a:t> des </a:t>
            </a:r>
            <a:r>
              <a:rPr lang="de-CH" dirty="0" err="1"/>
              <a:t>eaux</a:t>
            </a:r>
            <a:r>
              <a:rPr lang="de-CH" dirty="0"/>
              <a:t> </a:t>
            </a:r>
          </a:p>
          <a:p>
            <a:r>
              <a:rPr lang="fr-CH" dirty="0"/>
              <a:t>Z</a:t>
            </a:r>
            <a:r>
              <a:rPr lang="de-CH" dirty="0" err="1"/>
              <a:t>ones</a:t>
            </a:r>
            <a:r>
              <a:rPr lang="de-CH" dirty="0"/>
              <a:t> de </a:t>
            </a:r>
            <a:r>
              <a:rPr lang="de-CH" dirty="0" err="1"/>
              <a:t>protection</a:t>
            </a:r>
            <a:r>
              <a:rPr lang="de-CH" dirty="0"/>
              <a:t>…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bases</a:t>
            </a:r>
            <a:r>
              <a:rPr lang="de-CH" dirty="0"/>
              <a:t> </a:t>
            </a:r>
            <a:r>
              <a:rPr lang="de-CH" dirty="0" err="1"/>
              <a:t>légales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</a:t>
            </a:r>
            <a:r>
              <a:rPr lang="de-CH" dirty="0" err="1"/>
              <a:t>contraignantes</a:t>
            </a:r>
            <a:endParaRPr lang="de-CH" dirty="0"/>
          </a:p>
        </p:txBody>
      </p:sp>
      <p:sp>
        <p:nvSpPr>
          <p:cNvPr id="6" name="Rechteck 5"/>
          <p:cNvSpPr/>
          <p:nvPr/>
        </p:nvSpPr>
        <p:spPr>
          <a:xfrm>
            <a:off x="5004048" y="4509120"/>
            <a:ext cx="3744416" cy="72008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>
                <a:solidFill>
                  <a:srgbClr val="FF0000"/>
                </a:solidFill>
              </a:rPr>
              <a:t>Clarifier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avec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l’exploitant.e</a:t>
            </a:r>
            <a:r>
              <a:rPr lang="de-CH" sz="24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728117" y="5373216"/>
            <a:ext cx="7255718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CH" sz="2400" b="1" dirty="0"/>
              <a:t>Le </a:t>
            </a:r>
            <a:r>
              <a:rPr lang="de-CH" sz="2400" b="1" dirty="0" err="1"/>
              <a:t>conseil</a:t>
            </a:r>
            <a:r>
              <a:rPr lang="de-CH" sz="2400" b="1" dirty="0"/>
              <a:t> </a:t>
            </a:r>
            <a:r>
              <a:rPr lang="de-CH" sz="2400" b="1" dirty="0" err="1"/>
              <a:t>doit</a:t>
            </a:r>
            <a:r>
              <a:rPr lang="de-CH" sz="2400" b="1" dirty="0"/>
              <a:t> </a:t>
            </a:r>
            <a:r>
              <a:rPr lang="de-CH" sz="2400" b="1" dirty="0" err="1"/>
              <a:t>respecter</a:t>
            </a:r>
            <a:r>
              <a:rPr lang="de-CH" sz="2400" b="1" dirty="0"/>
              <a:t> </a:t>
            </a:r>
            <a:r>
              <a:rPr lang="de-CH" sz="2400" b="1" dirty="0" err="1"/>
              <a:t>les</a:t>
            </a:r>
            <a:r>
              <a:rPr lang="de-CH" sz="2400" b="1" dirty="0"/>
              <a:t> </a:t>
            </a:r>
            <a:r>
              <a:rPr lang="de-CH" sz="2400" b="1" dirty="0" err="1"/>
              <a:t>contrats</a:t>
            </a:r>
            <a:r>
              <a:rPr lang="de-CH" sz="2400" b="1" dirty="0"/>
              <a:t> en </a:t>
            </a:r>
            <a:r>
              <a:rPr lang="de-CH" sz="2400" b="1" dirty="0" err="1"/>
              <a:t>cours</a:t>
            </a:r>
            <a:r>
              <a:rPr lang="de-CH" sz="2400" b="1" dirty="0"/>
              <a:t>!</a:t>
            </a:r>
          </a:p>
        </p:txBody>
      </p:sp>
      <p:sp>
        <p:nvSpPr>
          <p:cNvPr id="8" name="Pfeil nach rechts 7"/>
          <p:cNvSpPr/>
          <p:nvPr/>
        </p:nvSpPr>
        <p:spPr>
          <a:xfrm>
            <a:off x="3779912" y="4644634"/>
            <a:ext cx="115212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16EBD87-A7BC-7CF5-2440-7DEB4D230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91249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755576" y="3068960"/>
            <a:ext cx="7886700" cy="303405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>
                <a:hlinkClick r:id="rId3"/>
              </a:rPr>
              <a:t>www.agrinatur.ch</a:t>
            </a:r>
            <a:r>
              <a:rPr lang="de-CH" dirty="0"/>
              <a:t> </a:t>
            </a:r>
            <a:r>
              <a:rPr lang="de-CH" dirty="0" err="1"/>
              <a:t>s’abonner</a:t>
            </a:r>
            <a:r>
              <a:rPr lang="de-CH" dirty="0"/>
              <a:t> à la Newsletter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dirty="0" err="1"/>
              <a:t>Participer</a:t>
            </a:r>
            <a:r>
              <a:rPr lang="de-CH" dirty="0"/>
              <a:t> à des </a:t>
            </a:r>
            <a:r>
              <a:rPr lang="de-CH" dirty="0" err="1"/>
              <a:t>journées</a:t>
            </a:r>
            <a:r>
              <a:rPr lang="de-CH" dirty="0"/>
              <a:t> et </a:t>
            </a:r>
            <a:r>
              <a:rPr lang="de-CH" dirty="0" err="1"/>
              <a:t>séminaires</a:t>
            </a:r>
            <a:r>
              <a:rPr lang="de-CH" dirty="0"/>
              <a:t> </a:t>
            </a:r>
            <a:r>
              <a:rPr lang="de-CH" dirty="0" err="1"/>
              <a:t>d’actualisation</a:t>
            </a:r>
            <a:r>
              <a:rPr lang="de-CH" dirty="0"/>
              <a:t> et </a:t>
            </a:r>
            <a:r>
              <a:rPr lang="de-CH" dirty="0" err="1"/>
              <a:t>d’information</a:t>
            </a:r>
            <a:r>
              <a:rPr lang="de-CH" dirty="0"/>
              <a:t> au </a:t>
            </a:r>
            <a:r>
              <a:rPr lang="de-CH" dirty="0" err="1"/>
              <a:t>niveau</a:t>
            </a:r>
            <a:r>
              <a:rPr lang="de-CH" dirty="0"/>
              <a:t> du </a:t>
            </a:r>
            <a:r>
              <a:rPr lang="de-CH" dirty="0" err="1"/>
              <a:t>canton</a:t>
            </a:r>
            <a:r>
              <a:rPr lang="de-CH" dirty="0"/>
              <a:t> </a:t>
            </a:r>
            <a:r>
              <a:rPr lang="de-CH" dirty="0" err="1"/>
              <a:t>ou</a:t>
            </a:r>
            <a:r>
              <a:rPr lang="de-CH" dirty="0"/>
              <a:t> de </a:t>
            </a:r>
            <a:r>
              <a:rPr lang="de-CH" dirty="0" err="1"/>
              <a:t>groupes</a:t>
            </a:r>
            <a:r>
              <a:rPr lang="de-CH" dirty="0"/>
              <a:t> </a:t>
            </a:r>
            <a:r>
              <a:rPr lang="de-CH" dirty="0" err="1"/>
              <a:t>d’intérêts</a:t>
            </a:r>
            <a:endParaRPr lang="de-CH" dirty="0"/>
          </a:p>
          <a:p>
            <a:pPr>
              <a:buFont typeface="Wingdings" panose="05000000000000000000" pitchFamily="2" charset="2"/>
              <a:buChar char="Ø"/>
            </a:pPr>
            <a:r>
              <a:rPr lang="fr-CH" dirty="0"/>
              <a:t>D</a:t>
            </a:r>
            <a:r>
              <a:rPr lang="de-CH" dirty="0" err="1"/>
              <a:t>évelopper</a:t>
            </a:r>
            <a:r>
              <a:rPr lang="de-CH" dirty="0"/>
              <a:t> </a:t>
            </a:r>
            <a:r>
              <a:rPr lang="de-CH" dirty="0" err="1"/>
              <a:t>votre</a:t>
            </a:r>
            <a:r>
              <a:rPr lang="de-CH" dirty="0"/>
              <a:t> </a:t>
            </a:r>
            <a:r>
              <a:rPr lang="de-CH" dirty="0" err="1"/>
              <a:t>réseau</a:t>
            </a:r>
            <a:r>
              <a:rPr lang="de-CH" dirty="0"/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dirty="0" err="1"/>
              <a:t>Avoir</a:t>
            </a:r>
            <a:r>
              <a:rPr lang="de-CH" dirty="0"/>
              <a:t> </a:t>
            </a:r>
            <a:r>
              <a:rPr lang="de-CH" dirty="0" err="1"/>
              <a:t>avec</a:t>
            </a:r>
            <a:r>
              <a:rPr lang="de-CH" dirty="0"/>
              <a:t> </a:t>
            </a:r>
            <a:r>
              <a:rPr lang="de-CH" dirty="0" err="1"/>
              <a:t>soi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documents</a:t>
            </a:r>
            <a:r>
              <a:rPr lang="de-CH" dirty="0"/>
              <a:t> de </a:t>
            </a:r>
            <a:r>
              <a:rPr lang="de-CH" dirty="0" err="1"/>
              <a:t>référence</a:t>
            </a:r>
            <a:r>
              <a:rPr lang="de-CH" dirty="0"/>
              <a:t> à jour!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Last but not least …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655676" y="1538434"/>
            <a:ext cx="5832648" cy="1077218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Restez informés, il y a des changements chaque année !</a:t>
            </a:r>
            <a:r>
              <a:rPr lang="de-CH" sz="3200" b="1" dirty="0"/>
              <a:t>!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C504D018-5C94-5EC5-42C6-EFAD4590E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56139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592967"/>
            <a:ext cx="7886700" cy="4300716"/>
          </a:xfrm>
        </p:spPr>
      </p:pic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1183C834-BE3D-2FDD-313C-ADE2DABAC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1777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4C3F64B9-E1AC-161F-202E-28BC172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725" y="2314575"/>
            <a:ext cx="2114550" cy="28575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Aperçu des </a:t>
            </a:r>
            <a:r>
              <a:rPr lang="de-CH" dirty="0" err="1">
                <a:latin typeface="Arial"/>
                <a:ea typeface="Source Sans Pro"/>
                <a:cs typeface="Arial"/>
              </a:rPr>
              <a:t>bases</a:t>
            </a:r>
            <a:r>
              <a:rPr lang="de-CH" dirty="0">
                <a:latin typeface="Arial"/>
                <a:ea typeface="Source Sans Pro"/>
                <a:cs typeface="Arial"/>
              </a:rPr>
              <a:t> </a:t>
            </a:r>
            <a:r>
              <a:rPr lang="de-CH" dirty="0" err="1">
                <a:latin typeface="Arial"/>
                <a:ea typeface="Source Sans Pro"/>
                <a:cs typeface="Arial"/>
              </a:rPr>
              <a:t>légales</a:t>
            </a:r>
            <a:endParaRPr lang="de-CH" dirty="0">
              <a:latin typeface="Arial"/>
              <a:ea typeface="Source Sans Pro"/>
              <a:cs typeface="Arial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309297" y="6237312"/>
            <a:ext cx="22060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000" dirty="0"/>
              <a:t>https://finilapaperasse.wordpress.com</a:t>
            </a:r>
          </a:p>
        </p:txBody>
      </p:sp>
      <p:sp>
        <p:nvSpPr>
          <p:cNvPr id="7" name="Wolkenförmige Legende 6"/>
          <p:cNvSpPr/>
          <p:nvPr/>
        </p:nvSpPr>
        <p:spPr>
          <a:xfrm flipH="1">
            <a:off x="1284213" y="1158092"/>
            <a:ext cx="2543125" cy="1584176"/>
          </a:xfrm>
          <a:prstGeom prst="cloudCallout">
            <a:avLst>
              <a:gd name="adj1" fmla="val -46737"/>
              <a:gd name="adj2" fmla="val 6312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 err="1">
                <a:solidFill>
                  <a:schemeClr val="tx1"/>
                </a:solidFill>
              </a:rPr>
              <a:t>LAgr</a:t>
            </a:r>
            <a:r>
              <a:rPr lang="de-CH" dirty="0">
                <a:solidFill>
                  <a:schemeClr val="tx1"/>
                </a:solidFill>
              </a:rPr>
              <a:t>, OPD, LPN, </a:t>
            </a:r>
            <a:r>
              <a:rPr lang="de-CH" dirty="0" err="1">
                <a:solidFill>
                  <a:schemeClr val="tx1"/>
                </a:solidFill>
              </a:rPr>
              <a:t>OTerm</a:t>
            </a:r>
            <a:r>
              <a:rPr lang="de-CH" dirty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8" name="Wolkenförmige Legende 7"/>
          <p:cNvSpPr/>
          <p:nvPr/>
        </p:nvSpPr>
        <p:spPr>
          <a:xfrm>
            <a:off x="5868144" y="1031930"/>
            <a:ext cx="2736304" cy="1728192"/>
          </a:xfrm>
          <a:prstGeom prst="cloudCallout">
            <a:avLst>
              <a:gd name="adj1" fmla="val -48860"/>
              <a:gd name="adj2" fmla="val 4657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 err="1">
                <a:solidFill>
                  <a:schemeClr val="tx1"/>
                </a:solidFill>
              </a:rPr>
              <a:t>Ordonnances</a:t>
            </a:r>
            <a:r>
              <a:rPr lang="de-CH" dirty="0">
                <a:solidFill>
                  <a:schemeClr val="tx1"/>
                </a:solidFill>
              </a:rPr>
              <a:t>, Annexes, </a:t>
            </a:r>
            <a:r>
              <a:rPr lang="de-CH" dirty="0" err="1">
                <a:solidFill>
                  <a:schemeClr val="tx1"/>
                </a:solidFill>
              </a:rPr>
              <a:t>Règlements</a:t>
            </a:r>
            <a:r>
              <a:rPr lang="de-CH" dirty="0">
                <a:solidFill>
                  <a:schemeClr val="tx1"/>
                </a:solidFill>
              </a:rPr>
              <a:t>, </a:t>
            </a:r>
            <a:r>
              <a:rPr lang="de-CH" dirty="0" err="1">
                <a:solidFill>
                  <a:schemeClr val="tx1"/>
                </a:solidFill>
              </a:rPr>
              <a:t>Directives</a:t>
            </a:r>
            <a:r>
              <a:rPr lang="de-CH" dirty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9" name="Wolkenförmige Legende 8"/>
          <p:cNvSpPr/>
          <p:nvPr/>
        </p:nvSpPr>
        <p:spPr>
          <a:xfrm flipH="1">
            <a:off x="395535" y="3356992"/>
            <a:ext cx="2704293" cy="1584176"/>
          </a:xfrm>
          <a:prstGeom prst="cloudCallout">
            <a:avLst>
              <a:gd name="adj1" fmla="val -73615"/>
              <a:gd name="adj2" fmla="val -3443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/>
                </a:solidFill>
              </a:rPr>
              <a:t>PER, Bio, </a:t>
            </a:r>
            <a:r>
              <a:rPr lang="de-CH" dirty="0" err="1">
                <a:solidFill>
                  <a:schemeClr val="tx1"/>
                </a:solidFill>
              </a:rPr>
              <a:t>Contributions</a:t>
            </a:r>
            <a:r>
              <a:rPr lang="de-CH" dirty="0">
                <a:solidFill>
                  <a:schemeClr val="tx1"/>
                </a:solidFill>
              </a:rPr>
              <a:t> au </a:t>
            </a:r>
            <a:r>
              <a:rPr lang="de-CH" dirty="0" err="1">
                <a:solidFill>
                  <a:schemeClr val="tx1"/>
                </a:solidFill>
              </a:rPr>
              <a:t>système</a:t>
            </a:r>
            <a:r>
              <a:rPr lang="de-CH" dirty="0">
                <a:solidFill>
                  <a:schemeClr val="tx1"/>
                </a:solidFill>
              </a:rPr>
              <a:t> de </a:t>
            </a:r>
            <a:r>
              <a:rPr lang="de-CH" dirty="0" err="1">
                <a:solidFill>
                  <a:schemeClr val="tx1"/>
                </a:solidFill>
              </a:rPr>
              <a:t>production</a:t>
            </a:r>
            <a:r>
              <a:rPr lang="de-CH" dirty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10" name="Wolkenförmige Legende 9"/>
          <p:cNvSpPr/>
          <p:nvPr/>
        </p:nvSpPr>
        <p:spPr>
          <a:xfrm>
            <a:off x="5878912" y="3443883"/>
            <a:ext cx="3085575" cy="1728192"/>
          </a:xfrm>
          <a:prstGeom prst="cloudCallout">
            <a:avLst>
              <a:gd name="adj1" fmla="val -60000"/>
              <a:gd name="adj2" fmla="val -535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 err="1">
                <a:solidFill>
                  <a:schemeClr val="tx1"/>
                </a:solidFill>
              </a:rPr>
              <a:t>Projets</a:t>
            </a:r>
            <a:r>
              <a:rPr lang="de-CH" dirty="0">
                <a:solidFill>
                  <a:schemeClr val="tx1"/>
                </a:solidFill>
              </a:rPr>
              <a:t> de </a:t>
            </a:r>
            <a:r>
              <a:rPr lang="de-CH" dirty="0" err="1">
                <a:solidFill>
                  <a:schemeClr val="tx1"/>
                </a:solidFill>
              </a:rPr>
              <a:t>réseaux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écologiques</a:t>
            </a:r>
            <a:r>
              <a:rPr lang="de-CH" dirty="0">
                <a:solidFill>
                  <a:schemeClr val="tx1"/>
                </a:solidFill>
              </a:rPr>
              <a:t>,  de </a:t>
            </a:r>
            <a:r>
              <a:rPr lang="de-CH" dirty="0" err="1">
                <a:solidFill>
                  <a:schemeClr val="tx1"/>
                </a:solidFill>
              </a:rPr>
              <a:t>qualité</a:t>
            </a:r>
            <a:r>
              <a:rPr lang="de-CH" dirty="0">
                <a:solidFill>
                  <a:schemeClr val="tx1"/>
                </a:solidFill>
              </a:rPr>
              <a:t> du </a:t>
            </a:r>
            <a:r>
              <a:rPr lang="de-CH" dirty="0" err="1">
                <a:solidFill>
                  <a:schemeClr val="tx1"/>
                </a:solidFill>
              </a:rPr>
              <a:t>paysage</a:t>
            </a:r>
            <a:r>
              <a:rPr lang="de-CH" dirty="0">
                <a:solidFill>
                  <a:schemeClr val="tx1"/>
                </a:solidFill>
              </a:rPr>
              <a:t>, </a:t>
            </a:r>
            <a:r>
              <a:rPr lang="de-CH" dirty="0" err="1">
                <a:solidFill>
                  <a:schemeClr val="tx1"/>
                </a:solidFill>
              </a:rPr>
              <a:t>Contrats</a:t>
            </a:r>
            <a:r>
              <a:rPr lang="de-CH" dirty="0">
                <a:solidFill>
                  <a:schemeClr val="tx1"/>
                </a:solidFill>
              </a:rPr>
              <a:t> LPN,…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628650" y="5289195"/>
            <a:ext cx="8335838" cy="83099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de-CH" sz="2400" dirty="0"/>
              <a:t>Le </a:t>
            </a:r>
            <a:r>
              <a:rPr lang="de-CH" sz="2400" dirty="0" err="1"/>
              <a:t>conseiller</a:t>
            </a:r>
            <a:r>
              <a:rPr lang="de-CH" sz="2400" dirty="0"/>
              <a:t> </a:t>
            </a:r>
            <a:r>
              <a:rPr lang="de-CH" sz="2400" dirty="0" err="1"/>
              <a:t>doit</a:t>
            </a:r>
            <a:r>
              <a:rPr lang="de-CH" sz="2400" dirty="0"/>
              <a:t> </a:t>
            </a:r>
            <a:r>
              <a:rPr lang="de-CH" sz="2400" dirty="0" err="1"/>
              <a:t>veiller</a:t>
            </a:r>
            <a:r>
              <a:rPr lang="de-CH" sz="2400" dirty="0"/>
              <a:t> à </a:t>
            </a:r>
            <a:r>
              <a:rPr lang="de-CH" sz="2400" dirty="0" err="1"/>
              <a:t>ce</a:t>
            </a:r>
            <a:r>
              <a:rPr lang="de-CH" sz="2400" dirty="0"/>
              <a:t> </a:t>
            </a:r>
            <a:r>
              <a:rPr lang="de-CH" sz="2400" dirty="0" err="1"/>
              <a:t>que</a:t>
            </a:r>
            <a:r>
              <a:rPr lang="de-CH" sz="2400" dirty="0"/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toutes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les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bases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légales</a:t>
            </a:r>
            <a:r>
              <a:rPr lang="de-CH" sz="2400" b="1" dirty="0">
                <a:solidFill>
                  <a:srgbClr val="FF0000"/>
                </a:solidFill>
              </a:rPr>
              <a:t> et </a:t>
            </a:r>
            <a:r>
              <a:rPr lang="de-CH" sz="2400" b="1" dirty="0" err="1">
                <a:solidFill>
                  <a:srgbClr val="FF0000"/>
                </a:solidFill>
              </a:rPr>
              <a:t>tous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les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engagements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contractuels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soient</a:t>
            </a:r>
            <a:r>
              <a:rPr lang="de-CH" sz="2400" b="1" dirty="0">
                <a:solidFill>
                  <a:srgbClr val="FF0000"/>
                </a:solidFill>
              </a:rPr>
              <a:t> </a:t>
            </a:r>
            <a:r>
              <a:rPr lang="de-CH" sz="2400" b="1" dirty="0" err="1">
                <a:solidFill>
                  <a:srgbClr val="FF0000"/>
                </a:solidFill>
              </a:rPr>
              <a:t>respectés</a:t>
            </a:r>
            <a:r>
              <a:rPr lang="de-CH" sz="2400" dirty="0"/>
              <a:t>! </a:t>
            </a:r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796F8BEE-DB47-7B5E-026A-60EC41E54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41279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Aperçu des </a:t>
            </a:r>
            <a:r>
              <a:rPr lang="de-CH" dirty="0" err="1">
                <a:latin typeface="Arial"/>
                <a:ea typeface="Source Sans Pro"/>
                <a:cs typeface="Arial"/>
              </a:rPr>
              <a:t>bases</a:t>
            </a:r>
            <a:r>
              <a:rPr lang="de-CH" dirty="0">
                <a:latin typeface="Arial"/>
                <a:ea typeface="Source Sans Pro"/>
                <a:cs typeface="Arial"/>
              </a:rPr>
              <a:t> </a:t>
            </a:r>
            <a:r>
              <a:rPr lang="de-CH" dirty="0" err="1">
                <a:latin typeface="Arial"/>
                <a:ea typeface="Source Sans Pro"/>
                <a:cs typeface="Arial"/>
              </a:rPr>
              <a:t>légales</a:t>
            </a:r>
            <a:endParaRPr lang="de-CH" dirty="0">
              <a:latin typeface="Arial"/>
              <a:ea typeface="Source Sans Pro"/>
              <a:cs typeface="Arial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95536" y="4089270"/>
            <a:ext cx="8352928" cy="203525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/>
              <a:t>Confédération</a:t>
            </a:r>
            <a:endParaRPr lang="de-CH" sz="2400" b="1" dirty="0"/>
          </a:p>
          <a:p>
            <a:pPr algn="ctr"/>
            <a:r>
              <a:rPr lang="de-CH" dirty="0"/>
              <a:t>Loi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l’agriculture</a:t>
            </a:r>
            <a:r>
              <a:rPr lang="de-CH" dirty="0"/>
              <a:t> (</a:t>
            </a:r>
            <a:r>
              <a:rPr lang="de-CH" dirty="0" err="1"/>
              <a:t>LAgr</a:t>
            </a:r>
            <a:r>
              <a:rPr lang="de-CH" dirty="0"/>
              <a:t>), </a:t>
            </a:r>
          </a:p>
          <a:p>
            <a:pPr algn="ctr"/>
            <a:r>
              <a:rPr lang="fr-FR" dirty="0"/>
              <a:t>Loi fédérale sur la protection de la nature et du paysage (LPN)</a:t>
            </a:r>
            <a:r>
              <a:rPr lang="de-CH" dirty="0"/>
              <a:t>,</a:t>
            </a:r>
          </a:p>
          <a:p>
            <a:pPr algn="ctr"/>
            <a:r>
              <a:rPr lang="de-CH" dirty="0"/>
              <a:t> </a:t>
            </a:r>
            <a:r>
              <a:rPr lang="fr-FR" dirty="0"/>
              <a:t>Loi fédérale sur la protection des eaux (</a:t>
            </a:r>
            <a:r>
              <a:rPr lang="fr-FR" dirty="0" err="1"/>
              <a:t>LEaux</a:t>
            </a:r>
            <a:r>
              <a:rPr lang="fr-FR" dirty="0"/>
              <a:t>)</a:t>
            </a:r>
          </a:p>
          <a:p>
            <a:pPr algn="ctr"/>
            <a:r>
              <a:rPr lang="fr-FR" dirty="0"/>
              <a:t>Loi sur les forêts (</a:t>
            </a:r>
            <a:r>
              <a:rPr lang="fr-FR" dirty="0" err="1"/>
              <a:t>LFo</a:t>
            </a:r>
            <a:r>
              <a:rPr lang="de-CH" dirty="0"/>
              <a:t>), </a:t>
            </a:r>
          </a:p>
          <a:p>
            <a:pPr algn="ctr"/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les </a:t>
            </a:r>
            <a:r>
              <a:rPr lang="de-CH" dirty="0" err="1"/>
              <a:t>paiements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(OPD), </a:t>
            </a:r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la  </a:t>
            </a:r>
            <a:r>
              <a:rPr lang="de-CH" dirty="0" err="1"/>
              <a:t>terminologie</a:t>
            </a:r>
            <a:r>
              <a:rPr lang="de-CH" dirty="0"/>
              <a:t> </a:t>
            </a:r>
            <a:r>
              <a:rPr lang="de-CH" dirty="0" err="1"/>
              <a:t>agricole</a:t>
            </a:r>
            <a:r>
              <a:rPr lang="de-CH" dirty="0"/>
              <a:t> (</a:t>
            </a:r>
            <a:r>
              <a:rPr lang="de-CH" dirty="0" err="1"/>
              <a:t>Oterm</a:t>
            </a:r>
            <a:r>
              <a:rPr lang="de-CH" dirty="0"/>
              <a:t>), </a:t>
            </a:r>
            <a:r>
              <a:rPr lang="de-CH" dirty="0" err="1"/>
              <a:t>prestations</a:t>
            </a:r>
            <a:r>
              <a:rPr lang="de-CH" dirty="0"/>
              <a:t> </a:t>
            </a:r>
            <a:r>
              <a:rPr lang="de-CH" dirty="0" err="1"/>
              <a:t>écologiques</a:t>
            </a:r>
            <a:r>
              <a:rPr lang="de-CH" dirty="0"/>
              <a:t> </a:t>
            </a:r>
            <a:r>
              <a:rPr lang="de-CH" dirty="0" err="1"/>
              <a:t>requises</a:t>
            </a:r>
            <a:r>
              <a:rPr lang="de-CH" dirty="0"/>
              <a:t> (PER), </a:t>
            </a:r>
            <a:r>
              <a:rPr lang="de-CH" dirty="0" err="1"/>
              <a:t>Directives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divers, etc.</a:t>
            </a:r>
          </a:p>
        </p:txBody>
      </p:sp>
      <p:sp>
        <p:nvSpPr>
          <p:cNvPr id="6" name="Rechteck 5"/>
          <p:cNvSpPr/>
          <p:nvPr/>
        </p:nvSpPr>
        <p:spPr>
          <a:xfrm>
            <a:off x="2375756" y="1121033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Commune</a:t>
            </a:r>
            <a:r>
              <a:rPr lang="de-CH" dirty="0"/>
              <a:t> </a:t>
            </a:r>
          </a:p>
          <a:p>
            <a:pPr algn="ctr"/>
            <a:r>
              <a:rPr lang="de-CH" dirty="0" err="1"/>
              <a:t>Règlements</a:t>
            </a:r>
            <a:r>
              <a:rPr lang="de-CH" dirty="0"/>
              <a:t> </a:t>
            </a:r>
            <a:r>
              <a:rPr lang="de-CH" dirty="0" err="1"/>
              <a:t>communaux</a:t>
            </a:r>
            <a:r>
              <a:rPr lang="de-CH" dirty="0"/>
              <a:t>, </a:t>
            </a:r>
            <a:r>
              <a:rPr lang="de-CH" dirty="0" err="1"/>
              <a:t>Protection</a:t>
            </a:r>
            <a:r>
              <a:rPr lang="de-CH" dirty="0"/>
              <a:t> de la </a:t>
            </a:r>
            <a:r>
              <a:rPr lang="de-CH" dirty="0" err="1"/>
              <a:t>nature</a:t>
            </a:r>
            <a:r>
              <a:rPr lang="de-CH" dirty="0"/>
              <a:t>, etc.</a:t>
            </a:r>
          </a:p>
        </p:txBody>
      </p:sp>
      <p:sp>
        <p:nvSpPr>
          <p:cNvPr id="7" name="Rechteck 6"/>
          <p:cNvSpPr/>
          <p:nvPr/>
        </p:nvSpPr>
        <p:spPr>
          <a:xfrm>
            <a:off x="1583668" y="26051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 err="1"/>
              <a:t>Canton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Lois , </a:t>
            </a:r>
            <a:r>
              <a:rPr lang="de-CH" dirty="0" err="1"/>
              <a:t>ordonnances</a:t>
            </a:r>
            <a:r>
              <a:rPr lang="de-CH" dirty="0"/>
              <a:t> et </a:t>
            </a:r>
            <a:r>
              <a:rPr lang="de-CH" dirty="0" err="1"/>
              <a:t>règlements</a:t>
            </a:r>
            <a:r>
              <a:rPr lang="de-CH" dirty="0"/>
              <a:t> </a:t>
            </a:r>
            <a:r>
              <a:rPr lang="de-CH" dirty="0" err="1"/>
              <a:t>cantonaux</a:t>
            </a:r>
            <a:r>
              <a:rPr lang="de-CH" dirty="0"/>
              <a:t>, </a:t>
            </a:r>
            <a:r>
              <a:rPr lang="de-CH" dirty="0" err="1"/>
              <a:t>Projets</a:t>
            </a:r>
            <a:r>
              <a:rPr lang="de-CH" dirty="0"/>
              <a:t> de </a:t>
            </a:r>
            <a:r>
              <a:rPr lang="de-CH" dirty="0" err="1"/>
              <a:t>réseaux</a:t>
            </a:r>
            <a:r>
              <a:rPr lang="de-CH" dirty="0"/>
              <a:t> </a:t>
            </a:r>
            <a:r>
              <a:rPr lang="de-CH" dirty="0" err="1"/>
              <a:t>écologique</a:t>
            </a:r>
            <a:r>
              <a:rPr lang="de-CH" dirty="0"/>
              <a:t> et de </a:t>
            </a:r>
            <a:r>
              <a:rPr lang="de-CH" dirty="0" err="1"/>
              <a:t>qualité</a:t>
            </a:r>
            <a:r>
              <a:rPr lang="de-CH" dirty="0"/>
              <a:t> du </a:t>
            </a:r>
            <a:r>
              <a:rPr lang="de-CH" dirty="0" err="1"/>
              <a:t>paysage</a:t>
            </a:r>
            <a:r>
              <a:rPr lang="de-CH" dirty="0"/>
              <a:t>, </a:t>
            </a:r>
            <a:r>
              <a:rPr lang="de-CH" dirty="0" err="1"/>
              <a:t>Contrats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des </a:t>
            </a:r>
            <a:r>
              <a:rPr lang="de-CH" dirty="0" err="1"/>
              <a:t>zones</a:t>
            </a:r>
            <a:r>
              <a:rPr lang="de-CH" dirty="0"/>
              <a:t> </a:t>
            </a:r>
            <a:r>
              <a:rPr lang="de-CH" dirty="0" err="1"/>
              <a:t>protégées</a:t>
            </a:r>
            <a:r>
              <a:rPr lang="de-CH" dirty="0"/>
              <a:t>, etc.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17A620F1-17BF-9AB9-3FA4-16FFEE42B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6434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9DDC5AD-3764-4991-BAAE-6151B7B7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Arial"/>
                <a:ea typeface="Source Sans Pro"/>
                <a:cs typeface="Arial"/>
              </a:rPr>
              <a:t>Adaptations chaque année</a:t>
            </a:r>
            <a:endParaRPr lang="de-CH" dirty="0">
              <a:latin typeface="Arial"/>
              <a:ea typeface="Source Sans Pro"/>
              <a:cs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4187DB-446A-4969-9889-C832F1D4746F}"/>
              </a:ext>
            </a:extLst>
          </p:cNvPr>
          <p:cNvSpPr txBox="1"/>
          <p:nvPr/>
        </p:nvSpPr>
        <p:spPr>
          <a:xfrm>
            <a:off x="643259" y="1612474"/>
            <a:ext cx="787209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Arial"/>
                <a:ea typeface="Source Sans Pro"/>
                <a:cs typeface="Arial"/>
                <a:hlinkClick r:id="rId3"/>
              </a:rPr>
              <a:t>Train d'ordonnances agricoles </a:t>
            </a:r>
            <a:endParaRPr lang="fr-FR" sz="2400" dirty="0">
              <a:latin typeface="Arial"/>
              <a:ea typeface="Source Sans Pro"/>
              <a:cs typeface="Arial"/>
            </a:endParaRPr>
          </a:p>
          <a:p>
            <a:endParaRPr lang="fr-CH" dirty="0"/>
          </a:p>
          <a:p>
            <a:r>
              <a:rPr lang="fr-CH" dirty="0"/>
              <a:t>2024: 26 ordonnances mises à jour</a:t>
            </a:r>
          </a:p>
          <a:p>
            <a:r>
              <a:rPr lang="fr-CH" dirty="0"/>
              <a:t>2025: consultation en cours, 13 ordonnances mises à jour</a:t>
            </a:r>
          </a:p>
          <a:p>
            <a:endParaRPr lang="fr-CH" dirty="0"/>
          </a:p>
          <a:p>
            <a:r>
              <a:rPr lang="fr-CH" dirty="0"/>
              <a:t>→ Modifications avec effet au 1</a:t>
            </a:r>
            <a:r>
              <a:rPr lang="fr-CH" baseline="30000" dirty="0"/>
              <a:t>er</a:t>
            </a:r>
            <a:r>
              <a:rPr lang="fr-CH" dirty="0"/>
              <a:t> janvier de l’année suivante</a:t>
            </a:r>
          </a:p>
          <a:p>
            <a:endParaRPr lang="fr-CH" dirty="0"/>
          </a:p>
          <a:p>
            <a:r>
              <a:rPr lang="fr-FR" sz="2400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Politique agricole 2030+ </a:t>
            </a:r>
          </a:p>
          <a:p>
            <a:pPr algn="ctr"/>
            <a:endParaRPr lang="fr-FR" sz="2400" u="sng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/>
              <a:t>« politique en faveur d’une agriculture et d’un secteur agroalimentaire durables » </a:t>
            </a:r>
            <a:endParaRPr lang="fr-FR" b="1" dirty="0"/>
          </a:p>
          <a:p>
            <a:r>
              <a:rPr lang="fr-FR" dirty="0"/>
              <a:t>Sur la base d’un mandat parlementaire, l’élaboration de la prochaine politique </a:t>
            </a:r>
          </a:p>
          <a:p>
            <a:r>
              <a:rPr lang="fr-FR" dirty="0"/>
              <a:t>agricole est sur les rails.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8AB2E2-3A65-6B73-2EE4-B3167C25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6834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5533100-EA13-4E74-8457-C9E52C9B5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Exemple d’un train d’ordonnances</a:t>
            </a:r>
            <a:endParaRPr lang="de-CH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B32FF9-F19C-450B-B935-3248A7C1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412776"/>
            <a:ext cx="5730737" cy="291109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11113AF-51FE-49F6-9377-F1FC07953E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4323868"/>
            <a:ext cx="5738357" cy="1028789"/>
          </a:xfrm>
          <a:prstGeom prst="rect">
            <a:avLst/>
          </a:prstGeom>
        </p:spPr>
      </p:pic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6F9E46C8-F45F-D439-4155-9C343021E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72934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err="1"/>
              <a:t>Conditions</a:t>
            </a:r>
            <a:r>
              <a:rPr lang="de-CH" dirty="0"/>
              <a:t> </a:t>
            </a:r>
            <a:r>
              <a:rPr lang="de-CH" dirty="0" err="1"/>
              <a:t>générales</a:t>
            </a:r>
            <a:endParaRPr lang="de-CH" dirty="0"/>
          </a:p>
          <a:p>
            <a:r>
              <a:rPr lang="de-CH" b="1" u="sng" dirty="0" err="1"/>
              <a:t>Prestations</a:t>
            </a:r>
            <a:r>
              <a:rPr lang="de-CH" b="1" u="sng" dirty="0"/>
              <a:t> </a:t>
            </a:r>
            <a:r>
              <a:rPr lang="de-CH" b="1" u="sng" dirty="0" err="1"/>
              <a:t>écologiques</a:t>
            </a:r>
            <a:r>
              <a:rPr lang="de-CH" b="1" u="sng" dirty="0"/>
              <a:t> </a:t>
            </a:r>
            <a:r>
              <a:rPr lang="de-CH" b="1" u="sng" dirty="0" err="1"/>
              <a:t>requises</a:t>
            </a:r>
            <a:r>
              <a:rPr lang="de-CH" b="1" u="sng" dirty="0"/>
              <a:t> (PER)</a:t>
            </a:r>
          </a:p>
          <a:p>
            <a:r>
              <a:rPr lang="de-CH" dirty="0" err="1"/>
              <a:t>Tous</a:t>
            </a:r>
            <a:r>
              <a:rPr lang="de-CH" dirty="0"/>
              <a:t> les </a:t>
            </a:r>
            <a:r>
              <a:rPr lang="de-CH" dirty="0" err="1"/>
              <a:t>types</a:t>
            </a:r>
            <a:r>
              <a:rPr lang="de-CH" dirty="0"/>
              <a:t> de </a:t>
            </a:r>
            <a:r>
              <a:rPr lang="de-CH" dirty="0" err="1"/>
              <a:t>paiements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</a:t>
            </a:r>
            <a:r>
              <a:rPr lang="de-CH" dirty="0" err="1"/>
              <a:t>p.ex</a:t>
            </a:r>
            <a:r>
              <a:rPr lang="de-CH" dirty="0"/>
              <a:t>. </a:t>
            </a:r>
            <a:r>
              <a:rPr lang="de-CH" dirty="0" err="1"/>
              <a:t>contributions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terrains</a:t>
            </a:r>
            <a:r>
              <a:rPr lang="de-CH" dirty="0"/>
              <a:t> en </a:t>
            </a:r>
            <a:r>
              <a:rPr lang="de-CH" dirty="0" err="1"/>
              <a:t>pente</a:t>
            </a:r>
            <a:r>
              <a:rPr lang="de-CH" dirty="0"/>
              <a:t>, </a:t>
            </a:r>
            <a:r>
              <a:rPr lang="de-CH" dirty="0" err="1"/>
              <a:t>contributions</a:t>
            </a:r>
            <a:r>
              <a:rPr lang="de-CH" dirty="0"/>
              <a:t> à la </a:t>
            </a:r>
            <a:r>
              <a:rPr lang="de-CH" dirty="0" err="1"/>
              <a:t>biodiversité</a:t>
            </a:r>
            <a:r>
              <a:rPr lang="de-CH" dirty="0"/>
              <a:t>, </a:t>
            </a:r>
            <a:r>
              <a:rPr lang="de-CH" dirty="0" err="1"/>
              <a:t>contributions</a:t>
            </a:r>
            <a:r>
              <a:rPr lang="de-CH" dirty="0"/>
              <a:t> au </a:t>
            </a:r>
            <a:r>
              <a:rPr lang="de-CH" dirty="0" err="1"/>
              <a:t>système</a:t>
            </a:r>
            <a:r>
              <a:rPr lang="de-CH" dirty="0"/>
              <a:t> de </a:t>
            </a:r>
            <a:r>
              <a:rPr lang="de-CH" dirty="0" err="1"/>
              <a:t>production</a:t>
            </a:r>
            <a:r>
              <a:rPr lang="de-CH" dirty="0"/>
              <a:t>, </a:t>
            </a:r>
            <a:r>
              <a:rPr lang="de-CH" dirty="0" err="1"/>
              <a:t>contributions</a:t>
            </a:r>
            <a:r>
              <a:rPr lang="de-CH" dirty="0"/>
              <a:t> à </a:t>
            </a:r>
            <a:r>
              <a:rPr lang="de-CH" dirty="0" err="1"/>
              <a:t>l’efficience</a:t>
            </a:r>
            <a:r>
              <a:rPr lang="de-CH" dirty="0"/>
              <a:t> des </a:t>
            </a:r>
            <a:r>
              <a:rPr lang="de-CH" dirty="0" err="1"/>
              <a:t>ressources</a:t>
            </a:r>
            <a:r>
              <a:rPr lang="de-CH" dirty="0"/>
              <a:t>, etc.), </a:t>
            </a:r>
            <a:r>
              <a:rPr lang="de-CH" dirty="0" err="1"/>
              <a:t>leurs</a:t>
            </a:r>
            <a:r>
              <a:rPr lang="de-CH" dirty="0"/>
              <a:t> </a:t>
            </a:r>
            <a:r>
              <a:rPr lang="de-CH" b="1" u="sng" dirty="0" err="1">
                <a:solidFill>
                  <a:schemeClr val="accent2"/>
                </a:solidFill>
              </a:rPr>
              <a:t>conditions</a:t>
            </a:r>
            <a:r>
              <a:rPr lang="de-CH" b="1" u="sng" dirty="0">
                <a:solidFill>
                  <a:schemeClr val="accent2"/>
                </a:solidFill>
              </a:rPr>
              <a:t> </a:t>
            </a:r>
            <a:r>
              <a:rPr lang="de-CH" dirty="0"/>
              <a:t> et </a:t>
            </a:r>
            <a:r>
              <a:rPr lang="de-CH" dirty="0" err="1"/>
              <a:t>modalités</a:t>
            </a:r>
            <a:endParaRPr lang="de-CH" dirty="0"/>
          </a:p>
          <a:p>
            <a:r>
              <a:rPr lang="fr-FR" dirty="0"/>
              <a:t>Exigences de gestion pour les estivages </a:t>
            </a:r>
          </a:p>
          <a:p>
            <a:r>
              <a:rPr lang="de-CH" dirty="0" err="1"/>
              <a:t>Annonces</a:t>
            </a:r>
            <a:r>
              <a:rPr lang="de-CH" dirty="0"/>
              <a:t>, </a:t>
            </a:r>
            <a:r>
              <a:rPr lang="de-CH" dirty="0" err="1"/>
              <a:t>contrôles</a:t>
            </a:r>
            <a:r>
              <a:rPr lang="de-CH" dirty="0"/>
              <a:t>, </a:t>
            </a:r>
            <a:r>
              <a:rPr lang="de-CH" dirty="0" err="1"/>
              <a:t>sanctions</a:t>
            </a: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payements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(OPD)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5083C84-0BDD-6D5A-52EF-49E7EA967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36551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e-CH" dirty="0"/>
              <a:t>Annexe 1 </a:t>
            </a:r>
            <a:r>
              <a:rPr lang="de-CH" b="1" dirty="0" err="1"/>
              <a:t>Prestations</a:t>
            </a:r>
            <a:r>
              <a:rPr lang="de-CH" b="1" dirty="0"/>
              <a:t> </a:t>
            </a:r>
            <a:r>
              <a:rPr lang="de-CH" b="1" dirty="0" err="1"/>
              <a:t>écologiques</a:t>
            </a:r>
            <a:r>
              <a:rPr lang="de-CH" b="1" dirty="0"/>
              <a:t> </a:t>
            </a:r>
            <a:r>
              <a:rPr lang="de-CH" b="1" dirty="0" err="1"/>
              <a:t>requises</a:t>
            </a:r>
            <a:endParaRPr lang="de-CH" b="1" dirty="0"/>
          </a:p>
          <a:p>
            <a:r>
              <a:rPr lang="de-CH" dirty="0"/>
              <a:t>Annexe 2 </a:t>
            </a:r>
            <a:r>
              <a:rPr lang="fr-FR" b="1" dirty="0"/>
              <a:t>Dispositions particulières concernant l’estivage et la région d’estivage</a:t>
            </a:r>
          </a:p>
          <a:p>
            <a:r>
              <a:rPr lang="de-CH" dirty="0"/>
              <a:t>Annexe 3 </a:t>
            </a:r>
            <a:r>
              <a:rPr lang="fr-FR" b="1" dirty="0"/>
              <a:t>Critères régissant la délimitation des surfaces viticoles en terrasses</a:t>
            </a:r>
          </a:p>
          <a:p>
            <a:r>
              <a:rPr lang="de-CH" dirty="0"/>
              <a:t>Annexe 4 </a:t>
            </a:r>
            <a:r>
              <a:rPr lang="fr-FR" b="1" dirty="0"/>
              <a:t>Conditions que doivent remplir les surfaces de promotion de la biodiversité</a:t>
            </a:r>
          </a:p>
          <a:p>
            <a:r>
              <a:rPr lang="de-CH" dirty="0"/>
              <a:t>Annexe 4a </a:t>
            </a:r>
            <a:r>
              <a:rPr lang="fr-FR" b="1" dirty="0"/>
              <a:t>Mélanges de semences appropriés pour les surfaces de promotion de la biodiversité et les bandes semées pour organismes utiles</a:t>
            </a:r>
          </a:p>
          <a:p>
            <a:r>
              <a:rPr lang="de-CH" dirty="0"/>
              <a:t>Annexe 5 </a:t>
            </a:r>
            <a:r>
              <a:rPr lang="fr-FR" b="1" dirty="0"/>
              <a:t>Exigences spécifiques du programme pour la production de lait et de viande basée sur les herbages (PLVH)</a:t>
            </a:r>
            <a:endParaRPr lang="de-CH" dirty="0"/>
          </a:p>
          <a:p>
            <a:r>
              <a:rPr lang="de-CH" dirty="0"/>
              <a:t>Annexe 6 </a:t>
            </a:r>
            <a:r>
              <a:rPr lang="fr-FR" dirty="0"/>
              <a:t>Exigences spécifiques relatives aux contributions pour le bien‑être des animaux</a:t>
            </a:r>
            <a:endParaRPr lang="de-CH" dirty="0"/>
          </a:p>
          <a:p>
            <a:r>
              <a:rPr lang="de-CH" dirty="0"/>
              <a:t>Annexe 6a </a:t>
            </a:r>
            <a:r>
              <a:rPr lang="fr-FR" b="1" dirty="0"/>
              <a:t>Conditions et charges relatives à la contribution pour l’alimentation biphase des porcs appauvrie en matière azotée</a:t>
            </a:r>
            <a:endParaRPr lang="de-CH" dirty="0"/>
          </a:p>
          <a:p>
            <a:r>
              <a:rPr lang="de-CH" dirty="0"/>
              <a:t>Annexe 7 </a:t>
            </a:r>
            <a:r>
              <a:rPr lang="fr-FR" b="1" dirty="0"/>
              <a:t>Exigences spécifiques relatives aux contributions pour le bien‑être des animaux</a:t>
            </a:r>
          </a:p>
          <a:p>
            <a:r>
              <a:rPr lang="de-CH" dirty="0"/>
              <a:t>Annexe 8 </a:t>
            </a:r>
            <a:r>
              <a:rPr lang="de-CH" b="1" dirty="0" err="1"/>
              <a:t>Réduction</a:t>
            </a:r>
            <a:r>
              <a:rPr lang="de-CH" b="1" dirty="0"/>
              <a:t> des </a:t>
            </a:r>
            <a:r>
              <a:rPr lang="de-CH" b="1" dirty="0" err="1"/>
              <a:t>paiements</a:t>
            </a:r>
            <a:r>
              <a:rPr lang="de-CH" b="1" dirty="0"/>
              <a:t> </a:t>
            </a:r>
            <a:r>
              <a:rPr lang="de-CH" b="1" dirty="0" err="1"/>
              <a:t>directs</a:t>
            </a:r>
            <a:endParaRPr lang="de-CH" b="1" dirty="0"/>
          </a:p>
          <a:p>
            <a:r>
              <a:rPr lang="de-CH" dirty="0"/>
              <a:t>Annexe 9 </a:t>
            </a:r>
            <a:r>
              <a:rPr lang="de-CH" b="1" dirty="0" err="1"/>
              <a:t>Modification</a:t>
            </a:r>
            <a:r>
              <a:rPr lang="de-CH" b="1" dirty="0"/>
              <a:t> </a:t>
            </a:r>
            <a:r>
              <a:rPr lang="de-CH" b="1" dirty="0" err="1"/>
              <a:t>d’autres</a:t>
            </a:r>
            <a:r>
              <a:rPr lang="de-CH" b="1" dirty="0"/>
              <a:t> </a:t>
            </a:r>
            <a:r>
              <a:rPr lang="de-CH" b="1" dirty="0" err="1"/>
              <a:t>actes</a:t>
            </a:r>
            <a:endParaRPr lang="de-CH" b="1" dirty="0"/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payments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(OPD)- Annexes</a:t>
            </a:r>
          </a:p>
        </p:txBody>
      </p:sp>
      <p:sp>
        <p:nvSpPr>
          <p:cNvPr id="4" name="Rechteck 3"/>
          <p:cNvSpPr/>
          <p:nvPr/>
        </p:nvSpPr>
        <p:spPr>
          <a:xfrm>
            <a:off x="628650" y="1403053"/>
            <a:ext cx="4375398" cy="369763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Rechteck 4"/>
          <p:cNvSpPr/>
          <p:nvPr/>
        </p:nvSpPr>
        <p:spPr>
          <a:xfrm>
            <a:off x="628650" y="2411165"/>
            <a:ext cx="7687766" cy="369763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F47BDFCF-AD72-BFA1-623A-10FD39398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36999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>
                <a:hlinkClick r:id="rId3"/>
              </a:rPr>
              <a:t>Arbres fruitiers haute-tige du niveau de qualité II </a:t>
            </a:r>
            <a:endParaRPr lang="fr-FR" dirty="0"/>
          </a:p>
          <a:p>
            <a:r>
              <a:rPr lang="fr-FR" dirty="0">
                <a:hlinkClick r:id="rId4"/>
              </a:rPr>
              <a:t>Prairies extensives, prairies peu intensives et surfaces à litière, du niveau de qualité II</a:t>
            </a:r>
            <a:endParaRPr lang="fr-FR" dirty="0"/>
          </a:p>
          <a:p>
            <a:r>
              <a:rPr lang="fr-FR" dirty="0">
                <a:hlinkClick r:id="rId5"/>
              </a:rPr>
              <a:t>Pâturages extensifs et pâturages boisés du niveau de qualité II </a:t>
            </a:r>
            <a:endParaRPr lang="fr-FR" dirty="0"/>
          </a:p>
          <a:p>
            <a:r>
              <a:rPr lang="fr-FR" dirty="0">
                <a:hlinkClick r:id="rId6"/>
              </a:rPr>
              <a:t>Surfaces herbagères et surfaces à litière riches en espèces dans la région d’estivage </a:t>
            </a:r>
            <a:endParaRPr lang="fr-FR" dirty="0"/>
          </a:p>
          <a:p>
            <a:r>
              <a:rPr lang="fr-FR" dirty="0">
                <a:hlinkClick r:id="rId7"/>
              </a:rPr>
              <a:t>Surfaces viticoles présentant une biodiversité naturelle, du niveau de qualité II</a:t>
            </a:r>
            <a:endParaRPr lang="de-CH" dirty="0">
              <a:hlinkClick r:id="rId8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err="1"/>
              <a:t>Ordonnance</a:t>
            </a:r>
            <a:r>
              <a:rPr lang="de-CH" dirty="0"/>
              <a:t> </a:t>
            </a:r>
            <a:r>
              <a:rPr lang="de-CH" dirty="0" err="1"/>
              <a:t>sur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payments</a:t>
            </a:r>
            <a:r>
              <a:rPr lang="de-CH" dirty="0"/>
              <a:t> </a:t>
            </a:r>
            <a:r>
              <a:rPr lang="de-CH" dirty="0" err="1"/>
              <a:t>directs</a:t>
            </a:r>
            <a:r>
              <a:rPr lang="de-CH" dirty="0"/>
              <a:t> (OPD) - </a:t>
            </a:r>
            <a:r>
              <a:rPr lang="de-CH" dirty="0" err="1"/>
              <a:t>Instructions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EC13C5-41E8-CA34-0CA7-78D46C53D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7543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/>
              <a:t>Lois, ordonnances et règlements d’applications cantonaux</a:t>
            </a:r>
            <a:endParaRPr lang="de-CH" dirty="0"/>
          </a:p>
          <a:p>
            <a:r>
              <a:rPr lang="de-CH" dirty="0" err="1"/>
              <a:t>Projets</a:t>
            </a:r>
            <a:r>
              <a:rPr lang="de-CH" dirty="0"/>
              <a:t> de </a:t>
            </a:r>
            <a:r>
              <a:rPr lang="de-CH" dirty="0" err="1"/>
              <a:t>réseaux</a:t>
            </a:r>
            <a:r>
              <a:rPr lang="de-CH" dirty="0"/>
              <a:t> </a:t>
            </a:r>
            <a:r>
              <a:rPr lang="de-CH" dirty="0" err="1"/>
              <a:t>écologiques</a:t>
            </a:r>
            <a:endParaRPr lang="de-CH" dirty="0"/>
          </a:p>
          <a:p>
            <a:r>
              <a:rPr lang="de-CH" dirty="0" err="1"/>
              <a:t>Projets</a:t>
            </a:r>
            <a:r>
              <a:rPr lang="de-CH" dirty="0"/>
              <a:t> </a:t>
            </a:r>
            <a:r>
              <a:rPr lang="de-CH" dirty="0" err="1"/>
              <a:t>Qualité-paysage</a:t>
            </a:r>
            <a:endParaRPr lang="de-CH" dirty="0"/>
          </a:p>
          <a:p>
            <a:r>
              <a:rPr lang="de-CH" dirty="0" err="1"/>
              <a:t>Dès</a:t>
            </a:r>
            <a:r>
              <a:rPr lang="de-CH" dirty="0"/>
              <a:t> 2028: </a:t>
            </a:r>
            <a:r>
              <a:rPr lang="de-CH" dirty="0" err="1"/>
              <a:t>Biodiversité</a:t>
            </a:r>
            <a:r>
              <a:rPr lang="de-CH" dirty="0"/>
              <a:t> </a:t>
            </a:r>
            <a:r>
              <a:rPr lang="de-CH" dirty="0" err="1"/>
              <a:t>régionale</a:t>
            </a:r>
            <a:r>
              <a:rPr lang="de-CH" dirty="0"/>
              <a:t> et </a:t>
            </a:r>
            <a:r>
              <a:rPr lang="de-CH" dirty="0" err="1"/>
              <a:t>paysage</a:t>
            </a:r>
            <a:r>
              <a:rPr lang="de-CH" dirty="0"/>
              <a:t> (</a:t>
            </a:r>
            <a:r>
              <a:rPr lang="de-CH" dirty="0" err="1"/>
              <a:t>BrP</a:t>
            </a:r>
            <a:r>
              <a:rPr lang="de-CH" dirty="0"/>
              <a:t>)</a:t>
            </a:r>
          </a:p>
          <a:p>
            <a:r>
              <a:rPr lang="de-CH" dirty="0"/>
              <a:t>Programmes </a:t>
            </a:r>
            <a:r>
              <a:rPr lang="de-CH" dirty="0" err="1"/>
              <a:t>cantonaux</a:t>
            </a:r>
            <a:endParaRPr lang="de-CH" dirty="0"/>
          </a:p>
          <a:p>
            <a:r>
              <a:rPr lang="de-CH" dirty="0" err="1"/>
              <a:t>Prescriptions</a:t>
            </a:r>
            <a:r>
              <a:rPr lang="de-CH" dirty="0"/>
              <a:t> </a:t>
            </a:r>
            <a:r>
              <a:rPr lang="de-CH" dirty="0" err="1"/>
              <a:t>cantonales</a:t>
            </a:r>
            <a:r>
              <a:rPr lang="de-CH" dirty="0"/>
              <a:t> </a:t>
            </a:r>
            <a:r>
              <a:rPr lang="de-CH" dirty="0" err="1"/>
              <a:t>particulières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la QII</a:t>
            </a:r>
          </a:p>
          <a:p>
            <a:r>
              <a:rPr lang="de-CH" dirty="0" err="1"/>
              <a:t>Surfaces</a:t>
            </a:r>
            <a:r>
              <a:rPr lang="de-CH" dirty="0"/>
              <a:t> </a:t>
            </a:r>
            <a:r>
              <a:rPr lang="de-CH" dirty="0" err="1"/>
              <a:t>sous</a:t>
            </a:r>
            <a:r>
              <a:rPr lang="de-CH" dirty="0"/>
              <a:t> </a:t>
            </a:r>
            <a:r>
              <a:rPr lang="de-CH" dirty="0" err="1"/>
              <a:t>protection</a:t>
            </a:r>
            <a:r>
              <a:rPr lang="de-CH" dirty="0"/>
              <a:t> à </a:t>
            </a:r>
            <a:r>
              <a:rPr lang="de-CH" dirty="0" err="1"/>
              <a:t>l’inventaire</a:t>
            </a:r>
            <a:r>
              <a:rPr lang="de-CH" dirty="0"/>
              <a:t> national </a:t>
            </a:r>
            <a:r>
              <a:rPr lang="de-CH" dirty="0" err="1"/>
              <a:t>ou</a:t>
            </a:r>
            <a:r>
              <a:rPr lang="de-CH" dirty="0"/>
              <a:t> </a:t>
            </a:r>
            <a:r>
              <a:rPr lang="de-CH" dirty="0" err="1"/>
              <a:t>cantonal</a:t>
            </a:r>
            <a:r>
              <a:rPr lang="de-CH" dirty="0"/>
              <a:t> (LPN)</a:t>
            </a:r>
          </a:p>
          <a:p>
            <a:r>
              <a:rPr lang="fr-CH" dirty="0"/>
              <a:t>Réserves naturelles</a:t>
            </a: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Bases </a:t>
            </a:r>
            <a:r>
              <a:rPr lang="de-CH" dirty="0" err="1"/>
              <a:t>légales</a:t>
            </a:r>
            <a:r>
              <a:rPr lang="de-CH" dirty="0"/>
              <a:t> et </a:t>
            </a:r>
            <a:r>
              <a:rPr lang="de-CH" dirty="0" err="1"/>
              <a:t>directives</a:t>
            </a:r>
            <a:r>
              <a:rPr lang="de-CH" dirty="0"/>
              <a:t> </a:t>
            </a:r>
            <a:r>
              <a:rPr lang="de-CH" dirty="0" err="1"/>
              <a:t>cantonales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E194279-7839-3A43-C259-32CFA06D9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78444778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0F7135A7-A52D-4A29-9C6C-764726071676}"/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schemas.microsoft.com/sharepoint/v3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26ccd4c-651f-4ccc-af87-3950eef9fdad"/>
    <ds:schemaRef ds:uri="dd18740c-b141-4d05-9751-e9f3dcf7e76f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1365</Words>
  <Application>Microsoft Office PowerPoint</Application>
  <PresentationFormat>Bildschirmpräsentation (4:3)</PresentationFormat>
  <Paragraphs>170</Paragraphs>
  <Slides>19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3" baseType="lpstr">
      <vt:lpstr>Arial</vt:lpstr>
      <vt:lpstr>Calibri</vt:lpstr>
      <vt:lpstr>Wingdings</vt:lpstr>
      <vt:lpstr>Benutzerdefiniertes Design</vt:lpstr>
      <vt:lpstr>Agriculture et biodiversité</vt:lpstr>
      <vt:lpstr>Aperçu des bases légales</vt:lpstr>
      <vt:lpstr>Aperçu des bases légales</vt:lpstr>
      <vt:lpstr>Adaptations chaque année</vt:lpstr>
      <vt:lpstr>Exemple d’un train d’ordonnances</vt:lpstr>
      <vt:lpstr>Ordonnance sur les payements directs (OPD)</vt:lpstr>
      <vt:lpstr>Ordonnance sur les payments directs (OPD)- Annexes</vt:lpstr>
      <vt:lpstr>Ordonnance sur les payments directs (OPD) - Instructions</vt:lpstr>
      <vt:lpstr>Bases légales et directives cantonales</vt:lpstr>
      <vt:lpstr>Au niveau communal:</vt:lpstr>
      <vt:lpstr>Bases légales importantes pour le conseil</vt:lpstr>
      <vt:lpstr>Où trouver les informations? </vt:lpstr>
      <vt:lpstr>PowerPoint-Präsentation</vt:lpstr>
      <vt:lpstr>Où trouver les informations? </vt:lpstr>
      <vt:lpstr>Où trouver les informations? </vt:lpstr>
      <vt:lpstr>Les bases légales sont contraignantes</vt:lpstr>
      <vt:lpstr>Last but not least …</vt:lpstr>
      <vt:lpstr>PowerPoint-Präsentation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623</cp:revision>
  <cp:lastPrinted>2018-11-05T09:27:14Z</cp:lastPrinted>
  <dcterms:created xsi:type="dcterms:W3CDTF">2017-09-25T14:16:51Z</dcterms:created>
  <dcterms:modified xsi:type="dcterms:W3CDTF">2026-06-01T13:26:40Z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