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4"/>
  </p:sldMasterIdLst>
  <p:notesMasterIdLst>
    <p:notesMasterId r:id="rId22"/>
  </p:notesMasterIdLst>
  <p:sldIdLst>
    <p:sldId id="294" r:id="rId5"/>
    <p:sldId id="297" r:id="rId6"/>
    <p:sldId id="319" r:id="rId7"/>
    <p:sldId id="305" r:id="rId8"/>
    <p:sldId id="306" r:id="rId9"/>
    <p:sldId id="307" r:id="rId10"/>
    <p:sldId id="308" r:id="rId11"/>
    <p:sldId id="309" r:id="rId12"/>
    <p:sldId id="315" r:id="rId13"/>
    <p:sldId id="310" r:id="rId14"/>
    <p:sldId id="317" r:id="rId15"/>
    <p:sldId id="320" r:id="rId16"/>
    <p:sldId id="312" r:id="rId17"/>
    <p:sldId id="316" r:id="rId18"/>
    <p:sldId id="318" r:id="rId19"/>
    <p:sldId id="313" r:id="rId20"/>
    <p:sldId id="339" r:id="rId21"/>
  </p:sldIdLst>
  <p:sldSz cx="9144000" cy="6858000" type="screen4x3"/>
  <p:notesSz cx="6799263" cy="9929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gist Dominik" initials="DH" lastIdx="10" clrIdx="0"/>
  <p:cmAuthor id="1" name="Hagist Dominik" initials="DHA" lastIdx="4" clrIdx="1"/>
  <p:cmAuthor id="2" name="Weidmann Gilles" initials="WG" lastIdx="1" clrIdx="2">
    <p:extLst>
      <p:ext uri="{19B8F6BF-5375-455C-9EA6-DF929625EA0E}">
        <p15:presenceInfo xmlns:p15="http://schemas.microsoft.com/office/powerpoint/2012/main" userId="S-1-5-21-1635401191-1135830115-316617838-1041" providerId="AD"/>
      </p:ext>
    </p:extLst>
  </p:cmAuthor>
  <p:cmAuthor id="3" name="Graf Roman" initials="RG"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FFFFFF"/>
    <a:srgbClr val="FBE5D6"/>
    <a:srgbClr val="FF0000"/>
    <a:srgbClr val="FE5F44"/>
    <a:srgbClr val="CCFFFF"/>
    <a:srgbClr val="FDDC7F"/>
    <a:srgbClr val="FCFF7D"/>
    <a:srgbClr val="8D53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543BB4-A0FE-430D-BBA9-1D46DB56717C}" v="2" dt="2026-06-01T14:26:48.494"/>
  </p1510:revLst>
</p1510:revInfo>
</file>

<file path=ppt/tableStyles.xml><?xml version="1.0" encoding="utf-8"?>
<a:tblStyleLst xmlns:a="http://schemas.openxmlformats.org/drawingml/2006/main" def="{21E4AEA4-8DFA-4A89-87EB-49C32662AFE0}">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50" autoAdjust="0"/>
    <p:restoredTop sz="84144" autoAdjust="0"/>
  </p:normalViewPr>
  <p:slideViewPr>
    <p:cSldViewPr>
      <p:cViewPr varScale="1">
        <p:scale>
          <a:sx n="106" d="100"/>
          <a:sy n="106" d="100"/>
        </p:scale>
        <p:origin x="1662" y="114"/>
      </p:cViewPr>
      <p:guideLst>
        <p:guide orient="horz" pos="2160"/>
        <p:guide pos="2880"/>
      </p:guideLst>
    </p:cSldViewPr>
  </p:slideViewPr>
  <p:outlineViewPr>
    <p:cViewPr>
      <p:scale>
        <a:sx n="33" d="100"/>
        <a:sy n="33" d="100"/>
      </p:scale>
      <p:origin x="0" y="-27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rbrügg Corinne" userId="9bf00a35-daaf-4b5d-a00c-eae22b493c7e" providerId="ADAL" clId="{F896CB6E-1FF8-4F8E-BB38-22186265DB2A}"/>
    <pc:docChg chg="custSel addSld modSld">
      <pc:chgData name="Zurbrügg Corinne" userId="9bf00a35-daaf-4b5d-a00c-eae22b493c7e" providerId="ADAL" clId="{F896CB6E-1FF8-4F8E-BB38-22186265DB2A}" dt="2026-06-01T14:26:29.473" v="17"/>
      <pc:docMkLst>
        <pc:docMk/>
      </pc:docMkLst>
      <pc:sldChg chg="delSp mod">
        <pc:chgData name="Zurbrügg Corinne" userId="9bf00a35-daaf-4b5d-a00c-eae22b493c7e" providerId="ADAL" clId="{F896CB6E-1FF8-4F8E-BB38-22186265DB2A}" dt="2026-06-01T14:25:06.070" v="1" actId="478"/>
        <pc:sldMkLst>
          <pc:docMk/>
          <pc:sldMk cId="2323421958" sldId="294"/>
        </pc:sldMkLst>
        <pc:spChg chg="del">
          <ac:chgData name="Zurbrügg Corinne" userId="9bf00a35-daaf-4b5d-a00c-eae22b493c7e" providerId="ADAL" clId="{F896CB6E-1FF8-4F8E-BB38-22186265DB2A}" dt="2026-06-01T14:24:45.219" v="0" actId="478"/>
          <ac:spMkLst>
            <pc:docMk/>
            <pc:sldMk cId="2323421958" sldId="294"/>
            <ac:spMk id="4" creationId="{D42D06DA-5490-306F-0A99-FFF773985543}"/>
          </ac:spMkLst>
        </pc:spChg>
        <pc:spChg chg="del">
          <ac:chgData name="Zurbrügg Corinne" userId="9bf00a35-daaf-4b5d-a00c-eae22b493c7e" providerId="ADAL" clId="{F896CB6E-1FF8-4F8E-BB38-22186265DB2A}" dt="2026-06-01T14:25:06.070" v="1" actId="478"/>
          <ac:spMkLst>
            <pc:docMk/>
            <pc:sldMk cId="2323421958" sldId="294"/>
            <ac:spMk id="5" creationId="{33490FDD-79AB-160C-03AB-911EFB32E0F3}"/>
          </ac:spMkLst>
        </pc:spChg>
      </pc:sldChg>
      <pc:sldChg chg="delSp mod">
        <pc:chgData name="Zurbrügg Corinne" userId="9bf00a35-daaf-4b5d-a00c-eae22b493c7e" providerId="ADAL" clId="{F896CB6E-1FF8-4F8E-BB38-22186265DB2A}" dt="2026-06-01T14:25:09.440" v="2" actId="478"/>
        <pc:sldMkLst>
          <pc:docMk/>
          <pc:sldMk cId="1233965050" sldId="297"/>
        </pc:sldMkLst>
        <pc:spChg chg="del">
          <ac:chgData name="Zurbrügg Corinne" userId="9bf00a35-daaf-4b5d-a00c-eae22b493c7e" providerId="ADAL" clId="{F896CB6E-1FF8-4F8E-BB38-22186265DB2A}" dt="2026-06-01T14:25:09.440" v="2" actId="478"/>
          <ac:spMkLst>
            <pc:docMk/>
            <pc:sldMk cId="1233965050" sldId="297"/>
            <ac:spMk id="5" creationId="{0EA47D8F-B718-966B-420B-0FDFBE8B73E7}"/>
          </ac:spMkLst>
        </pc:spChg>
      </pc:sldChg>
      <pc:sldChg chg="delSp mod">
        <pc:chgData name="Zurbrügg Corinne" userId="9bf00a35-daaf-4b5d-a00c-eae22b493c7e" providerId="ADAL" clId="{F896CB6E-1FF8-4F8E-BB38-22186265DB2A}" dt="2026-06-01T14:25:16.216" v="4" actId="478"/>
        <pc:sldMkLst>
          <pc:docMk/>
          <pc:sldMk cId="673305595" sldId="305"/>
        </pc:sldMkLst>
        <pc:spChg chg="del">
          <ac:chgData name="Zurbrügg Corinne" userId="9bf00a35-daaf-4b5d-a00c-eae22b493c7e" providerId="ADAL" clId="{F896CB6E-1FF8-4F8E-BB38-22186265DB2A}" dt="2026-06-01T14:25:16.216" v="4" actId="478"/>
          <ac:spMkLst>
            <pc:docMk/>
            <pc:sldMk cId="673305595" sldId="305"/>
            <ac:spMk id="5" creationId="{0EA47D8F-B718-966B-420B-0FDFBE8B73E7}"/>
          </ac:spMkLst>
        </pc:spChg>
      </pc:sldChg>
      <pc:sldChg chg="delSp mod">
        <pc:chgData name="Zurbrügg Corinne" userId="9bf00a35-daaf-4b5d-a00c-eae22b493c7e" providerId="ADAL" clId="{F896CB6E-1FF8-4F8E-BB38-22186265DB2A}" dt="2026-06-01T14:25:23.561" v="5" actId="478"/>
        <pc:sldMkLst>
          <pc:docMk/>
          <pc:sldMk cId="1120724194" sldId="306"/>
        </pc:sldMkLst>
        <pc:spChg chg="del">
          <ac:chgData name="Zurbrügg Corinne" userId="9bf00a35-daaf-4b5d-a00c-eae22b493c7e" providerId="ADAL" clId="{F896CB6E-1FF8-4F8E-BB38-22186265DB2A}" dt="2026-06-01T14:25:23.561" v="5" actId="478"/>
          <ac:spMkLst>
            <pc:docMk/>
            <pc:sldMk cId="1120724194" sldId="306"/>
            <ac:spMk id="5" creationId="{0EA47D8F-B718-966B-420B-0FDFBE8B73E7}"/>
          </ac:spMkLst>
        </pc:spChg>
      </pc:sldChg>
      <pc:sldChg chg="delSp mod">
        <pc:chgData name="Zurbrügg Corinne" userId="9bf00a35-daaf-4b5d-a00c-eae22b493c7e" providerId="ADAL" clId="{F896CB6E-1FF8-4F8E-BB38-22186265DB2A}" dt="2026-06-01T14:25:28.353" v="6" actId="478"/>
        <pc:sldMkLst>
          <pc:docMk/>
          <pc:sldMk cId="3405565573" sldId="307"/>
        </pc:sldMkLst>
        <pc:spChg chg="del">
          <ac:chgData name="Zurbrügg Corinne" userId="9bf00a35-daaf-4b5d-a00c-eae22b493c7e" providerId="ADAL" clId="{F896CB6E-1FF8-4F8E-BB38-22186265DB2A}" dt="2026-06-01T14:25:28.353" v="6" actId="478"/>
          <ac:spMkLst>
            <pc:docMk/>
            <pc:sldMk cId="3405565573" sldId="307"/>
            <ac:spMk id="5" creationId="{0EA47D8F-B718-966B-420B-0FDFBE8B73E7}"/>
          </ac:spMkLst>
        </pc:spChg>
      </pc:sldChg>
      <pc:sldChg chg="delSp mod">
        <pc:chgData name="Zurbrügg Corinne" userId="9bf00a35-daaf-4b5d-a00c-eae22b493c7e" providerId="ADAL" clId="{F896CB6E-1FF8-4F8E-BB38-22186265DB2A}" dt="2026-06-01T14:25:35.278" v="7" actId="478"/>
        <pc:sldMkLst>
          <pc:docMk/>
          <pc:sldMk cId="2533397213" sldId="308"/>
        </pc:sldMkLst>
        <pc:spChg chg="del">
          <ac:chgData name="Zurbrügg Corinne" userId="9bf00a35-daaf-4b5d-a00c-eae22b493c7e" providerId="ADAL" clId="{F896CB6E-1FF8-4F8E-BB38-22186265DB2A}" dt="2026-06-01T14:25:35.278" v="7" actId="478"/>
          <ac:spMkLst>
            <pc:docMk/>
            <pc:sldMk cId="2533397213" sldId="308"/>
            <ac:spMk id="5" creationId="{0EA47D8F-B718-966B-420B-0FDFBE8B73E7}"/>
          </ac:spMkLst>
        </pc:spChg>
      </pc:sldChg>
      <pc:sldChg chg="delSp mod">
        <pc:chgData name="Zurbrügg Corinne" userId="9bf00a35-daaf-4b5d-a00c-eae22b493c7e" providerId="ADAL" clId="{F896CB6E-1FF8-4F8E-BB38-22186265DB2A}" dt="2026-06-01T14:25:41.435" v="8" actId="478"/>
        <pc:sldMkLst>
          <pc:docMk/>
          <pc:sldMk cId="2346439424" sldId="309"/>
        </pc:sldMkLst>
        <pc:spChg chg="del">
          <ac:chgData name="Zurbrügg Corinne" userId="9bf00a35-daaf-4b5d-a00c-eae22b493c7e" providerId="ADAL" clId="{F896CB6E-1FF8-4F8E-BB38-22186265DB2A}" dt="2026-06-01T14:25:41.435" v="8" actId="478"/>
          <ac:spMkLst>
            <pc:docMk/>
            <pc:sldMk cId="2346439424" sldId="309"/>
            <ac:spMk id="5" creationId="{0EA47D8F-B718-966B-420B-0FDFBE8B73E7}"/>
          </ac:spMkLst>
        </pc:spChg>
      </pc:sldChg>
      <pc:sldChg chg="delSp mod">
        <pc:chgData name="Zurbrügg Corinne" userId="9bf00a35-daaf-4b5d-a00c-eae22b493c7e" providerId="ADAL" clId="{F896CB6E-1FF8-4F8E-BB38-22186265DB2A}" dt="2026-06-01T14:25:48.608" v="10" actId="478"/>
        <pc:sldMkLst>
          <pc:docMk/>
          <pc:sldMk cId="2747571353" sldId="310"/>
        </pc:sldMkLst>
        <pc:spChg chg="del">
          <ac:chgData name="Zurbrügg Corinne" userId="9bf00a35-daaf-4b5d-a00c-eae22b493c7e" providerId="ADAL" clId="{F896CB6E-1FF8-4F8E-BB38-22186265DB2A}" dt="2026-06-01T14:25:48.608" v="10" actId="478"/>
          <ac:spMkLst>
            <pc:docMk/>
            <pc:sldMk cId="2747571353" sldId="310"/>
            <ac:spMk id="5" creationId="{0EA47D8F-B718-966B-420B-0FDFBE8B73E7}"/>
          </ac:spMkLst>
        </pc:spChg>
      </pc:sldChg>
      <pc:sldChg chg="delSp mod">
        <pc:chgData name="Zurbrügg Corinne" userId="9bf00a35-daaf-4b5d-a00c-eae22b493c7e" providerId="ADAL" clId="{F896CB6E-1FF8-4F8E-BB38-22186265DB2A}" dt="2026-06-01T14:26:02.698" v="13" actId="478"/>
        <pc:sldMkLst>
          <pc:docMk/>
          <pc:sldMk cId="2225045099" sldId="312"/>
        </pc:sldMkLst>
        <pc:spChg chg="del">
          <ac:chgData name="Zurbrügg Corinne" userId="9bf00a35-daaf-4b5d-a00c-eae22b493c7e" providerId="ADAL" clId="{F896CB6E-1FF8-4F8E-BB38-22186265DB2A}" dt="2026-06-01T14:26:02.698" v="13" actId="478"/>
          <ac:spMkLst>
            <pc:docMk/>
            <pc:sldMk cId="2225045099" sldId="312"/>
            <ac:spMk id="5" creationId="{0EA47D8F-B718-966B-420B-0FDFBE8B73E7}"/>
          </ac:spMkLst>
        </pc:spChg>
      </pc:sldChg>
      <pc:sldChg chg="delSp mod">
        <pc:chgData name="Zurbrügg Corinne" userId="9bf00a35-daaf-4b5d-a00c-eae22b493c7e" providerId="ADAL" clId="{F896CB6E-1FF8-4F8E-BB38-22186265DB2A}" dt="2026-06-01T14:26:16.330" v="16" actId="478"/>
        <pc:sldMkLst>
          <pc:docMk/>
          <pc:sldMk cId="92956550" sldId="313"/>
        </pc:sldMkLst>
        <pc:spChg chg="del">
          <ac:chgData name="Zurbrügg Corinne" userId="9bf00a35-daaf-4b5d-a00c-eae22b493c7e" providerId="ADAL" clId="{F896CB6E-1FF8-4F8E-BB38-22186265DB2A}" dt="2026-06-01T14:26:16.330" v="16" actId="478"/>
          <ac:spMkLst>
            <pc:docMk/>
            <pc:sldMk cId="92956550" sldId="313"/>
            <ac:spMk id="5" creationId="{0EA47D8F-B718-966B-420B-0FDFBE8B73E7}"/>
          </ac:spMkLst>
        </pc:spChg>
      </pc:sldChg>
      <pc:sldChg chg="delSp mod">
        <pc:chgData name="Zurbrügg Corinne" userId="9bf00a35-daaf-4b5d-a00c-eae22b493c7e" providerId="ADAL" clId="{F896CB6E-1FF8-4F8E-BB38-22186265DB2A}" dt="2026-06-01T14:25:44.714" v="9" actId="478"/>
        <pc:sldMkLst>
          <pc:docMk/>
          <pc:sldMk cId="516742663" sldId="315"/>
        </pc:sldMkLst>
        <pc:spChg chg="del">
          <ac:chgData name="Zurbrügg Corinne" userId="9bf00a35-daaf-4b5d-a00c-eae22b493c7e" providerId="ADAL" clId="{F896CB6E-1FF8-4F8E-BB38-22186265DB2A}" dt="2026-06-01T14:25:44.714" v="9" actId="478"/>
          <ac:spMkLst>
            <pc:docMk/>
            <pc:sldMk cId="516742663" sldId="315"/>
            <ac:spMk id="5" creationId="{0EA47D8F-B718-966B-420B-0FDFBE8B73E7}"/>
          </ac:spMkLst>
        </pc:spChg>
      </pc:sldChg>
      <pc:sldChg chg="delSp mod">
        <pc:chgData name="Zurbrügg Corinne" userId="9bf00a35-daaf-4b5d-a00c-eae22b493c7e" providerId="ADAL" clId="{F896CB6E-1FF8-4F8E-BB38-22186265DB2A}" dt="2026-06-01T14:26:05.988" v="14" actId="478"/>
        <pc:sldMkLst>
          <pc:docMk/>
          <pc:sldMk cId="363748652" sldId="316"/>
        </pc:sldMkLst>
        <pc:spChg chg="del">
          <ac:chgData name="Zurbrügg Corinne" userId="9bf00a35-daaf-4b5d-a00c-eae22b493c7e" providerId="ADAL" clId="{F896CB6E-1FF8-4F8E-BB38-22186265DB2A}" dt="2026-06-01T14:26:05.988" v="14" actId="478"/>
          <ac:spMkLst>
            <pc:docMk/>
            <pc:sldMk cId="363748652" sldId="316"/>
            <ac:spMk id="5" creationId="{0EA47D8F-B718-966B-420B-0FDFBE8B73E7}"/>
          </ac:spMkLst>
        </pc:spChg>
      </pc:sldChg>
      <pc:sldChg chg="delSp mod">
        <pc:chgData name="Zurbrügg Corinne" userId="9bf00a35-daaf-4b5d-a00c-eae22b493c7e" providerId="ADAL" clId="{F896CB6E-1FF8-4F8E-BB38-22186265DB2A}" dt="2026-06-01T14:25:51.576" v="11" actId="478"/>
        <pc:sldMkLst>
          <pc:docMk/>
          <pc:sldMk cId="1585295806" sldId="317"/>
        </pc:sldMkLst>
        <pc:spChg chg="del">
          <ac:chgData name="Zurbrügg Corinne" userId="9bf00a35-daaf-4b5d-a00c-eae22b493c7e" providerId="ADAL" clId="{F896CB6E-1FF8-4F8E-BB38-22186265DB2A}" dt="2026-06-01T14:25:51.576" v="11" actId="478"/>
          <ac:spMkLst>
            <pc:docMk/>
            <pc:sldMk cId="1585295806" sldId="317"/>
            <ac:spMk id="5" creationId="{0EA47D8F-B718-966B-420B-0FDFBE8B73E7}"/>
          </ac:spMkLst>
        </pc:spChg>
      </pc:sldChg>
      <pc:sldChg chg="delSp mod">
        <pc:chgData name="Zurbrügg Corinne" userId="9bf00a35-daaf-4b5d-a00c-eae22b493c7e" providerId="ADAL" clId="{F896CB6E-1FF8-4F8E-BB38-22186265DB2A}" dt="2026-06-01T14:26:13.297" v="15" actId="478"/>
        <pc:sldMkLst>
          <pc:docMk/>
          <pc:sldMk cId="452542467" sldId="318"/>
        </pc:sldMkLst>
        <pc:spChg chg="del">
          <ac:chgData name="Zurbrügg Corinne" userId="9bf00a35-daaf-4b5d-a00c-eae22b493c7e" providerId="ADAL" clId="{F896CB6E-1FF8-4F8E-BB38-22186265DB2A}" dt="2026-06-01T14:26:13.297" v="15" actId="478"/>
          <ac:spMkLst>
            <pc:docMk/>
            <pc:sldMk cId="452542467" sldId="318"/>
            <ac:spMk id="5" creationId="{0EA47D8F-B718-966B-420B-0FDFBE8B73E7}"/>
          </ac:spMkLst>
        </pc:spChg>
      </pc:sldChg>
      <pc:sldChg chg="delSp mod">
        <pc:chgData name="Zurbrügg Corinne" userId="9bf00a35-daaf-4b5d-a00c-eae22b493c7e" providerId="ADAL" clId="{F896CB6E-1FF8-4F8E-BB38-22186265DB2A}" dt="2026-06-01T14:25:12.625" v="3" actId="478"/>
        <pc:sldMkLst>
          <pc:docMk/>
          <pc:sldMk cId="2638093975" sldId="319"/>
        </pc:sldMkLst>
        <pc:spChg chg="del">
          <ac:chgData name="Zurbrügg Corinne" userId="9bf00a35-daaf-4b5d-a00c-eae22b493c7e" providerId="ADAL" clId="{F896CB6E-1FF8-4F8E-BB38-22186265DB2A}" dt="2026-06-01T14:25:12.625" v="3" actId="478"/>
          <ac:spMkLst>
            <pc:docMk/>
            <pc:sldMk cId="2638093975" sldId="319"/>
            <ac:spMk id="5" creationId="{0EA47D8F-B718-966B-420B-0FDFBE8B73E7}"/>
          </ac:spMkLst>
        </pc:spChg>
      </pc:sldChg>
      <pc:sldChg chg="delSp mod">
        <pc:chgData name="Zurbrügg Corinne" userId="9bf00a35-daaf-4b5d-a00c-eae22b493c7e" providerId="ADAL" clId="{F896CB6E-1FF8-4F8E-BB38-22186265DB2A}" dt="2026-06-01T14:25:59.643" v="12" actId="478"/>
        <pc:sldMkLst>
          <pc:docMk/>
          <pc:sldMk cId="3241264356" sldId="320"/>
        </pc:sldMkLst>
        <pc:spChg chg="del">
          <ac:chgData name="Zurbrügg Corinne" userId="9bf00a35-daaf-4b5d-a00c-eae22b493c7e" providerId="ADAL" clId="{F896CB6E-1FF8-4F8E-BB38-22186265DB2A}" dt="2026-06-01T14:25:59.643" v="12" actId="478"/>
          <ac:spMkLst>
            <pc:docMk/>
            <pc:sldMk cId="3241264356" sldId="320"/>
            <ac:spMk id="5" creationId="{0EA47D8F-B718-966B-420B-0FDFBE8B73E7}"/>
          </ac:spMkLst>
        </pc:spChg>
      </pc:sldChg>
      <pc:sldChg chg="add">
        <pc:chgData name="Zurbrügg Corinne" userId="9bf00a35-daaf-4b5d-a00c-eae22b493c7e" providerId="ADAL" clId="{F896CB6E-1FF8-4F8E-BB38-22186265DB2A}" dt="2026-06-01T14:26:29.473" v="17"/>
        <pc:sldMkLst>
          <pc:docMk/>
          <pc:sldMk cId="266204402" sldId="33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57B0CF8E-C138-4307-B66F-5CFD75F81BA9}" type="datetimeFigureOut">
              <a:rPr lang="de-CH" smtClean="0"/>
              <a:t>01.06.2026</a:t>
            </a:fld>
            <a:endParaRPr lang="de-CH"/>
          </a:p>
        </p:txBody>
      </p:sp>
      <p:sp>
        <p:nvSpPr>
          <p:cNvPr id="4" name="Folienbildplatzhalter 3"/>
          <p:cNvSpPr>
            <a:spLocks noGrp="1" noRot="1" noChangeAspect="1"/>
          </p:cNvSpPr>
          <p:nvPr>
            <p:ph type="sldImg" idx="2"/>
          </p:nvPr>
        </p:nvSpPr>
        <p:spPr>
          <a:xfrm>
            <a:off x="1166813" y="1241425"/>
            <a:ext cx="4465637" cy="3351213"/>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E9976C48-313D-43E6-898F-7CCA8AB7B608}" type="slidenum">
              <a:rPr lang="de-CH" smtClean="0"/>
              <a:t>‹Nr.›</a:t>
            </a:fld>
            <a:endParaRPr lang="de-CH"/>
          </a:p>
        </p:txBody>
      </p:sp>
    </p:spTree>
    <p:extLst>
      <p:ext uri="{BB962C8B-B14F-4D97-AF65-F5344CB8AC3E}">
        <p14:creationId xmlns:p14="http://schemas.microsoft.com/office/powerpoint/2010/main" val="4255700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174196-DEBC-4EEA-9166-8CD3D9F2D88E}"/>
              </a:ext>
            </a:extLst>
          </p:cNvPr>
          <p:cNvSpPr>
            <a:spLocks noGrp="1"/>
          </p:cNvSpPr>
          <p:nvPr>
            <p:ph type="ctrTitle"/>
          </p:nvPr>
        </p:nvSpPr>
        <p:spPr>
          <a:xfrm>
            <a:off x="1143000" y="1473448"/>
            <a:ext cx="6858000" cy="2387600"/>
          </a:xfrm>
          <a:prstGeom prst="rect">
            <a:avLst/>
          </a:prstGeom>
        </p:spPr>
        <p:txBody>
          <a:bodyPr anchor="b"/>
          <a:lstStyle>
            <a:lvl1pPr algn="ctr">
              <a:defRPr sz="6000"/>
            </a:lvl1pPr>
          </a:lstStyle>
          <a:p>
            <a:r>
              <a:rPr lang="de-DE" dirty="0"/>
              <a:t>Mastertitelformat bearbeiten</a:t>
            </a:r>
            <a:endParaRPr lang="de-CH" dirty="0"/>
          </a:p>
        </p:txBody>
      </p:sp>
      <p:sp>
        <p:nvSpPr>
          <p:cNvPr id="3" name="Untertitel 2">
            <a:extLst>
              <a:ext uri="{FF2B5EF4-FFF2-40B4-BE49-F238E27FC236}">
                <a16:creationId xmlns:a16="http://schemas.microsoft.com/office/drawing/2014/main" id="{CD8FFF8B-9E37-441C-88B7-A3A375247B8E}"/>
              </a:ext>
            </a:extLst>
          </p:cNvPr>
          <p:cNvSpPr>
            <a:spLocks noGrp="1"/>
          </p:cNvSpPr>
          <p:nvPr>
            <p:ph type="subTitle" idx="1"/>
          </p:nvPr>
        </p:nvSpPr>
        <p:spPr>
          <a:xfrm>
            <a:off x="1143000" y="3933478"/>
            <a:ext cx="6858000" cy="1655762"/>
          </a:xfrm>
        </p:spPr>
        <p:txBody>
          <a:bodyPr>
            <a:norm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CH" dirty="0"/>
          </a:p>
        </p:txBody>
      </p:sp>
      <p:sp>
        <p:nvSpPr>
          <p:cNvPr id="5" name="Fußzeilenplatzhalter 4">
            <a:extLst>
              <a:ext uri="{FF2B5EF4-FFF2-40B4-BE49-F238E27FC236}">
                <a16:creationId xmlns:a16="http://schemas.microsoft.com/office/drawing/2014/main" id="{1ABCC5AC-602F-4AA6-A728-53E97BBED016}"/>
              </a:ext>
            </a:extLst>
          </p:cNvPr>
          <p:cNvSpPr>
            <a:spLocks noGrp="1"/>
          </p:cNvSpPr>
          <p:nvPr>
            <p:ph type="ftr" sz="quarter" idx="11"/>
          </p:nvPr>
        </p:nvSpPr>
        <p:spPr>
          <a:xfrm>
            <a:off x="3028950" y="6324235"/>
            <a:ext cx="3086100" cy="365125"/>
          </a:xfrm>
        </p:spPr>
        <p:txBody>
          <a:bodyPr/>
          <a:lstStyle/>
          <a:p>
            <a:r>
              <a:rPr lang="de-CH" dirty="0"/>
              <a:t>Lehrgang Biodiversitätsberatung</a:t>
            </a:r>
          </a:p>
        </p:txBody>
      </p:sp>
      <p:grpSp>
        <p:nvGrpSpPr>
          <p:cNvPr id="6" name="Gruppieren 5">
            <a:extLst>
              <a:ext uri="{FF2B5EF4-FFF2-40B4-BE49-F238E27FC236}">
                <a16:creationId xmlns:a16="http://schemas.microsoft.com/office/drawing/2014/main" id="{A0206ACB-C6EC-9974-302A-DB211752ACF1}"/>
              </a:ext>
            </a:extLst>
          </p:cNvPr>
          <p:cNvGrpSpPr/>
          <p:nvPr userDrawn="1"/>
        </p:nvGrpSpPr>
        <p:grpSpPr>
          <a:xfrm>
            <a:off x="755577" y="351202"/>
            <a:ext cx="7632848" cy="900000"/>
            <a:chOff x="755576" y="351202"/>
            <a:chExt cx="7632848" cy="900000"/>
          </a:xfrm>
        </p:grpSpPr>
        <p:pic>
          <p:nvPicPr>
            <p:cNvPr id="7" name="Grafik 6">
              <a:extLst>
                <a:ext uri="{FF2B5EF4-FFF2-40B4-BE49-F238E27FC236}">
                  <a16:creationId xmlns:a16="http://schemas.microsoft.com/office/drawing/2014/main" id="{91440485-7CCA-71FF-7248-EAD9C17DBE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8" name="Grafik 7">
              <a:extLst>
                <a:ext uri="{FF2B5EF4-FFF2-40B4-BE49-F238E27FC236}">
                  <a16:creationId xmlns:a16="http://schemas.microsoft.com/office/drawing/2014/main" id="{45485AC0-2B00-3C82-236D-23DEC554FD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9" name="Grafik 8" descr="Ein Bild, das Text enthält.&#10;&#10;Automatisch generierte Beschreibung">
              <a:extLst>
                <a:ext uri="{FF2B5EF4-FFF2-40B4-BE49-F238E27FC236}">
                  <a16:creationId xmlns:a16="http://schemas.microsoft.com/office/drawing/2014/main" id="{C49D5878-BFB7-3E38-FC28-AC6679671F1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Tree>
    <p:extLst>
      <p:ext uri="{BB962C8B-B14F-4D97-AF65-F5344CB8AC3E}">
        <p14:creationId xmlns:p14="http://schemas.microsoft.com/office/powerpoint/2010/main" val="329309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3" name="Vertikaler Textplatzhalter 2">
            <a:extLst>
              <a:ext uri="{FF2B5EF4-FFF2-40B4-BE49-F238E27FC236}">
                <a16:creationId xmlns:a16="http://schemas.microsoft.com/office/drawing/2014/main" id="{D8882545-4F47-4494-A735-4F3301B6FED2}"/>
              </a:ext>
            </a:extLst>
          </p:cNvPr>
          <p:cNvSpPr>
            <a:spLocks noGrp="1"/>
          </p:cNvSpPr>
          <p:nvPr>
            <p:ph type="body" orient="vert" idx="1"/>
          </p:nvPr>
        </p:nvSpPr>
        <p:spPr>
          <a:xfrm>
            <a:off x="628650" y="1405209"/>
            <a:ext cx="7886700" cy="46800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Fußzeilenplatzhalter 4">
            <a:extLst>
              <a:ext uri="{FF2B5EF4-FFF2-40B4-BE49-F238E27FC236}">
                <a16:creationId xmlns:a16="http://schemas.microsoft.com/office/drawing/2014/main" id="{70C9E06C-9E8C-424E-A15D-559585D30C33}"/>
              </a:ext>
            </a:extLst>
          </p:cNvPr>
          <p:cNvSpPr>
            <a:spLocks noGrp="1"/>
          </p:cNvSpPr>
          <p:nvPr>
            <p:ph type="ftr" sz="quarter" idx="11"/>
          </p:nvPr>
        </p:nvSpPr>
        <p:spPr>
          <a:xfrm>
            <a:off x="5432799" y="6405292"/>
            <a:ext cx="3086100" cy="365125"/>
          </a:xfrm>
        </p:spPr>
        <p:txBody>
          <a:bodyPr/>
          <a:lstStyle/>
          <a:p>
            <a:r>
              <a:rPr lang="de-CH"/>
              <a:t>Lehrgang Biodiversitätsberatung</a:t>
            </a:r>
          </a:p>
        </p:txBody>
      </p:sp>
      <p:pic>
        <p:nvPicPr>
          <p:cNvPr id="2" name="Grafik 1">
            <a:extLst>
              <a:ext uri="{FF2B5EF4-FFF2-40B4-BE49-F238E27FC236}">
                <a16:creationId xmlns:a16="http://schemas.microsoft.com/office/drawing/2014/main" id="{BE342788-ACCC-C064-F746-24B49F76C6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5BFA530B-50A3-CBC5-C875-39EADBFC40DF}"/>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1379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folie">
    <p:spTree>
      <p:nvGrpSpPr>
        <p:cNvPr id="1" name=""/>
        <p:cNvGrpSpPr/>
        <p:nvPr/>
      </p:nvGrpSpPr>
      <p:grpSpPr>
        <a:xfrm>
          <a:off x="0" y="0"/>
          <a:ext cx="0" cy="0"/>
          <a:chOff x="0" y="0"/>
          <a:chExt cx="0" cy="0"/>
        </a:xfrm>
      </p:grpSpPr>
      <p:sp>
        <p:nvSpPr>
          <p:cNvPr id="17" name="Inhaltsplatzhalter 2"/>
          <p:cNvSpPr>
            <a:spLocks noGrp="1"/>
          </p:cNvSpPr>
          <p:nvPr>
            <p:ph idx="13" hasCustomPrompt="1"/>
          </p:nvPr>
        </p:nvSpPr>
        <p:spPr>
          <a:xfrm>
            <a:off x="3233405" y="1638002"/>
            <a:ext cx="2700337"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8" name="Inhaltsplatzhalter 2"/>
          <p:cNvSpPr>
            <a:spLocks noGrp="1"/>
          </p:cNvSpPr>
          <p:nvPr>
            <p:ph idx="14" hasCustomPrompt="1"/>
          </p:nvPr>
        </p:nvSpPr>
        <p:spPr>
          <a:xfrm>
            <a:off x="624161" y="1638002"/>
            <a:ext cx="2598465"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9" name="Inhaltsplatzhalter 2"/>
          <p:cNvSpPr>
            <a:spLocks noGrp="1"/>
          </p:cNvSpPr>
          <p:nvPr>
            <p:ph idx="15" hasCustomPrompt="1"/>
          </p:nvPr>
        </p:nvSpPr>
        <p:spPr>
          <a:xfrm>
            <a:off x="5917925" y="1638002"/>
            <a:ext cx="2614889"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cxnSp>
        <p:nvCxnSpPr>
          <p:cNvPr id="21" name="Gerader Verbinder 20"/>
          <p:cNvCxnSpPr/>
          <p:nvPr userDrawn="1"/>
        </p:nvCxnSpPr>
        <p:spPr>
          <a:xfrm>
            <a:off x="3222625"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userDrawn="1"/>
        </p:nvCxnSpPr>
        <p:spPr>
          <a:xfrm>
            <a:off x="5933741"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CAB9EB27-EFDC-429F-9E2B-7D707308339C}"/>
              </a:ext>
            </a:extLst>
          </p:cNvPr>
          <p:cNvGrpSpPr/>
          <p:nvPr userDrawn="1"/>
        </p:nvGrpSpPr>
        <p:grpSpPr>
          <a:xfrm>
            <a:off x="755577" y="351202"/>
            <a:ext cx="7632848" cy="900000"/>
            <a:chOff x="755576" y="351202"/>
            <a:chExt cx="7632848" cy="900000"/>
          </a:xfrm>
        </p:grpSpPr>
        <p:pic>
          <p:nvPicPr>
            <p:cNvPr id="11" name="Grafik 10">
              <a:extLst>
                <a:ext uri="{FF2B5EF4-FFF2-40B4-BE49-F238E27FC236}">
                  <a16:creationId xmlns:a16="http://schemas.microsoft.com/office/drawing/2014/main" id="{DE9393AB-CC19-4033-BCA9-5A0DB44770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12" name="Grafik 11">
              <a:extLst>
                <a:ext uri="{FF2B5EF4-FFF2-40B4-BE49-F238E27FC236}">
                  <a16:creationId xmlns:a16="http://schemas.microsoft.com/office/drawing/2014/main" id="{DC8CFD68-B5B5-4AB0-8D96-64ECCBB705E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A7A1DF5-A270-433C-B2CB-0D802E4BBAA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5" name="Fußzeilenplatzhalter 4">
            <a:extLst>
              <a:ext uri="{FF2B5EF4-FFF2-40B4-BE49-F238E27FC236}">
                <a16:creationId xmlns:a16="http://schemas.microsoft.com/office/drawing/2014/main" id="{A0E29215-BBC2-44C1-8202-476A43BC9E0E}"/>
              </a:ext>
            </a:extLst>
          </p:cNvPr>
          <p:cNvSpPr>
            <a:spLocks noGrp="1"/>
          </p:cNvSpPr>
          <p:nvPr>
            <p:ph type="ftr" sz="quarter" idx="3"/>
          </p:nvPr>
        </p:nvSpPr>
        <p:spPr>
          <a:xfrm>
            <a:off x="3062099" y="632423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CH" dirty="0"/>
              <a:t>Lehrgang Biodiversitätsberatung</a:t>
            </a:r>
          </a:p>
        </p:txBody>
      </p:sp>
      <p:sp>
        <p:nvSpPr>
          <p:cNvPr id="16" name="Titel 1">
            <a:extLst>
              <a:ext uri="{FF2B5EF4-FFF2-40B4-BE49-F238E27FC236}">
                <a16:creationId xmlns:a16="http://schemas.microsoft.com/office/drawing/2014/main" id="{5B116523-80D4-47F9-897C-274987D70C18}"/>
              </a:ext>
            </a:extLst>
          </p:cNvPr>
          <p:cNvSpPr>
            <a:spLocks noGrp="1"/>
          </p:cNvSpPr>
          <p:nvPr>
            <p:ph type="ctrTitle"/>
          </p:nvPr>
        </p:nvSpPr>
        <p:spPr>
          <a:xfrm>
            <a:off x="1015650" y="3821840"/>
            <a:ext cx="6858000" cy="2055432"/>
          </a:xfrm>
          <a:prstGeom prst="rect">
            <a:avLst/>
          </a:prstGeom>
        </p:spPr>
        <p:txBody>
          <a:bodyPr anchor="b"/>
          <a:lstStyle>
            <a:lvl1pPr algn="ctr">
              <a:defRPr sz="6000"/>
            </a:lvl1pPr>
          </a:lstStyle>
          <a:p>
            <a:r>
              <a:rPr lang="de-DE" dirty="0"/>
              <a:t>Mastertitelformat bearbeiten</a:t>
            </a:r>
            <a:endParaRPr lang="de-CH" dirty="0"/>
          </a:p>
        </p:txBody>
      </p:sp>
    </p:spTree>
    <p:extLst>
      <p:ext uri="{BB962C8B-B14F-4D97-AF65-F5344CB8AC3E}">
        <p14:creationId xmlns:p14="http://schemas.microsoft.com/office/powerpoint/2010/main" val="1315925168"/>
      </p:ext>
    </p:extLst>
  </p:cSld>
  <p:clrMapOvr>
    <a:masterClrMapping/>
  </p:clrMapOvr>
  <p:extLst>
    <p:ext uri="{DCECCB84-F9BA-43D5-87BE-67443E8EF086}">
      <p15:sldGuideLst xmlns:p15="http://schemas.microsoft.com/office/powerpoint/2012/main">
        <p15:guide id="1" pos="2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39B86ED0-376A-4AEA-82F4-B139877F5D65}"/>
              </a:ext>
            </a:extLst>
          </p:cNvPr>
          <p:cNvSpPr>
            <a:spLocks noGrp="1"/>
          </p:cNvSpPr>
          <p:nvPr>
            <p:ph type="ftr" sz="quarter" idx="11"/>
          </p:nvPr>
        </p:nvSpPr>
        <p:spPr>
          <a:xfrm>
            <a:off x="5429250" y="6400980"/>
            <a:ext cx="3086100" cy="360000"/>
          </a:xfrm>
        </p:spPr>
        <p:txBody>
          <a:bodyPr/>
          <a:lstStyle/>
          <a:p>
            <a:r>
              <a:rPr lang="de-CH"/>
              <a:t>Lehrgang Biodiversitätsberatung</a:t>
            </a:r>
          </a:p>
        </p:txBody>
      </p:sp>
      <p:sp>
        <p:nvSpPr>
          <p:cNvPr id="8" name="Textplatzhalter 2">
            <a:extLst>
              <a:ext uri="{FF2B5EF4-FFF2-40B4-BE49-F238E27FC236}">
                <a16:creationId xmlns:a16="http://schemas.microsoft.com/office/drawing/2014/main" id="{9445F8F2-C532-4C73-ABC8-308090C5716C}"/>
              </a:ext>
            </a:extLst>
          </p:cNvPr>
          <p:cNvSpPr>
            <a:spLocks noGrp="1"/>
          </p:cNvSpPr>
          <p:nvPr>
            <p:ph idx="1"/>
          </p:nvPr>
        </p:nvSpPr>
        <p:spPr>
          <a:xfrm>
            <a:off x="628650" y="1403053"/>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pic>
        <p:nvPicPr>
          <p:cNvPr id="2" name="Grafik 1">
            <a:extLst>
              <a:ext uri="{FF2B5EF4-FFF2-40B4-BE49-F238E27FC236}">
                <a16:creationId xmlns:a16="http://schemas.microsoft.com/office/drawing/2014/main" id="{92FA2A9F-58EF-650B-C097-763F1DB08C5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940BEA56-F7D7-6744-8B3D-1C2BB2764DFA}"/>
              </a:ext>
            </a:extLst>
          </p:cNvPr>
          <p:cNvSpPr>
            <a:spLocks noGrp="1"/>
          </p:cNvSpPr>
          <p:nvPr>
            <p:ph type="title"/>
          </p:nvPr>
        </p:nvSpPr>
        <p:spPr>
          <a:xfrm>
            <a:off x="628650" y="365127"/>
            <a:ext cx="7886700" cy="720000"/>
          </a:xfrm>
        </p:spPr>
        <p:txBody>
          <a:bodyPr/>
          <a:lstStyle/>
          <a:p>
            <a:r>
              <a:rPr lang="de-DE" dirty="0"/>
              <a:t>Mastertitelformat bearbeiten</a:t>
            </a:r>
            <a:endParaRPr lang="de-CH" dirty="0"/>
          </a:p>
        </p:txBody>
      </p:sp>
    </p:spTree>
    <p:extLst>
      <p:ext uri="{BB962C8B-B14F-4D97-AF65-F5344CB8AC3E}">
        <p14:creationId xmlns:p14="http://schemas.microsoft.com/office/powerpoint/2010/main" val="1452406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C5534CF-F738-4602-97CA-A3EA8F177115}"/>
              </a:ext>
            </a:extLst>
          </p:cNvPr>
          <p:cNvSpPr>
            <a:spLocks noGrp="1"/>
          </p:cNvSpPr>
          <p:nvPr>
            <p:ph sz="half" idx="1"/>
          </p:nvPr>
        </p:nvSpPr>
        <p:spPr>
          <a:xfrm>
            <a:off x="62865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Inhaltsplatzhalter 3">
            <a:extLst>
              <a:ext uri="{FF2B5EF4-FFF2-40B4-BE49-F238E27FC236}">
                <a16:creationId xmlns:a16="http://schemas.microsoft.com/office/drawing/2014/main" id="{55586B9E-B0B9-4592-A976-0EE3264A4952}"/>
              </a:ext>
            </a:extLst>
          </p:cNvPr>
          <p:cNvSpPr>
            <a:spLocks noGrp="1"/>
          </p:cNvSpPr>
          <p:nvPr>
            <p:ph sz="half" idx="2"/>
          </p:nvPr>
        </p:nvSpPr>
        <p:spPr>
          <a:xfrm>
            <a:off x="464820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6" name="Fußzeilenplatzhalter 5">
            <a:extLst>
              <a:ext uri="{FF2B5EF4-FFF2-40B4-BE49-F238E27FC236}">
                <a16:creationId xmlns:a16="http://schemas.microsoft.com/office/drawing/2014/main" id="{4419F949-7998-450E-AEB6-1380D629C53B}"/>
              </a:ext>
            </a:extLst>
          </p:cNvPr>
          <p:cNvSpPr>
            <a:spLocks noGrp="1"/>
          </p:cNvSpPr>
          <p:nvPr>
            <p:ph type="ftr" sz="quarter" idx="11"/>
          </p:nvPr>
        </p:nvSpPr>
        <p:spPr>
          <a:xfrm>
            <a:off x="5434341" y="6393162"/>
            <a:ext cx="3086100" cy="360000"/>
          </a:xfrm>
        </p:spPr>
        <p:txBody>
          <a:bodyPr/>
          <a:lstStyle/>
          <a:p>
            <a:r>
              <a:rPr lang="de-CH" dirty="0"/>
              <a:t>Lehrgang Biodiversitätsberatung</a:t>
            </a:r>
          </a:p>
        </p:txBody>
      </p:sp>
      <p:pic>
        <p:nvPicPr>
          <p:cNvPr id="2" name="Grafik 1">
            <a:extLst>
              <a:ext uri="{FF2B5EF4-FFF2-40B4-BE49-F238E27FC236}">
                <a16:creationId xmlns:a16="http://schemas.microsoft.com/office/drawing/2014/main" id="{CFD9A61E-0FEC-49EF-031E-7BE54969E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5" name="Titel 4">
            <a:extLst>
              <a:ext uri="{FF2B5EF4-FFF2-40B4-BE49-F238E27FC236}">
                <a16:creationId xmlns:a16="http://schemas.microsoft.com/office/drawing/2014/main" id="{CD5873B5-7B2D-BAD1-3110-FC01476C52AE}"/>
              </a:ext>
            </a:extLst>
          </p:cNvPr>
          <p:cNvSpPr>
            <a:spLocks noGrp="1"/>
          </p:cNvSpPr>
          <p:nvPr>
            <p:ph type="title"/>
          </p:nvPr>
        </p:nvSpPr>
        <p:spPr>
          <a:xfrm>
            <a:off x="628650" y="365127"/>
            <a:ext cx="7886700" cy="720000"/>
          </a:xfrm>
        </p:spPr>
        <p:txBody>
          <a:bodyPr>
            <a:normAutofit/>
          </a:bodyPr>
          <a:lstStyle>
            <a:lvl1pPr>
              <a:defRPr sz="2400"/>
            </a:lvl1pPr>
          </a:lstStyle>
          <a:p>
            <a:r>
              <a:rPr lang="de-DE" dirty="0"/>
              <a:t>Mastertitelformat bearbeiten</a:t>
            </a:r>
            <a:endParaRPr lang="de-CH" dirty="0"/>
          </a:p>
        </p:txBody>
      </p:sp>
    </p:spTree>
    <p:extLst>
      <p:ext uri="{BB962C8B-B14F-4D97-AF65-F5344CB8AC3E}">
        <p14:creationId xmlns:p14="http://schemas.microsoft.com/office/powerpoint/2010/main" val="209442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54F3ED9-9001-4FC0-893D-81CB3C0FD462}"/>
              </a:ext>
            </a:extLst>
          </p:cNvPr>
          <p:cNvSpPr>
            <a:spLocks noGrp="1"/>
          </p:cNvSpPr>
          <p:nvPr>
            <p:ph type="body" idx="1"/>
          </p:nvPr>
        </p:nvSpPr>
        <p:spPr>
          <a:xfrm>
            <a:off x="628650" y="1268760"/>
            <a:ext cx="3868737" cy="720000"/>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a:extLst>
              <a:ext uri="{FF2B5EF4-FFF2-40B4-BE49-F238E27FC236}">
                <a16:creationId xmlns:a16="http://schemas.microsoft.com/office/drawing/2014/main" id="{7D045D8C-C343-4856-838C-D5A4E756FA9E}"/>
              </a:ext>
            </a:extLst>
          </p:cNvPr>
          <p:cNvSpPr>
            <a:spLocks noGrp="1"/>
          </p:cNvSpPr>
          <p:nvPr>
            <p:ph sz="half" idx="2"/>
          </p:nvPr>
        </p:nvSpPr>
        <p:spPr>
          <a:xfrm>
            <a:off x="628650" y="2206761"/>
            <a:ext cx="3868737"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Textplatzhalter 4">
            <a:extLst>
              <a:ext uri="{FF2B5EF4-FFF2-40B4-BE49-F238E27FC236}">
                <a16:creationId xmlns:a16="http://schemas.microsoft.com/office/drawing/2014/main" id="{6E59AE9D-1027-4470-A376-5FA6F23D3A7D}"/>
              </a:ext>
            </a:extLst>
          </p:cNvPr>
          <p:cNvSpPr>
            <a:spLocks noGrp="1"/>
          </p:cNvSpPr>
          <p:nvPr>
            <p:ph type="body" sz="quarter" idx="3"/>
          </p:nvPr>
        </p:nvSpPr>
        <p:spPr>
          <a:xfrm>
            <a:off x="4624841" y="1268760"/>
            <a:ext cx="3887788"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a:extLst>
              <a:ext uri="{FF2B5EF4-FFF2-40B4-BE49-F238E27FC236}">
                <a16:creationId xmlns:a16="http://schemas.microsoft.com/office/drawing/2014/main" id="{E5F618B3-C884-4B99-A23A-FB5DF1D74D05}"/>
              </a:ext>
            </a:extLst>
          </p:cNvPr>
          <p:cNvSpPr>
            <a:spLocks noGrp="1"/>
          </p:cNvSpPr>
          <p:nvPr>
            <p:ph sz="quarter" idx="4"/>
          </p:nvPr>
        </p:nvSpPr>
        <p:spPr>
          <a:xfrm>
            <a:off x="4624841" y="2206761"/>
            <a:ext cx="3887788"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8" name="Fußzeilenplatzhalter 7">
            <a:extLst>
              <a:ext uri="{FF2B5EF4-FFF2-40B4-BE49-F238E27FC236}">
                <a16:creationId xmlns:a16="http://schemas.microsoft.com/office/drawing/2014/main" id="{FE3C2D70-C4EA-4261-9A75-AB97A9622C06}"/>
              </a:ext>
            </a:extLst>
          </p:cNvPr>
          <p:cNvSpPr>
            <a:spLocks noGrp="1"/>
          </p:cNvSpPr>
          <p:nvPr>
            <p:ph type="ftr" sz="quarter" idx="11"/>
          </p:nvPr>
        </p:nvSpPr>
        <p:spPr>
          <a:xfrm>
            <a:off x="5429250" y="6396666"/>
            <a:ext cx="3086100" cy="365125"/>
          </a:xfrm>
        </p:spPr>
        <p:txBody>
          <a:bodyPr/>
          <a:lstStyle/>
          <a:p>
            <a:r>
              <a:rPr lang="de-CH"/>
              <a:t>Lehrgang Biodiversitätsberatung</a:t>
            </a:r>
          </a:p>
        </p:txBody>
      </p:sp>
      <p:sp>
        <p:nvSpPr>
          <p:cNvPr id="2" name="Titel 1">
            <a:extLst>
              <a:ext uri="{FF2B5EF4-FFF2-40B4-BE49-F238E27FC236}">
                <a16:creationId xmlns:a16="http://schemas.microsoft.com/office/drawing/2014/main" id="{9BA4EA3E-61B6-12E1-75A9-FDFD4EEAF235}"/>
              </a:ext>
            </a:extLst>
          </p:cNvPr>
          <p:cNvSpPr>
            <a:spLocks noGrp="1"/>
          </p:cNvSpPr>
          <p:nvPr>
            <p:ph type="title"/>
          </p:nvPr>
        </p:nvSpPr>
        <p:spPr/>
        <p:txBody>
          <a:bodyPr/>
          <a:lstStyle/>
          <a:p>
            <a:r>
              <a:rPr lang="de-DE"/>
              <a:t>Mastertitelformat bearbeiten</a:t>
            </a:r>
            <a:endParaRPr lang="de-CH"/>
          </a:p>
        </p:txBody>
      </p:sp>
      <p:pic>
        <p:nvPicPr>
          <p:cNvPr id="7" name="Grafik 6">
            <a:extLst>
              <a:ext uri="{FF2B5EF4-FFF2-40B4-BE49-F238E27FC236}">
                <a16:creationId xmlns:a16="http://schemas.microsoft.com/office/drawing/2014/main" id="{3C4A5592-6CEB-3322-64EA-52A317192E1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Tree>
    <p:extLst>
      <p:ext uri="{BB962C8B-B14F-4D97-AF65-F5344CB8AC3E}">
        <p14:creationId xmlns:p14="http://schemas.microsoft.com/office/powerpoint/2010/main" val="4495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1A289651-6F9C-47E3-94C8-CDA55E63C4D7}"/>
              </a:ext>
            </a:extLst>
          </p:cNvPr>
          <p:cNvSpPr>
            <a:spLocks noGrp="1"/>
          </p:cNvSpPr>
          <p:nvPr>
            <p:ph type="ftr" sz="quarter" idx="11"/>
          </p:nvPr>
        </p:nvSpPr>
        <p:spPr>
          <a:xfrm>
            <a:off x="5432160" y="6398581"/>
            <a:ext cx="3086100" cy="365125"/>
          </a:xfrm>
        </p:spPr>
        <p:txBody>
          <a:bodyPr/>
          <a:lstStyle/>
          <a:p>
            <a:r>
              <a:rPr lang="de-CH" dirty="0"/>
              <a:t>Lehrgang Biodiversitätsberatung</a:t>
            </a:r>
          </a:p>
        </p:txBody>
      </p:sp>
      <p:pic>
        <p:nvPicPr>
          <p:cNvPr id="2" name="Grafik 1">
            <a:extLst>
              <a:ext uri="{FF2B5EF4-FFF2-40B4-BE49-F238E27FC236}">
                <a16:creationId xmlns:a16="http://schemas.microsoft.com/office/drawing/2014/main" id="{259F735A-4595-D6BC-3088-BB6B976BFA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4FCDAF25-3FD9-E883-1F2D-05AD2695E2EC}"/>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3837768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79D429A-6DC4-47D6-BEC4-466AC1683F18}"/>
              </a:ext>
            </a:extLst>
          </p:cNvPr>
          <p:cNvSpPr>
            <a:spLocks noGrp="1"/>
          </p:cNvSpPr>
          <p:nvPr>
            <p:ph type="ftr" sz="quarter" idx="11"/>
          </p:nvPr>
        </p:nvSpPr>
        <p:spPr>
          <a:xfrm>
            <a:off x="5429250" y="6398164"/>
            <a:ext cx="3086100" cy="365125"/>
          </a:xfrm>
        </p:spPr>
        <p:txBody>
          <a:bodyPr/>
          <a:lstStyle/>
          <a:p>
            <a:r>
              <a:rPr lang="de-CH"/>
              <a:t>Lehrgang Biodiversitätsberatung</a:t>
            </a:r>
          </a:p>
        </p:txBody>
      </p:sp>
      <p:sp>
        <p:nvSpPr>
          <p:cNvPr id="5" name="Inhaltsplatzhalter 2">
            <a:extLst>
              <a:ext uri="{FF2B5EF4-FFF2-40B4-BE49-F238E27FC236}">
                <a16:creationId xmlns:a16="http://schemas.microsoft.com/office/drawing/2014/main" id="{CFCD5429-E64A-4B8D-B19D-A7CE9B5302DC}"/>
              </a:ext>
            </a:extLst>
          </p:cNvPr>
          <p:cNvSpPr>
            <a:spLocks noGrp="1"/>
          </p:cNvSpPr>
          <p:nvPr>
            <p:ph idx="1"/>
          </p:nvPr>
        </p:nvSpPr>
        <p:spPr>
          <a:xfrm>
            <a:off x="625322" y="1336361"/>
            <a:ext cx="7921625" cy="2340000"/>
          </a:xfrm>
        </p:spPr>
        <p:txBody>
          <a:bodyPr/>
          <a:lstStyle>
            <a:lvl1pPr>
              <a:defRPr/>
            </a:lvl1pPr>
          </a:lstStyle>
          <a:p>
            <a:pPr lvl="0"/>
            <a:r>
              <a:rPr lang="de-DE" dirty="0"/>
              <a:t>Mastertextformat bearbeiten</a:t>
            </a:r>
          </a:p>
          <a:p>
            <a:pPr lvl="1"/>
            <a:r>
              <a:rPr lang="de-DE" dirty="0"/>
              <a:t>Zweite Ebene</a:t>
            </a:r>
          </a:p>
          <a:p>
            <a:pPr lvl="2"/>
            <a:r>
              <a:rPr lang="de-DE" dirty="0"/>
              <a:t>Dritte Ebene</a:t>
            </a:r>
          </a:p>
        </p:txBody>
      </p:sp>
      <p:sp>
        <p:nvSpPr>
          <p:cNvPr id="6" name="Inhaltsplatzhalter 2">
            <a:extLst>
              <a:ext uri="{FF2B5EF4-FFF2-40B4-BE49-F238E27FC236}">
                <a16:creationId xmlns:a16="http://schemas.microsoft.com/office/drawing/2014/main" id="{0F436B8F-B756-4D14-A2DC-093901E87C1A}"/>
              </a:ext>
            </a:extLst>
          </p:cNvPr>
          <p:cNvSpPr>
            <a:spLocks noGrp="1"/>
          </p:cNvSpPr>
          <p:nvPr>
            <p:ph idx="14" hasCustomPrompt="1"/>
          </p:nvPr>
        </p:nvSpPr>
        <p:spPr>
          <a:xfrm>
            <a:off x="626152" y="3933056"/>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7" name="Inhaltsplatzhalter 2">
            <a:extLst>
              <a:ext uri="{FF2B5EF4-FFF2-40B4-BE49-F238E27FC236}">
                <a16:creationId xmlns:a16="http://schemas.microsoft.com/office/drawing/2014/main" id="{A0A34AFC-16B6-4D3A-815A-ABC5A267B057}"/>
              </a:ext>
            </a:extLst>
          </p:cNvPr>
          <p:cNvSpPr>
            <a:spLocks noGrp="1"/>
          </p:cNvSpPr>
          <p:nvPr>
            <p:ph idx="15" hasCustomPrompt="1"/>
          </p:nvPr>
        </p:nvSpPr>
        <p:spPr>
          <a:xfrm>
            <a:off x="4694947" y="3927595"/>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pic>
        <p:nvPicPr>
          <p:cNvPr id="2" name="Grafik 1">
            <a:extLst>
              <a:ext uri="{FF2B5EF4-FFF2-40B4-BE49-F238E27FC236}">
                <a16:creationId xmlns:a16="http://schemas.microsoft.com/office/drawing/2014/main" id="{2C0B067D-F435-70CA-1A05-A3AB118943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27D6F867-1B5E-FF68-EE75-A27D893BD6A9}"/>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30628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5210"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0" name="Inhaltsplatzhalter 2"/>
          <p:cNvSpPr>
            <a:spLocks noGrp="1"/>
          </p:cNvSpPr>
          <p:nvPr>
            <p:ph idx="15" hasCustomPrompt="1"/>
          </p:nvPr>
        </p:nvSpPr>
        <p:spPr>
          <a:xfrm>
            <a:off x="331152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602588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2" name="Inhaltsplatzhalter 2"/>
          <p:cNvSpPr>
            <a:spLocks noGrp="1"/>
          </p:cNvSpPr>
          <p:nvPr>
            <p:ph idx="17" hasCustomPrompt="1"/>
          </p:nvPr>
        </p:nvSpPr>
        <p:spPr>
          <a:xfrm>
            <a:off x="625210"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3" name="Inhaltsplatzhalter 2"/>
          <p:cNvSpPr>
            <a:spLocks noGrp="1"/>
          </p:cNvSpPr>
          <p:nvPr>
            <p:ph idx="18" hasCustomPrompt="1"/>
          </p:nvPr>
        </p:nvSpPr>
        <p:spPr>
          <a:xfrm>
            <a:off x="331152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602588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EB4027F-5C62-4372-9BA7-8FFB8CB39070}"/>
              </a:ext>
            </a:extLst>
          </p:cNvPr>
          <p:cNvSpPr>
            <a:spLocks noGrp="1"/>
          </p:cNvSpPr>
          <p:nvPr>
            <p:ph type="ftr" sz="quarter" idx="20"/>
          </p:nvPr>
        </p:nvSpPr>
        <p:spPr>
          <a:xfrm>
            <a:off x="5430465" y="6388042"/>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378E7E22-6273-9CF8-619D-FBC85AF559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31C54AE3-826F-BA09-B0D2-D67DA7DC07AE}"/>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785848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8650" y="1415649"/>
            <a:ext cx="3852000" cy="450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4680000" y="1439592"/>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4680000" y="3755649"/>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719ED45-A6CA-4D5E-9435-BE39A5D0C9C8}"/>
              </a:ext>
            </a:extLst>
          </p:cNvPr>
          <p:cNvSpPr>
            <a:spLocks noGrp="1"/>
          </p:cNvSpPr>
          <p:nvPr>
            <p:ph type="ftr" sz="quarter" idx="20"/>
          </p:nvPr>
        </p:nvSpPr>
        <p:spPr>
          <a:xfrm>
            <a:off x="5445900" y="6380009"/>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210C857F-5B60-9B55-EDF7-BCF336D087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A38429D4-37B9-EB56-5A07-FDBA2C82BA5A}"/>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23676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4EE031E4-FFCB-488B-92D6-8AD7A41A96C2}"/>
              </a:ext>
            </a:extLst>
          </p:cNvPr>
          <p:cNvSpPr>
            <a:spLocks noGrp="1"/>
          </p:cNvSpPr>
          <p:nvPr>
            <p:ph type="body" idx="1"/>
          </p:nvPr>
        </p:nvSpPr>
        <p:spPr>
          <a:xfrm>
            <a:off x="628650" y="1412776"/>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Fußzeilenplatzhalter 4">
            <a:extLst>
              <a:ext uri="{FF2B5EF4-FFF2-40B4-BE49-F238E27FC236}">
                <a16:creationId xmlns:a16="http://schemas.microsoft.com/office/drawing/2014/main" id="{C71E80A5-7207-4BD0-968B-95B46A3991AB}"/>
              </a:ext>
            </a:extLst>
          </p:cNvPr>
          <p:cNvSpPr>
            <a:spLocks noGrp="1"/>
          </p:cNvSpPr>
          <p:nvPr>
            <p:ph type="ftr" sz="quarter" idx="3"/>
          </p:nvPr>
        </p:nvSpPr>
        <p:spPr>
          <a:xfrm>
            <a:off x="5429250" y="641164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CH" dirty="0"/>
              <a:t>Lehrgang Biodiversitätsberatung</a:t>
            </a:r>
          </a:p>
        </p:txBody>
      </p:sp>
      <p:sp>
        <p:nvSpPr>
          <p:cNvPr id="2" name="Titelplatzhalter 1">
            <a:extLst>
              <a:ext uri="{FF2B5EF4-FFF2-40B4-BE49-F238E27FC236}">
                <a16:creationId xmlns:a16="http://schemas.microsoft.com/office/drawing/2014/main" id="{A1720A3F-C75D-1655-8F89-694E22C0D3EC}"/>
              </a:ext>
            </a:extLst>
          </p:cNvPr>
          <p:cNvSpPr>
            <a:spLocks noGrp="1"/>
          </p:cNvSpPr>
          <p:nvPr>
            <p:ph type="title"/>
          </p:nvPr>
        </p:nvSpPr>
        <p:spPr>
          <a:xfrm>
            <a:off x="628650" y="365127"/>
            <a:ext cx="7886700" cy="720000"/>
          </a:xfrm>
          <a:prstGeom prst="rect">
            <a:avLst/>
          </a:prstGeom>
        </p:spPr>
        <p:txBody>
          <a:bodyPr vert="horz" lIns="91440" tIns="45720" rIns="91440" bIns="45720" rtlCol="0" anchor="ctr">
            <a:normAutofit/>
          </a:bodyPr>
          <a:lstStyle/>
          <a:p>
            <a:r>
              <a:rPr lang="de-DE" dirty="0"/>
              <a:t>Mastertitelformat bearbeiten</a:t>
            </a:r>
            <a:endParaRPr lang="de-CH" dirty="0"/>
          </a:p>
        </p:txBody>
      </p:sp>
    </p:spTree>
    <p:extLst>
      <p:ext uri="{BB962C8B-B14F-4D97-AF65-F5344CB8AC3E}">
        <p14:creationId xmlns:p14="http://schemas.microsoft.com/office/powerpoint/2010/main" val="2359690180"/>
      </p:ext>
    </p:extLst>
  </p:cSld>
  <p:clrMap bg1="lt1" tx1="dk1" bg2="lt2" tx2="dk2" accent1="accent1" accent2="accent2" accent3="accent3" accent4="accent4" accent5="accent5" accent6="accent6" hlink="hlink" folHlink="folHlink"/>
  <p:sldLayoutIdLst>
    <p:sldLayoutId id="2147483683" r:id="rId1"/>
    <p:sldLayoutId id="2147483672" r:id="rId2"/>
    <p:sldLayoutId id="2147483684" r:id="rId3"/>
    <p:sldLayoutId id="2147483686" r:id="rId4"/>
    <p:sldLayoutId id="2147483687" r:id="rId5"/>
    <p:sldLayoutId id="2147483688" r:id="rId6"/>
    <p:sldLayoutId id="2147483689" r:id="rId7"/>
    <p:sldLayoutId id="2147483670" r:id="rId8"/>
    <p:sldLayoutId id="2147483671" r:id="rId9"/>
    <p:sldLayoutId id="2147483692" r:id="rId10"/>
  </p:sldLayoutIdLst>
  <p:hf sldNum="0" hdr="0" dt="0"/>
  <p:txStyles>
    <p:title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p:titleStyle>
    <p:body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hyperlink" Target="http://www.agrinatur.ch/" TargetMode="External"/><Relationship Id="rId3" Type="http://schemas.openxmlformats.org/officeDocument/2006/relationships/hyperlink" Target="http://www.agrofutura.ch/" TargetMode="External"/><Relationship Id="rId7" Type="http://schemas.openxmlformats.org/officeDocument/2006/relationships/hyperlink" Target="http://www.agridea.ch/" TargetMode="External"/><Relationship Id="rId2" Type="http://schemas.openxmlformats.org/officeDocument/2006/relationships/hyperlink" Target="mailto:info@agrofutura.ch" TargetMode="External"/><Relationship Id="rId1" Type="http://schemas.openxmlformats.org/officeDocument/2006/relationships/slideLayout" Target="../slideLayouts/slideLayout3.xml"/><Relationship Id="rId6" Type="http://schemas.openxmlformats.org/officeDocument/2006/relationships/hyperlink" Target="mailto:info@agridea.ch" TargetMode="External"/><Relationship Id="rId5" Type="http://schemas.openxmlformats.org/officeDocument/2006/relationships/hyperlink" Target="http://www.fibl.org/" TargetMode="External"/><Relationship Id="rId4" Type="http://schemas.openxmlformats.org/officeDocument/2006/relationships/hyperlink" Target="mailto:info.suisse@fibl.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D86126-2FA0-4F13-857B-0852FD4811FE}"/>
              </a:ext>
            </a:extLst>
          </p:cNvPr>
          <p:cNvSpPr>
            <a:spLocks noGrp="1"/>
          </p:cNvSpPr>
          <p:nvPr>
            <p:ph type="ctrTitle"/>
          </p:nvPr>
        </p:nvSpPr>
        <p:spPr/>
        <p:txBody>
          <a:bodyPr/>
          <a:lstStyle/>
          <a:p>
            <a:r>
              <a:rPr lang="de-CH" dirty="0"/>
              <a:t>Autochthone </a:t>
            </a:r>
            <a:r>
              <a:rPr lang="de-CH" dirty="0" err="1"/>
              <a:t>Ackerbegleitflora</a:t>
            </a:r>
            <a:endParaRPr lang="de-CH" dirty="0"/>
          </a:p>
        </p:txBody>
      </p:sp>
      <p:sp>
        <p:nvSpPr>
          <p:cNvPr id="3" name="Untertitel 2">
            <a:extLst>
              <a:ext uri="{FF2B5EF4-FFF2-40B4-BE49-F238E27FC236}">
                <a16:creationId xmlns:a16="http://schemas.microsoft.com/office/drawing/2014/main" id="{7F6B1E64-B0A8-4466-9781-1A50D6C4C1CE}"/>
              </a:ext>
            </a:extLst>
          </p:cNvPr>
          <p:cNvSpPr>
            <a:spLocks noGrp="1"/>
          </p:cNvSpPr>
          <p:nvPr>
            <p:ph type="subTitle" idx="1"/>
          </p:nvPr>
        </p:nvSpPr>
        <p:spPr/>
        <p:txBody>
          <a:bodyPr/>
          <a:lstStyle/>
          <a:p>
            <a:endParaRPr lang="de-CH" dirty="0"/>
          </a:p>
          <a:p>
            <a:r>
              <a:rPr lang="de-CH" dirty="0"/>
              <a:t>Die am stärksten vom Aussterben bedrohten Pflanzen in der Schweiz</a:t>
            </a:r>
          </a:p>
        </p:txBody>
      </p:sp>
    </p:spTree>
    <p:extLst>
      <p:ext uri="{BB962C8B-B14F-4D97-AF65-F5344CB8AC3E}">
        <p14:creationId xmlns:p14="http://schemas.microsoft.com/office/powerpoint/2010/main" val="2323421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Wo lohnt es sich, genauer hinzuschauen und nach </a:t>
            </a:r>
            <a:r>
              <a:rPr lang="de-CH" dirty="0" err="1"/>
              <a:t>autochtoner</a:t>
            </a:r>
            <a:r>
              <a:rPr lang="de-CH" dirty="0"/>
              <a:t> </a:t>
            </a:r>
            <a:r>
              <a:rPr lang="de-CH" dirty="0" err="1"/>
              <a:t>Ackerbeleitflora</a:t>
            </a:r>
            <a:r>
              <a:rPr lang="de-CH" dirty="0"/>
              <a:t> zu suchen?</a:t>
            </a:r>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Wo findet man sie?</a:t>
            </a:r>
          </a:p>
        </p:txBody>
      </p:sp>
      <p:pic>
        <p:nvPicPr>
          <p:cNvPr id="7" name="Grafik 6" descr="Ein Bild, das Pflanze, Samenpflanze, Blume, Kräuterpflanze enthält.&#10;&#10;Automatisch generierte Beschreibung">
            <a:extLst>
              <a:ext uri="{FF2B5EF4-FFF2-40B4-BE49-F238E27FC236}">
                <a16:creationId xmlns:a16="http://schemas.microsoft.com/office/drawing/2014/main" id="{4AC39703-7A4B-B179-D58D-ACFA3211CC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82214" y="2492896"/>
            <a:ext cx="4608512" cy="3456384"/>
          </a:xfrm>
          <a:prstGeom prst="rect">
            <a:avLst/>
          </a:prstGeom>
        </p:spPr>
      </p:pic>
      <p:pic>
        <p:nvPicPr>
          <p:cNvPr id="10" name="Grafik 9" descr="Ein Bild, das draußen, Halbstrauch, Landpflanze, Duftendes Mariengras enthält.&#10;&#10;Automatisch generierte Beschreibung">
            <a:extLst>
              <a:ext uri="{FF2B5EF4-FFF2-40B4-BE49-F238E27FC236}">
                <a16:creationId xmlns:a16="http://schemas.microsoft.com/office/drawing/2014/main" id="{D7845DDD-F9DC-482F-B688-8753C95C0E5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58566" y="4293096"/>
            <a:ext cx="2448272" cy="1851132"/>
          </a:xfrm>
          <a:prstGeom prst="rect">
            <a:avLst/>
          </a:prstGeom>
        </p:spPr>
      </p:pic>
    </p:spTree>
    <p:extLst>
      <p:ext uri="{BB962C8B-B14F-4D97-AF65-F5344CB8AC3E}">
        <p14:creationId xmlns:p14="http://schemas.microsoft.com/office/powerpoint/2010/main" val="2747571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r>
              <a:rPr lang="de-CH" sz="1800" dirty="0"/>
              <a:t>Betrieb ist Bio, vorherige Generation war sehr extensiv</a:t>
            </a:r>
          </a:p>
          <a:p>
            <a:r>
              <a:rPr lang="de-CH" sz="1800" dirty="0"/>
              <a:t>Fläche wenig ertragreich, nicht tiefgründig, eher steinig</a:t>
            </a:r>
          </a:p>
          <a:p>
            <a:r>
              <a:rPr lang="de-CH" sz="1800" dirty="0"/>
              <a:t>Trockene Stellen (z.B. Kuppen)</a:t>
            </a:r>
          </a:p>
          <a:p>
            <a:r>
              <a:rPr lang="de-CH" sz="1800" dirty="0"/>
              <a:t>Eher schattige oder nasse Stellen (Senken) -&gt; Ackermoose</a:t>
            </a:r>
          </a:p>
          <a:p>
            <a:r>
              <a:rPr lang="de-CH" sz="1800" dirty="0"/>
              <a:t>Vorkommen von Ameisenhaufen</a:t>
            </a:r>
          </a:p>
          <a:p>
            <a:r>
              <a:rPr lang="de-CH" sz="1800" dirty="0"/>
              <a:t>Zuerst auch am Ackerrand schauen, dort kommen die Arten eher noch vor. Oder in Lücken in der Hauptkultur.</a:t>
            </a:r>
          </a:p>
          <a:p>
            <a:r>
              <a:rPr lang="de-CH" sz="1800" dirty="0"/>
              <a:t>Hinweispflanzen: Ackerröte, Stängelumfassende </a:t>
            </a:r>
            <a:r>
              <a:rPr lang="de-CH" sz="1800" dirty="0" err="1"/>
              <a:t>Tabnessel</a:t>
            </a:r>
            <a:endParaRPr lang="de-CH" sz="1800" kern="0" dirty="0">
              <a:solidFill>
                <a:srgbClr val="000000"/>
              </a:solidFill>
              <a:ea typeface="Times New Roman" panose="02020603050405020304" pitchFamily="18"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Wo findet man sie?</a:t>
            </a:r>
          </a:p>
        </p:txBody>
      </p:sp>
    </p:spTree>
    <p:extLst>
      <p:ext uri="{BB962C8B-B14F-4D97-AF65-F5344CB8AC3E}">
        <p14:creationId xmlns:p14="http://schemas.microsoft.com/office/powerpoint/2010/main" val="1585295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buNone/>
            </a:pPr>
            <a:r>
              <a:rPr lang="de-CH" dirty="0"/>
              <a:t>Acker Lebensraumtypen:</a:t>
            </a:r>
          </a:p>
          <a:p>
            <a:r>
              <a:rPr lang="de-CH" sz="1800" kern="0" dirty="0">
                <a:solidFill>
                  <a:srgbClr val="000000"/>
                </a:solidFill>
                <a:effectLst/>
                <a:latin typeface="Arial" panose="020B0604020202020204" pitchFamily="34" charset="0"/>
                <a:ea typeface="Times New Roman" panose="02020603050405020304" pitchFamily="18" charset="0"/>
              </a:rPr>
              <a:t>Verschiedene Acker-Lebensraumtypen. Welche Arten wo zu erwarten?</a:t>
            </a:r>
            <a:endParaRPr lang="de-CH" sz="1800" kern="0" dirty="0">
              <a:solidFill>
                <a:srgbClr val="000000"/>
              </a:solidFill>
              <a:ea typeface="Times New Roman" panose="02020603050405020304" pitchFamily="18"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Wo findet man sie?</a:t>
            </a:r>
          </a:p>
        </p:txBody>
      </p:sp>
    </p:spTree>
    <p:extLst>
      <p:ext uri="{BB962C8B-B14F-4D97-AF65-F5344CB8AC3E}">
        <p14:creationId xmlns:p14="http://schemas.microsoft.com/office/powerpoint/2010/main" val="3241264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Autochthone </a:t>
            </a:r>
            <a:r>
              <a:rPr lang="de-CH" dirty="0" err="1"/>
              <a:t>Ackerbegleitflora</a:t>
            </a:r>
            <a:r>
              <a:rPr lang="de-CH" dirty="0"/>
              <a:t> kann man grundsätzlich mit Ackerschonstreifen fördern.</a:t>
            </a:r>
          </a:p>
          <a:p>
            <a:pPr marL="0" indent="0">
              <a:buNone/>
            </a:pPr>
            <a:r>
              <a:rPr lang="de-CH" sz="1800" kern="0" dirty="0">
                <a:solidFill>
                  <a:srgbClr val="000000"/>
                </a:solidFill>
                <a:effectLst/>
                <a:latin typeface="Arial" panose="020B0604020202020204" pitchFamily="34" charset="0"/>
                <a:ea typeface="Times New Roman" panose="02020603050405020304" pitchFamily="18" charset="0"/>
              </a:rPr>
              <a:t>Das sagt die DZV:</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Wie fördert man sie?</a:t>
            </a:r>
          </a:p>
        </p:txBody>
      </p:sp>
      <p:pic>
        <p:nvPicPr>
          <p:cNvPr id="6" name="Grafik 5">
            <a:extLst>
              <a:ext uri="{FF2B5EF4-FFF2-40B4-BE49-F238E27FC236}">
                <a16:creationId xmlns:a16="http://schemas.microsoft.com/office/drawing/2014/main" id="{192401D1-66B4-1175-D20D-B840DC638841}"/>
              </a:ext>
            </a:extLst>
          </p:cNvPr>
          <p:cNvPicPr>
            <a:picLocks noChangeAspect="1"/>
          </p:cNvPicPr>
          <p:nvPr/>
        </p:nvPicPr>
        <p:blipFill>
          <a:blip r:embed="rId2"/>
          <a:stretch>
            <a:fillRect/>
          </a:stretch>
        </p:blipFill>
        <p:spPr>
          <a:xfrm>
            <a:off x="3204058" y="2379388"/>
            <a:ext cx="4658679" cy="833588"/>
          </a:xfrm>
          <a:prstGeom prst="rect">
            <a:avLst/>
          </a:prstGeom>
        </p:spPr>
      </p:pic>
      <p:pic>
        <p:nvPicPr>
          <p:cNvPr id="7" name="Grafik 6">
            <a:extLst>
              <a:ext uri="{FF2B5EF4-FFF2-40B4-BE49-F238E27FC236}">
                <a16:creationId xmlns:a16="http://schemas.microsoft.com/office/drawing/2014/main" id="{36B6318B-3642-D62C-24CC-B6C2C0C694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4058" y="3149235"/>
            <a:ext cx="5724128" cy="3232093"/>
          </a:xfrm>
          <a:prstGeom prst="rect">
            <a:avLst/>
          </a:prstGeom>
        </p:spPr>
      </p:pic>
    </p:spTree>
    <p:extLst>
      <p:ext uri="{BB962C8B-B14F-4D97-AF65-F5344CB8AC3E}">
        <p14:creationId xmlns:p14="http://schemas.microsoft.com/office/powerpoint/2010/main" val="2225045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fontScale="92500" lnSpcReduction="10000"/>
          </a:bodyPr>
          <a:lstStyle/>
          <a:p>
            <a:pPr marL="0" indent="0">
              <a:buNone/>
            </a:pPr>
            <a:r>
              <a:rPr lang="de-CH" dirty="0"/>
              <a:t>Ackerschonstreifen, geeignete Kulturen:</a:t>
            </a:r>
          </a:p>
          <a:p>
            <a:r>
              <a:rPr lang="de-CH" sz="1800" kern="0" dirty="0">
                <a:solidFill>
                  <a:srgbClr val="000000"/>
                </a:solidFill>
                <a:effectLst/>
                <a:latin typeface="Arial" panose="020B0604020202020204" pitchFamily="34" charset="0"/>
                <a:ea typeface="Times New Roman" panose="02020603050405020304" pitchFamily="18" charset="0"/>
              </a:rPr>
              <a:t>Getreide</a:t>
            </a:r>
          </a:p>
          <a:p>
            <a:r>
              <a:rPr lang="de-CH" sz="1800" kern="0" dirty="0">
                <a:solidFill>
                  <a:srgbClr val="000000"/>
                </a:solidFill>
                <a:ea typeface="Times New Roman" panose="02020603050405020304" pitchFamily="18" charset="0"/>
              </a:rPr>
              <a:t>Ölsaaten (Raps, Lein,…)</a:t>
            </a:r>
          </a:p>
          <a:p>
            <a:r>
              <a:rPr lang="de-CH" sz="1800" kern="0" dirty="0">
                <a:solidFill>
                  <a:srgbClr val="000000"/>
                </a:solidFill>
                <a:effectLst/>
                <a:latin typeface="Arial" panose="020B0604020202020204" pitchFamily="34" charset="0"/>
                <a:ea typeface="Times New Roman" panose="02020603050405020304" pitchFamily="18" charset="0"/>
              </a:rPr>
              <a:t>Leguminosen (Kichererbsen, evtl. </a:t>
            </a:r>
            <a:r>
              <a:rPr lang="de-CH" sz="1800" kern="0" dirty="0">
                <a:solidFill>
                  <a:srgbClr val="000000"/>
                </a:solidFill>
                <a:ea typeface="Times New Roman" panose="02020603050405020304" pitchFamily="18" charset="0"/>
              </a:rPr>
              <a:t>Eiweisserbsen)</a:t>
            </a:r>
          </a:p>
          <a:p>
            <a:r>
              <a:rPr lang="de-CH" sz="1800" kern="0" dirty="0">
                <a:solidFill>
                  <a:srgbClr val="000000"/>
                </a:solidFill>
                <a:effectLst/>
                <a:latin typeface="Arial" panose="020B0604020202020204" pitchFamily="34" charset="0"/>
                <a:ea typeface="Times New Roman" panose="02020603050405020304" pitchFamily="18" charset="0"/>
              </a:rPr>
              <a:t>Bedingt geei</a:t>
            </a:r>
            <a:r>
              <a:rPr lang="de-CH" sz="1800" kern="0" dirty="0">
                <a:solidFill>
                  <a:srgbClr val="000000"/>
                </a:solidFill>
                <a:ea typeface="Times New Roman" panose="02020603050405020304" pitchFamily="18" charset="0"/>
              </a:rPr>
              <a:t>gnete Kultur: Mais (Problem dass Ansaat dann wenn viele Ackerbegleiter bereits in Blüte)</a:t>
            </a:r>
          </a:p>
          <a:p>
            <a:pPr marL="0" indent="0">
              <a:buNone/>
            </a:pPr>
            <a:r>
              <a:rPr lang="de-CH" sz="1800" kern="0" dirty="0">
                <a:solidFill>
                  <a:srgbClr val="000000"/>
                </a:solidFill>
                <a:ea typeface="Times New Roman" panose="02020603050405020304" pitchFamily="18" charset="0"/>
              </a:rPr>
              <a:t>Wenn folgende Unkräuter, besser kein Ackerschonstreifen:</a:t>
            </a:r>
          </a:p>
          <a:p>
            <a:r>
              <a:rPr lang="de-CH" sz="1800" kern="0" dirty="0">
                <a:solidFill>
                  <a:srgbClr val="000000"/>
                </a:solidFill>
                <a:ea typeface="Times New Roman" panose="02020603050405020304" pitchFamily="18" charset="0"/>
              </a:rPr>
              <a:t>Disteln, Winden</a:t>
            </a:r>
          </a:p>
          <a:p>
            <a:r>
              <a:rPr lang="de-CH" sz="1800" kern="0" dirty="0">
                <a:solidFill>
                  <a:srgbClr val="000000"/>
                </a:solidFill>
                <a:ea typeface="Times New Roman" panose="02020603050405020304" pitchFamily="18" charset="0"/>
              </a:rPr>
              <a:t>Gräser, </a:t>
            </a:r>
            <a:r>
              <a:rPr lang="de-CH" sz="1800" kern="0" dirty="0" err="1">
                <a:solidFill>
                  <a:srgbClr val="000000"/>
                </a:solidFill>
                <a:ea typeface="Times New Roman" panose="02020603050405020304" pitchFamily="18" charset="0"/>
              </a:rPr>
              <a:t>Klettenlabkraut</a:t>
            </a:r>
            <a:r>
              <a:rPr lang="de-CH" sz="1800" kern="0" dirty="0">
                <a:solidFill>
                  <a:srgbClr val="000000"/>
                </a:solidFill>
                <a:ea typeface="Times New Roman" panose="02020603050405020304" pitchFamily="18" charset="0"/>
              </a:rPr>
              <a:t>, Amaranth &amp; Melden nehmen in der Regel ab wenn gepflügt und weniger gedüngt</a:t>
            </a:r>
          </a:p>
          <a:p>
            <a:pPr marL="0" indent="0">
              <a:buNone/>
            </a:pPr>
            <a:r>
              <a:rPr lang="de-CH" sz="1800" kern="0" dirty="0">
                <a:solidFill>
                  <a:srgbClr val="000000"/>
                </a:solidFill>
                <a:ea typeface="Times New Roman" panose="02020603050405020304" pitchFamily="18" charset="0"/>
              </a:rPr>
              <a:t>Weitere Tipps: Mind. 50% Getreide in Fruchtfolge, Saatbettvorbereitung mit Pflug, keine angesäten Brachen in der Vergangenheit.</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Wie fördert man sie?</a:t>
            </a:r>
          </a:p>
        </p:txBody>
      </p:sp>
    </p:spTree>
    <p:extLst>
      <p:ext uri="{BB962C8B-B14F-4D97-AF65-F5344CB8AC3E}">
        <p14:creationId xmlns:p14="http://schemas.microsoft.com/office/powerpoint/2010/main" val="363748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buNone/>
            </a:pPr>
            <a:r>
              <a:rPr lang="de-CH" dirty="0"/>
              <a:t>Ideen, frühere Nutzungen imitieren:</a:t>
            </a:r>
          </a:p>
          <a:p>
            <a:r>
              <a:rPr lang="de-CH" sz="1800" kern="0" dirty="0">
                <a:solidFill>
                  <a:srgbClr val="000000"/>
                </a:solidFill>
                <a:effectLst/>
                <a:latin typeface="Arial" panose="020B0604020202020204" pitchFamily="34" charset="0"/>
                <a:ea typeface="Times New Roman" panose="02020603050405020304" pitchFamily="18" charset="0"/>
              </a:rPr>
              <a:t>Nach Wintergetreide: Stoppeln stehen lassen bis im nächsten Frühling, dann Sommergetreide. Stoppeln evtl. beweiden?</a:t>
            </a:r>
          </a:p>
          <a:p>
            <a:r>
              <a:rPr lang="de-CH" sz="1800" kern="0" dirty="0">
                <a:solidFill>
                  <a:srgbClr val="000000"/>
                </a:solidFill>
                <a:ea typeface="Times New Roman" panose="02020603050405020304" pitchFamily="18" charset="0"/>
              </a:rPr>
              <a:t>Nach Sommergetreide Kurzzeitbrache stehen lassen, d.h. nach Ernte von Sommergetreide Fläche einfach stehen lassen bis im nächsten Sommer wieder ein Wintergetreide hin kommt.</a:t>
            </a:r>
          </a:p>
          <a:p>
            <a:r>
              <a:rPr lang="de-CH" sz="1800" kern="0" dirty="0">
                <a:solidFill>
                  <a:srgbClr val="000000"/>
                </a:solidFill>
                <a:ea typeface="Times New Roman" panose="02020603050405020304" pitchFamily="18" charset="0"/>
              </a:rPr>
              <a:t>In Deutschlang macht man auch Frühlings-Kurzbrachen. D.h. hier wäre dann Sommergetreide gekommen, aber man säht gar nicht und schaut, was spontan kommt.</a:t>
            </a:r>
          </a:p>
          <a:p>
            <a:pPr marL="0" indent="0">
              <a:buNone/>
            </a:pPr>
            <a:r>
              <a:rPr lang="de-CH" sz="1800" kern="0" dirty="0">
                <a:solidFill>
                  <a:srgbClr val="000000"/>
                </a:solidFill>
                <a:ea typeface="Times New Roman" panose="02020603050405020304" pitchFamily="18" charset="0"/>
              </a:rPr>
              <a:t>Die </a:t>
            </a:r>
            <a:r>
              <a:rPr lang="de-CH" sz="1800" kern="0" dirty="0" err="1">
                <a:solidFill>
                  <a:srgbClr val="000000"/>
                </a:solidFill>
                <a:ea typeface="Times New Roman" panose="02020603050405020304" pitchFamily="18" charset="0"/>
              </a:rPr>
              <a:t>Ackerbegleitflora</a:t>
            </a:r>
            <a:r>
              <a:rPr lang="de-CH" sz="1800" kern="0" dirty="0">
                <a:solidFill>
                  <a:srgbClr val="000000"/>
                </a:solidFill>
                <a:ea typeface="Times New Roman" panose="02020603050405020304" pitchFamily="18" charset="0"/>
              </a:rPr>
              <a:t> immer an der gleichen Stelle auf Acker fördern, so nimmt sie mit der Zeit zu, weil sie ständig gefördert wird an dieser Stelle. Besser als einmal hier etwas machen und einmal dort.*</a:t>
            </a:r>
          </a:p>
          <a:p>
            <a:endParaRPr lang="de-CH" sz="1800" kern="0" dirty="0">
              <a:solidFill>
                <a:srgbClr val="000000"/>
              </a:solidFill>
              <a:ea typeface="Times New Roman" panose="02020603050405020304" pitchFamily="18"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Wie fördert man sie?</a:t>
            </a:r>
          </a:p>
        </p:txBody>
      </p:sp>
      <p:pic>
        <p:nvPicPr>
          <p:cNvPr id="7" name="Grafik 6">
            <a:extLst>
              <a:ext uri="{FF2B5EF4-FFF2-40B4-BE49-F238E27FC236}">
                <a16:creationId xmlns:a16="http://schemas.microsoft.com/office/drawing/2014/main" id="{D8C5A295-A5FB-2CD5-00A8-9C404D219756}"/>
              </a:ext>
            </a:extLst>
          </p:cNvPr>
          <p:cNvPicPr>
            <a:picLocks noChangeAspect="1"/>
          </p:cNvPicPr>
          <p:nvPr/>
        </p:nvPicPr>
        <p:blipFill>
          <a:blip r:embed="rId2"/>
          <a:stretch>
            <a:fillRect/>
          </a:stretch>
        </p:blipFill>
        <p:spPr>
          <a:xfrm>
            <a:off x="533192" y="3165461"/>
            <a:ext cx="8077615" cy="527077"/>
          </a:xfrm>
          <a:prstGeom prst="rect">
            <a:avLst/>
          </a:prstGeom>
        </p:spPr>
      </p:pic>
      <p:sp>
        <p:nvSpPr>
          <p:cNvPr id="8" name="Textfeld 7">
            <a:extLst>
              <a:ext uri="{FF2B5EF4-FFF2-40B4-BE49-F238E27FC236}">
                <a16:creationId xmlns:a16="http://schemas.microsoft.com/office/drawing/2014/main" id="{C4C655C3-962C-7185-4574-2E23A7D385AA}"/>
              </a:ext>
            </a:extLst>
          </p:cNvPr>
          <p:cNvSpPr txBox="1"/>
          <p:nvPr/>
        </p:nvSpPr>
        <p:spPr>
          <a:xfrm>
            <a:off x="5109220" y="6031647"/>
            <a:ext cx="3726160" cy="369332"/>
          </a:xfrm>
          <a:prstGeom prst="rect">
            <a:avLst/>
          </a:prstGeom>
          <a:solidFill>
            <a:schemeClr val="bg1"/>
          </a:solidFill>
          <a:ln>
            <a:solidFill>
              <a:schemeClr val="tx1"/>
            </a:solidFill>
          </a:ln>
        </p:spPr>
        <p:txBody>
          <a:bodyPr wrap="square" rtlCol="0">
            <a:spAutoFit/>
          </a:bodyPr>
          <a:lstStyle/>
          <a:p>
            <a:r>
              <a:rPr lang="en-US" sz="600" dirty="0"/>
              <a:t>*Quelle: Pape, F.; Meyer, S., </a:t>
            </a:r>
            <a:r>
              <a:rPr lang="en-US" sz="600" dirty="0" err="1"/>
              <a:t>Brambach</a:t>
            </a:r>
            <a:r>
              <a:rPr lang="en-US" sz="600" dirty="0"/>
              <a:t>, F. &amp; </a:t>
            </a:r>
            <a:r>
              <a:rPr lang="en-US" sz="600" dirty="0" err="1"/>
              <a:t>Bergmeier</a:t>
            </a:r>
            <a:r>
              <a:rPr lang="en-US" sz="600" dirty="0"/>
              <a:t>, E. (2023): </a:t>
            </a:r>
            <a:r>
              <a:rPr lang="en-US" sz="600" dirty="0" err="1"/>
              <a:t>Kontinuität</a:t>
            </a:r>
            <a:r>
              <a:rPr lang="en-US" sz="600" dirty="0"/>
              <a:t> </a:t>
            </a:r>
            <a:r>
              <a:rPr lang="en-US" sz="600" dirty="0" err="1"/>
              <a:t>ist</a:t>
            </a:r>
            <a:r>
              <a:rPr lang="en-US" sz="600" dirty="0"/>
              <a:t> </a:t>
            </a:r>
            <a:r>
              <a:rPr lang="en-US" sz="600" dirty="0" err="1"/>
              <a:t>wichtig</a:t>
            </a:r>
            <a:r>
              <a:rPr lang="en-US" sz="600" dirty="0"/>
              <a:t>: </a:t>
            </a:r>
            <a:r>
              <a:rPr lang="en-US" sz="600" dirty="0" err="1"/>
              <a:t>Effektivität</a:t>
            </a:r>
            <a:r>
              <a:rPr lang="en-US" sz="600" dirty="0"/>
              <a:t> der </a:t>
            </a:r>
            <a:r>
              <a:rPr lang="en-US" sz="600" dirty="0" err="1"/>
              <a:t>Ackerwildkrautförderpgrogramme</a:t>
            </a:r>
            <a:r>
              <a:rPr lang="en-US" sz="600" dirty="0"/>
              <a:t> in </a:t>
            </a:r>
            <a:r>
              <a:rPr lang="en-US" sz="600" dirty="0" err="1"/>
              <a:t>Südniedersachsen</a:t>
            </a:r>
            <a:r>
              <a:rPr lang="en-US" sz="600" dirty="0"/>
              <a:t> </a:t>
            </a:r>
            <a:r>
              <a:rPr lang="en-US" sz="600" dirty="0" err="1"/>
              <a:t>seit</a:t>
            </a:r>
            <a:r>
              <a:rPr lang="en-US" sz="600" dirty="0"/>
              <a:t> den 1980er Jahren. </a:t>
            </a:r>
            <a:r>
              <a:rPr lang="en-US" sz="600" dirty="0" err="1"/>
              <a:t>Natur</a:t>
            </a:r>
            <a:r>
              <a:rPr lang="en-US" sz="600" dirty="0"/>
              <a:t> und </a:t>
            </a:r>
            <a:r>
              <a:rPr lang="en-US" sz="600" dirty="0" err="1"/>
              <a:t>Landschaft</a:t>
            </a:r>
            <a:r>
              <a:rPr lang="en-US" sz="600" dirty="0"/>
              <a:t> Heft 4/2023.</a:t>
            </a:r>
            <a:endParaRPr lang="de-CH" sz="600" dirty="0"/>
          </a:p>
        </p:txBody>
      </p:sp>
    </p:spTree>
    <p:extLst>
      <p:ext uri="{BB962C8B-B14F-4D97-AF65-F5344CB8AC3E}">
        <p14:creationId xmlns:p14="http://schemas.microsoft.com/office/powerpoint/2010/main" val="452542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Autochthone </a:t>
            </a:r>
            <a:r>
              <a:rPr lang="de-CH" dirty="0" err="1"/>
              <a:t>Ackerbegleitflora</a:t>
            </a:r>
            <a:r>
              <a:rPr lang="de-CH" dirty="0"/>
              <a:t> erkennen?</a:t>
            </a:r>
          </a:p>
          <a:p>
            <a:pPr marL="0" indent="0">
              <a:buNone/>
            </a:pPr>
            <a:r>
              <a:rPr lang="de-CH" dirty="0" err="1"/>
              <a:t>Kartierschlüssel</a:t>
            </a:r>
            <a:r>
              <a:rPr lang="de-CH" dirty="0"/>
              <a:t> </a:t>
            </a:r>
            <a:r>
              <a:rPr lang="de-CH" dirty="0" err="1"/>
              <a:t>ZiBiF</a:t>
            </a:r>
            <a:r>
              <a:rPr lang="de-CH" dirty="0"/>
              <a:t> kann weiterhelfen, ist aber eigentlich für den Kanton </a:t>
            </a:r>
            <a:r>
              <a:rPr lang="de-CH"/>
              <a:t>Zürich.</a:t>
            </a: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a:t>: Kartieren</a:t>
            </a:r>
            <a:endParaRPr lang="de-CH" dirty="0"/>
          </a:p>
        </p:txBody>
      </p:sp>
      <p:pic>
        <p:nvPicPr>
          <p:cNvPr id="7" name="Grafik 6">
            <a:extLst>
              <a:ext uri="{FF2B5EF4-FFF2-40B4-BE49-F238E27FC236}">
                <a16:creationId xmlns:a16="http://schemas.microsoft.com/office/drawing/2014/main" id="{AFE7D3FB-2B9B-05CD-5112-E384E7AEBE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800" y="2924944"/>
            <a:ext cx="8172400" cy="2985741"/>
          </a:xfrm>
          <a:prstGeom prst="rect">
            <a:avLst/>
          </a:prstGeom>
        </p:spPr>
      </p:pic>
    </p:spTree>
    <p:extLst>
      <p:ext uri="{BB962C8B-B14F-4D97-AF65-F5344CB8AC3E}">
        <p14:creationId xmlns:p14="http://schemas.microsoft.com/office/powerpoint/2010/main" val="92956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1"/>
          </p:nvPr>
        </p:nvSpPr>
        <p:spPr/>
        <p:txBody>
          <a:bodyPr/>
          <a:lstStyle/>
          <a:p>
            <a:r>
              <a:rPr lang="de-CH"/>
              <a:t>Lehrgang Biodiversitätsberatung</a:t>
            </a:r>
          </a:p>
        </p:txBody>
      </p:sp>
      <p:sp>
        <p:nvSpPr>
          <p:cNvPr id="3" name="Inhaltsplatzhalter 2"/>
          <p:cNvSpPr>
            <a:spLocks noGrp="1"/>
          </p:cNvSpPr>
          <p:nvPr>
            <p:ph idx="1"/>
          </p:nvPr>
        </p:nvSpPr>
        <p:spPr>
          <a:xfrm>
            <a:off x="628650" y="1268760"/>
            <a:ext cx="7886700" cy="4814293"/>
          </a:xfrm>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Herausgebende Institutionen:</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Agrofutura, </a:t>
            </a:r>
            <a:r>
              <a:rPr kumimoji="0" lang="de-CH" sz="1200" b="0" i="0" u="none" strike="noStrike" kern="1200" cap="none" spc="0" normalizeH="0" baseline="0" noProof="0" dirty="0">
                <a:ln>
                  <a:noFill/>
                </a:ln>
                <a:solidFill>
                  <a:prstClr val="black"/>
                </a:solidFill>
                <a:effectLst/>
                <a:uLnTx/>
                <a:uFillTx/>
                <a:ea typeface="+mn-ea"/>
                <a:hlinkClick r:id="rId2"/>
              </a:rPr>
              <a:t>info@agrofutura.ch</a:t>
            </a:r>
            <a:r>
              <a:rPr kumimoji="0" lang="de-CH" sz="1200" b="0" i="0" u="none" strike="noStrike" kern="1200" cap="none" spc="0" normalizeH="0" baseline="0" noProof="0" dirty="0">
                <a:ln>
                  <a:noFill/>
                </a:ln>
                <a:solidFill>
                  <a:prstClr val="black"/>
                </a:solidFill>
                <a:effectLst/>
                <a:uLnTx/>
                <a:uFillTx/>
                <a:ea typeface="+mn-ea"/>
              </a:rPr>
              <a:t> , </a:t>
            </a:r>
            <a:r>
              <a:rPr kumimoji="0" lang="de-CH" sz="1200" b="0" i="0" u="none" strike="noStrike" kern="1200" cap="none" spc="0" normalizeH="0" baseline="0" noProof="0" dirty="0">
                <a:ln>
                  <a:noFill/>
                </a:ln>
                <a:solidFill>
                  <a:prstClr val="black"/>
                </a:solidFill>
                <a:effectLst/>
                <a:uLnTx/>
                <a:uFillTx/>
                <a:ea typeface="+mn-ea"/>
                <a:hlinkClick r:id="rId3"/>
              </a:rPr>
              <a:t>www.agrofutura.ch</a:t>
            </a:r>
            <a:r>
              <a:rPr kumimoji="0" lang="de-CH" sz="1200" b="0" i="0" u="none" strike="noStrike" kern="1200" cap="none" spc="0" normalizeH="0" baseline="0" noProof="0" dirty="0">
                <a:ln>
                  <a:noFill/>
                </a:ln>
                <a:solidFill>
                  <a:prstClr val="black"/>
                </a:solidFill>
                <a:effectLst/>
                <a:uLnTx/>
                <a:uFillTx/>
                <a:ea typeface="+mn-e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Forschungsinstitut für biologischen Landbau FiBL, </a:t>
            </a:r>
            <a:r>
              <a:rPr kumimoji="0" lang="de-CH" sz="1200" b="0" i="0" u="sng" strike="noStrike" kern="1200" cap="none" spc="0" normalizeH="0" baseline="0" noProof="0" dirty="0">
                <a:ln>
                  <a:noFill/>
                </a:ln>
                <a:solidFill>
                  <a:prstClr val="black"/>
                </a:solidFill>
                <a:effectLst/>
                <a:uLnTx/>
                <a:uFillTx/>
                <a:ea typeface="+mn-ea"/>
                <a:hlinkClick r:id="rId4"/>
              </a:rPr>
              <a:t>info.suisse@fibl.org</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5"/>
              </a:rPr>
              <a:t>www.fibl.org</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dirty="0">
                <a:solidFill>
                  <a:prstClr val="black"/>
                </a:solidFill>
                <a:ea typeface="+mn-ea"/>
              </a:rPr>
              <a:t>AGRIDEA</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6"/>
              </a:rPr>
              <a:t>info@agridea.ch</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7"/>
              </a:rPr>
              <a:t>www.agridea.ch</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1"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fr-CH" sz="1200" b="1" i="0" u="none" strike="noStrike" kern="1200" cap="none" spc="0" normalizeH="0" baseline="0" noProof="0" dirty="0" err="1">
                <a:ln>
                  <a:noFill/>
                </a:ln>
                <a:solidFill>
                  <a:prstClr val="black"/>
                </a:solidFill>
                <a:effectLst/>
                <a:uLnTx/>
                <a:uFillTx/>
                <a:ea typeface="+mn-ea"/>
              </a:rPr>
              <a:t>Autor</a:t>
            </a:r>
            <a:r>
              <a:rPr kumimoji="0" lang="fr-CH" sz="1200" b="1" i="0" u="none" strike="noStrike" kern="1200" cap="none" spc="0" normalizeH="0" baseline="0" noProof="0" dirty="0">
                <a:ln>
                  <a:noFill/>
                </a:ln>
                <a:solidFill>
                  <a:prstClr val="black"/>
                </a:solidFill>
                <a:effectLst/>
                <a:uLnTx/>
                <a:uFillTx/>
                <a:ea typeface="+mn-ea"/>
              </a:rPr>
              <a:t>*</a:t>
            </a:r>
            <a:r>
              <a:rPr kumimoji="0" lang="fr-CH" sz="1200" b="1" i="0" u="none" strike="noStrike" kern="1200" cap="none" spc="0" normalizeH="0" baseline="0" noProof="0" dirty="0" err="1">
                <a:ln>
                  <a:noFill/>
                </a:ln>
                <a:solidFill>
                  <a:prstClr val="black"/>
                </a:solidFill>
                <a:effectLst/>
                <a:uLnTx/>
                <a:uFillTx/>
                <a:ea typeface="+mn-ea"/>
              </a:rPr>
              <a:t>innen</a:t>
            </a:r>
            <a:r>
              <a:rPr kumimoji="0" lang="fr-CH" sz="1200" b="1" i="0" u="none" strike="noStrike" kern="1200" cap="none" spc="0" normalizeH="0" baseline="0" noProof="0" dirty="0">
                <a:ln>
                  <a:noFill/>
                </a:ln>
                <a:solidFill>
                  <a:prstClr val="black"/>
                </a:solidFill>
                <a:effectLst/>
                <a:uLnTx/>
                <a:uFillTx/>
                <a:ea typeface="+mn-ea"/>
              </a:rPr>
              <a:t>: </a:t>
            </a:r>
            <a:r>
              <a:rPr lang="fr-CH" sz="1200" dirty="0">
                <a:solidFill>
                  <a:prstClr val="black"/>
                </a:solidFill>
                <a:ea typeface="+mn-ea"/>
              </a:rPr>
              <a:t>Regula Benz, Nicolas Bezençon</a:t>
            </a:r>
            <a:r>
              <a:rPr lang="fr-CH" sz="1200" baseline="30000" dirty="0">
                <a:solidFill>
                  <a:prstClr val="black"/>
                </a:solidFill>
                <a:ea typeface="+mn-ea"/>
              </a:rPr>
              <a:t>1</a:t>
            </a:r>
            <a:r>
              <a:rPr lang="fr-CH" sz="1200" dirty="0">
                <a:solidFill>
                  <a:prstClr val="black"/>
                </a:solidFill>
                <a:ea typeface="+mn-ea"/>
              </a:rPr>
              <a:t>, Marie-Eve Cardinal</a:t>
            </a:r>
            <a:r>
              <a:rPr lang="fr-CH" sz="1200" baseline="30000" dirty="0">
                <a:solidFill>
                  <a:prstClr val="black"/>
                </a:solidFill>
                <a:ea typeface="+mn-ea"/>
              </a:rPr>
              <a:t>1</a:t>
            </a:r>
            <a:r>
              <a:rPr lang="fr-CH" sz="1200" dirty="0">
                <a:solidFill>
                  <a:prstClr val="black"/>
                </a:solidFill>
                <a:ea typeface="+mn-ea"/>
              </a:rPr>
              <a:t>, Véronique Chevillat</a:t>
            </a:r>
            <a:r>
              <a:rPr lang="fr-CH" sz="1200" baseline="30000" dirty="0">
                <a:solidFill>
                  <a:prstClr val="black"/>
                </a:solidFill>
                <a:ea typeface="+mn-ea"/>
              </a:rPr>
              <a:t>4</a:t>
            </a:r>
            <a:r>
              <a:rPr lang="fr-CH" sz="1200" dirty="0">
                <a:solidFill>
                  <a:prstClr val="black"/>
                </a:solidFill>
                <a:ea typeface="+mn-ea"/>
              </a:rPr>
              <a:t>, Pascale Cornuz</a:t>
            </a:r>
            <a:r>
              <a:rPr lang="fr-CH" sz="1200" baseline="30000" dirty="0">
                <a:solidFill>
                  <a:prstClr val="black"/>
                </a:solidFill>
                <a:ea typeface="+mn-ea"/>
              </a:rPr>
              <a:t>4 </a:t>
            </a:r>
            <a:r>
              <a:rPr lang="fr-CH" sz="1200" dirty="0">
                <a:solidFill>
                  <a:prstClr val="black"/>
                </a:solidFill>
              </a:rPr>
              <a:t>,</a:t>
            </a:r>
            <a:r>
              <a:rPr lang="fr-CH" sz="1200" dirty="0">
                <a:solidFill>
                  <a:prstClr val="black"/>
                </a:solidFill>
                <a:ea typeface="+mn-ea"/>
              </a:rPr>
              <a:t> Jérôme Duplain</a:t>
            </a:r>
            <a:r>
              <a:rPr lang="fr-CH" sz="1200" baseline="30000" dirty="0">
                <a:solidFill>
                  <a:prstClr val="black"/>
                </a:solidFill>
                <a:ea typeface="+mn-ea"/>
              </a:rPr>
              <a:t>5</a:t>
            </a:r>
            <a:r>
              <a:rPr lang="fr-CH" sz="1200" dirty="0">
                <a:solidFill>
                  <a:prstClr val="black"/>
                </a:solidFill>
                <a:ea typeface="+mn-ea"/>
              </a:rPr>
              <a:t>, Vera Hofer</a:t>
            </a:r>
            <a:r>
              <a:rPr lang="fr-CH" sz="1200" baseline="30000" dirty="0">
                <a:solidFill>
                  <a:prstClr val="black"/>
                </a:solidFill>
                <a:ea typeface="+mn-ea"/>
              </a:rPr>
              <a:t>1</a:t>
            </a:r>
            <a:r>
              <a:rPr lang="fr-CH" sz="1200" dirty="0">
                <a:solidFill>
                  <a:prstClr val="black"/>
                </a:solidFill>
                <a:ea typeface="+mn-ea"/>
              </a:rPr>
              <a:t>, Andreas Hofmann</a:t>
            </a:r>
            <a:r>
              <a:rPr lang="fr-CH" sz="1200" baseline="30000" dirty="0">
                <a:solidFill>
                  <a:prstClr val="black"/>
                </a:solidFill>
                <a:ea typeface="+mn-ea"/>
              </a:rPr>
              <a:t>2</a:t>
            </a:r>
            <a:r>
              <a:rPr lang="fr-CH" sz="1200" dirty="0">
                <a:solidFill>
                  <a:prstClr val="black"/>
                </a:solidFill>
                <a:ea typeface="+mn-ea"/>
              </a:rPr>
              <a:t>, </a:t>
            </a:r>
            <a:r>
              <a:rPr lang="fr-CH" sz="1200" dirty="0" err="1">
                <a:solidFill>
                  <a:prstClr val="black"/>
                </a:solidFill>
                <a:ea typeface="+mn-ea"/>
              </a:rPr>
              <a:t>Jolanda</a:t>
            </a:r>
            <a:r>
              <a:rPr lang="fr-CH" sz="1200" dirty="0">
                <a:solidFill>
                  <a:prstClr val="black"/>
                </a:solidFill>
                <a:ea typeface="+mn-ea"/>
              </a:rPr>
              <a:t> Krummenacher</a:t>
            </a:r>
            <a:r>
              <a:rPr lang="fr-CH" sz="1200" baseline="30000" dirty="0">
                <a:solidFill>
                  <a:prstClr val="black"/>
                </a:solidFill>
                <a:ea typeface="+mn-ea"/>
              </a:rPr>
              <a:t>2</a:t>
            </a:r>
            <a:r>
              <a:rPr lang="fr-CH" sz="1200" dirty="0">
                <a:solidFill>
                  <a:prstClr val="black"/>
                </a:solidFill>
                <a:ea typeface="+mn-ea"/>
              </a:rPr>
              <a:t>, Pascal Olivier</a:t>
            </a:r>
            <a:r>
              <a:rPr lang="fr-CH" sz="1200" baseline="30000" dirty="0">
                <a:solidFill>
                  <a:prstClr val="black"/>
                </a:solidFill>
                <a:ea typeface="+mn-ea"/>
              </a:rPr>
              <a:t>2</a:t>
            </a:r>
            <a:r>
              <a:rPr lang="fr-CH" sz="1200" dirty="0">
                <a:solidFill>
                  <a:prstClr val="black"/>
                </a:solidFill>
                <a:ea typeface="+mn-ea"/>
              </a:rPr>
              <a:t>, Martina Rösch</a:t>
            </a:r>
            <a:r>
              <a:rPr lang="fr-CH" sz="1200" baseline="30000" dirty="0">
                <a:solidFill>
                  <a:prstClr val="black"/>
                </a:solidFill>
                <a:ea typeface="+mn-ea"/>
              </a:rPr>
              <a:t>1</a:t>
            </a:r>
            <a:r>
              <a:rPr lang="fr-CH" sz="1200" dirty="0">
                <a:solidFill>
                  <a:prstClr val="black"/>
                </a:solidFill>
                <a:ea typeface="+mn-ea"/>
              </a:rPr>
              <a:t>, </a:t>
            </a:r>
            <a:r>
              <a:rPr lang="fr-CH" sz="1200" dirty="0" err="1">
                <a:solidFill>
                  <a:prstClr val="black"/>
                </a:solidFill>
                <a:ea typeface="+mn-ea"/>
              </a:rPr>
              <a:t>Theres</a:t>
            </a:r>
            <a:r>
              <a:rPr lang="fr-CH" sz="1200" dirty="0">
                <a:solidFill>
                  <a:prstClr val="black"/>
                </a:solidFill>
                <a:ea typeface="+mn-ea"/>
              </a:rPr>
              <a:t> Rutz</a:t>
            </a:r>
            <a:r>
              <a:rPr lang="fr-CH" sz="1200" baseline="30000" dirty="0">
                <a:solidFill>
                  <a:prstClr val="black"/>
                </a:solidFill>
                <a:ea typeface="+mn-ea"/>
              </a:rPr>
              <a:t>4</a:t>
            </a:r>
            <a:r>
              <a:rPr lang="fr-CH" sz="1200" dirty="0">
                <a:solidFill>
                  <a:prstClr val="black"/>
                </a:solidFill>
                <a:ea typeface="+mn-ea"/>
              </a:rPr>
              <a:t>, Daniel Schaffner</a:t>
            </a:r>
            <a:r>
              <a:rPr lang="fr-CH" sz="1200" baseline="30000" dirty="0">
                <a:solidFill>
                  <a:prstClr val="black"/>
                </a:solidFill>
                <a:ea typeface="+mn-ea"/>
              </a:rPr>
              <a:t>2</a:t>
            </a:r>
            <a:r>
              <a:rPr lang="fr-CH" sz="1200" dirty="0">
                <a:solidFill>
                  <a:prstClr val="black"/>
                </a:solidFill>
                <a:ea typeface="+mn-ea"/>
              </a:rPr>
              <a:t>, Johanna Schoop</a:t>
            </a:r>
            <a:r>
              <a:rPr lang="fr-CH" sz="1200" baseline="30000" dirty="0">
                <a:solidFill>
                  <a:prstClr val="black"/>
                </a:solidFill>
                <a:ea typeface="+mn-ea"/>
              </a:rPr>
              <a:t>1 </a:t>
            </a:r>
            <a:r>
              <a:rPr lang="fr-CH" sz="1200" dirty="0">
                <a:solidFill>
                  <a:prstClr val="black"/>
                </a:solidFill>
              </a:rPr>
              <a:t>,</a:t>
            </a:r>
            <a:r>
              <a:rPr lang="fr-CH" sz="1200" dirty="0">
                <a:solidFill>
                  <a:prstClr val="black"/>
                </a:solidFill>
                <a:ea typeface="+mn-ea"/>
              </a:rPr>
              <a:t> Hubert Schürmann</a:t>
            </a:r>
            <a:r>
              <a:rPr lang="fr-CH" sz="1200" baseline="30000" dirty="0">
                <a:solidFill>
                  <a:prstClr val="black"/>
                </a:solidFill>
                <a:ea typeface="+mn-ea"/>
              </a:rPr>
              <a:t>5</a:t>
            </a:r>
            <a:r>
              <a:rPr lang="fr-CH" sz="1200" dirty="0">
                <a:solidFill>
                  <a:prstClr val="black"/>
                </a:solidFill>
                <a:ea typeface="+mn-ea"/>
              </a:rPr>
              <a:t>, Bea Vonlanthen</a:t>
            </a:r>
            <a:r>
              <a:rPr lang="fr-CH" sz="1200" baseline="30000" dirty="0">
                <a:solidFill>
                  <a:prstClr val="black"/>
                </a:solidFill>
                <a:ea typeface="+mn-ea"/>
              </a:rPr>
              <a:t>2</a:t>
            </a:r>
            <a:r>
              <a:rPr lang="fr-CH" sz="1200" dirty="0">
                <a:solidFill>
                  <a:prstClr val="black"/>
                </a:solidFill>
                <a:ea typeface="+mn-ea"/>
              </a:rPr>
              <a:t> , </a:t>
            </a:r>
            <a:r>
              <a:rPr kumimoji="0" lang="fr-CH" sz="1200" b="0" i="0" u="none" strike="noStrike" kern="1200" cap="none" spc="0" normalizeH="0" baseline="0" noProof="0" dirty="0">
                <a:ln>
                  <a:noFill/>
                </a:ln>
                <a:solidFill>
                  <a:prstClr val="black"/>
                </a:solidFill>
                <a:effectLst/>
                <a:uLnTx/>
                <a:uFillTx/>
                <a:ea typeface="+mn-ea"/>
              </a:rPr>
              <a:t>Irene Weyermann</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Corinne Zurbrügg</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a:t>
            </a:r>
          </a:p>
          <a:p>
            <a:pPr marL="0" lvl="0" indent="0">
              <a:lnSpc>
                <a:spcPct val="100000"/>
              </a:lnSpc>
              <a:spcBef>
                <a:spcPts val="0"/>
              </a:spcBef>
              <a:buClrTx/>
              <a:buNone/>
              <a:defRPr/>
            </a:pPr>
            <a:endParaRPr kumimoji="0" lang="de-CH"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lang="de-CH" sz="1200" baseline="30000" dirty="0">
                <a:solidFill>
                  <a:prstClr val="black"/>
                </a:solidFill>
                <a:ea typeface="+mn-ea"/>
              </a:rPr>
              <a:t>1</a:t>
            </a:r>
            <a:r>
              <a:rPr lang="de-CH" sz="1200" dirty="0">
                <a:solidFill>
                  <a:prstClr val="black"/>
                </a:solidFill>
                <a:ea typeface="+mn-ea"/>
              </a:rPr>
              <a:t>AGRIDEA, </a:t>
            </a:r>
            <a:r>
              <a:rPr lang="de-CH" sz="1200" baseline="30000" dirty="0">
                <a:solidFill>
                  <a:prstClr val="black"/>
                </a:solidFill>
                <a:ea typeface="+mn-ea"/>
              </a:rPr>
              <a:t>2</a:t>
            </a:r>
            <a:r>
              <a:rPr lang="de-CH" sz="1200" dirty="0">
                <a:solidFill>
                  <a:prstClr val="black"/>
                </a:solidFill>
                <a:ea typeface="+mn-ea"/>
              </a:rPr>
              <a:t>Agrofutura,</a:t>
            </a:r>
            <a:r>
              <a:rPr lang="de-CH" sz="1200" baseline="30000" dirty="0">
                <a:solidFill>
                  <a:prstClr val="black"/>
                </a:solidFill>
                <a:ea typeface="+mn-ea"/>
              </a:rPr>
              <a:t> 3</a:t>
            </a:r>
            <a:r>
              <a:rPr lang="de-CH" sz="1200" dirty="0">
                <a:solidFill>
                  <a:prstClr val="black"/>
                </a:solidFill>
                <a:ea typeface="+mn-ea"/>
              </a:rPr>
              <a:t>BioSuisse, </a:t>
            </a:r>
            <a:r>
              <a:rPr lang="de-CH" sz="1200" baseline="30000" dirty="0">
                <a:solidFill>
                  <a:prstClr val="black"/>
                </a:solidFill>
                <a:ea typeface="+mn-ea"/>
              </a:rPr>
              <a:t>4</a:t>
            </a:r>
            <a:r>
              <a:rPr lang="de-CH" sz="1200" dirty="0">
                <a:solidFill>
                  <a:prstClr val="black"/>
                </a:solidFill>
                <a:ea typeface="+mn-ea"/>
              </a:rPr>
              <a:t>FiBL, </a:t>
            </a:r>
            <a:r>
              <a:rPr lang="de-CH" sz="1200" baseline="30000" dirty="0">
                <a:solidFill>
                  <a:prstClr val="black"/>
                </a:solidFill>
                <a:ea typeface="+mn-ea"/>
              </a:rPr>
              <a:t>5</a:t>
            </a:r>
            <a:r>
              <a:rPr lang="de-CH" sz="1200" dirty="0">
                <a:solidFill>
                  <a:prstClr val="black"/>
                </a:solidFill>
                <a:ea typeface="+mn-ea"/>
              </a:rPr>
              <a:t>Schweizerische Vogelwarte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200" b="1" dirty="0">
              <a:solidFill>
                <a:prstClr val="black"/>
              </a:solidFill>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b="1" dirty="0">
                <a:solidFill>
                  <a:prstClr val="black"/>
                </a:solidFill>
                <a:ea typeface="+mn-ea"/>
              </a:rPr>
              <a:t>Übersetzung</a:t>
            </a:r>
            <a:r>
              <a:rPr kumimoji="0" lang="de-CH" sz="1200" b="1" i="0" u="none" strike="noStrike" kern="1200" cap="none" spc="0" normalizeH="0" baseline="0" noProof="0" dirty="0">
                <a:ln>
                  <a:noFill/>
                </a:ln>
                <a:solidFill>
                  <a:prstClr val="black"/>
                </a:solidFill>
                <a:effectLst/>
                <a:uLnTx/>
                <a:uFillTx/>
                <a:ea typeface="+mn-ea"/>
              </a:rPr>
              <a:t>:</a:t>
            </a:r>
            <a:r>
              <a:rPr lang="de-CH" sz="1200" dirty="0">
                <a:solidFill>
                  <a:prstClr val="black"/>
                </a:solidFill>
                <a:ea typeface="+mn-ea"/>
              </a:rPr>
              <a:t>Regula Benz, Pascale Cornuz (FiBL)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ea typeface="+mn-ea"/>
              </a:rPr>
              <a:t>Empfohlene Zitierweise: </a:t>
            </a:r>
            <a:r>
              <a:rPr lang="de-DE" sz="1200" dirty="0">
                <a:solidFill>
                  <a:prstClr val="black"/>
                </a:solidFill>
                <a:ea typeface="+mn-ea"/>
              </a:rPr>
              <a:t>Krummenacher J., </a:t>
            </a:r>
            <a:r>
              <a:rPr lang="de-DE" sz="1200" dirty="0" err="1">
                <a:solidFill>
                  <a:prstClr val="black"/>
                </a:solidFill>
                <a:ea typeface="+mn-ea"/>
              </a:rPr>
              <a:t>Chevillat</a:t>
            </a:r>
            <a:r>
              <a:rPr lang="de-DE" sz="1200" dirty="0">
                <a:solidFill>
                  <a:prstClr val="black"/>
                </a:solidFill>
                <a:ea typeface="+mn-ea"/>
              </a:rPr>
              <a:t> V., Zurbrügg C. (2025). Unterrichtsmaterial Lehrgang gesamtbetriebliche Biodiversitätsberatung der Agrofutura, FiBL und der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Der Foliensatz wurde mit finanzieller Unterstützung vom Bundesamt für Landwirtschaft, vom Bundesamt für Umwelt, von den Pilotkantonen </a:t>
            </a:r>
            <a:r>
              <a:rPr lang="de-CH" sz="1200" dirty="0">
                <a:effectLst/>
                <a:latin typeface="Arial" panose="020B0604020202020204" pitchFamily="34" charset="0"/>
                <a:ea typeface="Aptos" panose="020B0004020202020204" pitchFamily="34" charset="0"/>
              </a:rPr>
              <a:t>Bern, Freiburg,  Luzern, St. Gallen, Thurgau, Waadt und Zürich (Naturschutz- resp. Landwirtschaftsamt)</a:t>
            </a:r>
            <a:r>
              <a:rPr kumimoji="0" lang="de-CH" sz="1200" b="0" i="0" u="none" strike="noStrike" kern="1200" cap="none" spc="0" normalizeH="0" baseline="0" noProof="0" dirty="0">
                <a:ln>
                  <a:noFill/>
                </a:ln>
                <a:solidFill>
                  <a:prstClr val="black"/>
                </a:solidFill>
                <a:effectLst/>
                <a:uLnTx/>
                <a:uFillTx/>
                <a:ea typeface="+mn-ea"/>
              </a:rPr>
              <a:t> und von der Leopold Bachmann Stiftung realisiert. Den Geldgebern sei an dieser Stelle herzlich gedankt.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Der Foliensatz steht unter </a:t>
            </a:r>
            <a:r>
              <a:rPr lang="de-CH" sz="1200" u="sng" dirty="0">
                <a:solidFill>
                  <a:prstClr val="black"/>
                </a:solidFill>
                <a:ea typeface="+mn-ea"/>
                <a:hlinkClick r:id="rId8"/>
              </a:rPr>
              <a:t>agrinatur.ch</a:t>
            </a:r>
            <a:r>
              <a:rPr lang="de-CH" sz="1200" dirty="0">
                <a:solidFill>
                  <a:prstClr val="black"/>
                </a:solidFill>
                <a:ea typeface="+mn-ea"/>
              </a:rPr>
              <a:t> </a:t>
            </a:r>
            <a:r>
              <a:rPr kumimoji="0" lang="de-DE" sz="1200" b="0" i="0" u="none" strike="noStrike" kern="1200" cap="none" spc="0" normalizeH="0" baseline="0" noProof="0" dirty="0">
                <a:ln>
                  <a:noFill/>
                </a:ln>
                <a:solidFill>
                  <a:prstClr val="black"/>
                </a:solidFill>
                <a:effectLst/>
                <a:uLnTx/>
                <a:uFillTx/>
                <a:ea typeface="+mn-ea"/>
              </a:rPr>
              <a:t> zum kostenlosen Download zur Verfügung.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Alle Angaben im Foliensatz basieren auf bestem Wissen und der Erfahrung der Autor*innen. Trotz </a:t>
            </a:r>
            <a:r>
              <a:rPr kumimoji="0" lang="de-DE" sz="1200" b="0" i="0" u="none" strike="noStrike" kern="1200" cap="none" spc="0" normalizeH="0" baseline="0" noProof="0" dirty="0" err="1">
                <a:ln>
                  <a:noFill/>
                </a:ln>
                <a:solidFill>
                  <a:prstClr val="black"/>
                </a:solidFill>
                <a:effectLst/>
                <a:uLnTx/>
                <a:uFillTx/>
                <a:ea typeface="+mn-ea"/>
              </a:rPr>
              <a:t>grösster</a:t>
            </a:r>
            <a:r>
              <a:rPr kumimoji="0" lang="de-DE" sz="1200" b="0" i="0" u="none" strike="noStrike" kern="1200" cap="none" spc="0" normalizeH="0" baseline="0" noProof="0" dirty="0">
                <a:ln>
                  <a:noFill/>
                </a:ln>
                <a:solidFill>
                  <a:prstClr val="black"/>
                </a:solidFill>
                <a:effectLst/>
                <a:uLnTx/>
                <a:uFillTx/>
                <a:ea typeface="+mn-ea"/>
              </a:rPr>
              <a:t> Sorgfalt sind Unrichtigkeiten und Anwendungsfehler nicht </a:t>
            </a:r>
            <a:r>
              <a:rPr kumimoji="0" lang="de-DE" sz="1200" b="0" i="0" u="none" strike="noStrike" kern="1200" cap="none" spc="0" normalizeH="0" baseline="0" noProof="0" dirty="0" err="1">
                <a:ln>
                  <a:noFill/>
                </a:ln>
                <a:solidFill>
                  <a:prstClr val="black"/>
                </a:solidFill>
                <a:effectLst/>
                <a:uLnTx/>
                <a:uFillTx/>
                <a:ea typeface="+mn-ea"/>
              </a:rPr>
              <a:t>auszuschliessen</a:t>
            </a:r>
            <a:r>
              <a:rPr kumimoji="0" lang="de-DE" sz="1200" b="0" i="0" u="none" strike="noStrike" kern="1200" cap="none" spc="0" normalizeH="0" baseline="0" noProof="0" dirty="0">
                <a:ln>
                  <a:noFill/>
                </a:ln>
                <a:solidFill>
                  <a:prstClr val="black"/>
                </a:solidFill>
                <a:effectLst/>
                <a:uLnTx/>
                <a:uFillTx/>
                <a:ea typeface="+mn-ea"/>
              </a:rPr>
              <a:t>. Daher können Autor*innen und Herausgeber keinerlei Haftung für etwa vorhandene inhaltliche Unrichtigkeiten, sowie für Schäden aus der Befolgung der Empfehlungen übernehmen.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2025 </a:t>
            </a:r>
            <a:r>
              <a:rPr kumimoji="0" lang="fr-FR" sz="1200" b="0" i="0" u="none" strike="noStrike" kern="1200" cap="none" spc="0" normalizeH="0" baseline="0" noProof="0" dirty="0">
                <a:ln>
                  <a:noFill/>
                </a:ln>
                <a:solidFill>
                  <a:prstClr val="black"/>
                </a:solidFill>
                <a:effectLst/>
                <a:uLnTx/>
                <a:uFillTx/>
                <a:ea typeface="+mn-ea"/>
              </a:rPr>
              <a:t>© </a:t>
            </a:r>
            <a:r>
              <a:rPr kumimoji="0" lang="fr-FR" sz="1200" b="0" i="0" u="none" strike="noStrike" kern="1200" cap="none" spc="0" normalizeH="0" baseline="0" noProof="0" dirty="0" err="1">
                <a:ln>
                  <a:noFill/>
                </a:ln>
                <a:solidFill>
                  <a:prstClr val="black"/>
                </a:solidFill>
                <a:effectLst/>
                <a:uLnTx/>
                <a:uFillTx/>
                <a:ea typeface="+mn-ea"/>
              </a:rPr>
              <a:t>Agrofutura</a:t>
            </a:r>
            <a:r>
              <a:rPr kumimoji="0" lang="fr-FR" sz="1200" b="0" i="0" u="none" strike="noStrike" kern="1200" cap="none" spc="0" normalizeH="0" baseline="0" noProof="0" dirty="0">
                <a:ln>
                  <a:noFill/>
                </a:ln>
                <a:solidFill>
                  <a:prstClr val="black"/>
                </a:solidFill>
                <a:effectLst/>
                <a:uLnTx/>
                <a:uFillTx/>
                <a:ea typeface="+mn-ea"/>
              </a:rPr>
              <a:t> AG, FiBL, AGRIDEA </a:t>
            </a: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Copyright</a:t>
            </a:r>
            <a:r>
              <a:rPr kumimoji="0" lang="de-CH" sz="1200" b="0" i="0" u="none" strike="noStrike" kern="1200" cap="none" spc="0" normalizeH="0" baseline="0" noProof="0" dirty="0">
                <a:ln>
                  <a:noFill/>
                </a:ln>
                <a:solidFill>
                  <a:prstClr val="black"/>
                </a:solidFill>
                <a:effectLst/>
                <a:uLnTx/>
                <a:uFillTx/>
                <a:ea typeface="+mn-ea"/>
              </a:rPr>
              <a:t>: Die  Fotos dürfen nur zu Aus- und Weiterbildungszwecken zum Thema Biodiversität auf dem Landwirtschaftsbetrieb verwendet werden.  Alle Rechte liegen bei den Autoren.</a:t>
            </a:r>
          </a:p>
          <a:p>
            <a:pPr marL="0" indent="0">
              <a:buNone/>
            </a:pPr>
            <a:endParaRPr lang="de-CH" dirty="0"/>
          </a:p>
        </p:txBody>
      </p:sp>
      <p:sp>
        <p:nvSpPr>
          <p:cNvPr id="4" name="Titel 3"/>
          <p:cNvSpPr>
            <a:spLocks noGrp="1"/>
          </p:cNvSpPr>
          <p:nvPr>
            <p:ph type="title"/>
          </p:nvPr>
        </p:nvSpPr>
        <p:spPr/>
        <p:txBody>
          <a:bodyPr/>
          <a:lstStyle/>
          <a:p>
            <a:r>
              <a:rPr lang="de-DE" dirty="0"/>
              <a:t>Impressum</a:t>
            </a:r>
            <a:endParaRPr lang="de-CH" dirty="0"/>
          </a:p>
        </p:txBody>
      </p:sp>
    </p:spTree>
    <p:extLst>
      <p:ext uri="{BB962C8B-B14F-4D97-AF65-F5344CB8AC3E}">
        <p14:creationId xmlns:p14="http://schemas.microsoft.com/office/powerpoint/2010/main" val="266204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457200" indent="-457200">
              <a:buAutoNum type="arabicPeriod"/>
            </a:pPr>
            <a:r>
              <a:rPr lang="de-CH" dirty="0"/>
              <a:t>Geschichte</a:t>
            </a:r>
          </a:p>
          <a:p>
            <a:pPr marL="457200" indent="-457200">
              <a:buAutoNum type="arabicPeriod"/>
            </a:pPr>
            <a:r>
              <a:rPr lang="de-CH" dirty="0"/>
              <a:t>Was ist autochthone </a:t>
            </a:r>
            <a:r>
              <a:rPr lang="de-CH" dirty="0" err="1"/>
              <a:t>Ackerbegleitflora</a:t>
            </a:r>
            <a:r>
              <a:rPr lang="de-CH" dirty="0"/>
              <a:t>?</a:t>
            </a:r>
          </a:p>
          <a:p>
            <a:pPr marL="457200" indent="-457200">
              <a:buAutoNum type="arabicPeriod"/>
            </a:pPr>
            <a:r>
              <a:rPr lang="de-CH" dirty="0"/>
              <a:t>Wo findet man autochthone </a:t>
            </a:r>
            <a:r>
              <a:rPr lang="de-CH" dirty="0" err="1"/>
              <a:t>Ackerbegleitflora</a:t>
            </a:r>
            <a:r>
              <a:rPr lang="de-CH" dirty="0"/>
              <a:t>?</a:t>
            </a:r>
          </a:p>
          <a:p>
            <a:pPr marL="457200" indent="-457200">
              <a:buAutoNum type="arabicPeriod"/>
            </a:pPr>
            <a:r>
              <a:rPr lang="de-CH" dirty="0"/>
              <a:t>Wie kann autochthone </a:t>
            </a:r>
            <a:r>
              <a:rPr lang="de-CH" dirty="0" err="1"/>
              <a:t>Ackerbegleitflora</a:t>
            </a:r>
            <a:r>
              <a:rPr lang="de-CH" dirty="0"/>
              <a:t> gefördert werden?</a:t>
            </a:r>
          </a:p>
          <a:p>
            <a:pPr marL="457200" indent="-457200">
              <a:buAutoNum type="arabicPeriod"/>
            </a:pPr>
            <a:r>
              <a:rPr lang="de-CH" dirty="0"/>
              <a:t>Kartieren von </a:t>
            </a:r>
            <a:r>
              <a:rPr lang="de-CH" dirty="0" err="1"/>
              <a:t>Ackerbegleitflora</a:t>
            </a: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endParaRPr lang="de-CH" dirty="0"/>
          </a:p>
        </p:txBody>
      </p:sp>
    </p:spTree>
    <p:extLst>
      <p:ext uri="{BB962C8B-B14F-4D97-AF65-F5344CB8AC3E}">
        <p14:creationId xmlns:p14="http://schemas.microsoft.com/office/powerpoint/2010/main" val="1233965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Traditionelle </a:t>
            </a:r>
            <a:r>
              <a:rPr lang="de-CH" dirty="0" err="1"/>
              <a:t>Dreizelgensysteme</a:t>
            </a: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Geschichte</a:t>
            </a:r>
          </a:p>
        </p:txBody>
      </p:sp>
      <p:pic>
        <p:nvPicPr>
          <p:cNvPr id="6" name="Grafik 5">
            <a:extLst>
              <a:ext uri="{FF2B5EF4-FFF2-40B4-BE49-F238E27FC236}">
                <a16:creationId xmlns:a16="http://schemas.microsoft.com/office/drawing/2014/main" id="{8C36D63C-31DF-79B4-8040-93107E93A9B7}"/>
              </a:ext>
            </a:extLst>
          </p:cNvPr>
          <p:cNvPicPr>
            <a:picLocks noChangeAspect="1"/>
          </p:cNvPicPr>
          <p:nvPr/>
        </p:nvPicPr>
        <p:blipFill>
          <a:blip r:embed="rId2"/>
          <a:stretch>
            <a:fillRect/>
          </a:stretch>
        </p:blipFill>
        <p:spPr>
          <a:xfrm>
            <a:off x="394813" y="2568216"/>
            <a:ext cx="8354374" cy="2441568"/>
          </a:xfrm>
          <a:prstGeom prst="rect">
            <a:avLst/>
          </a:prstGeom>
        </p:spPr>
      </p:pic>
      <p:sp>
        <p:nvSpPr>
          <p:cNvPr id="7" name="Textfeld 6">
            <a:extLst>
              <a:ext uri="{FF2B5EF4-FFF2-40B4-BE49-F238E27FC236}">
                <a16:creationId xmlns:a16="http://schemas.microsoft.com/office/drawing/2014/main" id="{FEC968F8-6EE9-5A45-C76E-A2CC890D386F}"/>
              </a:ext>
            </a:extLst>
          </p:cNvPr>
          <p:cNvSpPr txBox="1"/>
          <p:nvPr/>
        </p:nvSpPr>
        <p:spPr>
          <a:xfrm>
            <a:off x="6300497" y="4509120"/>
            <a:ext cx="2411963" cy="276999"/>
          </a:xfrm>
          <a:prstGeom prst="rect">
            <a:avLst/>
          </a:prstGeom>
          <a:solidFill>
            <a:schemeClr val="bg1"/>
          </a:solidFill>
          <a:ln>
            <a:solidFill>
              <a:schemeClr val="tx1"/>
            </a:solidFill>
          </a:ln>
        </p:spPr>
        <p:txBody>
          <a:bodyPr wrap="square" rtlCol="0">
            <a:spAutoFit/>
          </a:bodyPr>
          <a:lstStyle/>
          <a:p>
            <a:r>
              <a:rPr lang="en-US" sz="600" dirty="0"/>
              <a:t>Quelle: </a:t>
            </a:r>
            <a:r>
              <a:rPr lang="en-US" sz="600" dirty="0" err="1"/>
              <a:t>Schematische</a:t>
            </a:r>
            <a:r>
              <a:rPr lang="en-US" sz="600" dirty="0"/>
              <a:t> </a:t>
            </a:r>
            <a:r>
              <a:rPr lang="en-US" sz="600" dirty="0" err="1"/>
              <a:t>Darstellung</a:t>
            </a:r>
            <a:r>
              <a:rPr lang="en-US" sz="600" dirty="0"/>
              <a:t> </a:t>
            </a:r>
            <a:r>
              <a:rPr lang="en-US" sz="600" dirty="0" err="1"/>
              <a:t>erstellt</a:t>
            </a:r>
            <a:r>
              <a:rPr lang="en-US" sz="600" dirty="0"/>
              <a:t> von Ulrich Engel</a:t>
            </a:r>
          </a:p>
          <a:p>
            <a:r>
              <a:rPr lang="en-US" sz="600" dirty="0" err="1"/>
              <a:t>nach</a:t>
            </a:r>
            <a:r>
              <a:rPr lang="en-US" sz="600" dirty="0"/>
              <a:t> </a:t>
            </a:r>
            <a:r>
              <a:rPr lang="en-US" sz="600" dirty="0" err="1"/>
              <a:t>Rösener</a:t>
            </a:r>
            <a:r>
              <a:rPr lang="en-US" sz="600" dirty="0"/>
              <a:t>, Werner: </a:t>
            </a:r>
            <a:r>
              <a:rPr lang="en-US" sz="600" dirty="0" err="1"/>
              <a:t>Bauern</a:t>
            </a:r>
            <a:r>
              <a:rPr lang="en-US" sz="600" dirty="0"/>
              <a:t> </a:t>
            </a:r>
            <a:r>
              <a:rPr lang="en-US" sz="600" dirty="0" err="1"/>
              <a:t>im</a:t>
            </a:r>
            <a:r>
              <a:rPr lang="en-US" sz="600" dirty="0"/>
              <a:t> </a:t>
            </a:r>
            <a:r>
              <a:rPr lang="en-US" sz="600" dirty="0" err="1"/>
              <a:t>Mittelalter</a:t>
            </a:r>
            <a:r>
              <a:rPr lang="en-US" sz="600" dirty="0"/>
              <a:t>, </a:t>
            </a:r>
            <a:r>
              <a:rPr lang="en-US" sz="600" dirty="0" err="1"/>
              <a:t>Münschen</a:t>
            </a:r>
            <a:r>
              <a:rPr lang="en-US" sz="600" dirty="0"/>
              <a:t> 1985.</a:t>
            </a:r>
            <a:endParaRPr lang="de-CH" sz="600" dirty="0"/>
          </a:p>
        </p:txBody>
      </p:sp>
    </p:spTree>
    <p:extLst>
      <p:ext uri="{BB962C8B-B14F-4D97-AF65-F5344CB8AC3E}">
        <p14:creationId xmlns:p14="http://schemas.microsoft.com/office/powerpoint/2010/main" val="2638093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Traditionelle </a:t>
            </a:r>
            <a:r>
              <a:rPr lang="de-CH" dirty="0" err="1"/>
              <a:t>Dreizelgensysteme</a:t>
            </a:r>
            <a:r>
              <a:rPr lang="de-CH" dirty="0"/>
              <a:t>: Nur Getreide in Fruchtfolge</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Geschichte</a:t>
            </a:r>
          </a:p>
        </p:txBody>
      </p:sp>
      <p:pic>
        <p:nvPicPr>
          <p:cNvPr id="8" name="Grafik 7" descr="Ein Bild, das draußen, Gras, Pflanze enthält.&#10;&#10;Automatisch generierte Beschreibung">
            <a:extLst>
              <a:ext uri="{FF2B5EF4-FFF2-40B4-BE49-F238E27FC236}">
                <a16:creationId xmlns:a16="http://schemas.microsoft.com/office/drawing/2014/main" id="{BA3BF4B7-657E-7BAC-A947-B992527A029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 r="-370" b="-2014"/>
          <a:stretch/>
        </p:blipFill>
        <p:spPr>
          <a:xfrm>
            <a:off x="628650" y="2060848"/>
            <a:ext cx="3583310" cy="3953541"/>
          </a:xfrm>
          <a:prstGeom prst="rect">
            <a:avLst/>
          </a:prstGeom>
        </p:spPr>
      </p:pic>
      <p:pic>
        <p:nvPicPr>
          <p:cNvPr id="9" name="Grafik 8" descr="Ein Bild, das Gras, draußen, Baum, Feld enthält.&#10;&#10;Automatisch generierte Beschreibung">
            <a:extLst>
              <a:ext uri="{FF2B5EF4-FFF2-40B4-BE49-F238E27FC236}">
                <a16:creationId xmlns:a16="http://schemas.microsoft.com/office/drawing/2014/main" id="{789B104F-AC01-DF95-48B3-077A8CDC15E5}"/>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4304785" y="2060848"/>
            <a:ext cx="4421707" cy="3875484"/>
          </a:xfrm>
          <a:prstGeom prst="rect">
            <a:avLst/>
          </a:prstGeom>
        </p:spPr>
      </p:pic>
    </p:spTree>
    <p:extLst>
      <p:ext uri="{BB962C8B-B14F-4D97-AF65-F5344CB8AC3E}">
        <p14:creationId xmlns:p14="http://schemas.microsoft.com/office/powerpoint/2010/main" val="673305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Traditionelle </a:t>
            </a:r>
            <a:r>
              <a:rPr lang="de-CH" dirty="0" err="1"/>
              <a:t>Dreizelgensysteme</a:t>
            </a:r>
            <a:r>
              <a:rPr lang="de-CH" dirty="0"/>
              <a:t>: 8 Monate Stoppelweide</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Geschichte</a:t>
            </a:r>
          </a:p>
        </p:txBody>
      </p:sp>
      <p:pic>
        <p:nvPicPr>
          <p:cNvPr id="6" name="Grafik 5" descr="Ein Bild, das draußen, Baum, Pflanze, Wald enthält.&#10;&#10;Automatisch generierte Beschreibung">
            <a:extLst>
              <a:ext uri="{FF2B5EF4-FFF2-40B4-BE49-F238E27FC236}">
                <a16:creationId xmlns:a16="http://schemas.microsoft.com/office/drawing/2014/main" id="{CABA5702-A835-2AA5-0473-1CD670611D4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90530" y="2076245"/>
            <a:ext cx="5362940" cy="4022205"/>
          </a:xfrm>
          <a:prstGeom prst="rect">
            <a:avLst/>
          </a:prstGeom>
        </p:spPr>
      </p:pic>
    </p:spTree>
    <p:extLst>
      <p:ext uri="{BB962C8B-B14F-4D97-AF65-F5344CB8AC3E}">
        <p14:creationId xmlns:p14="http://schemas.microsoft.com/office/powerpoint/2010/main" val="1120724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Traditionelle </a:t>
            </a:r>
            <a:r>
              <a:rPr lang="de-CH" dirty="0" err="1"/>
              <a:t>Dreizelgensysteme</a:t>
            </a:r>
            <a:r>
              <a:rPr lang="de-CH" dirty="0"/>
              <a:t>: Alle 3 Jahre Brache</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Geschichte</a:t>
            </a:r>
          </a:p>
        </p:txBody>
      </p:sp>
      <p:pic>
        <p:nvPicPr>
          <p:cNvPr id="8" name="Grafik 7" descr="Ein Bild, das draußen, Baum, Pflanze, Natur enthält.&#10;&#10;Automatisch generierte Beschreibung">
            <a:extLst>
              <a:ext uri="{FF2B5EF4-FFF2-40B4-BE49-F238E27FC236}">
                <a16:creationId xmlns:a16="http://schemas.microsoft.com/office/drawing/2014/main" id="{54FE3223-A08D-F515-58CA-BC71501313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70611" y="1988840"/>
            <a:ext cx="7402778" cy="4164063"/>
          </a:xfrm>
          <a:prstGeom prst="rect">
            <a:avLst/>
          </a:prstGeom>
        </p:spPr>
      </p:pic>
    </p:spTree>
    <p:extLst>
      <p:ext uri="{BB962C8B-B14F-4D97-AF65-F5344CB8AC3E}">
        <p14:creationId xmlns:p14="http://schemas.microsoft.com/office/powerpoint/2010/main" val="3405565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dirty="0"/>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Auch in moderneren Fruchtfolgen hatte sie noch Platz, bis…</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Geschichte</a:t>
            </a:r>
          </a:p>
        </p:txBody>
      </p:sp>
      <p:pic>
        <p:nvPicPr>
          <p:cNvPr id="6" name="Grafik 5" descr="Ein Bild, das Gras, draußen, Baum, Feld enthält.&#10;&#10;Automatisch generierte Beschreibung">
            <a:extLst>
              <a:ext uri="{FF2B5EF4-FFF2-40B4-BE49-F238E27FC236}">
                <a16:creationId xmlns:a16="http://schemas.microsoft.com/office/drawing/2014/main" id="{D1B15B66-747F-E8B7-9768-732B6FE93047}"/>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a:off x="2361146" y="2132856"/>
            <a:ext cx="4421707" cy="3875484"/>
          </a:xfrm>
          <a:prstGeom prst="rect">
            <a:avLst/>
          </a:prstGeom>
        </p:spPr>
      </p:pic>
    </p:spTree>
    <p:extLst>
      <p:ext uri="{BB962C8B-B14F-4D97-AF65-F5344CB8AC3E}">
        <p14:creationId xmlns:p14="http://schemas.microsoft.com/office/powerpoint/2010/main" val="2533397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Dichte Saat mit Saatmaschinen, Herbizide:</a:t>
            </a:r>
          </a:p>
          <a:p>
            <a:pPr marL="0" indent="0">
              <a:buNone/>
            </a:pPr>
            <a:r>
              <a:rPr lang="de-CH" b="1" dirty="0">
                <a:solidFill>
                  <a:srgbClr val="FF0000"/>
                </a:solidFill>
              </a:rPr>
              <a:t>Populationsreduktion 95-99% seit den 1950er Jahren!*</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Geschichte</a:t>
            </a:r>
          </a:p>
        </p:txBody>
      </p:sp>
      <p:pic>
        <p:nvPicPr>
          <p:cNvPr id="8" name="Grafik 7" descr="Ein Bild, das Gras, draußen, Himmel, Landwirtschaft enthält.&#10;&#10;Automatisch generierte Beschreibung">
            <a:extLst>
              <a:ext uri="{FF2B5EF4-FFF2-40B4-BE49-F238E27FC236}">
                <a16:creationId xmlns:a16="http://schemas.microsoft.com/office/drawing/2014/main" id="{9FC2AE21-04DA-66E9-C5DC-AEF647D9870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5" b="-6316"/>
          <a:stretch/>
        </p:blipFill>
        <p:spPr>
          <a:xfrm>
            <a:off x="413792" y="2420888"/>
            <a:ext cx="8316416" cy="3819993"/>
          </a:xfrm>
          <a:prstGeom prst="rect">
            <a:avLst/>
          </a:prstGeom>
        </p:spPr>
      </p:pic>
      <p:sp>
        <p:nvSpPr>
          <p:cNvPr id="9" name="Textfeld 8">
            <a:extLst>
              <a:ext uri="{FF2B5EF4-FFF2-40B4-BE49-F238E27FC236}">
                <a16:creationId xmlns:a16="http://schemas.microsoft.com/office/drawing/2014/main" id="{4DB379B1-6840-3B86-B504-016B9817051A}"/>
              </a:ext>
            </a:extLst>
          </p:cNvPr>
          <p:cNvSpPr txBox="1"/>
          <p:nvPr/>
        </p:nvSpPr>
        <p:spPr>
          <a:xfrm>
            <a:off x="7542964" y="5454947"/>
            <a:ext cx="1079815" cy="184666"/>
          </a:xfrm>
          <a:prstGeom prst="rect">
            <a:avLst/>
          </a:prstGeom>
          <a:solidFill>
            <a:schemeClr val="bg1"/>
          </a:solidFill>
          <a:ln>
            <a:solidFill>
              <a:schemeClr val="tx1"/>
            </a:solidFill>
          </a:ln>
        </p:spPr>
        <p:txBody>
          <a:bodyPr wrap="square" rtlCol="0">
            <a:spAutoFit/>
          </a:bodyPr>
          <a:lstStyle/>
          <a:p>
            <a:r>
              <a:rPr lang="en-US" sz="600" dirty="0"/>
              <a:t>Quelle: www.pixabay.com.</a:t>
            </a:r>
            <a:endParaRPr lang="de-CH" sz="600" dirty="0"/>
          </a:p>
        </p:txBody>
      </p:sp>
      <p:sp>
        <p:nvSpPr>
          <p:cNvPr id="6" name="Textfeld 5">
            <a:extLst>
              <a:ext uri="{FF2B5EF4-FFF2-40B4-BE49-F238E27FC236}">
                <a16:creationId xmlns:a16="http://schemas.microsoft.com/office/drawing/2014/main" id="{082CB877-B69B-A8E6-BFDC-6F3926000908}"/>
              </a:ext>
            </a:extLst>
          </p:cNvPr>
          <p:cNvSpPr txBox="1"/>
          <p:nvPr/>
        </p:nvSpPr>
        <p:spPr>
          <a:xfrm>
            <a:off x="5843042" y="6182515"/>
            <a:ext cx="2887166" cy="184666"/>
          </a:xfrm>
          <a:prstGeom prst="rect">
            <a:avLst/>
          </a:prstGeom>
          <a:solidFill>
            <a:schemeClr val="bg1"/>
          </a:solidFill>
          <a:ln>
            <a:solidFill>
              <a:schemeClr val="tx1"/>
            </a:solidFill>
          </a:ln>
        </p:spPr>
        <p:txBody>
          <a:bodyPr wrap="square" rtlCol="0">
            <a:spAutoFit/>
          </a:bodyPr>
          <a:lstStyle/>
          <a:p>
            <a:r>
              <a:rPr lang="en-US" sz="600" dirty="0"/>
              <a:t>*Quelle: </a:t>
            </a:r>
            <a:r>
              <a:rPr lang="en-US" sz="600" dirty="0" err="1"/>
              <a:t>Verlust</a:t>
            </a:r>
            <a:r>
              <a:rPr lang="en-US" sz="600" dirty="0"/>
              <a:t> der </a:t>
            </a:r>
            <a:r>
              <a:rPr lang="en-US" sz="600" dirty="0" err="1"/>
              <a:t>Segetalflora</a:t>
            </a:r>
            <a:r>
              <a:rPr lang="en-US" sz="600" dirty="0"/>
              <a:t> </a:t>
            </a:r>
            <a:r>
              <a:rPr lang="en-US" sz="600" dirty="0" err="1"/>
              <a:t>seit</a:t>
            </a:r>
            <a:r>
              <a:rPr lang="en-US" sz="600" dirty="0"/>
              <a:t> den 1950er/1960er Jahre (Meyer et al. 2014)</a:t>
            </a:r>
            <a:endParaRPr lang="de-CH" sz="600" dirty="0"/>
          </a:p>
        </p:txBody>
      </p:sp>
    </p:spTree>
    <p:extLst>
      <p:ext uri="{BB962C8B-B14F-4D97-AF65-F5344CB8AC3E}">
        <p14:creationId xmlns:p14="http://schemas.microsoft.com/office/powerpoint/2010/main" val="2346439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Lehrgang Biodiversitätsberatung</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lstStyle/>
          <a:p>
            <a:pPr marL="0" indent="0">
              <a:buNone/>
            </a:pPr>
            <a:r>
              <a:rPr lang="de-CH" dirty="0"/>
              <a:t>Einjährige Pflanzen</a:t>
            </a:r>
          </a:p>
          <a:p>
            <a:pPr marL="0" indent="0">
              <a:buNone/>
            </a:pPr>
            <a:r>
              <a:rPr lang="de-CH" dirty="0"/>
              <a:t>Hauptlebensraum in Ackerschlägen, z.T. wirklich an spezifische Kultur gebunden</a:t>
            </a:r>
          </a:p>
          <a:p>
            <a:pPr marL="0" indent="0">
              <a:buNone/>
            </a:pPr>
            <a:r>
              <a:rPr lang="de-CH" dirty="0"/>
              <a:t>Sind schon sehr lange bei uns, sind aber ursprünglich mit dem Ackerbau nach Europa gekommen</a:t>
            </a:r>
          </a:p>
          <a:p>
            <a:pPr marL="0" indent="0">
              <a:buNone/>
            </a:pPr>
            <a:r>
              <a:rPr lang="de-CH" dirty="0"/>
              <a:t>Brauchen Bodenbearbeitung und genügend Licht am Boden</a:t>
            </a:r>
          </a:p>
          <a:p>
            <a:pPr marL="0" indent="0">
              <a:buNone/>
            </a:pPr>
            <a:r>
              <a:rPr lang="de-CH" dirty="0"/>
              <a:t>Bieten Pollen und Nektar für viele Insekten!</a:t>
            </a:r>
          </a:p>
          <a:p>
            <a:pPr marL="0" indent="0">
              <a:buNone/>
            </a:pPr>
            <a:r>
              <a:rPr lang="de-CH" dirty="0"/>
              <a:t>Aber: Populationsreduktion von 95-99% seit den 1950er Jahren!</a:t>
            </a:r>
          </a:p>
          <a:p>
            <a:pPr marL="0" indent="0">
              <a:buNone/>
            </a:pPr>
            <a:endParaRPr lang="de-CH" dirty="0"/>
          </a:p>
          <a:p>
            <a:pPr marL="0" indent="0">
              <a:buNone/>
            </a:pP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Autochthone </a:t>
            </a:r>
            <a:r>
              <a:rPr lang="de-CH" dirty="0" err="1"/>
              <a:t>Ackerbegleitflora</a:t>
            </a:r>
            <a:r>
              <a:rPr lang="de-CH" dirty="0"/>
              <a:t>: Was ist das?</a:t>
            </a:r>
          </a:p>
        </p:txBody>
      </p:sp>
    </p:spTree>
    <p:extLst>
      <p:ext uri="{BB962C8B-B14F-4D97-AF65-F5344CB8AC3E}">
        <p14:creationId xmlns:p14="http://schemas.microsoft.com/office/powerpoint/2010/main" val="516742663"/>
      </p:ext>
    </p:extLst>
  </p:cSld>
  <p:clrMapOvr>
    <a:masterClrMapping/>
  </p:clrMapOvr>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2d10406-eaae-41c3-88b9-698793e76f51">
      <Terms xmlns="http://schemas.microsoft.com/office/infopath/2007/PartnerControls"/>
    </lcf76f155ced4ddcb4097134ff3c332f>
    <TaxCatchAll xmlns="4813c16e-7537-4e12-aeaa-392e5d7335a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73E8815154C13C42A2B4D3323D70F6C2" ma:contentTypeVersion="13" ma:contentTypeDescription="Ein neues Dokument erstellen." ma:contentTypeScope="" ma:versionID="aaf1e67f7479f0cc95f11dd8d29c9c19">
  <xsd:schema xmlns:xsd="http://www.w3.org/2001/XMLSchema" xmlns:xs="http://www.w3.org/2001/XMLSchema" xmlns:p="http://schemas.microsoft.com/office/2006/metadata/properties" xmlns:ns2="b2d10406-eaae-41c3-88b9-698793e76f51" xmlns:ns3="4813c16e-7537-4e12-aeaa-392e5d7335a1" targetNamespace="http://schemas.microsoft.com/office/2006/metadata/properties" ma:root="true" ma:fieldsID="02c1eb7f02bda30305b8ff50c8fbb17d" ns2:_="" ns3:_="">
    <xsd:import namespace="b2d10406-eaae-41c3-88b9-698793e76f51"/>
    <xsd:import namespace="4813c16e-7537-4e12-aeaa-392e5d7335a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Billing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10406-eaae-41c3-88b9-698793e76f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1bc49ad8-0d76-4442-b3ec-dfaba3082bc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813c16e-7537-4e12-aeaa-392e5d7335a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e58f48-bdd5-45ad-aecc-91b85314a1e7}" ma:internalName="TaxCatchAll" ma:showField="CatchAllData" ma:web="4813c16e-7537-4e12-aeaa-392e5d7335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5CF6B6-F600-4DF9-A534-F9E4E16E99A6}">
  <ds:schemaRefs>
    <ds:schemaRef ds:uri="http://schemas.microsoft.com/sharepoint/v3/contenttype/forms"/>
  </ds:schemaRefs>
</ds:datastoreItem>
</file>

<file path=customXml/itemProps2.xml><?xml version="1.0" encoding="utf-8"?>
<ds:datastoreItem xmlns:ds="http://schemas.openxmlformats.org/officeDocument/2006/customXml" ds:itemID="{3B1F0389-DCC4-4552-AF62-62FC06389D97}">
  <ds:schemaRefs>
    <ds:schemaRef ds:uri="http://purl.org/dc/term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926ccd4c-651f-4ccc-af87-3950eef9fdad"/>
    <ds:schemaRef ds:uri="http://schemas.microsoft.com/office/2006/documentManagement/types"/>
    <ds:schemaRef ds:uri="dd18740c-b141-4d05-9751-e9f3dcf7e76f"/>
    <ds:schemaRef ds:uri="http://schemas.microsoft.com/sharepoint/v3"/>
    <ds:schemaRef ds:uri="http://www.w3.org/XML/1998/namespace"/>
    <ds:schemaRef ds:uri="6198184d-d2c8-499d-9d12-552a8ace3336"/>
    <ds:schemaRef ds:uri="931b810c-e1bd-460f-9377-b918a6c9e4ac"/>
  </ds:schemaRefs>
</ds:datastoreItem>
</file>

<file path=customXml/itemProps3.xml><?xml version="1.0" encoding="utf-8"?>
<ds:datastoreItem xmlns:ds="http://schemas.openxmlformats.org/officeDocument/2006/customXml" ds:itemID="{3E9F0FF7-DABA-4F37-B191-6A43C0636329}"/>
</file>

<file path=docProps/app.xml><?xml version="1.0" encoding="utf-8"?>
<Properties xmlns="http://schemas.openxmlformats.org/officeDocument/2006/extended-properties" xmlns:vt="http://schemas.openxmlformats.org/officeDocument/2006/docPropsVTypes">
  <Template/>
  <TotalTime>0</TotalTime>
  <Words>984</Words>
  <Application>Microsoft Office PowerPoint</Application>
  <PresentationFormat>Bildschirmpräsentation (4:3)</PresentationFormat>
  <Paragraphs>109</Paragraphs>
  <Slides>17</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17</vt:i4>
      </vt:variant>
    </vt:vector>
  </HeadingPairs>
  <TitlesOfParts>
    <vt:vector size="21" baseType="lpstr">
      <vt:lpstr>Arial</vt:lpstr>
      <vt:lpstr>Calibri</vt:lpstr>
      <vt:lpstr>Times New Roman</vt:lpstr>
      <vt:lpstr>Benutzerdefiniertes Design</vt:lpstr>
      <vt:lpstr>Autochthone Ackerbegleitflora</vt:lpstr>
      <vt:lpstr>Autochthone Ackerbegleitflora</vt:lpstr>
      <vt:lpstr>Autochthone Ackerbegleitflora: Geschichte</vt:lpstr>
      <vt:lpstr>Autochthone Ackerbegleitflora: Geschichte</vt:lpstr>
      <vt:lpstr>Autochthone Ackerbegleitflora: Geschichte</vt:lpstr>
      <vt:lpstr>Autochthone Ackerbegleitflora: Geschichte</vt:lpstr>
      <vt:lpstr>Autochthone Ackerbegleitflora: Geschichte</vt:lpstr>
      <vt:lpstr>Autochthone Ackerbegleitflora: Geschichte</vt:lpstr>
      <vt:lpstr>Autochthone Ackerbegleitflora: Was ist das?</vt:lpstr>
      <vt:lpstr>Autochthone Ackerbegleitflora: Wo findet man sie?</vt:lpstr>
      <vt:lpstr>Autochthone Ackerbegleitflora: Wo findet man sie?</vt:lpstr>
      <vt:lpstr>Autochthone Ackerbegleitflora: Wo findet man sie?</vt:lpstr>
      <vt:lpstr>Autochthone Ackerbegleitflora: Wie fördert man sie?</vt:lpstr>
      <vt:lpstr>Autochthone Ackerbegleitflora: Wie fördert man sie?</vt:lpstr>
      <vt:lpstr>Autochthone Ackerbegleitflora: Wie fördert man sie?</vt:lpstr>
      <vt:lpstr>Autochthone Ackerbegleitflora: Kartieren</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Weidmann Gilles</dc:creator>
  <cp:lastModifiedBy>Zurbrügg Corinne</cp:lastModifiedBy>
  <cp:revision>259</cp:revision>
  <cp:lastPrinted>2018-11-05T09:27:14Z</cp:lastPrinted>
  <dcterms:created xsi:type="dcterms:W3CDTF">2017-09-25T14:16:51Z</dcterms:created>
  <dcterms:modified xsi:type="dcterms:W3CDTF">2026-06-01T14:26:51Z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0x01010073E8815154C13C42A2B4D3323D70F6C2</vt:lpwstr>
  </property>
  <property fmtid="{D5CDD505-2E9C-101B-9397-08002B2CF9AE}" pid="3" name="MediaServiceImageTags">
    <vt:lpwstr/>
  </property>
</Properties>
</file>