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4"/>
  </p:sldMasterIdLst>
  <p:notesMasterIdLst>
    <p:notesMasterId r:id="rId43"/>
  </p:notesMasterIdLst>
  <p:sldIdLst>
    <p:sldId id="294" r:id="rId5"/>
    <p:sldId id="297" r:id="rId6"/>
    <p:sldId id="367" r:id="rId7"/>
    <p:sldId id="379" r:id="rId8"/>
    <p:sldId id="298" r:id="rId9"/>
    <p:sldId id="301" r:id="rId10"/>
    <p:sldId id="344" r:id="rId11"/>
    <p:sldId id="380" r:id="rId12"/>
    <p:sldId id="302" r:id="rId13"/>
    <p:sldId id="304" r:id="rId14"/>
    <p:sldId id="351" r:id="rId15"/>
    <p:sldId id="306" r:id="rId16"/>
    <p:sldId id="309" r:id="rId17"/>
    <p:sldId id="349" r:id="rId18"/>
    <p:sldId id="310" r:id="rId19"/>
    <p:sldId id="311" r:id="rId20"/>
    <p:sldId id="373" r:id="rId21"/>
    <p:sldId id="323" r:id="rId22"/>
    <p:sldId id="313" r:id="rId23"/>
    <p:sldId id="315" r:id="rId24"/>
    <p:sldId id="317" r:id="rId25"/>
    <p:sldId id="319" r:id="rId26"/>
    <p:sldId id="316" r:id="rId27"/>
    <p:sldId id="381" r:id="rId28"/>
    <p:sldId id="322" r:id="rId29"/>
    <p:sldId id="355" r:id="rId30"/>
    <p:sldId id="378" r:id="rId31"/>
    <p:sldId id="371" r:id="rId32"/>
    <p:sldId id="360" r:id="rId33"/>
    <p:sldId id="356" r:id="rId34"/>
    <p:sldId id="325" r:id="rId35"/>
    <p:sldId id="361" r:id="rId36"/>
    <p:sldId id="327" r:id="rId37"/>
    <p:sldId id="328" r:id="rId38"/>
    <p:sldId id="353" r:id="rId39"/>
    <p:sldId id="347" r:id="rId40"/>
    <p:sldId id="372" r:id="rId41"/>
    <p:sldId id="339" r:id="rId42"/>
  </p:sldIdLst>
  <p:sldSz cx="9144000" cy="6858000" type="screen4x3"/>
  <p:notesSz cx="6735763" cy="98663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C62BDB6-E01E-F73E-7019-9F3B193AAF37}" name="Barbara Steiner" initials="BS" userId="S::steiner@Agrofutura.ch::565e6a1e-c9ae-4e91-8b3e-de67b5692ea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Hagist Dominik" initials="DH" lastIdx="10" clrIdx="0"/>
  <p:cmAuthor id="1" name="Hagist Dominik" initials="DHA" lastIdx="4" clrIdx="1"/>
  <p:cmAuthor id="2" name="Weidmann Gilles" initials="WG" lastIdx="1" clrIdx="2">
    <p:extLst>
      <p:ext uri="{19B8F6BF-5375-455C-9EA6-DF929625EA0E}">
        <p15:presenceInfo xmlns:p15="http://schemas.microsoft.com/office/powerpoint/2012/main" userId="S-1-5-21-1635401191-1135830115-316617838-1041" providerId="AD"/>
      </p:ext>
    </p:extLst>
  </p:cmAuthor>
  <p:cmAuthor id="3" name="Graf Roman" initials="RG"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F7D"/>
    <a:srgbClr val="00FF00"/>
    <a:srgbClr val="00CC66"/>
    <a:srgbClr val="FF3399"/>
    <a:srgbClr val="CCFFCC"/>
    <a:srgbClr val="99FFCC"/>
    <a:srgbClr val="FFFFFF"/>
    <a:srgbClr val="FFCC99"/>
    <a:srgbClr val="CCFF66"/>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289472-1DA0-4949-AB0E-0D0A1453E46E}" v="2" dt="2026-06-01T12:52:42.489"/>
  </p1510:revLst>
</p1510:revInfo>
</file>

<file path=ppt/tableStyles.xml><?xml version="1.0" encoding="utf-8"?>
<a:tblStyleLst xmlns:a="http://schemas.openxmlformats.org/drawingml/2006/main" def="{21E4AEA4-8DFA-4A89-87EB-49C32662AFE0}">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74571" autoAdjust="0"/>
  </p:normalViewPr>
  <p:slideViewPr>
    <p:cSldViewPr>
      <p:cViewPr varScale="1">
        <p:scale>
          <a:sx n="94" d="100"/>
          <a:sy n="94" d="100"/>
        </p:scale>
        <p:origin x="2004" y="114"/>
      </p:cViewPr>
      <p:guideLst>
        <p:guide orient="horz" pos="2160"/>
        <p:guide pos="2880"/>
      </p:guideLst>
    </p:cSldViewPr>
  </p:slideViewPr>
  <p:outlineViewPr>
    <p:cViewPr>
      <p:scale>
        <a:sx n="33" d="100"/>
        <a:sy n="33" d="100"/>
      </p:scale>
      <p:origin x="0" y="-27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rbrügg Corinne" userId="9bf00a35-daaf-4b5d-a00c-eae22b493c7e" providerId="ADAL" clId="{F896CB6E-1FF8-4F8E-BB38-22186265DB2A}"/>
    <pc:docChg chg="custSel addSld modSld">
      <pc:chgData name="Zurbrügg Corinne" userId="9bf00a35-daaf-4b5d-a00c-eae22b493c7e" providerId="ADAL" clId="{F896CB6E-1FF8-4F8E-BB38-22186265DB2A}" dt="2026-06-01T12:51:50.190" v="34"/>
      <pc:docMkLst>
        <pc:docMk/>
      </pc:docMkLst>
      <pc:sldChg chg="delSp mod">
        <pc:chgData name="Zurbrügg Corinne" userId="9bf00a35-daaf-4b5d-a00c-eae22b493c7e" providerId="ADAL" clId="{F896CB6E-1FF8-4F8E-BB38-22186265DB2A}" dt="2026-06-01T12:48:44.521" v="0" actId="478"/>
        <pc:sldMkLst>
          <pc:docMk/>
          <pc:sldMk cId="2323421958" sldId="294"/>
        </pc:sldMkLst>
        <pc:spChg chg="del">
          <ac:chgData name="Zurbrügg Corinne" userId="9bf00a35-daaf-4b5d-a00c-eae22b493c7e" providerId="ADAL" clId="{F896CB6E-1FF8-4F8E-BB38-22186265DB2A}" dt="2026-06-01T12:48:44.521" v="0" actId="478"/>
          <ac:spMkLst>
            <pc:docMk/>
            <pc:sldMk cId="2323421958" sldId="294"/>
            <ac:spMk id="4" creationId="{D42D06DA-5490-306F-0A99-FFF773985543}"/>
          </ac:spMkLst>
        </pc:spChg>
      </pc:sldChg>
      <pc:sldChg chg="delSp mod">
        <pc:chgData name="Zurbrügg Corinne" userId="9bf00a35-daaf-4b5d-a00c-eae22b493c7e" providerId="ADAL" clId="{F896CB6E-1FF8-4F8E-BB38-22186265DB2A}" dt="2026-06-01T12:48:50.308" v="1" actId="478"/>
        <pc:sldMkLst>
          <pc:docMk/>
          <pc:sldMk cId="1233965050" sldId="297"/>
        </pc:sldMkLst>
        <pc:spChg chg="del">
          <ac:chgData name="Zurbrügg Corinne" userId="9bf00a35-daaf-4b5d-a00c-eae22b493c7e" providerId="ADAL" clId="{F896CB6E-1FF8-4F8E-BB38-22186265DB2A}" dt="2026-06-01T12:48:50.308" v="1" actId="478"/>
          <ac:spMkLst>
            <pc:docMk/>
            <pc:sldMk cId="1233965050" sldId="297"/>
            <ac:spMk id="5" creationId="{AC27C923-720D-580F-E3BA-19594B6499D2}"/>
          </ac:spMkLst>
        </pc:spChg>
      </pc:sldChg>
      <pc:sldChg chg="delSp mod">
        <pc:chgData name="Zurbrügg Corinne" userId="9bf00a35-daaf-4b5d-a00c-eae22b493c7e" providerId="ADAL" clId="{F896CB6E-1FF8-4F8E-BB38-22186265DB2A}" dt="2026-06-01T12:49:30.175" v="5" actId="478"/>
        <pc:sldMkLst>
          <pc:docMk/>
          <pc:sldMk cId="4012593053" sldId="302"/>
        </pc:sldMkLst>
        <pc:spChg chg="del">
          <ac:chgData name="Zurbrügg Corinne" userId="9bf00a35-daaf-4b5d-a00c-eae22b493c7e" providerId="ADAL" clId="{F896CB6E-1FF8-4F8E-BB38-22186265DB2A}" dt="2026-06-01T12:49:30.175" v="5" actId="478"/>
          <ac:spMkLst>
            <pc:docMk/>
            <pc:sldMk cId="4012593053" sldId="302"/>
            <ac:spMk id="5" creationId="{250C7F1A-CFF3-519D-66E3-58CD8BCEC148}"/>
          </ac:spMkLst>
        </pc:spChg>
      </pc:sldChg>
      <pc:sldChg chg="delSp mod">
        <pc:chgData name="Zurbrügg Corinne" userId="9bf00a35-daaf-4b5d-a00c-eae22b493c7e" providerId="ADAL" clId="{F896CB6E-1FF8-4F8E-BB38-22186265DB2A}" dt="2026-06-01T12:49:33.707" v="6" actId="478"/>
        <pc:sldMkLst>
          <pc:docMk/>
          <pc:sldMk cId="657717413" sldId="304"/>
        </pc:sldMkLst>
        <pc:spChg chg="del">
          <ac:chgData name="Zurbrügg Corinne" userId="9bf00a35-daaf-4b5d-a00c-eae22b493c7e" providerId="ADAL" clId="{F896CB6E-1FF8-4F8E-BB38-22186265DB2A}" dt="2026-06-01T12:49:33.707" v="6" actId="478"/>
          <ac:spMkLst>
            <pc:docMk/>
            <pc:sldMk cId="657717413" sldId="304"/>
            <ac:spMk id="5" creationId="{66FA5B92-C6A7-6831-3E43-01C8D760158B}"/>
          </ac:spMkLst>
        </pc:spChg>
      </pc:sldChg>
      <pc:sldChg chg="delSp mod">
        <pc:chgData name="Zurbrügg Corinne" userId="9bf00a35-daaf-4b5d-a00c-eae22b493c7e" providerId="ADAL" clId="{F896CB6E-1FF8-4F8E-BB38-22186265DB2A}" dt="2026-06-01T12:49:42.634" v="8" actId="478"/>
        <pc:sldMkLst>
          <pc:docMk/>
          <pc:sldMk cId="1313294170" sldId="306"/>
        </pc:sldMkLst>
        <pc:spChg chg="del">
          <ac:chgData name="Zurbrügg Corinne" userId="9bf00a35-daaf-4b5d-a00c-eae22b493c7e" providerId="ADAL" clId="{F896CB6E-1FF8-4F8E-BB38-22186265DB2A}" dt="2026-06-01T12:49:42.634" v="8" actId="478"/>
          <ac:spMkLst>
            <pc:docMk/>
            <pc:sldMk cId="1313294170" sldId="306"/>
            <ac:spMk id="7" creationId="{B4CA8C93-5DB9-A000-877C-55F63CCCF540}"/>
          </ac:spMkLst>
        </pc:spChg>
      </pc:sldChg>
      <pc:sldChg chg="delSp mod">
        <pc:chgData name="Zurbrügg Corinne" userId="9bf00a35-daaf-4b5d-a00c-eae22b493c7e" providerId="ADAL" clId="{F896CB6E-1FF8-4F8E-BB38-22186265DB2A}" dt="2026-06-01T12:49:49.803" v="9" actId="478"/>
        <pc:sldMkLst>
          <pc:docMk/>
          <pc:sldMk cId="2769332564" sldId="309"/>
        </pc:sldMkLst>
        <pc:spChg chg="del">
          <ac:chgData name="Zurbrügg Corinne" userId="9bf00a35-daaf-4b5d-a00c-eae22b493c7e" providerId="ADAL" clId="{F896CB6E-1FF8-4F8E-BB38-22186265DB2A}" dt="2026-06-01T12:49:49.803" v="9" actId="478"/>
          <ac:spMkLst>
            <pc:docMk/>
            <pc:sldMk cId="2769332564" sldId="309"/>
            <ac:spMk id="9" creationId="{362AFE12-F769-CDC3-6152-2D11650ACB39}"/>
          </ac:spMkLst>
        </pc:spChg>
      </pc:sldChg>
      <pc:sldChg chg="delSp mod">
        <pc:chgData name="Zurbrügg Corinne" userId="9bf00a35-daaf-4b5d-a00c-eae22b493c7e" providerId="ADAL" clId="{F896CB6E-1FF8-4F8E-BB38-22186265DB2A}" dt="2026-06-01T12:49:58.329" v="11" actId="478"/>
        <pc:sldMkLst>
          <pc:docMk/>
          <pc:sldMk cId="1842317277" sldId="310"/>
        </pc:sldMkLst>
        <pc:spChg chg="del">
          <ac:chgData name="Zurbrügg Corinne" userId="9bf00a35-daaf-4b5d-a00c-eae22b493c7e" providerId="ADAL" clId="{F896CB6E-1FF8-4F8E-BB38-22186265DB2A}" dt="2026-06-01T12:49:58.329" v="11" actId="478"/>
          <ac:spMkLst>
            <pc:docMk/>
            <pc:sldMk cId="1842317277" sldId="310"/>
            <ac:spMk id="12" creationId="{22E42B23-5B97-5FD7-8DB7-60B99EEF25B5}"/>
          </ac:spMkLst>
        </pc:spChg>
      </pc:sldChg>
      <pc:sldChg chg="delSp mod">
        <pc:chgData name="Zurbrügg Corinne" userId="9bf00a35-daaf-4b5d-a00c-eae22b493c7e" providerId="ADAL" clId="{F896CB6E-1FF8-4F8E-BB38-22186265DB2A}" dt="2026-06-01T12:50:02.347" v="12" actId="478"/>
        <pc:sldMkLst>
          <pc:docMk/>
          <pc:sldMk cId="2734687651" sldId="311"/>
        </pc:sldMkLst>
        <pc:spChg chg="del">
          <ac:chgData name="Zurbrügg Corinne" userId="9bf00a35-daaf-4b5d-a00c-eae22b493c7e" providerId="ADAL" clId="{F896CB6E-1FF8-4F8E-BB38-22186265DB2A}" dt="2026-06-01T12:50:02.347" v="12" actId="478"/>
          <ac:spMkLst>
            <pc:docMk/>
            <pc:sldMk cId="2734687651" sldId="311"/>
            <ac:spMk id="7" creationId="{812E9DC8-300F-F309-5337-7A1994250BE5}"/>
          </ac:spMkLst>
        </pc:spChg>
      </pc:sldChg>
      <pc:sldChg chg="delSp mod">
        <pc:chgData name="Zurbrügg Corinne" userId="9bf00a35-daaf-4b5d-a00c-eae22b493c7e" providerId="ADAL" clId="{F896CB6E-1FF8-4F8E-BB38-22186265DB2A}" dt="2026-06-01T12:50:19.520" v="15" actId="478"/>
        <pc:sldMkLst>
          <pc:docMk/>
          <pc:sldMk cId="509130280" sldId="313"/>
        </pc:sldMkLst>
        <pc:spChg chg="del">
          <ac:chgData name="Zurbrügg Corinne" userId="9bf00a35-daaf-4b5d-a00c-eae22b493c7e" providerId="ADAL" clId="{F896CB6E-1FF8-4F8E-BB38-22186265DB2A}" dt="2026-06-01T12:50:19.520" v="15" actId="478"/>
          <ac:spMkLst>
            <pc:docMk/>
            <pc:sldMk cId="509130280" sldId="313"/>
            <ac:spMk id="5" creationId="{FB9D0DB8-4AC2-351C-F7E1-52CFAC307E8A}"/>
          </ac:spMkLst>
        </pc:spChg>
      </pc:sldChg>
      <pc:sldChg chg="delSp mod">
        <pc:chgData name="Zurbrügg Corinne" userId="9bf00a35-daaf-4b5d-a00c-eae22b493c7e" providerId="ADAL" clId="{F896CB6E-1FF8-4F8E-BB38-22186265DB2A}" dt="2026-06-01T12:50:22.845" v="16" actId="478"/>
        <pc:sldMkLst>
          <pc:docMk/>
          <pc:sldMk cId="3985979600" sldId="315"/>
        </pc:sldMkLst>
        <pc:spChg chg="del">
          <ac:chgData name="Zurbrügg Corinne" userId="9bf00a35-daaf-4b5d-a00c-eae22b493c7e" providerId="ADAL" clId="{F896CB6E-1FF8-4F8E-BB38-22186265DB2A}" dt="2026-06-01T12:50:22.845" v="16" actId="478"/>
          <ac:spMkLst>
            <pc:docMk/>
            <pc:sldMk cId="3985979600" sldId="315"/>
            <ac:spMk id="11" creationId="{EACD6621-C0A0-E32F-C4EC-0D2C7AF9D966}"/>
          </ac:spMkLst>
        </pc:spChg>
      </pc:sldChg>
      <pc:sldChg chg="delSp mod">
        <pc:chgData name="Zurbrügg Corinne" userId="9bf00a35-daaf-4b5d-a00c-eae22b493c7e" providerId="ADAL" clId="{F896CB6E-1FF8-4F8E-BB38-22186265DB2A}" dt="2026-06-01T12:50:39.197" v="19" actId="478"/>
        <pc:sldMkLst>
          <pc:docMk/>
          <pc:sldMk cId="420652690" sldId="316"/>
        </pc:sldMkLst>
        <pc:spChg chg="del">
          <ac:chgData name="Zurbrügg Corinne" userId="9bf00a35-daaf-4b5d-a00c-eae22b493c7e" providerId="ADAL" clId="{F896CB6E-1FF8-4F8E-BB38-22186265DB2A}" dt="2026-06-01T12:50:39.197" v="19" actId="478"/>
          <ac:spMkLst>
            <pc:docMk/>
            <pc:sldMk cId="420652690" sldId="316"/>
            <ac:spMk id="9" creationId="{486D3181-8F48-812B-7FFE-F75C22171304}"/>
          </ac:spMkLst>
        </pc:spChg>
      </pc:sldChg>
      <pc:sldChg chg="delSp mod">
        <pc:chgData name="Zurbrügg Corinne" userId="9bf00a35-daaf-4b5d-a00c-eae22b493c7e" providerId="ADAL" clId="{F896CB6E-1FF8-4F8E-BB38-22186265DB2A}" dt="2026-06-01T12:50:32.399" v="17" actId="478"/>
        <pc:sldMkLst>
          <pc:docMk/>
          <pc:sldMk cId="2487061804" sldId="317"/>
        </pc:sldMkLst>
        <pc:spChg chg="del">
          <ac:chgData name="Zurbrügg Corinne" userId="9bf00a35-daaf-4b5d-a00c-eae22b493c7e" providerId="ADAL" clId="{F896CB6E-1FF8-4F8E-BB38-22186265DB2A}" dt="2026-06-01T12:50:32.399" v="17" actId="478"/>
          <ac:spMkLst>
            <pc:docMk/>
            <pc:sldMk cId="2487061804" sldId="317"/>
            <ac:spMk id="7" creationId="{93A07609-FA19-A438-FF97-641C4CF91A50}"/>
          </ac:spMkLst>
        </pc:spChg>
      </pc:sldChg>
      <pc:sldChg chg="delSp mod">
        <pc:chgData name="Zurbrügg Corinne" userId="9bf00a35-daaf-4b5d-a00c-eae22b493c7e" providerId="ADAL" clId="{F896CB6E-1FF8-4F8E-BB38-22186265DB2A}" dt="2026-06-01T12:50:35.784" v="18" actId="478"/>
        <pc:sldMkLst>
          <pc:docMk/>
          <pc:sldMk cId="261086599" sldId="319"/>
        </pc:sldMkLst>
        <pc:spChg chg="del">
          <ac:chgData name="Zurbrügg Corinne" userId="9bf00a35-daaf-4b5d-a00c-eae22b493c7e" providerId="ADAL" clId="{F896CB6E-1FF8-4F8E-BB38-22186265DB2A}" dt="2026-06-01T12:50:35.784" v="18" actId="478"/>
          <ac:spMkLst>
            <pc:docMk/>
            <pc:sldMk cId="261086599" sldId="319"/>
            <ac:spMk id="9" creationId="{063F6BA8-F328-7852-032A-4A38864289B8}"/>
          </ac:spMkLst>
        </pc:spChg>
      </pc:sldChg>
      <pc:sldChg chg="delSp mod">
        <pc:chgData name="Zurbrügg Corinne" userId="9bf00a35-daaf-4b5d-a00c-eae22b493c7e" providerId="ADAL" clId="{F896CB6E-1FF8-4F8E-BB38-22186265DB2A}" dt="2026-06-01T12:50:49.425" v="21" actId="478"/>
        <pc:sldMkLst>
          <pc:docMk/>
          <pc:sldMk cId="3939397771" sldId="322"/>
        </pc:sldMkLst>
        <pc:spChg chg="del">
          <ac:chgData name="Zurbrügg Corinne" userId="9bf00a35-daaf-4b5d-a00c-eae22b493c7e" providerId="ADAL" clId="{F896CB6E-1FF8-4F8E-BB38-22186265DB2A}" dt="2026-06-01T12:50:49.425" v="21" actId="478"/>
          <ac:spMkLst>
            <pc:docMk/>
            <pc:sldMk cId="3939397771" sldId="322"/>
            <ac:spMk id="9" creationId="{0A72AFA8-02F1-CA33-019F-A217FD9FDD5E}"/>
          </ac:spMkLst>
        </pc:spChg>
      </pc:sldChg>
      <pc:sldChg chg="delSp mod">
        <pc:chgData name="Zurbrügg Corinne" userId="9bf00a35-daaf-4b5d-a00c-eae22b493c7e" providerId="ADAL" clId="{F896CB6E-1FF8-4F8E-BB38-22186265DB2A}" dt="2026-06-01T12:50:16.609" v="14" actId="478"/>
        <pc:sldMkLst>
          <pc:docMk/>
          <pc:sldMk cId="2722322581" sldId="323"/>
        </pc:sldMkLst>
        <pc:spChg chg="del">
          <ac:chgData name="Zurbrügg Corinne" userId="9bf00a35-daaf-4b5d-a00c-eae22b493c7e" providerId="ADAL" clId="{F896CB6E-1FF8-4F8E-BB38-22186265DB2A}" dt="2026-06-01T12:50:16.609" v="14" actId="478"/>
          <ac:spMkLst>
            <pc:docMk/>
            <pc:sldMk cId="2722322581" sldId="323"/>
            <ac:spMk id="9" creationId="{1F98CF8C-255B-D548-2EA0-98557B5C5611}"/>
          </ac:spMkLst>
        </pc:spChg>
      </pc:sldChg>
      <pc:sldChg chg="delSp mod">
        <pc:chgData name="Zurbrügg Corinne" userId="9bf00a35-daaf-4b5d-a00c-eae22b493c7e" providerId="ADAL" clId="{F896CB6E-1FF8-4F8E-BB38-22186265DB2A}" dt="2026-06-01T12:51:12.968" v="27" actId="478"/>
        <pc:sldMkLst>
          <pc:docMk/>
          <pc:sldMk cId="1712611192" sldId="325"/>
        </pc:sldMkLst>
        <pc:spChg chg="del">
          <ac:chgData name="Zurbrügg Corinne" userId="9bf00a35-daaf-4b5d-a00c-eae22b493c7e" providerId="ADAL" clId="{F896CB6E-1FF8-4F8E-BB38-22186265DB2A}" dt="2026-06-01T12:51:12.968" v="27" actId="478"/>
          <ac:spMkLst>
            <pc:docMk/>
            <pc:sldMk cId="1712611192" sldId="325"/>
            <ac:spMk id="9" creationId="{4EA9978B-0CE0-B89C-AAD4-1A567747C2F1}"/>
          </ac:spMkLst>
        </pc:spChg>
      </pc:sldChg>
      <pc:sldChg chg="delSp mod">
        <pc:chgData name="Zurbrügg Corinne" userId="9bf00a35-daaf-4b5d-a00c-eae22b493c7e" providerId="ADAL" clId="{F896CB6E-1FF8-4F8E-BB38-22186265DB2A}" dt="2026-06-01T12:51:22.844" v="29" actId="478"/>
        <pc:sldMkLst>
          <pc:docMk/>
          <pc:sldMk cId="2444077849" sldId="327"/>
        </pc:sldMkLst>
        <pc:spChg chg="del">
          <ac:chgData name="Zurbrügg Corinne" userId="9bf00a35-daaf-4b5d-a00c-eae22b493c7e" providerId="ADAL" clId="{F896CB6E-1FF8-4F8E-BB38-22186265DB2A}" dt="2026-06-01T12:51:22.844" v="29" actId="478"/>
          <ac:spMkLst>
            <pc:docMk/>
            <pc:sldMk cId="2444077849" sldId="327"/>
            <ac:spMk id="6" creationId="{B46D9C34-DD79-73E5-69B8-FD5B679195D1}"/>
          </ac:spMkLst>
        </pc:spChg>
      </pc:sldChg>
      <pc:sldChg chg="delSp mod">
        <pc:chgData name="Zurbrügg Corinne" userId="9bf00a35-daaf-4b5d-a00c-eae22b493c7e" providerId="ADAL" clId="{F896CB6E-1FF8-4F8E-BB38-22186265DB2A}" dt="2026-06-01T12:51:26.867" v="30" actId="478"/>
        <pc:sldMkLst>
          <pc:docMk/>
          <pc:sldMk cId="3378765579" sldId="328"/>
        </pc:sldMkLst>
        <pc:spChg chg="del">
          <ac:chgData name="Zurbrügg Corinne" userId="9bf00a35-daaf-4b5d-a00c-eae22b493c7e" providerId="ADAL" clId="{F896CB6E-1FF8-4F8E-BB38-22186265DB2A}" dt="2026-06-01T12:51:26.867" v="30" actId="478"/>
          <ac:spMkLst>
            <pc:docMk/>
            <pc:sldMk cId="3378765579" sldId="328"/>
            <ac:spMk id="12" creationId="{69653393-EE79-2471-BE3D-4CF6D639D056}"/>
          </ac:spMkLst>
        </pc:spChg>
      </pc:sldChg>
      <pc:sldChg chg="add">
        <pc:chgData name="Zurbrügg Corinne" userId="9bf00a35-daaf-4b5d-a00c-eae22b493c7e" providerId="ADAL" clId="{F896CB6E-1FF8-4F8E-BB38-22186265DB2A}" dt="2026-06-01T12:51:50.190" v="34"/>
        <pc:sldMkLst>
          <pc:docMk/>
          <pc:sldMk cId="266204402" sldId="339"/>
        </pc:sldMkLst>
      </pc:sldChg>
      <pc:sldChg chg="delSp mod">
        <pc:chgData name="Zurbrügg Corinne" userId="9bf00a35-daaf-4b5d-a00c-eae22b493c7e" providerId="ADAL" clId="{F896CB6E-1FF8-4F8E-BB38-22186265DB2A}" dt="2026-06-01T12:51:36.719" v="32" actId="478"/>
        <pc:sldMkLst>
          <pc:docMk/>
          <pc:sldMk cId="2748290869" sldId="347"/>
        </pc:sldMkLst>
        <pc:spChg chg="del">
          <ac:chgData name="Zurbrügg Corinne" userId="9bf00a35-daaf-4b5d-a00c-eae22b493c7e" providerId="ADAL" clId="{F896CB6E-1FF8-4F8E-BB38-22186265DB2A}" dt="2026-06-01T12:51:36.719" v="32" actId="478"/>
          <ac:spMkLst>
            <pc:docMk/>
            <pc:sldMk cId="2748290869" sldId="347"/>
            <ac:spMk id="6" creationId="{98F4E6AB-1FDF-812E-9706-D684FB65E187}"/>
          </ac:spMkLst>
        </pc:spChg>
      </pc:sldChg>
      <pc:sldChg chg="delSp mod">
        <pc:chgData name="Zurbrügg Corinne" userId="9bf00a35-daaf-4b5d-a00c-eae22b493c7e" providerId="ADAL" clId="{F896CB6E-1FF8-4F8E-BB38-22186265DB2A}" dt="2026-06-01T12:49:53.379" v="10" actId="478"/>
        <pc:sldMkLst>
          <pc:docMk/>
          <pc:sldMk cId="153314980" sldId="349"/>
        </pc:sldMkLst>
        <pc:spChg chg="del">
          <ac:chgData name="Zurbrügg Corinne" userId="9bf00a35-daaf-4b5d-a00c-eae22b493c7e" providerId="ADAL" clId="{F896CB6E-1FF8-4F8E-BB38-22186265DB2A}" dt="2026-06-01T12:49:53.379" v="10" actId="478"/>
          <ac:spMkLst>
            <pc:docMk/>
            <pc:sldMk cId="153314980" sldId="349"/>
            <ac:spMk id="8" creationId="{6DB7D12F-31AA-36C3-C797-D535A5FB38C5}"/>
          </ac:spMkLst>
        </pc:spChg>
      </pc:sldChg>
      <pc:sldChg chg="delSp mod">
        <pc:chgData name="Zurbrügg Corinne" userId="9bf00a35-daaf-4b5d-a00c-eae22b493c7e" providerId="ADAL" clId="{F896CB6E-1FF8-4F8E-BB38-22186265DB2A}" dt="2026-06-01T12:49:36.728" v="7" actId="478"/>
        <pc:sldMkLst>
          <pc:docMk/>
          <pc:sldMk cId="1784427369" sldId="351"/>
        </pc:sldMkLst>
        <pc:spChg chg="del">
          <ac:chgData name="Zurbrügg Corinne" userId="9bf00a35-daaf-4b5d-a00c-eae22b493c7e" providerId="ADAL" clId="{F896CB6E-1FF8-4F8E-BB38-22186265DB2A}" dt="2026-06-01T12:49:36.728" v="7" actId="478"/>
          <ac:spMkLst>
            <pc:docMk/>
            <pc:sldMk cId="1784427369" sldId="351"/>
            <ac:spMk id="11" creationId="{DAEFE775-4C3D-215D-96C1-B684D6CCC816}"/>
          </ac:spMkLst>
        </pc:spChg>
      </pc:sldChg>
      <pc:sldChg chg="delSp mod">
        <pc:chgData name="Zurbrügg Corinne" userId="9bf00a35-daaf-4b5d-a00c-eae22b493c7e" providerId="ADAL" clId="{F896CB6E-1FF8-4F8E-BB38-22186265DB2A}" dt="2026-06-01T12:51:32.604" v="31" actId="478"/>
        <pc:sldMkLst>
          <pc:docMk/>
          <pc:sldMk cId="550679763" sldId="353"/>
        </pc:sldMkLst>
        <pc:spChg chg="del">
          <ac:chgData name="Zurbrügg Corinne" userId="9bf00a35-daaf-4b5d-a00c-eae22b493c7e" providerId="ADAL" clId="{F896CB6E-1FF8-4F8E-BB38-22186265DB2A}" dt="2026-06-01T12:51:32.604" v="31" actId="478"/>
          <ac:spMkLst>
            <pc:docMk/>
            <pc:sldMk cId="550679763" sldId="353"/>
            <ac:spMk id="7" creationId="{9FC31DC6-D2E4-0405-E859-E3E3C662277C}"/>
          </ac:spMkLst>
        </pc:spChg>
      </pc:sldChg>
      <pc:sldChg chg="delSp mod">
        <pc:chgData name="Zurbrügg Corinne" userId="9bf00a35-daaf-4b5d-a00c-eae22b493c7e" providerId="ADAL" clId="{F896CB6E-1FF8-4F8E-BB38-22186265DB2A}" dt="2026-06-01T12:50:52.717" v="22" actId="478"/>
        <pc:sldMkLst>
          <pc:docMk/>
          <pc:sldMk cId="3660882471" sldId="355"/>
        </pc:sldMkLst>
        <pc:spChg chg="del">
          <ac:chgData name="Zurbrügg Corinne" userId="9bf00a35-daaf-4b5d-a00c-eae22b493c7e" providerId="ADAL" clId="{F896CB6E-1FF8-4F8E-BB38-22186265DB2A}" dt="2026-06-01T12:50:52.717" v="22" actId="478"/>
          <ac:spMkLst>
            <pc:docMk/>
            <pc:sldMk cId="3660882471" sldId="355"/>
            <ac:spMk id="9" creationId="{135FDC99-A8EE-2C67-A69B-D960A430543B}"/>
          </ac:spMkLst>
        </pc:spChg>
      </pc:sldChg>
      <pc:sldChg chg="delSp mod">
        <pc:chgData name="Zurbrügg Corinne" userId="9bf00a35-daaf-4b5d-a00c-eae22b493c7e" providerId="ADAL" clId="{F896CB6E-1FF8-4F8E-BB38-22186265DB2A}" dt="2026-06-01T12:51:10.065" v="26" actId="478"/>
        <pc:sldMkLst>
          <pc:docMk/>
          <pc:sldMk cId="4196071896" sldId="356"/>
        </pc:sldMkLst>
        <pc:spChg chg="del">
          <ac:chgData name="Zurbrügg Corinne" userId="9bf00a35-daaf-4b5d-a00c-eae22b493c7e" providerId="ADAL" clId="{F896CB6E-1FF8-4F8E-BB38-22186265DB2A}" dt="2026-06-01T12:51:10.065" v="26" actId="478"/>
          <ac:spMkLst>
            <pc:docMk/>
            <pc:sldMk cId="4196071896" sldId="356"/>
            <ac:spMk id="12" creationId="{FE21DE5A-00B4-CE31-F0CB-B5082847CC00}"/>
          </ac:spMkLst>
        </pc:spChg>
      </pc:sldChg>
      <pc:sldChg chg="delSp mod">
        <pc:chgData name="Zurbrügg Corinne" userId="9bf00a35-daaf-4b5d-a00c-eae22b493c7e" providerId="ADAL" clId="{F896CB6E-1FF8-4F8E-BB38-22186265DB2A}" dt="2026-06-01T12:51:06.226" v="25" actId="478"/>
        <pc:sldMkLst>
          <pc:docMk/>
          <pc:sldMk cId="371934698" sldId="360"/>
        </pc:sldMkLst>
        <pc:spChg chg="del">
          <ac:chgData name="Zurbrügg Corinne" userId="9bf00a35-daaf-4b5d-a00c-eae22b493c7e" providerId="ADAL" clId="{F896CB6E-1FF8-4F8E-BB38-22186265DB2A}" dt="2026-06-01T12:51:06.226" v="25" actId="478"/>
          <ac:spMkLst>
            <pc:docMk/>
            <pc:sldMk cId="371934698" sldId="360"/>
            <ac:spMk id="8" creationId="{DF0E59E2-98AB-4527-79E2-C3B9B84ACCD8}"/>
          </ac:spMkLst>
        </pc:spChg>
      </pc:sldChg>
      <pc:sldChg chg="delSp mod">
        <pc:chgData name="Zurbrügg Corinne" userId="9bf00a35-daaf-4b5d-a00c-eae22b493c7e" providerId="ADAL" clId="{F896CB6E-1FF8-4F8E-BB38-22186265DB2A}" dt="2026-06-01T12:51:19.487" v="28" actId="478"/>
        <pc:sldMkLst>
          <pc:docMk/>
          <pc:sldMk cId="348721463" sldId="361"/>
        </pc:sldMkLst>
        <pc:spChg chg="del">
          <ac:chgData name="Zurbrügg Corinne" userId="9bf00a35-daaf-4b5d-a00c-eae22b493c7e" providerId="ADAL" clId="{F896CB6E-1FF8-4F8E-BB38-22186265DB2A}" dt="2026-06-01T12:51:19.487" v="28" actId="478"/>
          <ac:spMkLst>
            <pc:docMk/>
            <pc:sldMk cId="348721463" sldId="361"/>
            <ac:spMk id="9" creationId="{3301789A-6841-196C-1962-E84A761EF41C}"/>
          </ac:spMkLst>
        </pc:spChg>
      </pc:sldChg>
      <pc:sldChg chg="delSp mod">
        <pc:chgData name="Zurbrügg Corinne" userId="9bf00a35-daaf-4b5d-a00c-eae22b493c7e" providerId="ADAL" clId="{F896CB6E-1FF8-4F8E-BB38-22186265DB2A}" dt="2026-06-01T12:48:54.081" v="2" actId="478"/>
        <pc:sldMkLst>
          <pc:docMk/>
          <pc:sldMk cId="371105676" sldId="367"/>
        </pc:sldMkLst>
        <pc:spChg chg="del">
          <ac:chgData name="Zurbrügg Corinne" userId="9bf00a35-daaf-4b5d-a00c-eae22b493c7e" providerId="ADAL" clId="{F896CB6E-1FF8-4F8E-BB38-22186265DB2A}" dt="2026-06-01T12:48:54.081" v="2" actId="478"/>
          <ac:spMkLst>
            <pc:docMk/>
            <pc:sldMk cId="371105676" sldId="367"/>
            <ac:spMk id="5" creationId="{57F318F3-3F06-8132-4834-BF3EAB542CD5}"/>
          </ac:spMkLst>
        </pc:spChg>
      </pc:sldChg>
      <pc:sldChg chg="delSp mod">
        <pc:chgData name="Zurbrügg Corinne" userId="9bf00a35-daaf-4b5d-a00c-eae22b493c7e" providerId="ADAL" clId="{F896CB6E-1FF8-4F8E-BB38-22186265DB2A}" dt="2026-06-01T12:50:59.402" v="24" actId="478"/>
        <pc:sldMkLst>
          <pc:docMk/>
          <pc:sldMk cId="279558143" sldId="371"/>
        </pc:sldMkLst>
        <pc:spChg chg="del">
          <ac:chgData name="Zurbrügg Corinne" userId="9bf00a35-daaf-4b5d-a00c-eae22b493c7e" providerId="ADAL" clId="{F896CB6E-1FF8-4F8E-BB38-22186265DB2A}" dt="2026-06-01T12:50:59.402" v="24" actId="478"/>
          <ac:spMkLst>
            <pc:docMk/>
            <pc:sldMk cId="279558143" sldId="371"/>
            <ac:spMk id="8" creationId="{DE4FEC8C-DB00-A3AC-504F-609FA261314B}"/>
          </ac:spMkLst>
        </pc:spChg>
      </pc:sldChg>
      <pc:sldChg chg="delSp mod">
        <pc:chgData name="Zurbrügg Corinne" userId="9bf00a35-daaf-4b5d-a00c-eae22b493c7e" providerId="ADAL" clId="{F896CB6E-1FF8-4F8E-BB38-22186265DB2A}" dt="2026-06-01T12:51:42.824" v="33" actId="478"/>
        <pc:sldMkLst>
          <pc:docMk/>
          <pc:sldMk cId="1829912122" sldId="372"/>
        </pc:sldMkLst>
        <pc:spChg chg="del">
          <ac:chgData name="Zurbrügg Corinne" userId="9bf00a35-daaf-4b5d-a00c-eae22b493c7e" providerId="ADAL" clId="{F896CB6E-1FF8-4F8E-BB38-22186265DB2A}" dt="2026-06-01T12:51:42.824" v="33" actId="478"/>
          <ac:spMkLst>
            <pc:docMk/>
            <pc:sldMk cId="1829912122" sldId="372"/>
            <ac:spMk id="5" creationId="{49100A27-F360-6146-4F31-3ABAFDD8D7DC}"/>
          </ac:spMkLst>
        </pc:spChg>
      </pc:sldChg>
      <pc:sldChg chg="delSp mod">
        <pc:chgData name="Zurbrügg Corinne" userId="9bf00a35-daaf-4b5d-a00c-eae22b493c7e" providerId="ADAL" clId="{F896CB6E-1FF8-4F8E-BB38-22186265DB2A}" dt="2026-06-01T12:50:12.576" v="13" actId="478"/>
        <pc:sldMkLst>
          <pc:docMk/>
          <pc:sldMk cId="3066467573" sldId="373"/>
        </pc:sldMkLst>
        <pc:spChg chg="del">
          <ac:chgData name="Zurbrügg Corinne" userId="9bf00a35-daaf-4b5d-a00c-eae22b493c7e" providerId="ADAL" clId="{F896CB6E-1FF8-4F8E-BB38-22186265DB2A}" dt="2026-06-01T12:50:12.576" v="13" actId="478"/>
          <ac:spMkLst>
            <pc:docMk/>
            <pc:sldMk cId="3066467573" sldId="373"/>
            <ac:spMk id="12" creationId="{2413F8A1-1D26-6DA0-C30A-08B99A898A49}"/>
          </ac:spMkLst>
        </pc:spChg>
      </pc:sldChg>
      <pc:sldChg chg="delSp mod">
        <pc:chgData name="Zurbrügg Corinne" userId="9bf00a35-daaf-4b5d-a00c-eae22b493c7e" providerId="ADAL" clId="{F896CB6E-1FF8-4F8E-BB38-22186265DB2A}" dt="2026-06-01T12:50:56.261" v="23" actId="478"/>
        <pc:sldMkLst>
          <pc:docMk/>
          <pc:sldMk cId="202837806" sldId="378"/>
        </pc:sldMkLst>
        <pc:spChg chg="del">
          <ac:chgData name="Zurbrügg Corinne" userId="9bf00a35-daaf-4b5d-a00c-eae22b493c7e" providerId="ADAL" clId="{F896CB6E-1FF8-4F8E-BB38-22186265DB2A}" dt="2026-06-01T12:50:56.261" v="23" actId="478"/>
          <ac:spMkLst>
            <pc:docMk/>
            <pc:sldMk cId="202837806" sldId="378"/>
            <ac:spMk id="3" creationId="{3EFA1B8B-EF42-8024-1A29-0A88608D4D94}"/>
          </ac:spMkLst>
        </pc:spChg>
      </pc:sldChg>
      <pc:sldChg chg="delSp mod">
        <pc:chgData name="Zurbrügg Corinne" userId="9bf00a35-daaf-4b5d-a00c-eae22b493c7e" providerId="ADAL" clId="{F896CB6E-1FF8-4F8E-BB38-22186265DB2A}" dt="2026-06-01T12:49:05.251" v="3" actId="478"/>
        <pc:sldMkLst>
          <pc:docMk/>
          <pc:sldMk cId="180530164" sldId="379"/>
        </pc:sldMkLst>
        <pc:spChg chg="del">
          <ac:chgData name="Zurbrügg Corinne" userId="9bf00a35-daaf-4b5d-a00c-eae22b493c7e" providerId="ADAL" clId="{F896CB6E-1FF8-4F8E-BB38-22186265DB2A}" dt="2026-06-01T12:49:05.251" v="3" actId="478"/>
          <ac:spMkLst>
            <pc:docMk/>
            <pc:sldMk cId="180530164" sldId="379"/>
            <ac:spMk id="4" creationId="{D42D06DA-5490-306F-0A99-FFF773985543}"/>
          </ac:spMkLst>
        </pc:spChg>
      </pc:sldChg>
      <pc:sldChg chg="delSp mod">
        <pc:chgData name="Zurbrügg Corinne" userId="9bf00a35-daaf-4b5d-a00c-eae22b493c7e" providerId="ADAL" clId="{F896CB6E-1FF8-4F8E-BB38-22186265DB2A}" dt="2026-06-01T12:49:21.518" v="4" actId="478"/>
        <pc:sldMkLst>
          <pc:docMk/>
          <pc:sldMk cId="269429407" sldId="380"/>
        </pc:sldMkLst>
        <pc:spChg chg="del">
          <ac:chgData name="Zurbrügg Corinne" userId="9bf00a35-daaf-4b5d-a00c-eae22b493c7e" providerId="ADAL" clId="{F896CB6E-1FF8-4F8E-BB38-22186265DB2A}" dt="2026-06-01T12:49:21.518" v="4" actId="478"/>
          <ac:spMkLst>
            <pc:docMk/>
            <pc:sldMk cId="269429407" sldId="380"/>
            <ac:spMk id="4" creationId="{D42D06DA-5490-306F-0A99-FFF773985543}"/>
          </ac:spMkLst>
        </pc:spChg>
      </pc:sldChg>
      <pc:sldChg chg="delSp mod">
        <pc:chgData name="Zurbrügg Corinne" userId="9bf00a35-daaf-4b5d-a00c-eae22b493c7e" providerId="ADAL" clId="{F896CB6E-1FF8-4F8E-BB38-22186265DB2A}" dt="2026-06-01T12:50:45.186" v="20" actId="478"/>
        <pc:sldMkLst>
          <pc:docMk/>
          <pc:sldMk cId="373786035" sldId="381"/>
        </pc:sldMkLst>
        <pc:spChg chg="del">
          <ac:chgData name="Zurbrügg Corinne" userId="9bf00a35-daaf-4b5d-a00c-eae22b493c7e" providerId="ADAL" clId="{F896CB6E-1FF8-4F8E-BB38-22186265DB2A}" dt="2026-06-01T12:50:45.186" v="20" actId="478"/>
          <ac:spMkLst>
            <pc:docMk/>
            <pc:sldMk cId="373786035" sldId="381"/>
            <ac:spMk id="4" creationId="{D42D06DA-5490-306F-0A99-FFF77398554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2918830" cy="495029"/>
          </a:xfrm>
          <a:prstGeom prst="rect">
            <a:avLst/>
          </a:prstGeom>
        </p:spPr>
        <p:txBody>
          <a:bodyPr vert="horz" lIns="90745" tIns="45373" rIns="90745" bIns="45373" rtlCol="0"/>
          <a:lstStyle>
            <a:lvl1pPr algn="l">
              <a:defRPr sz="1200"/>
            </a:lvl1pPr>
          </a:lstStyle>
          <a:p>
            <a:endParaRPr lang="de-CH"/>
          </a:p>
        </p:txBody>
      </p:sp>
      <p:sp>
        <p:nvSpPr>
          <p:cNvPr id="3" name="Datumsplatzhalter 2"/>
          <p:cNvSpPr>
            <a:spLocks noGrp="1"/>
          </p:cNvSpPr>
          <p:nvPr>
            <p:ph type="dt" idx="1"/>
          </p:nvPr>
        </p:nvSpPr>
        <p:spPr>
          <a:xfrm>
            <a:off x="3815374" y="0"/>
            <a:ext cx="2918830" cy="495029"/>
          </a:xfrm>
          <a:prstGeom prst="rect">
            <a:avLst/>
          </a:prstGeom>
        </p:spPr>
        <p:txBody>
          <a:bodyPr vert="horz" lIns="90745" tIns="45373" rIns="90745" bIns="45373" rtlCol="0"/>
          <a:lstStyle>
            <a:lvl1pPr algn="r">
              <a:defRPr sz="1200"/>
            </a:lvl1pPr>
          </a:lstStyle>
          <a:p>
            <a:fld id="{57B0CF8E-C138-4307-B66F-5CFD75F81BA9}" type="datetimeFigureOut">
              <a:rPr lang="de-CH" smtClean="0"/>
              <a:t>01.06.2026</a:t>
            </a:fld>
            <a:endParaRPr lang="de-CH"/>
          </a:p>
        </p:txBody>
      </p:sp>
      <p:sp>
        <p:nvSpPr>
          <p:cNvPr id="4" name="Folienbildplatzhalter 3"/>
          <p:cNvSpPr>
            <a:spLocks noGrp="1" noRot="1" noChangeAspect="1"/>
          </p:cNvSpPr>
          <p:nvPr>
            <p:ph type="sldImg" idx="2"/>
          </p:nvPr>
        </p:nvSpPr>
        <p:spPr>
          <a:xfrm>
            <a:off x="1147763" y="1233488"/>
            <a:ext cx="4440237" cy="3330575"/>
          </a:xfrm>
          <a:prstGeom prst="rect">
            <a:avLst/>
          </a:prstGeom>
          <a:noFill/>
          <a:ln w="12700">
            <a:solidFill>
              <a:prstClr val="black"/>
            </a:solidFill>
          </a:ln>
        </p:spPr>
        <p:txBody>
          <a:bodyPr vert="horz" lIns="90745" tIns="45373" rIns="90745" bIns="45373" rtlCol="0" anchor="ctr"/>
          <a:lstStyle/>
          <a:p>
            <a:endParaRPr lang="de-CH"/>
          </a:p>
        </p:txBody>
      </p:sp>
      <p:sp>
        <p:nvSpPr>
          <p:cNvPr id="5" name="Notizenplatzhalter 4"/>
          <p:cNvSpPr>
            <a:spLocks noGrp="1"/>
          </p:cNvSpPr>
          <p:nvPr>
            <p:ph type="body" sz="quarter" idx="3"/>
          </p:nvPr>
        </p:nvSpPr>
        <p:spPr>
          <a:xfrm>
            <a:off x="673577" y="4748164"/>
            <a:ext cx="5388610" cy="3884861"/>
          </a:xfrm>
          <a:prstGeom prst="rect">
            <a:avLst/>
          </a:prstGeom>
        </p:spPr>
        <p:txBody>
          <a:bodyPr vert="horz" lIns="90745" tIns="45373" rIns="90745" bIns="45373"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1" y="9371286"/>
            <a:ext cx="2918830" cy="495028"/>
          </a:xfrm>
          <a:prstGeom prst="rect">
            <a:avLst/>
          </a:prstGeom>
        </p:spPr>
        <p:txBody>
          <a:bodyPr vert="horz" lIns="90745" tIns="45373" rIns="90745" bIns="45373" rtlCol="0" anchor="b"/>
          <a:lstStyle>
            <a:lvl1pPr algn="l">
              <a:defRPr sz="1200"/>
            </a:lvl1pPr>
          </a:lstStyle>
          <a:p>
            <a:endParaRPr lang="de-CH"/>
          </a:p>
        </p:txBody>
      </p:sp>
      <p:sp>
        <p:nvSpPr>
          <p:cNvPr id="7" name="Foliennummernplatzhalter 6"/>
          <p:cNvSpPr>
            <a:spLocks noGrp="1"/>
          </p:cNvSpPr>
          <p:nvPr>
            <p:ph type="sldNum" sz="quarter" idx="5"/>
          </p:nvPr>
        </p:nvSpPr>
        <p:spPr>
          <a:xfrm>
            <a:off x="3815374" y="9371286"/>
            <a:ext cx="2918830" cy="495028"/>
          </a:xfrm>
          <a:prstGeom prst="rect">
            <a:avLst/>
          </a:prstGeom>
        </p:spPr>
        <p:txBody>
          <a:bodyPr vert="horz" lIns="90745" tIns="45373" rIns="90745" bIns="45373" rtlCol="0" anchor="b"/>
          <a:lstStyle>
            <a:lvl1pPr algn="r">
              <a:defRPr sz="1200"/>
            </a:lvl1pPr>
          </a:lstStyle>
          <a:p>
            <a:fld id="{E9976C48-313D-43E6-898F-7CCA8AB7B608}" type="slidenum">
              <a:rPr lang="de-CH" smtClean="0"/>
              <a:t>‹Nr.›</a:t>
            </a:fld>
            <a:endParaRPr lang="de-CH"/>
          </a:p>
        </p:txBody>
      </p:sp>
    </p:spTree>
    <p:extLst>
      <p:ext uri="{BB962C8B-B14F-4D97-AF65-F5344CB8AC3E}">
        <p14:creationId xmlns:p14="http://schemas.microsoft.com/office/powerpoint/2010/main" val="4255700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1</a:t>
            </a:fld>
            <a:endParaRPr lang="de-CH"/>
          </a:p>
        </p:txBody>
      </p:sp>
    </p:spTree>
    <p:extLst>
      <p:ext uri="{BB962C8B-B14F-4D97-AF65-F5344CB8AC3E}">
        <p14:creationId xmlns:p14="http://schemas.microsoft.com/office/powerpoint/2010/main" val="4133580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10</a:t>
            </a:fld>
            <a:endParaRPr lang="de-CH"/>
          </a:p>
        </p:txBody>
      </p:sp>
    </p:spTree>
    <p:extLst>
      <p:ext uri="{BB962C8B-B14F-4D97-AF65-F5344CB8AC3E}">
        <p14:creationId xmlns:p14="http://schemas.microsoft.com/office/powerpoint/2010/main" val="3669896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11</a:t>
            </a:fld>
            <a:endParaRPr lang="de-CH"/>
          </a:p>
        </p:txBody>
      </p:sp>
    </p:spTree>
    <p:extLst>
      <p:ext uri="{BB962C8B-B14F-4D97-AF65-F5344CB8AC3E}">
        <p14:creationId xmlns:p14="http://schemas.microsoft.com/office/powerpoint/2010/main" val="378031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12</a:t>
            </a:fld>
            <a:endParaRPr lang="de-CH"/>
          </a:p>
        </p:txBody>
      </p:sp>
    </p:spTree>
    <p:extLst>
      <p:ext uri="{BB962C8B-B14F-4D97-AF65-F5344CB8AC3E}">
        <p14:creationId xmlns:p14="http://schemas.microsoft.com/office/powerpoint/2010/main" val="40962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13</a:t>
            </a:fld>
            <a:endParaRPr lang="de-CH"/>
          </a:p>
        </p:txBody>
      </p:sp>
    </p:spTree>
    <p:extLst>
      <p:ext uri="{BB962C8B-B14F-4D97-AF65-F5344CB8AC3E}">
        <p14:creationId xmlns:p14="http://schemas.microsoft.com/office/powerpoint/2010/main" val="529300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14</a:t>
            </a:fld>
            <a:endParaRPr lang="de-CH"/>
          </a:p>
        </p:txBody>
      </p:sp>
    </p:spTree>
    <p:extLst>
      <p:ext uri="{BB962C8B-B14F-4D97-AF65-F5344CB8AC3E}">
        <p14:creationId xmlns:p14="http://schemas.microsoft.com/office/powerpoint/2010/main" val="4137077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9976C48-313D-43E6-898F-7CCA8AB7B608}" type="slidenum">
              <a:rPr lang="de-CH" smtClean="0"/>
              <a:t>15</a:t>
            </a:fld>
            <a:endParaRPr lang="de-CH"/>
          </a:p>
        </p:txBody>
      </p:sp>
    </p:spTree>
    <p:extLst>
      <p:ext uri="{BB962C8B-B14F-4D97-AF65-F5344CB8AC3E}">
        <p14:creationId xmlns:p14="http://schemas.microsoft.com/office/powerpoint/2010/main" val="1715155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16</a:t>
            </a:fld>
            <a:endParaRPr lang="de-CH"/>
          </a:p>
        </p:txBody>
      </p:sp>
    </p:spTree>
    <p:extLst>
      <p:ext uri="{BB962C8B-B14F-4D97-AF65-F5344CB8AC3E}">
        <p14:creationId xmlns:p14="http://schemas.microsoft.com/office/powerpoint/2010/main" val="39352323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17</a:t>
            </a:fld>
            <a:endParaRPr lang="de-CH"/>
          </a:p>
        </p:txBody>
      </p:sp>
    </p:spTree>
    <p:extLst>
      <p:ext uri="{BB962C8B-B14F-4D97-AF65-F5344CB8AC3E}">
        <p14:creationId xmlns:p14="http://schemas.microsoft.com/office/powerpoint/2010/main" val="1296379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buFontTx/>
              <a:buNone/>
            </a:pPr>
            <a:endParaRPr lang="de-DE" dirty="0"/>
          </a:p>
        </p:txBody>
      </p:sp>
      <p:sp>
        <p:nvSpPr>
          <p:cNvPr id="4" name="Foliennummernplatzhalter 3"/>
          <p:cNvSpPr>
            <a:spLocks noGrp="1"/>
          </p:cNvSpPr>
          <p:nvPr>
            <p:ph type="sldNum" sz="quarter" idx="5"/>
          </p:nvPr>
        </p:nvSpPr>
        <p:spPr/>
        <p:txBody>
          <a:bodyPr/>
          <a:lstStyle/>
          <a:p>
            <a:fld id="{E9976C48-313D-43E6-898F-7CCA8AB7B608}" type="slidenum">
              <a:rPr lang="de-CH" smtClean="0"/>
              <a:t>18</a:t>
            </a:fld>
            <a:endParaRPr lang="de-CH"/>
          </a:p>
        </p:txBody>
      </p:sp>
    </p:spTree>
    <p:extLst>
      <p:ext uri="{BB962C8B-B14F-4D97-AF65-F5344CB8AC3E}">
        <p14:creationId xmlns:p14="http://schemas.microsoft.com/office/powerpoint/2010/main" val="1136201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19</a:t>
            </a:fld>
            <a:endParaRPr lang="de-CH"/>
          </a:p>
        </p:txBody>
      </p:sp>
    </p:spTree>
    <p:extLst>
      <p:ext uri="{BB962C8B-B14F-4D97-AF65-F5344CB8AC3E}">
        <p14:creationId xmlns:p14="http://schemas.microsoft.com/office/powerpoint/2010/main" val="3168884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2</a:t>
            </a:fld>
            <a:endParaRPr lang="de-CH"/>
          </a:p>
        </p:txBody>
      </p:sp>
    </p:spTree>
    <p:extLst>
      <p:ext uri="{BB962C8B-B14F-4D97-AF65-F5344CB8AC3E}">
        <p14:creationId xmlns:p14="http://schemas.microsoft.com/office/powerpoint/2010/main" val="9616535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20</a:t>
            </a:fld>
            <a:endParaRPr lang="de-CH"/>
          </a:p>
        </p:txBody>
      </p:sp>
    </p:spTree>
    <p:extLst>
      <p:ext uri="{BB962C8B-B14F-4D97-AF65-F5344CB8AC3E}">
        <p14:creationId xmlns:p14="http://schemas.microsoft.com/office/powerpoint/2010/main" val="24006607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21</a:t>
            </a:fld>
            <a:endParaRPr lang="de-CH"/>
          </a:p>
        </p:txBody>
      </p:sp>
    </p:spTree>
    <p:extLst>
      <p:ext uri="{BB962C8B-B14F-4D97-AF65-F5344CB8AC3E}">
        <p14:creationId xmlns:p14="http://schemas.microsoft.com/office/powerpoint/2010/main" val="2601613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22</a:t>
            </a:fld>
            <a:endParaRPr lang="de-CH"/>
          </a:p>
        </p:txBody>
      </p:sp>
    </p:spTree>
    <p:extLst>
      <p:ext uri="{BB962C8B-B14F-4D97-AF65-F5344CB8AC3E}">
        <p14:creationId xmlns:p14="http://schemas.microsoft.com/office/powerpoint/2010/main" val="29638974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9976C48-313D-43E6-898F-7CCA8AB7B608}" type="slidenum">
              <a:rPr lang="de-CH" smtClean="0"/>
              <a:t>23</a:t>
            </a:fld>
            <a:endParaRPr lang="de-CH"/>
          </a:p>
        </p:txBody>
      </p:sp>
    </p:spTree>
    <p:extLst>
      <p:ext uri="{BB962C8B-B14F-4D97-AF65-F5344CB8AC3E}">
        <p14:creationId xmlns:p14="http://schemas.microsoft.com/office/powerpoint/2010/main" val="2499413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24</a:t>
            </a:fld>
            <a:endParaRPr lang="de-CH"/>
          </a:p>
        </p:txBody>
      </p:sp>
    </p:spTree>
    <p:extLst>
      <p:ext uri="{BB962C8B-B14F-4D97-AF65-F5344CB8AC3E}">
        <p14:creationId xmlns:p14="http://schemas.microsoft.com/office/powerpoint/2010/main" val="1465474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9976C48-313D-43E6-898F-7CCA8AB7B608}" type="slidenum">
              <a:rPr lang="de-CH" smtClean="0"/>
              <a:t>25</a:t>
            </a:fld>
            <a:endParaRPr lang="de-CH"/>
          </a:p>
        </p:txBody>
      </p:sp>
    </p:spTree>
    <p:extLst>
      <p:ext uri="{BB962C8B-B14F-4D97-AF65-F5344CB8AC3E}">
        <p14:creationId xmlns:p14="http://schemas.microsoft.com/office/powerpoint/2010/main" val="3010850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26</a:t>
            </a:fld>
            <a:endParaRPr lang="de-CH"/>
          </a:p>
        </p:txBody>
      </p:sp>
    </p:spTree>
    <p:extLst>
      <p:ext uri="{BB962C8B-B14F-4D97-AF65-F5344CB8AC3E}">
        <p14:creationId xmlns:p14="http://schemas.microsoft.com/office/powerpoint/2010/main" val="9173499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27</a:t>
            </a:fld>
            <a:endParaRPr lang="de-CH"/>
          </a:p>
        </p:txBody>
      </p:sp>
    </p:spTree>
    <p:extLst>
      <p:ext uri="{BB962C8B-B14F-4D97-AF65-F5344CB8AC3E}">
        <p14:creationId xmlns:p14="http://schemas.microsoft.com/office/powerpoint/2010/main" val="4373303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28</a:t>
            </a:fld>
            <a:endParaRPr lang="de-CH"/>
          </a:p>
        </p:txBody>
      </p:sp>
    </p:spTree>
    <p:extLst>
      <p:ext uri="{BB962C8B-B14F-4D97-AF65-F5344CB8AC3E}">
        <p14:creationId xmlns:p14="http://schemas.microsoft.com/office/powerpoint/2010/main" val="9182472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9976C48-313D-43E6-898F-7CCA8AB7B608}" type="slidenum">
              <a:rPr lang="de-CH" smtClean="0"/>
              <a:t>29</a:t>
            </a:fld>
            <a:endParaRPr lang="de-CH"/>
          </a:p>
        </p:txBody>
      </p:sp>
    </p:spTree>
    <p:extLst>
      <p:ext uri="{BB962C8B-B14F-4D97-AF65-F5344CB8AC3E}">
        <p14:creationId xmlns:p14="http://schemas.microsoft.com/office/powerpoint/2010/main" val="421340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3</a:t>
            </a:fld>
            <a:endParaRPr lang="de-CH"/>
          </a:p>
        </p:txBody>
      </p:sp>
    </p:spTree>
    <p:extLst>
      <p:ext uri="{BB962C8B-B14F-4D97-AF65-F5344CB8AC3E}">
        <p14:creationId xmlns:p14="http://schemas.microsoft.com/office/powerpoint/2010/main" val="5471426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30</a:t>
            </a:fld>
            <a:endParaRPr lang="de-CH"/>
          </a:p>
        </p:txBody>
      </p:sp>
    </p:spTree>
    <p:extLst>
      <p:ext uri="{BB962C8B-B14F-4D97-AF65-F5344CB8AC3E}">
        <p14:creationId xmlns:p14="http://schemas.microsoft.com/office/powerpoint/2010/main" val="41228024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31</a:t>
            </a:fld>
            <a:endParaRPr lang="de-CH"/>
          </a:p>
        </p:txBody>
      </p:sp>
    </p:spTree>
    <p:extLst>
      <p:ext uri="{BB962C8B-B14F-4D97-AF65-F5344CB8AC3E}">
        <p14:creationId xmlns:p14="http://schemas.microsoft.com/office/powerpoint/2010/main" val="23223479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32</a:t>
            </a:fld>
            <a:endParaRPr lang="de-CH"/>
          </a:p>
        </p:txBody>
      </p:sp>
    </p:spTree>
    <p:extLst>
      <p:ext uri="{BB962C8B-B14F-4D97-AF65-F5344CB8AC3E}">
        <p14:creationId xmlns:p14="http://schemas.microsoft.com/office/powerpoint/2010/main" val="37113544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33</a:t>
            </a:fld>
            <a:endParaRPr lang="de-CH"/>
          </a:p>
        </p:txBody>
      </p:sp>
    </p:spTree>
    <p:extLst>
      <p:ext uri="{BB962C8B-B14F-4D97-AF65-F5344CB8AC3E}">
        <p14:creationId xmlns:p14="http://schemas.microsoft.com/office/powerpoint/2010/main" val="30866669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34</a:t>
            </a:fld>
            <a:endParaRPr lang="de-CH"/>
          </a:p>
        </p:txBody>
      </p:sp>
    </p:spTree>
    <p:extLst>
      <p:ext uri="{BB962C8B-B14F-4D97-AF65-F5344CB8AC3E}">
        <p14:creationId xmlns:p14="http://schemas.microsoft.com/office/powerpoint/2010/main" val="40625735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35</a:t>
            </a:fld>
            <a:endParaRPr lang="de-CH"/>
          </a:p>
        </p:txBody>
      </p:sp>
    </p:spTree>
    <p:extLst>
      <p:ext uri="{BB962C8B-B14F-4D97-AF65-F5344CB8AC3E}">
        <p14:creationId xmlns:p14="http://schemas.microsoft.com/office/powerpoint/2010/main" val="34174575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36</a:t>
            </a:fld>
            <a:endParaRPr lang="de-CH"/>
          </a:p>
        </p:txBody>
      </p:sp>
    </p:spTree>
    <p:extLst>
      <p:ext uri="{BB962C8B-B14F-4D97-AF65-F5344CB8AC3E}">
        <p14:creationId xmlns:p14="http://schemas.microsoft.com/office/powerpoint/2010/main" val="401574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37</a:t>
            </a:fld>
            <a:endParaRPr lang="de-CH"/>
          </a:p>
        </p:txBody>
      </p:sp>
    </p:spTree>
    <p:extLst>
      <p:ext uri="{BB962C8B-B14F-4D97-AF65-F5344CB8AC3E}">
        <p14:creationId xmlns:p14="http://schemas.microsoft.com/office/powerpoint/2010/main" val="2467215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4</a:t>
            </a:fld>
            <a:endParaRPr lang="de-CH"/>
          </a:p>
        </p:txBody>
      </p:sp>
    </p:spTree>
    <p:extLst>
      <p:ext uri="{BB962C8B-B14F-4D97-AF65-F5344CB8AC3E}">
        <p14:creationId xmlns:p14="http://schemas.microsoft.com/office/powerpoint/2010/main" val="40692778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5</a:t>
            </a:fld>
            <a:endParaRPr lang="de-CH"/>
          </a:p>
        </p:txBody>
      </p:sp>
    </p:spTree>
    <p:extLst>
      <p:ext uri="{BB962C8B-B14F-4D97-AF65-F5344CB8AC3E}">
        <p14:creationId xmlns:p14="http://schemas.microsoft.com/office/powerpoint/2010/main" val="1174457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lvl="0" indent="-171450">
              <a:buFont typeface="Wingdings" panose="05000000000000000000" pitchFamily="2" charset="2"/>
              <a:buChar char="Ø"/>
            </a:pPr>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6</a:t>
            </a:fld>
            <a:endParaRPr lang="de-CH"/>
          </a:p>
        </p:txBody>
      </p:sp>
    </p:spTree>
    <p:extLst>
      <p:ext uri="{BB962C8B-B14F-4D97-AF65-F5344CB8AC3E}">
        <p14:creationId xmlns:p14="http://schemas.microsoft.com/office/powerpoint/2010/main" val="3760343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9976C48-313D-43E6-898F-7CCA8AB7B608}" type="slidenum">
              <a:rPr lang="de-CH" smtClean="0"/>
              <a:t>7</a:t>
            </a:fld>
            <a:endParaRPr lang="de-CH"/>
          </a:p>
        </p:txBody>
      </p:sp>
    </p:spTree>
    <p:extLst>
      <p:ext uri="{BB962C8B-B14F-4D97-AF65-F5344CB8AC3E}">
        <p14:creationId xmlns:p14="http://schemas.microsoft.com/office/powerpoint/2010/main" val="3381686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8</a:t>
            </a:fld>
            <a:endParaRPr lang="de-CH"/>
          </a:p>
        </p:txBody>
      </p:sp>
    </p:spTree>
    <p:extLst>
      <p:ext uri="{BB962C8B-B14F-4D97-AF65-F5344CB8AC3E}">
        <p14:creationId xmlns:p14="http://schemas.microsoft.com/office/powerpoint/2010/main" val="117406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E9976C48-313D-43E6-898F-7CCA8AB7B608}" type="slidenum">
              <a:rPr lang="de-CH" smtClean="0"/>
              <a:t>9</a:t>
            </a:fld>
            <a:endParaRPr lang="de-CH"/>
          </a:p>
        </p:txBody>
      </p:sp>
    </p:spTree>
    <p:extLst>
      <p:ext uri="{BB962C8B-B14F-4D97-AF65-F5344CB8AC3E}">
        <p14:creationId xmlns:p14="http://schemas.microsoft.com/office/powerpoint/2010/main" val="35316127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174196-DEBC-4EEA-9166-8CD3D9F2D88E}"/>
              </a:ext>
            </a:extLst>
          </p:cNvPr>
          <p:cNvSpPr>
            <a:spLocks noGrp="1"/>
          </p:cNvSpPr>
          <p:nvPr>
            <p:ph type="ctrTitle"/>
          </p:nvPr>
        </p:nvSpPr>
        <p:spPr>
          <a:xfrm>
            <a:off x="1143000" y="1473448"/>
            <a:ext cx="6858000" cy="2387600"/>
          </a:xfrm>
          <a:prstGeom prst="rect">
            <a:avLst/>
          </a:prstGeom>
        </p:spPr>
        <p:txBody>
          <a:bodyPr anchor="b"/>
          <a:lstStyle>
            <a:lvl1pPr algn="ctr">
              <a:defRPr sz="6000"/>
            </a:lvl1pPr>
          </a:lstStyle>
          <a:p>
            <a:r>
              <a:rPr lang="de-DE" dirty="0"/>
              <a:t>Mastertitelformat bearbeiten</a:t>
            </a:r>
            <a:endParaRPr lang="de-CH" dirty="0"/>
          </a:p>
        </p:txBody>
      </p:sp>
      <p:sp>
        <p:nvSpPr>
          <p:cNvPr id="3" name="Untertitel 2">
            <a:extLst>
              <a:ext uri="{FF2B5EF4-FFF2-40B4-BE49-F238E27FC236}">
                <a16:creationId xmlns:a16="http://schemas.microsoft.com/office/drawing/2014/main" id="{CD8FFF8B-9E37-441C-88B7-A3A375247B8E}"/>
              </a:ext>
            </a:extLst>
          </p:cNvPr>
          <p:cNvSpPr>
            <a:spLocks noGrp="1"/>
          </p:cNvSpPr>
          <p:nvPr>
            <p:ph type="subTitle" idx="1"/>
          </p:nvPr>
        </p:nvSpPr>
        <p:spPr>
          <a:xfrm>
            <a:off x="1143000" y="3933478"/>
            <a:ext cx="6858000" cy="1655762"/>
          </a:xfrm>
        </p:spPr>
        <p:txBody>
          <a:bodyPr>
            <a:norm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CH" dirty="0"/>
          </a:p>
        </p:txBody>
      </p:sp>
      <p:sp>
        <p:nvSpPr>
          <p:cNvPr id="5" name="Fußzeilenplatzhalter 4">
            <a:extLst>
              <a:ext uri="{FF2B5EF4-FFF2-40B4-BE49-F238E27FC236}">
                <a16:creationId xmlns:a16="http://schemas.microsoft.com/office/drawing/2014/main" id="{1ABCC5AC-602F-4AA6-A728-53E97BBED016}"/>
              </a:ext>
            </a:extLst>
          </p:cNvPr>
          <p:cNvSpPr>
            <a:spLocks noGrp="1"/>
          </p:cNvSpPr>
          <p:nvPr>
            <p:ph type="ftr" sz="quarter" idx="11"/>
          </p:nvPr>
        </p:nvSpPr>
        <p:spPr>
          <a:xfrm>
            <a:off x="3028950" y="6324235"/>
            <a:ext cx="3086100" cy="365125"/>
          </a:xfrm>
        </p:spPr>
        <p:txBody>
          <a:bodyPr/>
          <a:lstStyle/>
          <a:p>
            <a:r>
              <a:rPr lang="de-CH" dirty="0"/>
              <a:t>Lehrgang Biodiversitätsberatung</a:t>
            </a:r>
          </a:p>
        </p:txBody>
      </p:sp>
      <p:grpSp>
        <p:nvGrpSpPr>
          <p:cNvPr id="6" name="Gruppieren 5">
            <a:extLst>
              <a:ext uri="{FF2B5EF4-FFF2-40B4-BE49-F238E27FC236}">
                <a16:creationId xmlns:a16="http://schemas.microsoft.com/office/drawing/2014/main" id="{A0206ACB-C6EC-9974-302A-DB211752ACF1}"/>
              </a:ext>
            </a:extLst>
          </p:cNvPr>
          <p:cNvGrpSpPr/>
          <p:nvPr userDrawn="1"/>
        </p:nvGrpSpPr>
        <p:grpSpPr>
          <a:xfrm>
            <a:off x="755577" y="351202"/>
            <a:ext cx="7632848" cy="900000"/>
            <a:chOff x="755576" y="351202"/>
            <a:chExt cx="7632848" cy="900000"/>
          </a:xfrm>
        </p:grpSpPr>
        <p:pic>
          <p:nvPicPr>
            <p:cNvPr id="7" name="Grafik 6">
              <a:extLst>
                <a:ext uri="{FF2B5EF4-FFF2-40B4-BE49-F238E27FC236}">
                  <a16:creationId xmlns:a16="http://schemas.microsoft.com/office/drawing/2014/main" id="{91440485-7CCA-71FF-7248-EAD9C17DBE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8" name="Grafik 7">
              <a:extLst>
                <a:ext uri="{FF2B5EF4-FFF2-40B4-BE49-F238E27FC236}">
                  <a16:creationId xmlns:a16="http://schemas.microsoft.com/office/drawing/2014/main" id="{45485AC0-2B00-3C82-236D-23DEC554FD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9" name="Grafik 8" descr="Ein Bild, das Text enthält.&#10;&#10;Automatisch generierte Beschreibung">
              <a:extLst>
                <a:ext uri="{FF2B5EF4-FFF2-40B4-BE49-F238E27FC236}">
                  <a16:creationId xmlns:a16="http://schemas.microsoft.com/office/drawing/2014/main" id="{C49D5878-BFB7-3E38-FC28-AC6679671F1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Tree>
    <p:extLst>
      <p:ext uri="{BB962C8B-B14F-4D97-AF65-F5344CB8AC3E}">
        <p14:creationId xmlns:p14="http://schemas.microsoft.com/office/powerpoint/2010/main" val="329309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3" name="Vertikaler Textplatzhalter 2">
            <a:extLst>
              <a:ext uri="{FF2B5EF4-FFF2-40B4-BE49-F238E27FC236}">
                <a16:creationId xmlns:a16="http://schemas.microsoft.com/office/drawing/2014/main" id="{D8882545-4F47-4494-A735-4F3301B6FED2}"/>
              </a:ext>
            </a:extLst>
          </p:cNvPr>
          <p:cNvSpPr>
            <a:spLocks noGrp="1"/>
          </p:cNvSpPr>
          <p:nvPr>
            <p:ph type="body" orient="vert" idx="1"/>
          </p:nvPr>
        </p:nvSpPr>
        <p:spPr>
          <a:xfrm>
            <a:off x="628650" y="1405209"/>
            <a:ext cx="7886700" cy="46800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Fußzeilenplatzhalter 4">
            <a:extLst>
              <a:ext uri="{FF2B5EF4-FFF2-40B4-BE49-F238E27FC236}">
                <a16:creationId xmlns:a16="http://schemas.microsoft.com/office/drawing/2014/main" id="{70C9E06C-9E8C-424E-A15D-559585D30C33}"/>
              </a:ext>
            </a:extLst>
          </p:cNvPr>
          <p:cNvSpPr>
            <a:spLocks noGrp="1"/>
          </p:cNvSpPr>
          <p:nvPr>
            <p:ph type="ftr" sz="quarter" idx="11"/>
          </p:nvPr>
        </p:nvSpPr>
        <p:spPr>
          <a:xfrm>
            <a:off x="5432799" y="6405292"/>
            <a:ext cx="3086100" cy="365125"/>
          </a:xfrm>
        </p:spPr>
        <p:txBody>
          <a:bodyPr/>
          <a:lstStyle/>
          <a:p>
            <a:r>
              <a:rPr lang="de-CH"/>
              <a:t>Lehrgang Biodiversitätsberatung</a:t>
            </a:r>
          </a:p>
        </p:txBody>
      </p:sp>
      <p:pic>
        <p:nvPicPr>
          <p:cNvPr id="2" name="Grafik 1">
            <a:extLst>
              <a:ext uri="{FF2B5EF4-FFF2-40B4-BE49-F238E27FC236}">
                <a16:creationId xmlns:a16="http://schemas.microsoft.com/office/drawing/2014/main" id="{BE342788-ACCC-C064-F746-24B49F76C6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5BFA530B-50A3-CBC5-C875-39EADBFC40DF}"/>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1379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folie">
    <p:spTree>
      <p:nvGrpSpPr>
        <p:cNvPr id="1" name=""/>
        <p:cNvGrpSpPr/>
        <p:nvPr/>
      </p:nvGrpSpPr>
      <p:grpSpPr>
        <a:xfrm>
          <a:off x="0" y="0"/>
          <a:ext cx="0" cy="0"/>
          <a:chOff x="0" y="0"/>
          <a:chExt cx="0" cy="0"/>
        </a:xfrm>
      </p:grpSpPr>
      <p:sp>
        <p:nvSpPr>
          <p:cNvPr id="17" name="Inhaltsplatzhalter 2"/>
          <p:cNvSpPr>
            <a:spLocks noGrp="1"/>
          </p:cNvSpPr>
          <p:nvPr>
            <p:ph idx="13" hasCustomPrompt="1"/>
          </p:nvPr>
        </p:nvSpPr>
        <p:spPr>
          <a:xfrm>
            <a:off x="3233405" y="1638002"/>
            <a:ext cx="2700337"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8" name="Inhaltsplatzhalter 2"/>
          <p:cNvSpPr>
            <a:spLocks noGrp="1"/>
          </p:cNvSpPr>
          <p:nvPr>
            <p:ph idx="14" hasCustomPrompt="1"/>
          </p:nvPr>
        </p:nvSpPr>
        <p:spPr>
          <a:xfrm>
            <a:off x="624161" y="1638002"/>
            <a:ext cx="2598465"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9" name="Inhaltsplatzhalter 2"/>
          <p:cNvSpPr>
            <a:spLocks noGrp="1"/>
          </p:cNvSpPr>
          <p:nvPr>
            <p:ph idx="15" hasCustomPrompt="1"/>
          </p:nvPr>
        </p:nvSpPr>
        <p:spPr>
          <a:xfrm>
            <a:off x="5917925" y="1638002"/>
            <a:ext cx="2614889"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cxnSp>
        <p:nvCxnSpPr>
          <p:cNvPr id="21" name="Gerader Verbinder 20"/>
          <p:cNvCxnSpPr/>
          <p:nvPr userDrawn="1"/>
        </p:nvCxnSpPr>
        <p:spPr>
          <a:xfrm>
            <a:off x="3222625"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userDrawn="1"/>
        </p:nvCxnSpPr>
        <p:spPr>
          <a:xfrm>
            <a:off x="5933741"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CAB9EB27-EFDC-429F-9E2B-7D707308339C}"/>
              </a:ext>
            </a:extLst>
          </p:cNvPr>
          <p:cNvGrpSpPr/>
          <p:nvPr userDrawn="1"/>
        </p:nvGrpSpPr>
        <p:grpSpPr>
          <a:xfrm>
            <a:off x="755577" y="351202"/>
            <a:ext cx="7632848" cy="900000"/>
            <a:chOff x="755576" y="351202"/>
            <a:chExt cx="7632848" cy="900000"/>
          </a:xfrm>
        </p:grpSpPr>
        <p:pic>
          <p:nvPicPr>
            <p:cNvPr id="11" name="Grafik 10">
              <a:extLst>
                <a:ext uri="{FF2B5EF4-FFF2-40B4-BE49-F238E27FC236}">
                  <a16:creationId xmlns:a16="http://schemas.microsoft.com/office/drawing/2014/main" id="{DE9393AB-CC19-4033-BCA9-5A0DB44770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12" name="Grafik 11">
              <a:extLst>
                <a:ext uri="{FF2B5EF4-FFF2-40B4-BE49-F238E27FC236}">
                  <a16:creationId xmlns:a16="http://schemas.microsoft.com/office/drawing/2014/main" id="{DC8CFD68-B5B5-4AB0-8D96-64ECCBB705E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A7A1DF5-A270-433C-B2CB-0D802E4BBAA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5" name="Fußzeilenplatzhalter 4">
            <a:extLst>
              <a:ext uri="{FF2B5EF4-FFF2-40B4-BE49-F238E27FC236}">
                <a16:creationId xmlns:a16="http://schemas.microsoft.com/office/drawing/2014/main" id="{A0E29215-BBC2-44C1-8202-476A43BC9E0E}"/>
              </a:ext>
            </a:extLst>
          </p:cNvPr>
          <p:cNvSpPr>
            <a:spLocks noGrp="1"/>
          </p:cNvSpPr>
          <p:nvPr>
            <p:ph type="ftr" sz="quarter" idx="3"/>
          </p:nvPr>
        </p:nvSpPr>
        <p:spPr>
          <a:xfrm>
            <a:off x="3062099" y="632423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CH" dirty="0"/>
              <a:t>Lehrgang Biodiversitätsberatung</a:t>
            </a:r>
          </a:p>
        </p:txBody>
      </p:sp>
      <p:sp>
        <p:nvSpPr>
          <p:cNvPr id="16" name="Titel 1">
            <a:extLst>
              <a:ext uri="{FF2B5EF4-FFF2-40B4-BE49-F238E27FC236}">
                <a16:creationId xmlns:a16="http://schemas.microsoft.com/office/drawing/2014/main" id="{5B116523-80D4-47F9-897C-274987D70C18}"/>
              </a:ext>
            </a:extLst>
          </p:cNvPr>
          <p:cNvSpPr>
            <a:spLocks noGrp="1"/>
          </p:cNvSpPr>
          <p:nvPr>
            <p:ph type="ctrTitle"/>
          </p:nvPr>
        </p:nvSpPr>
        <p:spPr>
          <a:xfrm>
            <a:off x="1015650" y="3821840"/>
            <a:ext cx="6858000" cy="2055432"/>
          </a:xfrm>
          <a:prstGeom prst="rect">
            <a:avLst/>
          </a:prstGeom>
        </p:spPr>
        <p:txBody>
          <a:bodyPr anchor="b"/>
          <a:lstStyle>
            <a:lvl1pPr algn="ctr">
              <a:defRPr sz="6000"/>
            </a:lvl1pPr>
          </a:lstStyle>
          <a:p>
            <a:r>
              <a:rPr lang="de-DE" dirty="0"/>
              <a:t>Mastertitelformat bearbeiten</a:t>
            </a:r>
            <a:endParaRPr lang="de-CH" dirty="0"/>
          </a:p>
        </p:txBody>
      </p:sp>
    </p:spTree>
    <p:extLst>
      <p:ext uri="{BB962C8B-B14F-4D97-AF65-F5344CB8AC3E}">
        <p14:creationId xmlns:p14="http://schemas.microsoft.com/office/powerpoint/2010/main" val="1315925168"/>
      </p:ext>
    </p:extLst>
  </p:cSld>
  <p:clrMapOvr>
    <a:masterClrMapping/>
  </p:clrMapOvr>
  <p:extLst>
    <p:ext uri="{DCECCB84-F9BA-43D5-87BE-67443E8EF086}">
      <p15:sldGuideLst xmlns:p15="http://schemas.microsoft.com/office/powerpoint/2012/main">
        <p15:guide id="1" pos="2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39B86ED0-376A-4AEA-82F4-B139877F5D65}"/>
              </a:ext>
            </a:extLst>
          </p:cNvPr>
          <p:cNvSpPr>
            <a:spLocks noGrp="1"/>
          </p:cNvSpPr>
          <p:nvPr>
            <p:ph type="ftr" sz="quarter" idx="11"/>
          </p:nvPr>
        </p:nvSpPr>
        <p:spPr>
          <a:xfrm>
            <a:off x="5429250" y="6400980"/>
            <a:ext cx="3086100" cy="360000"/>
          </a:xfrm>
        </p:spPr>
        <p:txBody>
          <a:bodyPr/>
          <a:lstStyle/>
          <a:p>
            <a:r>
              <a:rPr lang="de-CH"/>
              <a:t>Lehrgang Biodiversitätsberatung</a:t>
            </a:r>
          </a:p>
        </p:txBody>
      </p:sp>
      <p:sp>
        <p:nvSpPr>
          <p:cNvPr id="8" name="Textplatzhalter 2">
            <a:extLst>
              <a:ext uri="{FF2B5EF4-FFF2-40B4-BE49-F238E27FC236}">
                <a16:creationId xmlns:a16="http://schemas.microsoft.com/office/drawing/2014/main" id="{9445F8F2-C532-4C73-ABC8-308090C5716C}"/>
              </a:ext>
            </a:extLst>
          </p:cNvPr>
          <p:cNvSpPr>
            <a:spLocks noGrp="1"/>
          </p:cNvSpPr>
          <p:nvPr>
            <p:ph idx="1"/>
          </p:nvPr>
        </p:nvSpPr>
        <p:spPr>
          <a:xfrm>
            <a:off x="628650" y="1403053"/>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pic>
        <p:nvPicPr>
          <p:cNvPr id="2" name="Grafik 1">
            <a:extLst>
              <a:ext uri="{FF2B5EF4-FFF2-40B4-BE49-F238E27FC236}">
                <a16:creationId xmlns:a16="http://schemas.microsoft.com/office/drawing/2014/main" id="{92FA2A9F-58EF-650B-C097-763F1DB08C5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940BEA56-F7D7-6744-8B3D-1C2BB2764DFA}"/>
              </a:ext>
            </a:extLst>
          </p:cNvPr>
          <p:cNvSpPr>
            <a:spLocks noGrp="1"/>
          </p:cNvSpPr>
          <p:nvPr>
            <p:ph type="title"/>
          </p:nvPr>
        </p:nvSpPr>
        <p:spPr>
          <a:xfrm>
            <a:off x="628650" y="365127"/>
            <a:ext cx="7886700" cy="720000"/>
          </a:xfrm>
        </p:spPr>
        <p:txBody>
          <a:bodyPr/>
          <a:lstStyle/>
          <a:p>
            <a:r>
              <a:rPr lang="de-DE" dirty="0"/>
              <a:t>Mastertitelformat bearbeiten</a:t>
            </a:r>
            <a:endParaRPr lang="de-CH" dirty="0"/>
          </a:p>
        </p:txBody>
      </p:sp>
    </p:spTree>
    <p:extLst>
      <p:ext uri="{BB962C8B-B14F-4D97-AF65-F5344CB8AC3E}">
        <p14:creationId xmlns:p14="http://schemas.microsoft.com/office/powerpoint/2010/main" val="1452406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C5534CF-F738-4602-97CA-A3EA8F177115}"/>
              </a:ext>
            </a:extLst>
          </p:cNvPr>
          <p:cNvSpPr>
            <a:spLocks noGrp="1"/>
          </p:cNvSpPr>
          <p:nvPr>
            <p:ph sz="half" idx="1"/>
          </p:nvPr>
        </p:nvSpPr>
        <p:spPr>
          <a:xfrm>
            <a:off x="62865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Inhaltsplatzhalter 3">
            <a:extLst>
              <a:ext uri="{FF2B5EF4-FFF2-40B4-BE49-F238E27FC236}">
                <a16:creationId xmlns:a16="http://schemas.microsoft.com/office/drawing/2014/main" id="{55586B9E-B0B9-4592-A976-0EE3264A4952}"/>
              </a:ext>
            </a:extLst>
          </p:cNvPr>
          <p:cNvSpPr>
            <a:spLocks noGrp="1"/>
          </p:cNvSpPr>
          <p:nvPr>
            <p:ph sz="half" idx="2"/>
          </p:nvPr>
        </p:nvSpPr>
        <p:spPr>
          <a:xfrm>
            <a:off x="464820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6" name="Fußzeilenplatzhalter 5">
            <a:extLst>
              <a:ext uri="{FF2B5EF4-FFF2-40B4-BE49-F238E27FC236}">
                <a16:creationId xmlns:a16="http://schemas.microsoft.com/office/drawing/2014/main" id="{4419F949-7998-450E-AEB6-1380D629C53B}"/>
              </a:ext>
            </a:extLst>
          </p:cNvPr>
          <p:cNvSpPr>
            <a:spLocks noGrp="1"/>
          </p:cNvSpPr>
          <p:nvPr>
            <p:ph type="ftr" sz="quarter" idx="11"/>
          </p:nvPr>
        </p:nvSpPr>
        <p:spPr>
          <a:xfrm>
            <a:off x="5434341" y="6393162"/>
            <a:ext cx="3086100" cy="360000"/>
          </a:xfrm>
        </p:spPr>
        <p:txBody>
          <a:bodyPr/>
          <a:lstStyle/>
          <a:p>
            <a:r>
              <a:rPr lang="de-CH" dirty="0"/>
              <a:t>Lehrgang Biodiversitätsberatung</a:t>
            </a:r>
          </a:p>
        </p:txBody>
      </p:sp>
      <p:pic>
        <p:nvPicPr>
          <p:cNvPr id="2" name="Grafik 1">
            <a:extLst>
              <a:ext uri="{FF2B5EF4-FFF2-40B4-BE49-F238E27FC236}">
                <a16:creationId xmlns:a16="http://schemas.microsoft.com/office/drawing/2014/main" id="{CFD9A61E-0FEC-49EF-031E-7BE54969E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5" name="Titel 4">
            <a:extLst>
              <a:ext uri="{FF2B5EF4-FFF2-40B4-BE49-F238E27FC236}">
                <a16:creationId xmlns:a16="http://schemas.microsoft.com/office/drawing/2014/main" id="{CD5873B5-7B2D-BAD1-3110-FC01476C52AE}"/>
              </a:ext>
            </a:extLst>
          </p:cNvPr>
          <p:cNvSpPr>
            <a:spLocks noGrp="1"/>
          </p:cNvSpPr>
          <p:nvPr>
            <p:ph type="title"/>
          </p:nvPr>
        </p:nvSpPr>
        <p:spPr>
          <a:xfrm>
            <a:off x="628650" y="365127"/>
            <a:ext cx="7886700" cy="720000"/>
          </a:xfrm>
        </p:spPr>
        <p:txBody>
          <a:bodyPr>
            <a:normAutofit/>
          </a:bodyPr>
          <a:lstStyle>
            <a:lvl1pPr>
              <a:defRPr sz="2400"/>
            </a:lvl1pPr>
          </a:lstStyle>
          <a:p>
            <a:r>
              <a:rPr lang="de-DE" dirty="0"/>
              <a:t>Mastertitelformat bearbeiten</a:t>
            </a:r>
            <a:endParaRPr lang="de-CH" dirty="0"/>
          </a:p>
        </p:txBody>
      </p:sp>
    </p:spTree>
    <p:extLst>
      <p:ext uri="{BB962C8B-B14F-4D97-AF65-F5344CB8AC3E}">
        <p14:creationId xmlns:p14="http://schemas.microsoft.com/office/powerpoint/2010/main" val="209442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54F3ED9-9001-4FC0-893D-81CB3C0FD462}"/>
              </a:ext>
            </a:extLst>
          </p:cNvPr>
          <p:cNvSpPr>
            <a:spLocks noGrp="1"/>
          </p:cNvSpPr>
          <p:nvPr>
            <p:ph type="body" idx="1"/>
          </p:nvPr>
        </p:nvSpPr>
        <p:spPr>
          <a:xfrm>
            <a:off x="628650" y="1268760"/>
            <a:ext cx="3868737" cy="720000"/>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a:extLst>
              <a:ext uri="{FF2B5EF4-FFF2-40B4-BE49-F238E27FC236}">
                <a16:creationId xmlns:a16="http://schemas.microsoft.com/office/drawing/2014/main" id="{7D045D8C-C343-4856-838C-D5A4E756FA9E}"/>
              </a:ext>
            </a:extLst>
          </p:cNvPr>
          <p:cNvSpPr>
            <a:spLocks noGrp="1"/>
          </p:cNvSpPr>
          <p:nvPr>
            <p:ph sz="half" idx="2"/>
          </p:nvPr>
        </p:nvSpPr>
        <p:spPr>
          <a:xfrm>
            <a:off x="628650" y="2206761"/>
            <a:ext cx="3868737"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Textplatzhalter 4">
            <a:extLst>
              <a:ext uri="{FF2B5EF4-FFF2-40B4-BE49-F238E27FC236}">
                <a16:creationId xmlns:a16="http://schemas.microsoft.com/office/drawing/2014/main" id="{6E59AE9D-1027-4470-A376-5FA6F23D3A7D}"/>
              </a:ext>
            </a:extLst>
          </p:cNvPr>
          <p:cNvSpPr>
            <a:spLocks noGrp="1"/>
          </p:cNvSpPr>
          <p:nvPr>
            <p:ph type="body" sz="quarter" idx="3"/>
          </p:nvPr>
        </p:nvSpPr>
        <p:spPr>
          <a:xfrm>
            <a:off x="4624841" y="1268760"/>
            <a:ext cx="3887788"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a:extLst>
              <a:ext uri="{FF2B5EF4-FFF2-40B4-BE49-F238E27FC236}">
                <a16:creationId xmlns:a16="http://schemas.microsoft.com/office/drawing/2014/main" id="{E5F618B3-C884-4B99-A23A-FB5DF1D74D05}"/>
              </a:ext>
            </a:extLst>
          </p:cNvPr>
          <p:cNvSpPr>
            <a:spLocks noGrp="1"/>
          </p:cNvSpPr>
          <p:nvPr>
            <p:ph sz="quarter" idx="4"/>
          </p:nvPr>
        </p:nvSpPr>
        <p:spPr>
          <a:xfrm>
            <a:off x="4624841" y="2206761"/>
            <a:ext cx="3887788"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8" name="Fußzeilenplatzhalter 7">
            <a:extLst>
              <a:ext uri="{FF2B5EF4-FFF2-40B4-BE49-F238E27FC236}">
                <a16:creationId xmlns:a16="http://schemas.microsoft.com/office/drawing/2014/main" id="{FE3C2D70-C4EA-4261-9A75-AB97A9622C06}"/>
              </a:ext>
            </a:extLst>
          </p:cNvPr>
          <p:cNvSpPr>
            <a:spLocks noGrp="1"/>
          </p:cNvSpPr>
          <p:nvPr>
            <p:ph type="ftr" sz="quarter" idx="11"/>
          </p:nvPr>
        </p:nvSpPr>
        <p:spPr>
          <a:xfrm>
            <a:off x="5429250" y="6396666"/>
            <a:ext cx="3086100" cy="365125"/>
          </a:xfrm>
        </p:spPr>
        <p:txBody>
          <a:bodyPr/>
          <a:lstStyle/>
          <a:p>
            <a:r>
              <a:rPr lang="de-CH"/>
              <a:t>Lehrgang Biodiversitätsberatung</a:t>
            </a:r>
          </a:p>
        </p:txBody>
      </p:sp>
      <p:sp>
        <p:nvSpPr>
          <p:cNvPr id="2" name="Titel 1">
            <a:extLst>
              <a:ext uri="{FF2B5EF4-FFF2-40B4-BE49-F238E27FC236}">
                <a16:creationId xmlns:a16="http://schemas.microsoft.com/office/drawing/2014/main" id="{9BA4EA3E-61B6-12E1-75A9-FDFD4EEAF235}"/>
              </a:ext>
            </a:extLst>
          </p:cNvPr>
          <p:cNvSpPr>
            <a:spLocks noGrp="1"/>
          </p:cNvSpPr>
          <p:nvPr>
            <p:ph type="title"/>
          </p:nvPr>
        </p:nvSpPr>
        <p:spPr/>
        <p:txBody>
          <a:bodyPr/>
          <a:lstStyle/>
          <a:p>
            <a:r>
              <a:rPr lang="de-DE"/>
              <a:t>Mastertitelformat bearbeiten</a:t>
            </a:r>
            <a:endParaRPr lang="de-CH"/>
          </a:p>
        </p:txBody>
      </p:sp>
      <p:pic>
        <p:nvPicPr>
          <p:cNvPr id="7" name="Grafik 6">
            <a:extLst>
              <a:ext uri="{FF2B5EF4-FFF2-40B4-BE49-F238E27FC236}">
                <a16:creationId xmlns:a16="http://schemas.microsoft.com/office/drawing/2014/main" id="{3C4A5592-6CEB-3322-64EA-52A317192E1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Tree>
    <p:extLst>
      <p:ext uri="{BB962C8B-B14F-4D97-AF65-F5344CB8AC3E}">
        <p14:creationId xmlns:p14="http://schemas.microsoft.com/office/powerpoint/2010/main" val="4495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1A289651-6F9C-47E3-94C8-CDA55E63C4D7}"/>
              </a:ext>
            </a:extLst>
          </p:cNvPr>
          <p:cNvSpPr>
            <a:spLocks noGrp="1"/>
          </p:cNvSpPr>
          <p:nvPr>
            <p:ph type="ftr" sz="quarter" idx="11"/>
          </p:nvPr>
        </p:nvSpPr>
        <p:spPr>
          <a:xfrm>
            <a:off x="5432160" y="6398581"/>
            <a:ext cx="3086100" cy="365125"/>
          </a:xfrm>
        </p:spPr>
        <p:txBody>
          <a:bodyPr/>
          <a:lstStyle/>
          <a:p>
            <a:r>
              <a:rPr lang="de-CH" dirty="0"/>
              <a:t>Lehrgang Biodiversitätsberatung</a:t>
            </a:r>
          </a:p>
        </p:txBody>
      </p:sp>
      <p:pic>
        <p:nvPicPr>
          <p:cNvPr id="2" name="Grafik 1">
            <a:extLst>
              <a:ext uri="{FF2B5EF4-FFF2-40B4-BE49-F238E27FC236}">
                <a16:creationId xmlns:a16="http://schemas.microsoft.com/office/drawing/2014/main" id="{259F735A-4595-D6BC-3088-BB6B976BFA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4FCDAF25-3FD9-E883-1F2D-05AD2695E2EC}"/>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3837768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79D429A-6DC4-47D6-BEC4-466AC1683F18}"/>
              </a:ext>
            </a:extLst>
          </p:cNvPr>
          <p:cNvSpPr>
            <a:spLocks noGrp="1"/>
          </p:cNvSpPr>
          <p:nvPr>
            <p:ph type="ftr" sz="quarter" idx="11"/>
          </p:nvPr>
        </p:nvSpPr>
        <p:spPr>
          <a:xfrm>
            <a:off x="5429250" y="6398164"/>
            <a:ext cx="3086100" cy="365125"/>
          </a:xfrm>
        </p:spPr>
        <p:txBody>
          <a:bodyPr/>
          <a:lstStyle/>
          <a:p>
            <a:r>
              <a:rPr lang="de-CH"/>
              <a:t>Lehrgang Biodiversitätsberatung</a:t>
            </a:r>
          </a:p>
        </p:txBody>
      </p:sp>
      <p:sp>
        <p:nvSpPr>
          <p:cNvPr id="5" name="Inhaltsplatzhalter 2">
            <a:extLst>
              <a:ext uri="{FF2B5EF4-FFF2-40B4-BE49-F238E27FC236}">
                <a16:creationId xmlns:a16="http://schemas.microsoft.com/office/drawing/2014/main" id="{CFCD5429-E64A-4B8D-B19D-A7CE9B5302DC}"/>
              </a:ext>
            </a:extLst>
          </p:cNvPr>
          <p:cNvSpPr>
            <a:spLocks noGrp="1"/>
          </p:cNvSpPr>
          <p:nvPr>
            <p:ph idx="1"/>
          </p:nvPr>
        </p:nvSpPr>
        <p:spPr>
          <a:xfrm>
            <a:off x="625322" y="1336361"/>
            <a:ext cx="7921625" cy="2340000"/>
          </a:xfrm>
        </p:spPr>
        <p:txBody>
          <a:bodyPr/>
          <a:lstStyle>
            <a:lvl1pPr>
              <a:defRPr/>
            </a:lvl1pPr>
          </a:lstStyle>
          <a:p>
            <a:pPr lvl="0"/>
            <a:r>
              <a:rPr lang="de-DE" dirty="0"/>
              <a:t>Mastertextformat bearbeiten</a:t>
            </a:r>
          </a:p>
          <a:p>
            <a:pPr lvl="1"/>
            <a:r>
              <a:rPr lang="de-DE" dirty="0"/>
              <a:t>Zweite Ebene</a:t>
            </a:r>
          </a:p>
          <a:p>
            <a:pPr lvl="2"/>
            <a:r>
              <a:rPr lang="de-DE" dirty="0"/>
              <a:t>Dritte Ebene</a:t>
            </a:r>
          </a:p>
        </p:txBody>
      </p:sp>
      <p:sp>
        <p:nvSpPr>
          <p:cNvPr id="6" name="Inhaltsplatzhalter 2">
            <a:extLst>
              <a:ext uri="{FF2B5EF4-FFF2-40B4-BE49-F238E27FC236}">
                <a16:creationId xmlns:a16="http://schemas.microsoft.com/office/drawing/2014/main" id="{0F436B8F-B756-4D14-A2DC-093901E87C1A}"/>
              </a:ext>
            </a:extLst>
          </p:cNvPr>
          <p:cNvSpPr>
            <a:spLocks noGrp="1"/>
          </p:cNvSpPr>
          <p:nvPr>
            <p:ph idx="14" hasCustomPrompt="1"/>
          </p:nvPr>
        </p:nvSpPr>
        <p:spPr>
          <a:xfrm>
            <a:off x="626152" y="3933056"/>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7" name="Inhaltsplatzhalter 2">
            <a:extLst>
              <a:ext uri="{FF2B5EF4-FFF2-40B4-BE49-F238E27FC236}">
                <a16:creationId xmlns:a16="http://schemas.microsoft.com/office/drawing/2014/main" id="{A0A34AFC-16B6-4D3A-815A-ABC5A267B057}"/>
              </a:ext>
            </a:extLst>
          </p:cNvPr>
          <p:cNvSpPr>
            <a:spLocks noGrp="1"/>
          </p:cNvSpPr>
          <p:nvPr>
            <p:ph idx="15" hasCustomPrompt="1"/>
          </p:nvPr>
        </p:nvSpPr>
        <p:spPr>
          <a:xfrm>
            <a:off x="4694947" y="3927595"/>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pic>
        <p:nvPicPr>
          <p:cNvPr id="2" name="Grafik 1">
            <a:extLst>
              <a:ext uri="{FF2B5EF4-FFF2-40B4-BE49-F238E27FC236}">
                <a16:creationId xmlns:a16="http://schemas.microsoft.com/office/drawing/2014/main" id="{2C0B067D-F435-70CA-1A05-A3AB118943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27D6F867-1B5E-FF68-EE75-A27D893BD6A9}"/>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30628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5210"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0" name="Inhaltsplatzhalter 2"/>
          <p:cNvSpPr>
            <a:spLocks noGrp="1"/>
          </p:cNvSpPr>
          <p:nvPr>
            <p:ph idx="15" hasCustomPrompt="1"/>
          </p:nvPr>
        </p:nvSpPr>
        <p:spPr>
          <a:xfrm>
            <a:off x="331152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602588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2" name="Inhaltsplatzhalter 2"/>
          <p:cNvSpPr>
            <a:spLocks noGrp="1"/>
          </p:cNvSpPr>
          <p:nvPr>
            <p:ph idx="17" hasCustomPrompt="1"/>
          </p:nvPr>
        </p:nvSpPr>
        <p:spPr>
          <a:xfrm>
            <a:off x="625210"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3" name="Inhaltsplatzhalter 2"/>
          <p:cNvSpPr>
            <a:spLocks noGrp="1"/>
          </p:cNvSpPr>
          <p:nvPr>
            <p:ph idx="18" hasCustomPrompt="1"/>
          </p:nvPr>
        </p:nvSpPr>
        <p:spPr>
          <a:xfrm>
            <a:off x="331152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602588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EB4027F-5C62-4372-9BA7-8FFB8CB39070}"/>
              </a:ext>
            </a:extLst>
          </p:cNvPr>
          <p:cNvSpPr>
            <a:spLocks noGrp="1"/>
          </p:cNvSpPr>
          <p:nvPr>
            <p:ph type="ftr" sz="quarter" idx="20"/>
          </p:nvPr>
        </p:nvSpPr>
        <p:spPr>
          <a:xfrm>
            <a:off x="5430465" y="6388042"/>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378E7E22-6273-9CF8-619D-FBC85AF559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31C54AE3-826F-BA09-B0D2-D67DA7DC07AE}"/>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785848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8650" y="1415649"/>
            <a:ext cx="3852000" cy="450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4680000" y="1439592"/>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4680000" y="3755649"/>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719ED45-A6CA-4D5E-9435-BE39A5D0C9C8}"/>
              </a:ext>
            </a:extLst>
          </p:cNvPr>
          <p:cNvSpPr>
            <a:spLocks noGrp="1"/>
          </p:cNvSpPr>
          <p:nvPr>
            <p:ph type="ftr" sz="quarter" idx="20"/>
          </p:nvPr>
        </p:nvSpPr>
        <p:spPr>
          <a:xfrm>
            <a:off x="5445900" y="6380009"/>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210C857F-5B60-9B55-EDF7-BCF336D087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A38429D4-37B9-EB56-5A07-FDBA2C82BA5A}"/>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23676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4EE031E4-FFCB-488B-92D6-8AD7A41A96C2}"/>
              </a:ext>
            </a:extLst>
          </p:cNvPr>
          <p:cNvSpPr>
            <a:spLocks noGrp="1"/>
          </p:cNvSpPr>
          <p:nvPr>
            <p:ph type="body" idx="1"/>
          </p:nvPr>
        </p:nvSpPr>
        <p:spPr>
          <a:xfrm>
            <a:off x="628650" y="1412776"/>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Fußzeilenplatzhalter 4">
            <a:extLst>
              <a:ext uri="{FF2B5EF4-FFF2-40B4-BE49-F238E27FC236}">
                <a16:creationId xmlns:a16="http://schemas.microsoft.com/office/drawing/2014/main" id="{C71E80A5-7207-4BD0-968B-95B46A3991AB}"/>
              </a:ext>
            </a:extLst>
          </p:cNvPr>
          <p:cNvSpPr>
            <a:spLocks noGrp="1"/>
          </p:cNvSpPr>
          <p:nvPr>
            <p:ph type="ftr" sz="quarter" idx="3"/>
          </p:nvPr>
        </p:nvSpPr>
        <p:spPr>
          <a:xfrm>
            <a:off x="5429250" y="641164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CH" dirty="0"/>
              <a:t>Lehrgang Biodiversitätsberatung</a:t>
            </a:r>
          </a:p>
        </p:txBody>
      </p:sp>
      <p:sp>
        <p:nvSpPr>
          <p:cNvPr id="2" name="Titelplatzhalter 1">
            <a:extLst>
              <a:ext uri="{FF2B5EF4-FFF2-40B4-BE49-F238E27FC236}">
                <a16:creationId xmlns:a16="http://schemas.microsoft.com/office/drawing/2014/main" id="{A1720A3F-C75D-1655-8F89-694E22C0D3EC}"/>
              </a:ext>
            </a:extLst>
          </p:cNvPr>
          <p:cNvSpPr>
            <a:spLocks noGrp="1"/>
          </p:cNvSpPr>
          <p:nvPr>
            <p:ph type="title"/>
          </p:nvPr>
        </p:nvSpPr>
        <p:spPr>
          <a:xfrm>
            <a:off x="628650" y="365127"/>
            <a:ext cx="7886700" cy="720000"/>
          </a:xfrm>
          <a:prstGeom prst="rect">
            <a:avLst/>
          </a:prstGeom>
        </p:spPr>
        <p:txBody>
          <a:bodyPr vert="horz" lIns="91440" tIns="45720" rIns="91440" bIns="45720" rtlCol="0" anchor="ctr">
            <a:normAutofit/>
          </a:bodyPr>
          <a:lstStyle/>
          <a:p>
            <a:r>
              <a:rPr lang="de-DE" dirty="0"/>
              <a:t>Mastertitelformat bearbeiten</a:t>
            </a:r>
            <a:endParaRPr lang="de-CH" dirty="0"/>
          </a:p>
        </p:txBody>
      </p:sp>
    </p:spTree>
    <p:extLst>
      <p:ext uri="{BB962C8B-B14F-4D97-AF65-F5344CB8AC3E}">
        <p14:creationId xmlns:p14="http://schemas.microsoft.com/office/powerpoint/2010/main" val="2359690180"/>
      </p:ext>
    </p:extLst>
  </p:cSld>
  <p:clrMap bg1="lt1" tx1="dk1" bg2="lt2" tx2="dk2" accent1="accent1" accent2="accent2" accent3="accent3" accent4="accent4" accent5="accent5" accent6="accent6" hlink="hlink" folHlink="folHlink"/>
  <p:sldLayoutIdLst>
    <p:sldLayoutId id="2147483683" r:id="rId1"/>
    <p:sldLayoutId id="2147483672" r:id="rId2"/>
    <p:sldLayoutId id="2147483684" r:id="rId3"/>
    <p:sldLayoutId id="2147483686" r:id="rId4"/>
    <p:sldLayoutId id="2147483687" r:id="rId5"/>
    <p:sldLayoutId id="2147483688" r:id="rId6"/>
    <p:sldLayoutId id="2147483689" r:id="rId7"/>
    <p:sldLayoutId id="2147483670" r:id="rId8"/>
    <p:sldLayoutId id="2147483671" r:id="rId9"/>
    <p:sldLayoutId id="2147483692" r:id="rId10"/>
  </p:sldLayoutIdLst>
  <p:hf sldNum="0" hdr="0" dt="0"/>
  <p:txStyles>
    <p:title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p:titleStyle>
    <p:body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19.emf"/><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26.emf"/><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hyperlink" Target="https://agripedia.ch/focus-ap-pa/wp-content/uploads/sites/22/2022/07/Broschuere-Pa.Iv_.19.457_Das-Wichtigste-in-Kuerze.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39.png"/><Relationship Id="rId5" Type="http://schemas.openxmlformats.org/officeDocument/2006/relationships/image" Target="../media/image38.emf"/><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hyperlink" Target="https://www.ipsuisse.ch/konsumenten-2/engagement/biodiversitae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44.emf"/><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image" Target="../media/image47.emf"/><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0.xml"/><Relationship Id="rId5" Type="http://schemas.openxmlformats.org/officeDocument/2006/relationships/image" Target="../media/image45.emf"/><Relationship Id="rId4" Type="http://schemas.openxmlformats.org/officeDocument/2006/relationships/image" Target="../media/image50.emf"/></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4.jpe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jpeg"/></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61.jpeg"/><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emf"/><Relationship Id="rId7"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jpeg"/><Relationship Id="rId10" Type="http://schemas.openxmlformats.org/officeDocument/2006/relationships/image" Target="../media/image69.PNG"/><Relationship Id="rId4" Type="http://schemas.openxmlformats.org/officeDocument/2006/relationships/image" Target="../media/image63.emf"/><Relationship Id="rId9" Type="http://schemas.openxmlformats.org/officeDocument/2006/relationships/image" Target="../media/image68.PNG"/></Relationships>
</file>

<file path=ppt/slides/_rels/slide29.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jpeg"/><Relationship Id="rId7" Type="http://schemas.openxmlformats.org/officeDocument/2006/relationships/image" Target="../media/image75.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tif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78.e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80.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79.jpeg"/></Relationships>
</file>

<file path=ppt/slides/_rels/slide3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34.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jpe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88.jpeg"/><Relationship Id="rId5" Type="http://schemas.openxmlformats.org/officeDocument/2006/relationships/image" Target="../media/image87.png"/><Relationship Id="rId4" Type="http://schemas.openxmlformats.org/officeDocument/2006/relationships/image" Target="../media/image86.png"/></Relationships>
</file>

<file path=ppt/slides/_rels/slide3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image" Target="../media/image92.png"/><Relationship Id="rId4" Type="http://schemas.openxmlformats.org/officeDocument/2006/relationships/image" Target="../media/image91.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hyperlink" Target="http://www.agrinatur.ch/" TargetMode="External"/><Relationship Id="rId3" Type="http://schemas.openxmlformats.org/officeDocument/2006/relationships/hyperlink" Target="http://www.agrofutura.ch/" TargetMode="External"/><Relationship Id="rId7" Type="http://schemas.openxmlformats.org/officeDocument/2006/relationships/hyperlink" Target="http://www.agridea.ch/" TargetMode="External"/><Relationship Id="rId2" Type="http://schemas.openxmlformats.org/officeDocument/2006/relationships/hyperlink" Target="mailto:info@agrofutura.ch" TargetMode="External"/><Relationship Id="rId1" Type="http://schemas.openxmlformats.org/officeDocument/2006/relationships/slideLayout" Target="../slideLayouts/slideLayout3.xml"/><Relationship Id="rId6" Type="http://schemas.openxmlformats.org/officeDocument/2006/relationships/hyperlink" Target="mailto:info@agridea.ch" TargetMode="External"/><Relationship Id="rId5" Type="http://schemas.openxmlformats.org/officeDocument/2006/relationships/hyperlink" Target="http://www.fibl.org/" TargetMode="External"/><Relationship Id="rId4" Type="http://schemas.openxmlformats.org/officeDocument/2006/relationships/hyperlink" Target="mailto:info.suisse@fibl.org"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D86126-2FA0-4F13-857B-0852FD4811FE}"/>
              </a:ext>
            </a:extLst>
          </p:cNvPr>
          <p:cNvSpPr>
            <a:spLocks noGrp="1"/>
          </p:cNvSpPr>
          <p:nvPr>
            <p:ph type="ctrTitle"/>
          </p:nvPr>
        </p:nvSpPr>
        <p:spPr>
          <a:xfrm>
            <a:off x="1043608" y="1617464"/>
            <a:ext cx="7128792" cy="2387600"/>
          </a:xfrm>
        </p:spPr>
        <p:txBody>
          <a:bodyPr>
            <a:normAutofit fontScale="90000"/>
          </a:bodyPr>
          <a:lstStyle/>
          <a:p>
            <a:r>
              <a:rPr lang="de-DE" dirty="0">
                <a:latin typeface="+mn-lt"/>
              </a:rPr>
              <a:t>Ausbildungsgang Fachperson Biodiversitätsberatung</a:t>
            </a:r>
            <a:endParaRPr lang="de-CH" dirty="0">
              <a:latin typeface="+mn-lt"/>
            </a:endParaRPr>
          </a:p>
        </p:txBody>
      </p:sp>
      <p:sp>
        <p:nvSpPr>
          <p:cNvPr id="3" name="Untertitel 2">
            <a:extLst>
              <a:ext uri="{FF2B5EF4-FFF2-40B4-BE49-F238E27FC236}">
                <a16:creationId xmlns:a16="http://schemas.microsoft.com/office/drawing/2014/main" id="{7F6B1E64-B0A8-4466-9781-1A50D6C4C1CE}"/>
              </a:ext>
            </a:extLst>
          </p:cNvPr>
          <p:cNvSpPr>
            <a:spLocks noGrp="1"/>
          </p:cNvSpPr>
          <p:nvPr>
            <p:ph type="subTitle" idx="1"/>
          </p:nvPr>
        </p:nvSpPr>
        <p:spPr>
          <a:xfrm>
            <a:off x="1043608" y="4149502"/>
            <a:ext cx="7416824" cy="1655762"/>
          </a:xfrm>
        </p:spPr>
        <p:txBody>
          <a:bodyPr/>
          <a:lstStyle/>
          <a:p>
            <a:r>
              <a:rPr lang="de-DE" dirty="0">
                <a:latin typeface="+mn-lt"/>
              </a:rPr>
              <a:t>Modul Landwirtschaft</a:t>
            </a:r>
          </a:p>
          <a:p>
            <a:r>
              <a:rPr lang="de-CH" b="0" i="0" dirty="0">
                <a:solidFill>
                  <a:srgbClr val="333333"/>
                </a:solidFill>
                <a:effectLst/>
                <a:latin typeface="+mn-lt"/>
              </a:rPr>
              <a:t>Spannungsfeld Produktion und Biodiversitätsförderung</a:t>
            </a:r>
            <a:endParaRPr lang="de-CH" dirty="0">
              <a:latin typeface="+mn-lt"/>
            </a:endParaRPr>
          </a:p>
        </p:txBody>
      </p:sp>
    </p:spTree>
    <p:extLst>
      <p:ext uri="{BB962C8B-B14F-4D97-AF65-F5344CB8AC3E}">
        <p14:creationId xmlns:p14="http://schemas.microsoft.com/office/powerpoint/2010/main" val="2323421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0" y="-27384"/>
            <a:ext cx="9144000" cy="432048"/>
          </a:xfrm>
          <a:solidFill>
            <a:schemeClr val="accent6">
              <a:lumMod val="40000"/>
              <a:lumOff val="60000"/>
            </a:schemeClr>
          </a:solidFill>
        </p:spPr>
        <p:txBody>
          <a:bodyPr>
            <a:normAutofit/>
          </a:bodyPr>
          <a:lstStyle/>
          <a:p>
            <a:r>
              <a:rPr lang="de-DE" b="1" dirty="0">
                <a:latin typeface="+mn-lt"/>
              </a:rPr>
              <a:t>Ackerbau: Beispiele für anspruchsvollere Ackerkulturen</a:t>
            </a:r>
            <a:endParaRPr lang="de-CH" b="1" dirty="0">
              <a:latin typeface="+mn-lt"/>
            </a:endParaRPr>
          </a:p>
        </p:txBody>
      </p:sp>
      <p:pic>
        <p:nvPicPr>
          <p:cNvPr id="10" name="Grafik 9">
            <a:extLst>
              <a:ext uri="{FF2B5EF4-FFF2-40B4-BE49-F238E27FC236}">
                <a16:creationId xmlns:a16="http://schemas.microsoft.com/office/drawing/2014/main" id="{438E4030-C5C5-7C52-B042-9ADC564A90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95081" y="548680"/>
            <a:ext cx="2964751" cy="2223564"/>
          </a:xfrm>
          <a:prstGeom prst="rect">
            <a:avLst/>
          </a:prstGeom>
        </p:spPr>
      </p:pic>
      <p:pic>
        <p:nvPicPr>
          <p:cNvPr id="12" name="Grafik 11">
            <a:extLst>
              <a:ext uri="{FF2B5EF4-FFF2-40B4-BE49-F238E27FC236}">
                <a16:creationId xmlns:a16="http://schemas.microsoft.com/office/drawing/2014/main" id="{AFAB9644-728D-A3A1-8E83-3DC9209173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56176" y="564538"/>
            <a:ext cx="2927169" cy="2195377"/>
          </a:xfrm>
          <a:prstGeom prst="rect">
            <a:avLst/>
          </a:prstGeom>
        </p:spPr>
      </p:pic>
      <p:pic>
        <p:nvPicPr>
          <p:cNvPr id="14" name="Grafik 13">
            <a:extLst>
              <a:ext uri="{FF2B5EF4-FFF2-40B4-BE49-F238E27FC236}">
                <a16:creationId xmlns:a16="http://schemas.microsoft.com/office/drawing/2014/main" id="{2D598D9C-0B81-7B91-66A9-D5DBC53ABD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31840" y="557366"/>
            <a:ext cx="2927171" cy="2195378"/>
          </a:xfrm>
          <a:prstGeom prst="rect">
            <a:avLst/>
          </a:prstGeom>
        </p:spPr>
      </p:pic>
      <p:graphicFrame>
        <p:nvGraphicFramePr>
          <p:cNvPr id="16" name="Tabelle 16">
            <a:extLst>
              <a:ext uri="{FF2B5EF4-FFF2-40B4-BE49-F238E27FC236}">
                <a16:creationId xmlns:a16="http://schemas.microsoft.com/office/drawing/2014/main" id="{FD1EC7B7-ADD8-E6D4-095A-56DB9E03CCED}"/>
              </a:ext>
            </a:extLst>
          </p:cNvPr>
          <p:cNvGraphicFramePr>
            <a:graphicFrameLocks noGrp="1"/>
          </p:cNvGraphicFramePr>
          <p:nvPr>
            <p:extLst>
              <p:ext uri="{D42A27DB-BD31-4B8C-83A1-F6EECF244321}">
                <p14:modId xmlns:p14="http://schemas.microsoft.com/office/powerpoint/2010/main" val="3612349131"/>
              </p:ext>
            </p:extLst>
          </p:nvPr>
        </p:nvGraphicFramePr>
        <p:xfrm>
          <a:off x="95081" y="2852936"/>
          <a:ext cx="8988263" cy="3226100"/>
        </p:xfrm>
        <a:graphic>
          <a:graphicData uri="http://schemas.openxmlformats.org/drawingml/2006/table">
            <a:tbl>
              <a:tblPr firstRow="1" bandRow="1">
                <a:tableStyleId>{93296810-A885-4BE3-A3E7-6D5BEEA58F35}</a:tableStyleId>
              </a:tblPr>
              <a:tblGrid>
                <a:gridCol w="1651645">
                  <a:extLst>
                    <a:ext uri="{9D8B030D-6E8A-4147-A177-3AD203B41FA5}">
                      <a16:colId xmlns:a16="http://schemas.microsoft.com/office/drawing/2014/main" val="1637511425"/>
                    </a:ext>
                  </a:extLst>
                </a:gridCol>
                <a:gridCol w="7336618">
                  <a:extLst>
                    <a:ext uri="{9D8B030D-6E8A-4147-A177-3AD203B41FA5}">
                      <a16:colId xmlns:a16="http://schemas.microsoft.com/office/drawing/2014/main" val="2163605302"/>
                    </a:ext>
                  </a:extLst>
                </a:gridCol>
              </a:tblGrid>
              <a:tr h="482900">
                <a:tc>
                  <a:txBody>
                    <a:bodyPr/>
                    <a:lstStyle/>
                    <a:p>
                      <a:r>
                        <a:rPr lang="de-DE" dirty="0"/>
                        <a:t>Kultur</a:t>
                      </a:r>
                      <a:endParaRPr lang="de-CH" dirty="0"/>
                    </a:p>
                  </a:txBody>
                  <a:tcPr/>
                </a:tc>
                <a:tc>
                  <a:txBody>
                    <a:bodyPr/>
                    <a:lstStyle/>
                    <a:p>
                      <a:r>
                        <a:rPr lang="de-DE" dirty="0"/>
                        <a:t>Eigenschaften</a:t>
                      </a:r>
                      <a:endParaRPr lang="de-CH" dirty="0"/>
                    </a:p>
                  </a:txBody>
                  <a:tcPr/>
                </a:tc>
                <a:extLst>
                  <a:ext uri="{0D108BD9-81ED-4DB2-BD59-A6C34878D82A}">
                    <a16:rowId xmlns:a16="http://schemas.microsoft.com/office/drawing/2014/main" val="2741154939"/>
                  </a:ext>
                </a:extLst>
              </a:tr>
              <a:tr h="482900">
                <a:tc>
                  <a:txBody>
                    <a:bodyPr/>
                    <a:lstStyle/>
                    <a:p>
                      <a:r>
                        <a:rPr lang="de-DE" dirty="0"/>
                        <a:t>Raps</a:t>
                      </a:r>
                      <a:endParaRPr lang="de-CH" dirty="0"/>
                    </a:p>
                  </a:txBody>
                  <a:tcPr/>
                </a:tc>
                <a:tc>
                  <a:txBody>
                    <a:bodyPr/>
                    <a:lstStyle/>
                    <a:p>
                      <a:r>
                        <a:rPr lang="de-DE" dirty="0"/>
                        <a:t>Saat August, Ernte Juli</a:t>
                      </a:r>
                    </a:p>
                    <a:p>
                      <a:r>
                        <a:rPr lang="de-DE" dirty="0"/>
                        <a:t>Schadinsekten: Erdfloh, Rapsglanzkäfer &gt; i.d.R. Einsatz von PSM</a:t>
                      </a:r>
                    </a:p>
                    <a:p>
                      <a:r>
                        <a:rPr lang="de-DE" dirty="0"/>
                        <a:t>einheimisches Pflanzenöl, wird teilweise als Ersatz für Palmöl verwendet</a:t>
                      </a:r>
                      <a:endParaRPr lang="de-CH" dirty="0"/>
                    </a:p>
                  </a:txBody>
                  <a:tcPr/>
                </a:tc>
                <a:extLst>
                  <a:ext uri="{0D108BD9-81ED-4DB2-BD59-A6C34878D82A}">
                    <a16:rowId xmlns:a16="http://schemas.microsoft.com/office/drawing/2014/main" val="2967892150"/>
                  </a:ext>
                </a:extLst>
              </a:tr>
              <a:tr h="482900">
                <a:tc>
                  <a:txBody>
                    <a:bodyPr/>
                    <a:lstStyle/>
                    <a:p>
                      <a:r>
                        <a:rPr lang="de-DE" dirty="0"/>
                        <a:t>Zuckerrüben</a:t>
                      </a:r>
                      <a:endParaRPr lang="de-CH" dirty="0"/>
                    </a:p>
                  </a:txBody>
                  <a:tcPr/>
                </a:tc>
                <a:tc>
                  <a:txBody>
                    <a:bodyPr/>
                    <a:lstStyle/>
                    <a:p>
                      <a:r>
                        <a:rPr lang="de-DE" dirty="0"/>
                        <a:t>Saat im Frühling, Ernte im Herbst</a:t>
                      </a:r>
                    </a:p>
                    <a:p>
                      <a:r>
                        <a:rPr lang="de-DE" dirty="0"/>
                        <a:t>brauchen gute Bodenstruktur (keine Verdichtung und Staunässe)</a:t>
                      </a:r>
                      <a:endParaRPr lang="de-DE" dirty="0">
                        <a:highlight>
                          <a:srgbClr val="FF00FF"/>
                        </a:highlight>
                      </a:endParaRPr>
                    </a:p>
                    <a:p>
                      <a:r>
                        <a:rPr lang="de-CH" dirty="0"/>
                        <a:t>Anbauerleichterung durch Herbizide &gt; Anbau im Biolandbau aufwändig</a:t>
                      </a:r>
                    </a:p>
                  </a:txBody>
                  <a:tcPr/>
                </a:tc>
                <a:extLst>
                  <a:ext uri="{0D108BD9-81ED-4DB2-BD59-A6C34878D82A}">
                    <a16:rowId xmlns:a16="http://schemas.microsoft.com/office/drawing/2014/main" val="2442649790"/>
                  </a:ext>
                </a:extLst>
              </a:tr>
              <a:tr h="482900">
                <a:tc>
                  <a:txBody>
                    <a:bodyPr/>
                    <a:lstStyle/>
                    <a:p>
                      <a:r>
                        <a:rPr lang="de-DE" dirty="0"/>
                        <a:t>Kartoffeln</a:t>
                      </a:r>
                      <a:endParaRPr lang="de-CH" dirty="0"/>
                    </a:p>
                  </a:txBody>
                  <a:tcPr/>
                </a:tc>
                <a:tc>
                  <a:txBody>
                    <a:bodyPr/>
                    <a:lstStyle/>
                    <a:p>
                      <a:r>
                        <a:rPr lang="de-DE" dirty="0"/>
                        <a:t>Pflanzung im Frühling, Ernte Frühsommer bis Herbst</a:t>
                      </a:r>
                    </a:p>
                    <a:p>
                      <a:r>
                        <a:rPr lang="de-DE" dirty="0"/>
                        <a:t>anfällig für Kraut- und Knollenfäule (2021!/2024!), Kartoffelkäfer</a:t>
                      </a:r>
                    </a:p>
                    <a:p>
                      <a:r>
                        <a:rPr lang="de-DE" dirty="0" err="1"/>
                        <a:t>grosser</a:t>
                      </a:r>
                      <a:r>
                        <a:rPr lang="de-DE" dirty="0"/>
                        <a:t> Arbeitsaufwand, Trend zur Spezialisierung</a:t>
                      </a:r>
                      <a:endParaRPr lang="de-CH" dirty="0"/>
                    </a:p>
                  </a:txBody>
                  <a:tcPr/>
                </a:tc>
                <a:extLst>
                  <a:ext uri="{0D108BD9-81ED-4DB2-BD59-A6C34878D82A}">
                    <a16:rowId xmlns:a16="http://schemas.microsoft.com/office/drawing/2014/main" val="685386559"/>
                  </a:ext>
                </a:extLst>
              </a:tr>
            </a:tbl>
          </a:graphicData>
        </a:graphic>
      </p:graphicFrame>
      <p:sp>
        <p:nvSpPr>
          <p:cNvPr id="2" name="Fußzeilenplatzhalter 1">
            <a:extLst>
              <a:ext uri="{FF2B5EF4-FFF2-40B4-BE49-F238E27FC236}">
                <a16:creationId xmlns:a16="http://schemas.microsoft.com/office/drawing/2014/main" id="{AE0C5852-C0E4-6A7E-140B-724708794C93}"/>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657717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338147" y="-27384"/>
            <a:ext cx="6805851" cy="530690"/>
          </a:xfrm>
          <a:solidFill>
            <a:schemeClr val="accent6">
              <a:lumMod val="40000"/>
              <a:lumOff val="60000"/>
            </a:schemeClr>
          </a:solidFill>
        </p:spPr>
        <p:txBody>
          <a:bodyPr>
            <a:noAutofit/>
          </a:bodyPr>
          <a:lstStyle/>
          <a:p>
            <a:r>
              <a:rPr lang="de-DE" b="1" dirty="0">
                <a:latin typeface="+mn-lt"/>
              </a:rPr>
              <a:t>Ackerbau: Beispiele für Nischenkulturen</a:t>
            </a:r>
            <a:endParaRPr lang="de-CH" b="1" dirty="0">
              <a:latin typeface="+mn-lt"/>
            </a:endParaRPr>
          </a:p>
        </p:txBody>
      </p:sp>
      <p:grpSp>
        <p:nvGrpSpPr>
          <p:cNvPr id="18" name="Gruppieren 17">
            <a:extLst>
              <a:ext uri="{FF2B5EF4-FFF2-40B4-BE49-F238E27FC236}">
                <a16:creationId xmlns:a16="http://schemas.microsoft.com/office/drawing/2014/main" id="{83CAF587-5386-37FC-72AF-63ABDBE19E74}"/>
              </a:ext>
            </a:extLst>
          </p:cNvPr>
          <p:cNvGrpSpPr/>
          <p:nvPr/>
        </p:nvGrpSpPr>
        <p:grpSpPr>
          <a:xfrm>
            <a:off x="-1605" y="-21838"/>
            <a:ext cx="2341358" cy="6187142"/>
            <a:chOff x="-1605" y="-21838"/>
            <a:chExt cx="2341358" cy="6546602"/>
          </a:xfrm>
        </p:grpSpPr>
        <p:pic>
          <p:nvPicPr>
            <p:cNvPr id="6" name="Grafik 5" descr="Ein Bild, das Gras, draußen, Feld, Blume enthält.&#10;&#10;Automatisch generierte Beschreibung">
              <a:extLst>
                <a:ext uri="{FF2B5EF4-FFF2-40B4-BE49-F238E27FC236}">
                  <a16:creationId xmlns:a16="http://schemas.microsoft.com/office/drawing/2014/main" id="{12C06E93-ECE3-4E05-A981-1AEE7E2AFC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21838"/>
              <a:ext cx="2339752" cy="1754814"/>
            </a:xfrm>
            <a:prstGeom prst="rect">
              <a:avLst/>
            </a:prstGeom>
          </p:spPr>
        </p:pic>
        <p:pic>
          <p:nvPicPr>
            <p:cNvPr id="8" name="Grafik 7" descr="Ein Bild, das Baum, draußen, Wasser, fahrend enthält.&#10;&#10;Automatisch generierte Beschreibung">
              <a:extLst>
                <a:ext uri="{FF2B5EF4-FFF2-40B4-BE49-F238E27FC236}">
                  <a16:creationId xmlns:a16="http://schemas.microsoft.com/office/drawing/2014/main" id="{7BC52DF6-F62D-0333-48EE-398E6B812D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149080"/>
              <a:ext cx="2338148" cy="2338148"/>
            </a:xfrm>
            <a:prstGeom prst="rect">
              <a:avLst/>
            </a:prstGeom>
          </p:spPr>
        </p:pic>
        <p:pic>
          <p:nvPicPr>
            <p:cNvPr id="2" name="Grafik 1">
              <a:extLst>
                <a:ext uri="{FF2B5EF4-FFF2-40B4-BE49-F238E27FC236}">
                  <a16:creationId xmlns:a16="http://schemas.microsoft.com/office/drawing/2014/main" id="{BAD03833-C0B2-6403-3167-1CC413E5118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04" y="3330485"/>
              <a:ext cx="2338149" cy="1461870"/>
            </a:xfrm>
            <a:prstGeom prst="rect">
              <a:avLst/>
            </a:prstGeom>
          </p:spPr>
        </p:pic>
        <p:pic>
          <p:nvPicPr>
            <p:cNvPr id="9" name="Grafik 8">
              <a:extLst>
                <a:ext uri="{FF2B5EF4-FFF2-40B4-BE49-F238E27FC236}">
                  <a16:creationId xmlns:a16="http://schemas.microsoft.com/office/drawing/2014/main" id="{F8EB848A-DB2A-93B7-1338-10F1261E930F}"/>
                </a:ext>
              </a:extLst>
            </p:cNvPr>
            <p:cNvPicPr>
              <a:picLocks noChangeAspect="1"/>
            </p:cNvPicPr>
            <p:nvPr/>
          </p:nvPicPr>
          <p:blipFill>
            <a:blip r:embed="rId6"/>
            <a:stretch>
              <a:fillRect/>
            </a:stretch>
          </p:blipFill>
          <p:spPr>
            <a:xfrm>
              <a:off x="1" y="1732441"/>
              <a:ext cx="2339752" cy="1598044"/>
            </a:xfrm>
            <a:prstGeom prst="rect">
              <a:avLst/>
            </a:prstGeom>
          </p:spPr>
        </p:pic>
        <p:sp>
          <p:nvSpPr>
            <p:cNvPr id="10" name="Textfeld 9">
              <a:extLst>
                <a:ext uri="{FF2B5EF4-FFF2-40B4-BE49-F238E27FC236}">
                  <a16:creationId xmlns:a16="http://schemas.microsoft.com/office/drawing/2014/main" id="{3B073A12-20FB-11CC-C1C9-C005F3E0503D}"/>
                </a:ext>
              </a:extLst>
            </p:cNvPr>
            <p:cNvSpPr txBox="1"/>
            <p:nvPr/>
          </p:nvSpPr>
          <p:spPr>
            <a:xfrm>
              <a:off x="0" y="3196351"/>
              <a:ext cx="395536" cy="215444"/>
            </a:xfrm>
            <a:prstGeom prst="rect">
              <a:avLst/>
            </a:prstGeom>
            <a:solidFill>
              <a:schemeClr val="bg1"/>
            </a:solidFill>
          </p:spPr>
          <p:txBody>
            <a:bodyPr wrap="square" rtlCol="0">
              <a:spAutoFit/>
            </a:bodyPr>
            <a:lstStyle/>
            <a:p>
              <a:r>
                <a:rPr lang="de-DE" sz="800" b="1" dirty="0"/>
                <a:t>BLW</a:t>
              </a:r>
              <a:endParaRPr lang="de-CH" sz="1050" b="1" dirty="0"/>
            </a:p>
          </p:txBody>
        </p:sp>
        <p:sp>
          <p:nvSpPr>
            <p:cNvPr id="14" name="Textfeld 13">
              <a:extLst>
                <a:ext uri="{FF2B5EF4-FFF2-40B4-BE49-F238E27FC236}">
                  <a16:creationId xmlns:a16="http://schemas.microsoft.com/office/drawing/2014/main" id="{78A88089-0E06-F434-E96F-CCE80E447D62}"/>
                </a:ext>
              </a:extLst>
            </p:cNvPr>
            <p:cNvSpPr txBox="1"/>
            <p:nvPr/>
          </p:nvSpPr>
          <p:spPr>
            <a:xfrm>
              <a:off x="-1605" y="6309320"/>
              <a:ext cx="1477261" cy="215444"/>
            </a:xfrm>
            <a:prstGeom prst="rect">
              <a:avLst/>
            </a:prstGeom>
            <a:solidFill>
              <a:schemeClr val="bg1"/>
            </a:solidFill>
          </p:spPr>
          <p:txBody>
            <a:bodyPr wrap="square" rtlCol="0">
              <a:spAutoFit/>
            </a:bodyPr>
            <a:lstStyle/>
            <a:p>
              <a:r>
                <a:rPr lang="de-DE" sz="800" b="1" dirty="0"/>
                <a:t>R. Dätwyler, Wildenau / AG</a:t>
              </a:r>
              <a:endParaRPr lang="de-CH" sz="800" b="1" dirty="0"/>
            </a:p>
          </p:txBody>
        </p:sp>
      </p:grpSp>
      <p:sp>
        <p:nvSpPr>
          <p:cNvPr id="16" name="Textfeld 15">
            <a:extLst>
              <a:ext uri="{FF2B5EF4-FFF2-40B4-BE49-F238E27FC236}">
                <a16:creationId xmlns:a16="http://schemas.microsoft.com/office/drawing/2014/main" id="{7DC66D64-9074-4EAC-C25A-20ACD130C1B2}"/>
              </a:ext>
            </a:extLst>
          </p:cNvPr>
          <p:cNvSpPr txBox="1"/>
          <p:nvPr/>
        </p:nvSpPr>
        <p:spPr>
          <a:xfrm>
            <a:off x="2338147" y="620688"/>
            <a:ext cx="6805851" cy="3416320"/>
          </a:xfrm>
          <a:prstGeom prst="rect">
            <a:avLst/>
          </a:prstGeom>
          <a:noFill/>
        </p:spPr>
        <p:txBody>
          <a:bodyPr wrap="square" rtlCol="0">
            <a:spAutoFit/>
          </a:bodyPr>
          <a:lstStyle/>
          <a:p>
            <a:r>
              <a:rPr lang="de-DE" dirty="0"/>
              <a:t>Verschiedene Kulturen werden heute im kleinen Rahmen angebaut, teilweise noch in der Versuchsphase, u.a.:</a:t>
            </a:r>
          </a:p>
          <a:p>
            <a:pPr marL="742950" lvl="1" indent="-285750">
              <a:buFont typeface="Symbol" panose="05050102010706020507" pitchFamily="18" charset="2"/>
              <a:buChar char="-"/>
            </a:pPr>
            <a:r>
              <a:rPr lang="de-DE" dirty="0"/>
              <a:t>Mohn</a:t>
            </a:r>
          </a:p>
          <a:p>
            <a:pPr marL="742950" lvl="1" indent="-285750">
              <a:buFont typeface="Symbol" panose="05050102010706020507" pitchFamily="18" charset="2"/>
              <a:buChar char="-"/>
            </a:pPr>
            <a:r>
              <a:rPr lang="de-DE" dirty="0"/>
              <a:t>Buchweizen</a:t>
            </a:r>
          </a:p>
          <a:p>
            <a:pPr marL="742950" lvl="1" indent="-285750">
              <a:buFont typeface="Symbol" panose="05050102010706020507" pitchFamily="18" charset="2"/>
              <a:buChar char="-"/>
            </a:pPr>
            <a:r>
              <a:rPr lang="de-DE" dirty="0"/>
              <a:t>Linsen</a:t>
            </a:r>
          </a:p>
          <a:p>
            <a:pPr marL="742950" lvl="1" indent="-285750">
              <a:buFont typeface="Symbol" panose="05050102010706020507" pitchFamily="18" charset="2"/>
              <a:buChar char="-"/>
            </a:pPr>
            <a:r>
              <a:rPr lang="de-DE" dirty="0"/>
              <a:t>Sojabohnen</a:t>
            </a:r>
          </a:p>
          <a:p>
            <a:pPr marL="742950" lvl="1" indent="-285750">
              <a:buFont typeface="Symbol" panose="05050102010706020507" pitchFamily="18" charset="2"/>
              <a:buChar char="-"/>
            </a:pPr>
            <a:r>
              <a:rPr lang="de-DE" dirty="0"/>
              <a:t>Kichererbsen</a:t>
            </a:r>
          </a:p>
          <a:p>
            <a:pPr marL="742950" lvl="1" indent="-285750">
              <a:buFont typeface="Symbol" panose="05050102010706020507" pitchFamily="18" charset="2"/>
              <a:buChar char="-"/>
            </a:pPr>
            <a:r>
              <a:rPr lang="de-DE" dirty="0"/>
              <a:t>Lein</a:t>
            </a:r>
          </a:p>
          <a:p>
            <a:pPr marL="742950" lvl="1" indent="-285750">
              <a:buFont typeface="Symbol" panose="05050102010706020507" pitchFamily="18" charset="2"/>
              <a:buChar char="-"/>
            </a:pPr>
            <a:r>
              <a:rPr lang="de-DE" dirty="0"/>
              <a:t>Hanf</a:t>
            </a:r>
          </a:p>
          <a:p>
            <a:pPr marL="742950" lvl="1" indent="-285750">
              <a:buFont typeface="Symbol" panose="05050102010706020507" pitchFamily="18" charset="2"/>
              <a:buChar char="-"/>
            </a:pPr>
            <a:r>
              <a:rPr lang="de-DE" dirty="0"/>
              <a:t>Hirse- und Sorghum-Arten</a:t>
            </a:r>
          </a:p>
          <a:p>
            <a:pPr marL="742950" lvl="1" indent="-285750">
              <a:buFont typeface="Symbol" panose="05050102010706020507" pitchFamily="18" charset="2"/>
              <a:buChar char="-"/>
            </a:pPr>
            <a:r>
              <a:rPr lang="de-DE" dirty="0" err="1"/>
              <a:t>Süsskartoffeln</a:t>
            </a:r>
            <a:endParaRPr lang="de-DE" dirty="0"/>
          </a:p>
          <a:p>
            <a:pPr marL="742950" lvl="1" indent="-285750">
              <a:buFont typeface="Symbol" panose="05050102010706020507" pitchFamily="18" charset="2"/>
              <a:buChar char="-"/>
            </a:pPr>
            <a:r>
              <a:rPr lang="de-DE" dirty="0" err="1"/>
              <a:t>Nassreis</a:t>
            </a:r>
            <a:endParaRPr lang="de-DE" dirty="0"/>
          </a:p>
        </p:txBody>
      </p:sp>
      <p:sp>
        <p:nvSpPr>
          <p:cNvPr id="17" name="Textfeld 16">
            <a:extLst>
              <a:ext uri="{FF2B5EF4-FFF2-40B4-BE49-F238E27FC236}">
                <a16:creationId xmlns:a16="http://schemas.microsoft.com/office/drawing/2014/main" id="{37340F3B-F6B0-CC45-505B-C2676292713E}"/>
              </a:ext>
            </a:extLst>
          </p:cNvPr>
          <p:cNvSpPr txBox="1"/>
          <p:nvPr/>
        </p:nvSpPr>
        <p:spPr>
          <a:xfrm>
            <a:off x="2338147" y="4133979"/>
            <a:ext cx="6804249" cy="2031325"/>
          </a:xfrm>
          <a:prstGeom prst="rect">
            <a:avLst/>
          </a:prstGeom>
          <a:solidFill>
            <a:schemeClr val="accent4">
              <a:lumMod val="40000"/>
              <a:lumOff val="60000"/>
            </a:schemeClr>
          </a:solidFill>
        </p:spPr>
        <p:txBody>
          <a:bodyPr wrap="square" rtlCol="0">
            <a:spAutoFit/>
          </a:bodyPr>
          <a:lstStyle/>
          <a:p>
            <a:r>
              <a:rPr lang="de-DE" b="1" dirty="0"/>
              <a:t>Viele dieser Kulturen haben ein gutes Potenzial für:</a:t>
            </a:r>
          </a:p>
          <a:p>
            <a:pPr marL="285750" indent="-285750">
              <a:buFont typeface="Symbol" panose="05050102010706020507" pitchFamily="18" charset="2"/>
              <a:buChar char="-"/>
            </a:pPr>
            <a:r>
              <a:rPr lang="de-DE" dirty="0"/>
              <a:t>die direkte menschliche Ernährung bzw. als nachwachsende Rohstoffe</a:t>
            </a:r>
          </a:p>
          <a:p>
            <a:pPr marL="285750" indent="-285750">
              <a:buFont typeface="Symbol" panose="05050102010706020507" pitchFamily="18" charset="2"/>
              <a:buChar char="-"/>
            </a:pPr>
            <a:r>
              <a:rPr lang="de-DE" dirty="0"/>
              <a:t>extensiven Anbau (eher geringe Ansprüche an Boden, Leguminosen versorgen sich selber mit Stickstoff)</a:t>
            </a:r>
          </a:p>
          <a:p>
            <a:pPr marL="285750" indent="-285750">
              <a:buFont typeface="Symbol" panose="05050102010706020507" pitchFamily="18" charset="2"/>
              <a:buChar char="-"/>
            </a:pPr>
            <a:r>
              <a:rPr lang="de-DE" dirty="0"/>
              <a:t>BD-Förderung (Vielfalt der Kulturen, Amphibienförderung im Nassreisanbau, …)</a:t>
            </a:r>
          </a:p>
        </p:txBody>
      </p:sp>
      <p:sp>
        <p:nvSpPr>
          <p:cNvPr id="5" name="Textfeld 4">
            <a:extLst>
              <a:ext uri="{FF2B5EF4-FFF2-40B4-BE49-F238E27FC236}">
                <a16:creationId xmlns:a16="http://schemas.microsoft.com/office/drawing/2014/main" id="{47134810-3D64-7D8F-03D3-E630F8A57957}"/>
              </a:ext>
            </a:extLst>
          </p:cNvPr>
          <p:cNvSpPr txBox="1"/>
          <p:nvPr/>
        </p:nvSpPr>
        <p:spPr>
          <a:xfrm>
            <a:off x="1712" y="1518900"/>
            <a:ext cx="681856" cy="215444"/>
          </a:xfrm>
          <a:prstGeom prst="rect">
            <a:avLst/>
          </a:prstGeom>
          <a:solidFill>
            <a:schemeClr val="bg1"/>
          </a:solidFill>
        </p:spPr>
        <p:txBody>
          <a:bodyPr wrap="square" rtlCol="0">
            <a:spAutoFit/>
          </a:bodyPr>
          <a:lstStyle/>
          <a:p>
            <a:r>
              <a:rPr lang="de-DE" sz="800" b="1" dirty="0"/>
              <a:t>Agrofutura</a:t>
            </a:r>
            <a:endParaRPr lang="de-CH" sz="1000" b="1" dirty="0"/>
          </a:p>
        </p:txBody>
      </p:sp>
      <p:sp>
        <p:nvSpPr>
          <p:cNvPr id="7" name="Fußzeilenplatzhalter 1">
            <a:extLst>
              <a:ext uri="{FF2B5EF4-FFF2-40B4-BE49-F238E27FC236}">
                <a16:creationId xmlns:a16="http://schemas.microsoft.com/office/drawing/2014/main" id="{6E5FA42B-8D1F-9D00-C617-E66E9893853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1784427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273049" y="-27384"/>
            <a:ext cx="6870951" cy="533105"/>
          </a:xfrm>
          <a:solidFill>
            <a:schemeClr val="accent6">
              <a:lumMod val="40000"/>
              <a:lumOff val="60000"/>
            </a:schemeClr>
          </a:solidFill>
        </p:spPr>
        <p:txBody>
          <a:bodyPr>
            <a:normAutofit/>
          </a:bodyPr>
          <a:lstStyle/>
          <a:p>
            <a:r>
              <a:rPr lang="de-DE" b="1" dirty="0">
                <a:latin typeface="Calibri" panose="020F0502020204030204" pitchFamily="34" charset="0"/>
                <a:cs typeface="Calibri" panose="020F0502020204030204" pitchFamily="34" charset="0"/>
              </a:rPr>
              <a:t>Ackerbau: Bodenbearbeitung</a:t>
            </a:r>
            <a:endParaRPr lang="de-CH" b="1" dirty="0">
              <a:latin typeface="Calibri" panose="020F0502020204030204" pitchFamily="34" charset="0"/>
              <a:cs typeface="Calibri" panose="020F0502020204030204" pitchFamily="34" charset="0"/>
            </a:endParaRPr>
          </a:p>
        </p:txBody>
      </p:sp>
      <p:pic>
        <p:nvPicPr>
          <p:cNvPr id="6" name="Grafik 5">
            <a:extLst>
              <a:ext uri="{FF2B5EF4-FFF2-40B4-BE49-F238E27FC236}">
                <a16:creationId xmlns:a16="http://schemas.microsoft.com/office/drawing/2014/main" id="{C82814DA-3D72-D81A-C857-29641F444C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20" y="1616023"/>
            <a:ext cx="2273049" cy="1341277"/>
          </a:xfrm>
          <a:prstGeom prst="rect">
            <a:avLst/>
          </a:prstGeom>
        </p:spPr>
      </p:pic>
      <p:pic>
        <p:nvPicPr>
          <p:cNvPr id="11" name="Grafik 10" descr="Ein Bild, das draußen, Gras, Himmel, Baum enthält.&#10;&#10;Automatisch generierte Beschreibung">
            <a:extLst>
              <a:ext uri="{FF2B5EF4-FFF2-40B4-BE49-F238E27FC236}">
                <a16:creationId xmlns:a16="http://schemas.microsoft.com/office/drawing/2014/main" id="{4F95F276-9882-A542-52BE-6D6E0CEF67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2278469" cy="1605292"/>
          </a:xfrm>
          <a:prstGeom prst="rect">
            <a:avLst/>
          </a:prstGeom>
        </p:spPr>
      </p:pic>
      <p:pic>
        <p:nvPicPr>
          <p:cNvPr id="14" name="Grafik 13" descr="Ein Bild, das draußen, Himmel, Gras, Outdoorobjekt enthält.&#10;&#10;Automatisch generierte Beschreibung">
            <a:extLst>
              <a:ext uri="{FF2B5EF4-FFF2-40B4-BE49-F238E27FC236}">
                <a16:creationId xmlns:a16="http://schemas.microsoft.com/office/drawing/2014/main" id="{AD6EE76D-1982-5991-8CFD-5EF74B341CF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996952"/>
            <a:ext cx="2273049" cy="1562721"/>
          </a:xfrm>
          <a:prstGeom prst="rect">
            <a:avLst/>
          </a:prstGeom>
        </p:spPr>
      </p:pic>
      <p:sp>
        <p:nvSpPr>
          <p:cNvPr id="15" name="Textfeld 14">
            <a:extLst>
              <a:ext uri="{FF2B5EF4-FFF2-40B4-BE49-F238E27FC236}">
                <a16:creationId xmlns:a16="http://schemas.microsoft.com/office/drawing/2014/main" id="{30AC0013-5701-DAD1-E622-137E63B0F710}"/>
              </a:ext>
            </a:extLst>
          </p:cNvPr>
          <p:cNvSpPr txBox="1"/>
          <p:nvPr/>
        </p:nvSpPr>
        <p:spPr>
          <a:xfrm>
            <a:off x="2411760" y="620688"/>
            <a:ext cx="6726820" cy="5632311"/>
          </a:xfrm>
          <a:prstGeom prst="rect">
            <a:avLst/>
          </a:prstGeom>
          <a:noFill/>
        </p:spPr>
        <p:txBody>
          <a:bodyPr wrap="square" rtlCol="0">
            <a:spAutoFit/>
          </a:bodyPr>
          <a:lstStyle/>
          <a:p>
            <a:r>
              <a:rPr lang="de-DE" b="1" dirty="0"/>
              <a:t>Ziel der Bodenbearbeitung:</a:t>
            </a:r>
          </a:p>
          <a:p>
            <a:pPr marL="285750" indent="-285750">
              <a:buFont typeface="Symbol" panose="05050102010706020507" pitchFamily="18" charset="2"/>
              <a:buChar char="-"/>
            </a:pPr>
            <a:r>
              <a:rPr lang="de-DE" dirty="0"/>
              <a:t>Bodenlockerung</a:t>
            </a:r>
          </a:p>
          <a:p>
            <a:pPr marL="285750" indent="-285750">
              <a:buFont typeface="Symbol" panose="05050102010706020507" pitchFamily="18" charset="2"/>
              <a:buChar char="-"/>
            </a:pPr>
            <a:r>
              <a:rPr lang="de-DE" dirty="0"/>
              <a:t>Pflanzenrückstände und Unkräuter in Boden einarbeiten</a:t>
            </a:r>
          </a:p>
          <a:p>
            <a:pPr marL="285750" indent="-285750">
              <a:buFont typeface="Symbol" panose="05050102010706020507" pitchFamily="18" charset="2"/>
              <a:buChar char="-"/>
            </a:pPr>
            <a:r>
              <a:rPr lang="de-DE" dirty="0" err="1"/>
              <a:t>Saatbett</a:t>
            </a:r>
            <a:r>
              <a:rPr lang="de-DE" dirty="0"/>
              <a:t> mit geeigneter Tiefe und Feinheit herstellen, für guten Wasser- und Lufthaushalt </a:t>
            </a:r>
          </a:p>
          <a:p>
            <a:endParaRPr lang="de-DE" dirty="0"/>
          </a:p>
          <a:p>
            <a:r>
              <a:rPr lang="de-DE" b="1" dirty="0"/>
              <a:t>Traditionelle Verfahren (Arbeitsgänge)</a:t>
            </a:r>
          </a:p>
          <a:p>
            <a:pPr marL="285750" indent="-285750">
              <a:buFont typeface="Symbol" panose="05050102010706020507" pitchFamily="18" charset="2"/>
              <a:buChar char="-"/>
            </a:pPr>
            <a:r>
              <a:rPr lang="de-DE" dirty="0"/>
              <a:t>Pflug, Spatenmaschine, Grubber</a:t>
            </a:r>
          </a:p>
          <a:p>
            <a:pPr marL="285750" indent="-285750">
              <a:buFont typeface="Symbol" panose="05050102010706020507" pitchFamily="18" charset="2"/>
              <a:buChar char="-"/>
            </a:pPr>
            <a:r>
              <a:rPr lang="de-DE" dirty="0"/>
              <a:t>Eggen (mit- und ohne Zapfwellenantrieb), Bodenfräsen</a:t>
            </a:r>
          </a:p>
          <a:p>
            <a:pPr marL="285750" indent="-285750">
              <a:buFont typeface="Symbol" panose="05050102010706020507" pitchFamily="18" charset="2"/>
              <a:buChar char="-"/>
            </a:pPr>
            <a:r>
              <a:rPr lang="de-DE" dirty="0"/>
              <a:t>Saat</a:t>
            </a:r>
          </a:p>
          <a:p>
            <a:pPr marL="285750" indent="-285750">
              <a:buFont typeface="Symbol" panose="05050102010706020507" pitchFamily="18" charset="2"/>
              <a:buChar char="-"/>
            </a:pPr>
            <a:r>
              <a:rPr lang="de-DE" dirty="0"/>
              <a:t>Walzen</a:t>
            </a:r>
          </a:p>
          <a:p>
            <a:endParaRPr lang="de-DE" dirty="0"/>
          </a:p>
          <a:p>
            <a:r>
              <a:rPr lang="de-DE" b="1" dirty="0"/>
              <a:t>Laufende Entwicklungen</a:t>
            </a:r>
          </a:p>
          <a:p>
            <a:pPr marL="285750" indent="-285750">
              <a:buFont typeface="Symbol" panose="05050102010706020507" pitchFamily="18" charset="2"/>
              <a:buChar char="-"/>
            </a:pPr>
            <a:r>
              <a:rPr lang="de-DE" dirty="0"/>
              <a:t>Reduktion der Arbeitsschritte durch kombinierte Maschinen (Bodenbearbeitung, Saat, Rückverfestigung)</a:t>
            </a:r>
          </a:p>
          <a:p>
            <a:pPr marL="285750" indent="-285750">
              <a:buFont typeface="Symbol" panose="05050102010706020507" pitchFamily="18" charset="2"/>
              <a:buChar char="-"/>
            </a:pPr>
            <a:r>
              <a:rPr lang="de-DE" dirty="0"/>
              <a:t>Bodenschutz durch reduzierte / schonende Bodenbearbeitung (Streifenfrässaat, </a:t>
            </a:r>
            <a:r>
              <a:rPr lang="de-DE" dirty="0" err="1"/>
              <a:t>Mulchsaat</a:t>
            </a:r>
            <a:r>
              <a:rPr lang="de-DE" dirty="0"/>
              <a:t>, Direktsaat)</a:t>
            </a:r>
          </a:p>
          <a:p>
            <a:pPr marL="285750" indent="-285750">
              <a:buFont typeface="Symbol" panose="05050102010706020507" pitchFamily="18" charset="2"/>
              <a:buChar char="-"/>
            </a:pPr>
            <a:r>
              <a:rPr lang="de-DE" dirty="0"/>
              <a:t>Spezialisierung auf einzelne Kulturen:</a:t>
            </a:r>
          </a:p>
          <a:p>
            <a:pPr marL="742950" lvl="1" indent="-285750">
              <a:buFont typeface="Wingdings" panose="05000000000000000000" pitchFamily="2" charset="2"/>
              <a:buChar char="Ø"/>
            </a:pPr>
            <a:r>
              <a:rPr lang="de-DE" dirty="0" err="1"/>
              <a:t>grössere</a:t>
            </a:r>
            <a:r>
              <a:rPr lang="de-DE" dirty="0"/>
              <a:t>, schwerere, spezialisiertere Maschinen</a:t>
            </a:r>
          </a:p>
          <a:p>
            <a:pPr marL="742950" lvl="1" indent="-285750">
              <a:buFont typeface="Wingdings" panose="05000000000000000000" pitchFamily="2" charset="2"/>
              <a:buChar char="Ø"/>
            </a:pPr>
            <a:r>
              <a:rPr lang="de-DE" dirty="0"/>
              <a:t>Arbeiten vermehrt durch Lohnunternehmer</a:t>
            </a:r>
          </a:p>
        </p:txBody>
      </p:sp>
      <p:pic>
        <p:nvPicPr>
          <p:cNvPr id="2" name="Grafik 1">
            <a:extLst>
              <a:ext uri="{FF2B5EF4-FFF2-40B4-BE49-F238E27FC236}">
                <a16:creationId xmlns:a16="http://schemas.microsoft.com/office/drawing/2014/main" id="{FAC01A32-97A1-A384-CAF6-D4F644A5A25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768" y="4556570"/>
            <a:ext cx="2291817" cy="1605293"/>
          </a:xfrm>
          <a:prstGeom prst="rect">
            <a:avLst/>
          </a:prstGeom>
        </p:spPr>
      </p:pic>
      <p:sp>
        <p:nvSpPr>
          <p:cNvPr id="5" name="Fußzeilenplatzhalter 1">
            <a:extLst>
              <a:ext uri="{FF2B5EF4-FFF2-40B4-BE49-F238E27FC236}">
                <a16:creationId xmlns:a16="http://schemas.microsoft.com/office/drawing/2014/main" id="{F1E1B388-0E69-BA42-A9B6-3A2E5AE62470}"/>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1313294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439752" y="-27384"/>
            <a:ext cx="6704248" cy="467501"/>
          </a:xfrm>
          <a:solidFill>
            <a:schemeClr val="accent6">
              <a:lumMod val="40000"/>
              <a:lumOff val="60000"/>
            </a:schemeClr>
          </a:solidFill>
        </p:spPr>
        <p:txBody>
          <a:bodyPr>
            <a:normAutofit/>
          </a:bodyPr>
          <a:lstStyle/>
          <a:p>
            <a:r>
              <a:rPr lang="de-DE" b="1" dirty="0">
                <a:latin typeface="+mn-lt"/>
              </a:rPr>
              <a:t>Ackerbau: Unkrautregulierung</a:t>
            </a:r>
            <a:endParaRPr lang="de-CH" b="1" dirty="0">
              <a:latin typeface="+mn-lt"/>
            </a:endParaRPr>
          </a:p>
        </p:txBody>
      </p:sp>
      <p:sp>
        <p:nvSpPr>
          <p:cNvPr id="2" name="Textfeld 1">
            <a:extLst>
              <a:ext uri="{FF2B5EF4-FFF2-40B4-BE49-F238E27FC236}">
                <a16:creationId xmlns:a16="http://schemas.microsoft.com/office/drawing/2014/main" id="{089D1CAE-AC90-C377-D6AE-D71AC378A36D}"/>
              </a:ext>
            </a:extLst>
          </p:cNvPr>
          <p:cNvSpPr txBox="1"/>
          <p:nvPr/>
        </p:nvSpPr>
        <p:spPr>
          <a:xfrm>
            <a:off x="2555776" y="726951"/>
            <a:ext cx="6588224" cy="5078313"/>
          </a:xfrm>
          <a:prstGeom prst="rect">
            <a:avLst/>
          </a:prstGeom>
          <a:noFill/>
        </p:spPr>
        <p:txBody>
          <a:bodyPr wrap="square" rtlCol="0">
            <a:spAutoFit/>
          </a:bodyPr>
          <a:lstStyle/>
          <a:p>
            <a:r>
              <a:rPr lang="de-DE" b="1" dirty="0"/>
              <a:t>Bis ca. 50er Jahre: Viel Handarbeit, begrenzte Mechanisierung</a:t>
            </a:r>
          </a:p>
          <a:p>
            <a:endParaRPr lang="de-DE" dirty="0"/>
          </a:p>
          <a:p>
            <a:endParaRPr lang="de-DE" dirty="0"/>
          </a:p>
          <a:p>
            <a:r>
              <a:rPr lang="de-DE" b="1" dirty="0"/>
              <a:t>Dann: Steigende Mechanisierung &amp; Herbizide</a:t>
            </a:r>
          </a:p>
          <a:p>
            <a:pPr marL="285750" indent="-285750">
              <a:buFontTx/>
              <a:buChar char="-"/>
            </a:pPr>
            <a:r>
              <a:rPr lang="de-DE" dirty="0"/>
              <a:t>chemische Verfahren: Herbizide</a:t>
            </a:r>
          </a:p>
          <a:p>
            <a:pPr marL="285750" indent="-285750">
              <a:buFontTx/>
              <a:buChar char="-"/>
            </a:pPr>
            <a:r>
              <a:rPr lang="de-DE" dirty="0"/>
              <a:t>mechanische Verfahren: (Breitere) Hackgeräte &amp; Striegel</a:t>
            </a:r>
          </a:p>
          <a:p>
            <a:pPr marL="285750" indent="-285750">
              <a:buFontTx/>
              <a:buChar char="-"/>
            </a:pPr>
            <a:r>
              <a:rPr lang="de-DE" dirty="0"/>
              <a:t>physikalische Verfahren: Abflammen, </a:t>
            </a:r>
            <a:r>
              <a:rPr lang="de-DE" dirty="0" err="1"/>
              <a:t>Heisswasser</a:t>
            </a:r>
            <a:endParaRPr lang="de-DE" dirty="0"/>
          </a:p>
          <a:p>
            <a:pPr lvl="1"/>
            <a:endParaRPr lang="de-DE" dirty="0"/>
          </a:p>
          <a:p>
            <a:pPr lvl="1"/>
            <a:endParaRPr lang="de-DE" dirty="0"/>
          </a:p>
          <a:p>
            <a:r>
              <a:rPr lang="de-DE" b="1" dirty="0"/>
              <a:t>Entwicklungen: Reduktion des Einsatzes von Herbiziden</a:t>
            </a:r>
          </a:p>
          <a:p>
            <a:pPr marL="285750" indent="-285750">
              <a:buFontTx/>
              <a:buChar char="-"/>
            </a:pPr>
            <a:r>
              <a:rPr lang="de-DE" dirty="0"/>
              <a:t>Verbot speziell schädlicher / risikoreicher Wirkstoffe</a:t>
            </a:r>
          </a:p>
          <a:p>
            <a:pPr marL="285750" indent="-285750">
              <a:buFontTx/>
              <a:buChar char="-"/>
            </a:pPr>
            <a:r>
              <a:rPr lang="de-DE" dirty="0"/>
              <a:t>Förderung der mechanischen Verfahren (Hackgeräte, Striegel)</a:t>
            </a:r>
          </a:p>
          <a:p>
            <a:pPr marL="285750" indent="-285750">
              <a:buFontTx/>
              <a:buChar char="-"/>
            </a:pPr>
            <a:r>
              <a:rPr lang="de-DE" dirty="0"/>
              <a:t>Bandspritzung</a:t>
            </a:r>
          </a:p>
          <a:p>
            <a:pPr marL="285750" indent="-285750">
              <a:buFontTx/>
              <a:buChar char="-"/>
            </a:pPr>
            <a:r>
              <a:rPr lang="de-DE" dirty="0"/>
              <a:t>Digitalisierung:</a:t>
            </a:r>
          </a:p>
          <a:p>
            <a:pPr marL="742950" lvl="1" indent="-285750">
              <a:buFontTx/>
              <a:buChar char="-"/>
            </a:pPr>
            <a:r>
              <a:rPr lang="de-DE" dirty="0"/>
              <a:t>„Precision Farming“: GPS / Kameras: &gt; effizientes Hacken zwischen den Reihen und in den Reihen</a:t>
            </a:r>
          </a:p>
          <a:p>
            <a:pPr marL="742950" lvl="1" indent="-285750">
              <a:buFontTx/>
              <a:buChar char="-"/>
            </a:pPr>
            <a:r>
              <a:rPr lang="de-DE" dirty="0"/>
              <a:t>Roboter: Erkennung und Behandlung von Unkräutern („Spot-</a:t>
            </a:r>
            <a:r>
              <a:rPr lang="de-DE" dirty="0" err="1"/>
              <a:t>Spraying</a:t>
            </a:r>
            <a:r>
              <a:rPr lang="de-DE" dirty="0"/>
              <a:t>“); </a:t>
            </a:r>
            <a:r>
              <a:rPr lang="de-DE" dirty="0" err="1"/>
              <a:t>Ecorobotix</a:t>
            </a:r>
            <a:endParaRPr lang="de-DE" dirty="0"/>
          </a:p>
        </p:txBody>
      </p:sp>
      <p:pic>
        <p:nvPicPr>
          <p:cNvPr id="7" name="Grafik 6">
            <a:extLst>
              <a:ext uri="{FF2B5EF4-FFF2-40B4-BE49-F238E27FC236}">
                <a16:creationId xmlns:a16="http://schemas.microsoft.com/office/drawing/2014/main" id="{6D72CC51-78F0-130D-0F24-6441E1295D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14765" y="1647900"/>
            <a:ext cx="2424987" cy="1455973"/>
          </a:xfrm>
          <a:prstGeom prst="rect">
            <a:avLst/>
          </a:prstGeom>
          <a:noFill/>
          <a:ln>
            <a:noFill/>
          </a:ln>
        </p:spPr>
      </p:pic>
      <p:grpSp>
        <p:nvGrpSpPr>
          <p:cNvPr id="5" name="Gruppieren 4">
            <a:extLst>
              <a:ext uri="{FF2B5EF4-FFF2-40B4-BE49-F238E27FC236}">
                <a16:creationId xmlns:a16="http://schemas.microsoft.com/office/drawing/2014/main" id="{2A05762E-CA15-42D7-F6B4-001A8E5C3D47}"/>
              </a:ext>
            </a:extLst>
          </p:cNvPr>
          <p:cNvGrpSpPr/>
          <p:nvPr/>
        </p:nvGrpSpPr>
        <p:grpSpPr>
          <a:xfrm>
            <a:off x="15429" y="4699660"/>
            <a:ext cx="2442021" cy="1465644"/>
            <a:chOff x="0" y="4446814"/>
            <a:chExt cx="2483768" cy="1646482"/>
          </a:xfrm>
        </p:grpSpPr>
        <p:pic>
          <p:nvPicPr>
            <p:cNvPr id="8" name="Grafik 7" descr="Ein Bild, das Himmel, draußen, Gras, Outdoorobjekt enthält.">
              <a:extLst>
                <a:ext uri="{FF2B5EF4-FFF2-40B4-BE49-F238E27FC236}">
                  <a16:creationId xmlns:a16="http://schemas.microsoft.com/office/drawing/2014/main" id="{FDC95CC1-EC25-3C03-0E4E-3AC3E5897E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446814"/>
              <a:ext cx="2466443" cy="1646482"/>
            </a:xfrm>
            <a:prstGeom prst="rect">
              <a:avLst/>
            </a:prstGeom>
          </p:spPr>
        </p:pic>
        <p:sp>
          <p:nvSpPr>
            <p:cNvPr id="10" name="Textfeld 9">
              <a:extLst>
                <a:ext uri="{FF2B5EF4-FFF2-40B4-BE49-F238E27FC236}">
                  <a16:creationId xmlns:a16="http://schemas.microsoft.com/office/drawing/2014/main" id="{EB4ABD7E-EE5A-6930-E24B-9E7E7B7C28F0}"/>
                </a:ext>
              </a:extLst>
            </p:cNvPr>
            <p:cNvSpPr txBox="1"/>
            <p:nvPr/>
          </p:nvSpPr>
          <p:spPr>
            <a:xfrm>
              <a:off x="1658465" y="5831686"/>
              <a:ext cx="825303" cy="261610"/>
            </a:xfrm>
            <a:prstGeom prst="rect">
              <a:avLst/>
            </a:prstGeom>
            <a:solidFill>
              <a:schemeClr val="bg1"/>
            </a:solidFill>
          </p:spPr>
          <p:txBody>
            <a:bodyPr wrap="square" rtlCol="0">
              <a:spAutoFit/>
            </a:bodyPr>
            <a:lstStyle/>
            <a:p>
              <a:r>
                <a:rPr lang="de-DE" sz="1100" dirty="0"/>
                <a:t>© </a:t>
              </a:r>
              <a:r>
                <a:rPr lang="de-DE" sz="1100" dirty="0" err="1"/>
                <a:t>Einböck</a:t>
              </a:r>
              <a:endParaRPr lang="de-CH" sz="1100" dirty="0"/>
            </a:p>
          </p:txBody>
        </p:sp>
      </p:grpSp>
      <p:pic>
        <p:nvPicPr>
          <p:cNvPr id="11" name="Grafik 10">
            <a:extLst>
              <a:ext uri="{FF2B5EF4-FFF2-40B4-BE49-F238E27FC236}">
                <a16:creationId xmlns:a16="http://schemas.microsoft.com/office/drawing/2014/main" id="{9C58955D-09F8-E539-D314-4B72FF1B9962}"/>
              </a:ext>
            </a:extLst>
          </p:cNvPr>
          <p:cNvPicPr>
            <a:picLocks noChangeAspect="1"/>
          </p:cNvPicPr>
          <p:nvPr/>
        </p:nvPicPr>
        <p:blipFill>
          <a:blip r:embed="rId5"/>
          <a:stretch>
            <a:fillRect/>
          </a:stretch>
        </p:blipFill>
        <p:spPr>
          <a:xfrm>
            <a:off x="14765" y="-648880"/>
            <a:ext cx="2424987" cy="2396346"/>
          </a:xfrm>
          <a:prstGeom prst="rect">
            <a:avLst/>
          </a:prstGeom>
        </p:spPr>
      </p:pic>
      <p:pic>
        <p:nvPicPr>
          <p:cNvPr id="12" name="Grafik 11">
            <a:extLst>
              <a:ext uri="{FF2B5EF4-FFF2-40B4-BE49-F238E27FC236}">
                <a16:creationId xmlns:a16="http://schemas.microsoft.com/office/drawing/2014/main" id="{9CBADE27-A420-1879-DD95-740040664E85}"/>
              </a:ext>
            </a:extLst>
          </p:cNvPr>
          <p:cNvPicPr>
            <a:picLocks noChangeAspect="1"/>
          </p:cNvPicPr>
          <p:nvPr/>
        </p:nvPicPr>
        <p:blipFill>
          <a:blip r:embed="rId6"/>
          <a:stretch>
            <a:fillRect/>
          </a:stretch>
        </p:blipFill>
        <p:spPr>
          <a:xfrm>
            <a:off x="0" y="3096369"/>
            <a:ext cx="2457450" cy="1628775"/>
          </a:xfrm>
          <a:prstGeom prst="rect">
            <a:avLst/>
          </a:prstGeom>
        </p:spPr>
      </p:pic>
      <p:sp>
        <p:nvSpPr>
          <p:cNvPr id="6" name="Fußzeilenplatzhalter 1">
            <a:extLst>
              <a:ext uri="{FF2B5EF4-FFF2-40B4-BE49-F238E27FC236}">
                <a16:creationId xmlns:a16="http://schemas.microsoft.com/office/drawing/2014/main" id="{75059D01-393E-FD77-0700-980B6F562203}"/>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2769332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185533" y="-27384"/>
            <a:ext cx="6958465" cy="558641"/>
          </a:xfrm>
          <a:solidFill>
            <a:schemeClr val="accent6">
              <a:lumMod val="40000"/>
              <a:lumOff val="60000"/>
            </a:schemeClr>
          </a:solidFill>
        </p:spPr>
        <p:txBody>
          <a:bodyPr>
            <a:normAutofit/>
          </a:bodyPr>
          <a:lstStyle/>
          <a:p>
            <a:r>
              <a:rPr lang="de-DE" b="1" dirty="0">
                <a:latin typeface="+mn-lt"/>
              </a:rPr>
              <a:t>Ackerbau: Pflanzenschutz </a:t>
            </a:r>
            <a:r>
              <a:rPr lang="de-DE" dirty="0">
                <a:latin typeface="+mn-lt"/>
              </a:rPr>
              <a:t>(Krankheiten &amp; Schädlinge)</a:t>
            </a:r>
            <a:endParaRPr lang="de-CH" dirty="0">
              <a:latin typeface="+mn-lt"/>
            </a:endParaRPr>
          </a:p>
        </p:txBody>
      </p:sp>
      <p:sp>
        <p:nvSpPr>
          <p:cNvPr id="2" name="Textfeld 1">
            <a:extLst>
              <a:ext uri="{FF2B5EF4-FFF2-40B4-BE49-F238E27FC236}">
                <a16:creationId xmlns:a16="http://schemas.microsoft.com/office/drawing/2014/main" id="{089D1CAE-AC90-C377-D6AE-D71AC378A36D}"/>
              </a:ext>
            </a:extLst>
          </p:cNvPr>
          <p:cNvSpPr txBox="1"/>
          <p:nvPr/>
        </p:nvSpPr>
        <p:spPr>
          <a:xfrm>
            <a:off x="2185532" y="2204864"/>
            <a:ext cx="6886460" cy="4247317"/>
          </a:xfrm>
          <a:prstGeom prst="rect">
            <a:avLst/>
          </a:prstGeom>
          <a:noFill/>
        </p:spPr>
        <p:txBody>
          <a:bodyPr wrap="square" rtlCol="0">
            <a:spAutoFit/>
          </a:bodyPr>
          <a:lstStyle/>
          <a:p>
            <a:r>
              <a:rPr lang="de-DE" b="1" dirty="0"/>
              <a:t>Traditionelle Ausbringung von PSM</a:t>
            </a:r>
          </a:p>
          <a:p>
            <a:pPr marL="285750" indent="-285750">
              <a:buFont typeface="Symbol" panose="05050102010706020507" pitchFamily="18" charset="2"/>
              <a:buChar char="-"/>
            </a:pPr>
            <a:r>
              <a:rPr lang="de-DE" dirty="0"/>
              <a:t>Spritzbalken (Acker- &amp; Gemüsebau)</a:t>
            </a:r>
          </a:p>
          <a:p>
            <a:pPr marL="285750" indent="-285750">
              <a:buFont typeface="Symbol" panose="05050102010706020507" pitchFamily="18" charset="2"/>
              <a:buChar char="-"/>
            </a:pPr>
            <a:r>
              <a:rPr lang="de-DE" dirty="0"/>
              <a:t>Sprühgeräte (Obstbau, Weinbau)</a:t>
            </a:r>
          </a:p>
          <a:p>
            <a:endParaRPr lang="de-DE" sz="900" dirty="0"/>
          </a:p>
          <a:p>
            <a:r>
              <a:rPr lang="de-DE" b="1" dirty="0"/>
              <a:t>Entwicklungen zur besseren / reduzierten Ausbringung von PSM</a:t>
            </a:r>
          </a:p>
          <a:p>
            <a:pPr marL="285750" indent="-285750">
              <a:buFont typeface="Symbol" panose="05050102010706020507" pitchFamily="18" charset="2"/>
              <a:buChar char="-"/>
            </a:pPr>
            <a:r>
              <a:rPr lang="de-DE" dirty="0"/>
              <a:t>Verbot speziell schädlicher Wirkstoffe</a:t>
            </a:r>
          </a:p>
          <a:p>
            <a:pPr marL="285750" indent="-285750">
              <a:buFont typeface="Symbol" panose="05050102010706020507" pitchFamily="18" charset="2"/>
              <a:buChar char="-"/>
            </a:pPr>
            <a:r>
              <a:rPr lang="de-DE" dirty="0"/>
              <a:t>Wirtschaftlichkeitsüberlegungen (ab wann lohnt sich PSM-Einsatz)</a:t>
            </a:r>
          </a:p>
          <a:p>
            <a:pPr marL="285750" indent="-285750">
              <a:buFont typeface="Symbol" panose="05050102010706020507" pitchFamily="18" charset="2"/>
              <a:buChar char="-"/>
            </a:pPr>
            <a:r>
              <a:rPr lang="de-DE" dirty="0"/>
              <a:t>verbesserte Düsen (reduzierter Druck, „</a:t>
            </a:r>
            <a:r>
              <a:rPr lang="de-DE" dirty="0" err="1"/>
              <a:t>Droplegs</a:t>
            </a:r>
            <a:r>
              <a:rPr lang="de-DE" dirty="0"/>
              <a:t>“)</a:t>
            </a:r>
          </a:p>
          <a:p>
            <a:pPr marL="285750" indent="-285750">
              <a:buFont typeface="Symbol" panose="05050102010706020507" pitchFamily="18" charset="2"/>
              <a:buChar char="-"/>
            </a:pPr>
            <a:r>
              <a:rPr lang="de-DE" dirty="0"/>
              <a:t>Spritzenreinigung auf Waschplätzen</a:t>
            </a:r>
          </a:p>
          <a:p>
            <a:endParaRPr lang="de-DE" sz="900" dirty="0"/>
          </a:p>
          <a:p>
            <a:r>
              <a:rPr lang="de-DE" b="1" dirty="0"/>
              <a:t>Alternativen &amp; Ergänzungen zu PSM</a:t>
            </a:r>
          </a:p>
          <a:p>
            <a:pPr marL="285750" indent="-285750">
              <a:buFont typeface="Symbol" panose="05050102010706020507" pitchFamily="18" charset="2"/>
              <a:buChar char="-"/>
            </a:pPr>
            <a:r>
              <a:rPr lang="de-DE" dirty="0"/>
              <a:t>biotechnische Verfahren</a:t>
            </a:r>
          </a:p>
          <a:p>
            <a:pPr marL="742950" lvl="1" indent="-285750">
              <a:buFont typeface="Symbol" panose="05050102010706020507" pitchFamily="18" charset="2"/>
              <a:buChar char="-"/>
            </a:pPr>
            <a:r>
              <a:rPr lang="de-DE" dirty="0"/>
              <a:t>z.B. Trichogramma-Schlupfwespen gegen Maiszünsler</a:t>
            </a:r>
          </a:p>
          <a:p>
            <a:pPr marL="285750" indent="-285750">
              <a:buFont typeface="Symbol" panose="05050102010706020507" pitchFamily="18" charset="2"/>
              <a:buChar char="-"/>
            </a:pPr>
            <a:r>
              <a:rPr lang="de-DE" dirty="0" err="1"/>
              <a:t>Nützlingsförderung</a:t>
            </a:r>
            <a:endParaRPr lang="de-DE" dirty="0"/>
          </a:p>
          <a:p>
            <a:pPr marL="742950" lvl="1" indent="-285750">
              <a:buFont typeface="Symbol" panose="05050102010706020507" pitchFamily="18" charset="2"/>
              <a:buChar char="-"/>
            </a:pPr>
            <a:r>
              <a:rPr lang="de-DE" dirty="0"/>
              <a:t>z.B. Anlegen von </a:t>
            </a:r>
            <a:r>
              <a:rPr lang="de-DE" dirty="0" err="1"/>
              <a:t>Nützlingsstreifen</a:t>
            </a:r>
            <a:r>
              <a:rPr lang="de-DE" dirty="0"/>
              <a:t>/Brachen</a:t>
            </a:r>
          </a:p>
          <a:p>
            <a:pPr marL="285750" indent="-285750">
              <a:buFont typeface="Symbol" panose="05050102010706020507" pitchFamily="18" charset="2"/>
              <a:buChar char="-"/>
            </a:pPr>
            <a:r>
              <a:rPr lang="de-DE" dirty="0"/>
              <a:t>Pflanzenzüchtung (resistente Sorten), räumliche Diversität Kulturen</a:t>
            </a:r>
          </a:p>
        </p:txBody>
      </p:sp>
      <p:pic>
        <p:nvPicPr>
          <p:cNvPr id="12" name="Grafik 11">
            <a:extLst>
              <a:ext uri="{FF2B5EF4-FFF2-40B4-BE49-F238E27FC236}">
                <a16:creationId xmlns:a16="http://schemas.microsoft.com/office/drawing/2014/main" id="{3FC10A7E-95BC-67BD-4C07-C975A2C6AE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27384"/>
            <a:ext cx="2190814" cy="1327600"/>
          </a:xfrm>
          <a:prstGeom prst="rect">
            <a:avLst/>
          </a:prstGeom>
        </p:spPr>
      </p:pic>
      <p:sp>
        <p:nvSpPr>
          <p:cNvPr id="5" name="Textfeld 4">
            <a:extLst>
              <a:ext uri="{FF2B5EF4-FFF2-40B4-BE49-F238E27FC236}">
                <a16:creationId xmlns:a16="http://schemas.microsoft.com/office/drawing/2014/main" id="{36520ABF-1E81-2CF9-A6FF-913B72B1381F}"/>
              </a:ext>
            </a:extLst>
          </p:cNvPr>
          <p:cNvSpPr txBox="1"/>
          <p:nvPr/>
        </p:nvSpPr>
        <p:spPr>
          <a:xfrm>
            <a:off x="2189725" y="692696"/>
            <a:ext cx="6958467" cy="1477328"/>
          </a:xfrm>
          <a:prstGeom prst="rect">
            <a:avLst/>
          </a:prstGeom>
          <a:solidFill>
            <a:schemeClr val="accent4">
              <a:lumMod val="40000"/>
              <a:lumOff val="60000"/>
            </a:schemeClr>
          </a:solidFill>
        </p:spPr>
        <p:txBody>
          <a:bodyPr wrap="square" rtlCol="0">
            <a:spAutoFit/>
          </a:bodyPr>
          <a:lstStyle/>
          <a:p>
            <a:r>
              <a:rPr lang="de-DE" dirty="0"/>
              <a:t>Mitte 19. Jh. „</a:t>
            </a:r>
            <a:r>
              <a:rPr lang="de-DE" dirty="0" err="1"/>
              <a:t>Irish</a:t>
            </a:r>
            <a:r>
              <a:rPr lang="de-DE" dirty="0"/>
              <a:t> </a:t>
            </a:r>
            <a:r>
              <a:rPr lang="de-DE" dirty="0" err="1"/>
              <a:t>Potato</a:t>
            </a:r>
            <a:r>
              <a:rPr lang="de-DE" dirty="0"/>
              <a:t> </a:t>
            </a:r>
            <a:r>
              <a:rPr lang="de-DE" dirty="0" err="1"/>
              <a:t>Famine</a:t>
            </a:r>
            <a:r>
              <a:rPr lang="de-DE" dirty="0"/>
              <a:t>“ &gt; Hungersnot, Auswanderung</a:t>
            </a:r>
          </a:p>
          <a:p>
            <a:r>
              <a:rPr lang="de-DE" dirty="0"/>
              <a:t>2021: Reduktion Kartoffelertrag ÖLN ca. 30%, </a:t>
            </a:r>
            <a:r>
              <a:rPr lang="de-DE" dirty="0" err="1"/>
              <a:t>BioL</a:t>
            </a:r>
            <a:r>
              <a:rPr lang="de-DE" dirty="0"/>
              <a:t> ca. 50%</a:t>
            </a:r>
          </a:p>
          <a:p>
            <a:endParaRPr lang="de-DE" dirty="0"/>
          </a:p>
          <a:p>
            <a:pPr marL="285750" indent="-285750">
              <a:buFont typeface="Wingdings" panose="05000000000000000000" pitchFamily="2" charset="2"/>
              <a:buChar char="Ø"/>
            </a:pPr>
            <a:r>
              <a:rPr lang="de-DE" dirty="0"/>
              <a:t>ohne Pflanzenschutz keine guten und stabilen Erträge</a:t>
            </a:r>
          </a:p>
          <a:p>
            <a:pPr marL="285750" indent="-285750">
              <a:buFont typeface="Wingdings" panose="05000000000000000000" pitchFamily="2" charset="2"/>
              <a:buChar char="Ø"/>
            </a:pPr>
            <a:r>
              <a:rPr lang="de-DE" dirty="0"/>
              <a:t>aber: Pflanzenschutz muss umweltverträglicher werden</a:t>
            </a:r>
          </a:p>
        </p:txBody>
      </p:sp>
      <p:pic>
        <p:nvPicPr>
          <p:cNvPr id="7" name="Grafik 6">
            <a:extLst>
              <a:ext uri="{FF2B5EF4-FFF2-40B4-BE49-F238E27FC236}">
                <a16:creationId xmlns:a16="http://schemas.microsoft.com/office/drawing/2014/main" id="{DF56099E-8816-5573-E9A1-B27742327A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2" y="1340768"/>
            <a:ext cx="2186942" cy="1671113"/>
          </a:xfrm>
          <a:prstGeom prst="rect">
            <a:avLst/>
          </a:prstGeom>
        </p:spPr>
      </p:pic>
      <p:pic>
        <p:nvPicPr>
          <p:cNvPr id="10" name="Grafik 9">
            <a:extLst>
              <a:ext uri="{FF2B5EF4-FFF2-40B4-BE49-F238E27FC236}">
                <a16:creationId xmlns:a16="http://schemas.microsoft.com/office/drawing/2014/main" id="{A8248253-F3F2-E0BF-809E-2E70F699C52C}"/>
              </a:ext>
            </a:extLst>
          </p:cNvPr>
          <p:cNvPicPr>
            <a:picLocks noChangeAspect="1"/>
          </p:cNvPicPr>
          <p:nvPr/>
        </p:nvPicPr>
        <p:blipFill>
          <a:blip r:embed="rId5"/>
          <a:stretch>
            <a:fillRect/>
          </a:stretch>
        </p:blipFill>
        <p:spPr>
          <a:xfrm>
            <a:off x="0" y="4653136"/>
            <a:ext cx="2185534" cy="1479789"/>
          </a:xfrm>
          <a:prstGeom prst="rect">
            <a:avLst/>
          </a:prstGeom>
        </p:spPr>
      </p:pic>
      <p:pic>
        <p:nvPicPr>
          <p:cNvPr id="13" name="Grafik 12">
            <a:extLst>
              <a:ext uri="{FF2B5EF4-FFF2-40B4-BE49-F238E27FC236}">
                <a16:creationId xmlns:a16="http://schemas.microsoft.com/office/drawing/2014/main" id="{3EB6081D-4C15-76BD-8DEE-F43CEEAE3553}"/>
              </a:ext>
            </a:extLst>
          </p:cNvPr>
          <p:cNvPicPr>
            <a:picLocks noChangeAspect="1"/>
          </p:cNvPicPr>
          <p:nvPr/>
        </p:nvPicPr>
        <p:blipFill>
          <a:blip r:embed="rId6"/>
          <a:stretch>
            <a:fillRect/>
          </a:stretch>
        </p:blipFill>
        <p:spPr>
          <a:xfrm rot="5400000">
            <a:off x="257210" y="2773835"/>
            <a:ext cx="1671114" cy="2185533"/>
          </a:xfrm>
          <a:prstGeom prst="rect">
            <a:avLst/>
          </a:prstGeom>
        </p:spPr>
      </p:pic>
      <p:sp>
        <p:nvSpPr>
          <p:cNvPr id="6" name="Fußzeilenplatzhalter 1">
            <a:extLst>
              <a:ext uri="{FF2B5EF4-FFF2-40B4-BE49-F238E27FC236}">
                <a16:creationId xmlns:a16="http://schemas.microsoft.com/office/drawing/2014/main" id="{DE1A8679-BF9F-397E-E2B6-1FCF944AA926}"/>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153314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04C32230-A930-D48D-A725-2E8527B477C9}"/>
              </a:ext>
            </a:extLst>
          </p:cNvPr>
          <p:cNvPicPr>
            <a:picLocks noChangeAspect="1"/>
          </p:cNvPicPr>
          <p:nvPr/>
        </p:nvPicPr>
        <p:blipFill>
          <a:blip r:embed="rId3"/>
          <a:stretch>
            <a:fillRect/>
          </a:stretch>
        </p:blipFill>
        <p:spPr>
          <a:xfrm>
            <a:off x="2754068" y="2060848"/>
            <a:ext cx="6042203" cy="3388082"/>
          </a:xfrm>
          <a:prstGeom prst="rect">
            <a:avLst/>
          </a:prstGeom>
        </p:spPr>
      </p:pic>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310584" y="-27384"/>
            <a:ext cx="6833416" cy="792088"/>
          </a:xfrm>
          <a:solidFill>
            <a:schemeClr val="accent6">
              <a:lumMod val="40000"/>
              <a:lumOff val="60000"/>
            </a:schemeClr>
          </a:solidFill>
        </p:spPr>
        <p:txBody>
          <a:bodyPr>
            <a:noAutofit/>
          </a:bodyPr>
          <a:lstStyle/>
          <a:p>
            <a:r>
              <a:rPr lang="de-DE" b="1" dirty="0">
                <a:latin typeface="+mn-lt"/>
              </a:rPr>
              <a:t>Ackerbau</a:t>
            </a:r>
            <a:r>
              <a:rPr lang="de-DE" dirty="0">
                <a:latin typeface="+mn-lt"/>
              </a:rPr>
              <a:t>:</a:t>
            </a:r>
            <a:br>
              <a:rPr lang="de-DE" dirty="0">
                <a:latin typeface="+mn-lt"/>
              </a:rPr>
            </a:br>
            <a:r>
              <a:rPr lang="de-DE" dirty="0">
                <a:latin typeface="+mn-lt"/>
              </a:rPr>
              <a:t>Aktuelle Entwicklungen Boden- und Pflanzenschutz</a:t>
            </a:r>
            <a:endParaRPr lang="de-CH" dirty="0">
              <a:latin typeface="+mn-lt"/>
            </a:endParaRPr>
          </a:p>
        </p:txBody>
      </p:sp>
      <p:sp>
        <p:nvSpPr>
          <p:cNvPr id="2" name="Textfeld 1">
            <a:extLst>
              <a:ext uri="{FF2B5EF4-FFF2-40B4-BE49-F238E27FC236}">
                <a16:creationId xmlns:a16="http://schemas.microsoft.com/office/drawing/2014/main" id="{8A8ADB49-527B-CDB1-3424-05FB6974046A}"/>
              </a:ext>
            </a:extLst>
          </p:cNvPr>
          <p:cNvSpPr txBox="1"/>
          <p:nvPr/>
        </p:nvSpPr>
        <p:spPr>
          <a:xfrm>
            <a:off x="2411760" y="836712"/>
            <a:ext cx="6732240" cy="1569660"/>
          </a:xfrm>
          <a:prstGeom prst="rect">
            <a:avLst/>
          </a:prstGeom>
          <a:noFill/>
        </p:spPr>
        <p:txBody>
          <a:bodyPr wrap="square" rtlCol="0">
            <a:spAutoFit/>
          </a:bodyPr>
          <a:lstStyle/>
          <a:p>
            <a:r>
              <a:rPr lang="de-CH" sz="1600" i="0" u="none" strike="noStrike" baseline="0" dirty="0"/>
              <a:t>Verordnungspaket </a:t>
            </a:r>
            <a:r>
              <a:rPr lang="de-CH" sz="1600" dirty="0"/>
              <a:t>«F</a:t>
            </a:r>
            <a:r>
              <a:rPr lang="de-CH" sz="1600" i="0" u="none" strike="noStrike" baseline="0" dirty="0"/>
              <a:t>ür sauberes Trinkwasser und eine nachhaltigere Landwirtschaft» (</a:t>
            </a:r>
            <a:r>
              <a:rPr lang="de-CH" sz="1600" dirty="0" err="1"/>
              <a:t>Pa.Iv</a:t>
            </a:r>
            <a:r>
              <a:rPr lang="de-CH" sz="1600" dirty="0"/>
              <a:t>. 19.475 2022, Umsetzung seit 2023)</a:t>
            </a:r>
            <a:endParaRPr lang="de-CH" sz="1600" b="1" dirty="0"/>
          </a:p>
          <a:p>
            <a:endParaRPr lang="de-CH" sz="1600" b="1" dirty="0"/>
          </a:p>
          <a:p>
            <a:pPr marL="285750" indent="-285750">
              <a:buFont typeface="Wingdings" panose="05000000000000000000" pitchFamily="2" charset="2"/>
              <a:buChar char="Ø"/>
            </a:pPr>
            <a:r>
              <a:rPr lang="de-CH" sz="1600" b="1" dirty="0"/>
              <a:t>Bestrebungen zur Reduktion des Einsatzes von PSM, zur Förderung der Bodenfruchtbarkeit und zu effizientem N-Einsatz werden verstärkt</a:t>
            </a:r>
          </a:p>
          <a:p>
            <a:pPr marL="285750" indent="-285750">
              <a:buFont typeface="Wingdings" panose="05000000000000000000" pitchFamily="2" charset="2"/>
              <a:buChar char="Ø"/>
            </a:pPr>
            <a:r>
              <a:rPr lang="de-CH" sz="1600" b="1" dirty="0"/>
              <a:t>Weiterentwicklung bisheriger Massnahmen (Extenso, REB) als PSB</a:t>
            </a:r>
          </a:p>
        </p:txBody>
      </p:sp>
      <p:sp>
        <p:nvSpPr>
          <p:cNvPr id="5" name="Textfeld 4">
            <a:extLst>
              <a:ext uri="{FF2B5EF4-FFF2-40B4-BE49-F238E27FC236}">
                <a16:creationId xmlns:a16="http://schemas.microsoft.com/office/drawing/2014/main" id="{D5E25E91-F8A4-4963-D8CE-622FFB700B07}"/>
              </a:ext>
            </a:extLst>
          </p:cNvPr>
          <p:cNvSpPr txBox="1"/>
          <p:nvPr/>
        </p:nvSpPr>
        <p:spPr>
          <a:xfrm>
            <a:off x="7678" y="5877272"/>
            <a:ext cx="9136321" cy="276999"/>
          </a:xfrm>
          <a:prstGeom prst="rect">
            <a:avLst/>
          </a:prstGeom>
          <a:solidFill>
            <a:schemeClr val="accent4">
              <a:lumMod val="20000"/>
              <a:lumOff val="80000"/>
            </a:schemeClr>
          </a:solidFill>
          <a:ln>
            <a:solidFill>
              <a:schemeClr val="tx1"/>
            </a:solidFill>
          </a:ln>
        </p:spPr>
        <p:txBody>
          <a:bodyPr wrap="square" rtlCol="0">
            <a:spAutoFit/>
          </a:bodyPr>
          <a:lstStyle/>
          <a:p>
            <a:r>
              <a:rPr lang="de-CH" sz="1200" dirty="0">
                <a:hlinkClick r:id="rId4">
                  <a:extLst>
                    <a:ext uri="{A12FA001-AC4F-418D-AE19-62706E023703}">
                      <ahyp:hlinkClr xmlns:ahyp="http://schemas.microsoft.com/office/drawing/2018/hyperlinkcolor" val="tx"/>
                    </a:ext>
                  </a:extLst>
                </a:hlinkClick>
              </a:rPr>
              <a:t>https://agripedia.ch/focus-ap-pa/wp-content/uploads/sites/22/2022/07/Broschuere-Pa.Iv_.19.457_Das-Wichtigste-in-Kuerze.pdf</a:t>
            </a:r>
            <a:endParaRPr lang="de-CH" sz="1200" dirty="0"/>
          </a:p>
        </p:txBody>
      </p:sp>
      <p:pic>
        <p:nvPicPr>
          <p:cNvPr id="6" name="Grafik 5">
            <a:extLst>
              <a:ext uri="{FF2B5EF4-FFF2-40B4-BE49-F238E27FC236}">
                <a16:creationId xmlns:a16="http://schemas.microsoft.com/office/drawing/2014/main" id="{41A018EE-CE7B-FD09-459C-59D115F13EC1}"/>
              </a:ext>
            </a:extLst>
          </p:cNvPr>
          <p:cNvPicPr>
            <a:picLocks noChangeAspect="1"/>
          </p:cNvPicPr>
          <p:nvPr/>
        </p:nvPicPr>
        <p:blipFill>
          <a:blip r:embed="rId5"/>
          <a:stretch>
            <a:fillRect/>
          </a:stretch>
        </p:blipFill>
        <p:spPr>
          <a:xfrm>
            <a:off x="0" y="-25947"/>
            <a:ext cx="2310584" cy="1725318"/>
          </a:xfrm>
          <a:prstGeom prst="rect">
            <a:avLst/>
          </a:prstGeom>
        </p:spPr>
      </p:pic>
      <p:pic>
        <p:nvPicPr>
          <p:cNvPr id="8" name="Grafik 7">
            <a:extLst>
              <a:ext uri="{FF2B5EF4-FFF2-40B4-BE49-F238E27FC236}">
                <a16:creationId xmlns:a16="http://schemas.microsoft.com/office/drawing/2014/main" id="{BDB55179-D509-AD6F-AB5C-AA80C81AAB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512" y="2219379"/>
            <a:ext cx="2369189" cy="1569661"/>
          </a:xfrm>
          <a:prstGeom prst="rect">
            <a:avLst/>
          </a:prstGeom>
        </p:spPr>
      </p:pic>
      <p:pic>
        <p:nvPicPr>
          <p:cNvPr id="10" name="Grafik 9">
            <a:extLst>
              <a:ext uri="{FF2B5EF4-FFF2-40B4-BE49-F238E27FC236}">
                <a16:creationId xmlns:a16="http://schemas.microsoft.com/office/drawing/2014/main" id="{F3F88EFD-EBAC-1E1C-93BD-2B78B9E6936C}"/>
              </a:ext>
            </a:extLst>
          </p:cNvPr>
          <p:cNvPicPr>
            <a:picLocks noChangeAspect="1"/>
          </p:cNvPicPr>
          <p:nvPr/>
        </p:nvPicPr>
        <p:blipFill>
          <a:blip r:embed="rId7"/>
          <a:stretch>
            <a:fillRect/>
          </a:stretch>
        </p:blipFill>
        <p:spPr>
          <a:xfrm>
            <a:off x="7679" y="4148120"/>
            <a:ext cx="2324998" cy="1297104"/>
          </a:xfrm>
          <a:prstGeom prst="rect">
            <a:avLst/>
          </a:prstGeom>
        </p:spPr>
      </p:pic>
      <p:sp>
        <p:nvSpPr>
          <p:cNvPr id="9" name="Textfeld 8">
            <a:extLst>
              <a:ext uri="{FF2B5EF4-FFF2-40B4-BE49-F238E27FC236}">
                <a16:creationId xmlns:a16="http://schemas.microsoft.com/office/drawing/2014/main" id="{72085FE3-F0AF-870E-6B3C-0202CE91627D}"/>
              </a:ext>
            </a:extLst>
          </p:cNvPr>
          <p:cNvSpPr txBox="1"/>
          <p:nvPr/>
        </p:nvSpPr>
        <p:spPr>
          <a:xfrm>
            <a:off x="2555776" y="5384249"/>
            <a:ext cx="6240495" cy="276999"/>
          </a:xfrm>
          <a:prstGeom prst="rect">
            <a:avLst/>
          </a:prstGeom>
          <a:solidFill>
            <a:schemeClr val="accent4">
              <a:lumMod val="20000"/>
              <a:lumOff val="80000"/>
            </a:schemeClr>
          </a:solidFill>
          <a:ln>
            <a:solidFill>
              <a:schemeClr val="tx1"/>
            </a:solidFill>
          </a:ln>
        </p:spPr>
        <p:txBody>
          <a:bodyPr wrap="square" rtlCol="0">
            <a:spAutoFit/>
          </a:bodyPr>
          <a:lstStyle/>
          <a:p>
            <a:r>
              <a:rPr lang="de-CH" sz="1200" b="1" dirty="0"/>
              <a:t>ÖLN: Seit 1.1.2023 Verminderung von Abdrift und Abschwemmung von PSM </a:t>
            </a:r>
            <a:r>
              <a:rPr lang="de-CH" sz="900" b="1" dirty="0"/>
              <a:t>&gt; Merkblatt </a:t>
            </a:r>
            <a:r>
              <a:rPr lang="de-CH" sz="900" b="1" dirty="0" err="1"/>
              <a:t>Agridea</a:t>
            </a:r>
            <a:endParaRPr lang="de-CH" sz="900" b="1" dirty="0"/>
          </a:p>
        </p:txBody>
      </p:sp>
      <p:sp>
        <p:nvSpPr>
          <p:cNvPr id="11" name="Fußzeilenplatzhalter 1">
            <a:extLst>
              <a:ext uri="{FF2B5EF4-FFF2-40B4-BE49-F238E27FC236}">
                <a16:creationId xmlns:a16="http://schemas.microsoft.com/office/drawing/2014/main" id="{0691B67F-2F29-4E63-61A2-E21723088DFA}"/>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1842317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570157" y="-27384"/>
            <a:ext cx="6573843" cy="533105"/>
          </a:xfrm>
          <a:solidFill>
            <a:schemeClr val="accent6">
              <a:lumMod val="40000"/>
              <a:lumOff val="60000"/>
            </a:schemeClr>
          </a:solidFill>
        </p:spPr>
        <p:txBody>
          <a:bodyPr>
            <a:normAutofit/>
          </a:bodyPr>
          <a:lstStyle/>
          <a:p>
            <a:r>
              <a:rPr lang="de-DE" b="1" dirty="0">
                <a:latin typeface="+mn-lt"/>
              </a:rPr>
              <a:t>Ackerbau: Bezug zur Biodiversitätsförderung</a:t>
            </a:r>
            <a:endParaRPr lang="de-CH" b="1" dirty="0">
              <a:latin typeface="+mn-lt"/>
            </a:endParaRPr>
          </a:p>
        </p:txBody>
      </p:sp>
      <p:sp>
        <p:nvSpPr>
          <p:cNvPr id="2" name="Textfeld 1">
            <a:extLst>
              <a:ext uri="{FF2B5EF4-FFF2-40B4-BE49-F238E27FC236}">
                <a16:creationId xmlns:a16="http://schemas.microsoft.com/office/drawing/2014/main" id="{3A704D49-BA2D-E2D6-0A83-5310FC764683}"/>
              </a:ext>
            </a:extLst>
          </p:cNvPr>
          <p:cNvSpPr txBox="1"/>
          <p:nvPr/>
        </p:nvSpPr>
        <p:spPr>
          <a:xfrm>
            <a:off x="2570157" y="476672"/>
            <a:ext cx="6573843" cy="5801588"/>
          </a:xfrm>
          <a:prstGeom prst="rect">
            <a:avLst/>
          </a:prstGeom>
          <a:noFill/>
        </p:spPr>
        <p:txBody>
          <a:bodyPr wrap="square" rtlCol="0">
            <a:spAutoFit/>
          </a:bodyPr>
          <a:lstStyle/>
          <a:p>
            <a:r>
              <a:rPr lang="de-CH" b="1" dirty="0"/>
              <a:t>Mechanisierung, Düngung und Pflanzenschutz führen zu:</a:t>
            </a:r>
          </a:p>
          <a:p>
            <a:endParaRPr lang="de-CH" sz="900" b="1" dirty="0"/>
          </a:p>
          <a:p>
            <a:pPr>
              <a:spcAft>
                <a:spcPts val="400"/>
              </a:spcAft>
            </a:pPr>
            <a:r>
              <a:rPr lang="de-CH" sz="1600" b="1" dirty="0"/>
              <a:t>Maschineller Schlagkraft</a:t>
            </a:r>
          </a:p>
          <a:p>
            <a:pPr marL="285750" indent="-285750">
              <a:spcAft>
                <a:spcPts val="400"/>
              </a:spcAft>
              <a:buFont typeface="Symbol" panose="05050102010706020507" pitchFamily="18" charset="2"/>
              <a:buChar char="-"/>
            </a:pPr>
            <a:r>
              <a:rPr lang="de-CH" sz="1600" dirty="0"/>
              <a:t>ausgeräumten Landschaften (Bäume, Gräben, usw. werden entfernt)</a:t>
            </a:r>
          </a:p>
          <a:p>
            <a:pPr marL="285750" indent="-285750">
              <a:spcAft>
                <a:spcPts val="400"/>
              </a:spcAft>
              <a:buFont typeface="Symbol" panose="05050102010706020507" pitchFamily="18" charset="2"/>
              <a:buChar char="-"/>
            </a:pPr>
            <a:r>
              <a:rPr lang="de-CH" sz="1600" dirty="0"/>
              <a:t>(Rand-/Klein-)Strukturen gehen verloren</a:t>
            </a:r>
          </a:p>
          <a:p>
            <a:pPr marL="742950" lvl="1" indent="-285750">
              <a:spcAft>
                <a:spcPts val="400"/>
              </a:spcAft>
              <a:buFont typeface="Wingdings" panose="05000000000000000000" pitchFamily="2" charset="2"/>
              <a:buChar char="Ø"/>
            </a:pPr>
            <a:r>
              <a:rPr lang="de-CH" sz="1600" dirty="0"/>
              <a:t>Einschränkung der Lebensraumvielfalt</a:t>
            </a:r>
          </a:p>
          <a:p>
            <a:pPr>
              <a:spcAft>
                <a:spcPts val="400"/>
              </a:spcAft>
            </a:pPr>
            <a:endParaRPr lang="de-CH" sz="400" b="1" dirty="0"/>
          </a:p>
          <a:p>
            <a:pPr>
              <a:spcAft>
                <a:spcPts val="400"/>
              </a:spcAft>
            </a:pPr>
            <a:r>
              <a:rPr lang="de-CH" sz="1600" b="1" dirty="0"/>
              <a:t>Dichteren Pflanzenbestände bei Getreide/Raps</a:t>
            </a:r>
          </a:p>
          <a:p>
            <a:pPr marL="285750" indent="-285750">
              <a:spcAft>
                <a:spcPts val="400"/>
              </a:spcAft>
              <a:buFont typeface="Symbol" panose="05050102010706020507" pitchFamily="18" charset="2"/>
              <a:buChar char="-"/>
            </a:pPr>
            <a:r>
              <a:rPr lang="de-CH" sz="1600" dirty="0"/>
              <a:t>Verlust an Lebensräumen im Ackergebiet (</a:t>
            </a:r>
            <a:r>
              <a:rPr lang="de-CH" sz="1400" dirty="0"/>
              <a:t>z.B. Feldlerche &amp; Feldhase</a:t>
            </a:r>
            <a:r>
              <a:rPr lang="de-CH" sz="1600" dirty="0"/>
              <a:t>)</a:t>
            </a:r>
          </a:p>
          <a:p>
            <a:pPr marL="285750" indent="-285750">
              <a:spcAft>
                <a:spcPts val="400"/>
              </a:spcAft>
              <a:buFont typeface="Symbol" panose="05050102010706020507" pitchFamily="18" charset="2"/>
              <a:buChar char="-"/>
            </a:pPr>
            <a:r>
              <a:rPr lang="de-CH" sz="1600" dirty="0"/>
              <a:t>Reduktion Acker-</a:t>
            </a:r>
            <a:r>
              <a:rPr lang="de-CH" sz="1600" dirty="0" err="1"/>
              <a:t>Begleitflora</a:t>
            </a:r>
            <a:r>
              <a:rPr lang="de-CH" sz="1600" dirty="0"/>
              <a:t> &gt; Blütenangebot</a:t>
            </a:r>
            <a:endParaRPr lang="de-CH" sz="1600" dirty="0">
              <a:highlight>
                <a:srgbClr val="FF3399"/>
              </a:highlight>
            </a:endParaRPr>
          </a:p>
          <a:p>
            <a:pPr>
              <a:spcAft>
                <a:spcPts val="400"/>
              </a:spcAft>
            </a:pPr>
            <a:endParaRPr lang="de-CH" sz="400" b="1" dirty="0"/>
          </a:p>
          <a:p>
            <a:pPr>
              <a:spcAft>
                <a:spcPts val="400"/>
              </a:spcAft>
            </a:pPr>
            <a:r>
              <a:rPr lang="de-CH" sz="1600" b="1" dirty="0"/>
              <a:t>Negative Auswirkungen von PSM und Düngemitteln</a:t>
            </a:r>
          </a:p>
          <a:p>
            <a:pPr marL="285750" indent="-285750">
              <a:spcAft>
                <a:spcPts val="400"/>
              </a:spcAft>
              <a:buFont typeface="Symbol" panose="05050102010706020507" pitchFamily="18" charset="2"/>
              <a:buChar char="-"/>
            </a:pPr>
            <a:r>
              <a:rPr lang="de-CH" sz="1600" dirty="0"/>
              <a:t>Schädigung von Lebewesen im Boden, in der Luft und im Wasser</a:t>
            </a:r>
          </a:p>
          <a:p>
            <a:pPr marL="285750" indent="-285750">
              <a:spcAft>
                <a:spcPts val="400"/>
              </a:spcAft>
              <a:buFont typeface="Symbol" panose="05050102010706020507" pitchFamily="18" charset="2"/>
              <a:buChar char="-"/>
            </a:pPr>
            <a:r>
              <a:rPr lang="de-CH" sz="1600" dirty="0"/>
              <a:t>Eutrophierung von artenreichen Lebensräumen &amp; Gewässern</a:t>
            </a:r>
          </a:p>
          <a:p>
            <a:pPr marL="285750" indent="-285750">
              <a:spcAft>
                <a:spcPts val="400"/>
              </a:spcAft>
              <a:buFont typeface="Symbol" panose="05050102010706020507" pitchFamily="18" charset="2"/>
              <a:buChar char="-"/>
            </a:pPr>
            <a:r>
              <a:rPr lang="de-CH" sz="1600" dirty="0"/>
              <a:t>Belastung Trinkwasser</a:t>
            </a:r>
          </a:p>
          <a:p>
            <a:pPr>
              <a:spcAft>
                <a:spcPts val="400"/>
              </a:spcAft>
            </a:pPr>
            <a:endParaRPr lang="de-CH" sz="400" b="1" dirty="0"/>
          </a:p>
          <a:p>
            <a:pPr marL="0" lvl="1">
              <a:spcAft>
                <a:spcPts val="400"/>
              </a:spcAft>
            </a:pPr>
            <a:r>
              <a:rPr lang="de-CH" sz="1600" b="1" dirty="0"/>
              <a:t>Spezialisierung, Effizienzdruck</a:t>
            </a:r>
          </a:p>
          <a:p>
            <a:pPr marL="285750" lvl="1" indent="-285750">
              <a:spcAft>
                <a:spcPts val="400"/>
              </a:spcAft>
              <a:buFont typeface="Symbol" panose="05050102010706020507" pitchFamily="18" charset="2"/>
              <a:buChar char="-"/>
            </a:pPr>
            <a:r>
              <a:rPr lang="de-CH" sz="1600" dirty="0"/>
              <a:t>Fokus auf die «wichtigen» Betriebszweige &gt; Reduktion </a:t>
            </a:r>
            <a:r>
              <a:rPr lang="de-CH" sz="1600" dirty="0" err="1"/>
              <a:t>Kulturenvielfalt</a:t>
            </a:r>
            <a:endParaRPr lang="de-CH" sz="1600" dirty="0"/>
          </a:p>
          <a:p>
            <a:pPr marL="285750" lvl="1" indent="-285750">
              <a:spcAft>
                <a:spcPts val="400"/>
              </a:spcAft>
              <a:buFont typeface="Symbol" panose="05050102010706020507" pitchFamily="18" charset="2"/>
              <a:buChar char="-"/>
            </a:pPr>
            <a:r>
              <a:rPr lang="de-CH" sz="1600" dirty="0"/>
              <a:t>Möglichst grosse Schläge &gt; möglichst keine «Zerstückelung» durch BFF</a:t>
            </a:r>
          </a:p>
          <a:p>
            <a:pPr marL="285750" lvl="1" indent="-285750">
              <a:spcAft>
                <a:spcPts val="400"/>
              </a:spcAft>
              <a:buFont typeface="Symbol" panose="05050102010706020507" pitchFamily="18" charset="2"/>
              <a:buChar char="-"/>
            </a:pPr>
            <a:r>
              <a:rPr lang="de-CH" sz="1600" dirty="0"/>
              <a:t>Landabtausch wg. Fruchtfolge &gt; möglichst keine BFF auf solchen Flächen</a:t>
            </a:r>
          </a:p>
          <a:p>
            <a:pPr marL="285750" lvl="1" indent="-285750">
              <a:spcAft>
                <a:spcPts val="400"/>
              </a:spcAft>
              <a:buFont typeface="Symbol" panose="05050102010706020507" pitchFamily="18" charset="2"/>
              <a:buChar char="-"/>
            </a:pPr>
            <a:r>
              <a:rPr lang="de-CH" sz="1600" dirty="0"/>
              <a:t>grössere &amp; schwerere Maschinen &gt; Bodenverdichtung, Beeinträchtigung des Bodenlebens</a:t>
            </a:r>
            <a:endParaRPr lang="de-CH" sz="400" dirty="0"/>
          </a:p>
        </p:txBody>
      </p:sp>
      <p:pic>
        <p:nvPicPr>
          <p:cNvPr id="5" name="Grafik 4">
            <a:extLst>
              <a:ext uri="{FF2B5EF4-FFF2-40B4-BE49-F238E27FC236}">
                <a16:creationId xmlns:a16="http://schemas.microsoft.com/office/drawing/2014/main" id="{46CE44F6-C667-19BC-ABE9-685EDBDC388C}"/>
              </a:ext>
            </a:extLst>
          </p:cNvPr>
          <p:cNvPicPr>
            <a:picLocks noChangeAspect="1"/>
          </p:cNvPicPr>
          <p:nvPr/>
        </p:nvPicPr>
        <p:blipFill>
          <a:blip r:embed="rId3"/>
          <a:stretch>
            <a:fillRect/>
          </a:stretch>
        </p:blipFill>
        <p:spPr>
          <a:xfrm>
            <a:off x="-252536" y="0"/>
            <a:ext cx="2822693" cy="6047756"/>
          </a:xfrm>
          <a:prstGeom prst="rect">
            <a:avLst/>
          </a:prstGeom>
        </p:spPr>
      </p:pic>
      <p:sp>
        <p:nvSpPr>
          <p:cNvPr id="6" name="Fußzeilenplatzhalter 1">
            <a:extLst>
              <a:ext uri="{FF2B5EF4-FFF2-40B4-BE49-F238E27FC236}">
                <a16:creationId xmlns:a16="http://schemas.microsoft.com/office/drawing/2014/main" id="{1C012C36-F3FE-957A-CB0B-52426C970F7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2734687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313790" y="-27384"/>
            <a:ext cx="6824790" cy="605113"/>
          </a:xfrm>
          <a:solidFill>
            <a:schemeClr val="accent6">
              <a:lumMod val="40000"/>
              <a:lumOff val="60000"/>
            </a:schemeClr>
          </a:solidFill>
        </p:spPr>
        <p:txBody>
          <a:bodyPr>
            <a:normAutofit/>
          </a:bodyPr>
          <a:lstStyle/>
          <a:p>
            <a:r>
              <a:rPr lang="de-DE" b="1" dirty="0">
                <a:latin typeface="+mn-lt"/>
              </a:rPr>
              <a:t>Ackerbau: Bezug zur Biodiversitätsförderung</a:t>
            </a:r>
            <a:endParaRPr lang="de-CH" b="1" dirty="0">
              <a:latin typeface="+mn-lt"/>
            </a:endParaRPr>
          </a:p>
        </p:txBody>
      </p:sp>
      <p:pic>
        <p:nvPicPr>
          <p:cNvPr id="9" name="Grafik 8">
            <a:extLst>
              <a:ext uri="{FF2B5EF4-FFF2-40B4-BE49-F238E27FC236}">
                <a16:creationId xmlns:a16="http://schemas.microsoft.com/office/drawing/2014/main" id="{2BC8495A-C8B3-3BE6-6F62-AC1F3609AF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512" y="4869160"/>
            <a:ext cx="2315334" cy="1296144"/>
          </a:xfrm>
          <a:prstGeom prst="rect">
            <a:avLst/>
          </a:prstGeom>
        </p:spPr>
      </p:pic>
      <p:pic>
        <p:nvPicPr>
          <p:cNvPr id="10" name="Grafik 9">
            <a:extLst>
              <a:ext uri="{FF2B5EF4-FFF2-40B4-BE49-F238E27FC236}">
                <a16:creationId xmlns:a16="http://schemas.microsoft.com/office/drawing/2014/main" id="{4BDD831C-EA14-801A-F20B-08B6563CE7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36512" y="3284984"/>
            <a:ext cx="2315335" cy="1614946"/>
          </a:xfrm>
          <a:prstGeom prst="rect">
            <a:avLst/>
          </a:prstGeom>
        </p:spPr>
      </p:pic>
      <p:pic>
        <p:nvPicPr>
          <p:cNvPr id="5" name="Grafik 4">
            <a:extLst>
              <a:ext uri="{FF2B5EF4-FFF2-40B4-BE49-F238E27FC236}">
                <a16:creationId xmlns:a16="http://schemas.microsoft.com/office/drawing/2014/main" id="{687FD9FE-4868-053C-4F1B-7D2A6573BD2A}"/>
              </a:ext>
            </a:extLst>
          </p:cNvPr>
          <p:cNvPicPr>
            <a:picLocks noChangeAspect="1"/>
          </p:cNvPicPr>
          <p:nvPr/>
        </p:nvPicPr>
        <p:blipFill>
          <a:blip r:embed="rId5"/>
          <a:stretch>
            <a:fillRect/>
          </a:stretch>
        </p:blipFill>
        <p:spPr>
          <a:xfrm>
            <a:off x="-18681" y="1556792"/>
            <a:ext cx="2317741" cy="1906746"/>
          </a:xfrm>
          <a:prstGeom prst="rect">
            <a:avLst/>
          </a:prstGeom>
        </p:spPr>
      </p:pic>
      <p:pic>
        <p:nvPicPr>
          <p:cNvPr id="8" name="Grafik 7">
            <a:extLst>
              <a:ext uri="{FF2B5EF4-FFF2-40B4-BE49-F238E27FC236}">
                <a16:creationId xmlns:a16="http://schemas.microsoft.com/office/drawing/2014/main" id="{01202656-A19F-740E-3081-248D163FCF8C}"/>
              </a:ext>
            </a:extLst>
          </p:cNvPr>
          <p:cNvPicPr>
            <a:picLocks noChangeAspect="1"/>
          </p:cNvPicPr>
          <p:nvPr/>
        </p:nvPicPr>
        <p:blipFill>
          <a:blip r:embed="rId6"/>
          <a:stretch>
            <a:fillRect/>
          </a:stretch>
        </p:blipFill>
        <p:spPr>
          <a:xfrm>
            <a:off x="-9057" y="-27384"/>
            <a:ext cx="2313223" cy="1728192"/>
          </a:xfrm>
          <a:prstGeom prst="rect">
            <a:avLst/>
          </a:prstGeom>
        </p:spPr>
      </p:pic>
      <p:pic>
        <p:nvPicPr>
          <p:cNvPr id="6" name="Grafik 5">
            <a:extLst>
              <a:ext uri="{FF2B5EF4-FFF2-40B4-BE49-F238E27FC236}">
                <a16:creationId xmlns:a16="http://schemas.microsoft.com/office/drawing/2014/main" id="{D823BC59-45DB-FA11-FB05-7C62822C8D9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99060" y="2075647"/>
            <a:ext cx="6756935" cy="2505481"/>
          </a:xfrm>
          <a:prstGeom prst="rect">
            <a:avLst/>
          </a:prstGeom>
          <a:ln>
            <a:solidFill>
              <a:schemeClr val="tx1"/>
            </a:solidFill>
          </a:ln>
        </p:spPr>
      </p:pic>
      <p:sp>
        <p:nvSpPr>
          <p:cNvPr id="2" name="Textfeld 1">
            <a:extLst>
              <a:ext uri="{FF2B5EF4-FFF2-40B4-BE49-F238E27FC236}">
                <a16:creationId xmlns:a16="http://schemas.microsoft.com/office/drawing/2014/main" id="{25939E59-B783-E6BC-8419-68417BF20125}"/>
              </a:ext>
            </a:extLst>
          </p:cNvPr>
          <p:cNvSpPr txBox="1"/>
          <p:nvPr/>
        </p:nvSpPr>
        <p:spPr>
          <a:xfrm>
            <a:off x="2701849" y="4725144"/>
            <a:ext cx="6048672" cy="1384995"/>
          </a:xfrm>
          <a:prstGeom prst="rect">
            <a:avLst/>
          </a:prstGeom>
          <a:solidFill>
            <a:schemeClr val="accent4">
              <a:lumMod val="20000"/>
              <a:lumOff val="80000"/>
            </a:schemeClr>
          </a:solidFill>
          <a:ln>
            <a:solidFill>
              <a:schemeClr val="tx1"/>
            </a:solidFill>
          </a:ln>
        </p:spPr>
        <p:txBody>
          <a:bodyPr wrap="square" rtlCol="0">
            <a:spAutoFit/>
          </a:bodyPr>
          <a:lstStyle/>
          <a:p>
            <a:r>
              <a:rPr lang="de-CH" sz="1200" b="1" u="sng" dirty="0"/>
              <a:t>Legende</a:t>
            </a:r>
            <a:r>
              <a:rPr lang="de-CH" sz="1200" b="1" dirty="0"/>
              <a:t>:</a:t>
            </a:r>
          </a:p>
          <a:p>
            <a:endParaRPr lang="de-CH" sz="600" b="1" dirty="0"/>
          </a:p>
          <a:p>
            <a:r>
              <a:rPr lang="de-CH" sz="1200" b="1" dirty="0" err="1"/>
              <a:t>Lumbricus</a:t>
            </a:r>
            <a:r>
              <a:rPr lang="de-CH" sz="1200" b="1" dirty="0"/>
              <a:t> &amp; </a:t>
            </a:r>
            <a:r>
              <a:rPr lang="de-CH" sz="1200" b="1" dirty="0" err="1"/>
              <a:t>Nicodrilus</a:t>
            </a:r>
            <a:r>
              <a:rPr lang="de-CH" sz="1200" b="1" dirty="0"/>
              <a:t>: </a:t>
            </a:r>
            <a:r>
              <a:rPr lang="de-CH" sz="1200" dirty="0"/>
              <a:t>Gattungen der Familie der «Regenwürmer»</a:t>
            </a:r>
          </a:p>
          <a:p>
            <a:endParaRPr lang="de-CH" sz="600" dirty="0"/>
          </a:p>
          <a:p>
            <a:r>
              <a:rPr lang="de-CH" sz="1200" b="1" dirty="0"/>
              <a:t>Lebensräume:</a:t>
            </a:r>
          </a:p>
          <a:p>
            <a:pPr marL="171450" indent="-171450">
              <a:buFont typeface="Symbol" panose="05050102010706020507" pitchFamily="18" charset="2"/>
              <a:buChar char="-"/>
            </a:pPr>
            <a:r>
              <a:rPr lang="de-CH" sz="1200" b="1" dirty="0"/>
              <a:t>Epigäisch: </a:t>
            </a:r>
            <a:r>
              <a:rPr lang="de-CH" sz="1200" dirty="0"/>
              <a:t>Streuauflage auf dem Boden</a:t>
            </a:r>
          </a:p>
          <a:p>
            <a:pPr marL="171450" indent="-171450">
              <a:buFont typeface="Symbol" panose="05050102010706020507" pitchFamily="18" charset="2"/>
              <a:buChar char="-"/>
            </a:pPr>
            <a:r>
              <a:rPr lang="de-CH" sz="1200" b="1" dirty="0" err="1"/>
              <a:t>Endogäisch</a:t>
            </a:r>
            <a:r>
              <a:rPr lang="de-CH" sz="1200" b="1" dirty="0"/>
              <a:t>: </a:t>
            </a:r>
            <a:r>
              <a:rPr lang="de-CH" sz="1200" dirty="0"/>
              <a:t>Obere Mineralschicht der Böden, horizontale Gänge</a:t>
            </a:r>
          </a:p>
          <a:p>
            <a:pPr marL="171450" indent="-171450">
              <a:buFont typeface="Symbol" panose="05050102010706020507" pitchFamily="18" charset="2"/>
              <a:buChar char="-"/>
            </a:pPr>
            <a:r>
              <a:rPr lang="de-CH" sz="1200" b="1" dirty="0" err="1"/>
              <a:t>Anözisch</a:t>
            </a:r>
            <a:r>
              <a:rPr lang="de-CH" sz="1200" b="1" dirty="0"/>
              <a:t>: </a:t>
            </a:r>
            <a:r>
              <a:rPr lang="de-CH" sz="1200" dirty="0"/>
              <a:t>Bis in Bodentiefe von ca. 3m, vertikale Gänge</a:t>
            </a:r>
          </a:p>
        </p:txBody>
      </p:sp>
      <p:sp>
        <p:nvSpPr>
          <p:cNvPr id="7" name="Textfeld 6">
            <a:extLst>
              <a:ext uri="{FF2B5EF4-FFF2-40B4-BE49-F238E27FC236}">
                <a16:creationId xmlns:a16="http://schemas.microsoft.com/office/drawing/2014/main" id="{0EF49881-F639-73C8-73D0-A3AF6385A7D0}"/>
              </a:ext>
            </a:extLst>
          </p:cNvPr>
          <p:cNvSpPr txBox="1"/>
          <p:nvPr/>
        </p:nvSpPr>
        <p:spPr>
          <a:xfrm>
            <a:off x="2351521" y="692696"/>
            <a:ext cx="6787059" cy="1415772"/>
          </a:xfrm>
          <a:prstGeom prst="rect">
            <a:avLst/>
          </a:prstGeom>
          <a:noFill/>
        </p:spPr>
        <p:txBody>
          <a:bodyPr wrap="square" rtlCol="0">
            <a:spAutoFit/>
          </a:bodyPr>
          <a:lstStyle/>
          <a:p>
            <a:r>
              <a:rPr lang="de-CH" b="1" dirty="0"/>
              <a:t>Beispiel:</a:t>
            </a:r>
          </a:p>
          <a:p>
            <a:r>
              <a:rPr lang="de-CH" b="1" dirty="0"/>
              <a:t>Einfluss der Bodenbearbeitung auf die Regenwurmpopulationen</a:t>
            </a:r>
          </a:p>
          <a:p>
            <a:r>
              <a:rPr lang="de-CH" sz="1600" dirty="0"/>
              <a:t>Langzeitversuch «Oberacker», </a:t>
            </a:r>
            <a:r>
              <a:rPr lang="de-CH" sz="1600" dirty="0" err="1"/>
              <a:t>Inforama</a:t>
            </a:r>
            <a:r>
              <a:rPr lang="de-CH" sz="1600" dirty="0"/>
              <a:t> Rütti, Zollikofen, seit 1998</a:t>
            </a:r>
          </a:p>
          <a:p>
            <a:r>
              <a:rPr lang="de-CH" sz="1600" dirty="0"/>
              <a:t>Fachstelle Boden </a:t>
            </a:r>
            <a:r>
              <a:rPr lang="de-CH" sz="1600" dirty="0" err="1"/>
              <a:t>Kt</a:t>
            </a:r>
            <a:r>
              <a:rPr lang="de-CH" sz="1600" dirty="0"/>
              <a:t>. Bern &amp; Agroscope </a:t>
            </a:r>
            <a:r>
              <a:rPr lang="de-CH" sz="1600" dirty="0" err="1"/>
              <a:t>Reckenholz</a:t>
            </a:r>
            <a:endParaRPr lang="de-CH" sz="1600" dirty="0"/>
          </a:p>
          <a:p>
            <a:endParaRPr lang="de-CH" dirty="0"/>
          </a:p>
        </p:txBody>
      </p:sp>
      <p:sp>
        <p:nvSpPr>
          <p:cNvPr id="11" name="Fußzeilenplatzhalter 1">
            <a:extLst>
              <a:ext uri="{FF2B5EF4-FFF2-40B4-BE49-F238E27FC236}">
                <a16:creationId xmlns:a16="http://schemas.microsoft.com/office/drawing/2014/main" id="{8CCCC67E-4079-857D-509C-3D55EAFD77AD}"/>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3066467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0" y="-27384"/>
            <a:ext cx="9144000" cy="533105"/>
          </a:xfrm>
          <a:solidFill>
            <a:schemeClr val="accent6">
              <a:lumMod val="40000"/>
              <a:lumOff val="60000"/>
            </a:schemeClr>
          </a:solidFill>
        </p:spPr>
        <p:txBody>
          <a:bodyPr>
            <a:normAutofit/>
          </a:bodyPr>
          <a:lstStyle/>
          <a:p>
            <a:r>
              <a:rPr lang="de-DE" b="1" dirty="0">
                <a:latin typeface="+mn-lt"/>
              </a:rPr>
              <a:t>Ackerbau: Bezüge zur Biodiversitätsförderung</a:t>
            </a:r>
            <a:endParaRPr lang="de-CH" b="1" dirty="0">
              <a:latin typeface="+mn-lt"/>
            </a:endParaRPr>
          </a:p>
        </p:txBody>
      </p:sp>
      <p:grpSp>
        <p:nvGrpSpPr>
          <p:cNvPr id="6" name="Gruppieren 5">
            <a:extLst>
              <a:ext uri="{FF2B5EF4-FFF2-40B4-BE49-F238E27FC236}">
                <a16:creationId xmlns:a16="http://schemas.microsoft.com/office/drawing/2014/main" id="{66A585AA-6CFF-4E02-E672-9EE70B33EB0B}"/>
              </a:ext>
            </a:extLst>
          </p:cNvPr>
          <p:cNvGrpSpPr/>
          <p:nvPr/>
        </p:nvGrpSpPr>
        <p:grpSpPr>
          <a:xfrm>
            <a:off x="3706586" y="790360"/>
            <a:ext cx="5426433" cy="5408146"/>
            <a:chOff x="4175945" y="764704"/>
            <a:chExt cx="4896544" cy="5229540"/>
          </a:xfrm>
        </p:grpSpPr>
        <p:pic>
          <p:nvPicPr>
            <p:cNvPr id="5" name="Grafik 4">
              <a:extLst>
                <a:ext uri="{FF2B5EF4-FFF2-40B4-BE49-F238E27FC236}">
                  <a16:creationId xmlns:a16="http://schemas.microsoft.com/office/drawing/2014/main" id="{CD710835-D95D-A629-DB1D-72803200D1AC}"/>
                </a:ext>
              </a:extLst>
            </p:cNvPr>
            <p:cNvPicPr>
              <a:picLocks noChangeAspect="1"/>
            </p:cNvPicPr>
            <p:nvPr/>
          </p:nvPicPr>
          <p:blipFill>
            <a:blip r:embed="rId3"/>
            <a:stretch>
              <a:fillRect/>
            </a:stretch>
          </p:blipFill>
          <p:spPr>
            <a:xfrm>
              <a:off x="4175945" y="1185559"/>
              <a:ext cx="4896544" cy="4540832"/>
            </a:xfrm>
            <a:prstGeom prst="rect">
              <a:avLst/>
            </a:prstGeom>
          </p:spPr>
        </p:pic>
        <p:sp>
          <p:nvSpPr>
            <p:cNvPr id="11" name="Textfeld 10">
              <a:extLst>
                <a:ext uri="{FF2B5EF4-FFF2-40B4-BE49-F238E27FC236}">
                  <a16:creationId xmlns:a16="http://schemas.microsoft.com/office/drawing/2014/main" id="{DD742087-7D26-3733-07D3-B94D19E89A90}"/>
                </a:ext>
              </a:extLst>
            </p:cNvPr>
            <p:cNvSpPr txBox="1"/>
            <p:nvPr/>
          </p:nvSpPr>
          <p:spPr>
            <a:xfrm>
              <a:off x="4467782" y="5726393"/>
              <a:ext cx="2784744" cy="267851"/>
            </a:xfrm>
            <a:prstGeom prst="rect">
              <a:avLst/>
            </a:prstGeom>
            <a:noFill/>
          </p:spPr>
          <p:txBody>
            <a:bodyPr wrap="square" rtlCol="0">
              <a:spAutoFit/>
            </a:bodyPr>
            <a:lstStyle/>
            <a:p>
              <a:r>
                <a:rPr lang="de-DE" sz="1200" b="1" dirty="0"/>
                <a:t>Quelle: BLW, Integrierter Pflanzenschutz</a:t>
              </a:r>
              <a:endParaRPr lang="de-CH" sz="1200" b="1" dirty="0"/>
            </a:p>
          </p:txBody>
        </p:sp>
        <p:sp>
          <p:nvSpPr>
            <p:cNvPr id="2" name="Textfeld 1">
              <a:extLst>
                <a:ext uri="{FF2B5EF4-FFF2-40B4-BE49-F238E27FC236}">
                  <a16:creationId xmlns:a16="http://schemas.microsoft.com/office/drawing/2014/main" id="{2AAB90D6-E41E-EB0F-7922-B819130579E1}"/>
                </a:ext>
              </a:extLst>
            </p:cNvPr>
            <p:cNvSpPr txBox="1"/>
            <p:nvPr/>
          </p:nvSpPr>
          <p:spPr>
            <a:xfrm>
              <a:off x="5148065" y="764704"/>
              <a:ext cx="2808312" cy="369332"/>
            </a:xfrm>
            <a:prstGeom prst="rect">
              <a:avLst/>
            </a:prstGeom>
            <a:noFill/>
          </p:spPr>
          <p:txBody>
            <a:bodyPr wrap="square" rtlCol="0">
              <a:spAutoFit/>
            </a:bodyPr>
            <a:lstStyle/>
            <a:p>
              <a:r>
                <a:rPr lang="de-DE" b="1" dirty="0"/>
                <a:t>„Pflanzenschutzpyramide“</a:t>
              </a:r>
              <a:endParaRPr lang="de-CH" b="1" dirty="0"/>
            </a:p>
          </p:txBody>
        </p:sp>
      </p:grpSp>
      <p:sp>
        <p:nvSpPr>
          <p:cNvPr id="7" name="Textfeld 6">
            <a:extLst>
              <a:ext uri="{FF2B5EF4-FFF2-40B4-BE49-F238E27FC236}">
                <a16:creationId xmlns:a16="http://schemas.microsoft.com/office/drawing/2014/main" id="{22EDA1E3-46D3-9003-B027-1F8C7E03C999}"/>
              </a:ext>
            </a:extLst>
          </p:cNvPr>
          <p:cNvSpPr txBox="1"/>
          <p:nvPr/>
        </p:nvSpPr>
        <p:spPr>
          <a:xfrm>
            <a:off x="0" y="3356992"/>
            <a:ext cx="4012837" cy="1856149"/>
          </a:xfrm>
          <a:prstGeom prst="rect">
            <a:avLst/>
          </a:prstGeom>
          <a:solidFill>
            <a:schemeClr val="accent4">
              <a:lumMod val="20000"/>
              <a:lumOff val="80000"/>
            </a:schemeClr>
          </a:solidFill>
        </p:spPr>
        <p:txBody>
          <a:bodyPr wrap="square" rtlCol="0">
            <a:spAutoFit/>
          </a:bodyPr>
          <a:lstStyle/>
          <a:p>
            <a:pPr lvl="1">
              <a:lnSpc>
                <a:spcPct val="110000"/>
              </a:lnSpc>
            </a:pPr>
            <a:endParaRPr lang="de-DE" sz="900" dirty="0"/>
          </a:p>
          <a:p>
            <a:pPr marL="285750" indent="-285750">
              <a:lnSpc>
                <a:spcPct val="110000"/>
              </a:lnSpc>
              <a:buFont typeface="Symbol" panose="05050102010706020507" pitchFamily="18" charset="2"/>
              <a:buChar char="-"/>
            </a:pPr>
            <a:r>
              <a:rPr lang="de-DE" sz="1600" b="1" dirty="0"/>
              <a:t>Entwicklung und Umsetzung eigener Ideen und Initiative:</a:t>
            </a:r>
          </a:p>
          <a:p>
            <a:pPr marL="552450" lvl="1" indent="-285750">
              <a:lnSpc>
                <a:spcPct val="110000"/>
              </a:lnSpc>
              <a:buFont typeface="Symbol" panose="05050102010706020507" pitchFamily="18" charset="2"/>
              <a:buChar char="-"/>
            </a:pPr>
            <a:r>
              <a:rPr lang="de-DE" sz="1600" dirty="0"/>
              <a:t>Regenerative Landwirtschaft</a:t>
            </a:r>
          </a:p>
          <a:p>
            <a:pPr marL="552450" lvl="1" indent="-285750">
              <a:lnSpc>
                <a:spcPct val="110000"/>
              </a:lnSpc>
              <a:buFont typeface="Symbol" panose="05050102010706020507" pitchFamily="18" charset="2"/>
              <a:buChar char="-"/>
            </a:pPr>
            <a:r>
              <a:rPr lang="de-DE" sz="1600" dirty="0"/>
              <a:t>Agroforstwirtschaft</a:t>
            </a:r>
          </a:p>
          <a:p>
            <a:pPr marL="552450" lvl="1" indent="-285750">
              <a:lnSpc>
                <a:spcPct val="110000"/>
              </a:lnSpc>
              <a:buFont typeface="Symbol" panose="05050102010706020507" pitchFamily="18" charset="2"/>
              <a:buChar char="-"/>
            </a:pPr>
            <a:r>
              <a:rPr lang="de-DE" sz="1600" dirty="0"/>
              <a:t>Permakultur</a:t>
            </a:r>
          </a:p>
          <a:p>
            <a:pPr marL="552450" lvl="1" indent="-285750">
              <a:lnSpc>
                <a:spcPct val="110000"/>
              </a:lnSpc>
              <a:buFont typeface="Symbol" panose="05050102010706020507" pitchFamily="18" charset="2"/>
              <a:buChar char="-"/>
            </a:pPr>
            <a:r>
              <a:rPr lang="de-DE" sz="1600" dirty="0"/>
              <a:t>….</a:t>
            </a:r>
            <a:endParaRPr lang="de-CH" sz="1600" dirty="0"/>
          </a:p>
        </p:txBody>
      </p:sp>
      <p:sp>
        <p:nvSpPr>
          <p:cNvPr id="13" name="Textfeld 12">
            <a:extLst>
              <a:ext uri="{FF2B5EF4-FFF2-40B4-BE49-F238E27FC236}">
                <a16:creationId xmlns:a16="http://schemas.microsoft.com/office/drawing/2014/main" id="{966C4E5B-4B04-1175-7515-7532BD8657B6}"/>
              </a:ext>
            </a:extLst>
          </p:cNvPr>
          <p:cNvSpPr txBox="1"/>
          <p:nvPr/>
        </p:nvSpPr>
        <p:spPr>
          <a:xfrm>
            <a:off x="-5348" y="538331"/>
            <a:ext cx="4450614" cy="2953116"/>
          </a:xfrm>
          <a:prstGeom prst="rect">
            <a:avLst/>
          </a:prstGeom>
          <a:solidFill>
            <a:schemeClr val="accent1">
              <a:lumMod val="20000"/>
              <a:lumOff val="80000"/>
            </a:schemeClr>
          </a:solidFill>
        </p:spPr>
        <p:txBody>
          <a:bodyPr wrap="square" rtlCol="0">
            <a:spAutoFit/>
          </a:bodyPr>
          <a:lstStyle/>
          <a:p>
            <a:pPr>
              <a:lnSpc>
                <a:spcPct val="110000"/>
              </a:lnSpc>
            </a:pPr>
            <a:r>
              <a:rPr lang="de-DE" b="1" dirty="0"/>
              <a:t>Einflussmöglichkeiten BetriebsleiterInnen</a:t>
            </a:r>
          </a:p>
          <a:p>
            <a:pPr>
              <a:lnSpc>
                <a:spcPct val="110000"/>
              </a:lnSpc>
            </a:pPr>
            <a:endParaRPr lang="de-DE" sz="500" dirty="0"/>
          </a:p>
          <a:p>
            <a:pPr marL="285750" indent="-285750">
              <a:lnSpc>
                <a:spcPct val="110000"/>
              </a:lnSpc>
              <a:buFont typeface="Symbol" panose="05050102010706020507" pitchFamily="18" charset="2"/>
              <a:buChar char="-"/>
            </a:pPr>
            <a:r>
              <a:rPr lang="de-DE" sz="1600" dirty="0"/>
              <a:t>„Gute Landwirtschaftliche Praxis“ (u.a. Pflanzenschutzpyramide)</a:t>
            </a:r>
          </a:p>
          <a:p>
            <a:pPr marL="285750" indent="-285750">
              <a:lnSpc>
                <a:spcPct val="110000"/>
              </a:lnSpc>
              <a:buFont typeface="Symbol" panose="05050102010706020507" pitchFamily="18" charset="2"/>
              <a:buChar char="-"/>
            </a:pPr>
            <a:r>
              <a:rPr lang="de-DE" sz="1600" dirty="0"/>
              <a:t>Teilnahme an den Programmen für PSB: Reduktion N und PSM, Förderung Bodenfruchtbarkeit</a:t>
            </a:r>
          </a:p>
          <a:p>
            <a:pPr marL="285750" indent="-285750">
              <a:lnSpc>
                <a:spcPct val="110000"/>
              </a:lnSpc>
              <a:buFont typeface="Symbol" panose="05050102010706020507" pitchFamily="18" charset="2"/>
              <a:buChar char="-"/>
            </a:pPr>
            <a:r>
              <a:rPr lang="de-DE" sz="1600" dirty="0"/>
              <a:t>Teilnahme an Vernetzungsprojekten (auch BFF auf der Ackerfläche!)</a:t>
            </a:r>
          </a:p>
          <a:p>
            <a:pPr marL="285750" indent="-285750">
              <a:lnSpc>
                <a:spcPct val="110000"/>
              </a:lnSpc>
              <a:buFont typeface="Symbol" panose="05050102010706020507" pitchFamily="18" charset="2"/>
              <a:buChar char="-"/>
            </a:pPr>
            <a:r>
              <a:rPr lang="de-DE" sz="1600" dirty="0"/>
              <a:t>Biodiversitätspunkte IP Suisse &amp; Bio Suisse &gt;</a:t>
            </a:r>
          </a:p>
          <a:p>
            <a:pPr lvl="1">
              <a:lnSpc>
                <a:spcPct val="110000"/>
              </a:lnSpc>
            </a:pPr>
            <a:r>
              <a:rPr lang="de-DE" sz="900" dirty="0">
                <a:hlinkClick r:id="rId4"/>
              </a:rPr>
              <a:t>https://www.ipsuisse.ch/konsumenten-2/engagement/biodiversitaet/</a:t>
            </a:r>
            <a:endParaRPr lang="de-DE" sz="900" dirty="0"/>
          </a:p>
          <a:p>
            <a:pPr lvl="1">
              <a:lnSpc>
                <a:spcPct val="110000"/>
              </a:lnSpc>
            </a:pPr>
            <a:r>
              <a:rPr lang="de-DE" sz="900" dirty="0"/>
              <a:t>Richtlinien </a:t>
            </a:r>
            <a:r>
              <a:rPr lang="de-DE" sz="900" dirty="0" err="1"/>
              <a:t>BioSuisse</a:t>
            </a:r>
            <a:r>
              <a:rPr lang="de-DE" sz="900" dirty="0"/>
              <a:t>: </a:t>
            </a:r>
            <a:r>
              <a:rPr lang="de-DE" sz="900" dirty="0" err="1"/>
              <a:t>Massnahmenliste</a:t>
            </a:r>
            <a:endParaRPr lang="de-DE" sz="900" dirty="0"/>
          </a:p>
        </p:txBody>
      </p:sp>
      <p:sp>
        <p:nvSpPr>
          <p:cNvPr id="8" name="Fußzeilenplatzhalter 1">
            <a:extLst>
              <a:ext uri="{FF2B5EF4-FFF2-40B4-BE49-F238E27FC236}">
                <a16:creationId xmlns:a16="http://schemas.microsoft.com/office/drawing/2014/main" id="{37C9BC03-B27A-8C95-E43C-DA8ED46E31AB}"/>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2722322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006404" y="-27384"/>
            <a:ext cx="7137596" cy="406758"/>
          </a:xfrm>
          <a:solidFill>
            <a:schemeClr val="accent6">
              <a:lumMod val="40000"/>
              <a:lumOff val="60000"/>
            </a:schemeClr>
          </a:solidFill>
        </p:spPr>
        <p:txBody>
          <a:bodyPr>
            <a:noAutofit/>
          </a:bodyPr>
          <a:lstStyle/>
          <a:p>
            <a:r>
              <a:rPr lang="de-DE" b="1" dirty="0">
                <a:latin typeface="+mn-lt"/>
              </a:rPr>
              <a:t>Ackerbau: Fruchtfolge</a:t>
            </a:r>
            <a:endParaRPr lang="de-CH" b="1" dirty="0">
              <a:latin typeface="+mn-lt"/>
            </a:endParaRPr>
          </a:p>
        </p:txBody>
      </p:sp>
      <p:graphicFrame>
        <p:nvGraphicFramePr>
          <p:cNvPr id="6" name="Tabelle 7">
            <a:extLst>
              <a:ext uri="{FF2B5EF4-FFF2-40B4-BE49-F238E27FC236}">
                <a16:creationId xmlns:a16="http://schemas.microsoft.com/office/drawing/2014/main" id="{1390619D-9E53-E10C-92B4-FC5AB57058BB}"/>
              </a:ext>
            </a:extLst>
          </p:cNvPr>
          <p:cNvGraphicFramePr>
            <a:graphicFrameLocks noGrp="1"/>
          </p:cNvGraphicFramePr>
          <p:nvPr>
            <p:extLst>
              <p:ext uri="{D42A27DB-BD31-4B8C-83A1-F6EECF244321}">
                <p14:modId xmlns:p14="http://schemas.microsoft.com/office/powerpoint/2010/main" val="1504110310"/>
              </p:ext>
            </p:extLst>
          </p:nvPr>
        </p:nvGraphicFramePr>
        <p:xfrm>
          <a:off x="2022493" y="404664"/>
          <a:ext cx="7121507" cy="5476534"/>
        </p:xfrm>
        <a:graphic>
          <a:graphicData uri="http://schemas.openxmlformats.org/drawingml/2006/table">
            <a:tbl>
              <a:tblPr firstRow="1" bandRow="1">
                <a:tableStyleId>{93296810-A885-4BE3-A3E7-6D5BEEA58F35}</a:tableStyleId>
              </a:tblPr>
              <a:tblGrid>
                <a:gridCol w="2224597">
                  <a:extLst>
                    <a:ext uri="{9D8B030D-6E8A-4147-A177-3AD203B41FA5}">
                      <a16:colId xmlns:a16="http://schemas.microsoft.com/office/drawing/2014/main" val="2400413488"/>
                    </a:ext>
                  </a:extLst>
                </a:gridCol>
                <a:gridCol w="4896910">
                  <a:extLst>
                    <a:ext uri="{9D8B030D-6E8A-4147-A177-3AD203B41FA5}">
                      <a16:colId xmlns:a16="http://schemas.microsoft.com/office/drawing/2014/main" val="4049909965"/>
                    </a:ext>
                  </a:extLst>
                </a:gridCol>
              </a:tblGrid>
              <a:tr h="716555">
                <a:tc>
                  <a:txBody>
                    <a:bodyPr/>
                    <a:lstStyle/>
                    <a:p>
                      <a:r>
                        <a:rPr lang="de-DE" dirty="0"/>
                        <a:t>Ziele der Fruchtfolge</a:t>
                      </a:r>
                      <a:endParaRPr lang="de-CH" dirty="0"/>
                    </a:p>
                  </a:txBody>
                  <a:tcPr/>
                </a:tc>
                <a:tc>
                  <a:txBody>
                    <a:bodyPr/>
                    <a:lstStyle/>
                    <a:p>
                      <a:r>
                        <a:rPr lang="de-DE" dirty="0"/>
                        <a:t>Mögliche </a:t>
                      </a:r>
                      <a:r>
                        <a:rPr lang="de-DE" dirty="0" err="1"/>
                        <a:t>Massnahmen</a:t>
                      </a:r>
                      <a:r>
                        <a:rPr lang="de-DE" dirty="0"/>
                        <a:t> (Beispiele)</a:t>
                      </a:r>
                      <a:endParaRPr lang="de-CH" dirty="0"/>
                    </a:p>
                  </a:txBody>
                  <a:tcPr/>
                </a:tc>
                <a:extLst>
                  <a:ext uri="{0D108BD9-81ED-4DB2-BD59-A6C34878D82A}">
                    <a16:rowId xmlns:a16="http://schemas.microsoft.com/office/drawing/2014/main" val="436283499"/>
                  </a:ext>
                </a:extLst>
              </a:tr>
              <a:tr h="9724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1700" dirty="0">
                          <a:effectLst/>
                          <a:ea typeface="Times New Roman" panose="02020603050405020304" pitchFamily="18" charset="0"/>
                          <a:cs typeface="Times New Roman" panose="02020603050405020304" pitchFamily="18" charset="0"/>
                        </a:rPr>
                        <a:t>Zeitliche Abstimmung</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1700" dirty="0">
                          <a:ea typeface="Times New Roman" panose="02020603050405020304" pitchFamily="18" charset="0"/>
                          <a:cs typeface="Times New Roman" panose="02020603050405020304" pitchFamily="18" charset="0"/>
                        </a:rPr>
                        <a:t>Ernte / Ansaat</a:t>
                      </a:r>
                    </a:p>
                    <a:p>
                      <a:endParaRPr lang="de-CH" sz="17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700" kern="1200" dirty="0">
                          <a:solidFill>
                            <a:schemeClr val="dk1"/>
                          </a:solidFill>
                          <a:effectLst/>
                          <a:latin typeface="+mn-lt"/>
                          <a:ea typeface="+mn-ea"/>
                          <a:cs typeface="+mn-cs"/>
                        </a:rPr>
                        <a:t>Geeignet: Kunstwiese nach Gerste</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700" kern="1200" dirty="0">
                          <a:solidFill>
                            <a:schemeClr val="dk1"/>
                          </a:solidFill>
                          <a:effectLst/>
                          <a:latin typeface="+mn-lt"/>
                          <a:ea typeface="+mn-ea"/>
                          <a:cs typeface="+mn-cs"/>
                        </a:rPr>
                        <a:t>Ungeeignet: Kunstwiese nach Mais</a:t>
                      </a:r>
                      <a:endParaRPr lang="de-CH" sz="1700" kern="1200" dirty="0">
                        <a:solidFill>
                          <a:schemeClr val="dk1"/>
                        </a:solidFill>
                        <a:effectLst/>
                        <a:latin typeface="+mn-lt"/>
                        <a:ea typeface="+mn-ea"/>
                        <a:cs typeface="+mn-cs"/>
                      </a:endParaRPr>
                    </a:p>
                  </a:txBody>
                  <a:tcPr/>
                </a:tc>
                <a:extLst>
                  <a:ext uri="{0D108BD9-81ED-4DB2-BD59-A6C34878D82A}">
                    <a16:rowId xmlns:a16="http://schemas.microsoft.com/office/drawing/2014/main" val="488221404"/>
                  </a:ext>
                </a:extLst>
              </a:tr>
              <a:tr h="1262503">
                <a:tc>
                  <a:txBody>
                    <a:bodyPr/>
                    <a:lstStyle/>
                    <a:p>
                      <a:pPr lvl="0"/>
                      <a:r>
                        <a:rPr lang="de-CH" sz="1700" kern="1200" dirty="0">
                          <a:solidFill>
                            <a:schemeClr val="dk1"/>
                          </a:solidFill>
                          <a:effectLst/>
                          <a:latin typeface="+mn-lt"/>
                          <a:ea typeface="+mn-ea"/>
                          <a:cs typeface="+mn-cs"/>
                        </a:rPr>
                        <a:t>Reduktion Krankheiten &amp; Schädlinge</a:t>
                      </a:r>
                    </a:p>
                    <a:p>
                      <a:endParaRPr lang="de-CH" sz="17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700" kern="1200" dirty="0">
                          <a:solidFill>
                            <a:schemeClr val="dk1"/>
                          </a:solidFill>
                          <a:effectLst/>
                          <a:latin typeface="+mn-lt"/>
                          <a:ea typeface="+mn-ea"/>
                          <a:cs typeface="+mn-cs"/>
                        </a:rPr>
                        <a:t>Gerste nach Weizen (Halmbruch)</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700" kern="1200" dirty="0">
                          <a:solidFill>
                            <a:schemeClr val="dk1"/>
                          </a:solidFill>
                          <a:effectLst/>
                          <a:latin typeface="+mn-lt"/>
                          <a:ea typeface="+mn-ea"/>
                          <a:cs typeface="+mn-cs"/>
                        </a:rPr>
                        <a:t>Anbaupause zwischen Raps (Kohlhernie)</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700" kern="1200" dirty="0">
                          <a:solidFill>
                            <a:schemeClr val="dk1"/>
                          </a:solidFill>
                          <a:effectLst/>
                          <a:latin typeface="+mn-lt"/>
                          <a:ea typeface="+mn-ea"/>
                          <a:cs typeface="+mn-cs"/>
                        </a:rPr>
                        <a:t>Anbaupause bei Mais (Wurzelbohrer)</a:t>
                      </a:r>
                      <a:endParaRPr lang="de-CH" sz="1700" kern="1200" dirty="0">
                        <a:solidFill>
                          <a:schemeClr val="dk1"/>
                        </a:solidFill>
                        <a:effectLst/>
                        <a:latin typeface="+mn-lt"/>
                        <a:ea typeface="+mn-ea"/>
                        <a:cs typeface="+mn-cs"/>
                      </a:endParaRPr>
                    </a:p>
                  </a:txBody>
                  <a:tcPr/>
                </a:tc>
                <a:extLst>
                  <a:ext uri="{0D108BD9-81ED-4DB2-BD59-A6C34878D82A}">
                    <a16:rowId xmlns:a16="http://schemas.microsoft.com/office/drawing/2014/main" val="723227726"/>
                  </a:ext>
                </a:extLst>
              </a:tr>
              <a:tr h="9724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1700" dirty="0">
                          <a:effectLst/>
                          <a:ea typeface="Times New Roman" panose="02020603050405020304" pitchFamily="18" charset="0"/>
                          <a:cs typeface="Times New Roman" panose="02020603050405020304" pitchFamily="18" charset="0"/>
                        </a:rPr>
                        <a:t>Unterdrückung (Problem)</a:t>
                      </a:r>
                      <a:r>
                        <a:rPr lang="de-CH" sz="1700" dirty="0" err="1">
                          <a:effectLst/>
                          <a:ea typeface="Times New Roman" panose="02020603050405020304" pitchFamily="18" charset="0"/>
                          <a:cs typeface="Times New Roman" panose="02020603050405020304" pitchFamily="18" charset="0"/>
                        </a:rPr>
                        <a:t>unkräuter</a:t>
                      </a:r>
                      <a:endParaRPr lang="de-CH" sz="1700" dirty="0">
                        <a:ea typeface="Times New Roman" panose="02020603050405020304" pitchFamily="18" charset="0"/>
                        <a:cs typeface="Times New Roman" panose="02020603050405020304" pitchFamily="18" charset="0"/>
                      </a:endParaRPr>
                    </a:p>
                    <a:p>
                      <a:endParaRPr lang="de-CH" sz="17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700" kern="1200" dirty="0">
                          <a:solidFill>
                            <a:schemeClr val="dk1"/>
                          </a:solidFill>
                          <a:effectLst/>
                          <a:latin typeface="+mn-lt"/>
                          <a:ea typeface="+mn-ea"/>
                          <a:cs typeface="+mn-cs"/>
                        </a:rPr>
                        <a:t>Wechsel zwischen Hackfrüchten (Kartoffeln, Mais, Rüben) und Halmfrüchten (Getreide)</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700" kern="1200" dirty="0">
                          <a:solidFill>
                            <a:schemeClr val="dk1"/>
                          </a:solidFill>
                          <a:effectLst/>
                          <a:latin typeface="+mn-lt"/>
                          <a:ea typeface="+mn-ea"/>
                          <a:cs typeface="+mn-cs"/>
                        </a:rPr>
                        <a:t>Kunstwiese in der Fruchtfolge (</a:t>
                      </a:r>
                      <a:r>
                        <a:rPr lang="de-CH" sz="1700" kern="1200" dirty="0" err="1">
                          <a:solidFill>
                            <a:schemeClr val="dk1"/>
                          </a:solidFill>
                          <a:effectLst/>
                          <a:latin typeface="+mn-lt"/>
                          <a:ea typeface="+mn-ea"/>
                          <a:cs typeface="+mn-cs"/>
                        </a:rPr>
                        <a:t>BioL</a:t>
                      </a:r>
                      <a:r>
                        <a:rPr lang="de-CH" sz="1700" kern="1200" dirty="0">
                          <a:solidFill>
                            <a:schemeClr val="dk1"/>
                          </a:solidFill>
                          <a:effectLst/>
                          <a:latin typeface="+mn-lt"/>
                          <a:ea typeface="+mn-ea"/>
                          <a:cs typeface="+mn-cs"/>
                        </a:rPr>
                        <a:t> 20%)</a:t>
                      </a:r>
                    </a:p>
                  </a:txBody>
                  <a:tcPr/>
                </a:tc>
                <a:extLst>
                  <a:ext uri="{0D108BD9-81ED-4DB2-BD59-A6C34878D82A}">
                    <a16:rowId xmlns:a16="http://schemas.microsoft.com/office/drawing/2014/main" val="2197837930"/>
                  </a:ext>
                </a:extLst>
              </a:tr>
              <a:tr h="1552538">
                <a:tc>
                  <a:txBody>
                    <a:bodyPr/>
                    <a:lstStyle/>
                    <a:p>
                      <a:r>
                        <a:rPr lang="de-CH" sz="1700" dirty="0">
                          <a:effectLst/>
                          <a:ea typeface="Times New Roman" panose="02020603050405020304" pitchFamily="18" charset="0"/>
                          <a:cs typeface="Times New Roman" panose="02020603050405020304" pitchFamily="18" charset="0"/>
                        </a:rPr>
                        <a:t>Bodenschutz / Bodenfruchtbarkeit</a:t>
                      </a:r>
                      <a:endParaRPr lang="de-CH" sz="17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700" kern="1200" dirty="0">
                          <a:solidFill>
                            <a:schemeClr val="dk1"/>
                          </a:solidFill>
                          <a:effectLst/>
                          <a:latin typeface="+mn-lt"/>
                          <a:ea typeface="+mn-ea"/>
                          <a:cs typeface="+mn-cs"/>
                        </a:rPr>
                        <a:t>Kunstwiese in der Fruchtfolge (</a:t>
                      </a:r>
                      <a:r>
                        <a:rPr lang="de-CH" sz="1700" kern="1200" dirty="0" err="1">
                          <a:solidFill>
                            <a:schemeClr val="dk1"/>
                          </a:solidFill>
                          <a:effectLst/>
                          <a:latin typeface="+mn-lt"/>
                          <a:ea typeface="+mn-ea"/>
                          <a:cs typeface="+mn-cs"/>
                        </a:rPr>
                        <a:t>BioL</a:t>
                      </a:r>
                      <a:r>
                        <a:rPr lang="de-CH" sz="1700" kern="1200" dirty="0">
                          <a:solidFill>
                            <a:schemeClr val="dk1"/>
                          </a:solidFill>
                          <a:effectLst/>
                          <a:latin typeface="+mn-lt"/>
                          <a:ea typeface="+mn-ea"/>
                          <a:cs typeface="+mn-cs"/>
                        </a:rPr>
                        <a:t> 20%)</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700" kern="1200" dirty="0">
                          <a:solidFill>
                            <a:schemeClr val="dk1"/>
                          </a:solidFill>
                          <a:effectLst/>
                          <a:latin typeface="+mn-lt"/>
                          <a:ea typeface="+mn-ea"/>
                          <a:cs typeface="+mn-cs"/>
                        </a:rPr>
                        <a:t>Zwischenbegrünung</a:t>
                      </a:r>
                    </a:p>
                    <a:p>
                      <a:pPr marL="742950" marR="0" lvl="1"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700" kern="1200" dirty="0">
                          <a:solidFill>
                            <a:schemeClr val="dk1"/>
                          </a:solidFill>
                          <a:effectLst/>
                          <a:latin typeface="+mn-lt"/>
                          <a:ea typeface="+mn-ea"/>
                          <a:cs typeface="+mn-cs"/>
                        </a:rPr>
                        <a:t>Zwischenfutter</a:t>
                      </a:r>
                    </a:p>
                    <a:p>
                      <a:pPr marL="742950" marR="0" lvl="1"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700" kern="1200" dirty="0">
                          <a:solidFill>
                            <a:schemeClr val="dk1"/>
                          </a:solidFill>
                          <a:effectLst/>
                          <a:latin typeface="+mn-lt"/>
                          <a:ea typeface="+mn-ea"/>
                          <a:cs typeface="+mn-cs"/>
                        </a:rPr>
                        <a:t>Gründüngung (z.B. Phacelia, Mischungen)</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700" kern="1200" dirty="0">
                          <a:solidFill>
                            <a:schemeClr val="dk1"/>
                          </a:solidFill>
                          <a:effectLst/>
                          <a:latin typeface="+mn-lt"/>
                          <a:ea typeface="+mn-ea"/>
                          <a:cs typeface="+mn-cs"/>
                        </a:rPr>
                        <a:t>Untersaaten (z.B. Wiesenmischung in Getreide)</a:t>
                      </a:r>
                      <a:endParaRPr lang="de-CH" sz="1700" dirty="0"/>
                    </a:p>
                  </a:txBody>
                  <a:tcPr/>
                </a:tc>
                <a:extLst>
                  <a:ext uri="{0D108BD9-81ED-4DB2-BD59-A6C34878D82A}">
                    <a16:rowId xmlns:a16="http://schemas.microsoft.com/office/drawing/2014/main" val="1099200071"/>
                  </a:ext>
                </a:extLst>
              </a:tr>
            </a:tbl>
          </a:graphicData>
        </a:graphic>
      </p:graphicFrame>
      <p:pic>
        <p:nvPicPr>
          <p:cNvPr id="10" name="Grafik 9" descr="Ein Bild, das Gras, Himmel, draußen, Kuh enthält.&#10;&#10;Automatisch generierte Beschreibung">
            <a:extLst>
              <a:ext uri="{FF2B5EF4-FFF2-40B4-BE49-F238E27FC236}">
                <a16:creationId xmlns:a16="http://schemas.microsoft.com/office/drawing/2014/main" id="{C38BC9B8-4FF0-3E0A-3268-CE0DC02F4B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1" y="4249086"/>
            <a:ext cx="2006405" cy="1632112"/>
          </a:xfrm>
          <a:prstGeom prst="rect">
            <a:avLst/>
          </a:prstGeom>
        </p:spPr>
      </p:pic>
      <p:pic>
        <p:nvPicPr>
          <p:cNvPr id="11" name="Grafik 10">
            <a:extLst>
              <a:ext uri="{FF2B5EF4-FFF2-40B4-BE49-F238E27FC236}">
                <a16:creationId xmlns:a16="http://schemas.microsoft.com/office/drawing/2014/main" id="{B5A6032F-ACAD-73CE-1660-FB3202A410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819353"/>
            <a:ext cx="2006405" cy="1401735"/>
          </a:xfrm>
          <a:prstGeom prst="rect">
            <a:avLst/>
          </a:prstGeom>
        </p:spPr>
      </p:pic>
      <p:pic>
        <p:nvPicPr>
          <p:cNvPr id="7" name="Grafik 6">
            <a:extLst>
              <a:ext uri="{FF2B5EF4-FFF2-40B4-BE49-F238E27FC236}">
                <a16:creationId xmlns:a16="http://schemas.microsoft.com/office/drawing/2014/main" id="{6E4523B5-BD7F-0786-C35B-F96DB6146470}"/>
              </a:ext>
            </a:extLst>
          </p:cNvPr>
          <p:cNvPicPr>
            <a:picLocks noChangeAspect="1"/>
          </p:cNvPicPr>
          <p:nvPr/>
        </p:nvPicPr>
        <p:blipFill>
          <a:blip r:embed="rId5"/>
          <a:stretch>
            <a:fillRect/>
          </a:stretch>
        </p:blipFill>
        <p:spPr>
          <a:xfrm>
            <a:off x="0" y="2833"/>
            <a:ext cx="2022493" cy="2780928"/>
          </a:xfrm>
          <a:prstGeom prst="rect">
            <a:avLst/>
          </a:prstGeom>
        </p:spPr>
      </p:pic>
      <p:sp>
        <p:nvSpPr>
          <p:cNvPr id="8" name="Textfeld 7">
            <a:extLst>
              <a:ext uri="{FF2B5EF4-FFF2-40B4-BE49-F238E27FC236}">
                <a16:creationId xmlns:a16="http://schemas.microsoft.com/office/drawing/2014/main" id="{EA4245A7-61DF-B463-71EA-35E00526F9AC}"/>
              </a:ext>
            </a:extLst>
          </p:cNvPr>
          <p:cNvSpPr txBox="1"/>
          <p:nvPr/>
        </p:nvSpPr>
        <p:spPr>
          <a:xfrm>
            <a:off x="1475656" y="2519318"/>
            <a:ext cx="576064" cy="261610"/>
          </a:xfrm>
          <a:prstGeom prst="rect">
            <a:avLst/>
          </a:prstGeom>
          <a:solidFill>
            <a:schemeClr val="bg1"/>
          </a:solidFill>
        </p:spPr>
        <p:txBody>
          <a:bodyPr wrap="square" rtlCol="0">
            <a:spAutoFit/>
          </a:bodyPr>
          <a:lstStyle/>
          <a:p>
            <a:r>
              <a:rPr lang="de-DE" sz="1100" dirty="0"/>
              <a:t>© LMZ</a:t>
            </a:r>
            <a:endParaRPr lang="de-CH" sz="1100" dirty="0"/>
          </a:p>
        </p:txBody>
      </p:sp>
      <p:sp>
        <p:nvSpPr>
          <p:cNvPr id="2" name="Fußzeilenplatzhalter 1">
            <a:extLst>
              <a:ext uri="{FF2B5EF4-FFF2-40B4-BE49-F238E27FC236}">
                <a16:creationId xmlns:a16="http://schemas.microsoft.com/office/drawing/2014/main" id="{5B5608E3-6966-13AC-AF68-D3E32879379F}"/>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509130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362AFEE9-DA6A-5BF5-4527-46EC00FC6D18}"/>
              </a:ext>
            </a:extLst>
          </p:cNvPr>
          <p:cNvSpPr txBox="1"/>
          <p:nvPr/>
        </p:nvSpPr>
        <p:spPr>
          <a:xfrm>
            <a:off x="2699792" y="620688"/>
            <a:ext cx="6408712" cy="5509200"/>
          </a:xfrm>
          <a:prstGeom prst="rect">
            <a:avLst/>
          </a:prstGeom>
          <a:noFill/>
        </p:spPr>
        <p:txBody>
          <a:bodyPr wrap="square" rtlCol="0">
            <a:spAutoFit/>
          </a:bodyPr>
          <a:lstStyle/>
          <a:p>
            <a:pPr marL="285750" indent="-285750">
              <a:buFont typeface="Symbol" panose="05050102010706020507" pitchFamily="18" charset="2"/>
              <a:buChar char="-"/>
            </a:pPr>
            <a:r>
              <a:rPr lang="de-CH" sz="1600" dirty="0"/>
              <a:t>Wir gehen als Biodiversitätsberaterinnen und Biodiversitätsberater zu Betriebsleiterinnen und Betriebsleitern auf ihre Betriebe.</a:t>
            </a:r>
          </a:p>
          <a:p>
            <a:endParaRPr lang="de-CH" sz="1600" dirty="0"/>
          </a:p>
          <a:p>
            <a:pPr marL="285750" indent="-285750">
              <a:buFont typeface="Symbol" panose="05050102010706020507" pitchFamily="18" charset="2"/>
              <a:buChar char="-"/>
            </a:pPr>
            <a:r>
              <a:rPr lang="de-CH" sz="1600" dirty="0"/>
              <a:t>Biodiversitätsförderung ist in den meisten Fällen im Rahmen des bestehenden Betriebskonzeptes möglich &gt; Es gilt, Spielräume zu finden!</a:t>
            </a:r>
          </a:p>
          <a:p>
            <a:endParaRPr lang="de-CH" sz="1600" dirty="0"/>
          </a:p>
          <a:p>
            <a:pPr marL="285750" indent="-285750">
              <a:buFont typeface="Symbol" panose="05050102010706020507" pitchFamily="18" charset="2"/>
              <a:buChar char="-"/>
            </a:pPr>
            <a:r>
              <a:rPr lang="de-CH" sz="1600" dirty="0"/>
              <a:t>Um diese Spielräume zu finden und um zu verstehen, wie weit BetriebsleiterInnen bei der Biodiversitätsförderung gehen wollen bzw. gehen können, ist das Verständnis von betrieblichen und agronomischen Zusammenhängen wichtig.</a:t>
            </a:r>
          </a:p>
          <a:p>
            <a:endParaRPr lang="de-CH" sz="1600" dirty="0"/>
          </a:p>
          <a:p>
            <a:pPr marL="285750" indent="-285750">
              <a:buFont typeface="Symbol" panose="05050102010706020507" pitchFamily="18" charset="2"/>
              <a:buChar char="-"/>
            </a:pPr>
            <a:r>
              <a:rPr lang="de-CH" sz="1600" dirty="0"/>
              <a:t>Biodiversitätsförderung geht über direkte Fördermassnahmen wie z.B. das Anlegen von BFF hinaus &gt; Ziel ist eine «nachhaltige» Produktion.</a:t>
            </a:r>
          </a:p>
          <a:p>
            <a:pPr marL="285750" indent="-285750">
              <a:buFont typeface="Symbol" panose="05050102010706020507" pitchFamily="18" charset="2"/>
              <a:buChar char="-"/>
            </a:pPr>
            <a:endParaRPr lang="de-CH" sz="1600" dirty="0"/>
          </a:p>
          <a:p>
            <a:pPr marL="285750" indent="-285750">
              <a:buFont typeface="Symbol" panose="05050102010706020507" pitchFamily="18" charset="2"/>
              <a:buChar char="-"/>
            </a:pPr>
            <a:r>
              <a:rPr lang="de-CH" sz="1600" dirty="0"/>
              <a:t>Die folgende Präsentation richtet sich v.a. an Kursteilnehmerinnen und Kursteilnehmer, die erst über wenig Kenntnis der landwirtschaftlichen Praxis verfügen. Sie soll einen Einblick in die Landwirtschaft geben und Zusammenhänge zwischen der landwirtschaftlichen Produktion und der Biodiversitätsförderung aufzeigen.</a:t>
            </a:r>
          </a:p>
          <a:p>
            <a:endParaRPr lang="de-CH" sz="1600" dirty="0"/>
          </a:p>
          <a:p>
            <a:pPr marL="285750" indent="-285750">
              <a:buFont typeface="Symbol" panose="05050102010706020507" pitchFamily="18" charset="2"/>
              <a:buChar char="-"/>
            </a:pPr>
            <a:r>
              <a:rPr lang="de-CH" sz="1600" dirty="0"/>
              <a:t>Anliegen an alle Kursteilnehmerinnen und Kursteilnehmer: Fragen stellen &amp; Anmerkungen einbringen!</a:t>
            </a:r>
          </a:p>
        </p:txBody>
      </p:sp>
      <p:pic>
        <p:nvPicPr>
          <p:cNvPr id="9" name="Grafik 8">
            <a:extLst>
              <a:ext uri="{FF2B5EF4-FFF2-40B4-BE49-F238E27FC236}">
                <a16:creationId xmlns:a16="http://schemas.microsoft.com/office/drawing/2014/main" id="{AD1D2AA0-0B69-E48E-5CDC-FD7530910465}"/>
              </a:ext>
            </a:extLst>
          </p:cNvPr>
          <p:cNvPicPr>
            <a:picLocks noChangeAspect="1"/>
          </p:cNvPicPr>
          <p:nvPr/>
        </p:nvPicPr>
        <p:blipFill>
          <a:blip r:embed="rId3"/>
          <a:stretch>
            <a:fillRect/>
          </a:stretch>
        </p:blipFill>
        <p:spPr>
          <a:xfrm>
            <a:off x="-252536" y="4232"/>
            <a:ext cx="2822693" cy="6047756"/>
          </a:xfrm>
          <a:prstGeom prst="rect">
            <a:avLst/>
          </a:prstGeom>
        </p:spPr>
      </p:pic>
      <p:sp>
        <p:nvSpPr>
          <p:cNvPr id="3" name="Textfeld 2">
            <a:extLst>
              <a:ext uri="{FF2B5EF4-FFF2-40B4-BE49-F238E27FC236}">
                <a16:creationId xmlns:a16="http://schemas.microsoft.com/office/drawing/2014/main" id="{C80B46B8-65D1-BFD3-AD4B-9D2357CBD657}"/>
              </a:ext>
            </a:extLst>
          </p:cNvPr>
          <p:cNvSpPr txBox="1"/>
          <p:nvPr/>
        </p:nvSpPr>
        <p:spPr>
          <a:xfrm>
            <a:off x="2570157" y="-27384"/>
            <a:ext cx="6573843" cy="430887"/>
          </a:xfrm>
          <a:prstGeom prst="rect">
            <a:avLst/>
          </a:prstGeom>
          <a:solidFill>
            <a:schemeClr val="accent6">
              <a:lumMod val="40000"/>
              <a:lumOff val="60000"/>
            </a:schemeClr>
          </a:solidFill>
        </p:spPr>
        <p:txBody>
          <a:bodyPr wrap="square" rtlCol="0">
            <a:spAutoFit/>
          </a:bodyPr>
          <a:lstStyle/>
          <a:p>
            <a:r>
              <a:rPr lang="de-CH" sz="2200" b="1" dirty="0"/>
              <a:t>Hintergrund der Präsentation</a:t>
            </a:r>
          </a:p>
        </p:txBody>
      </p:sp>
      <p:sp>
        <p:nvSpPr>
          <p:cNvPr id="4" name="Fußzeilenplatzhalter 1">
            <a:extLst>
              <a:ext uri="{FF2B5EF4-FFF2-40B4-BE49-F238E27FC236}">
                <a16:creationId xmlns:a16="http://schemas.microsoft.com/office/drawing/2014/main" id="{BC4C7F3F-B0B8-7387-2178-90DF8E4E8F87}"/>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12339650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280062" y="-27384"/>
            <a:ext cx="6863938" cy="406758"/>
          </a:xfrm>
          <a:solidFill>
            <a:schemeClr val="accent6">
              <a:lumMod val="40000"/>
              <a:lumOff val="60000"/>
            </a:schemeClr>
          </a:solidFill>
        </p:spPr>
        <p:txBody>
          <a:bodyPr>
            <a:noAutofit/>
          </a:bodyPr>
          <a:lstStyle/>
          <a:p>
            <a:r>
              <a:rPr lang="de-DE" b="1" dirty="0">
                <a:latin typeface="+mn-lt"/>
              </a:rPr>
              <a:t>Ackerbau: Vorgaben für die Fruchtfolge</a:t>
            </a:r>
            <a:endParaRPr lang="de-CH" b="1" dirty="0">
              <a:latin typeface="+mn-lt"/>
            </a:endParaRPr>
          </a:p>
        </p:txBody>
      </p:sp>
      <p:sp>
        <p:nvSpPr>
          <p:cNvPr id="2" name="Textfeld 1">
            <a:extLst>
              <a:ext uri="{FF2B5EF4-FFF2-40B4-BE49-F238E27FC236}">
                <a16:creationId xmlns:a16="http://schemas.microsoft.com/office/drawing/2014/main" id="{3A704D49-BA2D-E2D6-0A83-5310FC764683}"/>
              </a:ext>
            </a:extLst>
          </p:cNvPr>
          <p:cNvSpPr txBox="1"/>
          <p:nvPr/>
        </p:nvSpPr>
        <p:spPr>
          <a:xfrm>
            <a:off x="2555776" y="836712"/>
            <a:ext cx="6480720" cy="1107996"/>
          </a:xfrm>
          <a:prstGeom prst="rect">
            <a:avLst/>
          </a:prstGeom>
          <a:noFill/>
        </p:spPr>
        <p:txBody>
          <a:bodyPr wrap="square" rtlCol="0">
            <a:spAutoFit/>
          </a:bodyPr>
          <a:lstStyle/>
          <a:p>
            <a:pPr marL="0" lvl="1">
              <a:spcAft>
                <a:spcPts val="600"/>
              </a:spcAft>
            </a:pPr>
            <a:r>
              <a:rPr lang="de-DE" sz="2000" b="1" dirty="0">
                <a:effectLst/>
                <a:ea typeface="Times New Roman" panose="02020603050405020304" pitchFamily="18" charset="0"/>
                <a:cs typeface="Times New Roman" panose="02020603050405020304" pitchFamily="18" charset="0"/>
              </a:rPr>
              <a:t>KIP-Richtlinien</a:t>
            </a:r>
            <a:endParaRPr lang="de-CH" sz="1400" dirty="0">
              <a:effectLst/>
              <a:ea typeface="Times New Roman" panose="02020603050405020304" pitchFamily="18" charset="0"/>
              <a:cs typeface="Times New Roman" panose="02020603050405020304" pitchFamily="18" charset="0"/>
            </a:endParaRPr>
          </a:p>
          <a:p>
            <a:pPr marL="0" lvl="1">
              <a:spcAft>
                <a:spcPts val="600"/>
              </a:spcAft>
            </a:pPr>
            <a:r>
              <a:rPr lang="de-CH" dirty="0">
                <a:ea typeface="Times New Roman" panose="02020603050405020304" pitchFamily="18" charset="0"/>
                <a:cs typeface="Times New Roman" panose="02020603050405020304" pitchFamily="18" charset="0"/>
              </a:rPr>
              <a:t>Gilt für Betriebe mit mehr als 3ha offener Ackerfläche</a:t>
            </a:r>
          </a:p>
          <a:p>
            <a:pPr marL="285750" lvl="1" indent="-285750">
              <a:spcAft>
                <a:spcPts val="600"/>
              </a:spcAft>
              <a:buFont typeface="Symbol" panose="05050102010706020507" pitchFamily="18" charset="2"/>
              <a:buChar char="-"/>
            </a:pPr>
            <a:r>
              <a:rPr lang="de-CH" dirty="0">
                <a:ea typeface="Times New Roman" panose="02020603050405020304" pitchFamily="18" charset="0"/>
                <a:cs typeface="Times New Roman" panose="02020603050405020304" pitchFamily="18" charset="0"/>
              </a:rPr>
              <a:t>2 Varianten</a:t>
            </a:r>
            <a:endParaRPr lang="de-CH" dirty="0">
              <a:cs typeface="Times New Roman" panose="02020603050405020304" pitchFamily="18" charset="0"/>
            </a:endParaRPr>
          </a:p>
        </p:txBody>
      </p:sp>
      <p:pic>
        <p:nvPicPr>
          <p:cNvPr id="7" name="Grafik 6">
            <a:extLst>
              <a:ext uri="{FF2B5EF4-FFF2-40B4-BE49-F238E27FC236}">
                <a16:creationId xmlns:a16="http://schemas.microsoft.com/office/drawing/2014/main" id="{8CD189A8-8616-2605-1F75-8ACC64B60AB8}"/>
              </a:ext>
            </a:extLst>
          </p:cNvPr>
          <p:cNvPicPr>
            <a:picLocks noChangeAspect="1"/>
          </p:cNvPicPr>
          <p:nvPr/>
        </p:nvPicPr>
        <p:blipFill>
          <a:blip r:embed="rId3"/>
          <a:stretch>
            <a:fillRect/>
          </a:stretch>
        </p:blipFill>
        <p:spPr>
          <a:xfrm>
            <a:off x="0" y="4758"/>
            <a:ext cx="2290375" cy="3168352"/>
          </a:xfrm>
          <a:prstGeom prst="rect">
            <a:avLst/>
          </a:prstGeom>
          <a:ln>
            <a:solidFill>
              <a:schemeClr val="tx1"/>
            </a:solidFill>
          </a:ln>
        </p:spPr>
      </p:pic>
      <p:pic>
        <p:nvPicPr>
          <p:cNvPr id="9" name="Grafik 8">
            <a:extLst>
              <a:ext uri="{FF2B5EF4-FFF2-40B4-BE49-F238E27FC236}">
                <a16:creationId xmlns:a16="http://schemas.microsoft.com/office/drawing/2014/main" id="{F16D90F7-75C7-7176-CB10-FC2E870D0C5F}"/>
              </a:ext>
            </a:extLst>
          </p:cNvPr>
          <p:cNvPicPr>
            <a:picLocks noChangeAspect="1"/>
          </p:cNvPicPr>
          <p:nvPr/>
        </p:nvPicPr>
        <p:blipFill>
          <a:blip r:embed="rId4"/>
          <a:stretch>
            <a:fillRect/>
          </a:stretch>
        </p:blipFill>
        <p:spPr>
          <a:xfrm>
            <a:off x="2339752" y="4238466"/>
            <a:ext cx="3288539" cy="1494790"/>
          </a:xfrm>
          <a:prstGeom prst="rect">
            <a:avLst/>
          </a:prstGeom>
        </p:spPr>
      </p:pic>
      <p:pic>
        <p:nvPicPr>
          <p:cNvPr id="6" name="Grafik 5">
            <a:extLst>
              <a:ext uri="{FF2B5EF4-FFF2-40B4-BE49-F238E27FC236}">
                <a16:creationId xmlns:a16="http://schemas.microsoft.com/office/drawing/2014/main" id="{9FD642F1-5453-9647-45E1-424805B8B9EA}"/>
              </a:ext>
            </a:extLst>
          </p:cNvPr>
          <p:cNvPicPr>
            <a:picLocks noChangeAspect="1"/>
          </p:cNvPicPr>
          <p:nvPr/>
        </p:nvPicPr>
        <p:blipFill>
          <a:blip r:embed="rId5"/>
          <a:stretch>
            <a:fillRect/>
          </a:stretch>
        </p:blipFill>
        <p:spPr>
          <a:xfrm>
            <a:off x="5627859" y="4221088"/>
            <a:ext cx="3480645" cy="749544"/>
          </a:xfrm>
          <a:prstGeom prst="rect">
            <a:avLst/>
          </a:prstGeom>
        </p:spPr>
      </p:pic>
      <p:graphicFrame>
        <p:nvGraphicFramePr>
          <p:cNvPr id="8" name="Tabelle 9">
            <a:extLst>
              <a:ext uri="{FF2B5EF4-FFF2-40B4-BE49-F238E27FC236}">
                <a16:creationId xmlns:a16="http://schemas.microsoft.com/office/drawing/2014/main" id="{C26DCB3C-209E-8C0B-0E52-BC8BB60A716B}"/>
              </a:ext>
            </a:extLst>
          </p:cNvPr>
          <p:cNvGraphicFramePr>
            <a:graphicFrameLocks noGrp="1"/>
          </p:cNvGraphicFramePr>
          <p:nvPr>
            <p:extLst>
              <p:ext uri="{D42A27DB-BD31-4B8C-83A1-F6EECF244321}">
                <p14:modId xmlns:p14="http://schemas.microsoft.com/office/powerpoint/2010/main" val="2314415553"/>
              </p:ext>
            </p:extLst>
          </p:nvPr>
        </p:nvGraphicFramePr>
        <p:xfrm>
          <a:off x="2339752" y="2002149"/>
          <a:ext cx="6768752" cy="1734050"/>
        </p:xfrm>
        <a:graphic>
          <a:graphicData uri="http://schemas.openxmlformats.org/drawingml/2006/table">
            <a:tbl>
              <a:tblPr firstRow="1" bandRow="1">
                <a:tableStyleId>{21E4AEA4-8DFA-4A89-87EB-49C32662AFE0}</a:tableStyleId>
              </a:tblPr>
              <a:tblGrid>
                <a:gridCol w="3158751">
                  <a:extLst>
                    <a:ext uri="{9D8B030D-6E8A-4147-A177-3AD203B41FA5}">
                      <a16:colId xmlns:a16="http://schemas.microsoft.com/office/drawing/2014/main" val="4093661350"/>
                    </a:ext>
                  </a:extLst>
                </a:gridCol>
                <a:gridCol w="3610001">
                  <a:extLst>
                    <a:ext uri="{9D8B030D-6E8A-4147-A177-3AD203B41FA5}">
                      <a16:colId xmlns:a16="http://schemas.microsoft.com/office/drawing/2014/main" val="1147266653"/>
                    </a:ext>
                  </a:extLst>
                </a:gridCol>
              </a:tblGrid>
              <a:tr h="288062">
                <a:tc>
                  <a:txBody>
                    <a:bodyPr/>
                    <a:lstStyle/>
                    <a:p>
                      <a:r>
                        <a:rPr lang="de-DE" dirty="0"/>
                        <a:t>Variante 1</a:t>
                      </a:r>
                      <a:endParaRPr lang="de-CH" dirty="0"/>
                    </a:p>
                  </a:txBody>
                  <a:tcPr/>
                </a:tc>
                <a:tc>
                  <a:txBody>
                    <a:bodyPr/>
                    <a:lstStyle/>
                    <a:p>
                      <a:r>
                        <a:rPr lang="de-DE" dirty="0"/>
                        <a:t>Variante 2</a:t>
                      </a:r>
                      <a:endParaRPr lang="de-CH" dirty="0"/>
                    </a:p>
                  </a:txBody>
                  <a:tcPr/>
                </a:tc>
                <a:extLst>
                  <a:ext uri="{0D108BD9-81ED-4DB2-BD59-A6C34878D82A}">
                    <a16:rowId xmlns:a16="http://schemas.microsoft.com/office/drawing/2014/main" val="2115849408"/>
                  </a:ext>
                </a:extLst>
              </a:tr>
              <a:tr h="13682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1400" dirty="0">
                          <a:ea typeface="Times New Roman" panose="02020603050405020304" pitchFamily="18" charset="0"/>
                          <a:cs typeface="Times New Roman" panose="02020603050405020304" pitchFamily="18" charset="0"/>
                        </a:rPr>
                        <a:t>Anbaupausen zwischen gleichen Kulturen</a:t>
                      </a:r>
                      <a:endParaRPr lang="de-CH" sz="16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400" kern="1200" dirty="0">
                          <a:solidFill>
                            <a:schemeClr val="dk1"/>
                          </a:solidFill>
                          <a:latin typeface="+mn-lt"/>
                          <a:cs typeface="Times New Roman" panose="02020603050405020304" pitchFamily="18" charset="0"/>
                        </a:rPr>
                        <a:t>Mindestens 4 verschiedene Kulturen (Alpensüdseite 3)</a:t>
                      </a: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de-CH" sz="700" kern="1200" dirty="0">
                        <a:solidFill>
                          <a:schemeClr val="dk1"/>
                        </a:solidFill>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de-CH" sz="1400" b="1" kern="1200" dirty="0">
                          <a:solidFill>
                            <a:schemeClr val="dk1"/>
                          </a:solidFill>
                          <a:latin typeface="+mn-lt"/>
                          <a:cs typeface="Times New Roman" panose="02020603050405020304" pitchFamily="18" charset="0"/>
                        </a:rPr>
                        <a:t>und</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400" kern="1200" dirty="0">
                          <a:solidFill>
                            <a:schemeClr val="dk1"/>
                          </a:solidFill>
                          <a:latin typeface="+mn-lt"/>
                          <a:cs typeface="Times New Roman" panose="02020603050405020304" pitchFamily="18" charset="0"/>
                        </a:rPr>
                        <a:t>Maximaler Flächenanteil (%) der verschiedenen Kulturen</a:t>
                      </a:r>
                      <a:endParaRPr lang="de-CH" sz="1600" dirty="0"/>
                    </a:p>
                  </a:txBody>
                  <a:tcPr/>
                </a:tc>
                <a:extLst>
                  <a:ext uri="{0D108BD9-81ED-4DB2-BD59-A6C34878D82A}">
                    <a16:rowId xmlns:a16="http://schemas.microsoft.com/office/drawing/2014/main" val="3777654028"/>
                  </a:ext>
                </a:extLst>
              </a:tr>
            </a:tbl>
          </a:graphicData>
        </a:graphic>
      </p:graphicFrame>
      <p:sp>
        <p:nvSpPr>
          <p:cNvPr id="5" name="Textfeld 4">
            <a:extLst>
              <a:ext uri="{FF2B5EF4-FFF2-40B4-BE49-F238E27FC236}">
                <a16:creationId xmlns:a16="http://schemas.microsoft.com/office/drawing/2014/main" id="{7B7D88FC-E8BC-B8E8-51DA-D17F531C74A5}"/>
              </a:ext>
            </a:extLst>
          </p:cNvPr>
          <p:cNvSpPr txBox="1"/>
          <p:nvPr/>
        </p:nvSpPr>
        <p:spPr>
          <a:xfrm>
            <a:off x="2339752" y="3861048"/>
            <a:ext cx="6696744" cy="338554"/>
          </a:xfrm>
          <a:prstGeom prst="rect">
            <a:avLst/>
          </a:prstGeom>
          <a:solidFill>
            <a:schemeClr val="accent4">
              <a:lumMod val="20000"/>
              <a:lumOff val="80000"/>
            </a:schemeClr>
          </a:solidFill>
          <a:ln>
            <a:solidFill>
              <a:schemeClr val="tx1"/>
            </a:solidFill>
          </a:ln>
        </p:spPr>
        <p:txBody>
          <a:bodyPr wrap="square" rtlCol="0">
            <a:spAutoFit/>
          </a:bodyPr>
          <a:lstStyle/>
          <a:p>
            <a:pPr algn="ctr"/>
            <a:r>
              <a:rPr lang="de-DE" sz="1600" b="1" dirty="0"/>
              <a:t>Beispiel Getreide</a:t>
            </a:r>
            <a:endParaRPr lang="de-CH" sz="1600" b="1" dirty="0"/>
          </a:p>
        </p:txBody>
      </p:sp>
      <p:sp>
        <p:nvSpPr>
          <p:cNvPr id="10" name="Fußzeilenplatzhalter 1">
            <a:extLst>
              <a:ext uri="{FF2B5EF4-FFF2-40B4-BE49-F238E27FC236}">
                <a16:creationId xmlns:a16="http://schemas.microsoft.com/office/drawing/2014/main" id="{93CFBD51-D8C4-2885-285E-DAF68DB2285B}"/>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3985979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298969" y="-27384"/>
            <a:ext cx="6845031" cy="406758"/>
          </a:xfrm>
          <a:solidFill>
            <a:schemeClr val="accent6">
              <a:lumMod val="40000"/>
              <a:lumOff val="60000"/>
            </a:schemeClr>
          </a:solidFill>
        </p:spPr>
        <p:txBody>
          <a:bodyPr>
            <a:noAutofit/>
          </a:bodyPr>
          <a:lstStyle/>
          <a:p>
            <a:r>
              <a:rPr lang="de-DE" b="1" dirty="0">
                <a:latin typeface="+mn-lt"/>
              </a:rPr>
              <a:t>Ackerbau: Bodenschutz</a:t>
            </a:r>
            <a:endParaRPr lang="de-CH" b="1" dirty="0">
              <a:latin typeface="+mn-lt"/>
            </a:endParaRPr>
          </a:p>
        </p:txBody>
      </p:sp>
      <p:graphicFrame>
        <p:nvGraphicFramePr>
          <p:cNvPr id="6" name="Tabelle 6">
            <a:extLst>
              <a:ext uri="{FF2B5EF4-FFF2-40B4-BE49-F238E27FC236}">
                <a16:creationId xmlns:a16="http://schemas.microsoft.com/office/drawing/2014/main" id="{ACCEFB2B-6D7C-4076-CCF8-FB454FF7DA05}"/>
              </a:ext>
            </a:extLst>
          </p:cNvPr>
          <p:cNvGraphicFramePr>
            <a:graphicFrameLocks noGrp="1"/>
          </p:cNvGraphicFramePr>
          <p:nvPr>
            <p:extLst>
              <p:ext uri="{D42A27DB-BD31-4B8C-83A1-F6EECF244321}">
                <p14:modId xmlns:p14="http://schemas.microsoft.com/office/powerpoint/2010/main" val="1963295412"/>
              </p:ext>
            </p:extLst>
          </p:nvPr>
        </p:nvGraphicFramePr>
        <p:xfrm>
          <a:off x="2483768" y="908720"/>
          <a:ext cx="6588224" cy="2743200"/>
        </p:xfrm>
        <a:graphic>
          <a:graphicData uri="http://schemas.openxmlformats.org/drawingml/2006/table">
            <a:tbl>
              <a:tblPr firstRow="1" bandRow="1">
                <a:tableStyleId>{21E4AEA4-8DFA-4A89-87EB-49C32662AFE0}</a:tableStyleId>
              </a:tblPr>
              <a:tblGrid>
                <a:gridCol w="2808312">
                  <a:extLst>
                    <a:ext uri="{9D8B030D-6E8A-4147-A177-3AD203B41FA5}">
                      <a16:colId xmlns:a16="http://schemas.microsoft.com/office/drawing/2014/main" val="2996824345"/>
                    </a:ext>
                  </a:extLst>
                </a:gridCol>
                <a:gridCol w="3779912">
                  <a:extLst>
                    <a:ext uri="{9D8B030D-6E8A-4147-A177-3AD203B41FA5}">
                      <a16:colId xmlns:a16="http://schemas.microsoft.com/office/drawing/2014/main" val="2002845410"/>
                    </a:ext>
                  </a:extLst>
                </a:gridCol>
              </a:tblGrid>
              <a:tr h="5600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Ziele des Bodenschutzes</a:t>
                      </a:r>
                      <a:endParaRPr lang="de-CH" dirty="0"/>
                    </a:p>
                    <a:p>
                      <a:endParaRPr lang="de-CH" dirty="0"/>
                    </a:p>
                  </a:txBody>
                  <a:tcPr/>
                </a:tc>
                <a:tc>
                  <a:txBody>
                    <a:bodyPr/>
                    <a:lstStyle/>
                    <a:p>
                      <a:r>
                        <a:rPr lang="de-DE" dirty="0" err="1"/>
                        <a:t>Massnahmen</a:t>
                      </a:r>
                      <a:endParaRPr lang="de-CH" dirty="0"/>
                    </a:p>
                  </a:txBody>
                  <a:tcPr/>
                </a:tc>
                <a:extLst>
                  <a:ext uri="{0D108BD9-81ED-4DB2-BD59-A6C34878D82A}">
                    <a16:rowId xmlns:a16="http://schemas.microsoft.com/office/drawing/2014/main" val="1473602004"/>
                  </a:ext>
                </a:extLst>
              </a:tr>
              <a:tr h="8000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Verhinderung der Aus- und Abschwemmung von Nährstoffen</a:t>
                      </a:r>
                    </a:p>
                    <a:p>
                      <a:endParaRPr lang="de-CH" dirty="0"/>
                    </a:p>
                  </a:txBody>
                  <a:tcPr/>
                </a:tc>
                <a:tc>
                  <a:txBody>
                    <a:bodyPr/>
                    <a:lstStyle/>
                    <a:p>
                      <a:r>
                        <a:rPr lang="de-DE" dirty="0"/>
                        <a:t>Möglichst lange Bodenbedeckung</a:t>
                      </a:r>
                      <a:endParaRPr lang="de-CH" dirty="0"/>
                    </a:p>
                  </a:txBody>
                  <a:tcPr/>
                </a:tc>
                <a:extLst>
                  <a:ext uri="{0D108BD9-81ED-4DB2-BD59-A6C34878D82A}">
                    <a16:rowId xmlns:a16="http://schemas.microsoft.com/office/drawing/2014/main" val="2677363726"/>
                  </a:ext>
                </a:extLst>
              </a:tr>
              <a:tr h="800089">
                <a:tc>
                  <a:txBody>
                    <a:bodyPr/>
                    <a:lstStyle/>
                    <a:p>
                      <a:r>
                        <a:rPr lang="de-DE" dirty="0"/>
                        <a:t>Verhinderung des Bodenabtrages (Erosion)</a:t>
                      </a:r>
                      <a:endParaRPr lang="de-CH" dirty="0"/>
                    </a:p>
                  </a:txBody>
                  <a:tcPr/>
                </a:tc>
                <a:tc>
                  <a:txBody>
                    <a:bodyPr/>
                    <a:lstStyle/>
                    <a:p>
                      <a:pPr marL="285750" indent="-285750">
                        <a:buFont typeface="Symbol" panose="05050102010706020507" pitchFamily="18" charset="2"/>
                        <a:buChar char="-"/>
                      </a:pPr>
                      <a:r>
                        <a:rPr lang="de-DE" dirty="0"/>
                        <a:t>Möglichst lange Bodenbedeckung</a:t>
                      </a:r>
                    </a:p>
                    <a:p>
                      <a:pPr marL="285750" indent="-285750">
                        <a:buFont typeface="Symbol" panose="05050102010706020507" pitchFamily="18" charset="2"/>
                        <a:buChar char="-"/>
                      </a:pPr>
                      <a:r>
                        <a:rPr lang="de-DE" dirty="0"/>
                        <a:t>Angepasste Landnutzung in Hanglagen</a:t>
                      </a:r>
                      <a:endParaRPr lang="de-CH" dirty="0"/>
                    </a:p>
                  </a:txBody>
                  <a:tcPr/>
                </a:tc>
                <a:extLst>
                  <a:ext uri="{0D108BD9-81ED-4DB2-BD59-A6C34878D82A}">
                    <a16:rowId xmlns:a16="http://schemas.microsoft.com/office/drawing/2014/main" val="794271507"/>
                  </a:ext>
                </a:extLst>
              </a:tr>
            </a:tbl>
          </a:graphicData>
        </a:graphic>
      </p:graphicFrame>
      <p:pic>
        <p:nvPicPr>
          <p:cNvPr id="2" name="Grafik 1">
            <a:extLst>
              <a:ext uri="{FF2B5EF4-FFF2-40B4-BE49-F238E27FC236}">
                <a16:creationId xmlns:a16="http://schemas.microsoft.com/office/drawing/2014/main" id="{89E29AE8-ADB0-0C0E-2B3C-AAC6965A1FC9}"/>
              </a:ext>
            </a:extLst>
          </p:cNvPr>
          <p:cNvPicPr>
            <a:picLocks noChangeAspect="1"/>
          </p:cNvPicPr>
          <p:nvPr/>
        </p:nvPicPr>
        <p:blipFill>
          <a:blip r:embed="rId3"/>
          <a:stretch>
            <a:fillRect/>
          </a:stretch>
        </p:blipFill>
        <p:spPr>
          <a:xfrm>
            <a:off x="6674" y="-701"/>
            <a:ext cx="2292295" cy="3170195"/>
          </a:xfrm>
          <a:prstGeom prst="rect">
            <a:avLst/>
          </a:prstGeom>
          <a:ln>
            <a:solidFill>
              <a:schemeClr val="tx1"/>
            </a:solidFill>
          </a:ln>
        </p:spPr>
      </p:pic>
      <p:sp>
        <p:nvSpPr>
          <p:cNvPr id="5" name="Fußzeilenplatzhalter 1">
            <a:extLst>
              <a:ext uri="{FF2B5EF4-FFF2-40B4-BE49-F238E27FC236}">
                <a16:creationId xmlns:a16="http://schemas.microsoft.com/office/drawing/2014/main" id="{5B0EA0D5-FA2A-05AB-27F1-511CE921C228}"/>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24870618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3">
            <a:extLst>
              <a:ext uri="{FF2B5EF4-FFF2-40B4-BE49-F238E27FC236}">
                <a16:creationId xmlns:a16="http://schemas.microsoft.com/office/drawing/2014/main" id="{A02D2619-F077-D4A5-F7CC-F7579EBD6895}"/>
              </a:ext>
            </a:extLst>
          </p:cNvPr>
          <p:cNvSpPr txBox="1">
            <a:spLocks/>
          </p:cNvSpPr>
          <p:nvPr/>
        </p:nvSpPr>
        <p:spPr>
          <a:xfrm>
            <a:off x="2275568" y="-27384"/>
            <a:ext cx="6868432" cy="406758"/>
          </a:xfrm>
          <a:prstGeom prst="rect">
            <a:avLst/>
          </a:prstGeom>
          <a:solidFill>
            <a:schemeClr val="accent6">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a:lstStyle>
          <a:p>
            <a:r>
              <a:rPr lang="de-DE" sz="2200" b="1" dirty="0"/>
              <a:t>Ackerbau: Vorgaben für den Bodenschutz</a:t>
            </a:r>
            <a:endParaRPr lang="de-CH" sz="2200" b="1" dirty="0"/>
          </a:p>
        </p:txBody>
      </p:sp>
      <p:sp>
        <p:nvSpPr>
          <p:cNvPr id="7" name="Textfeld 6">
            <a:extLst>
              <a:ext uri="{FF2B5EF4-FFF2-40B4-BE49-F238E27FC236}">
                <a16:creationId xmlns:a16="http://schemas.microsoft.com/office/drawing/2014/main" id="{FF4C57CD-7EB1-DD1E-177D-D01CA8266E9B}"/>
              </a:ext>
            </a:extLst>
          </p:cNvPr>
          <p:cNvSpPr txBox="1"/>
          <p:nvPr/>
        </p:nvSpPr>
        <p:spPr>
          <a:xfrm>
            <a:off x="2483768" y="548680"/>
            <a:ext cx="6480720" cy="1178912"/>
          </a:xfrm>
          <a:prstGeom prst="rect">
            <a:avLst/>
          </a:prstGeom>
          <a:noFill/>
        </p:spPr>
        <p:txBody>
          <a:bodyPr wrap="square" rtlCol="0">
            <a:spAutoFit/>
          </a:bodyPr>
          <a:lstStyle/>
          <a:p>
            <a:pPr marL="0" lvl="1">
              <a:lnSpc>
                <a:spcPct val="110000"/>
              </a:lnSpc>
              <a:spcAft>
                <a:spcPts val="600"/>
              </a:spcAft>
            </a:pPr>
            <a:r>
              <a:rPr lang="de-DE" sz="2000" b="1" dirty="0">
                <a:effectLst/>
                <a:ea typeface="Times New Roman" panose="02020603050405020304" pitchFamily="18" charset="0"/>
                <a:cs typeface="Times New Roman" panose="02020603050405020304" pitchFamily="18" charset="0"/>
              </a:rPr>
              <a:t>KIP-Richtlinien</a:t>
            </a:r>
            <a:endParaRPr lang="de-DE" b="1" dirty="0">
              <a:ea typeface="Times New Roman" panose="02020603050405020304" pitchFamily="18" charset="0"/>
              <a:cs typeface="Times New Roman" panose="02020603050405020304" pitchFamily="18" charset="0"/>
            </a:endParaRPr>
          </a:p>
          <a:p>
            <a:pPr marL="0" lvl="1">
              <a:lnSpc>
                <a:spcPct val="110000"/>
              </a:lnSpc>
              <a:spcAft>
                <a:spcPts val="600"/>
              </a:spcAft>
            </a:pPr>
            <a:r>
              <a:rPr lang="de-CH" dirty="0">
                <a:ea typeface="Times New Roman" panose="02020603050405020304" pitchFamily="18" charset="0"/>
                <a:cs typeface="Times New Roman" panose="02020603050405020304" pitchFamily="18" charset="0"/>
              </a:rPr>
              <a:t>Gilt für Betriebe mit mehr als 3ha offener Ackerfläche</a:t>
            </a:r>
          </a:p>
          <a:p>
            <a:pPr marL="0" lvl="1">
              <a:lnSpc>
                <a:spcPct val="110000"/>
              </a:lnSpc>
              <a:spcAft>
                <a:spcPts val="600"/>
              </a:spcAft>
            </a:pPr>
            <a:r>
              <a:rPr lang="de-CH" b="1" dirty="0">
                <a:ea typeface="Times New Roman" panose="02020603050405020304" pitchFamily="18" charset="0"/>
                <a:cs typeface="Times New Roman" panose="02020603050405020304" pitchFamily="18" charset="0"/>
              </a:rPr>
              <a:t>1. Bodenbedeckung</a:t>
            </a:r>
          </a:p>
        </p:txBody>
      </p:sp>
      <p:pic>
        <p:nvPicPr>
          <p:cNvPr id="10" name="Grafik 9">
            <a:extLst>
              <a:ext uri="{FF2B5EF4-FFF2-40B4-BE49-F238E27FC236}">
                <a16:creationId xmlns:a16="http://schemas.microsoft.com/office/drawing/2014/main" id="{5BDB038E-7902-A35C-1817-66CC492B60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0280" y="1700808"/>
            <a:ext cx="6300192" cy="2217625"/>
          </a:xfrm>
          <a:prstGeom prst="rect">
            <a:avLst/>
          </a:prstGeom>
        </p:spPr>
      </p:pic>
      <p:pic>
        <p:nvPicPr>
          <p:cNvPr id="13" name="Grafik 12">
            <a:extLst>
              <a:ext uri="{FF2B5EF4-FFF2-40B4-BE49-F238E27FC236}">
                <a16:creationId xmlns:a16="http://schemas.microsoft.com/office/drawing/2014/main" id="{337A21D4-72A6-62C4-F1F7-B85D1F30F1E7}"/>
              </a:ext>
            </a:extLst>
          </p:cNvPr>
          <p:cNvPicPr>
            <a:picLocks noChangeAspect="1"/>
          </p:cNvPicPr>
          <p:nvPr/>
        </p:nvPicPr>
        <p:blipFill>
          <a:blip r:embed="rId4"/>
          <a:stretch>
            <a:fillRect/>
          </a:stretch>
        </p:blipFill>
        <p:spPr>
          <a:xfrm>
            <a:off x="2534966" y="4396174"/>
            <a:ext cx="6645546" cy="2009118"/>
          </a:xfrm>
          <a:prstGeom prst="rect">
            <a:avLst/>
          </a:prstGeom>
        </p:spPr>
      </p:pic>
      <p:sp>
        <p:nvSpPr>
          <p:cNvPr id="14" name="Textfeld 13">
            <a:extLst>
              <a:ext uri="{FF2B5EF4-FFF2-40B4-BE49-F238E27FC236}">
                <a16:creationId xmlns:a16="http://schemas.microsoft.com/office/drawing/2014/main" id="{1671A660-8122-4633-B8F9-BD2EC4469E44}"/>
              </a:ext>
            </a:extLst>
          </p:cNvPr>
          <p:cNvSpPr txBox="1"/>
          <p:nvPr/>
        </p:nvSpPr>
        <p:spPr>
          <a:xfrm>
            <a:off x="2492374" y="4005064"/>
            <a:ext cx="4887938" cy="369332"/>
          </a:xfrm>
          <a:prstGeom prst="rect">
            <a:avLst/>
          </a:prstGeom>
          <a:noFill/>
        </p:spPr>
        <p:txBody>
          <a:bodyPr wrap="square" rtlCol="0">
            <a:spAutoFit/>
          </a:bodyPr>
          <a:lstStyle/>
          <a:p>
            <a:r>
              <a:rPr lang="de-DE" b="1" dirty="0"/>
              <a:t>2. Verhinderung von Bodenabtrag (Erosion)</a:t>
            </a:r>
            <a:endParaRPr lang="de-CH" b="1" dirty="0"/>
          </a:p>
        </p:txBody>
      </p:sp>
      <p:pic>
        <p:nvPicPr>
          <p:cNvPr id="2" name="Grafik 1">
            <a:extLst>
              <a:ext uri="{FF2B5EF4-FFF2-40B4-BE49-F238E27FC236}">
                <a16:creationId xmlns:a16="http://schemas.microsoft.com/office/drawing/2014/main" id="{95191A23-CEED-5B96-4EDA-38EB6620FECF}"/>
              </a:ext>
            </a:extLst>
          </p:cNvPr>
          <p:cNvPicPr>
            <a:picLocks noChangeAspect="1"/>
          </p:cNvPicPr>
          <p:nvPr/>
        </p:nvPicPr>
        <p:blipFill>
          <a:blip r:embed="rId5"/>
          <a:stretch>
            <a:fillRect/>
          </a:stretch>
        </p:blipFill>
        <p:spPr>
          <a:xfrm>
            <a:off x="-14808" y="0"/>
            <a:ext cx="2290375" cy="3168352"/>
          </a:xfrm>
          <a:prstGeom prst="rect">
            <a:avLst/>
          </a:prstGeom>
          <a:ln>
            <a:solidFill>
              <a:schemeClr val="tx1"/>
            </a:solidFill>
          </a:ln>
        </p:spPr>
      </p:pic>
      <p:sp>
        <p:nvSpPr>
          <p:cNvPr id="5" name="Pfeil: nach rechts 4">
            <a:extLst>
              <a:ext uri="{FF2B5EF4-FFF2-40B4-BE49-F238E27FC236}">
                <a16:creationId xmlns:a16="http://schemas.microsoft.com/office/drawing/2014/main" id="{16644B94-F7BE-7F1E-C2E4-DA635EA1B747}"/>
              </a:ext>
            </a:extLst>
          </p:cNvPr>
          <p:cNvSpPr/>
          <p:nvPr/>
        </p:nvSpPr>
        <p:spPr>
          <a:xfrm>
            <a:off x="1835696" y="5013176"/>
            <a:ext cx="576064" cy="216024"/>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 name="Pfeil: nach rechts 5">
            <a:extLst>
              <a:ext uri="{FF2B5EF4-FFF2-40B4-BE49-F238E27FC236}">
                <a16:creationId xmlns:a16="http://schemas.microsoft.com/office/drawing/2014/main" id="{7C89AAD0-2BB2-F03C-E797-0739E0A0D230}"/>
              </a:ext>
            </a:extLst>
          </p:cNvPr>
          <p:cNvSpPr/>
          <p:nvPr/>
        </p:nvSpPr>
        <p:spPr>
          <a:xfrm>
            <a:off x="1835696" y="5517232"/>
            <a:ext cx="576064" cy="216024"/>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 name="Fußzeilenplatzhalter 1">
            <a:extLst>
              <a:ext uri="{FF2B5EF4-FFF2-40B4-BE49-F238E27FC236}">
                <a16:creationId xmlns:a16="http://schemas.microsoft.com/office/drawing/2014/main" id="{15266E3C-160E-D89E-507E-E6C1F5CC90CE}"/>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2610865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A1C5632-43C8-9EBC-778F-F5FF67302DA3}"/>
              </a:ext>
            </a:extLst>
          </p:cNvPr>
          <p:cNvSpPr>
            <a:spLocks noGrp="1"/>
          </p:cNvSpPr>
          <p:nvPr>
            <p:ph type="title"/>
          </p:nvPr>
        </p:nvSpPr>
        <p:spPr>
          <a:xfrm>
            <a:off x="-2" y="-1"/>
            <a:ext cx="9144001" cy="464185"/>
          </a:xfrm>
          <a:solidFill>
            <a:schemeClr val="accent6">
              <a:lumMod val="40000"/>
              <a:lumOff val="60000"/>
            </a:schemeClr>
          </a:solidFill>
        </p:spPr>
        <p:txBody>
          <a:bodyPr>
            <a:normAutofit/>
          </a:bodyPr>
          <a:lstStyle/>
          <a:p>
            <a:r>
              <a:rPr lang="de-DE" b="1" dirty="0">
                <a:latin typeface="+mn-lt"/>
              </a:rPr>
              <a:t>Fruchtfolge &amp; Bodenschutz : Bezug zur Biodiversitätsförderung</a:t>
            </a:r>
            <a:endParaRPr lang="de-CH" b="1" dirty="0">
              <a:latin typeface="+mn-lt"/>
            </a:endParaRPr>
          </a:p>
        </p:txBody>
      </p:sp>
      <p:sp>
        <p:nvSpPr>
          <p:cNvPr id="2" name="Textfeld 1">
            <a:extLst>
              <a:ext uri="{FF2B5EF4-FFF2-40B4-BE49-F238E27FC236}">
                <a16:creationId xmlns:a16="http://schemas.microsoft.com/office/drawing/2014/main" id="{3A704D49-BA2D-E2D6-0A83-5310FC764683}"/>
              </a:ext>
            </a:extLst>
          </p:cNvPr>
          <p:cNvSpPr txBox="1"/>
          <p:nvPr/>
        </p:nvSpPr>
        <p:spPr>
          <a:xfrm>
            <a:off x="8095" y="464185"/>
            <a:ext cx="9135905" cy="923330"/>
          </a:xfrm>
          <a:prstGeom prst="rect">
            <a:avLst/>
          </a:prstGeom>
          <a:solidFill>
            <a:schemeClr val="accent4">
              <a:lumMod val="20000"/>
              <a:lumOff val="80000"/>
            </a:schemeClr>
          </a:solidFill>
        </p:spPr>
        <p:txBody>
          <a:bodyPr wrap="square" rtlCol="0">
            <a:spAutoFit/>
          </a:bodyPr>
          <a:lstStyle/>
          <a:p>
            <a:pPr marL="0" lvl="1"/>
            <a:r>
              <a:rPr lang="de-DE" b="1" dirty="0">
                <a:effectLst/>
                <a:ea typeface="Times New Roman" panose="02020603050405020304" pitchFamily="18" charset="0"/>
                <a:cs typeface="Times New Roman" panose="02020603050405020304" pitchFamily="18" charset="0"/>
              </a:rPr>
              <a:t>Zu beachten bei der BD-Beratung:</a:t>
            </a:r>
          </a:p>
          <a:p>
            <a:pPr marL="457200" lvl="2"/>
            <a:r>
              <a:rPr lang="de-DE" dirty="0">
                <a:cs typeface="Times New Roman" panose="02020603050405020304" pitchFamily="18" charset="0"/>
              </a:rPr>
              <a:t>Bei der Anlage von BFF müssen die </a:t>
            </a:r>
            <a:r>
              <a:rPr lang="de-DE" b="1" dirty="0">
                <a:cs typeface="Times New Roman" panose="02020603050405020304" pitchFamily="18" charset="0"/>
              </a:rPr>
              <a:t>Vorgaben der DZV </a:t>
            </a:r>
            <a:r>
              <a:rPr lang="de-DE" dirty="0">
                <a:cs typeface="Times New Roman" panose="02020603050405020304" pitchFamily="18" charset="0"/>
              </a:rPr>
              <a:t>und die </a:t>
            </a:r>
            <a:r>
              <a:rPr lang="de-DE" b="1" dirty="0">
                <a:cs typeface="Times New Roman" panose="02020603050405020304" pitchFamily="18" charset="0"/>
              </a:rPr>
              <a:t>Vorgaben zur Fruchtfolge und zum Bodenschutz</a:t>
            </a:r>
            <a:r>
              <a:rPr lang="de-DE" dirty="0">
                <a:cs typeface="Times New Roman" panose="02020603050405020304" pitchFamily="18" charset="0"/>
              </a:rPr>
              <a:t> beachtet werden.</a:t>
            </a:r>
            <a:endParaRPr lang="de-CH" sz="1600" dirty="0">
              <a:cs typeface="Times New Roman" panose="02020603050405020304" pitchFamily="18" charset="0"/>
            </a:endParaRPr>
          </a:p>
        </p:txBody>
      </p:sp>
      <p:graphicFrame>
        <p:nvGraphicFramePr>
          <p:cNvPr id="5" name="Tabelle 5">
            <a:extLst>
              <a:ext uri="{FF2B5EF4-FFF2-40B4-BE49-F238E27FC236}">
                <a16:creationId xmlns:a16="http://schemas.microsoft.com/office/drawing/2014/main" id="{380CD2E3-C65B-2591-C905-DB328BC0B669}"/>
              </a:ext>
            </a:extLst>
          </p:cNvPr>
          <p:cNvGraphicFramePr>
            <a:graphicFrameLocks noGrp="1"/>
          </p:cNvGraphicFramePr>
          <p:nvPr>
            <p:extLst>
              <p:ext uri="{D42A27DB-BD31-4B8C-83A1-F6EECF244321}">
                <p14:modId xmlns:p14="http://schemas.microsoft.com/office/powerpoint/2010/main" val="3800958358"/>
              </p:ext>
            </p:extLst>
          </p:nvPr>
        </p:nvGraphicFramePr>
        <p:xfrm>
          <a:off x="2304255" y="1407634"/>
          <a:ext cx="6839745" cy="4685662"/>
        </p:xfrm>
        <a:graphic>
          <a:graphicData uri="http://schemas.openxmlformats.org/drawingml/2006/table">
            <a:tbl>
              <a:tblPr firstRow="1" bandRow="1">
                <a:tableStyleId>{93296810-A885-4BE3-A3E7-6D5BEEA58F35}</a:tableStyleId>
              </a:tblPr>
              <a:tblGrid>
                <a:gridCol w="2431863">
                  <a:extLst>
                    <a:ext uri="{9D8B030D-6E8A-4147-A177-3AD203B41FA5}">
                      <a16:colId xmlns:a16="http://schemas.microsoft.com/office/drawing/2014/main" val="2826925482"/>
                    </a:ext>
                  </a:extLst>
                </a:gridCol>
                <a:gridCol w="4407882">
                  <a:extLst>
                    <a:ext uri="{9D8B030D-6E8A-4147-A177-3AD203B41FA5}">
                      <a16:colId xmlns:a16="http://schemas.microsoft.com/office/drawing/2014/main" val="623172562"/>
                    </a:ext>
                  </a:extLst>
                </a:gridCol>
              </a:tblGrid>
              <a:tr h="551883">
                <a:tc>
                  <a:txBody>
                    <a:bodyPr/>
                    <a:lstStyle/>
                    <a:p>
                      <a:r>
                        <a:rPr lang="de-DE" sz="1600" dirty="0"/>
                        <a:t>Beabsichtigte </a:t>
                      </a:r>
                      <a:r>
                        <a:rPr lang="de-DE" sz="1600" dirty="0" err="1"/>
                        <a:t>Massnahme</a:t>
                      </a:r>
                      <a:r>
                        <a:rPr lang="de-DE" sz="1600" dirty="0"/>
                        <a:t> (Beispiele)</a:t>
                      </a:r>
                      <a:endParaRPr lang="de-CH" sz="1600" dirty="0"/>
                    </a:p>
                  </a:txBody>
                  <a:tcPr/>
                </a:tc>
                <a:tc>
                  <a:txBody>
                    <a:bodyPr/>
                    <a:lstStyle/>
                    <a:p>
                      <a:r>
                        <a:rPr lang="de-DE" sz="1600" dirty="0"/>
                        <a:t>Zu beachtende Vorgaben</a:t>
                      </a:r>
                      <a:endParaRPr lang="de-CH" sz="1600" dirty="0"/>
                    </a:p>
                  </a:txBody>
                  <a:tcPr/>
                </a:tc>
                <a:extLst>
                  <a:ext uri="{0D108BD9-81ED-4DB2-BD59-A6C34878D82A}">
                    <a16:rowId xmlns:a16="http://schemas.microsoft.com/office/drawing/2014/main" val="1612056854"/>
                  </a:ext>
                </a:extLst>
              </a:tr>
              <a:tr h="10166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dirty="0">
                          <a:cs typeface="Times New Roman" panose="02020603050405020304" pitchFamily="18" charset="0"/>
                        </a:rPr>
                        <a:t>Ersatz einer Kultur durch eine </a:t>
                      </a:r>
                      <a:r>
                        <a:rPr lang="de-DE" sz="1600" dirty="0" err="1">
                          <a:cs typeface="Times New Roman" panose="02020603050405020304" pitchFamily="18" charset="0"/>
                        </a:rPr>
                        <a:t>Extensivwiese</a:t>
                      </a:r>
                      <a:endParaRPr lang="de-DE" sz="1600" dirty="0">
                        <a:cs typeface="Times New Roman" panose="02020603050405020304" pitchFamily="18" charset="0"/>
                      </a:endParaRPr>
                    </a:p>
                    <a:p>
                      <a:endParaRPr lang="de-CH" sz="1600" dirty="0"/>
                    </a:p>
                  </a:txBody>
                  <a:tcPr/>
                </a:tc>
                <a:tc>
                  <a:txBody>
                    <a:bodyPr/>
                    <a:lstStyle/>
                    <a:p>
                      <a:pPr marL="285750" indent="-285750">
                        <a:buFont typeface="Symbol" panose="05050102010706020507" pitchFamily="18" charset="2"/>
                        <a:buChar char="-"/>
                      </a:pPr>
                      <a:r>
                        <a:rPr lang="de-DE" sz="1600" dirty="0"/>
                        <a:t>Fruchtfolge: Anzahl Kulturen muss weiterhin erfüllt sein</a:t>
                      </a:r>
                    </a:p>
                    <a:p>
                      <a:pPr marL="285750" indent="-285750">
                        <a:buFont typeface="Symbol" panose="05050102010706020507" pitchFamily="18" charset="2"/>
                        <a:buChar char="-"/>
                      </a:pPr>
                      <a:r>
                        <a:rPr lang="de-DE" sz="1600" dirty="0"/>
                        <a:t>Maximale Kulturanteile an der verbleibenden </a:t>
                      </a:r>
                      <a:r>
                        <a:rPr lang="de-DE" sz="1600" dirty="0" err="1"/>
                        <a:t>oA</a:t>
                      </a:r>
                      <a:r>
                        <a:rPr lang="de-DE" sz="1600" dirty="0"/>
                        <a:t> dürfen nicht überschritten werden</a:t>
                      </a:r>
                    </a:p>
                  </a:txBody>
                  <a:tcPr/>
                </a:tc>
                <a:extLst>
                  <a:ext uri="{0D108BD9-81ED-4DB2-BD59-A6C34878D82A}">
                    <a16:rowId xmlns:a16="http://schemas.microsoft.com/office/drawing/2014/main" val="3263440649"/>
                  </a:ext>
                </a:extLst>
              </a:tr>
              <a:tr h="733255">
                <a:tc>
                  <a:txBody>
                    <a:bodyPr/>
                    <a:lstStyle/>
                    <a:p>
                      <a:r>
                        <a:rPr lang="de-DE" sz="1600" dirty="0"/>
                        <a:t>Ansaat </a:t>
                      </a:r>
                      <a:r>
                        <a:rPr lang="de-DE" sz="1600" dirty="0" err="1"/>
                        <a:t>Extensivwiese</a:t>
                      </a:r>
                      <a:r>
                        <a:rPr lang="de-DE" sz="1600" dirty="0"/>
                        <a:t> nach Getreide</a:t>
                      </a:r>
                      <a:endParaRPr lang="de-CH" sz="1600" dirty="0"/>
                    </a:p>
                  </a:txBody>
                  <a:tcPr/>
                </a:tc>
                <a:tc>
                  <a:txBody>
                    <a:bodyPr/>
                    <a:lstStyle/>
                    <a:p>
                      <a:r>
                        <a:rPr lang="de-DE" sz="1600" dirty="0"/>
                        <a:t>Vorgaben zur Bodenbedeckung müssen erfüllt sein</a:t>
                      </a:r>
                    </a:p>
                    <a:p>
                      <a:pPr marL="285750" indent="-285750">
                        <a:buFont typeface="Wingdings" panose="05000000000000000000" pitchFamily="2" charset="2"/>
                        <a:buChar char="Ø"/>
                      </a:pPr>
                      <a:r>
                        <a:rPr lang="de-DE" sz="1400" dirty="0"/>
                        <a:t>Begrünung zwischen Getreideernte und Wiesenansaat im nächsten Frühling</a:t>
                      </a:r>
                      <a:endParaRPr lang="de-CH" sz="1400" dirty="0"/>
                    </a:p>
                  </a:txBody>
                  <a:tcPr/>
                </a:tc>
                <a:extLst>
                  <a:ext uri="{0D108BD9-81ED-4DB2-BD59-A6C34878D82A}">
                    <a16:rowId xmlns:a16="http://schemas.microsoft.com/office/drawing/2014/main" val="3364367142"/>
                  </a:ext>
                </a:extLst>
              </a:tr>
              <a:tr h="871395">
                <a:tc>
                  <a:txBody>
                    <a:bodyPr/>
                    <a:lstStyle/>
                    <a:p>
                      <a:r>
                        <a:rPr lang="de-DE" sz="1600" dirty="0"/>
                        <a:t>Anlage Buntbrache</a:t>
                      </a:r>
                    </a:p>
                    <a:p>
                      <a:endParaRPr lang="de-DE" sz="1600" dirty="0"/>
                    </a:p>
                    <a:p>
                      <a:endParaRPr lang="de-DE" sz="1600" dirty="0"/>
                    </a:p>
                  </a:txBody>
                  <a:tcPr/>
                </a:tc>
                <a:tc>
                  <a:txBody>
                    <a:bodyPr/>
                    <a:lstStyle/>
                    <a:p>
                      <a:pPr marL="285750" indent="-285750">
                        <a:buFont typeface="Symbol" panose="05050102010706020507" pitchFamily="18" charset="2"/>
                        <a:buChar char="-"/>
                      </a:pPr>
                      <a:r>
                        <a:rPr lang="de-DE" sz="1400" dirty="0"/>
                        <a:t>Nur auf AF, Mindestdauer 2 Jahre</a:t>
                      </a:r>
                    </a:p>
                    <a:p>
                      <a:pPr marL="285750" indent="-285750">
                        <a:buFont typeface="Symbol" panose="05050102010706020507" pitchFamily="18" charset="2"/>
                        <a:buChar char="-"/>
                      </a:pPr>
                      <a:r>
                        <a:rPr lang="de-DE" sz="1400" dirty="0"/>
                        <a:t>Aufhebung: Frühestens 15.2. nach letztem Beitragsjahr</a:t>
                      </a:r>
                      <a:endParaRPr lang="de-CH" sz="1400" dirty="0"/>
                    </a:p>
                    <a:p>
                      <a:pPr marL="628650" lvl="1" indent="-171450">
                        <a:buFont typeface="Wingdings" panose="05000000000000000000" pitchFamily="2" charset="2"/>
                        <a:buChar char="Ø"/>
                      </a:pPr>
                      <a:r>
                        <a:rPr lang="de-DE" sz="1200" b="0" dirty="0"/>
                        <a:t>Vorgängig geeignete Vor- und Folgekulturen überlegen</a:t>
                      </a:r>
                      <a:endParaRPr lang="de-CH" sz="1200" b="0" dirty="0"/>
                    </a:p>
                  </a:txBody>
                  <a:tcPr/>
                </a:tc>
                <a:extLst>
                  <a:ext uri="{0D108BD9-81ED-4DB2-BD59-A6C34878D82A}">
                    <a16:rowId xmlns:a16="http://schemas.microsoft.com/office/drawing/2014/main" val="4031903489"/>
                  </a:ext>
                </a:extLst>
              </a:tr>
              <a:tr h="1363342">
                <a:tc>
                  <a:txBody>
                    <a:bodyPr/>
                    <a:lstStyle/>
                    <a:p>
                      <a:r>
                        <a:rPr lang="de-DE" sz="1600" dirty="0"/>
                        <a:t>Anlage Rotationsbrache</a:t>
                      </a:r>
                    </a:p>
                  </a:txBody>
                  <a:tcPr/>
                </a:tc>
                <a:tc>
                  <a:txBody>
                    <a:bodyPr/>
                    <a:lstStyle/>
                    <a:p>
                      <a:pPr marL="285750" indent="-285750" algn="l" defTabSz="914400" rtl="0" eaLnBrk="1" latinLnBrk="0" hangingPunct="1">
                        <a:buFont typeface="Symbol" panose="05050102010706020507" pitchFamily="18" charset="2"/>
                        <a:buChar char="-"/>
                      </a:pPr>
                      <a:r>
                        <a:rPr lang="de-DE" sz="1400" kern="1200" dirty="0">
                          <a:solidFill>
                            <a:schemeClr val="dk1"/>
                          </a:solidFill>
                          <a:latin typeface="+mn-lt"/>
                          <a:ea typeface="+mn-ea"/>
                          <a:cs typeface="+mn-cs"/>
                        </a:rPr>
                        <a:t>Nur auf AF, Ansaat zwischen 1.9. und 30.4.</a:t>
                      </a:r>
                    </a:p>
                    <a:p>
                      <a:pPr marL="285750" indent="-285750" algn="l" defTabSz="914400" rtl="0" eaLnBrk="1" latinLnBrk="0" hangingPunct="1">
                        <a:buFont typeface="Symbol" panose="05050102010706020507" pitchFamily="18" charset="2"/>
                        <a:buChar char="-"/>
                      </a:pPr>
                      <a:r>
                        <a:rPr lang="de-DE" sz="1400" kern="1200" dirty="0">
                          <a:solidFill>
                            <a:schemeClr val="dk1"/>
                          </a:solidFill>
                          <a:latin typeface="+mn-lt"/>
                          <a:ea typeface="+mn-ea"/>
                          <a:cs typeface="+mn-cs"/>
                        </a:rPr>
                        <a:t>Aufhebung:</a:t>
                      </a:r>
                    </a:p>
                    <a:p>
                      <a:pPr marL="449263" lvl="1" indent="-182563" algn="l" defTabSz="914400" rtl="0" eaLnBrk="1" latinLnBrk="0" hangingPunct="1">
                        <a:buFont typeface="Symbol" panose="05050102010706020507" pitchFamily="18" charset="2"/>
                        <a:buChar char="-"/>
                      </a:pPr>
                      <a:r>
                        <a:rPr lang="de-DE" sz="1400" kern="1200" dirty="0">
                          <a:solidFill>
                            <a:schemeClr val="dk1"/>
                          </a:solidFill>
                          <a:latin typeface="+mn-lt"/>
                          <a:ea typeface="+mn-ea"/>
                          <a:cs typeface="+mn-cs"/>
                        </a:rPr>
                        <a:t>1-jährige frühestens 15.2. des folgenden </a:t>
                      </a:r>
                      <a:r>
                        <a:rPr lang="de-DE" sz="1400" kern="1200" dirty="0" err="1">
                          <a:solidFill>
                            <a:schemeClr val="dk1"/>
                          </a:solidFill>
                          <a:latin typeface="+mn-lt"/>
                          <a:ea typeface="+mn-ea"/>
                          <a:cs typeface="+mn-cs"/>
                        </a:rPr>
                        <a:t>Beitr.jahres</a:t>
                      </a:r>
                      <a:endParaRPr lang="de-DE" sz="1400" kern="1200" dirty="0">
                        <a:solidFill>
                          <a:schemeClr val="dk1"/>
                        </a:solidFill>
                        <a:latin typeface="+mn-lt"/>
                        <a:ea typeface="+mn-ea"/>
                        <a:cs typeface="+mn-cs"/>
                      </a:endParaRPr>
                    </a:p>
                    <a:p>
                      <a:pPr marL="449263" lvl="1" indent="-182563" algn="l" defTabSz="914400" rtl="0" eaLnBrk="1" latinLnBrk="0" hangingPunct="1">
                        <a:buFont typeface="Symbol" panose="05050102010706020507" pitchFamily="18" charset="2"/>
                        <a:buChar char="-"/>
                      </a:pPr>
                      <a:r>
                        <a:rPr lang="de-DE" sz="1400" kern="1200" dirty="0">
                          <a:solidFill>
                            <a:schemeClr val="dk1"/>
                          </a:solidFill>
                          <a:latin typeface="+mn-lt"/>
                          <a:ea typeface="+mn-ea"/>
                          <a:cs typeface="+mn-cs"/>
                        </a:rPr>
                        <a:t>2-/3-jährige frühestens 15.9. im 2./3. Beitragsjahr</a:t>
                      </a:r>
                      <a:endParaRPr lang="de-CH" sz="1600" kern="1200" dirty="0">
                        <a:solidFill>
                          <a:schemeClr val="dk1"/>
                        </a:solidFill>
                        <a:latin typeface="+mn-lt"/>
                        <a:ea typeface="+mn-ea"/>
                        <a:cs typeface="+mn-cs"/>
                      </a:endParaRPr>
                    </a:p>
                    <a:p>
                      <a:pPr marL="457200" marR="0" lvl="1" indent="-1905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sz="1200" b="0" dirty="0"/>
                        <a:t>Vorgängig geeignete Vor- und Folgekulturen überlegen</a:t>
                      </a:r>
                    </a:p>
                    <a:p>
                      <a:pPr marL="457200" marR="0" lvl="1" indent="-1905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de-DE" sz="1200" b="0" dirty="0"/>
                        <a:t>Bei Frühlingssaat ggf. Zwischenbegrünung</a:t>
                      </a:r>
                      <a:endParaRPr lang="de-CH" sz="1200" b="0" dirty="0"/>
                    </a:p>
                  </a:txBody>
                  <a:tcPr/>
                </a:tc>
                <a:extLst>
                  <a:ext uri="{0D108BD9-81ED-4DB2-BD59-A6C34878D82A}">
                    <a16:rowId xmlns:a16="http://schemas.microsoft.com/office/drawing/2014/main" val="1101489492"/>
                  </a:ext>
                </a:extLst>
              </a:tr>
            </a:tbl>
          </a:graphicData>
        </a:graphic>
      </p:graphicFrame>
      <p:pic>
        <p:nvPicPr>
          <p:cNvPr id="7" name="Grafik 6" descr="Ein Bild, das Gras, draußen, Himmel, Baum enthält.&#10;&#10;Automatisch generierte Beschreibung">
            <a:extLst>
              <a:ext uri="{FF2B5EF4-FFF2-40B4-BE49-F238E27FC236}">
                <a16:creationId xmlns:a16="http://schemas.microsoft.com/office/drawing/2014/main" id="{C554E473-6DCE-6BC6-5103-404E29FC2D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2060848"/>
            <a:ext cx="2304256" cy="1728192"/>
          </a:xfrm>
          <a:prstGeom prst="rect">
            <a:avLst/>
          </a:prstGeom>
        </p:spPr>
      </p:pic>
      <p:pic>
        <p:nvPicPr>
          <p:cNvPr id="8" name="Grafik 7">
            <a:extLst>
              <a:ext uri="{FF2B5EF4-FFF2-40B4-BE49-F238E27FC236}">
                <a16:creationId xmlns:a16="http://schemas.microsoft.com/office/drawing/2014/main" id="{422487E8-D13C-D0F1-1617-AA81EB2FC88B}"/>
              </a:ext>
            </a:extLst>
          </p:cNvPr>
          <p:cNvPicPr>
            <a:picLocks noChangeAspect="1"/>
          </p:cNvPicPr>
          <p:nvPr/>
        </p:nvPicPr>
        <p:blipFill>
          <a:blip r:embed="rId4"/>
          <a:stretch>
            <a:fillRect/>
          </a:stretch>
        </p:blipFill>
        <p:spPr>
          <a:xfrm>
            <a:off x="8095" y="4221088"/>
            <a:ext cx="2316681" cy="1548518"/>
          </a:xfrm>
          <a:prstGeom prst="rect">
            <a:avLst/>
          </a:prstGeom>
        </p:spPr>
      </p:pic>
      <p:sp>
        <p:nvSpPr>
          <p:cNvPr id="6" name="Fußzeilenplatzhalter 1">
            <a:extLst>
              <a:ext uri="{FF2B5EF4-FFF2-40B4-BE49-F238E27FC236}">
                <a16:creationId xmlns:a16="http://schemas.microsoft.com/office/drawing/2014/main" id="{C000E01C-706A-DA02-4FE3-ADAFEE020AAD}"/>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420652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D86126-2FA0-4F13-857B-0852FD4811FE}"/>
              </a:ext>
            </a:extLst>
          </p:cNvPr>
          <p:cNvSpPr>
            <a:spLocks noGrp="1"/>
          </p:cNvSpPr>
          <p:nvPr>
            <p:ph type="ctrTitle"/>
          </p:nvPr>
        </p:nvSpPr>
        <p:spPr>
          <a:xfrm>
            <a:off x="1043608" y="1617464"/>
            <a:ext cx="7128792" cy="2387600"/>
          </a:xfrm>
        </p:spPr>
        <p:txBody>
          <a:bodyPr>
            <a:normAutofit/>
          </a:bodyPr>
          <a:lstStyle/>
          <a:p>
            <a:r>
              <a:rPr lang="de-DE" dirty="0">
                <a:latin typeface="+mn-lt"/>
              </a:rPr>
              <a:t>Teil 3</a:t>
            </a:r>
            <a:br>
              <a:rPr lang="de-DE" dirty="0">
                <a:latin typeface="+mn-lt"/>
              </a:rPr>
            </a:br>
            <a:r>
              <a:rPr lang="de-DE" dirty="0">
                <a:latin typeface="+mn-lt"/>
              </a:rPr>
              <a:t>Futterbau</a:t>
            </a:r>
            <a:endParaRPr lang="de-CH" dirty="0">
              <a:latin typeface="+mn-lt"/>
            </a:endParaRPr>
          </a:p>
        </p:txBody>
      </p:sp>
    </p:spTree>
    <p:extLst>
      <p:ext uri="{BB962C8B-B14F-4D97-AF65-F5344CB8AC3E}">
        <p14:creationId xmlns:p14="http://schemas.microsoft.com/office/powerpoint/2010/main" val="3737860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2" y="1"/>
            <a:ext cx="9144002" cy="692696"/>
          </a:xfrm>
          <a:solidFill>
            <a:schemeClr val="accent6">
              <a:lumMod val="40000"/>
              <a:lumOff val="60000"/>
            </a:schemeClr>
          </a:solidFill>
        </p:spPr>
        <p:txBody>
          <a:bodyPr>
            <a:normAutofit/>
          </a:bodyPr>
          <a:lstStyle/>
          <a:p>
            <a:r>
              <a:rPr lang="de-DE" b="1" dirty="0">
                <a:latin typeface="+mn-lt"/>
              </a:rPr>
              <a:t>Futterbau: Grasland Schweiz</a:t>
            </a:r>
            <a:endParaRPr lang="de-CH" b="1" dirty="0">
              <a:latin typeface="+mn-lt"/>
            </a:endParaRPr>
          </a:p>
        </p:txBody>
      </p:sp>
      <p:sp>
        <p:nvSpPr>
          <p:cNvPr id="3" name="Textfeld 2">
            <a:extLst>
              <a:ext uri="{FF2B5EF4-FFF2-40B4-BE49-F238E27FC236}">
                <a16:creationId xmlns:a16="http://schemas.microsoft.com/office/drawing/2014/main" id="{ED735A7A-C4DC-13A9-0B32-E5324C6E4A83}"/>
              </a:ext>
            </a:extLst>
          </p:cNvPr>
          <p:cNvSpPr txBox="1"/>
          <p:nvPr/>
        </p:nvSpPr>
        <p:spPr>
          <a:xfrm>
            <a:off x="2747797" y="980728"/>
            <a:ext cx="6396203" cy="3616375"/>
          </a:xfrm>
          <a:prstGeom prst="rect">
            <a:avLst/>
          </a:prstGeom>
          <a:noFill/>
        </p:spPr>
        <p:txBody>
          <a:bodyPr wrap="square" rtlCol="0">
            <a:spAutoFit/>
          </a:bodyPr>
          <a:lstStyle/>
          <a:p>
            <a:r>
              <a:rPr lang="de-DE" sz="2000" b="1" dirty="0">
                <a:latin typeface="Arial" panose="020B0604020202020204" pitchFamily="34" charset="0"/>
                <a:cs typeface="Arial" panose="020B0604020202020204" pitchFamily="34" charset="0"/>
              </a:rPr>
              <a:t>Grundregeln für eine nachhaltige Wiesenbewirtschaftung:</a:t>
            </a:r>
          </a:p>
          <a:p>
            <a:endParaRPr lang="de-DE" sz="900" dirty="0">
              <a:latin typeface="Arial" panose="020B0604020202020204" pitchFamily="34" charset="0"/>
              <a:cs typeface="Arial" panose="020B0604020202020204" pitchFamily="34" charset="0"/>
            </a:endParaRPr>
          </a:p>
          <a:p>
            <a:endParaRPr lang="de-DE" sz="900" b="1" dirty="0">
              <a:latin typeface="Arial" panose="020B0604020202020204" pitchFamily="34" charset="0"/>
              <a:cs typeface="Arial" panose="020B0604020202020204" pitchFamily="34" charset="0"/>
            </a:endParaRPr>
          </a:p>
          <a:p>
            <a:r>
              <a:rPr lang="de-DE" b="1" dirty="0">
                <a:latin typeface="Arial" panose="020B0604020202020204" pitchFamily="34" charset="0"/>
                <a:cs typeface="Arial" panose="020B0604020202020204" pitchFamily="34" charset="0"/>
              </a:rPr>
              <a:t>Pflanzenbestand an Standort angepasst</a:t>
            </a:r>
          </a:p>
          <a:p>
            <a:pPr marL="285750" indent="-285750">
              <a:buFont typeface="Symbol" panose="05050102010706020507" pitchFamily="18" charset="2"/>
              <a:buChar char="-"/>
            </a:pPr>
            <a:r>
              <a:rPr lang="de-DE" dirty="0">
                <a:latin typeface="Arial" panose="020B0604020202020204" pitchFamily="34" charset="0"/>
                <a:cs typeface="Arial" panose="020B0604020202020204" pitchFamily="34" charset="0"/>
              </a:rPr>
              <a:t>Boden, Wasserhaushalt, Topografie, Entfernung zum Betrieb, …</a:t>
            </a:r>
          </a:p>
          <a:p>
            <a:pPr marL="742950" lvl="1" indent="-285750">
              <a:buFont typeface="Symbol" panose="05050102010706020507" pitchFamily="18" charset="2"/>
              <a:buChar char="-"/>
            </a:pPr>
            <a:endParaRPr lang="de-DE" sz="900" dirty="0">
              <a:latin typeface="Arial" panose="020B0604020202020204" pitchFamily="34" charset="0"/>
              <a:cs typeface="Arial" panose="020B0604020202020204" pitchFamily="34" charset="0"/>
            </a:endParaRPr>
          </a:p>
          <a:p>
            <a:endParaRPr lang="de-DE" sz="900" b="1" dirty="0">
              <a:latin typeface="Arial" panose="020B0604020202020204" pitchFamily="34" charset="0"/>
              <a:cs typeface="Arial" panose="020B0604020202020204" pitchFamily="34" charset="0"/>
            </a:endParaRPr>
          </a:p>
          <a:p>
            <a:r>
              <a:rPr lang="de-DE" b="1" dirty="0">
                <a:latin typeface="Arial" panose="020B0604020202020204" pitchFamily="34" charset="0"/>
                <a:cs typeface="Arial" panose="020B0604020202020204" pitchFamily="34" charset="0"/>
              </a:rPr>
              <a:t>Bewirtschaftung an Pflanzenbestand angepasst</a:t>
            </a:r>
          </a:p>
          <a:p>
            <a:pPr marL="285750" indent="-285750">
              <a:buFont typeface="Symbol" panose="05050102010706020507" pitchFamily="18" charset="2"/>
              <a:buChar char="-"/>
            </a:pPr>
            <a:r>
              <a:rPr lang="de-DE" dirty="0">
                <a:latin typeface="Arial" panose="020B0604020202020204" pitchFamily="34" charset="0"/>
                <a:cs typeface="Arial" panose="020B0604020202020204" pitchFamily="34" charset="0"/>
              </a:rPr>
              <a:t>Intensiv nutzbare Bestände: Häufige Nutzungen, häufige Düngung</a:t>
            </a:r>
          </a:p>
          <a:p>
            <a:pPr marL="285750" indent="-285750">
              <a:buFont typeface="Symbol" panose="05050102010706020507" pitchFamily="18" charset="2"/>
              <a:buChar char="-"/>
            </a:pPr>
            <a:r>
              <a:rPr lang="de-DE" dirty="0">
                <a:latin typeface="Arial" panose="020B0604020202020204" pitchFamily="34" charset="0"/>
                <a:cs typeface="Arial" panose="020B0604020202020204" pitchFamily="34" charset="0"/>
              </a:rPr>
              <a:t>Nicht intensiv nutzbare Bestände: Weniger Nutzungen, reduzierte / keine Düngung</a:t>
            </a:r>
          </a:p>
          <a:p>
            <a:endParaRPr lang="de-CH" sz="900" dirty="0">
              <a:latin typeface="Arial" panose="020B0604020202020204" pitchFamily="34" charset="0"/>
              <a:cs typeface="Arial" panose="020B0604020202020204" pitchFamily="34" charset="0"/>
            </a:endParaRPr>
          </a:p>
        </p:txBody>
      </p:sp>
      <p:pic>
        <p:nvPicPr>
          <p:cNvPr id="6" name="Grafik 5" descr="Ein Bild, das Kuh, Gras, Himmel, draußen enthält.&#10;&#10;Automatisch generierte Beschreibung">
            <a:extLst>
              <a:ext uri="{FF2B5EF4-FFF2-40B4-BE49-F238E27FC236}">
                <a16:creationId xmlns:a16="http://schemas.microsoft.com/office/drawing/2014/main" id="{005D8FCA-0E92-71B5-18F4-9BB758A6CA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528392"/>
            <a:ext cx="2747797" cy="2060848"/>
          </a:xfrm>
          <a:prstGeom prst="rect">
            <a:avLst/>
          </a:prstGeom>
        </p:spPr>
      </p:pic>
      <p:pic>
        <p:nvPicPr>
          <p:cNvPr id="8" name="Grafik 7" descr="Ein Bild, das Gras, draußen, Transport, Feld enthält.&#10;&#10;Automatisch generierte Beschreibung">
            <a:extLst>
              <a:ext uri="{FF2B5EF4-FFF2-40B4-BE49-F238E27FC236}">
                <a16:creationId xmlns:a16="http://schemas.microsoft.com/office/drawing/2014/main" id="{627DB202-04E1-2671-D1C0-1630E566D8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080120"/>
            <a:ext cx="2747797" cy="2060848"/>
          </a:xfrm>
          <a:prstGeom prst="rect">
            <a:avLst/>
          </a:prstGeom>
        </p:spPr>
      </p:pic>
      <p:sp>
        <p:nvSpPr>
          <p:cNvPr id="2" name="Textfeld 1">
            <a:extLst>
              <a:ext uri="{FF2B5EF4-FFF2-40B4-BE49-F238E27FC236}">
                <a16:creationId xmlns:a16="http://schemas.microsoft.com/office/drawing/2014/main" id="{BE71CB25-F93A-DE07-577C-73947A6757D0}"/>
              </a:ext>
            </a:extLst>
          </p:cNvPr>
          <p:cNvSpPr txBox="1"/>
          <p:nvPr/>
        </p:nvSpPr>
        <p:spPr>
          <a:xfrm>
            <a:off x="2843808" y="4581128"/>
            <a:ext cx="6192688" cy="1200329"/>
          </a:xfrm>
          <a:prstGeom prst="rect">
            <a:avLst/>
          </a:prstGeom>
          <a:solidFill>
            <a:schemeClr val="accent4">
              <a:lumMod val="20000"/>
              <a:lumOff val="80000"/>
            </a:schemeClr>
          </a:solidFill>
        </p:spPr>
        <p:txBody>
          <a:bodyPr wrap="square" rtlCol="0">
            <a:spAutoFit/>
          </a:bodyPr>
          <a:lstStyle/>
          <a:p>
            <a:pPr marL="285750" indent="-285750">
              <a:buFont typeface="Wingdings" panose="05000000000000000000" pitchFamily="2" charset="2"/>
              <a:buChar char="Ø"/>
            </a:pPr>
            <a:r>
              <a:rPr lang="de-CH" b="1" dirty="0">
                <a:latin typeface="Arial" panose="020B0604020202020204" pitchFamily="34" charset="0"/>
                <a:cs typeface="Arial" panose="020B0604020202020204" pitchFamily="34" charset="0"/>
              </a:rPr>
              <a:t>Konzept des abgestuften Futterbaus </a:t>
            </a:r>
            <a:r>
              <a:rPr lang="de-CH" sz="1400" dirty="0">
                <a:latin typeface="Arial" panose="020B0604020202020204" pitchFamily="34" charset="0"/>
                <a:cs typeface="Arial" panose="020B0604020202020204" pitchFamily="34" charset="0"/>
              </a:rPr>
              <a:t>(AGFF MB Nr. 11)</a:t>
            </a:r>
          </a:p>
          <a:p>
            <a:pPr marL="742950" lvl="1" indent="-285750">
              <a:buFont typeface="Wingdings" panose="05000000000000000000" pitchFamily="2" charset="2"/>
              <a:buChar char="Ø"/>
            </a:pPr>
            <a:r>
              <a:rPr lang="de-CH" dirty="0">
                <a:latin typeface="Arial" panose="020B0604020202020204" pitchFamily="34" charset="0"/>
                <a:cs typeface="Arial" panose="020B0604020202020204" pitchFamily="34" charset="0"/>
              </a:rPr>
              <a:t>Stabile Bestände</a:t>
            </a:r>
          </a:p>
          <a:p>
            <a:pPr marL="742950" lvl="1" indent="-285750">
              <a:buFont typeface="Wingdings" panose="05000000000000000000" pitchFamily="2" charset="2"/>
              <a:buChar char="Ø"/>
            </a:pPr>
            <a:r>
              <a:rPr lang="de-CH" dirty="0">
                <a:latin typeface="Arial" panose="020B0604020202020204" pitchFamily="34" charset="0"/>
                <a:cs typeface="Arial" panose="020B0604020202020204" pitchFamily="34" charset="0"/>
              </a:rPr>
              <a:t>Kombination von Futterproduktion mit Biodiversitäts-Förderung</a:t>
            </a:r>
          </a:p>
        </p:txBody>
      </p:sp>
      <p:sp>
        <p:nvSpPr>
          <p:cNvPr id="7" name="Fußzeilenplatzhalter 1">
            <a:extLst>
              <a:ext uri="{FF2B5EF4-FFF2-40B4-BE49-F238E27FC236}">
                <a16:creationId xmlns:a16="http://schemas.microsoft.com/office/drawing/2014/main" id="{6E987640-7B01-5B6C-9692-EE5DE4B89B32}"/>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39393977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2264010" y="16017"/>
            <a:ext cx="6853548" cy="532663"/>
          </a:xfrm>
          <a:solidFill>
            <a:schemeClr val="accent6">
              <a:lumMod val="40000"/>
              <a:lumOff val="60000"/>
            </a:schemeClr>
          </a:solidFill>
        </p:spPr>
        <p:txBody>
          <a:bodyPr>
            <a:normAutofit/>
          </a:bodyPr>
          <a:lstStyle/>
          <a:p>
            <a:r>
              <a:rPr lang="de-DE" b="1" dirty="0">
                <a:latin typeface="+mn-lt"/>
              </a:rPr>
              <a:t>Futterbau</a:t>
            </a:r>
            <a:endParaRPr lang="de-CH" b="1" dirty="0">
              <a:latin typeface="+mn-lt"/>
            </a:endParaRPr>
          </a:p>
        </p:txBody>
      </p:sp>
      <p:sp>
        <p:nvSpPr>
          <p:cNvPr id="3" name="Textfeld 2">
            <a:extLst>
              <a:ext uri="{FF2B5EF4-FFF2-40B4-BE49-F238E27FC236}">
                <a16:creationId xmlns:a16="http://schemas.microsoft.com/office/drawing/2014/main" id="{ED735A7A-C4DC-13A9-0B32-E5324C6E4A83}"/>
              </a:ext>
            </a:extLst>
          </p:cNvPr>
          <p:cNvSpPr txBox="1"/>
          <p:nvPr/>
        </p:nvSpPr>
        <p:spPr>
          <a:xfrm>
            <a:off x="2339752" y="627150"/>
            <a:ext cx="6777806" cy="5724644"/>
          </a:xfrm>
          <a:prstGeom prst="rect">
            <a:avLst/>
          </a:prstGeom>
          <a:noFill/>
        </p:spPr>
        <p:txBody>
          <a:bodyPr wrap="square" rtlCol="0">
            <a:spAutoFit/>
          </a:bodyPr>
          <a:lstStyle/>
          <a:p>
            <a:r>
              <a:rPr lang="de-DE" b="1" dirty="0">
                <a:latin typeface="Arial" panose="020B0604020202020204" pitchFamily="34" charset="0"/>
                <a:cs typeface="Arial" panose="020B0604020202020204" pitchFamily="34" charset="0"/>
              </a:rPr>
              <a:t>Wichtigste Wiesentypen Mittelland </a:t>
            </a:r>
            <a:r>
              <a:rPr lang="de-DE" sz="1100" b="1" dirty="0">
                <a:latin typeface="Arial" panose="020B0604020202020204" pitchFamily="34" charset="0"/>
                <a:cs typeface="Arial" panose="020B0604020202020204" pitchFamily="34" charset="0"/>
              </a:rPr>
              <a:t>(Bilder und Daten: AGFF)</a:t>
            </a:r>
          </a:p>
          <a:p>
            <a:endParaRPr lang="de-DE" sz="1200" b="1" dirty="0">
              <a:latin typeface="Arial" panose="020B0604020202020204" pitchFamily="34" charset="0"/>
              <a:cs typeface="Arial" panose="020B0604020202020204" pitchFamily="34" charset="0"/>
            </a:endParaRPr>
          </a:p>
          <a:p>
            <a:r>
              <a:rPr lang="de-DE" b="1" dirty="0">
                <a:latin typeface="Arial" panose="020B0604020202020204" pitchFamily="34" charset="0"/>
                <a:cs typeface="Arial" panose="020B0604020202020204" pitchFamily="34" charset="0"/>
              </a:rPr>
              <a:t>Intensiv</a:t>
            </a:r>
            <a:r>
              <a:rPr lang="de-DE" sz="1100" dirty="0">
                <a:latin typeface="Arial" panose="020B0604020202020204" pitchFamily="34" charset="0"/>
                <a:cs typeface="Arial" panose="020B0604020202020204" pitchFamily="34" charset="0"/>
              </a:rPr>
              <a:t> (i.d.R. Kunstwiesen)</a:t>
            </a:r>
            <a:endParaRPr lang="de-DE" sz="1100" b="1" dirty="0">
              <a:latin typeface="Arial" panose="020B0604020202020204" pitchFamily="34" charset="0"/>
              <a:cs typeface="Arial" panose="020B0604020202020204" pitchFamily="34" charset="0"/>
            </a:endParaRP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Hoher Anteil an Raigräsern, Wiesenfuchsschwanz, Wiesen-Rispengras</a:t>
            </a: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Bis 6 Nutzungen pro Jahr, ab April</a:t>
            </a: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Ertrag bis ca. 120 </a:t>
            </a:r>
            <a:r>
              <a:rPr lang="de-DE" sz="1400" dirty="0" err="1">
                <a:latin typeface="Arial" panose="020B0604020202020204" pitchFamily="34" charset="0"/>
                <a:cs typeface="Arial" panose="020B0604020202020204" pitchFamily="34" charset="0"/>
              </a:rPr>
              <a:t>dt</a:t>
            </a:r>
            <a:r>
              <a:rPr lang="de-DE" sz="1400" dirty="0">
                <a:latin typeface="Arial" panose="020B0604020202020204" pitchFamily="34" charset="0"/>
                <a:cs typeface="Arial" panose="020B0604020202020204" pitchFamily="34" charset="0"/>
              </a:rPr>
              <a:t> TS</a:t>
            </a:r>
          </a:p>
          <a:p>
            <a:endParaRPr lang="de-DE" b="1" dirty="0">
              <a:latin typeface="Arial" panose="020B0604020202020204" pitchFamily="34" charset="0"/>
              <a:cs typeface="Arial" panose="020B0604020202020204" pitchFamily="34" charset="0"/>
            </a:endParaRPr>
          </a:p>
          <a:p>
            <a:r>
              <a:rPr lang="de-DE" b="1" dirty="0">
                <a:latin typeface="Arial" panose="020B0604020202020204" pitchFamily="34" charset="0"/>
                <a:cs typeface="Arial" panose="020B0604020202020204" pitchFamily="34" charset="0"/>
              </a:rPr>
              <a:t>Mittelintensiv </a:t>
            </a:r>
            <a:r>
              <a:rPr lang="de-DE" sz="1100" dirty="0">
                <a:latin typeface="Arial" panose="020B0604020202020204" pitchFamily="34" charset="0"/>
                <a:cs typeface="Arial" panose="020B0604020202020204" pitchFamily="34" charset="0"/>
              </a:rPr>
              <a:t>(i.d.R. Naturwiesen)</a:t>
            </a:r>
            <a:endParaRPr lang="de-DE" sz="1100" b="1" dirty="0">
              <a:latin typeface="Arial" panose="020B0604020202020204" pitchFamily="34" charset="0"/>
              <a:cs typeface="Arial" panose="020B0604020202020204" pitchFamily="34" charset="0"/>
            </a:endParaRP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Hoher Anteil Knaulgras</a:t>
            </a: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3-4 Nutzungen pro Jahr, ab Mai</a:t>
            </a: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Ertrag bis ca. 100 </a:t>
            </a:r>
            <a:r>
              <a:rPr lang="de-DE" sz="1400" dirty="0" err="1">
                <a:latin typeface="Arial" panose="020B0604020202020204" pitchFamily="34" charset="0"/>
                <a:cs typeface="Arial" panose="020B0604020202020204" pitchFamily="34" charset="0"/>
              </a:rPr>
              <a:t>dt</a:t>
            </a:r>
            <a:r>
              <a:rPr lang="de-DE" sz="1400" dirty="0">
                <a:latin typeface="Arial" panose="020B0604020202020204" pitchFamily="34" charset="0"/>
                <a:cs typeface="Arial" panose="020B0604020202020204" pitchFamily="34" charset="0"/>
              </a:rPr>
              <a:t> TS</a:t>
            </a:r>
          </a:p>
          <a:p>
            <a:endParaRPr lang="de-DE" b="1" dirty="0">
              <a:latin typeface="Arial" panose="020B0604020202020204" pitchFamily="34" charset="0"/>
              <a:cs typeface="Arial" panose="020B0604020202020204" pitchFamily="34" charset="0"/>
            </a:endParaRPr>
          </a:p>
          <a:p>
            <a:r>
              <a:rPr lang="de-DE" b="1" dirty="0">
                <a:latin typeface="Arial" panose="020B0604020202020204" pitchFamily="34" charset="0"/>
                <a:cs typeface="Arial" panose="020B0604020202020204" pitchFamily="34" charset="0"/>
              </a:rPr>
              <a:t>Wenig intensiv </a:t>
            </a:r>
            <a:r>
              <a:rPr lang="de-DE" sz="1100" dirty="0">
                <a:latin typeface="Arial" panose="020B0604020202020204" pitchFamily="34" charset="0"/>
                <a:cs typeface="Arial" panose="020B0604020202020204" pitchFamily="34" charset="0"/>
              </a:rPr>
              <a:t>(i.d.R. Naturwiesen)</a:t>
            </a:r>
            <a:endParaRPr lang="de-DE" sz="1100" b="1" dirty="0">
              <a:latin typeface="Arial" panose="020B0604020202020204" pitchFamily="34" charset="0"/>
              <a:cs typeface="Arial" panose="020B0604020202020204" pitchFamily="34" charset="0"/>
            </a:endParaRP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Hoher Anteil Fromental </a:t>
            </a:r>
            <a:r>
              <a:rPr lang="de-DE" sz="1100" dirty="0">
                <a:latin typeface="Arial" panose="020B0604020202020204" pitchFamily="34" charset="0"/>
                <a:cs typeface="Arial" panose="020B0604020202020204" pitchFamily="34" charset="0"/>
              </a:rPr>
              <a:t>(&gt; </a:t>
            </a:r>
            <a:r>
              <a:rPr lang="de-DE" sz="1100" dirty="0" err="1">
                <a:latin typeface="Arial" panose="020B0604020202020204" pitchFamily="34" charset="0"/>
                <a:cs typeface="Arial" panose="020B0604020202020204" pitchFamily="34" charset="0"/>
              </a:rPr>
              <a:t>Fromentalwiese</a:t>
            </a:r>
            <a:r>
              <a:rPr lang="de-DE" sz="1100" dirty="0">
                <a:latin typeface="Arial" panose="020B0604020202020204" pitchFamily="34" charset="0"/>
                <a:cs typeface="Arial" panose="020B0604020202020204" pitchFamily="34" charset="0"/>
              </a:rPr>
              <a:t>)</a:t>
            </a: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2-3 Nutzungen pro Jahr, ab Juni</a:t>
            </a: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Ertrag bis ca. 70 </a:t>
            </a:r>
            <a:r>
              <a:rPr lang="de-DE" sz="1400" dirty="0" err="1">
                <a:latin typeface="Arial" panose="020B0604020202020204" pitchFamily="34" charset="0"/>
                <a:cs typeface="Arial" panose="020B0604020202020204" pitchFamily="34" charset="0"/>
              </a:rPr>
              <a:t>dt</a:t>
            </a:r>
            <a:r>
              <a:rPr lang="de-DE" sz="1400" dirty="0">
                <a:latin typeface="Arial" panose="020B0604020202020204" pitchFamily="34" charset="0"/>
                <a:cs typeface="Arial" panose="020B0604020202020204" pitchFamily="34" charset="0"/>
              </a:rPr>
              <a:t> TS</a:t>
            </a:r>
          </a:p>
          <a:p>
            <a:endParaRPr lang="de-DE" b="1" dirty="0">
              <a:latin typeface="Arial" panose="020B0604020202020204" pitchFamily="34" charset="0"/>
              <a:cs typeface="Arial" panose="020B0604020202020204" pitchFamily="34" charset="0"/>
            </a:endParaRPr>
          </a:p>
          <a:p>
            <a:r>
              <a:rPr lang="de-DE" b="1" dirty="0">
                <a:latin typeface="Arial" panose="020B0604020202020204" pitchFamily="34" charset="0"/>
                <a:cs typeface="Arial" panose="020B0604020202020204" pitchFamily="34" charset="0"/>
              </a:rPr>
              <a:t>Extensiv </a:t>
            </a:r>
            <a:r>
              <a:rPr lang="de-DE" sz="1100" dirty="0">
                <a:latin typeface="Arial" panose="020B0604020202020204" pitchFamily="34" charset="0"/>
                <a:cs typeface="Arial" panose="020B0604020202020204" pitchFamily="34" charset="0"/>
              </a:rPr>
              <a:t>(i.d.R. Naturwiesen)</a:t>
            </a:r>
            <a:endParaRPr lang="de-DE" sz="1100" b="1" dirty="0">
              <a:latin typeface="Arial" panose="020B0604020202020204" pitchFamily="34" charset="0"/>
              <a:cs typeface="Arial" panose="020B0604020202020204" pitchFamily="34" charset="0"/>
            </a:endParaRP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Hoher Anteil Aufrechte Trespe, Rotschwingel, </a:t>
            </a:r>
            <a:r>
              <a:rPr lang="de-DE" sz="1400" dirty="0" err="1">
                <a:latin typeface="Arial" panose="020B0604020202020204" pitchFamily="34" charset="0"/>
                <a:cs typeface="Arial" panose="020B0604020202020204" pitchFamily="34" charset="0"/>
              </a:rPr>
              <a:t>Straussgras</a:t>
            </a:r>
            <a:endParaRPr lang="de-DE" sz="1400" dirty="0">
              <a:latin typeface="Arial" panose="020B0604020202020204" pitchFamily="34" charset="0"/>
              <a:cs typeface="Arial" panose="020B0604020202020204" pitchFamily="34" charset="0"/>
            </a:endParaRP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1-2 Nutzungen pro Jahr, ab Juli</a:t>
            </a:r>
          </a:p>
          <a:p>
            <a:pPr marL="285750" indent="-285750">
              <a:buFont typeface="Symbol" panose="05050102010706020507" pitchFamily="18" charset="2"/>
              <a:buChar char="-"/>
            </a:pPr>
            <a:r>
              <a:rPr lang="de-DE" sz="1400" dirty="0">
                <a:latin typeface="Arial" panose="020B0604020202020204" pitchFamily="34" charset="0"/>
                <a:cs typeface="Arial" panose="020B0604020202020204" pitchFamily="34" charset="0"/>
              </a:rPr>
              <a:t>Ertrag bis ca. 30 </a:t>
            </a:r>
            <a:r>
              <a:rPr lang="de-DE" sz="1400" dirty="0" err="1">
                <a:latin typeface="Arial" panose="020B0604020202020204" pitchFamily="34" charset="0"/>
                <a:cs typeface="Arial" panose="020B0604020202020204" pitchFamily="34" charset="0"/>
              </a:rPr>
              <a:t>dt</a:t>
            </a:r>
            <a:r>
              <a:rPr lang="de-DE" sz="1400" dirty="0">
                <a:latin typeface="Arial" panose="020B0604020202020204" pitchFamily="34" charset="0"/>
                <a:cs typeface="Arial" panose="020B0604020202020204" pitchFamily="34" charset="0"/>
              </a:rPr>
              <a:t> TS</a:t>
            </a:r>
          </a:p>
          <a:p>
            <a:pPr marL="285750" indent="-285750">
              <a:buFont typeface="Symbol" panose="05050102010706020507" pitchFamily="18" charset="2"/>
              <a:buChar char="-"/>
            </a:pPr>
            <a:endParaRPr lang="de-DE" sz="1400" dirty="0">
              <a:latin typeface="Arial" panose="020B0604020202020204" pitchFamily="34" charset="0"/>
              <a:cs typeface="Arial" panose="020B0604020202020204" pitchFamily="34" charset="0"/>
            </a:endParaRPr>
          </a:p>
          <a:p>
            <a:r>
              <a:rPr lang="de-CH" sz="1400" b="1" dirty="0">
                <a:latin typeface="Arial" panose="020B0604020202020204" pitchFamily="34" charset="0"/>
                <a:cs typeface="Arial" panose="020B0604020202020204" pitchFamily="34" charset="0"/>
              </a:rPr>
              <a:t>Je nach Standort (Höhenlage, Boden, Wasserhaushalt) weisen die Pflanzenbestände andere Zusammensetzungen und Erträge auf</a:t>
            </a:r>
          </a:p>
        </p:txBody>
      </p:sp>
      <p:pic>
        <p:nvPicPr>
          <p:cNvPr id="6" name="Grafik 5">
            <a:extLst>
              <a:ext uri="{FF2B5EF4-FFF2-40B4-BE49-F238E27FC236}">
                <a16:creationId xmlns:a16="http://schemas.microsoft.com/office/drawing/2014/main" id="{B948974A-7CC8-5AA6-ABCE-925D8282C32C}"/>
              </a:ext>
            </a:extLst>
          </p:cNvPr>
          <p:cNvPicPr>
            <a:picLocks noChangeAspect="1"/>
          </p:cNvPicPr>
          <p:nvPr/>
        </p:nvPicPr>
        <p:blipFill>
          <a:blip r:embed="rId3"/>
          <a:stretch>
            <a:fillRect/>
          </a:stretch>
        </p:blipFill>
        <p:spPr>
          <a:xfrm>
            <a:off x="-36512" y="1524464"/>
            <a:ext cx="2221043" cy="1592805"/>
          </a:xfrm>
          <a:prstGeom prst="rect">
            <a:avLst/>
          </a:prstGeom>
        </p:spPr>
      </p:pic>
      <p:pic>
        <p:nvPicPr>
          <p:cNvPr id="7" name="Grafik 6">
            <a:extLst>
              <a:ext uri="{FF2B5EF4-FFF2-40B4-BE49-F238E27FC236}">
                <a16:creationId xmlns:a16="http://schemas.microsoft.com/office/drawing/2014/main" id="{021A2EBF-A00A-2CC8-C6C4-580A9AC509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512" y="3140968"/>
            <a:ext cx="2221043" cy="1504756"/>
          </a:xfrm>
          <a:prstGeom prst="rect">
            <a:avLst/>
          </a:prstGeom>
        </p:spPr>
      </p:pic>
      <p:pic>
        <p:nvPicPr>
          <p:cNvPr id="8" name="Grafik 7">
            <a:extLst>
              <a:ext uri="{FF2B5EF4-FFF2-40B4-BE49-F238E27FC236}">
                <a16:creationId xmlns:a16="http://schemas.microsoft.com/office/drawing/2014/main" id="{3EE87725-ADED-08C5-0298-5B0D4010E658}"/>
              </a:ext>
            </a:extLst>
          </p:cNvPr>
          <p:cNvPicPr>
            <a:picLocks noChangeAspect="1"/>
          </p:cNvPicPr>
          <p:nvPr/>
        </p:nvPicPr>
        <p:blipFill>
          <a:blip r:embed="rId5"/>
          <a:stretch>
            <a:fillRect/>
          </a:stretch>
        </p:blipFill>
        <p:spPr>
          <a:xfrm>
            <a:off x="-36512" y="4653136"/>
            <a:ext cx="2221043" cy="1497617"/>
          </a:xfrm>
          <a:prstGeom prst="rect">
            <a:avLst/>
          </a:prstGeom>
        </p:spPr>
      </p:pic>
      <p:pic>
        <p:nvPicPr>
          <p:cNvPr id="11" name="Grafik 10">
            <a:extLst>
              <a:ext uri="{FF2B5EF4-FFF2-40B4-BE49-F238E27FC236}">
                <a16:creationId xmlns:a16="http://schemas.microsoft.com/office/drawing/2014/main" id="{3834A96E-523A-0C33-8FBD-F7693740947E}"/>
              </a:ext>
            </a:extLst>
          </p:cNvPr>
          <p:cNvPicPr>
            <a:picLocks noChangeAspect="1"/>
          </p:cNvPicPr>
          <p:nvPr/>
        </p:nvPicPr>
        <p:blipFill>
          <a:blip r:embed="rId6"/>
          <a:stretch>
            <a:fillRect/>
          </a:stretch>
        </p:blipFill>
        <p:spPr>
          <a:xfrm>
            <a:off x="-36512" y="1"/>
            <a:ext cx="2221043" cy="1472234"/>
          </a:xfrm>
          <a:prstGeom prst="rect">
            <a:avLst/>
          </a:prstGeom>
        </p:spPr>
      </p:pic>
      <p:sp>
        <p:nvSpPr>
          <p:cNvPr id="2" name="Fußzeilenplatzhalter 1">
            <a:extLst>
              <a:ext uri="{FF2B5EF4-FFF2-40B4-BE49-F238E27FC236}">
                <a16:creationId xmlns:a16="http://schemas.microsoft.com/office/drawing/2014/main" id="{218EF9BA-A94A-3BD7-71C7-3B373A7AA3F4}"/>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36608824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0" y="0"/>
            <a:ext cx="9144000" cy="500818"/>
          </a:xfrm>
          <a:solidFill>
            <a:schemeClr val="accent6">
              <a:lumMod val="40000"/>
              <a:lumOff val="60000"/>
            </a:schemeClr>
          </a:solidFill>
        </p:spPr>
        <p:txBody>
          <a:bodyPr>
            <a:normAutofit/>
          </a:bodyPr>
          <a:lstStyle/>
          <a:p>
            <a:r>
              <a:rPr lang="de-DE" b="1" dirty="0">
                <a:latin typeface="+mn-lt"/>
              </a:rPr>
              <a:t>Futterbau: Wiese oder Weide?</a:t>
            </a:r>
            <a:endParaRPr lang="de-CH" dirty="0">
              <a:latin typeface="+mn-lt"/>
            </a:endParaRPr>
          </a:p>
        </p:txBody>
      </p:sp>
      <p:pic>
        <p:nvPicPr>
          <p:cNvPr id="8" name="Grafik 7" descr="Ein Bild, das Gras, draußen, Himmel, Baum enthält.&#10;&#10;Automatisch generierte Beschreibung">
            <a:extLst>
              <a:ext uri="{FF2B5EF4-FFF2-40B4-BE49-F238E27FC236}">
                <a16:creationId xmlns:a16="http://schemas.microsoft.com/office/drawing/2014/main" id="{33A0E241-5021-DCCE-4811-EC0C351E8D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245" y="4334486"/>
            <a:ext cx="2153058" cy="1614794"/>
          </a:xfrm>
          <a:prstGeom prst="rect">
            <a:avLst/>
          </a:prstGeom>
        </p:spPr>
      </p:pic>
      <p:pic>
        <p:nvPicPr>
          <p:cNvPr id="7" name="Grafik 6" descr="Ein Bild, das Gras, Kuh, draußen, Baum enthält.&#10;&#10;Automatisch generierte Beschreibung">
            <a:extLst>
              <a:ext uri="{FF2B5EF4-FFF2-40B4-BE49-F238E27FC236}">
                <a16:creationId xmlns:a16="http://schemas.microsoft.com/office/drawing/2014/main" id="{044276DE-7B99-8DD3-FDB6-59A99768C61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244" y="2458287"/>
            <a:ext cx="2153058" cy="1906817"/>
          </a:xfrm>
          <a:prstGeom prst="rect">
            <a:avLst/>
          </a:prstGeom>
        </p:spPr>
      </p:pic>
      <p:pic>
        <p:nvPicPr>
          <p:cNvPr id="12" name="Grafik 11" descr="Ein Bild, das Gras, draußen, Himmel, LKW enthält.&#10;&#10;Automatisch generierte Beschreibung">
            <a:extLst>
              <a:ext uri="{FF2B5EF4-FFF2-40B4-BE49-F238E27FC236}">
                <a16:creationId xmlns:a16="http://schemas.microsoft.com/office/drawing/2014/main" id="{E68AD6BE-C2E3-1FD3-9E68-33A33E49192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244" y="846335"/>
            <a:ext cx="2153195" cy="1646561"/>
          </a:xfrm>
          <a:prstGeom prst="rect">
            <a:avLst/>
          </a:prstGeom>
        </p:spPr>
      </p:pic>
      <p:sp>
        <p:nvSpPr>
          <p:cNvPr id="20" name="Textfeld 19">
            <a:extLst>
              <a:ext uri="{FF2B5EF4-FFF2-40B4-BE49-F238E27FC236}">
                <a16:creationId xmlns:a16="http://schemas.microsoft.com/office/drawing/2014/main" id="{A3B712E9-AE16-52F3-AE5B-6A68E002DF90}"/>
              </a:ext>
            </a:extLst>
          </p:cNvPr>
          <p:cNvSpPr txBox="1"/>
          <p:nvPr/>
        </p:nvSpPr>
        <p:spPr>
          <a:xfrm>
            <a:off x="2168301" y="5662989"/>
            <a:ext cx="6960453" cy="646331"/>
          </a:xfrm>
          <a:prstGeom prst="rect">
            <a:avLst/>
          </a:prstGeom>
          <a:solidFill>
            <a:schemeClr val="accent4">
              <a:lumMod val="20000"/>
              <a:lumOff val="80000"/>
            </a:schemeClr>
          </a:solidFill>
        </p:spPr>
        <p:txBody>
          <a:bodyPr wrap="square" rtlCol="0">
            <a:spAutoFit/>
          </a:bodyPr>
          <a:lstStyle/>
          <a:p>
            <a:r>
              <a:rPr lang="de-DE" dirty="0"/>
              <a:t>Alle Nutzungstypen können je nach Situation (Pflanzenbestand, Topografie, </a:t>
            </a:r>
            <a:r>
              <a:rPr lang="de-DE" dirty="0" err="1"/>
              <a:t>Hofnähe</a:t>
            </a:r>
            <a:r>
              <a:rPr lang="de-DE" dirty="0"/>
              <a:t>, …) intensiv oder extensiv bewirtschaftet werden.</a:t>
            </a:r>
            <a:endParaRPr lang="de-CH" dirty="0"/>
          </a:p>
        </p:txBody>
      </p:sp>
      <p:graphicFrame>
        <p:nvGraphicFramePr>
          <p:cNvPr id="22" name="Tabelle 22">
            <a:extLst>
              <a:ext uri="{FF2B5EF4-FFF2-40B4-BE49-F238E27FC236}">
                <a16:creationId xmlns:a16="http://schemas.microsoft.com/office/drawing/2014/main" id="{87F9C029-B098-721B-E70F-FB9DF0C6243A}"/>
              </a:ext>
            </a:extLst>
          </p:cNvPr>
          <p:cNvGraphicFramePr>
            <a:graphicFrameLocks noGrp="1"/>
          </p:cNvGraphicFramePr>
          <p:nvPr>
            <p:extLst>
              <p:ext uri="{D42A27DB-BD31-4B8C-83A1-F6EECF244321}">
                <p14:modId xmlns:p14="http://schemas.microsoft.com/office/powerpoint/2010/main" val="1714018698"/>
              </p:ext>
            </p:extLst>
          </p:nvPr>
        </p:nvGraphicFramePr>
        <p:xfrm>
          <a:off x="2168301" y="667384"/>
          <a:ext cx="6975700" cy="4777840"/>
        </p:xfrm>
        <a:graphic>
          <a:graphicData uri="http://schemas.openxmlformats.org/drawingml/2006/table">
            <a:tbl>
              <a:tblPr firstRow="1" bandRow="1">
                <a:tableStyleId>{5C22544A-7EE6-4342-B048-85BDC9FD1C3A}</a:tableStyleId>
              </a:tblPr>
              <a:tblGrid>
                <a:gridCol w="1395140">
                  <a:extLst>
                    <a:ext uri="{9D8B030D-6E8A-4147-A177-3AD203B41FA5}">
                      <a16:colId xmlns:a16="http://schemas.microsoft.com/office/drawing/2014/main" val="2858055101"/>
                    </a:ext>
                  </a:extLst>
                </a:gridCol>
                <a:gridCol w="1395140">
                  <a:extLst>
                    <a:ext uri="{9D8B030D-6E8A-4147-A177-3AD203B41FA5}">
                      <a16:colId xmlns:a16="http://schemas.microsoft.com/office/drawing/2014/main" val="3533691113"/>
                    </a:ext>
                  </a:extLst>
                </a:gridCol>
                <a:gridCol w="1395140">
                  <a:extLst>
                    <a:ext uri="{9D8B030D-6E8A-4147-A177-3AD203B41FA5}">
                      <a16:colId xmlns:a16="http://schemas.microsoft.com/office/drawing/2014/main" val="3653380615"/>
                    </a:ext>
                  </a:extLst>
                </a:gridCol>
                <a:gridCol w="1395140">
                  <a:extLst>
                    <a:ext uri="{9D8B030D-6E8A-4147-A177-3AD203B41FA5}">
                      <a16:colId xmlns:a16="http://schemas.microsoft.com/office/drawing/2014/main" val="1195679445"/>
                    </a:ext>
                  </a:extLst>
                </a:gridCol>
                <a:gridCol w="1395140">
                  <a:extLst>
                    <a:ext uri="{9D8B030D-6E8A-4147-A177-3AD203B41FA5}">
                      <a16:colId xmlns:a16="http://schemas.microsoft.com/office/drawing/2014/main" val="4169359419"/>
                    </a:ext>
                  </a:extLst>
                </a:gridCol>
              </a:tblGrid>
              <a:tr h="612173">
                <a:tc>
                  <a:txBody>
                    <a:bodyPr/>
                    <a:lstStyle/>
                    <a:p>
                      <a:endParaRPr lang="de-CH" dirty="0"/>
                    </a:p>
                  </a:txBody>
                  <a:tcPr/>
                </a:tc>
                <a:tc>
                  <a:txBody>
                    <a:bodyPr/>
                    <a:lstStyle/>
                    <a:p>
                      <a:r>
                        <a:rPr lang="de-DE" dirty="0" err="1"/>
                        <a:t>Mähwiese</a:t>
                      </a:r>
                      <a:endParaRPr lang="de-CH" dirty="0"/>
                    </a:p>
                  </a:txBody>
                  <a:tcPr/>
                </a:tc>
                <a:tc>
                  <a:txBody>
                    <a:bodyPr/>
                    <a:lstStyle/>
                    <a:p>
                      <a:r>
                        <a:rPr lang="de-DE" dirty="0"/>
                        <a:t>Wiesen-weide</a:t>
                      </a:r>
                      <a:endParaRPr lang="de-CH" dirty="0"/>
                    </a:p>
                  </a:txBody>
                  <a:tcPr/>
                </a:tc>
                <a:tc>
                  <a:txBody>
                    <a:bodyPr/>
                    <a:lstStyle/>
                    <a:p>
                      <a:r>
                        <a:rPr lang="de-DE" dirty="0" err="1"/>
                        <a:t>Mähweide</a:t>
                      </a:r>
                      <a:endParaRPr lang="de-CH" dirty="0"/>
                    </a:p>
                  </a:txBody>
                  <a:tcPr/>
                </a:tc>
                <a:tc>
                  <a:txBody>
                    <a:bodyPr/>
                    <a:lstStyle/>
                    <a:p>
                      <a:r>
                        <a:rPr lang="de-DE" dirty="0"/>
                        <a:t>Dauerweide</a:t>
                      </a:r>
                      <a:endParaRPr lang="de-CH" dirty="0"/>
                    </a:p>
                  </a:txBody>
                  <a:tcPr/>
                </a:tc>
                <a:extLst>
                  <a:ext uri="{0D108BD9-81ED-4DB2-BD59-A6C34878D82A}">
                    <a16:rowId xmlns:a16="http://schemas.microsoft.com/office/drawing/2014/main" val="3213455480"/>
                  </a:ext>
                </a:extLst>
              </a:tr>
              <a:tr h="152008">
                <a:tc gridSpan="5">
                  <a:txBody>
                    <a:bodyPr/>
                    <a:lstStyle/>
                    <a:p>
                      <a:endParaRPr lang="de-DE" dirty="0"/>
                    </a:p>
                    <a:p>
                      <a:endParaRPr lang="de-DE" dirty="0"/>
                    </a:p>
                    <a:p>
                      <a:endParaRPr lang="de-DE" dirty="0"/>
                    </a:p>
                    <a:p>
                      <a:endParaRPr lang="de-CH" dirty="0"/>
                    </a:p>
                  </a:txBody>
                  <a:tcPr/>
                </a:tc>
                <a:tc hMerge="1">
                  <a:txBody>
                    <a:bodyPr/>
                    <a:lstStyle/>
                    <a:p>
                      <a:endParaRPr lang="de-CH" sz="1400" dirty="0"/>
                    </a:p>
                  </a:txBody>
                  <a:tcPr/>
                </a:tc>
                <a:tc hMerge="1">
                  <a:txBody>
                    <a:bodyPr/>
                    <a:lstStyle/>
                    <a:p>
                      <a:endParaRPr lang="de-CH" dirty="0"/>
                    </a:p>
                  </a:txBody>
                  <a:tcPr/>
                </a:tc>
                <a:tc hMerge="1">
                  <a:txBody>
                    <a:bodyPr/>
                    <a:lstStyle/>
                    <a:p>
                      <a:endParaRPr lang="de-CH" sz="1400" kern="1200" dirty="0">
                        <a:solidFill>
                          <a:schemeClr val="dk1"/>
                        </a:solidFill>
                        <a:latin typeface="+mn-lt"/>
                        <a:ea typeface="+mn-ea"/>
                        <a:cs typeface="+mn-cs"/>
                      </a:endParaRPr>
                    </a:p>
                  </a:txBody>
                  <a:tcPr/>
                </a:tc>
                <a:tc hMerge="1">
                  <a:txBody>
                    <a:bodyPr/>
                    <a:lstStyle/>
                    <a:p>
                      <a:pPr marL="0" algn="l" defTabSz="914400" rtl="0" eaLnBrk="1" latinLnBrk="0" hangingPunct="1"/>
                      <a:endParaRPr lang="de-DE" sz="1400" kern="1200" dirty="0">
                        <a:solidFill>
                          <a:schemeClr val="dk1"/>
                        </a:solidFill>
                        <a:latin typeface="+mn-lt"/>
                        <a:ea typeface="+mn-ea"/>
                        <a:cs typeface="+mn-cs"/>
                      </a:endParaRPr>
                    </a:p>
                  </a:txBody>
                  <a:tcPr/>
                </a:tc>
                <a:extLst>
                  <a:ext uri="{0D108BD9-81ED-4DB2-BD59-A6C34878D82A}">
                    <a16:rowId xmlns:a16="http://schemas.microsoft.com/office/drawing/2014/main" val="48193050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700" b="1" dirty="0"/>
                        <a:t>Nutzung</a:t>
                      </a:r>
                      <a:endParaRPr lang="de-CH" sz="1700" b="1" dirty="0"/>
                    </a:p>
                    <a:p>
                      <a:endParaRPr lang="de-CH"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300" dirty="0" err="1"/>
                        <a:t>Ausschliesslich</a:t>
                      </a:r>
                      <a:r>
                        <a:rPr lang="de-DE" sz="1300" dirty="0"/>
                        <a:t> gemäht</a:t>
                      </a:r>
                      <a:endParaRPr lang="de-CH" sz="1300" dirty="0"/>
                    </a:p>
                  </a:txBody>
                  <a:tcPr/>
                </a:tc>
                <a:tc>
                  <a:txBody>
                    <a:bodyPr/>
                    <a:lstStyle/>
                    <a:p>
                      <a:r>
                        <a:rPr lang="de-DE" sz="1300" dirty="0"/>
                        <a:t>Frühlingsweide/</a:t>
                      </a:r>
                    </a:p>
                    <a:p>
                      <a:r>
                        <a:rPr lang="de-DE" sz="1300" dirty="0"/>
                        <a:t>Herbstweide</a:t>
                      </a:r>
                      <a:endParaRPr lang="de-CH" sz="13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300" kern="1200" dirty="0">
                          <a:solidFill>
                            <a:schemeClr val="dk1"/>
                          </a:solidFill>
                          <a:latin typeface="+mn-lt"/>
                          <a:ea typeface="+mn-ea"/>
                          <a:cs typeface="+mn-cs"/>
                        </a:rPr>
                        <a:t>Abwechselnd Schnitt und Weide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3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300" kern="1200" dirty="0" err="1">
                          <a:solidFill>
                            <a:schemeClr val="dk1"/>
                          </a:solidFill>
                          <a:latin typeface="+mn-lt"/>
                          <a:ea typeface="+mn-ea"/>
                          <a:cs typeface="+mn-cs"/>
                        </a:rPr>
                        <a:t>Ausschliesslich</a:t>
                      </a:r>
                      <a:r>
                        <a:rPr lang="de-DE" sz="1300" kern="1200" dirty="0">
                          <a:solidFill>
                            <a:schemeClr val="dk1"/>
                          </a:solidFill>
                          <a:latin typeface="+mn-lt"/>
                          <a:ea typeface="+mn-ea"/>
                          <a:cs typeface="+mn-cs"/>
                        </a:rPr>
                        <a:t> Weide</a:t>
                      </a:r>
                    </a:p>
                  </a:txBody>
                  <a:tcPr/>
                </a:tc>
                <a:extLst>
                  <a:ext uri="{0D108BD9-81ED-4DB2-BD59-A6C34878D82A}">
                    <a16:rowId xmlns:a16="http://schemas.microsoft.com/office/drawing/2014/main" val="4106505382"/>
                  </a:ext>
                </a:extLst>
              </a:tr>
              <a:tr h="777440">
                <a:tc>
                  <a:txBody>
                    <a:bodyPr/>
                    <a:lstStyle/>
                    <a:p>
                      <a:r>
                        <a:rPr lang="de-DE" sz="1700" b="1" dirty="0"/>
                        <a:t>Einige Vor- &amp; Nachteile</a:t>
                      </a:r>
                      <a:endParaRPr lang="de-CH" sz="1700" b="1" dirty="0"/>
                    </a:p>
                  </a:txBody>
                  <a:tcPr/>
                </a:tc>
                <a:tc>
                  <a:txBody>
                    <a:bodyPr/>
                    <a:lstStyle/>
                    <a:p>
                      <a:pPr marL="0" algn="l" defTabSz="914400" rtl="0" eaLnBrk="1" latinLnBrk="0" hangingPunct="1"/>
                      <a:r>
                        <a:rPr lang="de-DE" sz="1300" kern="1200" dirty="0">
                          <a:solidFill>
                            <a:schemeClr val="dk1"/>
                          </a:solidFill>
                          <a:latin typeface="+mn-lt"/>
                          <a:ea typeface="+mn-ea"/>
                          <a:cs typeface="+mn-cs"/>
                        </a:rPr>
                        <a:t>Geeignete Mischungen für intensive Nutzung;</a:t>
                      </a:r>
                    </a:p>
                    <a:p>
                      <a:pPr marL="0" algn="l" defTabSz="914400" rtl="0" eaLnBrk="1" latinLnBrk="0" hangingPunct="1"/>
                      <a:r>
                        <a:rPr lang="de-DE" sz="1300" kern="1200" dirty="0">
                          <a:solidFill>
                            <a:schemeClr val="dk1"/>
                          </a:solidFill>
                          <a:latin typeface="+mn-lt"/>
                          <a:ea typeface="+mn-ea"/>
                          <a:cs typeface="+mn-cs"/>
                        </a:rPr>
                        <a:t>Hofdüngerein-satz gut möglich</a:t>
                      </a:r>
                      <a:endParaRPr lang="de-CH" sz="13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300" kern="1200" dirty="0">
                          <a:solidFill>
                            <a:schemeClr val="dk1"/>
                          </a:solidFill>
                          <a:latin typeface="+mn-lt"/>
                          <a:ea typeface="+mn-ea"/>
                          <a:cs typeface="+mn-cs"/>
                        </a:rPr>
                        <a:t>Frühlingsweide: Fördert Bestockung, reduziert Kräuter</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300" kern="1200" dirty="0">
                          <a:solidFill>
                            <a:schemeClr val="dk1"/>
                          </a:solidFill>
                          <a:latin typeface="+mn-lt"/>
                          <a:ea typeface="+mn-ea"/>
                          <a:cs typeface="+mn-cs"/>
                        </a:rPr>
                        <a:t>Herbstweide: Günstige Nutzung Herbstaufwuchs</a:t>
                      </a:r>
                      <a:endParaRPr lang="de-CH" sz="1300" kern="1200" dirty="0">
                        <a:solidFill>
                          <a:schemeClr val="dk1"/>
                        </a:solidFill>
                        <a:latin typeface="+mn-lt"/>
                        <a:ea typeface="+mn-ea"/>
                        <a:cs typeface="+mn-cs"/>
                      </a:endParaRPr>
                    </a:p>
                  </a:txBody>
                  <a:tcPr/>
                </a:tc>
                <a:tc>
                  <a:txBody>
                    <a:bodyPr/>
                    <a:lstStyle/>
                    <a:p>
                      <a:pPr marL="0" algn="l" defTabSz="914400" rtl="0" eaLnBrk="1" latinLnBrk="0" hangingPunct="1"/>
                      <a:r>
                        <a:rPr lang="de-DE" sz="1300" kern="1200" dirty="0">
                          <a:solidFill>
                            <a:schemeClr val="dk1"/>
                          </a:solidFill>
                          <a:latin typeface="+mn-lt"/>
                          <a:ea typeface="+mn-ea"/>
                          <a:cs typeface="+mn-cs"/>
                        </a:rPr>
                        <a:t>Flexible Nutzung;</a:t>
                      </a:r>
                    </a:p>
                    <a:p>
                      <a:pPr marL="0" algn="l" defTabSz="914400" rtl="0" eaLnBrk="1" latinLnBrk="0" hangingPunct="1"/>
                      <a:r>
                        <a:rPr lang="de-DE" sz="1300" kern="1200" dirty="0">
                          <a:solidFill>
                            <a:schemeClr val="dk1"/>
                          </a:solidFill>
                          <a:latin typeface="+mn-lt"/>
                          <a:ea typeface="+mn-ea"/>
                          <a:cs typeface="+mn-cs"/>
                        </a:rPr>
                        <a:t>Erleichtert </a:t>
                      </a:r>
                      <a:r>
                        <a:rPr lang="de-DE" sz="1300" kern="1200" dirty="0" err="1">
                          <a:solidFill>
                            <a:schemeClr val="dk1"/>
                          </a:solidFill>
                          <a:latin typeface="+mn-lt"/>
                          <a:ea typeface="+mn-ea"/>
                          <a:cs typeface="+mn-cs"/>
                        </a:rPr>
                        <a:t>Bestandesfüh-rung</a:t>
                      </a:r>
                      <a:r>
                        <a:rPr lang="de-DE" sz="1300" kern="1200" dirty="0">
                          <a:solidFill>
                            <a:schemeClr val="dk1"/>
                          </a:solidFill>
                          <a:latin typeface="+mn-lt"/>
                          <a:ea typeface="+mn-ea"/>
                          <a:cs typeface="+mn-cs"/>
                        </a:rPr>
                        <a:t>;</a:t>
                      </a:r>
                    </a:p>
                    <a:p>
                      <a:pPr marL="0" algn="l" defTabSz="914400" rtl="0" eaLnBrk="1" latinLnBrk="0" hangingPunct="1"/>
                      <a:r>
                        <a:rPr lang="de-DE" sz="1300" kern="1200" dirty="0">
                          <a:solidFill>
                            <a:schemeClr val="dk1"/>
                          </a:solidFill>
                          <a:latin typeface="+mn-lt"/>
                          <a:ea typeface="+mn-ea"/>
                          <a:cs typeface="+mn-cs"/>
                        </a:rPr>
                        <a:t>Gülleeinsatz möglich</a:t>
                      </a:r>
                      <a:endParaRPr lang="de-CH" sz="13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300" kern="1200" dirty="0">
                          <a:solidFill>
                            <a:schemeClr val="dk1"/>
                          </a:solidFill>
                          <a:latin typeface="+mn-lt"/>
                          <a:ea typeface="+mn-ea"/>
                          <a:cs typeface="+mn-cs"/>
                        </a:rPr>
                        <a:t>Geringe Kosten;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300" kern="1200" dirty="0">
                          <a:solidFill>
                            <a:schemeClr val="dk1"/>
                          </a:solidFill>
                          <a:latin typeface="+mn-lt"/>
                          <a:ea typeface="+mn-ea"/>
                          <a:cs typeface="+mn-cs"/>
                        </a:rPr>
                        <a:t>Bestandes-führung anspruchsvoll (Übernutzung / Unternutzung, Unkräuter, „Filz“)</a:t>
                      </a:r>
                      <a:endParaRPr lang="de-CH" sz="1300" kern="1200" dirty="0">
                        <a:solidFill>
                          <a:schemeClr val="dk1"/>
                        </a:solidFill>
                        <a:latin typeface="+mn-lt"/>
                        <a:ea typeface="+mn-ea"/>
                        <a:cs typeface="+mn-cs"/>
                      </a:endParaRPr>
                    </a:p>
                    <a:p>
                      <a:pPr marL="0" algn="l" defTabSz="914400" rtl="0" eaLnBrk="1" latinLnBrk="0" hangingPunct="1"/>
                      <a:endParaRPr lang="de-CH" sz="1300" kern="1200" dirty="0">
                        <a:solidFill>
                          <a:schemeClr val="dk1"/>
                        </a:solidFill>
                        <a:latin typeface="+mn-lt"/>
                        <a:ea typeface="+mn-ea"/>
                        <a:cs typeface="+mn-cs"/>
                      </a:endParaRPr>
                    </a:p>
                  </a:txBody>
                  <a:tcPr/>
                </a:tc>
                <a:extLst>
                  <a:ext uri="{0D108BD9-81ED-4DB2-BD59-A6C34878D82A}">
                    <a16:rowId xmlns:a16="http://schemas.microsoft.com/office/drawing/2014/main" val="1747038680"/>
                  </a:ext>
                </a:extLst>
              </a:tr>
              <a:tr h="388720">
                <a:tc gridSpan="5">
                  <a:txBody>
                    <a:bodyPr/>
                    <a:lstStyle/>
                    <a:p>
                      <a:r>
                        <a:rPr lang="de-DE" sz="1200" b="1" dirty="0"/>
                        <a:t>Quelle: AGFF Merkblatt Nr. 1 Weide</a:t>
                      </a:r>
                      <a:endParaRPr lang="de-CH" sz="1200" b="1" dirty="0"/>
                    </a:p>
                  </a:txBody>
                  <a:tcPr/>
                </a:tc>
                <a:tc hMerge="1">
                  <a:txBody>
                    <a:bodyPr/>
                    <a:lstStyle/>
                    <a:p>
                      <a:endParaRPr lang="de-CH" dirty="0"/>
                    </a:p>
                  </a:txBody>
                  <a:tcPr/>
                </a:tc>
                <a:tc hMerge="1">
                  <a:txBody>
                    <a:bodyPr/>
                    <a:lstStyle/>
                    <a:p>
                      <a:endParaRPr lang="de-CH" dirty="0"/>
                    </a:p>
                  </a:txBody>
                  <a:tcPr/>
                </a:tc>
                <a:tc hMerge="1">
                  <a:txBody>
                    <a:bodyPr/>
                    <a:lstStyle/>
                    <a:p>
                      <a:endParaRPr lang="de-CH" dirty="0"/>
                    </a:p>
                  </a:txBody>
                  <a:tcPr/>
                </a:tc>
                <a:tc hMerge="1">
                  <a:txBody>
                    <a:bodyPr/>
                    <a:lstStyle/>
                    <a:p>
                      <a:endParaRPr lang="de-CH" dirty="0"/>
                    </a:p>
                  </a:txBody>
                  <a:tcPr/>
                </a:tc>
                <a:extLst>
                  <a:ext uri="{0D108BD9-81ED-4DB2-BD59-A6C34878D82A}">
                    <a16:rowId xmlns:a16="http://schemas.microsoft.com/office/drawing/2014/main" val="2121140695"/>
                  </a:ext>
                </a:extLst>
              </a:tr>
            </a:tbl>
          </a:graphicData>
        </a:graphic>
      </p:graphicFrame>
      <p:grpSp>
        <p:nvGrpSpPr>
          <p:cNvPr id="19" name="Gruppieren 18">
            <a:extLst>
              <a:ext uri="{FF2B5EF4-FFF2-40B4-BE49-F238E27FC236}">
                <a16:creationId xmlns:a16="http://schemas.microsoft.com/office/drawing/2014/main" id="{CABF52EC-380C-DD22-91AD-F6000EF020AC}"/>
              </a:ext>
            </a:extLst>
          </p:cNvPr>
          <p:cNvGrpSpPr/>
          <p:nvPr/>
        </p:nvGrpSpPr>
        <p:grpSpPr>
          <a:xfrm>
            <a:off x="3707904" y="1477047"/>
            <a:ext cx="5328592" cy="727817"/>
            <a:chOff x="2339753" y="4293096"/>
            <a:chExt cx="6624736" cy="871833"/>
          </a:xfrm>
        </p:grpSpPr>
        <p:sp>
          <p:nvSpPr>
            <p:cNvPr id="16" name="Gleichschenkliges Dreieck 15">
              <a:extLst>
                <a:ext uri="{FF2B5EF4-FFF2-40B4-BE49-F238E27FC236}">
                  <a16:creationId xmlns:a16="http://schemas.microsoft.com/office/drawing/2014/main" id="{D495BD39-B544-B228-989B-A32A5B0EADF5}"/>
                </a:ext>
              </a:extLst>
            </p:cNvPr>
            <p:cNvSpPr/>
            <p:nvPr/>
          </p:nvSpPr>
          <p:spPr>
            <a:xfrm rot="16200000">
              <a:off x="5216204" y="1416645"/>
              <a:ext cx="871833" cy="6624736"/>
            </a:xfrm>
            <a:prstGeom prst="triangle">
              <a:avLst>
                <a:gd name="adj" fmla="val 51954"/>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7" name="Textfeld 16">
              <a:extLst>
                <a:ext uri="{FF2B5EF4-FFF2-40B4-BE49-F238E27FC236}">
                  <a16:creationId xmlns:a16="http://schemas.microsoft.com/office/drawing/2014/main" id="{D6922225-5122-658D-98C7-1FCA68CBCE64}"/>
                </a:ext>
              </a:extLst>
            </p:cNvPr>
            <p:cNvSpPr txBox="1"/>
            <p:nvPr/>
          </p:nvSpPr>
          <p:spPr>
            <a:xfrm>
              <a:off x="6420678" y="4528798"/>
              <a:ext cx="2390574" cy="400110"/>
            </a:xfrm>
            <a:prstGeom prst="rect">
              <a:avLst/>
            </a:prstGeom>
            <a:noFill/>
          </p:spPr>
          <p:txBody>
            <a:bodyPr wrap="square" rtlCol="0">
              <a:spAutoFit/>
            </a:bodyPr>
            <a:lstStyle/>
            <a:p>
              <a:r>
                <a:rPr lang="de-DE" sz="2000" dirty="0"/>
                <a:t>Weidedruck</a:t>
              </a:r>
              <a:endParaRPr lang="de-CH" sz="2000" dirty="0"/>
            </a:p>
          </p:txBody>
        </p:sp>
      </p:grpSp>
      <p:sp>
        <p:nvSpPr>
          <p:cNvPr id="2" name="Fußzeilenplatzhalter 1">
            <a:extLst>
              <a:ext uri="{FF2B5EF4-FFF2-40B4-BE49-F238E27FC236}">
                <a16:creationId xmlns:a16="http://schemas.microsoft.com/office/drawing/2014/main" id="{2F5EFC5F-DE1B-0B99-E74A-64F4F3E92120}"/>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2028378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92" y="0"/>
            <a:ext cx="9143908" cy="495701"/>
          </a:xfrm>
          <a:solidFill>
            <a:schemeClr val="accent6">
              <a:lumMod val="40000"/>
              <a:lumOff val="60000"/>
            </a:schemeClr>
          </a:solidFill>
        </p:spPr>
        <p:txBody>
          <a:bodyPr/>
          <a:lstStyle/>
          <a:p>
            <a:r>
              <a:rPr lang="de-DE" b="1" dirty="0">
                <a:latin typeface="+mn-lt"/>
              </a:rPr>
              <a:t>Futterbau: Mähgeräte </a:t>
            </a:r>
            <a:r>
              <a:rPr lang="de-DE" sz="1600" dirty="0">
                <a:latin typeface="+mn-lt"/>
              </a:rPr>
              <a:t>(Merkblatt Erntetechnik </a:t>
            </a:r>
            <a:r>
              <a:rPr lang="de-DE" sz="1600" dirty="0" err="1">
                <a:latin typeface="+mn-lt"/>
              </a:rPr>
              <a:t>Agridea</a:t>
            </a:r>
            <a:r>
              <a:rPr lang="de-DE" sz="1600" dirty="0">
                <a:latin typeface="+mn-lt"/>
              </a:rPr>
              <a:t>)</a:t>
            </a:r>
            <a:endParaRPr lang="de-CH" dirty="0">
              <a:latin typeface="+mn-lt"/>
            </a:endParaRPr>
          </a:p>
        </p:txBody>
      </p:sp>
      <p:pic>
        <p:nvPicPr>
          <p:cNvPr id="3" name="Grafik 2">
            <a:extLst>
              <a:ext uri="{FF2B5EF4-FFF2-40B4-BE49-F238E27FC236}">
                <a16:creationId xmlns:a16="http://schemas.microsoft.com/office/drawing/2014/main" id="{30A5F17E-4F54-E527-3279-9DCD54CC9AEE}"/>
              </a:ext>
            </a:extLst>
          </p:cNvPr>
          <p:cNvPicPr>
            <a:picLocks noChangeAspect="1"/>
          </p:cNvPicPr>
          <p:nvPr/>
        </p:nvPicPr>
        <p:blipFill>
          <a:blip r:embed="rId3"/>
          <a:stretch>
            <a:fillRect/>
          </a:stretch>
        </p:blipFill>
        <p:spPr>
          <a:xfrm>
            <a:off x="2792396" y="1124744"/>
            <a:ext cx="1707596" cy="3683979"/>
          </a:xfrm>
          <a:prstGeom prst="rect">
            <a:avLst/>
          </a:prstGeom>
          <a:ln>
            <a:solidFill>
              <a:schemeClr val="tx1"/>
            </a:solidFill>
          </a:ln>
        </p:spPr>
      </p:pic>
      <p:pic>
        <p:nvPicPr>
          <p:cNvPr id="7" name="Grafik 6">
            <a:extLst>
              <a:ext uri="{FF2B5EF4-FFF2-40B4-BE49-F238E27FC236}">
                <a16:creationId xmlns:a16="http://schemas.microsoft.com/office/drawing/2014/main" id="{AF488926-C548-BAF1-FA75-0094F4603712}"/>
              </a:ext>
            </a:extLst>
          </p:cNvPr>
          <p:cNvPicPr>
            <a:picLocks noChangeAspect="1"/>
          </p:cNvPicPr>
          <p:nvPr/>
        </p:nvPicPr>
        <p:blipFill>
          <a:blip r:embed="rId4"/>
          <a:stretch>
            <a:fillRect/>
          </a:stretch>
        </p:blipFill>
        <p:spPr>
          <a:xfrm>
            <a:off x="7449642" y="1644553"/>
            <a:ext cx="1586854" cy="3446448"/>
          </a:xfrm>
          <a:prstGeom prst="rect">
            <a:avLst/>
          </a:prstGeom>
          <a:ln>
            <a:solidFill>
              <a:schemeClr val="tx1"/>
            </a:solidFill>
          </a:ln>
        </p:spPr>
      </p:pic>
      <p:grpSp>
        <p:nvGrpSpPr>
          <p:cNvPr id="21" name="Gruppieren 20">
            <a:extLst>
              <a:ext uri="{FF2B5EF4-FFF2-40B4-BE49-F238E27FC236}">
                <a16:creationId xmlns:a16="http://schemas.microsoft.com/office/drawing/2014/main" id="{626B8571-BADE-B4AC-9D2F-4E62359B17C8}"/>
              </a:ext>
            </a:extLst>
          </p:cNvPr>
          <p:cNvGrpSpPr/>
          <p:nvPr/>
        </p:nvGrpSpPr>
        <p:grpSpPr>
          <a:xfrm>
            <a:off x="204804" y="1196752"/>
            <a:ext cx="1933597" cy="3957089"/>
            <a:chOff x="176454" y="1416127"/>
            <a:chExt cx="1933597" cy="3957089"/>
          </a:xfrm>
        </p:grpSpPr>
        <p:pic>
          <p:nvPicPr>
            <p:cNvPr id="9" name="Grafik 8" descr="Ein Bild, das Gras, draußen, Transport, Feld enthält.&#10;&#10;Automatisch generierte Beschreibung">
              <a:extLst>
                <a:ext uri="{FF2B5EF4-FFF2-40B4-BE49-F238E27FC236}">
                  <a16:creationId xmlns:a16="http://schemas.microsoft.com/office/drawing/2014/main" id="{3C49C597-C518-4754-DDCE-7E5DEC18102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42617" y="1416127"/>
              <a:ext cx="1797252" cy="1323656"/>
            </a:xfrm>
            <a:prstGeom prst="rect">
              <a:avLst/>
            </a:prstGeom>
          </p:spPr>
        </p:pic>
        <p:pic>
          <p:nvPicPr>
            <p:cNvPr id="16" name="Grafik 15" descr="Ein Bild, das Text, Gras, draußen, Landmaschine enthält.&#10;&#10;Automatisch generierte Beschreibung">
              <a:extLst>
                <a:ext uri="{FF2B5EF4-FFF2-40B4-BE49-F238E27FC236}">
                  <a16:creationId xmlns:a16="http://schemas.microsoft.com/office/drawing/2014/main" id="{1A992FA1-DE14-36A8-3F99-A0624F9326F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42617" y="2844185"/>
              <a:ext cx="1867434" cy="1200493"/>
            </a:xfrm>
            <a:prstGeom prst="rect">
              <a:avLst/>
            </a:prstGeom>
          </p:spPr>
        </p:pic>
        <p:pic>
          <p:nvPicPr>
            <p:cNvPr id="18" name="Grafik 17" descr="Ein Bild, das Text, Gras, draußen, Feld enthält.&#10;&#10;Automatisch generierte Beschreibung">
              <a:extLst>
                <a:ext uri="{FF2B5EF4-FFF2-40B4-BE49-F238E27FC236}">
                  <a16:creationId xmlns:a16="http://schemas.microsoft.com/office/drawing/2014/main" id="{C36DF8A0-2147-9D73-3FCF-49EB17B6BCFB}"/>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76454" y="4149080"/>
              <a:ext cx="1928015" cy="1224136"/>
            </a:xfrm>
            <a:prstGeom prst="rect">
              <a:avLst/>
            </a:prstGeom>
          </p:spPr>
        </p:pic>
      </p:grpSp>
      <p:grpSp>
        <p:nvGrpSpPr>
          <p:cNvPr id="22" name="Gruppieren 21">
            <a:extLst>
              <a:ext uri="{FF2B5EF4-FFF2-40B4-BE49-F238E27FC236}">
                <a16:creationId xmlns:a16="http://schemas.microsoft.com/office/drawing/2014/main" id="{2BF3E748-915D-5671-0A85-252BD5C13201}"/>
              </a:ext>
            </a:extLst>
          </p:cNvPr>
          <p:cNvGrpSpPr/>
          <p:nvPr/>
        </p:nvGrpSpPr>
        <p:grpSpPr>
          <a:xfrm>
            <a:off x="5407377" y="1220396"/>
            <a:ext cx="1900927" cy="5232940"/>
            <a:chOff x="2971011" y="1148388"/>
            <a:chExt cx="1900927" cy="5232940"/>
          </a:xfrm>
        </p:grpSpPr>
        <p:pic>
          <p:nvPicPr>
            <p:cNvPr id="11" name="Grafik 10" descr="Ein Bild, das Gras, rot enthält.&#10;&#10;Automatisch generierte Beschreibung">
              <a:extLst>
                <a:ext uri="{FF2B5EF4-FFF2-40B4-BE49-F238E27FC236}">
                  <a16:creationId xmlns:a16="http://schemas.microsoft.com/office/drawing/2014/main" id="{2FE9E649-EBA3-7FBD-7F2A-BD8A96234F4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971011" y="5057088"/>
              <a:ext cx="1900926" cy="1324240"/>
            </a:xfrm>
            <a:prstGeom prst="rect">
              <a:avLst/>
            </a:prstGeom>
          </p:spPr>
        </p:pic>
        <p:pic>
          <p:nvPicPr>
            <p:cNvPr id="12" name="Grafik 11" descr="Ein Bild, das Text, Gras, draußen, Outdoorobjekt enthält.&#10;&#10;Automatisch generierte Beschreibung">
              <a:extLst>
                <a:ext uri="{FF2B5EF4-FFF2-40B4-BE49-F238E27FC236}">
                  <a16:creationId xmlns:a16="http://schemas.microsoft.com/office/drawing/2014/main" id="{2763B435-6E40-3F45-E1D9-0F3EA2E27EA5}"/>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971011" y="2432622"/>
              <a:ext cx="1900927" cy="1212402"/>
            </a:xfrm>
            <a:prstGeom prst="rect">
              <a:avLst/>
            </a:prstGeom>
          </p:spPr>
        </p:pic>
        <p:pic>
          <p:nvPicPr>
            <p:cNvPr id="14" name="Grafik 13" descr="Ein Bild, das Gras, draußen, Baum, geparkt enthält.&#10;&#10;Automatisch generierte Beschreibung">
              <a:extLst>
                <a:ext uri="{FF2B5EF4-FFF2-40B4-BE49-F238E27FC236}">
                  <a16:creationId xmlns:a16="http://schemas.microsoft.com/office/drawing/2014/main" id="{EF9F9919-F60A-7EC3-7C6A-AD55D4347F6F}"/>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2971011" y="1148388"/>
              <a:ext cx="1900927" cy="1200492"/>
            </a:xfrm>
            <a:prstGeom prst="rect">
              <a:avLst/>
            </a:prstGeom>
          </p:spPr>
        </p:pic>
        <p:pic>
          <p:nvPicPr>
            <p:cNvPr id="20" name="Grafik 19" descr="Ein Bild, das Gras, draußen, Landmaschine enthält.&#10;&#10;Automatisch generierte Beschreibung">
              <a:extLst>
                <a:ext uri="{FF2B5EF4-FFF2-40B4-BE49-F238E27FC236}">
                  <a16:creationId xmlns:a16="http://schemas.microsoft.com/office/drawing/2014/main" id="{B7BE5E9E-8D6C-C057-D363-624248B71FF5}"/>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2971011" y="3749547"/>
              <a:ext cx="1900926" cy="1212402"/>
            </a:xfrm>
            <a:prstGeom prst="rect">
              <a:avLst/>
            </a:prstGeom>
          </p:spPr>
        </p:pic>
      </p:grpSp>
      <p:sp>
        <p:nvSpPr>
          <p:cNvPr id="23" name="Textfeld 22">
            <a:extLst>
              <a:ext uri="{FF2B5EF4-FFF2-40B4-BE49-F238E27FC236}">
                <a16:creationId xmlns:a16="http://schemas.microsoft.com/office/drawing/2014/main" id="{DFCD5BE4-DE43-4831-DB85-B236B8409DEF}"/>
              </a:ext>
            </a:extLst>
          </p:cNvPr>
          <p:cNvSpPr txBox="1"/>
          <p:nvPr/>
        </p:nvSpPr>
        <p:spPr>
          <a:xfrm>
            <a:off x="210760" y="476672"/>
            <a:ext cx="2777063" cy="646331"/>
          </a:xfrm>
          <a:prstGeom prst="rect">
            <a:avLst/>
          </a:prstGeom>
          <a:noFill/>
        </p:spPr>
        <p:txBody>
          <a:bodyPr wrap="square" rtlCol="0">
            <a:spAutoFit/>
          </a:bodyPr>
          <a:lstStyle/>
          <a:p>
            <a:r>
              <a:rPr lang="de-DE" dirty="0"/>
              <a:t>Balkenmäher</a:t>
            </a:r>
          </a:p>
          <a:p>
            <a:r>
              <a:rPr lang="de-DE" dirty="0"/>
              <a:t>(Finger- / Messerbalken)</a:t>
            </a:r>
            <a:endParaRPr lang="de-CH" dirty="0"/>
          </a:p>
        </p:txBody>
      </p:sp>
      <p:sp>
        <p:nvSpPr>
          <p:cNvPr id="24" name="Textfeld 23">
            <a:extLst>
              <a:ext uri="{FF2B5EF4-FFF2-40B4-BE49-F238E27FC236}">
                <a16:creationId xmlns:a16="http://schemas.microsoft.com/office/drawing/2014/main" id="{4BC98447-D9E3-7A5F-6255-9FD171F4A1CA}"/>
              </a:ext>
            </a:extLst>
          </p:cNvPr>
          <p:cNvSpPr txBox="1"/>
          <p:nvPr/>
        </p:nvSpPr>
        <p:spPr>
          <a:xfrm>
            <a:off x="5457563" y="476672"/>
            <a:ext cx="3290901" cy="646331"/>
          </a:xfrm>
          <a:prstGeom prst="rect">
            <a:avLst/>
          </a:prstGeom>
          <a:noFill/>
        </p:spPr>
        <p:txBody>
          <a:bodyPr wrap="none" rtlCol="0">
            <a:spAutoFit/>
          </a:bodyPr>
          <a:lstStyle/>
          <a:p>
            <a:r>
              <a:rPr lang="de-DE" dirty="0"/>
              <a:t>Scheibenmäher / Trommelmäher</a:t>
            </a:r>
          </a:p>
          <a:p>
            <a:r>
              <a:rPr lang="de-DE" dirty="0"/>
              <a:t>mit und ohne Aufbereiter</a:t>
            </a:r>
            <a:endParaRPr lang="de-CH" dirty="0"/>
          </a:p>
        </p:txBody>
      </p:sp>
      <p:sp>
        <p:nvSpPr>
          <p:cNvPr id="2" name="Textfeld 1">
            <a:extLst>
              <a:ext uri="{FF2B5EF4-FFF2-40B4-BE49-F238E27FC236}">
                <a16:creationId xmlns:a16="http://schemas.microsoft.com/office/drawing/2014/main" id="{070BF0D6-FABD-7C63-EA54-1FE6D4955172}"/>
              </a:ext>
            </a:extLst>
          </p:cNvPr>
          <p:cNvSpPr txBox="1"/>
          <p:nvPr/>
        </p:nvSpPr>
        <p:spPr>
          <a:xfrm>
            <a:off x="2274157" y="4869160"/>
            <a:ext cx="2955457" cy="1538883"/>
          </a:xfrm>
          <a:prstGeom prst="rect">
            <a:avLst/>
          </a:prstGeom>
          <a:solidFill>
            <a:srgbClr val="FCFF7D"/>
          </a:solidFill>
        </p:spPr>
        <p:txBody>
          <a:bodyPr wrap="square" rtlCol="0">
            <a:spAutoFit/>
          </a:bodyPr>
          <a:lstStyle/>
          <a:p>
            <a:r>
              <a:rPr lang="de-CH" sz="1200" b="1" dirty="0"/>
              <a:t>Flächenleistungen (</a:t>
            </a:r>
            <a:r>
              <a:rPr lang="de-CH" sz="1200" b="1" dirty="0" err="1"/>
              <a:t>Wirzkalender</a:t>
            </a:r>
            <a:r>
              <a:rPr lang="de-CH" sz="1200" b="1" dirty="0"/>
              <a:t> 2023)</a:t>
            </a:r>
          </a:p>
          <a:p>
            <a:pPr marL="171450" indent="-171450">
              <a:buFont typeface="Symbol" panose="05050102010706020507" pitchFamily="18" charset="2"/>
              <a:buChar char="-"/>
            </a:pPr>
            <a:r>
              <a:rPr lang="de-CH" sz="1200" dirty="0"/>
              <a:t>Motormäher 1.9m: 50a/h</a:t>
            </a:r>
          </a:p>
          <a:p>
            <a:pPr marL="171450" indent="-171450">
              <a:buFont typeface="Symbol" panose="05050102010706020507" pitchFamily="18" charset="2"/>
              <a:buChar char="-"/>
            </a:pPr>
            <a:r>
              <a:rPr lang="de-CH" sz="1200" dirty="0"/>
              <a:t>Traktor Doppelmesser Front 2.5m: 180a/h</a:t>
            </a:r>
          </a:p>
          <a:p>
            <a:pPr marL="171450" indent="-171450">
              <a:buFont typeface="Symbol" panose="05050102010706020507" pitchFamily="18" charset="2"/>
              <a:buChar char="-"/>
            </a:pPr>
            <a:r>
              <a:rPr lang="de-CH" sz="1200" dirty="0"/>
              <a:t>Traktor Kreiselmäher Front 2.5m: 200a/h</a:t>
            </a:r>
          </a:p>
          <a:p>
            <a:endParaRPr lang="de-CH" sz="600" b="1" dirty="0"/>
          </a:p>
          <a:p>
            <a:r>
              <a:rPr lang="de-CH" sz="1200" b="1" dirty="0"/>
              <a:t>Unterhaltskosten</a:t>
            </a:r>
          </a:p>
          <a:p>
            <a:pPr marL="171450" indent="-171450">
              <a:buFont typeface="Symbol" panose="05050102010706020507" pitchFamily="18" charset="2"/>
              <a:buChar char="-"/>
            </a:pPr>
            <a:r>
              <a:rPr lang="de-CH" sz="1200" dirty="0"/>
              <a:t>Messerbalken </a:t>
            </a:r>
            <a:r>
              <a:rPr lang="de-CH" sz="1600" b="1" dirty="0"/>
              <a:t>&gt;&gt;</a:t>
            </a:r>
            <a:r>
              <a:rPr lang="de-CH" sz="1200" dirty="0"/>
              <a:t> Scheibenmäher</a:t>
            </a:r>
          </a:p>
        </p:txBody>
      </p:sp>
      <p:sp>
        <p:nvSpPr>
          <p:cNvPr id="6" name="Fußzeilenplatzhalter 1">
            <a:extLst>
              <a:ext uri="{FF2B5EF4-FFF2-40B4-BE49-F238E27FC236}">
                <a16:creationId xmlns:a16="http://schemas.microsoft.com/office/drawing/2014/main" id="{B812A702-0AA1-A8C6-AF65-455F22544FEC}"/>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279558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descr="Ein Bild, das Himmel, draußen, Gras, Bordstein enthält.&#10;&#10;Automatisch generierte Beschreibung">
            <a:extLst>
              <a:ext uri="{FF2B5EF4-FFF2-40B4-BE49-F238E27FC236}">
                <a16:creationId xmlns:a16="http://schemas.microsoft.com/office/drawing/2014/main" id="{5873FCEF-92A1-82A3-D45B-5ADD4C0061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67199" y="4159116"/>
            <a:ext cx="2043879" cy="1532910"/>
          </a:xfrm>
          <a:prstGeom prst="rect">
            <a:avLst/>
          </a:prstGeom>
        </p:spPr>
      </p:pic>
      <p:pic>
        <p:nvPicPr>
          <p:cNvPr id="20" name="Grafik 19" descr="Ein Bild, das draußen, Gras, Baum, Berg enthält.&#10;&#10;Automatisch generierte Beschreibung">
            <a:extLst>
              <a:ext uri="{FF2B5EF4-FFF2-40B4-BE49-F238E27FC236}">
                <a16:creationId xmlns:a16="http://schemas.microsoft.com/office/drawing/2014/main" id="{3D04755A-FCFF-0C4A-665A-D01052A429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06094" y="4559058"/>
            <a:ext cx="2389072" cy="1565701"/>
          </a:xfrm>
          <a:prstGeom prst="rect">
            <a:avLst/>
          </a:prstGeom>
        </p:spPr>
      </p:pic>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0" y="0"/>
            <a:ext cx="9144000" cy="500818"/>
          </a:xfrm>
          <a:solidFill>
            <a:schemeClr val="accent6">
              <a:lumMod val="40000"/>
              <a:lumOff val="60000"/>
            </a:schemeClr>
          </a:solidFill>
        </p:spPr>
        <p:txBody>
          <a:bodyPr/>
          <a:lstStyle/>
          <a:p>
            <a:r>
              <a:rPr lang="de-DE" b="1" dirty="0">
                <a:latin typeface="+mn-lt"/>
              </a:rPr>
              <a:t>Futterbau: Bearbeitungs- und Erntegeräte </a:t>
            </a:r>
            <a:r>
              <a:rPr lang="de-DE" sz="1600" dirty="0">
                <a:latin typeface="+mn-lt"/>
              </a:rPr>
              <a:t>(Merkblatt Erntetechnik </a:t>
            </a:r>
            <a:r>
              <a:rPr lang="de-DE" sz="1600" dirty="0" err="1">
                <a:latin typeface="+mn-lt"/>
              </a:rPr>
              <a:t>Agridea</a:t>
            </a:r>
            <a:r>
              <a:rPr lang="de-DE" sz="1600" dirty="0">
                <a:latin typeface="+mn-lt"/>
              </a:rPr>
              <a:t>) </a:t>
            </a:r>
            <a:endParaRPr lang="de-CH" dirty="0">
              <a:latin typeface="+mn-lt"/>
            </a:endParaRPr>
          </a:p>
        </p:txBody>
      </p:sp>
      <p:sp>
        <p:nvSpPr>
          <p:cNvPr id="2" name="Textfeld 1">
            <a:extLst>
              <a:ext uri="{FF2B5EF4-FFF2-40B4-BE49-F238E27FC236}">
                <a16:creationId xmlns:a16="http://schemas.microsoft.com/office/drawing/2014/main" id="{4DAC8A52-9E74-77CD-1CFC-B88FB7B973A6}"/>
              </a:ext>
            </a:extLst>
          </p:cNvPr>
          <p:cNvSpPr txBox="1"/>
          <p:nvPr/>
        </p:nvSpPr>
        <p:spPr>
          <a:xfrm>
            <a:off x="107504" y="476672"/>
            <a:ext cx="936104" cy="400110"/>
          </a:xfrm>
          <a:prstGeom prst="rect">
            <a:avLst/>
          </a:prstGeom>
          <a:noFill/>
        </p:spPr>
        <p:txBody>
          <a:bodyPr wrap="square" rtlCol="0">
            <a:spAutoFit/>
          </a:bodyPr>
          <a:lstStyle/>
          <a:p>
            <a:r>
              <a:rPr lang="de-DE" sz="2000" b="1" dirty="0" err="1"/>
              <a:t>Zetten</a:t>
            </a:r>
            <a:endParaRPr lang="de-CH" sz="2000" b="1" dirty="0"/>
          </a:p>
        </p:txBody>
      </p:sp>
      <p:pic>
        <p:nvPicPr>
          <p:cNvPr id="6" name="Grafik 5">
            <a:extLst>
              <a:ext uri="{FF2B5EF4-FFF2-40B4-BE49-F238E27FC236}">
                <a16:creationId xmlns:a16="http://schemas.microsoft.com/office/drawing/2014/main" id="{511CFD4D-8904-C8D1-AAD0-2A726B078F4E}"/>
              </a:ext>
            </a:extLst>
          </p:cNvPr>
          <p:cNvPicPr>
            <a:picLocks noChangeAspect="1"/>
          </p:cNvPicPr>
          <p:nvPr/>
        </p:nvPicPr>
        <p:blipFill>
          <a:blip r:embed="rId5"/>
          <a:stretch>
            <a:fillRect/>
          </a:stretch>
        </p:blipFill>
        <p:spPr>
          <a:xfrm>
            <a:off x="4671195" y="3456181"/>
            <a:ext cx="2389072" cy="1574140"/>
          </a:xfrm>
          <a:prstGeom prst="rect">
            <a:avLst/>
          </a:prstGeom>
        </p:spPr>
      </p:pic>
      <p:pic>
        <p:nvPicPr>
          <p:cNvPr id="3" name="Grafik 2">
            <a:extLst>
              <a:ext uri="{FF2B5EF4-FFF2-40B4-BE49-F238E27FC236}">
                <a16:creationId xmlns:a16="http://schemas.microsoft.com/office/drawing/2014/main" id="{86B9C25B-047E-E949-FD80-668DCF98077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7504" y="3501008"/>
            <a:ext cx="2571239" cy="1565700"/>
          </a:xfrm>
          <a:prstGeom prst="rect">
            <a:avLst/>
          </a:prstGeom>
        </p:spPr>
      </p:pic>
      <p:pic>
        <p:nvPicPr>
          <p:cNvPr id="9" name="Grafik 8" descr="Ein Bild, das Gras, draußen, Feld, Landmaschine enthält.&#10;&#10;Automatisch generierte Beschreibung">
            <a:extLst>
              <a:ext uri="{FF2B5EF4-FFF2-40B4-BE49-F238E27FC236}">
                <a16:creationId xmlns:a16="http://schemas.microsoft.com/office/drawing/2014/main" id="{7F5C1F00-F4E6-B29D-C557-0CC6E6052A18}"/>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7504" y="908720"/>
            <a:ext cx="2753161" cy="1922018"/>
          </a:xfrm>
          <a:prstGeom prst="rect">
            <a:avLst/>
          </a:prstGeom>
        </p:spPr>
      </p:pic>
      <p:pic>
        <p:nvPicPr>
          <p:cNvPr id="11" name="Grafik 10" descr="Ein Bild, das Gras, Baum, draußen, Feld enthält.&#10;&#10;Automatisch generierte Beschreibung">
            <a:extLst>
              <a:ext uri="{FF2B5EF4-FFF2-40B4-BE49-F238E27FC236}">
                <a16:creationId xmlns:a16="http://schemas.microsoft.com/office/drawing/2014/main" id="{32091B2B-0C2D-76B3-517C-99933AEDD39B}"/>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4088603" y="836712"/>
            <a:ext cx="3945235" cy="1965173"/>
          </a:xfrm>
          <a:prstGeom prst="rect">
            <a:avLst/>
          </a:prstGeom>
        </p:spPr>
      </p:pic>
      <p:sp>
        <p:nvSpPr>
          <p:cNvPr id="13" name="Textfeld 12">
            <a:extLst>
              <a:ext uri="{FF2B5EF4-FFF2-40B4-BE49-F238E27FC236}">
                <a16:creationId xmlns:a16="http://schemas.microsoft.com/office/drawing/2014/main" id="{4B1F7858-7963-551C-AAC3-A8BB9D9AB543}"/>
              </a:ext>
            </a:extLst>
          </p:cNvPr>
          <p:cNvSpPr txBox="1"/>
          <p:nvPr/>
        </p:nvSpPr>
        <p:spPr>
          <a:xfrm>
            <a:off x="3995936" y="476672"/>
            <a:ext cx="1345737" cy="369332"/>
          </a:xfrm>
          <a:prstGeom prst="rect">
            <a:avLst/>
          </a:prstGeom>
          <a:noFill/>
        </p:spPr>
        <p:txBody>
          <a:bodyPr wrap="square" rtlCol="0">
            <a:spAutoFit/>
          </a:bodyPr>
          <a:lstStyle/>
          <a:p>
            <a:r>
              <a:rPr lang="de-DE" b="1" dirty="0"/>
              <a:t>Schwaden</a:t>
            </a:r>
            <a:endParaRPr lang="de-CH" b="1" dirty="0"/>
          </a:p>
        </p:txBody>
      </p:sp>
      <p:sp>
        <p:nvSpPr>
          <p:cNvPr id="14" name="Textfeld 13">
            <a:extLst>
              <a:ext uri="{FF2B5EF4-FFF2-40B4-BE49-F238E27FC236}">
                <a16:creationId xmlns:a16="http://schemas.microsoft.com/office/drawing/2014/main" id="{7D8F0FBA-5C83-15DD-7DCE-E92FE6121CB7}"/>
              </a:ext>
            </a:extLst>
          </p:cNvPr>
          <p:cNvSpPr txBox="1"/>
          <p:nvPr/>
        </p:nvSpPr>
        <p:spPr>
          <a:xfrm>
            <a:off x="35496" y="3068960"/>
            <a:ext cx="7960827" cy="400110"/>
          </a:xfrm>
          <a:prstGeom prst="rect">
            <a:avLst/>
          </a:prstGeom>
          <a:noFill/>
        </p:spPr>
        <p:txBody>
          <a:bodyPr wrap="square" rtlCol="0">
            <a:spAutoFit/>
          </a:bodyPr>
          <a:lstStyle/>
          <a:p>
            <a:r>
              <a:rPr lang="de-DE" sz="2000" b="1" dirty="0"/>
              <a:t>Einführen als Heu … 	       	              … oder als Silage</a:t>
            </a:r>
            <a:endParaRPr lang="de-CH" sz="2000" b="1" dirty="0"/>
          </a:p>
        </p:txBody>
      </p:sp>
      <p:sp>
        <p:nvSpPr>
          <p:cNvPr id="16" name="Textfeld 15">
            <a:extLst>
              <a:ext uri="{FF2B5EF4-FFF2-40B4-BE49-F238E27FC236}">
                <a16:creationId xmlns:a16="http://schemas.microsoft.com/office/drawing/2014/main" id="{7907FCDE-B6B0-F1A9-CBAA-FA7D70DB6068}"/>
              </a:ext>
            </a:extLst>
          </p:cNvPr>
          <p:cNvSpPr txBox="1"/>
          <p:nvPr/>
        </p:nvSpPr>
        <p:spPr>
          <a:xfrm>
            <a:off x="4887219" y="5186356"/>
            <a:ext cx="1585931" cy="307777"/>
          </a:xfrm>
          <a:prstGeom prst="rect">
            <a:avLst/>
          </a:prstGeom>
          <a:noFill/>
        </p:spPr>
        <p:txBody>
          <a:bodyPr wrap="square" rtlCol="0">
            <a:spAutoFit/>
          </a:bodyPr>
          <a:lstStyle/>
          <a:p>
            <a:r>
              <a:rPr lang="de-DE" sz="1400" b="1" dirty="0"/>
              <a:t>Silage: TS 35-45% </a:t>
            </a:r>
          </a:p>
        </p:txBody>
      </p:sp>
      <p:sp>
        <p:nvSpPr>
          <p:cNvPr id="17" name="Textfeld 16">
            <a:extLst>
              <a:ext uri="{FF2B5EF4-FFF2-40B4-BE49-F238E27FC236}">
                <a16:creationId xmlns:a16="http://schemas.microsoft.com/office/drawing/2014/main" id="{715A6E17-787C-C214-42AF-DDAF51F79A30}"/>
              </a:ext>
            </a:extLst>
          </p:cNvPr>
          <p:cNvSpPr txBox="1"/>
          <p:nvPr/>
        </p:nvSpPr>
        <p:spPr>
          <a:xfrm>
            <a:off x="5434341" y="5800482"/>
            <a:ext cx="2232248" cy="646331"/>
          </a:xfrm>
          <a:prstGeom prst="rect">
            <a:avLst/>
          </a:prstGeom>
          <a:solidFill>
            <a:schemeClr val="accent4">
              <a:lumMod val="40000"/>
              <a:lumOff val="60000"/>
            </a:schemeClr>
          </a:solidFill>
          <a:ln>
            <a:solidFill>
              <a:schemeClr val="tx1"/>
            </a:solidFill>
          </a:ln>
        </p:spPr>
        <p:txBody>
          <a:bodyPr wrap="square" rtlCol="0">
            <a:spAutoFit/>
          </a:bodyPr>
          <a:lstStyle/>
          <a:p>
            <a:r>
              <a:rPr lang="de-DE" dirty="0"/>
              <a:t>Keine Silomilch für Hartkäseproduktion</a:t>
            </a:r>
            <a:endParaRPr lang="de-CH" dirty="0"/>
          </a:p>
        </p:txBody>
      </p:sp>
      <p:sp>
        <p:nvSpPr>
          <p:cNvPr id="18" name="Textfeld 17">
            <a:extLst>
              <a:ext uri="{FF2B5EF4-FFF2-40B4-BE49-F238E27FC236}">
                <a16:creationId xmlns:a16="http://schemas.microsoft.com/office/drawing/2014/main" id="{EDD4269C-8F68-6B0F-1488-9BD6823B9FD0}"/>
              </a:ext>
            </a:extLst>
          </p:cNvPr>
          <p:cNvSpPr txBox="1"/>
          <p:nvPr/>
        </p:nvSpPr>
        <p:spPr>
          <a:xfrm>
            <a:off x="35496" y="5282044"/>
            <a:ext cx="2187594" cy="523220"/>
          </a:xfrm>
          <a:prstGeom prst="rect">
            <a:avLst/>
          </a:prstGeom>
          <a:noFill/>
        </p:spPr>
        <p:txBody>
          <a:bodyPr wrap="square" rtlCol="0">
            <a:spAutoFit/>
          </a:bodyPr>
          <a:lstStyle/>
          <a:p>
            <a:r>
              <a:rPr lang="de-DE" sz="1400" b="1" dirty="0"/>
              <a:t>Belüftungsheu: TS 60-70% </a:t>
            </a:r>
            <a:r>
              <a:rPr lang="de-DE" sz="1400" b="1" dirty="0" err="1"/>
              <a:t>Bodenheu</a:t>
            </a:r>
            <a:r>
              <a:rPr lang="de-DE" sz="1400" b="1" dirty="0"/>
              <a:t>: TS &gt; 80%</a:t>
            </a:r>
            <a:endParaRPr lang="de-CH" sz="1400" b="1" dirty="0"/>
          </a:p>
        </p:txBody>
      </p:sp>
      <p:sp>
        <p:nvSpPr>
          <p:cNvPr id="7" name="Fußzeilenplatzhalter 1">
            <a:extLst>
              <a:ext uri="{FF2B5EF4-FFF2-40B4-BE49-F238E27FC236}">
                <a16:creationId xmlns:a16="http://schemas.microsoft.com/office/drawing/2014/main" id="{AFF2EED4-86F4-DFC8-CBB9-D1EBE57F3353}"/>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371934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362AFEE9-DA6A-5BF5-4527-46EC00FC6D18}"/>
              </a:ext>
            </a:extLst>
          </p:cNvPr>
          <p:cNvSpPr txBox="1"/>
          <p:nvPr/>
        </p:nvSpPr>
        <p:spPr>
          <a:xfrm>
            <a:off x="2699792" y="796057"/>
            <a:ext cx="6408712" cy="4001095"/>
          </a:xfrm>
          <a:prstGeom prst="rect">
            <a:avLst/>
          </a:prstGeom>
          <a:noFill/>
        </p:spPr>
        <p:txBody>
          <a:bodyPr wrap="square" rtlCol="0">
            <a:spAutoFit/>
          </a:bodyPr>
          <a:lstStyle/>
          <a:p>
            <a:r>
              <a:rPr lang="de-CH" sz="1600" b="1" dirty="0"/>
              <a:t>Rahmenbedingungen der Schweizer Landwirtschaft</a:t>
            </a:r>
          </a:p>
          <a:p>
            <a:pPr marL="285750" indent="-285750">
              <a:buFont typeface="Arial" panose="020B0604020202020204" pitchFamily="34" charset="0"/>
              <a:buChar char="•"/>
            </a:pPr>
            <a:r>
              <a:rPr lang="de-CH" sz="1600" dirty="0"/>
              <a:t>Landnutzung</a:t>
            </a:r>
          </a:p>
          <a:p>
            <a:pPr marL="285750" indent="-285750">
              <a:buFont typeface="Arial" panose="020B0604020202020204" pitchFamily="34" charset="0"/>
              <a:buChar char="•"/>
            </a:pPr>
            <a:r>
              <a:rPr lang="de-CH" sz="1600" dirty="0"/>
              <a:t>Entwicklung Anzahl Betriebe und Betriebstypen</a:t>
            </a:r>
          </a:p>
          <a:p>
            <a:endParaRPr lang="de-CH" sz="1000" dirty="0"/>
          </a:p>
          <a:p>
            <a:endParaRPr lang="de-CH" sz="1600" b="1" dirty="0"/>
          </a:p>
          <a:p>
            <a:r>
              <a:rPr lang="de-CH" sz="1600" b="1" dirty="0"/>
              <a:t>Ackerbau</a:t>
            </a:r>
          </a:p>
          <a:p>
            <a:pPr marL="285750" indent="-285750">
              <a:buFont typeface="Arial" panose="020B0604020202020204" pitchFamily="34" charset="0"/>
              <a:buChar char="•"/>
            </a:pPr>
            <a:r>
              <a:rPr lang="de-CH" sz="1600" dirty="0"/>
              <a:t>Überblick über einige wichtige Kulturen</a:t>
            </a:r>
          </a:p>
          <a:p>
            <a:pPr marL="285750" indent="-285750">
              <a:buFont typeface="Arial" panose="020B0604020202020204" pitchFamily="34" charset="0"/>
              <a:buChar char="•"/>
            </a:pPr>
            <a:r>
              <a:rPr lang="de-CH" sz="1600" dirty="0"/>
              <a:t>Bodenbearbeitung, Unkrautregulierung und Pflanzenschutz</a:t>
            </a:r>
          </a:p>
          <a:p>
            <a:pPr marL="742950" lvl="1" indent="-285750">
              <a:buFont typeface="Symbol" panose="05050102010706020507" pitchFamily="18" charset="2"/>
              <a:buChar char="-"/>
            </a:pPr>
            <a:r>
              <a:rPr lang="de-CH" sz="1600" dirty="0"/>
              <a:t>aktuelle Situation, Entwicklungen, Bezüge zur Biodiversität</a:t>
            </a:r>
          </a:p>
          <a:p>
            <a:pPr marL="285750" indent="-285750">
              <a:buFont typeface="Arial" panose="020B0604020202020204" pitchFamily="34" charset="0"/>
              <a:buChar char="•"/>
            </a:pPr>
            <a:r>
              <a:rPr lang="de-CH" sz="1600" dirty="0"/>
              <a:t>Fruchtfolge und Bodenschutz</a:t>
            </a:r>
          </a:p>
          <a:p>
            <a:pPr marL="742950" lvl="1" indent="-285750">
              <a:buFont typeface="Symbol" panose="05050102010706020507" pitchFamily="18" charset="2"/>
              <a:buChar char="-"/>
            </a:pPr>
            <a:r>
              <a:rPr lang="de-CH" sz="1600" dirty="0"/>
              <a:t>Meisten Vorgaben, Bezüge zur Biodiversität</a:t>
            </a:r>
          </a:p>
          <a:p>
            <a:endParaRPr lang="de-CH" sz="1000" dirty="0"/>
          </a:p>
          <a:p>
            <a:endParaRPr lang="de-CH" sz="1600" b="1" dirty="0"/>
          </a:p>
          <a:p>
            <a:r>
              <a:rPr lang="de-CH" sz="1600" b="1" dirty="0"/>
              <a:t>Futterbau</a:t>
            </a:r>
          </a:p>
          <a:p>
            <a:pPr marL="285750" indent="-285750">
              <a:buFont typeface="Arial" panose="020B0604020202020204" pitchFamily="34" charset="0"/>
              <a:buChar char="•"/>
            </a:pPr>
            <a:r>
              <a:rPr lang="de-CH" sz="1600" dirty="0"/>
              <a:t>Wiesentypen, Wiesennutzung, Mechanisierung, Futterqualität und Futterverwertung, Bezüge zur Biodiversität</a:t>
            </a:r>
          </a:p>
          <a:p>
            <a:endParaRPr lang="de-CH" sz="1000" dirty="0"/>
          </a:p>
        </p:txBody>
      </p:sp>
      <p:pic>
        <p:nvPicPr>
          <p:cNvPr id="9" name="Grafik 8">
            <a:extLst>
              <a:ext uri="{FF2B5EF4-FFF2-40B4-BE49-F238E27FC236}">
                <a16:creationId xmlns:a16="http://schemas.microsoft.com/office/drawing/2014/main" id="{AD1D2AA0-0B69-E48E-5CDC-FD7530910465}"/>
              </a:ext>
            </a:extLst>
          </p:cNvPr>
          <p:cNvPicPr>
            <a:picLocks noChangeAspect="1"/>
          </p:cNvPicPr>
          <p:nvPr/>
        </p:nvPicPr>
        <p:blipFill>
          <a:blip r:embed="rId3"/>
          <a:stretch>
            <a:fillRect/>
          </a:stretch>
        </p:blipFill>
        <p:spPr>
          <a:xfrm>
            <a:off x="-252536" y="4232"/>
            <a:ext cx="2822693" cy="6047756"/>
          </a:xfrm>
          <a:prstGeom prst="rect">
            <a:avLst/>
          </a:prstGeom>
        </p:spPr>
      </p:pic>
      <p:sp>
        <p:nvSpPr>
          <p:cNvPr id="4" name="Textfeld 3">
            <a:extLst>
              <a:ext uri="{FF2B5EF4-FFF2-40B4-BE49-F238E27FC236}">
                <a16:creationId xmlns:a16="http://schemas.microsoft.com/office/drawing/2014/main" id="{B48DD3F0-A7AD-CE74-5E50-C88CC2D0BBFB}"/>
              </a:ext>
            </a:extLst>
          </p:cNvPr>
          <p:cNvSpPr txBox="1"/>
          <p:nvPr/>
        </p:nvSpPr>
        <p:spPr>
          <a:xfrm>
            <a:off x="2570157" y="-27384"/>
            <a:ext cx="6573843" cy="430887"/>
          </a:xfrm>
          <a:prstGeom prst="rect">
            <a:avLst/>
          </a:prstGeom>
          <a:solidFill>
            <a:schemeClr val="accent6">
              <a:lumMod val="40000"/>
              <a:lumOff val="60000"/>
            </a:schemeClr>
          </a:solidFill>
        </p:spPr>
        <p:txBody>
          <a:bodyPr wrap="square" rtlCol="0">
            <a:spAutoFit/>
          </a:bodyPr>
          <a:lstStyle/>
          <a:p>
            <a:r>
              <a:rPr lang="de-CH" sz="2200" b="1" dirty="0"/>
              <a:t>Inhalt</a:t>
            </a:r>
          </a:p>
        </p:txBody>
      </p:sp>
      <p:sp>
        <p:nvSpPr>
          <p:cNvPr id="3" name="Fußzeilenplatzhalter 1">
            <a:extLst>
              <a:ext uri="{FF2B5EF4-FFF2-40B4-BE49-F238E27FC236}">
                <a16:creationId xmlns:a16="http://schemas.microsoft.com/office/drawing/2014/main" id="{B5A482BB-0EF5-3EA6-175C-BA57246F06F8}"/>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3711056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06D0BE3-7802-2B53-1080-A8366E6ED7C4}"/>
              </a:ext>
            </a:extLst>
          </p:cNvPr>
          <p:cNvPicPr>
            <a:picLocks noChangeAspect="1"/>
          </p:cNvPicPr>
          <p:nvPr/>
        </p:nvPicPr>
        <p:blipFill>
          <a:blip r:embed="rId3"/>
          <a:stretch>
            <a:fillRect/>
          </a:stretch>
        </p:blipFill>
        <p:spPr>
          <a:xfrm>
            <a:off x="5305884" y="1268760"/>
            <a:ext cx="4201444" cy="2522926"/>
          </a:xfrm>
          <a:prstGeom prst="rect">
            <a:avLst/>
          </a:prstGeom>
        </p:spPr>
      </p:pic>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0" y="-27384"/>
            <a:ext cx="9144000" cy="497772"/>
          </a:xfrm>
          <a:solidFill>
            <a:schemeClr val="accent6">
              <a:lumMod val="40000"/>
              <a:lumOff val="60000"/>
            </a:schemeClr>
          </a:solidFill>
        </p:spPr>
        <p:txBody>
          <a:bodyPr>
            <a:normAutofit/>
          </a:bodyPr>
          <a:lstStyle/>
          <a:p>
            <a:r>
              <a:rPr lang="de-DE" b="1" dirty="0">
                <a:latin typeface="+mn-lt"/>
              </a:rPr>
              <a:t>Futterbau</a:t>
            </a:r>
            <a:r>
              <a:rPr lang="de-DE" dirty="0">
                <a:latin typeface="+mn-lt"/>
              </a:rPr>
              <a:t>: Optimale Schnittzeitpunkte für Konservierungsfutter</a:t>
            </a:r>
            <a:endParaRPr lang="de-CH" dirty="0">
              <a:latin typeface="+mn-lt"/>
            </a:endParaRPr>
          </a:p>
        </p:txBody>
      </p:sp>
      <p:sp>
        <p:nvSpPr>
          <p:cNvPr id="23" name="Textfeld 22">
            <a:extLst>
              <a:ext uri="{FF2B5EF4-FFF2-40B4-BE49-F238E27FC236}">
                <a16:creationId xmlns:a16="http://schemas.microsoft.com/office/drawing/2014/main" id="{2545E7E2-CF29-6609-A499-0AA7D6AD8BCD}"/>
              </a:ext>
            </a:extLst>
          </p:cNvPr>
          <p:cNvSpPr txBox="1"/>
          <p:nvPr/>
        </p:nvSpPr>
        <p:spPr>
          <a:xfrm>
            <a:off x="165726" y="640968"/>
            <a:ext cx="4766314" cy="553998"/>
          </a:xfrm>
          <a:prstGeom prst="rect">
            <a:avLst/>
          </a:prstGeom>
          <a:noFill/>
        </p:spPr>
        <p:txBody>
          <a:bodyPr wrap="square" rtlCol="0">
            <a:spAutoFit/>
          </a:bodyPr>
          <a:lstStyle/>
          <a:p>
            <a:r>
              <a:rPr lang="de-DE" dirty="0"/>
              <a:t>Üblicher Zeitpunkt erster Schnitt (schematisch)</a:t>
            </a:r>
          </a:p>
          <a:p>
            <a:r>
              <a:rPr lang="de-DE" sz="1200" b="1" dirty="0"/>
              <a:t>Nach AGFF Merkblatt Nr. 3</a:t>
            </a:r>
          </a:p>
        </p:txBody>
      </p:sp>
      <p:sp>
        <p:nvSpPr>
          <p:cNvPr id="24" name="Textfeld 23">
            <a:extLst>
              <a:ext uri="{FF2B5EF4-FFF2-40B4-BE49-F238E27FC236}">
                <a16:creationId xmlns:a16="http://schemas.microsoft.com/office/drawing/2014/main" id="{179D4142-05CA-1506-BAA6-1DA3108F4BDD}"/>
              </a:ext>
            </a:extLst>
          </p:cNvPr>
          <p:cNvSpPr txBox="1"/>
          <p:nvPr/>
        </p:nvSpPr>
        <p:spPr>
          <a:xfrm>
            <a:off x="5724128" y="692696"/>
            <a:ext cx="3563888" cy="538609"/>
          </a:xfrm>
          <a:prstGeom prst="rect">
            <a:avLst/>
          </a:prstGeom>
          <a:noFill/>
        </p:spPr>
        <p:txBody>
          <a:bodyPr wrap="square" rtlCol="0">
            <a:spAutoFit/>
          </a:bodyPr>
          <a:lstStyle/>
          <a:p>
            <a:r>
              <a:rPr lang="de-DE" dirty="0"/>
              <a:t>Optimaler Schnittzeitpunkt Silage</a:t>
            </a:r>
          </a:p>
          <a:p>
            <a:r>
              <a:rPr lang="de-DE" sz="1100" b="1" dirty="0"/>
              <a:t>Quelle: Publikation Agroscope</a:t>
            </a:r>
            <a:endParaRPr lang="de-CH" sz="1100" b="1" dirty="0"/>
          </a:p>
        </p:txBody>
      </p:sp>
      <p:sp>
        <p:nvSpPr>
          <p:cNvPr id="2" name="Textfeld 1">
            <a:extLst>
              <a:ext uri="{FF2B5EF4-FFF2-40B4-BE49-F238E27FC236}">
                <a16:creationId xmlns:a16="http://schemas.microsoft.com/office/drawing/2014/main" id="{F61FE470-4642-EC06-9C29-89C979182674}"/>
              </a:ext>
            </a:extLst>
          </p:cNvPr>
          <p:cNvSpPr txBox="1"/>
          <p:nvPr/>
        </p:nvSpPr>
        <p:spPr>
          <a:xfrm>
            <a:off x="2465984" y="5652537"/>
            <a:ext cx="1673968" cy="584775"/>
          </a:xfrm>
          <a:prstGeom prst="rect">
            <a:avLst/>
          </a:prstGeom>
          <a:noFill/>
          <a:ln>
            <a:solidFill>
              <a:schemeClr val="tx1"/>
            </a:solidFill>
          </a:ln>
        </p:spPr>
        <p:txBody>
          <a:bodyPr wrap="square" rtlCol="0">
            <a:spAutoFit/>
          </a:bodyPr>
          <a:lstStyle/>
          <a:p>
            <a:r>
              <a:rPr lang="de-DE" sz="1600" dirty="0"/>
              <a:t>Belüftungsheu /</a:t>
            </a:r>
          </a:p>
          <a:p>
            <a:r>
              <a:rPr lang="de-DE" sz="1600" dirty="0" err="1"/>
              <a:t>Bodenheu</a:t>
            </a:r>
            <a:endParaRPr lang="de-CH" sz="1600" dirty="0"/>
          </a:p>
        </p:txBody>
      </p:sp>
      <p:sp>
        <p:nvSpPr>
          <p:cNvPr id="7" name="Textfeld 6">
            <a:extLst>
              <a:ext uri="{FF2B5EF4-FFF2-40B4-BE49-F238E27FC236}">
                <a16:creationId xmlns:a16="http://schemas.microsoft.com/office/drawing/2014/main" id="{5FFBB457-92CA-A7EF-4EFA-EF34A32E5DD4}"/>
              </a:ext>
            </a:extLst>
          </p:cNvPr>
          <p:cNvSpPr txBox="1"/>
          <p:nvPr/>
        </p:nvSpPr>
        <p:spPr>
          <a:xfrm>
            <a:off x="4202585" y="5655124"/>
            <a:ext cx="1134556" cy="338554"/>
          </a:xfrm>
          <a:prstGeom prst="rect">
            <a:avLst/>
          </a:prstGeom>
          <a:noFill/>
          <a:ln>
            <a:solidFill>
              <a:schemeClr val="tx1"/>
            </a:solidFill>
          </a:ln>
        </p:spPr>
        <p:txBody>
          <a:bodyPr wrap="square" rtlCol="0">
            <a:spAutoFit/>
          </a:bodyPr>
          <a:lstStyle/>
          <a:p>
            <a:r>
              <a:rPr lang="de-DE" sz="1600" dirty="0" err="1"/>
              <a:t>Bodenheu</a:t>
            </a:r>
            <a:endParaRPr lang="de-CH" sz="1600" dirty="0"/>
          </a:p>
        </p:txBody>
      </p:sp>
      <p:sp>
        <p:nvSpPr>
          <p:cNvPr id="9" name="Textfeld 8">
            <a:extLst>
              <a:ext uri="{FF2B5EF4-FFF2-40B4-BE49-F238E27FC236}">
                <a16:creationId xmlns:a16="http://schemas.microsoft.com/office/drawing/2014/main" id="{EE791D85-BDFB-1ADA-87D4-C4057F0960D0}"/>
              </a:ext>
            </a:extLst>
          </p:cNvPr>
          <p:cNvSpPr txBox="1"/>
          <p:nvPr/>
        </p:nvSpPr>
        <p:spPr>
          <a:xfrm>
            <a:off x="1378142" y="5661248"/>
            <a:ext cx="745586" cy="338554"/>
          </a:xfrm>
          <a:prstGeom prst="rect">
            <a:avLst/>
          </a:prstGeom>
          <a:noFill/>
          <a:ln>
            <a:solidFill>
              <a:schemeClr val="tx1"/>
            </a:solidFill>
          </a:ln>
        </p:spPr>
        <p:txBody>
          <a:bodyPr wrap="square" rtlCol="0">
            <a:spAutoFit/>
          </a:bodyPr>
          <a:lstStyle/>
          <a:p>
            <a:r>
              <a:rPr lang="de-DE" sz="1600" dirty="0"/>
              <a:t>Silage</a:t>
            </a:r>
            <a:endParaRPr lang="de-CH" sz="1600" dirty="0"/>
          </a:p>
        </p:txBody>
      </p:sp>
      <p:pic>
        <p:nvPicPr>
          <p:cNvPr id="3" name="Grafik 2">
            <a:extLst>
              <a:ext uri="{FF2B5EF4-FFF2-40B4-BE49-F238E27FC236}">
                <a16:creationId xmlns:a16="http://schemas.microsoft.com/office/drawing/2014/main" id="{5E03E3A7-EC24-3EA4-89B5-2ED92A2A94A2}"/>
              </a:ext>
            </a:extLst>
          </p:cNvPr>
          <p:cNvPicPr>
            <a:picLocks noChangeAspect="1"/>
          </p:cNvPicPr>
          <p:nvPr/>
        </p:nvPicPr>
        <p:blipFill>
          <a:blip r:embed="rId4"/>
          <a:stretch>
            <a:fillRect/>
          </a:stretch>
        </p:blipFill>
        <p:spPr>
          <a:xfrm>
            <a:off x="35496" y="1401134"/>
            <a:ext cx="5301644" cy="3183305"/>
          </a:xfrm>
          <a:prstGeom prst="rect">
            <a:avLst/>
          </a:prstGeom>
          <a:ln>
            <a:solidFill>
              <a:schemeClr val="tx1"/>
            </a:solidFill>
          </a:ln>
        </p:spPr>
      </p:pic>
      <p:sp>
        <p:nvSpPr>
          <p:cNvPr id="16" name="Rechteck 15">
            <a:extLst>
              <a:ext uri="{FF2B5EF4-FFF2-40B4-BE49-F238E27FC236}">
                <a16:creationId xmlns:a16="http://schemas.microsoft.com/office/drawing/2014/main" id="{DAAF4A32-76B3-4BE0-5296-0FC77D538085}"/>
              </a:ext>
            </a:extLst>
          </p:cNvPr>
          <p:cNvSpPr/>
          <p:nvPr/>
        </p:nvSpPr>
        <p:spPr>
          <a:xfrm>
            <a:off x="2465984" y="5013176"/>
            <a:ext cx="1145310" cy="388189"/>
          </a:xfrm>
          <a:prstGeom prst="rect">
            <a:avLst/>
          </a:prstGeom>
          <a:solidFill>
            <a:srgbClr val="00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ln w="0"/>
                <a:solidFill>
                  <a:schemeClr val="tx1"/>
                </a:solidFill>
                <a:effectLst>
                  <a:outerShdw blurRad="38100" dist="19050" dir="2700000" algn="tl" rotWithShape="0">
                    <a:schemeClr val="dk1">
                      <a:alpha val="40000"/>
                    </a:schemeClr>
                  </a:outerShdw>
                </a:effectLst>
              </a:rPr>
              <a:t>Mittel-</a:t>
            </a:r>
          </a:p>
          <a:p>
            <a:pPr algn="ctr"/>
            <a:r>
              <a:rPr lang="de-DE" sz="1200" b="1" dirty="0">
                <a:ln w="0"/>
                <a:solidFill>
                  <a:schemeClr val="tx1"/>
                </a:solidFill>
                <a:effectLst>
                  <a:outerShdw blurRad="38100" dist="19050" dir="2700000" algn="tl" rotWithShape="0">
                    <a:schemeClr val="dk1">
                      <a:alpha val="40000"/>
                    </a:schemeClr>
                  </a:outerShdw>
                </a:effectLst>
              </a:rPr>
              <a:t>intensiv</a:t>
            </a:r>
            <a:endParaRPr lang="de-CH" sz="1200" b="1" dirty="0">
              <a:ln w="0"/>
              <a:solidFill>
                <a:schemeClr val="tx1"/>
              </a:solidFill>
              <a:effectLst>
                <a:outerShdw blurRad="38100" dist="19050" dir="2700000" algn="tl" rotWithShape="0">
                  <a:schemeClr val="dk1">
                    <a:alpha val="40000"/>
                  </a:schemeClr>
                </a:outerShdw>
              </a:effectLst>
            </a:endParaRPr>
          </a:p>
        </p:txBody>
      </p:sp>
      <p:sp>
        <p:nvSpPr>
          <p:cNvPr id="17" name="Rechteck 16">
            <a:extLst>
              <a:ext uri="{FF2B5EF4-FFF2-40B4-BE49-F238E27FC236}">
                <a16:creationId xmlns:a16="http://schemas.microsoft.com/office/drawing/2014/main" id="{D4DD0861-454C-C24F-9363-CD8AD9E01CB0}"/>
              </a:ext>
            </a:extLst>
          </p:cNvPr>
          <p:cNvSpPr/>
          <p:nvPr/>
        </p:nvSpPr>
        <p:spPr>
          <a:xfrm>
            <a:off x="3731083" y="5013176"/>
            <a:ext cx="745586" cy="388188"/>
          </a:xfrm>
          <a:prstGeom prst="rect">
            <a:avLst/>
          </a:prstGeom>
          <a:solidFill>
            <a:srgbClr val="99FF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ln w="0"/>
                <a:solidFill>
                  <a:schemeClr val="tx1"/>
                </a:solidFill>
                <a:effectLst>
                  <a:outerShdw blurRad="38100" dist="19050" dir="2700000" algn="tl" rotWithShape="0">
                    <a:schemeClr val="dk1">
                      <a:alpha val="40000"/>
                    </a:schemeClr>
                  </a:outerShdw>
                </a:effectLst>
              </a:rPr>
              <a:t>Wenig</a:t>
            </a:r>
          </a:p>
          <a:p>
            <a:pPr algn="ctr"/>
            <a:r>
              <a:rPr lang="de-DE" sz="1200" b="1" dirty="0">
                <a:ln w="0"/>
                <a:solidFill>
                  <a:schemeClr val="tx1"/>
                </a:solidFill>
                <a:effectLst>
                  <a:outerShdw blurRad="38100" dist="19050" dir="2700000" algn="tl" rotWithShape="0">
                    <a:schemeClr val="dk1">
                      <a:alpha val="40000"/>
                    </a:schemeClr>
                  </a:outerShdw>
                </a:effectLst>
              </a:rPr>
              <a:t>intensiv</a:t>
            </a:r>
            <a:endParaRPr lang="de-CH" sz="1200" b="1" dirty="0">
              <a:ln w="0"/>
              <a:solidFill>
                <a:schemeClr val="tx1"/>
              </a:solidFill>
              <a:effectLst>
                <a:outerShdw blurRad="38100" dist="19050" dir="2700000" algn="tl" rotWithShape="0">
                  <a:schemeClr val="dk1">
                    <a:alpha val="40000"/>
                  </a:schemeClr>
                </a:outerShdw>
              </a:effectLst>
            </a:endParaRPr>
          </a:p>
        </p:txBody>
      </p:sp>
      <p:sp>
        <p:nvSpPr>
          <p:cNvPr id="20" name="Rechteck 19">
            <a:extLst>
              <a:ext uri="{FF2B5EF4-FFF2-40B4-BE49-F238E27FC236}">
                <a16:creationId xmlns:a16="http://schemas.microsoft.com/office/drawing/2014/main" id="{F31FDC10-C18C-A0A1-7BC8-96C66E09618F}"/>
              </a:ext>
            </a:extLst>
          </p:cNvPr>
          <p:cNvSpPr/>
          <p:nvPr/>
        </p:nvSpPr>
        <p:spPr>
          <a:xfrm>
            <a:off x="4596458" y="4985029"/>
            <a:ext cx="745586" cy="416335"/>
          </a:xfrm>
          <a:prstGeom prst="rect">
            <a:avLst/>
          </a:prstGeom>
          <a:solidFill>
            <a:srgbClr val="FFCC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ln w="0"/>
                <a:solidFill>
                  <a:schemeClr val="tx1"/>
                </a:solidFill>
                <a:effectLst>
                  <a:outerShdw blurRad="38100" dist="19050" dir="2700000" algn="tl" rotWithShape="0">
                    <a:schemeClr val="dk1">
                      <a:alpha val="40000"/>
                    </a:schemeClr>
                  </a:outerShdw>
                </a:effectLst>
              </a:rPr>
              <a:t>Extensiv</a:t>
            </a:r>
            <a:endParaRPr lang="de-CH" sz="1200" b="1" dirty="0">
              <a:ln w="0"/>
              <a:solidFill>
                <a:schemeClr val="tx1"/>
              </a:solidFill>
              <a:effectLst>
                <a:outerShdw blurRad="38100" dist="19050" dir="2700000" algn="tl" rotWithShape="0">
                  <a:schemeClr val="dk1">
                    <a:alpha val="40000"/>
                  </a:schemeClr>
                </a:outerShdw>
              </a:effectLst>
            </a:endParaRPr>
          </a:p>
        </p:txBody>
      </p:sp>
      <p:sp>
        <p:nvSpPr>
          <p:cNvPr id="10" name="Rechteck 9">
            <a:extLst>
              <a:ext uri="{FF2B5EF4-FFF2-40B4-BE49-F238E27FC236}">
                <a16:creationId xmlns:a16="http://schemas.microsoft.com/office/drawing/2014/main" id="{80119F97-887F-8A63-2AB3-ED6386EFAD31}"/>
              </a:ext>
            </a:extLst>
          </p:cNvPr>
          <p:cNvSpPr/>
          <p:nvPr/>
        </p:nvSpPr>
        <p:spPr>
          <a:xfrm>
            <a:off x="1357603" y="4985029"/>
            <a:ext cx="745586" cy="416335"/>
          </a:xfrm>
          <a:prstGeom prst="rect">
            <a:avLst/>
          </a:prstGeom>
          <a:solidFill>
            <a:srgbClr val="00CC6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ln w="0"/>
                <a:solidFill>
                  <a:schemeClr val="tx1"/>
                </a:solidFill>
                <a:effectLst>
                  <a:outerShdw blurRad="38100" dist="19050" dir="2700000" algn="tl" rotWithShape="0">
                    <a:schemeClr val="dk1">
                      <a:alpha val="40000"/>
                    </a:schemeClr>
                  </a:outerShdw>
                </a:effectLst>
              </a:rPr>
              <a:t>Intensiv</a:t>
            </a:r>
            <a:endParaRPr lang="de-CH" sz="1200" b="1" dirty="0">
              <a:ln w="0"/>
              <a:solidFill>
                <a:schemeClr val="tx1"/>
              </a:solidFill>
              <a:effectLst>
                <a:outerShdw blurRad="38100" dist="19050" dir="2700000" algn="tl" rotWithShape="0">
                  <a:schemeClr val="dk1">
                    <a:alpha val="40000"/>
                  </a:schemeClr>
                </a:outerShdw>
              </a:effectLst>
            </a:endParaRPr>
          </a:p>
        </p:txBody>
      </p:sp>
      <p:cxnSp>
        <p:nvCxnSpPr>
          <p:cNvPr id="13" name="Gerade Verbindung mit Pfeil 12">
            <a:extLst>
              <a:ext uri="{FF2B5EF4-FFF2-40B4-BE49-F238E27FC236}">
                <a16:creationId xmlns:a16="http://schemas.microsoft.com/office/drawing/2014/main" id="{13F2EE66-67A1-F4D7-8BCC-C3E8B8BE8934}"/>
              </a:ext>
            </a:extLst>
          </p:cNvPr>
          <p:cNvCxnSpPr/>
          <p:nvPr/>
        </p:nvCxnSpPr>
        <p:spPr>
          <a:xfrm>
            <a:off x="1357603" y="4797152"/>
            <a:ext cx="745586" cy="0"/>
          </a:xfrm>
          <a:prstGeom prst="straightConnector1">
            <a:avLst/>
          </a:prstGeom>
          <a:ln w="57150">
            <a:solidFill>
              <a:srgbClr val="00CC66"/>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id="{81DBD515-0D38-16FD-DC7C-255106C2F4E3}"/>
              </a:ext>
            </a:extLst>
          </p:cNvPr>
          <p:cNvCxnSpPr>
            <a:cxnSpLocks/>
          </p:cNvCxnSpPr>
          <p:nvPr/>
        </p:nvCxnSpPr>
        <p:spPr>
          <a:xfrm>
            <a:off x="2465984" y="4778860"/>
            <a:ext cx="1145310" cy="0"/>
          </a:xfrm>
          <a:prstGeom prst="straightConnector1">
            <a:avLst/>
          </a:prstGeom>
          <a:ln w="57150">
            <a:solidFill>
              <a:srgbClr val="00FF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Gerade Verbindung mit Pfeil 18">
            <a:extLst>
              <a:ext uri="{FF2B5EF4-FFF2-40B4-BE49-F238E27FC236}">
                <a16:creationId xmlns:a16="http://schemas.microsoft.com/office/drawing/2014/main" id="{1F143092-81BF-7CFC-1C7D-9AABB62EA964}"/>
              </a:ext>
            </a:extLst>
          </p:cNvPr>
          <p:cNvCxnSpPr/>
          <p:nvPr/>
        </p:nvCxnSpPr>
        <p:spPr>
          <a:xfrm>
            <a:off x="3712843" y="4797152"/>
            <a:ext cx="745586" cy="0"/>
          </a:xfrm>
          <a:prstGeom prst="straightConnector1">
            <a:avLst/>
          </a:prstGeom>
          <a:ln w="57150">
            <a:solidFill>
              <a:srgbClr val="99FFC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BD11B4AD-18F9-0171-2FDA-554A45BF8D8B}"/>
              </a:ext>
            </a:extLst>
          </p:cNvPr>
          <p:cNvCxnSpPr/>
          <p:nvPr/>
        </p:nvCxnSpPr>
        <p:spPr>
          <a:xfrm>
            <a:off x="4560298" y="4778860"/>
            <a:ext cx="745586" cy="0"/>
          </a:xfrm>
          <a:prstGeom prst="straightConnector1">
            <a:avLst/>
          </a:prstGeom>
          <a:ln w="57150">
            <a:solidFill>
              <a:srgbClr val="FFCC99"/>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feld 27">
            <a:extLst>
              <a:ext uri="{FF2B5EF4-FFF2-40B4-BE49-F238E27FC236}">
                <a16:creationId xmlns:a16="http://schemas.microsoft.com/office/drawing/2014/main" id="{584FEF71-61FA-3A90-EE63-F3BB1F39DC1C}"/>
              </a:ext>
            </a:extLst>
          </p:cNvPr>
          <p:cNvSpPr txBox="1"/>
          <p:nvPr/>
        </p:nvSpPr>
        <p:spPr>
          <a:xfrm>
            <a:off x="107504" y="4869160"/>
            <a:ext cx="1072088" cy="461665"/>
          </a:xfrm>
          <a:prstGeom prst="rect">
            <a:avLst/>
          </a:prstGeom>
          <a:solidFill>
            <a:schemeClr val="bg1">
              <a:lumMod val="85000"/>
            </a:schemeClr>
          </a:solidFill>
          <a:ln>
            <a:solidFill>
              <a:schemeClr val="tx1"/>
            </a:solidFill>
          </a:ln>
        </p:spPr>
        <p:txBody>
          <a:bodyPr wrap="square" rtlCol="0">
            <a:spAutoFit/>
          </a:bodyPr>
          <a:lstStyle/>
          <a:p>
            <a:r>
              <a:rPr lang="de-DE" sz="1200" b="1" dirty="0"/>
              <a:t>Zeitpunkt erster Schnitt</a:t>
            </a:r>
            <a:endParaRPr lang="de-CH" sz="1200" b="1" dirty="0"/>
          </a:p>
        </p:txBody>
      </p:sp>
      <p:sp>
        <p:nvSpPr>
          <p:cNvPr id="29" name="Textfeld 28">
            <a:extLst>
              <a:ext uri="{FF2B5EF4-FFF2-40B4-BE49-F238E27FC236}">
                <a16:creationId xmlns:a16="http://schemas.microsoft.com/office/drawing/2014/main" id="{7394FCED-AA78-AFDD-B30A-688392FFB4B7}"/>
              </a:ext>
            </a:extLst>
          </p:cNvPr>
          <p:cNvSpPr txBox="1"/>
          <p:nvPr/>
        </p:nvSpPr>
        <p:spPr>
          <a:xfrm>
            <a:off x="107504" y="5661248"/>
            <a:ext cx="1072088" cy="461665"/>
          </a:xfrm>
          <a:prstGeom prst="rect">
            <a:avLst/>
          </a:prstGeom>
          <a:solidFill>
            <a:schemeClr val="bg1">
              <a:lumMod val="85000"/>
            </a:schemeClr>
          </a:solidFill>
          <a:ln>
            <a:solidFill>
              <a:schemeClr val="tx1"/>
            </a:solidFill>
          </a:ln>
        </p:spPr>
        <p:txBody>
          <a:bodyPr wrap="square" rtlCol="0">
            <a:spAutoFit/>
          </a:bodyPr>
          <a:lstStyle/>
          <a:p>
            <a:r>
              <a:rPr lang="de-DE" sz="1200" b="1" dirty="0"/>
              <a:t>Konservier-</a:t>
            </a:r>
            <a:r>
              <a:rPr lang="de-DE" sz="1200" b="1" dirty="0" err="1"/>
              <a:t>ungsart</a:t>
            </a:r>
            <a:endParaRPr lang="de-CH" sz="1200" b="1" dirty="0"/>
          </a:p>
        </p:txBody>
      </p:sp>
      <p:sp>
        <p:nvSpPr>
          <p:cNvPr id="11" name="Textfeld 10">
            <a:extLst>
              <a:ext uri="{FF2B5EF4-FFF2-40B4-BE49-F238E27FC236}">
                <a16:creationId xmlns:a16="http://schemas.microsoft.com/office/drawing/2014/main" id="{2E7C32A8-42C2-D216-36B5-70800E47FB10}"/>
              </a:ext>
            </a:extLst>
          </p:cNvPr>
          <p:cNvSpPr txBox="1"/>
          <p:nvPr/>
        </p:nvSpPr>
        <p:spPr>
          <a:xfrm>
            <a:off x="5796136" y="4293096"/>
            <a:ext cx="3193604" cy="1846659"/>
          </a:xfrm>
          <a:prstGeom prst="rect">
            <a:avLst/>
          </a:prstGeom>
          <a:solidFill>
            <a:srgbClr val="FFFF00"/>
          </a:solidFill>
          <a:ln>
            <a:solidFill>
              <a:schemeClr val="tx1"/>
            </a:solidFill>
          </a:ln>
        </p:spPr>
        <p:txBody>
          <a:bodyPr wrap="square" rtlCol="0">
            <a:spAutoFit/>
          </a:bodyPr>
          <a:lstStyle/>
          <a:p>
            <a:r>
              <a:rPr lang="de-CH" sz="1600" dirty="0"/>
              <a:t>Gute Erträge von hoher Qualität (Energie, Protein, Verdaulichkeit) erfordern gute Standorte mit geeigneten Pflanzenbeständen, früher erster Nutzung und häufigen Folgenutzungen</a:t>
            </a:r>
          </a:p>
          <a:p>
            <a:r>
              <a:rPr lang="de-CH" sz="1600" b="1" dirty="0"/>
              <a:t>&gt; Konflikt mit Biodiversität</a:t>
            </a:r>
          </a:p>
        </p:txBody>
      </p:sp>
      <p:sp>
        <p:nvSpPr>
          <p:cNvPr id="8" name="Fußzeilenplatzhalter 1">
            <a:extLst>
              <a:ext uri="{FF2B5EF4-FFF2-40B4-BE49-F238E27FC236}">
                <a16:creationId xmlns:a16="http://schemas.microsoft.com/office/drawing/2014/main" id="{671EFA1C-1F81-115C-E418-C8A188E78A26}"/>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41960718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0" y="0"/>
            <a:ext cx="9144000" cy="384919"/>
          </a:xfrm>
          <a:solidFill>
            <a:schemeClr val="accent6">
              <a:lumMod val="40000"/>
              <a:lumOff val="60000"/>
            </a:schemeClr>
          </a:solidFill>
        </p:spPr>
        <p:txBody>
          <a:bodyPr>
            <a:noAutofit/>
          </a:bodyPr>
          <a:lstStyle/>
          <a:p>
            <a:r>
              <a:rPr lang="de-DE" b="1" dirty="0">
                <a:latin typeface="+mn-lt"/>
              </a:rPr>
              <a:t>Futterbau</a:t>
            </a:r>
            <a:r>
              <a:rPr lang="de-DE" dirty="0">
                <a:latin typeface="+mn-lt"/>
              </a:rPr>
              <a:t>: </a:t>
            </a:r>
            <a:r>
              <a:rPr lang="de-DE" b="1" dirty="0">
                <a:latin typeface="+mn-lt"/>
              </a:rPr>
              <a:t>Überschlagsrechnung Milchproduktionspotenzial</a:t>
            </a:r>
            <a:endParaRPr lang="de-CH" b="1" dirty="0">
              <a:latin typeface="+mn-lt"/>
            </a:endParaRPr>
          </a:p>
        </p:txBody>
      </p:sp>
      <p:graphicFrame>
        <p:nvGraphicFramePr>
          <p:cNvPr id="3" name="Tabelle 5">
            <a:extLst>
              <a:ext uri="{FF2B5EF4-FFF2-40B4-BE49-F238E27FC236}">
                <a16:creationId xmlns:a16="http://schemas.microsoft.com/office/drawing/2014/main" id="{05EEE7F4-EA20-D2D8-7D66-7BAEA1359913}"/>
              </a:ext>
            </a:extLst>
          </p:cNvPr>
          <p:cNvGraphicFramePr>
            <a:graphicFrameLocks noGrp="1"/>
          </p:cNvGraphicFramePr>
          <p:nvPr>
            <p:extLst>
              <p:ext uri="{D42A27DB-BD31-4B8C-83A1-F6EECF244321}">
                <p14:modId xmlns:p14="http://schemas.microsoft.com/office/powerpoint/2010/main" val="2740960376"/>
              </p:ext>
            </p:extLst>
          </p:nvPr>
        </p:nvGraphicFramePr>
        <p:xfrm>
          <a:off x="827584" y="692696"/>
          <a:ext cx="7632848" cy="1760367"/>
        </p:xfrm>
        <a:graphic>
          <a:graphicData uri="http://schemas.openxmlformats.org/drawingml/2006/table">
            <a:tbl>
              <a:tblPr firstRow="1" bandRow="1">
                <a:tableStyleId>{93296810-A885-4BE3-A3E7-6D5BEEA58F35}</a:tableStyleId>
              </a:tblPr>
              <a:tblGrid>
                <a:gridCol w="1319808">
                  <a:extLst>
                    <a:ext uri="{9D8B030D-6E8A-4147-A177-3AD203B41FA5}">
                      <a16:colId xmlns:a16="http://schemas.microsoft.com/office/drawing/2014/main" val="1037582802"/>
                    </a:ext>
                  </a:extLst>
                </a:gridCol>
                <a:gridCol w="1728192">
                  <a:extLst>
                    <a:ext uri="{9D8B030D-6E8A-4147-A177-3AD203B41FA5}">
                      <a16:colId xmlns:a16="http://schemas.microsoft.com/office/drawing/2014/main" val="1077364803"/>
                    </a:ext>
                  </a:extLst>
                </a:gridCol>
                <a:gridCol w="1416294">
                  <a:extLst>
                    <a:ext uri="{9D8B030D-6E8A-4147-A177-3AD203B41FA5}">
                      <a16:colId xmlns:a16="http://schemas.microsoft.com/office/drawing/2014/main" val="126897907"/>
                    </a:ext>
                  </a:extLst>
                </a:gridCol>
                <a:gridCol w="1680050">
                  <a:extLst>
                    <a:ext uri="{9D8B030D-6E8A-4147-A177-3AD203B41FA5}">
                      <a16:colId xmlns:a16="http://schemas.microsoft.com/office/drawing/2014/main" val="856503829"/>
                    </a:ext>
                  </a:extLst>
                </a:gridCol>
                <a:gridCol w="1488504">
                  <a:extLst>
                    <a:ext uri="{9D8B030D-6E8A-4147-A177-3AD203B41FA5}">
                      <a16:colId xmlns:a16="http://schemas.microsoft.com/office/drawing/2014/main" val="2066436269"/>
                    </a:ext>
                  </a:extLst>
                </a:gridCol>
              </a:tblGrid>
              <a:tr h="533317">
                <a:tc>
                  <a:txBody>
                    <a:bodyPr/>
                    <a:lstStyle/>
                    <a:p>
                      <a:r>
                        <a:rPr lang="de-DE" dirty="0"/>
                        <a:t>Wiesentyp</a:t>
                      </a:r>
                      <a:endParaRPr lang="de-CH" dirty="0"/>
                    </a:p>
                  </a:txBody>
                  <a:tcPr/>
                </a:tc>
                <a:tc>
                  <a:txBody>
                    <a:bodyPr/>
                    <a:lstStyle/>
                    <a:p>
                      <a:r>
                        <a:rPr lang="de-DE" dirty="0"/>
                        <a:t>Anz. Schnitte/ Jahr</a:t>
                      </a:r>
                      <a:endParaRPr lang="de-CH" dirty="0"/>
                    </a:p>
                  </a:txBody>
                  <a:tcPr/>
                </a:tc>
                <a:tc>
                  <a:txBody>
                    <a:bodyPr/>
                    <a:lstStyle/>
                    <a:p>
                      <a:r>
                        <a:rPr lang="de-DE" dirty="0"/>
                        <a:t>Ertrag</a:t>
                      </a:r>
                    </a:p>
                    <a:p>
                      <a:r>
                        <a:rPr lang="de-DE" dirty="0" err="1"/>
                        <a:t>dtTS</a:t>
                      </a:r>
                      <a:r>
                        <a:rPr lang="de-DE" dirty="0"/>
                        <a:t>/Jahr (ca.)</a:t>
                      </a:r>
                      <a:endParaRPr lang="de-CH" dirty="0"/>
                    </a:p>
                  </a:txBody>
                  <a:tcPr/>
                </a:tc>
                <a:tc>
                  <a:txBody>
                    <a:bodyPr/>
                    <a:lstStyle/>
                    <a:p>
                      <a:r>
                        <a:rPr lang="de-DE" dirty="0"/>
                        <a:t>Energiegehalt</a:t>
                      </a:r>
                    </a:p>
                    <a:p>
                      <a:r>
                        <a:rPr lang="de-DE" dirty="0"/>
                        <a:t>NEL: MJ/kg TS (ca.)</a:t>
                      </a:r>
                      <a:endParaRPr lang="de-CH" dirty="0"/>
                    </a:p>
                  </a:txBody>
                  <a:tcPr/>
                </a:tc>
                <a:tc>
                  <a:txBody>
                    <a:bodyPr/>
                    <a:lstStyle/>
                    <a:p>
                      <a:r>
                        <a:rPr lang="de-DE" dirty="0"/>
                        <a:t>Proteingehalt</a:t>
                      </a:r>
                    </a:p>
                    <a:p>
                      <a:r>
                        <a:rPr lang="de-DE" dirty="0"/>
                        <a:t>APD: g/kg TS (ca.)</a:t>
                      </a:r>
                      <a:endParaRPr lang="de-CH" dirty="0"/>
                    </a:p>
                  </a:txBody>
                  <a:tcPr/>
                </a:tc>
                <a:extLst>
                  <a:ext uri="{0D108BD9-81ED-4DB2-BD59-A6C34878D82A}">
                    <a16:rowId xmlns:a16="http://schemas.microsoft.com/office/drawing/2014/main" val="1820757473"/>
                  </a:ext>
                </a:extLst>
              </a:tr>
              <a:tr h="453752">
                <a:tc>
                  <a:txBody>
                    <a:bodyPr/>
                    <a:lstStyle/>
                    <a:p>
                      <a:r>
                        <a:rPr lang="de-DE" dirty="0"/>
                        <a:t>Intensiv</a:t>
                      </a:r>
                      <a:endParaRPr lang="de-CH" dirty="0"/>
                    </a:p>
                  </a:txBody>
                  <a:tcPr/>
                </a:tc>
                <a:tc>
                  <a:txBody>
                    <a:bodyPr/>
                    <a:lstStyle/>
                    <a:p>
                      <a:pPr algn="ctr"/>
                      <a:r>
                        <a:rPr lang="de-DE" dirty="0"/>
                        <a:t>5-6</a:t>
                      </a:r>
                      <a:endParaRPr lang="de-CH" dirty="0"/>
                    </a:p>
                  </a:txBody>
                  <a:tcPr/>
                </a:tc>
                <a:tc>
                  <a:txBody>
                    <a:bodyPr/>
                    <a:lstStyle/>
                    <a:p>
                      <a:pPr algn="ctr"/>
                      <a:r>
                        <a:rPr lang="de-DE" dirty="0"/>
                        <a:t>120 - 130</a:t>
                      </a:r>
                      <a:endParaRPr lang="de-CH" dirty="0"/>
                    </a:p>
                  </a:txBody>
                  <a:tcPr/>
                </a:tc>
                <a:tc>
                  <a:txBody>
                    <a:bodyPr/>
                    <a:lstStyle/>
                    <a:p>
                      <a:pPr algn="ctr"/>
                      <a:r>
                        <a:rPr lang="de-DE" dirty="0"/>
                        <a:t>5.5 - 6</a:t>
                      </a:r>
                      <a:endParaRPr lang="de-CH" dirty="0"/>
                    </a:p>
                  </a:txBody>
                  <a:tcPr/>
                </a:tc>
                <a:tc>
                  <a:txBody>
                    <a:bodyPr/>
                    <a:lstStyle/>
                    <a:p>
                      <a:pPr algn="ctr"/>
                      <a:r>
                        <a:rPr lang="de-DE" dirty="0"/>
                        <a:t>90-100</a:t>
                      </a:r>
                      <a:endParaRPr lang="de-CH" dirty="0"/>
                    </a:p>
                  </a:txBody>
                  <a:tcPr/>
                </a:tc>
                <a:extLst>
                  <a:ext uri="{0D108BD9-81ED-4DB2-BD59-A6C34878D82A}">
                    <a16:rowId xmlns:a16="http://schemas.microsoft.com/office/drawing/2014/main" val="1366481825"/>
                  </a:ext>
                </a:extLst>
              </a:tr>
              <a:tr h="392215">
                <a:tc>
                  <a:txBody>
                    <a:bodyPr/>
                    <a:lstStyle/>
                    <a:p>
                      <a:r>
                        <a:rPr lang="de-DE" dirty="0"/>
                        <a:t>Extensiv</a:t>
                      </a:r>
                      <a:endParaRPr lang="de-CH" dirty="0"/>
                    </a:p>
                  </a:txBody>
                  <a:tcPr/>
                </a:tc>
                <a:tc>
                  <a:txBody>
                    <a:bodyPr/>
                    <a:lstStyle/>
                    <a:p>
                      <a:pPr algn="ctr"/>
                      <a:r>
                        <a:rPr lang="de-DE" dirty="0"/>
                        <a:t>1</a:t>
                      </a:r>
                      <a:endParaRPr lang="de-CH" dirty="0"/>
                    </a:p>
                  </a:txBody>
                  <a:tcPr/>
                </a:tc>
                <a:tc>
                  <a:txBody>
                    <a:bodyPr/>
                    <a:lstStyle/>
                    <a:p>
                      <a:pPr algn="ctr"/>
                      <a:r>
                        <a:rPr lang="de-DE" dirty="0"/>
                        <a:t>5-20</a:t>
                      </a:r>
                      <a:endParaRPr lang="de-CH" dirty="0"/>
                    </a:p>
                  </a:txBody>
                  <a:tcPr/>
                </a:tc>
                <a:tc>
                  <a:txBody>
                    <a:bodyPr/>
                    <a:lstStyle/>
                    <a:p>
                      <a:pPr algn="ctr"/>
                      <a:r>
                        <a:rPr lang="de-DE" dirty="0"/>
                        <a:t>4-5</a:t>
                      </a:r>
                      <a:endParaRPr lang="de-CH" dirty="0"/>
                    </a:p>
                  </a:txBody>
                  <a:tcPr/>
                </a:tc>
                <a:tc>
                  <a:txBody>
                    <a:bodyPr/>
                    <a:lstStyle/>
                    <a:p>
                      <a:pPr algn="ctr"/>
                      <a:r>
                        <a:rPr lang="de-DE" dirty="0"/>
                        <a:t>60-80</a:t>
                      </a:r>
                      <a:endParaRPr lang="de-CH" dirty="0"/>
                    </a:p>
                  </a:txBody>
                  <a:tcPr/>
                </a:tc>
                <a:extLst>
                  <a:ext uri="{0D108BD9-81ED-4DB2-BD59-A6C34878D82A}">
                    <a16:rowId xmlns:a16="http://schemas.microsoft.com/office/drawing/2014/main" val="1976212020"/>
                  </a:ext>
                </a:extLst>
              </a:tr>
            </a:tbl>
          </a:graphicData>
        </a:graphic>
      </p:graphicFrame>
      <p:graphicFrame>
        <p:nvGraphicFramePr>
          <p:cNvPr id="2" name="Tabelle 5">
            <a:extLst>
              <a:ext uri="{FF2B5EF4-FFF2-40B4-BE49-F238E27FC236}">
                <a16:creationId xmlns:a16="http://schemas.microsoft.com/office/drawing/2014/main" id="{40AC76E7-19F5-BB51-85E6-D8692D42B40D}"/>
              </a:ext>
            </a:extLst>
          </p:cNvPr>
          <p:cNvGraphicFramePr>
            <a:graphicFrameLocks noGrp="1"/>
          </p:cNvGraphicFramePr>
          <p:nvPr>
            <p:extLst>
              <p:ext uri="{D42A27DB-BD31-4B8C-83A1-F6EECF244321}">
                <p14:modId xmlns:p14="http://schemas.microsoft.com/office/powerpoint/2010/main" val="1888061260"/>
              </p:ext>
            </p:extLst>
          </p:nvPr>
        </p:nvGraphicFramePr>
        <p:xfrm>
          <a:off x="827584" y="2492896"/>
          <a:ext cx="7617102" cy="1752600"/>
        </p:xfrm>
        <a:graphic>
          <a:graphicData uri="http://schemas.openxmlformats.org/drawingml/2006/table">
            <a:tbl>
              <a:tblPr firstRow="1" bandRow="1">
                <a:tableStyleId>{21E4AEA4-8DFA-4A89-87EB-49C32662AFE0}</a:tableStyleId>
              </a:tblPr>
              <a:tblGrid>
                <a:gridCol w="2864574">
                  <a:extLst>
                    <a:ext uri="{9D8B030D-6E8A-4147-A177-3AD203B41FA5}">
                      <a16:colId xmlns:a16="http://schemas.microsoft.com/office/drawing/2014/main" val="2404350719"/>
                    </a:ext>
                  </a:extLst>
                </a:gridCol>
                <a:gridCol w="2376264">
                  <a:extLst>
                    <a:ext uri="{9D8B030D-6E8A-4147-A177-3AD203B41FA5}">
                      <a16:colId xmlns:a16="http://schemas.microsoft.com/office/drawing/2014/main" val="2636276953"/>
                    </a:ext>
                  </a:extLst>
                </a:gridCol>
                <a:gridCol w="2376264">
                  <a:extLst>
                    <a:ext uri="{9D8B030D-6E8A-4147-A177-3AD203B41FA5}">
                      <a16:colId xmlns:a16="http://schemas.microsoft.com/office/drawing/2014/main" val="3806816671"/>
                    </a:ext>
                  </a:extLst>
                </a:gridCol>
              </a:tblGrid>
              <a:tr h="370840">
                <a:tc gridSpan="3">
                  <a:txBody>
                    <a:bodyPr/>
                    <a:lstStyle/>
                    <a:p>
                      <a:r>
                        <a:rPr lang="de-DE" dirty="0"/>
                        <a:t>Nährstoffbedarf Milchkuh, 750kg LG, 9‘000 kg Milch/Jahr (ca. 30kg/Tag)</a:t>
                      </a:r>
                    </a:p>
                    <a:p>
                      <a:r>
                        <a:rPr lang="de-DE" dirty="0"/>
                        <a:t>Futteraufnahme ca. 21 kg TS/Tag</a:t>
                      </a:r>
                      <a:endParaRPr lang="de-CH" dirty="0"/>
                    </a:p>
                  </a:txBody>
                  <a:tcPr/>
                </a:tc>
                <a:tc hMerge="1">
                  <a:txBody>
                    <a:bodyPr/>
                    <a:lstStyle/>
                    <a:p>
                      <a:endParaRPr lang="de-CH" dirty="0"/>
                    </a:p>
                  </a:txBody>
                  <a:tcPr/>
                </a:tc>
                <a:tc hMerge="1">
                  <a:txBody>
                    <a:bodyPr/>
                    <a:lstStyle/>
                    <a:p>
                      <a:endParaRPr lang="de-CH"/>
                    </a:p>
                  </a:txBody>
                  <a:tcPr/>
                </a:tc>
                <a:extLst>
                  <a:ext uri="{0D108BD9-81ED-4DB2-BD59-A6C34878D82A}">
                    <a16:rowId xmlns:a16="http://schemas.microsoft.com/office/drawing/2014/main" val="4262946106"/>
                  </a:ext>
                </a:extLst>
              </a:tr>
              <a:tr h="370840">
                <a:tc>
                  <a:txBody>
                    <a:bodyPr/>
                    <a:lstStyle/>
                    <a:p>
                      <a:endParaRPr lang="de-CH" dirty="0"/>
                    </a:p>
                  </a:txBody>
                  <a:tcPr/>
                </a:tc>
                <a:tc>
                  <a:txBody>
                    <a:bodyPr/>
                    <a:lstStyle/>
                    <a:p>
                      <a:pPr algn="ctr"/>
                      <a:r>
                        <a:rPr lang="de-DE" dirty="0"/>
                        <a:t>MJ NEL/Tag</a:t>
                      </a:r>
                      <a:endParaRPr lang="de-CH" dirty="0"/>
                    </a:p>
                  </a:txBody>
                  <a:tcPr/>
                </a:tc>
                <a:tc>
                  <a:txBody>
                    <a:bodyPr/>
                    <a:lstStyle/>
                    <a:p>
                      <a:pPr algn="ctr"/>
                      <a:r>
                        <a:rPr lang="de-DE" dirty="0"/>
                        <a:t>g APD/Tag</a:t>
                      </a:r>
                      <a:endParaRPr lang="de-CH" dirty="0"/>
                    </a:p>
                  </a:txBody>
                  <a:tcPr/>
                </a:tc>
                <a:extLst>
                  <a:ext uri="{0D108BD9-81ED-4DB2-BD59-A6C34878D82A}">
                    <a16:rowId xmlns:a16="http://schemas.microsoft.com/office/drawing/2014/main" val="1174587213"/>
                  </a:ext>
                </a:extLst>
              </a:tr>
              <a:tr h="370840">
                <a:tc>
                  <a:txBody>
                    <a:bodyPr/>
                    <a:lstStyle/>
                    <a:p>
                      <a:r>
                        <a:rPr lang="de-DE" dirty="0"/>
                        <a:t>Erhalt</a:t>
                      </a:r>
                      <a:endParaRPr lang="de-CH" dirty="0"/>
                    </a:p>
                  </a:txBody>
                  <a:tcPr/>
                </a:tc>
                <a:tc>
                  <a:txBody>
                    <a:bodyPr/>
                    <a:lstStyle/>
                    <a:p>
                      <a:pPr algn="ctr"/>
                      <a:r>
                        <a:rPr lang="de-DE" dirty="0"/>
                        <a:t>42.5</a:t>
                      </a:r>
                      <a:endParaRPr lang="de-CH" dirty="0"/>
                    </a:p>
                  </a:txBody>
                  <a:tcPr/>
                </a:tc>
                <a:tc>
                  <a:txBody>
                    <a:bodyPr/>
                    <a:lstStyle/>
                    <a:p>
                      <a:pPr algn="ctr"/>
                      <a:r>
                        <a:rPr lang="de-DE" dirty="0"/>
                        <a:t>470</a:t>
                      </a:r>
                      <a:endParaRPr lang="de-CH" dirty="0"/>
                    </a:p>
                  </a:txBody>
                  <a:tcPr/>
                </a:tc>
                <a:extLst>
                  <a:ext uri="{0D108BD9-81ED-4DB2-BD59-A6C34878D82A}">
                    <a16:rowId xmlns:a16="http://schemas.microsoft.com/office/drawing/2014/main" val="3567339099"/>
                  </a:ext>
                </a:extLst>
              </a:tr>
              <a:tr h="370840">
                <a:tc>
                  <a:txBody>
                    <a:bodyPr/>
                    <a:lstStyle/>
                    <a:p>
                      <a:r>
                        <a:rPr lang="de-DE" dirty="0"/>
                        <a:t>Pro kg Milch</a:t>
                      </a:r>
                      <a:endParaRPr lang="de-CH" dirty="0"/>
                    </a:p>
                  </a:txBody>
                  <a:tcPr/>
                </a:tc>
                <a:tc>
                  <a:txBody>
                    <a:bodyPr/>
                    <a:lstStyle/>
                    <a:p>
                      <a:pPr algn="ctr"/>
                      <a:r>
                        <a:rPr lang="de-DE" dirty="0"/>
                        <a:t>3.14</a:t>
                      </a:r>
                      <a:endParaRPr lang="de-CH" dirty="0"/>
                    </a:p>
                  </a:txBody>
                  <a:tcPr/>
                </a:tc>
                <a:tc>
                  <a:txBody>
                    <a:bodyPr/>
                    <a:lstStyle/>
                    <a:p>
                      <a:pPr algn="ctr"/>
                      <a:r>
                        <a:rPr lang="de-DE" dirty="0"/>
                        <a:t>50</a:t>
                      </a:r>
                      <a:endParaRPr lang="de-CH" dirty="0"/>
                    </a:p>
                  </a:txBody>
                  <a:tcPr/>
                </a:tc>
                <a:extLst>
                  <a:ext uri="{0D108BD9-81ED-4DB2-BD59-A6C34878D82A}">
                    <a16:rowId xmlns:a16="http://schemas.microsoft.com/office/drawing/2014/main" val="3067608515"/>
                  </a:ext>
                </a:extLst>
              </a:tr>
            </a:tbl>
          </a:graphicData>
        </a:graphic>
      </p:graphicFrame>
      <p:graphicFrame>
        <p:nvGraphicFramePr>
          <p:cNvPr id="6" name="Tabelle 6">
            <a:extLst>
              <a:ext uri="{FF2B5EF4-FFF2-40B4-BE49-F238E27FC236}">
                <a16:creationId xmlns:a16="http://schemas.microsoft.com/office/drawing/2014/main" id="{0B65D581-D629-77E3-50E4-7FA4C08361A9}"/>
              </a:ext>
            </a:extLst>
          </p:cNvPr>
          <p:cNvGraphicFramePr>
            <a:graphicFrameLocks noGrp="1"/>
          </p:cNvGraphicFramePr>
          <p:nvPr>
            <p:extLst>
              <p:ext uri="{D42A27DB-BD31-4B8C-83A1-F6EECF244321}">
                <p14:modId xmlns:p14="http://schemas.microsoft.com/office/powerpoint/2010/main" val="1749281763"/>
              </p:ext>
            </p:extLst>
          </p:nvPr>
        </p:nvGraphicFramePr>
        <p:xfrm>
          <a:off x="827584" y="4293096"/>
          <a:ext cx="7613232" cy="1630680"/>
        </p:xfrm>
        <a:graphic>
          <a:graphicData uri="http://schemas.openxmlformats.org/drawingml/2006/table">
            <a:tbl>
              <a:tblPr firstRow="1" bandRow="1">
                <a:tableStyleId>{7DF18680-E054-41AD-8BC1-D1AEF772440D}</a:tableStyleId>
              </a:tblPr>
              <a:tblGrid>
                <a:gridCol w="1903308">
                  <a:extLst>
                    <a:ext uri="{9D8B030D-6E8A-4147-A177-3AD203B41FA5}">
                      <a16:colId xmlns:a16="http://schemas.microsoft.com/office/drawing/2014/main" val="443474547"/>
                    </a:ext>
                  </a:extLst>
                </a:gridCol>
                <a:gridCol w="1389442">
                  <a:extLst>
                    <a:ext uri="{9D8B030D-6E8A-4147-A177-3AD203B41FA5}">
                      <a16:colId xmlns:a16="http://schemas.microsoft.com/office/drawing/2014/main" val="2256389174"/>
                    </a:ext>
                  </a:extLst>
                </a:gridCol>
                <a:gridCol w="1368152">
                  <a:extLst>
                    <a:ext uri="{9D8B030D-6E8A-4147-A177-3AD203B41FA5}">
                      <a16:colId xmlns:a16="http://schemas.microsoft.com/office/drawing/2014/main" val="1872282887"/>
                    </a:ext>
                  </a:extLst>
                </a:gridCol>
                <a:gridCol w="2952330">
                  <a:extLst>
                    <a:ext uri="{9D8B030D-6E8A-4147-A177-3AD203B41FA5}">
                      <a16:colId xmlns:a16="http://schemas.microsoft.com/office/drawing/2014/main" val="1612055612"/>
                    </a:ext>
                  </a:extLst>
                </a:gridCol>
              </a:tblGrid>
              <a:tr h="370840">
                <a:tc gridSpan="4">
                  <a:txBody>
                    <a:bodyPr/>
                    <a:lstStyle/>
                    <a:p>
                      <a:r>
                        <a:rPr lang="de-DE" dirty="0"/>
                        <a:t>Produktionspotenzial Raufutter (Tagesration von 21 kg TS)</a:t>
                      </a:r>
                      <a:endParaRPr lang="de-CH" dirty="0"/>
                    </a:p>
                  </a:txBody>
                  <a:tcPr/>
                </a:tc>
                <a:tc hMerge="1">
                  <a:txBody>
                    <a:bodyPr/>
                    <a:lstStyle/>
                    <a:p>
                      <a:endParaRPr lang="de-CH"/>
                    </a:p>
                  </a:txBody>
                  <a:tcPr/>
                </a:tc>
                <a:tc hMerge="1">
                  <a:txBody>
                    <a:bodyPr/>
                    <a:lstStyle/>
                    <a:p>
                      <a:endParaRPr lang="de-CH"/>
                    </a:p>
                  </a:txBody>
                  <a:tcPr/>
                </a:tc>
                <a:tc hMerge="1">
                  <a:txBody>
                    <a:bodyPr/>
                    <a:lstStyle/>
                    <a:p>
                      <a:endParaRPr lang="de-CH" dirty="0"/>
                    </a:p>
                  </a:txBody>
                  <a:tcPr/>
                </a:tc>
                <a:extLst>
                  <a:ext uri="{0D108BD9-81ED-4DB2-BD59-A6C34878D82A}">
                    <a16:rowId xmlns:a16="http://schemas.microsoft.com/office/drawing/2014/main" val="1686181974"/>
                  </a:ext>
                </a:extLst>
              </a:tr>
              <a:tr h="370840">
                <a:tc>
                  <a:txBody>
                    <a:bodyPr/>
                    <a:lstStyle/>
                    <a:p>
                      <a:endParaRPr lang="de-CH" dirty="0"/>
                    </a:p>
                  </a:txBody>
                  <a:tcPr/>
                </a:tc>
                <a:tc>
                  <a:txBody>
                    <a:bodyPr/>
                    <a:lstStyle/>
                    <a:p>
                      <a:pPr algn="ctr"/>
                      <a:r>
                        <a:rPr lang="de-DE" dirty="0"/>
                        <a:t>MJ NEL</a:t>
                      </a:r>
                      <a:endParaRPr lang="de-CH" dirty="0"/>
                    </a:p>
                  </a:txBody>
                  <a:tcPr/>
                </a:tc>
                <a:tc>
                  <a:txBody>
                    <a:bodyPr/>
                    <a:lstStyle/>
                    <a:p>
                      <a:pPr algn="ctr"/>
                      <a:r>
                        <a:rPr lang="de-DE" dirty="0"/>
                        <a:t>g APD</a:t>
                      </a:r>
                      <a:endParaRPr lang="de-CH" dirty="0"/>
                    </a:p>
                  </a:txBody>
                  <a:tcPr/>
                </a:tc>
                <a:tc>
                  <a:txBody>
                    <a:bodyPr/>
                    <a:lstStyle/>
                    <a:p>
                      <a:pPr algn="ctr"/>
                      <a:r>
                        <a:rPr lang="de-DE" dirty="0"/>
                        <a:t>Reicht für … kg Milch</a:t>
                      </a:r>
                      <a:endParaRPr lang="de-CH" dirty="0"/>
                    </a:p>
                  </a:txBody>
                  <a:tcPr/>
                </a:tc>
                <a:extLst>
                  <a:ext uri="{0D108BD9-81ED-4DB2-BD59-A6C34878D82A}">
                    <a16:rowId xmlns:a16="http://schemas.microsoft.com/office/drawing/2014/main" val="269728193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Intensiv</a:t>
                      </a:r>
                      <a:endParaRPr lang="de-CH" dirty="0"/>
                    </a:p>
                  </a:txBody>
                  <a:tcPr/>
                </a:tc>
                <a:tc>
                  <a:txBody>
                    <a:bodyPr/>
                    <a:lstStyle/>
                    <a:p>
                      <a:pPr algn="ctr"/>
                      <a:r>
                        <a:rPr lang="de-DE" dirty="0"/>
                        <a:t>121</a:t>
                      </a:r>
                      <a:endParaRPr lang="de-CH" dirty="0"/>
                    </a:p>
                  </a:txBody>
                  <a:tcPr/>
                </a:tc>
                <a:tc>
                  <a:txBody>
                    <a:bodyPr/>
                    <a:lstStyle/>
                    <a:p>
                      <a:pPr algn="ctr"/>
                      <a:r>
                        <a:rPr lang="de-DE" dirty="0"/>
                        <a:t>1995</a:t>
                      </a:r>
                      <a:endParaRPr lang="de-CH" dirty="0"/>
                    </a:p>
                  </a:txBody>
                  <a:tcPr/>
                </a:tc>
                <a:tc>
                  <a:txBody>
                    <a:bodyPr/>
                    <a:lstStyle/>
                    <a:p>
                      <a:pPr algn="ctr"/>
                      <a:r>
                        <a:rPr lang="de-DE" dirty="0"/>
                        <a:t>Nach NEL: </a:t>
                      </a:r>
                      <a:r>
                        <a:rPr lang="de-DE" b="1" dirty="0"/>
                        <a:t>25</a:t>
                      </a:r>
                      <a:r>
                        <a:rPr lang="de-DE" dirty="0"/>
                        <a:t> / Nach APD: </a:t>
                      </a:r>
                      <a:r>
                        <a:rPr lang="de-DE" b="1" dirty="0"/>
                        <a:t>30</a:t>
                      </a:r>
                      <a:endParaRPr lang="de-CH" b="1" dirty="0"/>
                    </a:p>
                  </a:txBody>
                  <a:tcPr/>
                </a:tc>
                <a:extLst>
                  <a:ext uri="{0D108BD9-81ED-4DB2-BD59-A6C34878D82A}">
                    <a16:rowId xmlns:a16="http://schemas.microsoft.com/office/drawing/2014/main" val="3046241375"/>
                  </a:ext>
                </a:extLst>
              </a:tr>
              <a:tr h="370840">
                <a:tc>
                  <a:txBody>
                    <a:bodyPr/>
                    <a:lstStyle/>
                    <a:p>
                      <a:r>
                        <a:rPr lang="de-DE" dirty="0"/>
                        <a:t>Extensiv</a:t>
                      </a:r>
                      <a:endParaRPr lang="de-CH" dirty="0"/>
                    </a:p>
                  </a:txBody>
                  <a:tcPr/>
                </a:tc>
                <a:tc>
                  <a:txBody>
                    <a:bodyPr/>
                    <a:lstStyle/>
                    <a:p>
                      <a:pPr algn="ctr"/>
                      <a:r>
                        <a:rPr lang="de-DE" dirty="0"/>
                        <a:t>94.5</a:t>
                      </a:r>
                      <a:endParaRPr lang="de-CH" dirty="0"/>
                    </a:p>
                  </a:txBody>
                  <a:tcPr/>
                </a:tc>
                <a:tc>
                  <a:txBody>
                    <a:bodyPr/>
                    <a:lstStyle/>
                    <a:p>
                      <a:pPr algn="ctr"/>
                      <a:r>
                        <a:rPr lang="de-DE" dirty="0"/>
                        <a:t>1470</a:t>
                      </a:r>
                      <a:endParaRPr lang="de-CH" dirty="0"/>
                    </a:p>
                  </a:txBody>
                  <a:tcPr/>
                </a:tc>
                <a:tc>
                  <a:txBody>
                    <a:bodyPr/>
                    <a:lstStyle/>
                    <a:p>
                      <a:pPr marL="0" indent="0" algn="ctr">
                        <a:buNone/>
                      </a:pPr>
                      <a:r>
                        <a:rPr lang="de-DE" dirty="0"/>
                        <a:t>Nach NEL: </a:t>
                      </a:r>
                      <a:r>
                        <a:rPr lang="de-DE" b="1" dirty="0"/>
                        <a:t>16</a:t>
                      </a:r>
                      <a:r>
                        <a:rPr lang="de-DE" dirty="0"/>
                        <a:t> / Nach APD: </a:t>
                      </a:r>
                      <a:r>
                        <a:rPr lang="de-DE" b="1" dirty="0"/>
                        <a:t>20</a:t>
                      </a:r>
                    </a:p>
                    <a:p>
                      <a:pPr marL="0" indent="0" algn="ctr">
                        <a:buNone/>
                      </a:pPr>
                      <a:r>
                        <a:rPr lang="de-DE" sz="1000" dirty="0"/>
                        <a:t>(Verzehr von </a:t>
                      </a:r>
                      <a:r>
                        <a:rPr lang="de-DE" sz="1000" dirty="0" err="1"/>
                        <a:t>Extensivfutter</a:t>
                      </a:r>
                      <a:r>
                        <a:rPr lang="de-DE" sz="1000" dirty="0"/>
                        <a:t> &lt; 21 </a:t>
                      </a:r>
                      <a:r>
                        <a:rPr lang="de-DE" sz="1000" dirty="0" err="1"/>
                        <a:t>kgTS</a:t>
                      </a:r>
                      <a:r>
                        <a:rPr lang="de-DE" sz="1000" dirty="0"/>
                        <a:t>)</a:t>
                      </a:r>
                    </a:p>
                  </a:txBody>
                  <a:tcPr/>
                </a:tc>
                <a:extLst>
                  <a:ext uri="{0D108BD9-81ED-4DB2-BD59-A6C34878D82A}">
                    <a16:rowId xmlns:a16="http://schemas.microsoft.com/office/drawing/2014/main" val="308886221"/>
                  </a:ext>
                </a:extLst>
              </a:tr>
            </a:tbl>
          </a:graphicData>
        </a:graphic>
      </p:graphicFrame>
      <p:sp>
        <p:nvSpPr>
          <p:cNvPr id="7" name="Textfeld 6">
            <a:extLst>
              <a:ext uri="{FF2B5EF4-FFF2-40B4-BE49-F238E27FC236}">
                <a16:creationId xmlns:a16="http://schemas.microsoft.com/office/drawing/2014/main" id="{B84A17C5-3439-FFC8-FC90-6F83966D344C}"/>
              </a:ext>
            </a:extLst>
          </p:cNvPr>
          <p:cNvSpPr txBox="1"/>
          <p:nvPr/>
        </p:nvSpPr>
        <p:spPr>
          <a:xfrm>
            <a:off x="1567280" y="6047710"/>
            <a:ext cx="3868816" cy="261610"/>
          </a:xfrm>
          <a:prstGeom prst="rect">
            <a:avLst/>
          </a:prstGeom>
          <a:noFill/>
          <a:ln>
            <a:solidFill>
              <a:schemeClr val="tx1"/>
            </a:solidFill>
          </a:ln>
        </p:spPr>
        <p:txBody>
          <a:bodyPr wrap="square" rtlCol="0">
            <a:spAutoFit/>
          </a:bodyPr>
          <a:lstStyle/>
          <a:p>
            <a:r>
              <a:rPr lang="de-DE" sz="1100" b="1" dirty="0"/>
              <a:t>Quellen: AGFF Merkblatt Nr. 11 &amp; Futterplan (FUPLAN) </a:t>
            </a:r>
            <a:r>
              <a:rPr lang="de-DE" sz="1100" b="1" dirty="0" err="1"/>
              <a:t>Agridea</a:t>
            </a:r>
            <a:r>
              <a:rPr lang="de-DE" sz="1100" b="1" dirty="0"/>
              <a:t>   </a:t>
            </a:r>
            <a:endParaRPr lang="de-CH" sz="1100" b="1" dirty="0"/>
          </a:p>
        </p:txBody>
      </p:sp>
      <p:sp>
        <p:nvSpPr>
          <p:cNvPr id="8" name="Fußzeilenplatzhalter 1">
            <a:extLst>
              <a:ext uri="{FF2B5EF4-FFF2-40B4-BE49-F238E27FC236}">
                <a16:creationId xmlns:a16="http://schemas.microsoft.com/office/drawing/2014/main" id="{8BAB038A-3596-F573-25CD-298408C465A4}"/>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17126111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B948974A-7CC8-5AA6-ABCE-925D8282C32C}"/>
              </a:ext>
            </a:extLst>
          </p:cNvPr>
          <p:cNvPicPr>
            <a:picLocks noChangeAspect="1"/>
          </p:cNvPicPr>
          <p:nvPr/>
        </p:nvPicPr>
        <p:blipFill>
          <a:blip r:embed="rId3"/>
          <a:stretch>
            <a:fillRect/>
          </a:stretch>
        </p:blipFill>
        <p:spPr>
          <a:xfrm>
            <a:off x="-36512" y="1484784"/>
            <a:ext cx="2283998" cy="1616504"/>
          </a:xfrm>
          <a:prstGeom prst="rect">
            <a:avLst/>
          </a:prstGeom>
        </p:spPr>
      </p:pic>
      <p:pic>
        <p:nvPicPr>
          <p:cNvPr id="7" name="Grafik 6">
            <a:extLst>
              <a:ext uri="{FF2B5EF4-FFF2-40B4-BE49-F238E27FC236}">
                <a16:creationId xmlns:a16="http://schemas.microsoft.com/office/drawing/2014/main" id="{021A2EBF-A00A-2CC8-C6C4-580A9AC509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512" y="3068960"/>
            <a:ext cx="2283998" cy="1527145"/>
          </a:xfrm>
          <a:prstGeom prst="rect">
            <a:avLst/>
          </a:prstGeom>
        </p:spPr>
      </p:pic>
      <p:pic>
        <p:nvPicPr>
          <p:cNvPr id="8" name="Grafik 7">
            <a:extLst>
              <a:ext uri="{FF2B5EF4-FFF2-40B4-BE49-F238E27FC236}">
                <a16:creationId xmlns:a16="http://schemas.microsoft.com/office/drawing/2014/main" id="{3EE87725-ADED-08C5-0298-5B0D4010E658}"/>
              </a:ext>
            </a:extLst>
          </p:cNvPr>
          <p:cNvPicPr>
            <a:picLocks noChangeAspect="1"/>
          </p:cNvPicPr>
          <p:nvPr/>
        </p:nvPicPr>
        <p:blipFill>
          <a:blip r:embed="rId5"/>
          <a:stretch>
            <a:fillRect/>
          </a:stretch>
        </p:blipFill>
        <p:spPr>
          <a:xfrm>
            <a:off x="-60396" y="4581128"/>
            <a:ext cx="2304256" cy="1521277"/>
          </a:xfrm>
          <a:prstGeom prst="rect">
            <a:avLst/>
          </a:prstGeom>
        </p:spPr>
      </p:pic>
      <p:pic>
        <p:nvPicPr>
          <p:cNvPr id="11" name="Grafik 10">
            <a:extLst>
              <a:ext uri="{FF2B5EF4-FFF2-40B4-BE49-F238E27FC236}">
                <a16:creationId xmlns:a16="http://schemas.microsoft.com/office/drawing/2014/main" id="{3834A96E-523A-0C33-8FBD-F7693740947E}"/>
              </a:ext>
            </a:extLst>
          </p:cNvPr>
          <p:cNvPicPr>
            <a:picLocks noChangeAspect="1"/>
          </p:cNvPicPr>
          <p:nvPr/>
        </p:nvPicPr>
        <p:blipFill>
          <a:blip r:embed="rId6"/>
          <a:stretch>
            <a:fillRect/>
          </a:stretch>
        </p:blipFill>
        <p:spPr>
          <a:xfrm>
            <a:off x="-36512" y="0"/>
            <a:ext cx="2304256" cy="1472235"/>
          </a:xfrm>
          <a:prstGeom prst="rect">
            <a:avLst/>
          </a:prstGeom>
        </p:spPr>
      </p:pic>
      <p:pic>
        <p:nvPicPr>
          <p:cNvPr id="2" name="Grafik 1">
            <a:extLst>
              <a:ext uri="{FF2B5EF4-FFF2-40B4-BE49-F238E27FC236}">
                <a16:creationId xmlns:a16="http://schemas.microsoft.com/office/drawing/2014/main" id="{BC73BB5A-7D0B-811A-4653-59D8B9DAE239}"/>
              </a:ext>
            </a:extLst>
          </p:cNvPr>
          <p:cNvPicPr>
            <a:picLocks noChangeAspect="1"/>
          </p:cNvPicPr>
          <p:nvPr/>
        </p:nvPicPr>
        <p:blipFill>
          <a:blip r:embed="rId7"/>
          <a:stretch>
            <a:fillRect/>
          </a:stretch>
        </p:blipFill>
        <p:spPr>
          <a:xfrm>
            <a:off x="2665291" y="1224471"/>
            <a:ext cx="6053853" cy="4724809"/>
          </a:xfrm>
          <a:prstGeom prst="rect">
            <a:avLst/>
          </a:prstGeom>
        </p:spPr>
      </p:pic>
      <p:sp>
        <p:nvSpPr>
          <p:cNvPr id="12" name="Titel 4">
            <a:extLst>
              <a:ext uri="{FF2B5EF4-FFF2-40B4-BE49-F238E27FC236}">
                <a16:creationId xmlns:a16="http://schemas.microsoft.com/office/drawing/2014/main" id="{582E1C77-B45F-C008-AD9A-A85E8A7C0E25}"/>
              </a:ext>
            </a:extLst>
          </p:cNvPr>
          <p:cNvSpPr>
            <a:spLocks noGrp="1"/>
          </p:cNvSpPr>
          <p:nvPr>
            <p:ph type="title"/>
          </p:nvPr>
        </p:nvSpPr>
        <p:spPr>
          <a:xfrm>
            <a:off x="2247486" y="-27384"/>
            <a:ext cx="6896513" cy="587858"/>
          </a:xfrm>
          <a:solidFill>
            <a:schemeClr val="accent6">
              <a:lumMod val="40000"/>
              <a:lumOff val="60000"/>
            </a:schemeClr>
          </a:solidFill>
        </p:spPr>
        <p:txBody>
          <a:bodyPr>
            <a:normAutofit/>
          </a:bodyPr>
          <a:lstStyle/>
          <a:p>
            <a:r>
              <a:rPr lang="de-DE" b="1" dirty="0">
                <a:latin typeface="+mn-lt"/>
              </a:rPr>
              <a:t>Futterbau</a:t>
            </a:r>
            <a:r>
              <a:rPr lang="de-DE" dirty="0">
                <a:latin typeface="+mn-lt"/>
              </a:rPr>
              <a:t>: </a:t>
            </a:r>
            <a:r>
              <a:rPr lang="de-DE" b="1" dirty="0">
                <a:latin typeface="+mn-lt"/>
              </a:rPr>
              <a:t>Bezüge zur Biodiversitätsförderung</a:t>
            </a:r>
            <a:endParaRPr lang="de-CH" b="1" dirty="0">
              <a:latin typeface="+mn-lt"/>
            </a:endParaRPr>
          </a:p>
        </p:txBody>
      </p:sp>
      <p:sp>
        <p:nvSpPr>
          <p:cNvPr id="13" name="Textfeld 12">
            <a:extLst>
              <a:ext uri="{FF2B5EF4-FFF2-40B4-BE49-F238E27FC236}">
                <a16:creationId xmlns:a16="http://schemas.microsoft.com/office/drawing/2014/main" id="{129BC19E-62DF-EAD5-8DAF-8924A6886022}"/>
              </a:ext>
            </a:extLst>
          </p:cNvPr>
          <p:cNvSpPr txBox="1"/>
          <p:nvPr/>
        </p:nvSpPr>
        <p:spPr>
          <a:xfrm>
            <a:off x="2683159" y="6011996"/>
            <a:ext cx="6053853" cy="369332"/>
          </a:xfrm>
          <a:prstGeom prst="rect">
            <a:avLst/>
          </a:prstGeom>
          <a:solidFill>
            <a:schemeClr val="accent4">
              <a:lumMod val="40000"/>
              <a:lumOff val="60000"/>
            </a:schemeClr>
          </a:solidFill>
          <a:ln>
            <a:solidFill>
              <a:schemeClr val="tx1"/>
            </a:solidFill>
          </a:ln>
        </p:spPr>
        <p:txBody>
          <a:bodyPr wrap="square" rtlCol="0">
            <a:spAutoFit/>
          </a:bodyPr>
          <a:lstStyle/>
          <a:p>
            <a:pPr algn="ctr"/>
            <a:r>
              <a:rPr lang="de-DE" dirty="0"/>
              <a:t>Konzept des abgestuften Futterbaus!</a:t>
            </a:r>
            <a:endParaRPr lang="de-CH" dirty="0"/>
          </a:p>
        </p:txBody>
      </p:sp>
      <p:sp>
        <p:nvSpPr>
          <p:cNvPr id="3" name="Textfeld 2">
            <a:extLst>
              <a:ext uri="{FF2B5EF4-FFF2-40B4-BE49-F238E27FC236}">
                <a16:creationId xmlns:a16="http://schemas.microsoft.com/office/drawing/2014/main" id="{706DF422-87AA-D182-37CC-4612C9F8B6A5}"/>
              </a:ext>
            </a:extLst>
          </p:cNvPr>
          <p:cNvSpPr txBox="1"/>
          <p:nvPr/>
        </p:nvSpPr>
        <p:spPr>
          <a:xfrm>
            <a:off x="3405829" y="639115"/>
            <a:ext cx="4608512" cy="369332"/>
          </a:xfrm>
          <a:prstGeom prst="rect">
            <a:avLst/>
          </a:prstGeom>
          <a:noFill/>
        </p:spPr>
        <p:txBody>
          <a:bodyPr wrap="square" rtlCol="0">
            <a:spAutoFit/>
          </a:bodyPr>
          <a:lstStyle/>
          <a:p>
            <a:r>
              <a:rPr lang="de-DE" b="1" dirty="0"/>
              <a:t>Spannungsfeld Produktion / Biodiversität</a:t>
            </a:r>
            <a:endParaRPr lang="de-CH" b="1" dirty="0"/>
          </a:p>
        </p:txBody>
      </p:sp>
      <p:sp>
        <p:nvSpPr>
          <p:cNvPr id="5" name="Fußzeilenplatzhalter 1">
            <a:extLst>
              <a:ext uri="{FF2B5EF4-FFF2-40B4-BE49-F238E27FC236}">
                <a16:creationId xmlns:a16="http://schemas.microsoft.com/office/drawing/2014/main" id="{26AC80FA-A008-8896-706B-EF8F1388A861}"/>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3487214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11282" y="0"/>
            <a:ext cx="9132718" cy="476672"/>
          </a:xfrm>
          <a:solidFill>
            <a:schemeClr val="accent6">
              <a:lumMod val="40000"/>
              <a:lumOff val="60000"/>
            </a:schemeClr>
          </a:solidFill>
        </p:spPr>
        <p:txBody>
          <a:bodyPr>
            <a:normAutofit/>
          </a:bodyPr>
          <a:lstStyle/>
          <a:p>
            <a:r>
              <a:rPr lang="de-DE" b="1" dirty="0">
                <a:latin typeface="+mn-lt"/>
              </a:rPr>
              <a:t>Futterbau: Bezüge zur Biodiversitätsförderung</a:t>
            </a:r>
            <a:endParaRPr lang="de-CH" b="1" dirty="0">
              <a:latin typeface="+mn-lt"/>
            </a:endParaRPr>
          </a:p>
        </p:txBody>
      </p:sp>
      <p:sp>
        <p:nvSpPr>
          <p:cNvPr id="8" name="Textfeld 7">
            <a:extLst>
              <a:ext uri="{FF2B5EF4-FFF2-40B4-BE49-F238E27FC236}">
                <a16:creationId xmlns:a16="http://schemas.microsoft.com/office/drawing/2014/main" id="{34700A47-FF19-3940-36AD-D88E6C264DC2}"/>
              </a:ext>
            </a:extLst>
          </p:cNvPr>
          <p:cNvSpPr txBox="1"/>
          <p:nvPr/>
        </p:nvSpPr>
        <p:spPr>
          <a:xfrm>
            <a:off x="1907704" y="488904"/>
            <a:ext cx="7249611" cy="5893921"/>
          </a:xfrm>
          <a:prstGeom prst="rect">
            <a:avLst/>
          </a:prstGeom>
          <a:noFill/>
        </p:spPr>
        <p:txBody>
          <a:bodyPr wrap="square" rtlCol="0">
            <a:spAutoFit/>
          </a:bodyPr>
          <a:lstStyle/>
          <a:p>
            <a:r>
              <a:rPr lang="de-DE" sz="2000" b="1" dirty="0"/>
              <a:t>Verwertung von nährstoffarmem Futter</a:t>
            </a:r>
            <a:endParaRPr lang="de-DE" sz="2000" b="1" u="sng" dirty="0"/>
          </a:p>
          <a:p>
            <a:endParaRPr lang="de-DE" sz="900" u="sng" dirty="0"/>
          </a:p>
          <a:p>
            <a:r>
              <a:rPr lang="de-DE" b="1" dirty="0"/>
              <a:t>Ansprüche Tierarten und Tierrassen</a:t>
            </a:r>
          </a:p>
          <a:p>
            <a:pPr marL="285750" indent="-285750">
              <a:buFont typeface="Symbol" panose="05050102010706020507" pitchFamily="18" charset="2"/>
              <a:buChar char="-"/>
            </a:pPr>
            <a:r>
              <a:rPr lang="de-DE" dirty="0"/>
              <a:t>Milchkühe &gt; Mutterkühe &gt; Milchschafe &gt; Ziegen &gt; Pferde &gt; Fleischschafe</a:t>
            </a:r>
          </a:p>
          <a:p>
            <a:pPr marL="285750" indent="-285750">
              <a:buFont typeface="Symbol" panose="05050102010706020507" pitchFamily="18" charset="2"/>
              <a:buChar char="-"/>
            </a:pPr>
            <a:r>
              <a:rPr lang="de-DE" b="1" dirty="0"/>
              <a:t>Aber</a:t>
            </a:r>
            <a:r>
              <a:rPr lang="de-DE" dirty="0"/>
              <a:t>: Unterschiede je nach Rasse und Produktionsintensität</a:t>
            </a:r>
          </a:p>
          <a:p>
            <a:pPr marL="285750" indent="-285750">
              <a:buFont typeface="Symbol" panose="05050102010706020507" pitchFamily="18" charset="2"/>
              <a:buChar char="-"/>
            </a:pPr>
            <a:r>
              <a:rPr lang="de-DE" dirty="0"/>
              <a:t>„Strukturreiches Futter gehört in jede Ration“ </a:t>
            </a:r>
          </a:p>
          <a:p>
            <a:endParaRPr lang="de-DE" sz="1000" dirty="0"/>
          </a:p>
          <a:p>
            <a:r>
              <a:rPr lang="de-DE" b="1" dirty="0"/>
              <a:t>Produktionsphasen Rind</a:t>
            </a:r>
          </a:p>
          <a:p>
            <a:pPr marL="285750" indent="-285750">
              <a:buFont typeface="Symbol" panose="05050102010706020507" pitchFamily="18" charset="2"/>
              <a:buChar char="-"/>
            </a:pPr>
            <a:r>
              <a:rPr lang="de-DE" dirty="0"/>
              <a:t>Jungtiere (2. Lebensjahr) geeignet für nährstoffärmeres Futter (Kompensation): 30 – 80% Anteil an der Ration</a:t>
            </a:r>
          </a:p>
          <a:p>
            <a:pPr marL="285750" indent="-285750">
              <a:buFont typeface="Symbol" panose="05050102010706020507" pitchFamily="18" charset="2"/>
              <a:buChar char="-"/>
            </a:pPr>
            <a:r>
              <a:rPr lang="de-DE" dirty="0"/>
              <a:t>Milchkühe </a:t>
            </a:r>
            <a:r>
              <a:rPr lang="de-DE" dirty="0" err="1"/>
              <a:t>Galtphase</a:t>
            </a:r>
            <a:r>
              <a:rPr lang="de-DE" dirty="0"/>
              <a:t>: bis 80% Anteil an der Ration</a:t>
            </a:r>
          </a:p>
          <a:p>
            <a:pPr marL="285750" indent="-285750">
              <a:buFont typeface="Symbol" panose="05050102010706020507" pitchFamily="18" charset="2"/>
              <a:buChar char="-"/>
            </a:pPr>
            <a:r>
              <a:rPr lang="de-DE" dirty="0"/>
              <a:t>Milchkühe Ende Laktation: bis 30% Anteil an der Ration</a:t>
            </a:r>
          </a:p>
          <a:p>
            <a:pPr marL="285750" indent="-285750">
              <a:buFont typeface="Symbol" panose="05050102010706020507" pitchFamily="18" charset="2"/>
              <a:buChar char="-"/>
            </a:pPr>
            <a:r>
              <a:rPr lang="de-DE" dirty="0"/>
              <a:t>Mutterkühe Laktation: bis 70% Anteil an der Ration</a:t>
            </a:r>
          </a:p>
          <a:p>
            <a:pPr marL="285750" indent="-285750">
              <a:buFont typeface="Symbol" panose="05050102010706020507" pitchFamily="18" charset="2"/>
              <a:buChar char="-"/>
            </a:pPr>
            <a:r>
              <a:rPr lang="de-DE" dirty="0"/>
              <a:t>Mutterkühe </a:t>
            </a:r>
            <a:r>
              <a:rPr lang="de-DE" dirty="0" err="1"/>
              <a:t>Galtphase</a:t>
            </a:r>
            <a:r>
              <a:rPr lang="de-DE" dirty="0"/>
              <a:t>: bis 90% Anteil an der Ration</a:t>
            </a:r>
          </a:p>
          <a:p>
            <a:endParaRPr lang="de-DE" sz="1000" dirty="0"/>
          </a:p>
          <a:p>
            <a:r>
              <a:rPr lang="de-DE" b="1" dirty="0"/>
              <a:t>Fütterungstechnik</a:t>
            </a:r>
          </a:p>
          <a:p>
            <a:pPr marL="285750" indent="-285750">
              <a:buFont typeface="Symbol" panose="05050102010706020507" pitchFamily="18" charset="2"/>
              <a:buChar char="-"/>
            </a:pPr>
            <a:r>
              <a:rPr lang="de-DE" dirty="0"/>
              <a:t>Futter verschiedener Qualität nach Möglichkeit getrennt lagern</a:t>
            </a:r>
          </a:p>
          <a:p>
            <a:pPr marL="285750" indent="-285750">
              <a:buFont typeface="Symbol" panose="05050102010706020507" pitchFamily="18" charset="2"/>
              <a:buChar char="-"/>
            </a:pPr>
            <a:r>
              <a:rPr lang="de-DE" dirty="0"/>
              <a:t>Fütterung nach Leistungsgruppen mit unterschiedlichem Anteil nährstoffarmem Futter</a:t>
            </a:r>
          </a:p>
          <a:p>
            <a:pPr marL="285750" indent="-285750">
              <a:buFont typeface="Symbol" panose="05050102010706020507" pitchFamily="18" charset="2"/>
              <a:buChar char="-"/>
            </a:pPr>
            <a:r>
              <a:rPr lang="de-DE" dirty="0"/>
              <a:t>Futtermischwagen: Nährstoffarmes Futter kann gut beigemischt werden und wird besser gefressen</a:t>
            </a:r>
          </a:p>
          <a:p>
            <a:endParaRPr lang="de-DE" sz="1100" b="1" dirty="0"/>
          </a:p>
          <a:p>
            <a:r>
              <a:rPr lang="de-DE" sz="1100" b="1" dirty="0"/>
              <a:t>Quelle: AGFF-Merkblatt Nr. 13</a:t>
            </a:r>
            <a:r>
              <a:rPr lang="de-DE" sz="1100" dirty="0"/>
              <a:t> (vergriffen)</a:t>
            </a:r>
            <a:endParaRPr lang="de-CH" dirty="0"/>
          </a:p>
        </p:txBody>
      </p:sp>
      <p:pic>
        <p:nvPicPr>
          <p:cNvPr id="3" name="Grafik 2" descr="Ein Bild, das draußen, Boden, Traktor, Landmaschine enthält.&#10;&#10;Automatisch generierte Beschreibung">
            <a:extLst>
              <a:ext uri="{FF2B5EF4-FFF2-40B4-BE49-F238E27FC236}">
                <a16:creationId xmlns:a16="http://schemas.microsoft.com/office/drawing/2014/main" id="{29A70612-5F42-FC0A-6DF3-6636E64D524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flipV="1">
            <a:off x="31063" y="5085087"/>
            <a:ext cx="1745940" cy="1152225"/>
          </a:xfrm>
          <a:prstGeom prst="rect">
            <a:avLst/>
          </a:prstGeom>
        </p:spPr>
      </p:pic>
      <p:pic>
        <p:nvPicPr>
          <p:cNvPr id="7" name="Grafik 6" descr="Ein Bild, das Gras, Himmel, Kuh, Baum enthält.&#10;&#10;Automatisch generierte Beschreibung">
            <a:extLst>
              <a:ext uri="{FF2B5EF4-FFF2-40B4-BE49-F238E27FC236}">
                <a16:creationId xmlns:a16="http://schemas.microsoft.com/office/drawing/2014/main" id="{43B9F37C-5006-2526-D047-DDC983B558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052736"/>
            <a:ext cx="1777003" cy="1332752"/>
          </a:xfrm>
          <a:prstGeom prst="rect">
            <a:avLst/>
          </a:prstGeom>
        </p:spPr>
      </p:pic>
      <p:pic>
        <p:nvPicPr>
          <p:cNvPr id="11" name="Grafik 10" descr="Ein Bild, das Gras, draußen, Feld, Schaf enthält.&#10;&#10;Automatisch generierte Beschreibung">
            <a:extLst>
              <a:ext uri="{FF2B5EF4-FFF2-40B4-BE49-F238E27FC236}">
                <a16:creationId xmlns:a16="http://schemas.microsoft.com/office/drawing/2014/main" id="{677DBF3C-BFE4-69F2-EFF5-D27ACD5CFD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16" y="2456287"/>
            <a:ext cx="1777004" cy="1332753"/>
          </a:xfrm>
          <a:prstGeom prst="rect">
            <a:avLst/>
          </a:prstGeom>
        </p:spPr>
      </p:pic>
      <p:pic>
        <p:nvPicPr>
          <p:cNvPr id="13" name="Grafik 12" descr="Ein Bild, das Gras, Himmel, Baum, draußen enthält.&#10;&#10;Automatisch generierte Beschreibung">
            <a:extLst>
              <a:ext uri="{FF2B5EF4-FFF2-40B4-BE49-F238E27FC236}">
                <a16:creationId xmlns:a16="http://schemas.microsoft.com/office/drawing/2014/main" id="{A0C3B489-F4B3-56AC-94AB-F0F8814DF84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3316" y="3860951"/>
            <a:ext cx="1795614" cy="1152225"/>
          </a:xfrm>
          <a:prstGeom prst="rect">
            <a:avLst/>
          </a:prstGeom>
        </p:spPr>
      </p:pic>
      <p:sp>
        <p:nvSpPr>
          <p:cNvPr id="2" name="Fußzeilenplatzhalter 1">
            <a:extLst>
              <a:ext uri="{FF2B5EF4-FFF2-40B4-BE49-F238E27FC236}">
                <a16:creationId xmlns:a16="http://schemas.microsoft.com/office/drawing/2014/main" id="{D1BCF2C1-8AA6-1615-E90D-0ACD164988C6}"/>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24440778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0" y="0"/>
            <a:ext cx="9144000" cy="506617"/>
          </a:xfrm>
          <a:solidFill>
            <a:schemeClr val="accent6">
              <a:lumMod val="40000"/>
              <a:lumOff val="60000"/>
            </a:schemeClr>
          </a:solidFill>
        </p:spPr>
        <p:txBody>
          <a:bodyPr>
            <a:normAutofit/>
          </a:bodyPr>
          <a:lstStyle/>
          <a:p>
            <a:r>
              <a:rPr lang="de-DE" b="1" dirty="0">
                <a:latin typeface="+mn-lt"/>
              </a:rPr>
              <a:t>Futterbau</a:t>
            </a:r>
            <a:r>
              <a:rPr lang="de-DE" dirty="0">
                <a:latin typeface="+mn-lt"/>
              </a:rPr>
              <a:t>: </a:t>
            </a:r>
            <a:r>
              <a:rPr lang="de-DE" b="1" dirty="0">
                <a:latin typeface="+mn-lt"/>
              </a:rPr>
              <a:t>Bezüge zur Biodiversitätsförderung</a:t>
            </a:r>
            <a:endParaRPr lang="de-CH" b="1" dirty="0">
              <a:latin typeface="+mn-lt"/>
            </a:endParaRPr>
          </a:p>
        </p:txBody>
      </p:sp>
      <p:grpSp>
        <p:nvGrpSpPr>
          <p:cNvPr id="8" name="Gruppieren 7">
            <a:extLst>
              <a:ext uri="{FF2B5EF4-FFF2-40B4-BE49-F238E27FC236}">
                <a16:creationId xmlns:a16="http://schemas.microsoft.com/office/drawing/2014/main" id="{1CCC2BC7-63F8-6FF5-2EAE-6BA00CCF8649}"/>
              </a:ext>
            </a:extLst>
          </p:cNvPr>
          <p:cNvGrpSpPr/>
          <p:nvPr/>
        </p:nvGrpSpPr>
        <p:grpSpPr>
          <a:xfrm>
            <a:off x="1618504" y="1145153"/>
            <a:ext cx="7524328" cy="5248009"/>
            <a:chOff x="1584176" y="836712"/>
            <a:chExt cx="7524328" cy="5248009"/>
          </a:xfrm>
        </p:grpSpPr>
        <p:pic>
          <p:nvPicPr>
            <p:cNvPr id="3" name="Grafik 2">
              <a:extLst>
                <a:ext uri="{FF2B5EF4-FFF2-40B4-BE49-F238E27FC236}">
                  <a16:creationId xmlns:a16="http://schemas.microsoft.com/office/drawing/2014/main" id="{CEB0F3E8-82A8-BC73-2F6A-46B175242BB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84176" y="836712"/>
              <a:ext cx="7524328" cy="5237855"/>
            </a:xfrm>
            <a:prstGeom prst="rect">
              <a:avLst/>
            </a:prstGeom>
          </p:spPr>
        </p:pic>
        <p:sp>
          <p:nvSpPr>
            <p:cNvPr id="2" name="Textfeld 1">
              <a:extLst>
                <a:ext uri="{FF2B5EF4-FFF2-40B4-BE49-F238E27FC236}">
                  <a16:creationId xmlns:a16="http://schemas.microsoft.com/office/drawing/2014/main" id="{6F6E9190-B6D0-195C-FAC0-893A89F3C995}"/>
                </a:ext>
              </a:extLst>
            </p:cNvPr>
            <p:cNvSpPr txBox="1"/>
            <p:nvPr/>
          </p:nvSpPr>
          <p:spPr>
            <a:xfrm>
              <a:off x="2632510" y="5776944"/>
              <a:ext cx="5904656" cy="307777"/>
            </a:xfrm>
            <a:prstGeom prst="rect">
              <a:avLst/>
            </a:prstGeom>
            <a:noFill/>
          </p:spPr>
          <p:txBody>
            <a:bodyPr wrap="square" rtlCol="0">
              <a:spAutoFit/>
            </a:bodyPr>
            <a:lstStyle/>
            <a:p>
              <a:r>
                <a:rPr lang="de-DE" sz="1400" b="1" dirty="0"/>
                <a:t>Quelle: Jean-Yves Humbert, Agroscope </a:t>
              </a:r>
              <a:r>
                <a:rPr lang="de-DE" sz="1400" b="1" dirty="0" err="1"/>
                <a:t>Reckenholz</a:t>
              </a:r>
              <a:r>
                <a:rPr lang="de-DE" sz="1400" b="1" dirty="0"/>
                <a:t>, 2010</a:t>
              </a:r>
              <a:endParaRPr lang="de-CH" sz="1400" b="1" dirty="0"/>
            </a:p>
          </p:txBody>
        </p:sp>
      </p:grpSp>
      <p:pic>
        <p:nvPicPr>
          <p:cNvPr id="6" name="Grafik 5">
            <a:extLst>
              <a:ext uri="{FF2B5EF4-FFF2-40B4-BE49-F238E27FC236}">
                <a16:creationId xmlns:a16="http://schemas.microsoft.com/office/drawing/2014/main" id="{A56E010C-2F4E-3EA1-EE94-395376ADB8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516717"/>
            <a:ext cx="1965599" cy="1328107"/>
          </a:xfrm>
          <a:prstGeom prst="rect">
            <a:avLst/>
          </a:prstGeom>
        </p:spPr>
      </p:pic>
      <p:pic>
        <p:nvPicPr>
          <p:cNvPr id="7" name="Grafik 6">
            <a:extLst>
              <a:ext uri="{FF2B5EF4-FFF2-40B4-BE49-F238E27FC236}">
                <a16:creationId xmlns:a16="http://schemas.microsoft.com/office/drawing/2014/main" id="{79EB5C2A-8F72-3F13-DDE3-94F92E4637A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1884870"/>
            <a:ext cx="1965598" cy="1328106"/>
          </a:xfrm>
          <a:prstGeom prst="rect">
            <a:avLst/>
          </a:prstGeom>
        </p:spPr>
      </p:pic>
      <p:sp>
        <p:nvSpPr>
          <p:cNvPr id="9" name="Textfeld 8">
            <a:extLst>
              <a:ext uri="{FF2B5EF4-FFF2-40B4-BE49-F238E27FC236}">
                <a16:creationId xmlns:a16="http://schemas.microsoft.com/office/drawing/2014/main" id="{C9A5FA36-34CD-44F1-29C3-3D79CACFF3E6}"/>
              </a:ext>
            </a:extLst>
          </p:cNvPr>
          <p:cNvSpPr txBox="1"/>
          <p:nvPr/>
        </p:nvSpPr>
        <p:spPr>
          <a:xfrm>
            <a:off x="2183384" y="620688"/>
            <a:ext cx="6853112" cy="400110"/>
          </a:xfrm>
          <a:prstGeom prst="rect">
            <a:avLst/>
          </a:prstGeom>
          <a:noFill/>
        </p:spPr>
        <p:txBody>
          <a:bodyPr wrap="square" rtlCol="0">
            <a:spAutoFit/>
          </a:bodyPr>
          <a:lstStyle/>
          <a:p>
            <a:r>
              <a:rPr lang="de-DE" sz="2000" b="1" dirty="0"/>
              <a:t>Schonende Mahd von artenreichen Wiesen</a:t>
            </a:r>
            <a:endParaRPr lang="de-CH" sz="2000" b="1" dirty="0"/>
          </a:p>
        </p:txBody>
      </p:sp>
      <p:pic>
        <p:nvPicPr>
          <p:cNvPr id="11" name="Grafik 10" descr="Ein Bild, das Gras, Pflanze, draußen, Blume enthält.&#10;&#10;Automatisch generierte Beschreibung">
            <a:extLst>
              <a:ext uri="{FF2B5EF4-FFF2-40B4-BE49-F238E27FC236}">
                <a16:creationId xmlns:a16="http://schemas.microsoft.com/office/drawing/2014/main" id="{9ED1BD6C-7FC5-6978-FDA5-C6267B8F66B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68" y="3244033"/>
            <a:ext cx="1974815" cy="1481111"/>
          </a:xfrm>
          <a:prstGeom prst="rect">
            <a:avLst/>
          </a:prstGeom>
        </p:spPr>
      </p:pic>
      <p:pic>
        <p:nvPicPr>
          <p:cNvPr id="13" name="Grafik 12" descr="Ein Bild, das Gras, draußen, Baum, Feld enthält.&#10;&#10;Automatisch generierte Beschreibung">
            <a:extLst>
              <a:ext uri="{FF2B5EF4-FFF2-40B4-BE49-F238E27FC236}">
                <a16:creationId xmlns:a16="http://schemas.microsoft.com/office/drawing/2014/main" id="{2771898B-EDAF-1C0D-2186-7A93C17317B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68" y="4762812"/>
            <a:ext cx="1974815" cy="1510152"/>
          </a:xfrm>
          <a:prstGeom prst="rect">
            <a:avLst/>
          </a:prstGeom>
        </p:spPr>
      </p:pic>
      <p:sp>
        <p:nvSpPr>
          <p:cNvPr id="10" name="Fußzeilenplatzhalter 1">
            <a:extLst>
              <a:ext uri="{FF2B5EF4-FFF2-40B4-BE49-F238E27FC236}">
                <a16:creationId xmlns:a16="http://schemas.microsoft.com/office/drawing/2014/main" id="{41B16495-72A0-86F1-D86F-87891CDBE745}"/>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33787655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15415" y="0"/>
            <a:ext cx="9128585" cy="620688"/>
          </a:xfrm>
          <a:solidFill>
            <a:schemeClr val="accent6">
              <a:lumMod val="40000"/>
              <a:lumOff val="60000"/>
            </a:schemeClr>
          </a:solidFill>
        </p:spPr>
        <p:txBody>
          <a:bodyPr>
            <a:normAutofit/>
          </a:bodyPr>
          <a:lstStyle/>
          <a:p>
            <a:r>
              <a:rPr lang="de-DE" b="1" dirty="0">
                <a:latin typeface="+mn-lt"/>
              </a:rPr>
              <a:t>Futterbau: Bezüge zur Biodiversitätsförderung</a:t>
            </a:r>
            <a:endParaRPr lang="de-CH" b="1" dirty="0">
              <a:latin typeface="+mn-lt"/>
            </a:endParaRPr>
          </a:p>
        </p:txBody>
      </p:sp>
      <p:sp>
        <p:nvSpPr>
          <p:cNvPr id="2" name="Textfeld 1">
            <a:extLst>
              <a:ext uri="{FF2B5EF4-FFF2-40B4-BE49-F238E27FC236}">
                <a16:creationId xmlns:a16="http://schemas.microsoft.com/office/drawing/2014/main" id="{D5BCC698-55CA-181F-CA6F-4952A4287FC4}"/>
              </a:ext>
            </a:extLst>
          </p:cNvPr>
          <p:cNvSpPr txBox="1"/>
          <p:nvPr/>
        </p:nvSpPr>
        <p:spPr>
          <a:xfrm>
            <a:off x="2555776" y="620688"/>
            <a:ext cx="6572808" cy="5878532"/>
          </a:xfrm>
          <a:prstGeom prst="rect">
            <a:avLst/>
          </a:prstGeom>
          <a:noFill/>
        </p:spPr>
        <p:txBody>
          <a:bodyPr wrap="square" rtlCol="0">
            <a:spAutoFit/>
          </a:bodyPr>
          <a:lstStyle/>
          <a:p>
            <a:r>
              <a:rPr lang="de-DE" sz="2000" b="1" dirty="0"/>
              <a:t>Einflussmöglichkeiten BetriebsleiterInnen</a:t>
            </a:r>
          </a:p>
          <a:p>
            <a:endParaRPr lang="de-DE" sz="800" b="1" dirty="0"/>
          </a:p>
          <a:p>
            <a:r>
              <a:rPr lang="de-DE" sz="1700" b="1" dirty="0"/>
              <a:t>An Standort angepasste Futterproduktion </a:t>
            </a:r>
            <a:r>
              <a:rPr lang="de-DE" sz="1700" dirty="0"/>
              <a:t>(„Futter + Biodiversität“)</a:t>
            </a:r>
          </a:p>
          <a:p>
            <a:pPr marL="285750" indent="-285750">
              <a:buFont typeface="Symbol" panose="05050102010706020507" pitchFamily="18" charset="2"/>
              <a:buChar char="-"/>
            </a:pPr>
            <a:r>
              <a:rPr lang="de-DE" sz="1700" dirty="0"/>
              <a:t>Intensiv nutzbare Standorte intensiv nutzen</a:t>
            </a:r>
          </a:p>
          <a:p>
            <a:pPr marL="285750" indent="-285750">
              <a:buFont typeface="Symbol" panose="05050102010706020507" pitchFamily="18" charset="2"/>
              <a:buChar char="-"/>
            </a:pPr>
            <a:r>
              <a:rPr lang="de-DE" sz="1700" dirty="0"/>
              <a:t>Auf anderen Standorten ggf. BFF erhalten bzw. neu anlegen (artenreiche Wiesen, arten- und strukturreiche Weiden) &gt; Modul 3</a:t>
            </a:r>
          </a:p>
          <a:p>
            <a:endParaRPr lang="de-DE" sz="1700" b="1" dirty="0"/>
          </a:p>
          <a:p>
            <a:r>
              <a:rPr lang="de-DE" sz="1700" b="1" dirty="0"/>
              <a:t>Standortangepasste Tierhaltung</a:t>
            </a:r>
          </a:p>
          <a:p>
            <a:pPr marL="285750" indent="-285750">
              <a:buFont typeface="Symbol" panose="05050102010706020507" pitchFamily="18" charset="2"/>
              <a:buChar char="-"/>
            </a:pPr>
            <a:r>
              <a:rPr lang="de-DE" sz="1700" dirty="0"/>
              <a:t>Tierarten, Rassen, Anzahl Tiere und Intensität der Tierhaltung an Potenzial des Futterbaus anpassen &gt; Kraftfuttereinsatz minimieren</a:t>
            </a:r>
          </a:p>
          <a:p>
            <a:pPr marL="285750" indent="-285750">
              <a:buFont typeface="Symbol" panose="05050102010706020507" pitchFamily="18" charset="2"/>
              <a:buChar char="-"/>
            </a:pPr>
            <a:r>
              <a:rPr lang="de-DE" sz="1700" dirty="0"/>
              <a:t>Systeme und Labels für angepasste Produktion:</a:t>
            </a:r>
          </a:p>
          <a:p>
            <a:pPr marL="266700" lvl="1"/>
            <a:r>
              <a:rPr lang="de-DE" sz="1700" b="1" dirty="0" err="1"/>
              <a:t>BioL</a:t>
            </a:r>
            <a:r>
              <a:rPr lang="de-DE" sz="1200" dirty="0"/>
              <a:t> (u.a. kein Futterzukauf, Anteil Wiesen-/Weidefutter wie GMF, max. 5% Kraftfutter)</a:t>
            </a:r>
          </a:p>
          <a:p>
            <a:pPr marL="266700" lvl="1" indent="266700">
              <a:buFont typeface="Symbol" panose="05050102010706020507" pitchFamily="18" charset="2"/>
              <a:buChar char="-"/>
            </a:pPr>
            <a:r>
              <a:rPr lang="de-DE" sz="1700" b="1" dirty="0"/>
              <a:t>GMF</a:t>
            </a:r>
            <a:r>
              <a:rPr lang="de-DE" sz="1700" dirty="0"/>
              <a:t> </a:t>
            </a:r>
            <a:r>
              <a:rPr lang="de-DE" sz="1200" dirty="0"/>
              <a:t>(u.a. Anteil Wiesen- &amp; Weidefutter im Talgebiet 75%, im Berggebiet 85%)</a:t>
            </a:r>
            <a:endParaRPr lang="de-DE" sz="1100" dirty="0"/>
          </a:p>
          <a:p>
            <a:pPr marL="266700" lvl="1" indent="266700">
              <a:buFont typeface="Symbol" panose="05050102010706020507" pitchFamily="18" charset="2"/>
              <a:buChar char="-"/>
            </a:pPr>
            <a:r>
              <a:rPr lang="de-DE" sz="1700" b="1" dirty="0"/>
              <a:t>Wiesenmilch</a:t>
            </a:r>
            <a:r>
              <a:rPr lang="de-DE" sz="1700" dirty="0"/>
              <a:t> </a:t>
            </a:r>
            <a:r>
              <a:rPr lang="de-DE" sz="1200" dirty="0"/>
              <a:t>(u.a. hoher Anteil Wiesenfutter, wenig Kraftfutter)</a:t>
            </a:r>
          </a:p>
          <a:p>
            <a:pPr marL="266700" lvl="1" indent="266700">
              <a:buFont typeface="Symbol" panose="05050102010706020507" pitchFamily="18" charset="2"/>
              <a:buChar char="-"/>
            </a:pPr>
            <a:r>
              <a:rPr lang="de-DE" sz="1700" b="1" dirty="0"/>
              <a:t>„Längere Nutzungsdauer von Kühen“ </a:t>
            </a:r>
            <a:r>
              <a:rPr lang="de-DE" sz="1200" dirty="0"/>
              <a:t>(mind. 3 bzw. 4 Abkalbungen)</a:t>
            </a:r>
            <a:endParaRPr lang="de-DE" sz="1700" dirty="0"/>
          </a:p>
          <a:p>
            <a:pPr marL="266700" lvl="1" indent="266700"/>
            <a:endParaRPr lang="de-DE" sz="800" dirty="0"/>
          </a:p>
          <a:p>
            <a:r>
              <a:rPr lang="de-DE" sz="1700" b="1" dirty="0"/>
              <a:t>Wahl der Mechanisierung und Tageszeit beim Schnitt</a:t>
            </a:r>
          </a:p>
          <a:p>
            <a:pPr marL="285750" indent="-285750">
              <a:buFont typeface="Symbol" panose="05050102010706020507" pitchFamily="18" charset="2"/>
              <a:buChar char="-"/>
            </a:pPr>
            <a:r>
              <a:rPr lang="de-DE" sz="1700" dirty="0"/>
              <a:t>Bei Intensivwiesen: Berücksichtigung Bienenflug</a:t>
            </a:r>
          </a:p>
          <a:p>
            <a:pPr marL="285750" indent="-285750">
              <a:buFont typeface="Symbol" panose="05050102010706020507" pitchFamily="18" charset="2"/>
              <a:buChar char="-"/>
            </a:pPr>
            <a:r>
              <a:rPr lang="de-CH" sz="1700" dirty="0"/>
              <a:t>Berücksichtigung von Wiesenbewohnern, z.B. Feldlerchen und Feldhasen (Schnittzeitpunkte, Schnittintervall) </a:t>
            </a:r>
            <a:endParaRPr lang="de-DE" sz="1700" dirty="0"/>
          </a:p>
          <a:p>
            <a:pPr marL="285750" indent="-285750">
              <a:buFont typeface="Symbol" panose="05050102010706020507" pitchFamily="18" charset="2"/>
              <a:buChar char="-"/>
            </a:pPr>
            <a:r>
              <a:rPr lang="de-DE" sz="1700" dirty="0"/>
              <a:t>Schonende Mahd (Verzicht auf Mähaufbereiter), v.a. bei artenreichen Wiesen</a:t>
            </a:r>
          </a:p>
          <a:p>
            <a:pPr marL="285750" indent="-285750">
              <a:buFont typeface="Symbol" panose="05050102010706020507" pitchFamily="18" charset="2"/>
              <a:buChar char="-"/>
            </a:pPr>
            <a:r>
              <a:rPr lang="de-DE" sz="1700" dirty="0"/>
              <a:t>Rückzugsstreifen stehen lassen</a:t>
            </a:r>
          </a:p>
        </p:txBody>
      </p:sp>
      <p:pic>
        <p:nvPicPr>
          <p:cNvPr id="6" name="Grafik 5" descr="Ein Bild, das Gras, Himmel, draußen, Feld enthält.&#10;&#10;Automatisch generierte Beschreibung">
            <a:extLst>
              <a:ext uri="{FF2B5EF4-FFF2-40B4-BE49-F238E27FC236}">
                <a16:creationId xmlns:a16="http://schemas.microsoft.com/office/drawing/2014/main" id="{22505FEF-7C1C-9D19-4DFE-677B814C46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16" y="2748681"/>
            <a:ext cx="2483768" cy="1862826"/>
          </a:xfrm>
          <a:prstGeom prst="rect">
            <a:avLst/>
          </a:prstGeom>
        </p:spPr>
      </p:pic>
      <p:pic>
        <p:nvPicPr>
          <p:cNvPr id="8" name="Grafik 7" descr="Ein Bild, das Vogel, sitzend, draußen, niedergelassen enthält.&#10;&#10;Automatisch generierte Beschreibung">
            <a:extLst>
              <a:ext uri="{FF2B5EF4-FFF2-40B4-BE49-F238E27FC236}">
                <a16:creationId xmlns:a16="http://schemas.microsoft.com/office/drawing/2014/main" id="{0FB6ABBF-36E6-99D9-CE81-E1F7F6C20B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16" y="4725144"/>
            <a:ext cx="2486154" cy="1512168"/>
          </a:xfrm>
          <a:prstGeom prst="rect">
            <a:avLst/>
          </a:prstGeom>
        </p:spPr>
      </p:pic>
      <p:pic>
        <p:nvPicPr>
          <p:cNvPr id="9" name="Grafik 8">
            <a:extLst>
              <a:ext uri="{FF2B5EF4-FFF2-40B4-BE49-F238E27FC236}">
                <a16:creationId xmlns:a16="http://schemas.microsoft.com/office/drawing/2014/main" id="{979DC287-B08E-A1DD-0FF2-029DD401E1E6}"/>
              </a:ext>
            </a:extLst>
          </p:cNvPr>
          <p:cNvPicPr>
            <a:picLocks noChangeAspect="1"/>
          </p:cNvPicPr>
          <p:nvPr/>
        </p:nvPicPr>
        <p:blipFill>
          <a:blip r:embed="rId5"/>
          <a:stretch>
            <a:fillRect/>
          </a:stretch>
        </p:blipFill>
        <p:spPr>
          <a:xfrm>
            <a:off x="15415" y="833638"/>
            <a:ext cx="2449912" cy="1801406"/>
          </a:xfrm>
          <a:prstGeom prst="rect">
            <a:avLst/>
          </a:prstGeom>
        </p:spPr>
      </p:pic>
      <p:sp>
        <p:nvSpPr>
          <p:cNvPr id="3" name="Fußzeilenplatzhalter 1">
            <a:extLst>
              <a:ext uri="{FF2B5EF4-FFF2-40B4-BE49-F238E27FC236}">
                <a16:creationId xmlns:a16="http://schemas.microsoft.com/office/drawing/2014/main" id="{AFD9D4A3-2B3F-C0C6-D025-D90B1035F254}"/>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5506797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6CB0DDD-1E02-6B1B-C6D6-BDBD74939CC2}"/>
              </a:ext>
            </a:extLst>
          </p:cNvPr>
          <p:cNvSpPr>
            <a:spLocks noGrp="1"/>
          </p:cNvSpPr>
          <p:nvPr>
            <p:ph type="title"/>
          </p:nvPr>
        </p:nvSpPr>
        <p:spPr>
          <a:xfrm>
            <a:off x="0" y="1"/>
            <a:ext cx="9144000" cy="391102"/>
          </a:xfrm>
          <a:solidFill>
            <a:schemeClr val="accent6">
              <a:lumMod val="40000"/>
              <a:lumOff val="60000"/>
            </a:schemeClr>
          </a:solidFill>
        </p:spPr>
        <p:txBody>
          <a:bodyPr>
            <a:normAutofit fontScale="90000"/>
          </a:bodyPr>
          <a:lstStyle/>
          <a:p>
            <a:br>
              <a:rPr lang="de-DE" sz="2700" dirty="0">
                <a:latin typeface="+mn-lt"/>
              </a:rPr>
            </a:br>
            <a:br>
              <a:rPr lang="de-DE" sz="2700" dirty="0">
                <a:latin typeface="+mn-lt"/>
              </a:rPr>
            </a:br>
            <a:r>
              <a:rPr lang="de-DE" sz="2700" b="1" dirty="0">
                <a:latin typeface="+mn-lt"/>
              </a:rPr>
              <a:t>Fazit Biodiversitätsförderung: „Es sind immer die gleichen Aspekte…“</a:t>
            </a:r>
            <a:br>
              <a:rPr lang="de-DE" dirty="0"/>
            </a:br>
            <a:br>
              <a:rPr lang="de-DE" dirty="0"/>
            </a:br>
            <a:endParaRPr lang="de-CH" dirty="0"/>
          </a:p>
        </p:txBody>
      </p:sp>
      <p:graphicFrame>
        <p:nvGraphicFramePr>
          <p:cNvPr id="4" name="Tabelle 4">
            <a:extLst>
              <a:ext uri="{FF2B5EF4-FFF2-40B4-BE49-F238E27FC236}">
                <a16:creationId xmlns:a16="http://schemas.microsoft.com/office/drawing/2014/main" id="{CBC05C93-FAE9-9C81-4D29-209E6B5B6ECF}"/>
              </a:ext>
            </a:extLst>
          </p:cNvPr>
          <p:cNvGraphicFramePr>
            <a:graphicFrameLocks noGrp="1"/>
          </p:cNvGraphicFramePr>
          <p:nvPr>
            <p:extLst>
              <p:ext uri="{D42A27DB-BD31-4B8C-83A1-F6EECF244321}">
                <p14:modId xmlns:p14="http://schemas.microsoft.com/office/powerpoint/2010/main" val="1624805602"/>
              </p:ext>
            </p:extLst>
          </p:nvPr>
        </p:nvGraphicFramePr>
        <p:xfrm>
          <a:off x="0" y="521552"/>
          <a:ext cx="9144000" cy="5571744"/>
        </p:xfrm>
        <a:graphic>
          <a:graphicData uri="http://schemas.openxmlformats.org/drawingml/2006/table">
            <a:tbl>
              <a:tblPr firstRow="1" bandRow="1">
                <a:tableStyleId>{93296810-A885-4BE3-A3E7-6D5BEEA58F35}</a:tableStyleId>
              </a:tblPr>
              <a:tblGrid>
                <a:gridCol w="2699792">
                  <a:extLst>
                    <a:ext uri="{9D8B030D-6E8A-4147-A177-3AD203B41FA5}">
                      <a16:colId xmlns:a16="http://schemas.microsoft.com/office/drawing/2014/main" val="3030395340"/>
                    </a:ext>
                  </a:extLst>
                </a:gridCol>
                <a:gridCol w="6444208">
                  <a:extLst>
                    <a:ext uri="{9D8B030D-6E8A-4147-A177-3AD203B41FA5}">
                      <a16:colId xmlns:a16="http://schemas.microsoft.com/office/drawing/2014/main" val="4283577720"/>
                    </a:ext>
                  </a:extLst>
                </a:gridCol>
              </a:tblGrid>
              <a:tr h="420624">
                <a:tc>
                  <a:txBody>
                    <a:bodyPr/>
                    <a:lstStyle/>
                    <a:p>
                      <a:r>
                        <a:rPr lang="de-CH" sz="1600" dirty="0"/>
                        <a:t>Ziele</a:t>
                      </a:r>
                    </a:p>
                  </a:txBody>
                  <a:tcPr/>
                </a:tc>
                <a:tc>
                  <a:txBody>
                    <a:bodyPr/>
                    <a:lstStyle/>
                    <a:p>
                      <a:r>
                        <a:rPr lang="de-CH" sz="1600" dirty="0"/>
                        <a:t>Mögliche Massnahmen</a:t>
                      </a:r>
                      <a:endParaRPr lang="de-CH" sz="1600" dirty="0">
                        <a:highlight>
                          <a:srgbClr val="FF3399"/>
                        </a:highlight>
                      </a:endParaRPr>
                    </a:p>
                  </a:txBody>
                  <a:tcPr/>
                </a:tc>
                <a:extLst>
                  <a:ext uri="{0D108BD9-81ED-4DB2-BD59-A6C34878D82A}">
                    <a16:rowId xmlns:a16="http://schemas.microsoft.com/office/drawing/2014/main" val="2108935831"/>
                  </a:ext>
                </a:extLst>
              </a:tr>
              <a:tr h="1762690">
                <a:tc>
                  <a:txBody>
                    <a:bodyPr/>
                    <a:lstStyle/>
                    <a:p>
                      <a:r>
                        <a:rPr lang="de-CH" sz="1600" b="1" dirty="0"/>
                        <a:t>Standortangepasste Produktion</a:t>
                      </a:r>
                    </a:p>
                  </a:txBody>
                  <a:tcPr/>
                </a:tc>
                <a:tc>
                  <a:txBody>
                    <a:bodyPr/>
                    <a:lstStyle/>
                    <a:p>
                      <a:pPr marL="285750" indent="-285750" algn="l" defTabSz="914400" rtl="0" eaLnBrk="1" latinLnBrk="0" hangingPunct="1">
                        <a:buFont typeface="Symbol" panose="05050102010706020507" pitchFamily="18" charset="2"/>
                        <a:buChar char="-"/>
                      </a:pPr>
                      <a:r>
                        <a:rPr lang="de-CH" sz="1600" kern="1200" dirty="0">
                          <a:solidFill>
                            <a:schemeClr val="dk1"/>
                          </a:solidFill>
                        </a:rPr>
                        <a:t>Angepasste Kulturen und Sorten</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600" kern="1200" dirty="0">
                          <a:solidFill>
                            <a:schemeClr val="dk1"/>
                          </a:solidFill>
                        </a:rPr>
                        <a:t>Geeignete Fruchtfolge</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600" kern="1200" dirty="0">
                          <a:solidFill>
                            <a:schemeClr val="dk1"/>
                          </a:solidFill>
                        </a:rPr>
                        <a:t>«Vernünftige» Erträge</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600" kern="1200" dirty="0">
                          <a:solidFill>
                            <a:schemeClr val="dk1"/>
                          </a:solidFill>
                        </a:rPr>
                        <a:t>Angepasste Wiesenbestände mit angepasster Bewirtschaftung (Nutzung, Düngung)</a:t>
                      </a:r>
                    </a:p>
                    <a:p>
                      <a:pPr marL="285750" indent="-285750" algn="l" defTabSz="914400" rtl="0" eaLnBrk="1" latinLnBrk="0" hangingPunct="1">
                        <a:buFont typeface="Symbol" panose="05050102010706020507" pitchFamily="18" charset="2"/>
                        <a:buChar char="-"/>
                      </a:pPr>
                      <a:r>
                        <a:rPr lang="de-CH" sz="1600" kern="1200" dirty="0">
                          <a:solidFill>
                            <a:schemeClr val="dk1"/>
                          </a:solidFill>
                        </a:rPr>
                        <a:t>An Futterbasis angepasster Tierbestand</a:t>
                      </a:r>
                    </a:p>
                    <a:p>
                      <a:pPr marL="285750" marR="0" lvl="0" indent="-2857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CH" sz="1600" kern="1200" dirty="0">
                          <a:solidFill>
                            <a:schemeClr val="dk1"/>
                          </a:solidFill>
                        </a:rPr>
                        <a:t>…</a:t>
                      </a:r>
                      <a:endParaRPr lang="de-CH" sz="1600" kern="1200" dirty="0">
                        <a:solidFill>
                          <a:schemeClr val="dk1"/>
                        </a:solidFill>
                        <a:latin typeface="+mn-lt"/>
                        <a:ea typeface="+mn-ea"/>
                        <a:cs typeface="+mn-cs"/>
                      </a:endParaRPr>
                    </a:p>
                  </a:txBody>
                  <a:tcPr/>
                </a:tc>
                <a:extLst>
                  <a:ext uri="{0D108BD9-81ED-4DB2-BD59-A6C34878D82A}">
                    <a16:rowId xmlns:a16="http://schemas.microsoft.com/office/drawing/2014/main" val="2815430515"/>
                  </a:ext>
                </a:extLst>
              </a:tr>
              <a:tr h="2240708">
                <a:tc>
                  <a:txBody>
                    <a:bodyPr/>
                    <a:lstStyle/>
                    <a:p>
                      <a:r>
                        <a:rPr lang="de-CH" sz="1600" b="1" dirty="0"/>
                        <a:t>Schonung von Ressourcen /</a:t>
                      </a:r>
                    </a:p>
                    <a:p>
                      <a:r>
                        <a:rPr lang="de-CH" sz="1600" b="1" dirty="0"/>
                        <a:t>Reduktion von Emissionen</a:t>
                      </a:r>
                    </a:p>
                  </a:txBody>
                  <a:tcPr/>
                </a:tc>
                <a:tc>
                  <a:txBody>
                    <a:bodyPr/>
                    <a:lstStyle/>
                    <a:p>
                      <a:pPr marL="285750" indent="-285750">
                        <a:buFont typeface="Symbol" panose="05050102010706020507" pitchFamily="18" charset="2"/>
                        <a:buChar char="-"/>
                      </a:pPr>
                      <a:r>
                        <a:rPr lang="de-CH" sz="1600" dirty="0"/>
                        <a:t>Richtiger Zeitpunkt und bedarfsgerechte Mengen bei Düngung und PSM</a:t>
                      </a:r>
                    </a:p>
                    <a:p>
                      <a:pPr marL="285750" indent="-285750">
                        <a:buFont typeface="Symbol" panose="05050102010706020507" pitchFamily="18" charset="2"/>
                        <a:buChar char="-"/>
                      </a:pPr>
                      <a:r>
                        <a:rPr lang="de-CH" sz="1600" dirty="0"/>
                        <a:t>Keine Verwendung von risikoreichen PSM</a:t>
                      </a:r>
                    </a:p>
                    <a:p>
                      <a:pPr marL="285750" indent="-285750">
                        <a:buFont typeface="Symbol" panose="05050102010706020507" pitchFamily="18" charset="2"/>
                        <a:buChar char="-"/>
                      </a:pPr>
                      <a:r>
                        <a:rPr lang="de-CH" sz="1600" dirty="0"/>
                        <a:t>Reduktion von Emissionen im Stall und bei der Hofdüngerlagerung</a:t>
                      </a:r>
                    </a:p>
                    <a:p>
                      <a:pPr marL="285750" indent="-285750">
                        <a:buFont typeface="Symbol" panose="05050102010706020507" pitchFamily="18" charset="2"/>
                        <a:buChar char="-"/>
                      </a:pPr>
                      <a:r>
                        <a:rPr lang="de-CH" sz="1600" dirty="0"/>
                        <a:t>Gute Ausbringtechnik (Schleppschlauch, Düsen, </a:t>
                      </a:r>
                      <a:r>
                        <a:rPr lang="de-CH" sz="1600" dirty="0" err="1"/>
                        <a:t>Droplegs</a:t>
                      </a:r>
                      <a:r>
                        <a:rPr lang="de-CH" sz="1600" dirty="0"/>
                        <a:t>, Witterung, …)</a:t>
                      </a:r>
                    </a:p>
                    <a:p>
                      <a:pPr marL="285750" indent="-285750">
                        <a:buFont typeface="Symbol" panose="05050102010706020507" pitchFamily="18" charset="2"/>
                        <a:buChar char="-"/>
                      </a:pPr>
                      <a:r>
                        <a:rPr lang="de-CH" sz="1600" dirty="0"/>
                        <a:t>Förderung der Bodenfruchtbarkeit (Schonende Bodenbearbeitung, Humusaufbau)</a:t>
                      </a:r>
                    </a:p>
                    <a:p>
                      <a:pPr marL="285750" indent="-285750">
                        <a:buFont typeface="Symbol" panose="05050102010706020507" pitchFamily="18" charset="2"/>
                        <a:buChar char="-"/>
                      </a:pPr>
                      <a:r>
                        <a:rPr lang="de-CH" sz="1600" dirty="0"/>
                        <a:t>Grosszügige Abstände zu Gewässern, Gehölzen, Schutzgebieten und anderen naturnahen Lebensräumen</a:t>
                      </a:r>
                    </a:p>
                    <a:p>
                      <a:pPr marL="285750" indent="-285750">
                        <a:buFont typeface="Symbol" panose="05050102010706020507" pitchFamily="18" charset="2"/>
                        <a:buChar char="-"/>
                      </a:pPr>
                      <a:r>
                        <a:rPr lang="de-CH" sz="1600" dirty="0"/>
                        <a:t>…</a:t>
                      </a:r>
                    </a:p>
                  </a:txBody>
                  <a:tcPr/>
                </a:tc>
                <a:extLst>
                  <a:ext uri="{0D108BD9-81ED-4DB2-BD59-A6C34878D82A}">
                    <a16:rowId xmlns:a16="http://schemas.microsoft.com/office/drawing/2014/main" val="3954645940"/>
                  </a:ext>
                </a:extLst>
              </a:tr>
              <a:tr h="1045664">
                <a:tc>
                  <a:txBody>
                    <a:bodyPr/>
                    <a:lstStyle/>
                    <a:p>
                      <a:r>
                        <a:rPr lang="de-CH" sz="1600" b="1" dirty="0"/>
                        <a:t>Direkte Massnahmen zur Förderung der Biodiversität</a:t>
                      </a:r>
                    </a:p>
                    <a:p>
                      <a:r>
                        <a:rPr lang="de-CH" sz="1600" dirty="0"/>
                        <a:t>(«Ökologische Infrastruktur»)</a:t>
                      </a:r>
                    </a:p>
                  </a:txBody>
                  <a:tcPr/>
                </a:tc>
                <a:tc>
                  <a:txBody>
                    <a:bodyPr/>
                    <a:lstStyle/>
                    <a:p>
                      <a:pPr marL="285750" indent="-285750">
                        <a:buFont typeface="Symbol" panose="05050102010706020507" pitchFamily="18" charset="2"/>
                        <a:buChar char="-"/>
                      </a:pPr>
                      <a:r>
                        <a:rPr lang="de-CH" sz="1600" dirty="0"/>
                        <a:t>Anlage eines Netzes von BFF und </a:t>
                      </a:r>
                      <a:r>
                        <a:rPr lang="de-CH" sz="1600" dirty="0" err="1"/>
                        <a:t>Nützlingsstreifen</a:t>
                      </a:r>
                      <a:endParaRPr lang="de-CH" sz="1600" dirty="0"/>
                    </a:p>
                    <a:p>
                      <a:pPr marL="285750" indent="-285750">
                        <a:buFont typeface="Symbol" panose="05050102010706020507" pitchFamily="18" charset="2"/>
                        <a:buChar char="-"/>
                      </a:pPr>
                      <a:r>
                        <a:rPr lang="de-CH" sz="1600" dirty="0"/>
                        <a:t>Teilnahme an Vernetzungs- und anderen Projekten zur Förderung der Biodiversität</a:t>
                      </a:r>
                    </a:p>
                    <a:p>
                      <a:pPr marL="285750" indent="-285750">
                        <a:buFont typeface="Symbol" panose="05050102010706020507" pitchFamily="18" charset="2"/>
                        <a:buChar char="-"/>
                      </a:pPr>
                      <a:r>
                        <a:rPr lang="de-CH" sz="1600" dirty="0"/>
                        <a:t>…</a:t>
                      </a:r>
                    </a:p>
                  </a:txBody>
                  <a:tcPr/>
                </a:tc>
                <a:extLst>
                  <a:ext uri="{0D108BD9-81ED-4DB2-BD59-A6C34878D82A}">
                    <a16:rowId xmlns:a16="http://schemas.microsoft.com/office/drawing/2014/main" val="2147350296"/>
                  </a:ext>
                </a:extLst>
              </a:tr>
            </a:tbl>
          </a:graphicData>
        </a:graphic>
      </p:graphicFrame>
      <p:sp>
        <p:nvSpPr>
          <p:cNvPr id="5" name="Fußzeilenplatzhalter 1">
            <a:extLst>
              <a:ext uri="{FF2B5EF4-FFF2-40B4-BE49-F238E27FC236}">
                <a16:creationId xmlns:a16="http://schemas.microsoft.com/office/drawing/2014/main" id="{9FE207EA-8838-C8F0-C2C1-06991F4CEBA4}"/>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27482908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D1D2AA0-0B69-E48E-5CDC-FD7530910465}"/>
              </a:ext>
            </a:extLst>
          </p:cNvPr>
          <p:cNvPicPr>
            <a:picLocks noChangeAspect="1"/>
          </p:cNvPicPr>
          <p:nvPr/>
        </p:nvPicPr>
        <p:blipFill>
          <a:blip r:embed="rId3"/>
          <a:stretch>
            <a:fillRect/>
          </a:stretch>
        </p:blipFill>
        <p:spPr>
          <a:xfrm>
            <a:off x="-324544" y="4231"/>
            <a:ext cx="2894701" cy="6202037"/>
          </a:xfrm>
          <a:prstGeom prst="rect">
            <a:avLst/>
          </a:prstGeom>
        </p:spPr>
      </p:pic>
      <p:sp>
        <p:nvSpPr>
          <p:cNvPr id="4" name="Textfeld 3">
            <a:extLst>
              <a:ext uri="{FF2B5EF4-FFF2-40B4-BE49-F238E27FC236}">
                <a16:creationId xmlns:a16="http://schemas.microsoft.com/office/drawing/2014/main" id="{B48DD3F0-A7AD-CE74-5E50-C88CC2D0BBFB}"/>
              </a:ext>
            </a:extLst>
          </p:cNvPr>
          <p:cNvSpPr txBox="1"/>
          <p:nvPr/>
        </p:nvSpPr>
        <p:spPr>
          <a:xfrm>
            <a:off x="2555775" y="-31776"/>
            <a:ext cx="6588225" cy="430887"/>
          </a:xfrm>
          <a:prstGeom prst="rect">
            <a:avLst/>
          </a:prstGeom>
          <a:solidFill>
            <a:schemeClr val="accent6">
              <a:lumMod val="40000"/>
              <a:lumOff val="60000"/>
            </a:schemeClr>
          </a:solidFill>
        </p:spPr>
        <p:txBody>
          <a:bodyPr wrap="square" rtlCol="0">
            <a:spAutoFit/>
          </a:bodyPr>
          <a:lstStyle/>
          <a:p>
            <a:r>
              <a:rPr lang="de-CH" sz="2200" b="1" dirty="0"/>
              <a:t>Abkürzungen</a:t>
            </a:r>
          </a:p>
        </p:txBody>
      </p:sp>
      <p:graphicFrame>
        <p:nvGraphicFramePr>
          <p:cNvPr id="6" name="Tabelle 7">
            <a:extLst>
              <a:ext uri="{FF2B5EF4-FFF2-40B4-BE49-F238E27FC236}">
                <a16:creationId xmlns:a16="http://schemas.microsoft.com/office/drawing/2014/main" id="{CED9D113-0BFB-A8DF-995C-A8851B1D3F2F}"/>
              </a:ext>
            </a:extLst>
          </p:cNvPr>
          <p:cNvGraphicFramePr>
            <a:graphicFrameLocks noGrp="1"/>
          </p:cNvGraphicFramePr>
          <p:nvPr>
            <p:extLst>
              <p:ext uri="{D42A27DB-BD31-4B8C-83A1-F6EECF244321}">
                <p14:modId xmlns:p14="http://schemas.microsoft.com/office/powerpoint/2010/main" val="2722066834"/>
              </p:ext>
            </p:extLst>
          </p:nvPr>
        </p:nvGraphicFramePr>
        <p:xfrm>
          <a:off x="2555776" y="404664"/>
          <a:ext cx="6588224" cy="5958840"/>
        </p:xfrm>
        <a:graphic>
          <a:graphicData uri="http://schemas.openxmlformats.org/drawingml/2006/table">
            <a:tbl>
              <a:tblPr firstRow="1" bandRow="1">
                <a:tableStyleId>{21E4AEA4-8DFA-4A89-87EB-49C32662AFE0}</a:tableStyleId>
              </a:tblPr>
              <a:tblGrid>
                <a:gridCol w="3449533">
                  <a:extLst>
                    <a:ext uri="{9D8B030D-6E8A-4147-A177-3AD203B41FA5}">
                      <a16:colId xmlns:a16="http://schemas.microsoft.com/office/drawing/2014/main" val="2734446536"/>
                    </a:ext>
                  </a:extLst>
                </a:gridCol>
                <a:gridCol w="3138691">
                  <a:extLst>
                    <a:ext uri="{9D8B030D-6E8A-4147-A177-3AD203B41FA5}">
                      <a16:colId xmlns:a16="http://schemas.microsoft.com/office/drawing/2014/main" val="1831487640"/>
                    </a:ext>
                  </a:extLst>
                </a:gridCol>
              </a:tblGrid>
              <a:tr h="5772584">
                <a:tc>
                  <a:txBody>
                    <a:bodyPr/>
                    <a:lstStyle/>
                    <a:p>
                      <a:pPr defTabSz="719138"/>
                      <a:r>
                        <a:rPr lang="de-CH" sz="1400" b="0" dirty="0">
                          <a:solidFill>
                            <a:schemeClr val="tx1"/>
                          </a:solidFill>
                        </a:rPr>
                        <a:t>a	Are (100m2)</a:t>
                      </a:r>
                    </a:p>
                    <a:p>
                      <a:pPr defTabSz="719138"/>
                      <a:r>
                        <a:rPr lang="de-CH" sz="1400" b="0" dirty="0">
                          <a:solidFill>
                            <a:schemeClr val="tx1"/>
                          </a:solidFill>
                        </a:rPr>
                        <a:t>AF	Ackerfläche</a:t>
                      </a:r>
                    </a:p>
                    <a:p>
                      <a:pPr defTabSz="719138"/>
                      <a:r>
                        <a:rPr lang="de-CH" sz="1400" b="0" dirty="0">
                          <a:solidFill>
                            <a:schemeClr val="tx1"/>
                          </a:solidFill>
                        </a:rPr>
                        <a:t>AGFF	Arbeitsgemeinschaft zur</a:t>
                      </a:r>
                    </a:p>
                    <a:p>
                      <a:pPr defTabSz="719138"/>
                      <a:r>
                        <a:rPr lang="de-CH" sz="1400" b="0" dirty="0">
                          <a:solidFill>
                            <a:schemeClr val="tx1"/>
                          </a:solidFill>
                        </a:rPr>
                        <a:t>	Förderung des Futterbaus</a:t>
                      </a:r>
                    </a:p>
                    <a:p>
                      <a:pPr defTabSz="719138"/>
                      <a:r>
                        <a:rPr lang="de-CH" sz="1400" b="0" dirty="0">
                          <a:solidFill>
                            <a:schemeClr val="tx1"/>
                          </a:solidFill>
                        </a:rPr>
                        <a:t>AKH	Arbeitskraftstunden</a:t>
                      </a:r>
                    </a:p>
                    <a:p>
                      <a:pPr defTabSz="719138"/>
                      <a:r>
                        <a:rPr lang="de-CH" sz="1400" b="0" dirty="0">
                          <a:solidFill>
                            <a:schemeClr val="tx1"/>
                          </a:solidFill>
                        </a:rPr>
                        <a:t>APD	Absorbierbares Protein</a:t>
                      </a:r>
                    </a:p>
                    <a:p>
                      <a:pPr defTabSz="719138"/>
                      <a:endParaRPr lang="de-CH" sz="1400" b="0" dirty="0">
                        <a:solidFill>
                          <a:schemeClr val="tx1"/>
                        </a:solidFill>
                      </a:endParaRPr>
                    </a:p>
                    <a:p>
                      <a:pPr defTabSz="719138"/>
                      <a:r>
                        <a:rPr lang="de-CH" sz="1400" b="0" dirty="0">
                          <a:solidFill>
                            <a:schemeClr val="tx1"/>
                          </a:solidFill>
                        </a:rPr>
                        <a:t>BFF	Biodiversitätsförderfläche</a:t>
                      </a:r>
                    </a:p>
                    <a:p>
                      <a:pPr defTabSz="719138"/>
                      <a:r>
                        <a:rPr lang="de-CH" sz="1400" b="0" dirty="0">
                          <a:solidFill>
                            <a:schemeClr val="tx1"/>
                          </a:solidFill>
                        </a:rPr>
                        <a:t>BD	Biodiversität</a:t>
                      </a:r>
                    </a:p>
                    <a:p>
                      <a:pPr defTabSz="719138"/>
                      <a:r>
                        <a:rPr lang="de-CH" sz="1400" b="0" dirty="0" err="1">
                          <a:solidFill>
                            <a:schemeClr val="tx1"/>
                          </a:solidFill>
                        </a:rPr>
                        <a:t>BioL</a:t>
                      </a:r>
                      <a:r>
                        <a:rPr lang="de-CH" sz="1400" b="0" dirty="0">
                          <a:solidFill>
                            <a:schemeClr val="tx1"/>
                          </a:solidFill>
                        </a:rPr>
                        <a:t>	Biologischer Landbau</a:t>
                      </a:r>
                    </a:p>
                    <a:p>
                      <a:pPr defTabSz="719138"/>
                      <a:r>
                        <a:rPr lang="de-CH" sz="1400" b="0" dirty="0">
                          <a:solidFill>
                            <a:schemeClr val="tx1"/>
                          </a:solidFill>
                        </a:rPr>
                        <a:t>BLW	Bundesamt für Landwirtschaft</a:t>
                      </a:r>
                    </a:p>
                    <a:p>
                      <a:pPr defTabSz="719138"/>
                      <a:r>
                        <a:rPr lang="de-CH" sz="1400" b="0" dirty="0">
                          <a:solidFill>
                            <a:schemeClr val="tx1"/>
                          </a:solidFill>
                        </a:rPr>
                        <a:t>BZ	</a:t>
                      </a:r>
                      <a:r>
                        <a:rPr lang="de-CH" sz="1400" b="0" dirty="0" err="1">
                          <a:solidFill>
                            <a:schemeClr val="tx1"/>
                          </a:solidFill>
                        </a:rPr>
                        <a:t>Bergzone</a:t>
                      </a:r>
                      <a:endParaRPr lang="de-CH" sz="1400" b="0" dirty="0">
                        <a:solidFill>
                          <a:schemeClr val="tx1"/>
                        </a:solidFill>
                      </a:endParaRPr>
                    </a:p>
                    <a:p>
                      <a:pPr defTabSz="719138"/>
                      <a:endParaRPr lang="de-CH" sz="700" b="0" dirty="0">
                        <a:solidFill>
                          <a:schemeClr val="tx1"/>
                        </a:solidFill>
                      </a:endParaRPr>
                    </a:p>
                    <a:p>
                      <a:pPr defTabSz="719138"/>
                      <a:r>
                        <a:rPr lang="de-CH" sz="1400" b="0" dirty="0">
                          <a:solidFill>
                            <a:schemeClr val="tx1"/>
                          </a:solidFill>
                        </a:rPr>
                        <a:t>CHF	Schweizer Franken</a:t>
                      </a:r>
                    </a:p>
                    <a:p>
                      <a:pPr defTabSz="719138"/>
                      <a:endParaRPr lang="de-CH" sz="700" b="0" dirty="0">
                        <a:solidFill>
                          <a:schemeClr val="tx1"/>
                        </a:solidFill>
                      </a:endParaRPr>
                    </a:p>
                    <a:p>
                      <a:pPr defTabSz="719138"/>
                      <a:r>
                        <a:rPr lang="de-CH" sz="1400" b="0" dirty="0">
                          <a:solidFill>
                            <a:schemeClr val="tx1"/>
                          </a:solidFill>
                        </a:rPr>
                        <a:t>DB	Deckungsbeitrag</a:t>
                      </a:r>
                    </a:p>
                    <a:p>
                      <a:pPr defTabSz="719138"/>
                      <a:r>
                        <a:rPr lang="de-CH" sz="1400" b="0" dirty="0">
                          <a:solidFill>
                            <a:schemeClr val="tx1"/>
                          </a:solidFill>
                        </a:rPr>
                        <a:t>DF	</a:t>
                      </a:r>
                      <a:r>
                        <a:rPr lang="de-CH" sz="1400" b="0" dirty="0" err="1">
                          <a:solidFill>
                            <a:schemeClr val="tx1"/>
                          </a:solidFill>
                        </a:rPr>
                        <a:t>Düngbare</a:t>
                      </a:r>
                      <a:r>
                        <a:rPr lang="de-CH" sz="1400" b="0" dirty="0">
                          <a:solidFill>
                            <a:schemeClr val="tx1"/>
                          </a:solidFill>
                        </a:rPr>
                        <a:t> Fläche</a:t>
                      </a:r>
                    </a:p>
                    <a:p>
                      <a:pPr defTabSz="719138"/>
                      <a:r>
                        <a:rPr lang="de-CH" sz="1400" b="0" dirty="0" err="1">
                          <a:solidFill>
                            <a:schemeClr val="tx1"/>
                          </a:solidFill>
                        </a:rPr>
                        <a:t>dt</a:t>
                      </a:r>
                      <a:r>
                        <a:rPr lang="de-CH" sz="1400" b="0" dirty="0">
                          <a:solidFill>
                            <a:schemeClr val="tx1"/>
                          </a:solidFill>
                        </a:rPr>
                        <a:t>	Dezitonne (100kg)</a:t>
                      </a:r>
                    </a:p>
                    <a:p>
                      <a:pPr defTabSz="719138"/>
                      <a:r>
                        <a:rPr lang="de-CH" sz="1400" b="0" dirty="0">
                          <a:solidFill>
                            <a:schemeClr val="tx1"/>
                          </a:solidFill>
                        </a:rPr>
                        <a:t>DZV	Direktzahlungsverordnung</a:t>
                      </a:r>
                    </a:p>
                    <a:p>
                      <a:pPr defTabSz="719138"/>
                      <a:endParaRPr lang="de-CH" sz="700" b="0" dirty="0">
                        <a:solidFill>
                          <a:schemeClr val="tx1"/>
                        </a:solidFill>
                      </a:endParaRPr>
                    </a:p>
                    <a:p>
                      <a:pPr defTabSz="719138"/>
                      <a:r>
                        <a:rPr lang="de-CH" sz="1400" b="0" dirty="0">
                          <a:solidFill>
                            <a:schemeClr val="tx1"/>
                          </a:solidFill>
                        </a:rPr>
                        <a:t>FF	Fruchtfolge</a:t>
                      </a:r>
                    </a:p>
                    <a:p>
                      <a:pPr defTabSz="719138"/>
                      <a:endParaRPr lang="de-CH" sz="700" b="0" dirty="0">
                        <a:solidFill>
                          <a:schemeClr val="tx1"/>
                        </a:solidFill>
                      </a:endParaRPr>
                    </a:p>
                    <a:p>
                      <a:pPr defTabSz="719138"/>
                      <a:r>
                        <a:rPr lang="de-CH" sz="1400" b="0" dirty="0">
                          <a:solidFill>
                            <a:schemeClr val="tx1"/>
                          </a:solidFill>
                        </a:rPr>
                        <a:t>GMF	Graslandbasierte Milch- und</a:t>
                      </a:r>
                    </a:p>
                    <a:p>
                      <a:pPr defTabSz="719138"/>
                      <a:r>
                        <a:rPr lang="de-CH" sz="1400" b="0" dirty="0">
                          <a:solidFill>
                            <a:schemeClr val="tx1"/>
                          </a:solidFill>
                        </a:rPr>
                        <a:t>	Fleischproduktion</a:t>
                      </a:r>
                    </a:p>
                    <a:p>
                      <a:pPr defTabSz="719138"/>
                      <a:r>
                        <a:rPr lang="de-CH" sz="1400" b="0" dirty="0">
                          <a:solidFill>
                            <a:schemeClr val="tx1"/>
                          </a:solidFill>
                        </a:rPr>
                        <a:t>GPS	</a:t>
                      </a:r>
                      <a:r>
                        <a:rPr lang="de-CH" sz="1400" b="0" i="0" dirty="0">
                          <a:solidFill>
                            <a:schemeClr val="tx1"/>
                          </a:solidFill>
                        </a:rPr>
                        <a:t>Global </a:t>
                      </a:r>
                      <a:r>
                        <a:rPr lang="de-CH" sz="1400" b="0" i="0" dirty="0" err="1">
                          <a:solidFill>
                            <a:schemeClr val="tx1"/>
                          </a:solidFill>
                        </a:rPr>
                        <a:t>Positioning</a:t>
                      </a:r>
                      <a:r>
                        <a:rPr lang="de-CH" sz="1400" b="0" i="0" dirty="0">
                          <a:solidFill>
                            <a:schemeClr val="tx1"/>
                          </a:solidFill>
                        </a:rPr>
                        <a:t> System</a:t>
                      </a:r>
                    </a:p>
                    <a:p>
                      <a:pPr defTabSz="719138"/>
                      <a:r>
                        <a:rPr lang="de-CH" sz="1400" b="0" dirty="0">
                          <a:solidFill>
                            <a:schemeClr val="tx1"/>
                          </a:solidFill>
                        </a:rPr>
                        <a:t>GVE	Grossvieheinheit</a:t>
                      </a:r>
                    </a:p>
                    <a:p>
                      <a:pPr defTabSz="719138"/>
                      <a:endParaRPr lang="de-CH" sz="700" b="0" dirty="0">
                        <a:solidFill>
                          <a:schemeClr val="tx1"/>
                        </a:solidFill>
                      </a:endParaRPr>
                    </a:p>
                    <a:p>
                      <a:pPr defTabSz="719138"/>
                      <a:r>
                        <a:rPr lang="de-CH" sz="1400" b="0" dirty="0">
                          <a:solidFill>
                            <a:schemeClr val="tx1"/>
                          </a:solidFill>
                        </a:rPr>
                        <a:t>h	Stunde	</a:t>
                      </a:r>
                    </a:p>
                    <a:p>
                      <a:pPr defTabSz="719138"/>
                      <a:r>
                        <a:rPr lang="de-CH" sz="1400" b="0" dirty="0">
                          <a:solidFill>
                            <a:schemeClr val="tx1"/>
                          </a:solidFill>
                        </a:rPr>
                        <a:t>ha	Hektare (100a, 10’000m2)</a:t>
                      </a:r>
                    </a:p>
                    <a:p>
                      <a:pPr defTabSz="719138"/>
                      <a:r>
                        <a:rPr lang="de-CH" sz="1400" b="0" dirty="0">
                          <a:solidFill>
                            <a:schemeClr val="tx1"/>
                          </a:solidFill>
                        </a:rPr>
                        <a:t>HZ	Hügelzone</a:t>
                      </a:r>
                    </a:p>
                  </a:txBody>
                  <a:tcPr>
                    <a:solidFill>
                      <a:schemeClr val="accent4">
                        <a:lumMod val="20000"/>
                        <a:lumOff val="80000"/>
                      </a:schemeClr>
                    </a:solidFill>
                  </a:tcPr>
                </a:tc>
                <a:tc>
                  <a:txBody>
                    <a:bodyPr/>
                    <a:lstStyle/>
                    <a:p>
                      <a:pPr marL="0" marR="0" lvl="0" indent="0" algn="l" defTabSz="719138" rtl="0" eaLnBrk="1" fontAlgn="auto" latinLnBrk="0" hangingPunct="1">
                        <a:lnSpc>
                          <a:spcPct val="100000"/>
                        </a:lnSpc>
                        <a:spcBef>
                          <a:spcPts val="0"/>
                        </a:spcBef>
                        <a:spcAft>
                          <a:spcPts val="0"/>
                        </a:spcAft>
                        <a:buClrTx/>
                        <a:buSzTx/>
                        <a:buFontTx/>
                        <a:buNone/>
                        <a:tabLst>
                          <a:tab pos="538163" algn="l"/>
                        </a:tabLst>
                        <a:defRPr/>
                      </a:pPr>
                      <a:r>
                        <a:rPr lang="de-CH" sz="1400" b="0" dirty="0">
                          <a:solidFill>
                            <a:schemeClr val="tx1"/>
                          </a:solidFill>
                        </a:rPr>
                        <a:t>Kg	Kilogramm</a:t>
                      </a:r>
                    </a:p>
                    <a:p>
                      <a:pPr marL="0" marR="0" lvl="0" indent="0" algn="l" defTabSz="719138" rtl="0" eaLnBrk="1" fontAlgn="auto" latinLnBrk="0" hangingPunct="1">
                        <a:lnSpc>
                          <a:spcPct val="100000"/>
                        </a:lnSpc>
                        <a:spcBef>
                          <a:spcPts val="0"/>
                        </a:spcBef>
                        <a:spcAft>
                          <a:spcPts val="0"/>
                        </a:spcAft>
                        <a:buClrTx/>
                        <a:buSzTx/>
                        <a:buFontTx/>
                        <a:buNone/>
                        <a:tabLst>
                          <a:tab pos="538163" algn="l"/>
                        </a:tabLst>
                        <a:defRPr/>
                      </a:pPr>
                      <a:endParaRPr lang="de-CH" sz="700" b="0" dirty="0">
                        <a:solidFill>
                          <a:schemeClr val="tx1"/>
                        </a:solidFill>
                      </a:endParaRPr>
                    </a:p>
                    <a:p>
                      <a:pPr marL="0" marR="0" lvl="0" indent="0" algn="l" defTabSz="719138" rtl="0" eaLnBrk="1" fontAlgn="auto" latinLnBrk="0" hangingPunct="1">
                        <a:lnSpc>
                          <a:spcPct val="100000"/>
                        </a:lnSpc>
                        <a:spcBef>
                          <a:spcPts val="0"/>
                        </a:spcBef>
                        <a:spcAft>
                          <a:spcPts val="0"/>
                        </a:spcAft>
                        <a:buClrTx/>
                        <a:buSzTx/>
                        <a:buFontTx/>
                        <a:buNone/>
                        <a:tabLst>
                          <a:tab pos="538163" algn="l"/>
                        </a:tabLst>
                        <a:defRPr/>
                      </a:pPr>
                      <a:r>
                        <a:rPr lang="de-CH" sz="1400" b="0" dirty="0">
                          <a:solidFill>
                            <a:schemeClr val="tx1"/>
                          </a:solidFill>
                        </a:rPr>
                        <a:t>LBV	</a:t>
                      </a:r>
                      <a:r>
                        <a:rPr lang="de-CH" sz="1400" b="0" dirty="0" err="1">
                          <a:solidFill>
                            <a:schemeClr val="tx1"/>
                          </a:solidFill>
                        </a:rPr>
                        <a:t>Landw</a:t>
                      </a:r>
                      <a:r>
                        <a:rPr lang="de-CH" sz="1400" b="0" dirty="0">
                          <a:solidFill>
                            <a:schemeClr val="tx1"/>
                          </a:solidFill>
                        </a:rPr>
                        <a:t>. Begriffsverordnung</a:t>
                      </a:r>
                    </a:p>
                    <a:p>
                      <a:pPr marL="0" marR="0" lvl="0" indent="0" algn="l" defTabSz="719138" rtl="0" eaLnBrk="1" fontAlgn="auto" latinLnBrk="0" hangingPunct="1">
                        <a:lnSpc>
                          <a:spcPct val="100000"/>
                        </a:lnSpc>
                        <a:spcBef>
                          <a:spcPts val="0"/>
                        </a:spcBef>
                        <a:spcAft>
                          <a:spcPts val="0"/>
                        </a:spcAft>
                        <a:buClrTx/>
                        <a:buSzTx/>
                        <a:buFontTx/>
                        <a:buNone/>
                        <a:tabLst>
                          <a:tab pos="538163" algn="l"/>
                        </a:tabLst>
                        <a:defRPr/>
                      </a:pPr>
                      <a:r>
                        <a:rPr lang="de-CH" sz="1400" b="0" dirty="0">
                          <a:solidFill>
                            <a:schemeClr val="tx1"/>
                          </a:solidFill>
                        </a:rPr>
                        <a:t>LN	Landwirtschaftliche Nutzfläche</a:t>
                      </a:r>
                    </a:p>
                    <a:p>
                      <a:pPr defTabSz="719138">
                        <a:tabLst>
                          <a:tab pos="538163" algn="l"/>
                        </a:tabLst>
                      </a:pPr>
                      <a:r>
                        <a:rPr lang="de-CH" sz="1400" b="0" dirty="0">
                          <a:solidFill>
                            <a:schemeClr val="tx1"/>
                          </a:solidFill>
                        </a:rPr>
                        <a:t>LW	Landwirtschaft / </a:t>
                      </a:r>
                      <a:r>
                        <a:rPr lang="de-CH" sz="1400" b="0" dirty="0" err="1">
                          <a:solidFill>
                            <a:schemeClr val="tx1"/>
                          </a:solidFill>
                        </a:rPr>
                        <a:t>LandwirtIn</a:t>
                      </a:r>
                      <a:endParaRPr lang="de-CH" sz="1400" b="0" dirty="0">
                        <a:solidFill>
                          <a:schemeClr val="tx1"/>
                        </a:solidFill>
                      </a:endParaRPr>
                    </a:p>
                    <a:p>
                      <a:pPr defTabSz="719138">
                        <a:tabLst>
                          <a:tab pos="538163" algn="l"/>
                        </a:tabLst>
                      </a:pPr>
                      <a:r>
                        <a:rPr lang="de-CH" sz="1400" b="0" dirty="0">
                          <a:solidFill>
                            <a:schemeClr val="tx1"/>
                          </a:solidFill>
                        </a:rPr>
                        <a:t>LQ	Landschaftsqualität</a:t>
                      </a:r>
                    </a:p>
                    <a:p>
                      <a:pPr defTabSz="719138">
                        <a:tabLst>
                          <a:tab pos="538163" algn="l"/>
                        </a:tabLst>
                      </a:pPr>
                      <a:endParaRPr lang="de-CH" sz="700" b="0" dirty="0">
                        <a:solidFill>
                          <a:schemeClr val="tx1"/>
                        </a:solidFill>
                      </a:endParaRPr>
                    </a:p>
                    <a:p>
                      <a:pPr defTabSz="719138">
                        <a:tabLst>
                          <a:tab pos="538163" algn="l"/>
                        </a:tabLst>
                      </a:pPr>
                      <a:r>
                        <a:rPr lang="de-CH" sz="1400" b="0" dirty="0">
                          <a:solidFill>
                            <a:schemeClr val="tx1"/>
                          </a:solidFill>
                        </a:rPr>
                        <a:t>MJ	Megajoule</a:t>
                      </a:r>
                    </a:p>
                    <a:p>
                      <a:pPr defTabSz="719138">
                        <a:tabLst>
                          <a:tab pos="538163" algn="l"/>
                        </a:tabLst>
                      </a:pPr>
                      <a:r>
                        <a:rPr lang="de-CH" sz="1400" b="0" dirty="0">
                          <a:solidFill>
                            <a:schemeClr val="tx1"/>
                          </a:solidFill>
                        </a:rPr>
                        <a:t>NEL	Netto Energie Laktation</a:t>
                      </a:r>
                    </a:p>
                    <a:p>
                      <a:pPr defTabSz="719138">
                        <a:tabLst>
                          <a:tab pos="538163" algn="l"/>
                        </a:tabLst>
                      </a:pPr>
                      <a:endParaRPr lang="de-CH" sz="700" b="0" dirty="0">
                        <a:solidFill>
                          <a:schemeClr val="tx1"/>
                        </a:solidFill>
                      </a:endParaRPr>
                    </a:p>
                    <a:p>
                      <a:pPr defTabSz="719138">
                        <a:tabLst>
                          <a:tab pos="538163" algn="l"/>
                        </a:tabLst>
                      </a:pPr>
                      <a:r>
                        <a:rPr lang="de-CH" sz="1400" b="0" dirty="0">
                          <a:solidFill>
                            <a:schemeClr val="tx1"/>
                          </a:solidFill>
                        </a:rPr>
                        <a:t>N	Stickstoff</a:t>
                      </a:r>
                    </a:p>
                    <a:p>
                      <a:pPr defTabSz="719138">
                        <a:tabLst>
                          <a:tab pos="538163" algn="l"/>
                        </a:tabLst>
                      </a:pPr>
                      <a:endParaRPr lang="de-CH" sz="700" b="0" dirty="0">
                        <a:solidFill>
                          <a:schemeClr val="tx1"/>
                        </a:solidFill>
                      </a:endParaRPr>
                    </a:p>
                    <a:p>
                      <a:pPr defTabSz="719138">
                        <a:tabLst>
                          <a:tab pos="538163" algn="l"/>
                        </a:tabLst>
                      </a:pPr>
                      <a:r>
                        <a:rPr lang="de-CH" sz="1400" b="0" dirty="0" err="1">
                          <a:solidFill>
                            <a:schemeClr val="tx1"/>
                          </a:solidFill>
                        </a:rPr>
                        <a:t>oA</a:t>
                      </a:r>
                      <a:r>
                        <a:rPr lang="de-CH" sz="1400" b="0" dirty="0">
                          <a:solidFill>
                            <a:schemeClr val="tx1"/>
                          </a:solidFill>
                        </a:rPr>
                        <a:t>	Offene Ackerfläche</a:t>
                      </a:r>
                    </a:p>
                    <a:p>
                      <a:pPr defTabSz="719138">
                        <a:tabLst>
                          <a:tab pos="538163" algn="l"/>
                        </a:tabLst>
                      </a:pPr>
                      <a:r>
                        <a:rPr lang="de-CH" sz="1400" b="0" dirty="0">
                          <a:solidFill>
                            <a:schemeClr val="tx1"/>
                          </a:solidFill>
                        </a:rPr>
                        <a:t>ÖLN	Ökologischer Leistungs-	</a:t>
                      </a:r>
                      <a:r>
                        <a:rPr lang="de-CH" sz="1400" b="0" dirty="0" err="1">
                          <a:solidFill>
                            <a:schemeClr val="tx1"/>
                          </a:solidFill>
                        </a:rPr>
                        <a:t>nachweis</a:t>
                      </a:r>
                      <a:endParaRPr lang="de-CH" sz="1400" b="0" dirty="0">
                        <a:solidFill>
                          <a:schemeClr val="tx1"/>
                        </a:solidFill>
                      </a:endParaRPr>
                    </a:p>
                    <a:p>
                      <a:pPr defTabSz="719138">
                        <a:tabLst>
                          <a:tab pos="538163" algn="l"/>
                        </a:tabLst>
                      </a:pPr>
                      <a:r>
                        <a:rPr lang="de-CH" sz="1400" b="0" dirty="0">
                          <a:solidFill>
                            <a:schemeClr val="tx1"/>
                          </a:solidFill>
                        </a:rPr>
                        <a:t>P	Phosphor</a:t>
                      </a:r>
                    </a:p>
                    <a:p>
                      <a:pPr defTabSz="719138">
                        <a:tabLst>
                          <a:tab pos="538163" algn="l"/>
                        </a:tabLst>
                      </a:pPr>
                      <a:r>
                        <a:rPr lang="de-CH" sz="1400" b="0" dirty="0" err="1">
                          <a:solidFill>
                            <a:schemeClr val="tx1"/>
                          </a:solidFill>
                        </a:rPr>
                        <a:t>Pa</a:t>
                      </a:r>
                      <a:r>
                        <a:rPr lang="de-CH" sz="1400" b="0" dirty="0">
                          <a:solidFill>
                            <a:schemeClr val="tx1"/>
                          </a:solidFill>
                        </a:rPr>
                        <a:t>. </a:t>
                      </a:r>
                      <a:r>
                        <a:rPr lang="de-CH" sz="1400" b="0" dirty="0" err="1">
                          <a:solidFill>
                            <a:schemeClr val="tx1"/>
                          </a:solidFill>
                        </a:rPr>
                        <a:t>Iv</a:t>
                      </a:r>
                      <a:r>
                        <a:rPr lang="de-CH" sz="1400" b="0" dirty="0">
                          <a:solidFill>
                            <a:schemeClr val="tx1"/>
                          </a:solidFill>
                        </a:rPr>
                        <a:t>.	Parlamentarische Initiative</a:t>
                      </a:r>
                    </a:p>
                    <a:p>
                      <a:pPr defTabSz="719138">
                        <a:tabLst>
                          <a:tab pos="538163" algn="l"/>
                        </a:tabLst>
                      </a:pPr>
                      <a:r>
                        <a:rPr lang="de-CH" sz="1400" b="0" dirty="0">
                          <a:solidFill>
                            <a:schemeClr val="tx1"/>
                          </a:solidFill>
                        </a:rPr>
                        <a:t>PSB	Produktionssystembeiträge</a:t>
                      </a:r>
                    </a:p>
                    <a:p>
                      <a:pPr defTabSz="719138">
                        <a:tabLst>
                          <a:tab pos="538163" algn="l"/>
                        </a:tabLst>
                      </a:pPr>
                      <a:r>
                        <a:rPr lang="de-CH" sz="1400" b="0" dirty="0">
                          <a:solidFill>
                            <a:schemeClr val="tx1"/>
                          </a:solidFill>
                        </a:rPr>
                        <a:t>PSM	Pflanzenschutzmittel</a:t>
                      </a:r>
                    </a:p>
                    <a:p>
                      <a:pPr defTabSz="719138">
                        <a:tabLst>
                          <a:tab pos="538163" algn="l"/>
                        </a:tabLst>
                      </a:pPr>
                      <a:endParaRPr lang="de-CH" sz="700" b="0" dirty="0">
                        <a:solidFill>
                          <a:schemeClr val="tx1"/>
                        </a:solidFill>
                      </a:endParaRPr>
                    </a:p>
                    <a:p>
                      <a:pPr defTabSz="719138">
                        <a:tabLst>
                          <a:tab pos="538163" algn="l"/>
                        </a:tabLst>
                      </a:pPr>
                      <a:r>
                        <a:rPr lang="de-CH" sz="1400" b="0" dirty="0">
                          <a:solidFill>
                            <a:schemeClr val="tx1"/>
                          </a:solidFill>
                        </a:rPr>
                        <a:t>QI	Qualitätsstufe I</a:t>
                      </a:r>
                    </a:p>
                    <a:p>
                      <a:pPr defTabSz="719138">
                        <a:tabLst>
                          <a:tab pos="538163" algn="l"/>
                        </a:tabLst>
                      </a:pPr>
                      <a:r>
                        <a:rPr lang="de-CH" sz="1400" b="0" dirty="0">
                          <a:solidFill>
                            <a:schemeClr val="tx1"/>
                          </a:solidFill>
                        </a:rPr>
                        <a:t>QII	Qualitätsstufe II</a:t>
                      </a:r>
                    </a:p>
                    <a:p>
                      <a:pPr defTabSz="719138">
                        <a:tabLst>
                          <a:tab pos="538163" algn="l"/>
                        </a:tabLst>
                      </a:pPr>
                      <a:endParaRPr lang="de-CH" sz="700" b="0" dirty="0">
                        <a:solidFill>
                          <a:schemeClr val="tx1"/>
                        </a:solidFill>
                      </a:endParaRPr>
                    </a:p>
                    <a:p>
                      <a:pPr defTabSz="719138">
                        <a:tabLst>
                          <a:tab pos="538163" algn="l"/>
                        </a:tabLst>
                      </a:pPr>
                      <a:r>
                        <a:rPr lang="de-CH" sz="1400" b="0" dirty="0">
                          <a:solidFill>
                            <a:schemeClr val="tx1"/>
                          </a:solidFill>
                        </a:rPr>
                        <a:t>REB	Ressourceneffizienzbeiträge</a:t>
                      </a:r>
                    </a:p>
                    <a:p>
                      <a:pPr defTabSz="719138">
                        <a:tabLst>
                          <a:tab pos="538163" algn="l"/>
                        </a:tabLst>
                      </a:pPr>
                      <a:endParaRPr lang="de-CH" sz="700" b="0" dirty="0">
                        <a:solidFill>
                          <a:schemeClr val="tx1"/>
                        </a:solidFill>
                      </a:endParaRPr>
                    </a:p>
                    <a:p>
                      <a:pPr defTabSz="719138">
                        <a:tabLst>
                          <a:tab pos="538163" algn="l"/>
                        </a:tabLst>
                      </a:pPr>
                      <a:r>
                        <a:rPr lang="de-CH" sz="1400" b="0" dirty="0">
                          <a:solidFill>
                            <a:schemeClr val="tx1"/>
                          </a:solidFill>
                        </a:rPr>
                        <a:t>THG	Treibhausgas</a:t>
                      </a:r>
                    </a:p>
                    <a:p>
                      <a:pPr defTabSz="719138">
                        <a:tabLst>
                          <a:tab pos="538163" algn="l"/>
                        </a:tabLst>
                      </a:pPr>
                      <a:r>
                        <a:rPr lang="de-CH" sz="1400" b="0" dirty="0">
                          <a:solidFill>
                            <a:schemeClr val="tx1"/>
                          </a:solidFill>
                        </a:rPr>
                        <a:t>TS	Trockensubstanz</a:t>
                      </a:r>
                    </a:p>
                    <a:p>
                      <a:pPr defTabSz="719138">
                        <a:tabLst>
                          <a:tab pos="538163" algn="l"/>
                        </a:tabLst>
                      </a:pPr>
                      <a:r>
                        <a:rPr lang="de-CH" sz="1400" b="0" dirty="0">
                          <a:solidFill>
                            <a:schemeClr val="tx1"/>
                          </a:solidFill>
                        </a:rPr>
                        <a:t>TZ	</a:t>
                      </a:r>
                      <a:r>
                        <a:rPr lang="de-CH" sz="1400" b="0" dirty="0" err="1">
                          <a:solidFill>
                            <a:schemeClr val="tx1"/>
                          </a:solidFill>
                        </a:rPr>
                        <a:t>Talzone</a:t>
                      </a:r>
                      <a:endParaRPr lang="de-CH" dirty="0"/>
                    </a:p>
                  </a:txBody>
                  <a:tcPr>
                    <a:solidFill>
                      <a:schemeClr val="accent4">
                        <a:lumMod val="20000"/>
                        <a:lumOff val="80000"/>
                      </a:schemeClr>
                    </a:solidFill>
                  </a:tcPr>
                </a:tc>
                <a:extLst>
                  <a:ext uri="{0D108BD9-81ED-4DB2-BD59-A6C34878D82A}">
                    <a16:rowId xmlns:a16="http://schemas.microsoft.com/office/drawing/2014/main" val="2075464323"/>
                  </a:ext>
                </a:extLst>
              </a:tr>
            </a:tbl>
          </a:graphicData>
        </a:graphic>
      </p:graphicFrame>
      <p:sp>
        <p:nvSpPr>
          <p:cNvPr id="3" name="Fußzeilenplatzhalter 1">
            <a:extLst>
              <a:ext uri="{FF2B5EF4-FFF2-40B4-BE49-F238E27FC236}">
                <a16:creationId xmlns:a16="http://schemas.microsoft.com/office/drawing/2014/main" id="{9C60C3E9-0B3F-B562-A818-188A02E5D6F4}"/>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Tree>
    <p:extLst>
      <p:ext uri="{BB962C8B-B14F-4D97-AF65-F5344CB8AC3E}">
        <p14:creationId xmlns:p14="http://schemas.microsoft.com/office/powerpoint/2010/main" val="18299121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1"/>
          </p:nvPr>
        </p:nvSpPr>
        <p:spPr/>
        <p:txBody>
          <a:bodyPr/>
          <a:lstStyle/>
          <a:p>
            <a:r>
              <a:rPr lang="de-CH"/>
              <a:t>Lehrgang Biodiversitätsberatung</a:t>
            </a:r>
          </a:p>
        </p:txBody>
      </p:sp>
      <p:sp>
        <p:nvSpPr>
          <p:cNvPr id="3" name="Inhaltsplatzhalter 2"/>
          <p:cNvSpPr>
            <a:spLocks noGrp="1"/>
          </p:cNvSpPr>
          <p:nvPr>
            <p:ph idx="1"/>
          </p:nvPr>
        </p:nvSpPr>
        <p:spPr>
          <a:xfrm>
            <a:off x="628650" y="1268760"/>
            <a:ext cx="7886700" cy="4814293"/>
          </a:xfrm>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Herausgebende Institutionen:</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Agrofutura, </a:t>
            </a:r>
            <a:r>
              <a:rPr kumimoji="0" lang="de-CH" sz="1200" b="0" i="0" u="none" strike="noStrike" kern="1200" cap="none" spc="0" normalizeH="0" baseline="0" noProof="0" dirty="0">
                <a:ln>
                  <a:noFill/>
                </a:ln>
                <a:solidFill>
                  <a:prstClr val="black"/>
                </a:solidFill>
                <a:effectLst/>
                <a:uLnTx/>
                <a:uFillTx/>
                <a:ea typeface="+mn-ea"/>
                <a:hlinkClick r:id="rId2"/>
              </a:rPr>
              <a:t>info@agrofutura.ch</a:t>
            </a:r>
            <a:r>
              <a:rPr kumimoji="0" lang="de-CH" sz="1200" b="0" i="0" u="none" strike="noStrike" kern="1200" cap="none" spc="0" normalizeH="0" baseline="0" noProof="0" dirty="0">
                <a:ln>
                  <a:noFill/>
                </a:ln>
                <a:solidFill>
                  <a:prstClr val="black"/>
                </a:solidFill>
                <a:effectLst/>
                <a:uLnTx/>
                <a:uFillTx/>
                <a:ea typeface="+mn-ea"/>
              </a:rPr>
              <a:t> , </a:t>
            </a:r>
            <a:r>
              <a:rPr kumimoji="0" lang="de-CH" sz="1200" b="0" i="0" u="none" strike="noStrike" kern="1200" cap="none" spc="0" normalizeH="0" baseline="0" noProof="0" dirty="0">
                <a:ln>
                  <a:noFill/>
                </a:ln>
                <a:solidFill>
                  <a:prstClr val="black"/>
                </a:solidFill>
                <a:effectLst/>
                <a:uLnTx/>
                <a:uFillTx/>
                <a:ea typeface="+mn-ea"/>
                <a:hlinkClick r:id="rId3"/>
              </a:rPr>
              <a:t>www.agrofutura.ch</a:t>
            </a:r>
            <a:r>
              <a:rPr kumimoji="0" lang="de-CH" sz="1200" b="0" i="0" u="none" strike="noStrike" kern="1200" cap="none" spc="0" normalizeH="0" baseline="0" noProof="0" dirty="0">
                <a:ln>
                  <a:noFill/>
                </a:ln>
                <a:solidFill>
                  <a:prstClr val="black"/>
                </a:solidFill>
                <a:effectLst/>
                <a:uLnTx/>
                <a:uFillTx/>
                <a:ea typeface="+mn-e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Forschungsinstitut für biologischen Landbau FiBL, </a:t>
            </a:r>
            <a:r>
              <a:rPr kumimoji="0" lang="de-CH" sz="1200" b="0" i="0" u="sng" strike="noStrike" kern="1200" cap="none" spc="0" normalizeH="0" baseline="0" noProof="0" dirty="0">
                <a:ln>
                  <a:noFill/>
                </a:ln>
                <a:solidFill>
                  <a:prstClr val="black"/>
                </a:solidFill>
                <a:effectLst/>
                <a:uLnTx/>
                <a:uFillTx/>
                <a:ea typeface="+mn-ea"/>
                <a:hlinkClick r:id="rId4"/>
              </a:rPr>
              <a:t>info.suisse@fibl.org</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5"/>
              </a:rPr>
              <a:t>www.fibl.org</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dirty="0">
                <a:solidFill>
                  <a:prstClr val="black"/>
                </a:solidFill>
                <a:ea typeface="+mn-ea"/>
              </a:rPr>
              <a:t>AGRIDEA</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6"/>
              </a:rPr>
              <a:t>info@agridea.ch</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sng" strike="noStrike" kern="1200" cap="none" spc="0" normalizeH="0" baseline="0" noProof="0" dirty="0">
                <a:ln>
                  <a:noFill/>
                </a:ln>
                <a:solidFill>
                  <a:prstClr val="black"/>
                </a:solidFill>
                <a:effectLst/>
                <a:uLnTx/>
                <a:uFillTx/>
                <a:ea typeface="+mn-ea"/>
                <a:hlinkClick r:id="rId7"/>
              </a:rPr>
              <a:t>www.agridea.ch</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1"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fr-CH" sz="1200" b="1" i="0" u="none" strike="noStrike" kern="1200" cap="none" spc="0" normalizeH="0" baseline="0" noProof="0" dirty="0" err="1">
                <a:ln>
                  <a:noFill/>
                </a:ln>
                <a:solidFill>
                  <a:prstClr val="black"/>
                </a:solidFill>
                <a:effectLst/>
                <a:uLnTx/>
                <a:uFillTx/>
                <a:ea typeface="+mn-ea"/>
              </a:rPr>
              <a:t>Autor</a:t>
            </a:r>
            <a:r>
              <a:rPr kumimoji="0" lang="fr-CH" sz="1200" b="1" i="0" u="none" strike="noStrike" kern="1200" cap="none" spc="0" normalizeH="0" baseline="0" noProof="0" dirty="0">
                <a:ln>
                  <a:noFill/>
                </a:ln>
                <a:solidFill>
                  <a:prstClr val="black"/>
                </a:solidFill>
                <a:effectLst/>
                <a:uLnTx/>
                <a:uFillTx/>
                <a:ea typeface="+mn-ea"/>
              </a:rPr>
              <a:t>*</a:t>
            </a:r>
            <a:r>
              <a:rPr kumimoji="0" lang="fr-CH" sz="1200" b="1" i="0" u="none" strike="noStrike" kern="1200" cap="none" spc="0" normalizeH="0" baseline="0" noProof="0" dirty="0" err="1">
                <a:ln>
                  <a:noFill/>
                </a:ln>
                <a:solidFill>
                  <a:prstClr val="black"/>
                </a:solidFill>
                <a:effectLst/>
                <a:uLnTx/>
                <a:uFillTx/>
                <a:ea typeface="+mn-ea"/>
              </a:rPr>
              <a:t>innen</a:t>
            </a:r>
            <a:r>
              <a:rPr kumimoji="0" lang="fr-CH" sz="1200" b="1" i="0" u="none" strike="noStrike" kern="1200" cap="none" spc="0" normalizeH="0" baseline="0" noProof="0" dirty="0">
                <a:ln>
                  <a:noFill/>
                </a:ln>
                <a:solidFill>
                  <a:prstClr val="black"/>
                </a:solidFill>
                <a:effectLst/>
                <a:uLnTx/>
                <a:uFillTx/>
                <a:ea typeface="+mn-ea"/>
              </a:rPr>
              <a:t>: </a:t>
            </a:r>
            <a:r>
              <a:rPr lang="fr-CH" sz="1200" dirty="0">
                <a:solidFill>
                  <a:prstClr val="black"/>
                </a:solidFill>
                <a:ea typeface="+mn-ea"/>
              </a:rPr>
              <a:t>Regula Benz, Nicolas Bezençon</a:t>
            </a:r>
            <a:r>
              <a:rPr lang="fr-CH" sz="1200" baseline="30000" dirty="0">
                <a:solidFill>
                  <a:prstClr val="black"/>
                </a:solidFill>
                <a:ea typeface="+mn-ea"/>
              </a:rPr>
              <a:t>1</a:t>
            </a:r>
            <a:r>
              <a:rPr lang="fr-CH" sz="1200" dirty="0">
                <a:solidFill>
                  <a:prstClr val="black"/>
                </a:solidFill>
                <a:ea typeface="+mn-ea"/>
              </a:rPr>
              <a:t>, Marie-Eve Cardinal</a:t>
            </a:r>
            <a:r>
              <a:rPr lang="fr-CH" sz="1200" baseline="30000" dirty="0">
                <a:solidFill>
                  <a:prstClr val="black"/>
                </a:solidFill>
                <a:ea typeface="+mn-ea"/>
              </a:rPr>
              <a:t>1</a:t>
            </a:r>
            <a:r>
              <a:rPr lang="fr-CH" sz="1200" dirty="0">
                <a:solidFill>
                  <a:prstClr val="black"/>
                </a:solidFill>
                <a:ea typeface="+mn-ea"/>
              </a:rPr>
              <a:t>, Véronique Chevillat</a:t>
            </a:r>
            <a:r>
              <a:rPr lang="fr-CH" sz="1200" baseline="30000" dirty="0">
                <a:solidFill>
                  <a:prstClr val="black"/>
                </a:solidFill>
                <a:ea typeface="+mn-ea"/>
              </a:rPr>
              <a:t>4</a:t>
            </a:r>
            <a:r>
              <a:rPr lang="fr-CH" sz="1200" dirty="0">
                <a:solidFill>
                  <a:prstClr val="black"/>
                </a:solidFill>
                <a:ea typeface="+mn-ea"/>
              </a:rPr>
              <a:t>, Pascale Cornuz</a:t>
            </a:r>
            <a:r>
              <a:rPr lang="fr-CH" sz="1200" baseline="30000" dirty="0">
                <a:solidFill>
                  <a:prstClr val="black"/>
                </a:solidFill>
                <a:ea typeface="+mn-ea"/>
              </a:rPr>
              <a:t>4 </a:t>
            </a:r>
            <a:r>
              <a:rPr lang="fr-CH" sz="1200" dirty="0">
                <a:solidFill>
                  <a:prstClr val="black"/>
                </a:solidFill>
              </a:rPr>
              <a:t>,</a:t>
            </a:r>
            <a:r>
              <a:rPr lang="fr-CH" sz="1200" dirty="0">
                <a:solidFill>
                  <a:prstClr val="black"/>
                </a:solidFill>
                <a:ea typeface="+mn-ea"/>
              </a:rPr>
              <a:t> Jérôme Duplain</a:t>
            </a:r>
            <a:r>
              <a:rPr lang="fr-CH" sz="1200" baseline="30000" dirty="0">
                <a:solidFill>
                  <a:prstClr val="black"/>
                </a:solidFill>
                <a:ea typeface="+mn-ea"/>
              </a:rPr>
              <a:t>5</a:t>
            </a:r>
            <a:r>
              <a:rPr lang="fr-CH" sz="1200" dirty="0">
                <a:solidFill>
                  <a:prstClr val="black"/>
                </a:solidFill>
                <a:ea typeface="+mn-ea"/>
              </a:rPr>
              <a:t>, Vera Hofer</a:t>
            </a:r>
            <a:r>
              <a:rPr lang="fr-CH" sz="1200" baseline="30000" dirty="0">
                <a:solidFill>
                  <a:prstClr val="black"/>
                </a:solidFill>
                <a:ea typeface="+mn-ea"/>
              </a:rPr>
              <a:t>1</a:t>
            </a:r>
            <a:r>
              <a:rPr lang="fr-CH" sz="1200" dirty="0">
                <a:solidFill>
                  <a:prstClr val="black"/>
                </a:solidFill>
                <a:ea typeface="+mn-ea"/>
              </a:rPr>
              <a:t>, Andreas Hofmann</a:t>
            </a:r>
            <a:r>
              <a:rPr lang="fr-CH" sz="1200" baseline="30000" dirty="0">
                <a:solidFill>
                  <a:prstClr val="black"/>
                </a:solidFill>
                <a:ea typeface="+mn-ea"/>
              </a:rPr>
              <a:t>2</a:t>
            </a:r>
            <a:r>
              <a:rPr lang="fr-CH" sz="1200" dirty="0">
                <a:solidFill>
                  <a:prstClr val="black"/>
                </a:solidFill>
                <a:ea typeface="+mn-ea"/>
              </a:rPr>
              <a:t>, </a:t>
            </a:r>
            <a:r>
              <a:rPr lang="fr-CH" sz="1200" dirty="0" err="1">
                <a:solidFill>
                  <a:prstClr val="black"/>
                </a:solidFill>
                <a:ea typeface="+mn-ea"/>
              </a:rPr>
              <a:t>Jolanda</a:t>
            </a:r>
            <a:r>
              <a:rPr lang="fr-CH" sz="1200" dirty="0">
                <a:solidFill>
                  <a:prstClr val="black"/>
                </a:solidFill>
                <a:ea typeface="+mn-ea"/>
              </a:rPr>
              <a:t> Krummenacher</a:t>
            </a:r>
            <a:r>
              <a:rPr lang="fr-CH" sz="1200" baseline="30000" dirty="0">
                <a:solidFill>
                  <a:prstClr val="black"/>
                </a:solidFill>
                <a:ea typeface="+mn-ea"/>
              </a:rPr>
              <a:t>2</a:t>
            </a:r>
            <a:r>
              <a:rPr lang="fr-CH" sz="1200" dirty="0">
                <a:solidFill>
                  <a:prstClr val="black"/>
                </a:solidFill>
                <a:ea typeface="+mn-ea"/>
              </a:rPr>
              <a:t>, Pascal Olivier</a:t>
            </a:r>
            <a:r>
              <a:rPr lang="fr-CH" sz="1200" baseline="30000" dirty="0">
                <a:solidFill>
                  <a:prstClr val="black"/>
                </a:solidFill>
                <a:ea typeface="+mn-ea"/>
              </a:rPr>
              <a:t>2</a:t>
            </a:r>
            <a:r>
              <a:rPr lang="fr-CH" sz="1200" dirty="0">
                <a:solidFill>
                  <a:prstClr val="black"/>
                </a:solidFill>
                <a:ea typeface="+mn-ea"/>
              </a:rPr>
              <a:t>, Martina Rösch</a:t>
            </a:r>
            <a:r>
              <a:rPr lang="fr-CH" sz="1200" baseline="30000" dirty="0">
                <a:solidFill>
                  <a:prstClr val="black"/>
                </a:solidFill>
                <a:ea typeface="+mn-ea"/>
              </a:rPr>
              <a:t>1</a:t>
            </a:r>
            <a:r>
              <a:rPr lang="fr-CH" sz="1200" dirty="0">
                <a:solidFill>
                  <a:prstClr val="black"/>
                </a:solidFill>
                <a:ea typeface="+mn-ea"/>
              </a:rPr>
              <a:t>, </a:t>
            </a:r>
            <a:r>
              <a:rPr lang="fr-CH" sz="1200" dirty="0" err="1">
                <a:solidFill>
                  <a:prstClr val="black"/>
                </a:solidFill>
                <a:ea typeface="+mn-ea"/>
              </a:rPr>
              <a:t>Theres</a:t>
            </a:r>
            <a:r>
              <a:rPr lang="fr-CH" sz="1200" dirty="0">
                <a:solidFill>
                  <a:prstClr val="black"/>
                </a:solidFill>
                <a:ea typeface="+mn-ea"/>
              </a:rPr>
              <a:t> Rutz</a:t>
            </a:r>
            <a:r>
              <a:rPr lang="fr-CH" sz="1200" baseline="30000" dirty="0">
                <a:solidFill>
                  <a:prstClr val="black"/>
                </a:solidFill>
                <a:ea typeface="+mn-ea"/>
              </a:rPr>
              <a:t>4</a:t>
            </a:r>
            <a:r>
              <a:rPr lang="fr-CH" sz="1200" dirty="0">
                <a:solidFill>
                  <a:prstClr val="black"/>
                </a:solidFill>
                <a:ea typeface="+mn-ea"/>
              </a:rPr>
              <a:t>, Daniel Schaffner</a:t>
            </a:r>
            <a:r>
              <a:rPr lang="fr-CH" sz="1200" baseline="30000" dirty="0">
                <a:solidFill>
                  <a:prstClr val="black"/>
                </a:solidFill>
                <a:ea typeface="+mn-ea"/>
              </a:rPr>
              <a:t>2</a:t>
            </a:r>
            <a:r>
              <a:rPr lang="fr-CH" sz="1200" dirty="0">
                <a:solidFill>
                  <a:prstClr val="black"/>
                </a:solidFill>
                <a:ea typeface="+mn-ea"/>
              </a:rPr>
              <a:t>, Johanna Schoop</a:t>
            </a:r>
            <a:r>
              <a:rPr lang="fr-CH" sz="1200" baseline="30000" dirty="0">
                <a:solidFill>
                  <a:prstClr val="black"/>
                </a:solidFill>
                <a:ea typeface="+mn-ea"/>
              </a:rPr>
              <a:t>1 </a:t>
            </a:r>
            <a:r>
              <a:rPr lang="fr-CH" sz="1200" dirty="0">
                <a:solidFill>
                  <a:prstClr val="black"/>
                </a:solidFill>
              </a:rPr>
              <a:t>,</a:t>
            </a:r>
            <a:r>
              <a:rPr lang="fr-CH" sz="1200" dirty="0">
                <a:solidFill>
                  <a:prstClr val="black"/>
                </a:solidFill>
                <a:ea typeface="+mn-ea"/>
              </a:rPr>
              <a:t> Hubert Schürmann</a:t>
            </a:r>
            <a:r>
              <a:rPr lang="fr-CH" sz="1200" baseline="30000" dirty="0">
                <a:solidFill>
                  <a:prstClr val="black"/>
                </a:solidFill>
                <a:ea typeface="+mn-ea"/>
              </a:rPr>
              <a:t>5</a:t>
            </a:r>
            <a:r>
              <a:rPr lang="fr-CH" sz="1200" dirty="0">
                <a:solidFill>
                  <a:prstClr val="black"/>
                </a:solidFill>
                <a:ea typeface="+mn-ea"/>
              </a:rPr>
              <a:t>, Bea Vonlanthen</a:t>
            </a:r>
            <a:r>
              <a:rPr lang="fr-CH" sz="1200" baseline="30000" dirty="0">
                <a:solidFill>
                  <a:prstClr val="black"/>
                </a:solidFill>
                <a:ea typeface="+mn-ea"/>
              </a:rPr>
              <a:t>2</a:t>
            </a:r>
            <a:r>
              <a:rPr lang="fr-CH" sz="1200" dirty="0">
                <a:solidFill>
                  <a:prstClr val="black"/>
                </a:solidFill>
                <a:ea typeface="+mn-ea"/>
              </a:rPr>
              <a:t> , </a:t>
            </a:r>
            <a:r>
              <a:rPr kumimoji="0" lang="fr-CH" sz="1200" b="0" i="0" u="none" strike="noStrike" kern="1200" cap="none" spc="0" normalizeH="0" baseline="0" noProof="0" dirty="0">
                <a:ln>
                  <a:noFill/>
                </a:ln>
                <a:solidFill>
                  <a:prstClr val="black"/>
                </a:solidFill>
                <a:effectLst/>
                <a:uLnTx/>
                <a:uFillTx/>
                <a:ea typeface="+mn-ea"/>
              </a:rPr>
              <a:t>Irene Weyermann</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Corinne Zurbrügg</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a:t>
            </a:r>
          </a:p>
          <a:p>
            <a:pPr marL="0" lvl="0" indent="0">
              <a:lnSpc>
                <a:spcPct val="100000"/>
              </a:lnSpc>
              <a:spcBef>
                <a:spcPts val="0"/>
              </a:spcBef>
              <a:buClrTx/>
              <a:buNone/>
              <a:defRPr/>
            </a:pPr>
            <a:endParaRPr kumimoji="0" lang="de-CH"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lang="de-CH" sz="1200" baseline="30000" dirty="0">
                <a:solidFill>
                  <a:prstClr val="black"/>
                </a:solidFill>
                <a:ea typeface="+mn-ea"/>
              </a:rPr>
              <a:t>1</a:t>
            </a:r>
            <a:r>
              <a:rPr lang="de-CH" sz="1200" dirty="0">
                <a:solidFill>
                  <a:prstClr val="black"/>
                </a:solidFill>
                <a:ea typeface="+mn-ea"/>
              </a:rPr>
              <a:t>AGRIDEA, </a:t>
            </a:r>
            <a:r>
              <a:rPr lang="de-CH" sz="1200" baseline="30000" dirty="0">
                <a:solidFill>
                  <a:prstClr val="black"/>
                </a:solidFill>
                <a:ea typeface="+mn-ea"/>
              </a:rPr>
              <a:t>2</a:t>
            </a:r>
            <a:r>
              <a:rPr lang="de-CH" sz="1200" dirty="0">
                <a:solidFill>
                  <a:prstClr val="black"/>
                </a:solidFill>
                <a:ea typeface="+mn-ea"/>
              </a:rPr>
              <a:t>Agrofutura,</a:t>
            </a:r>
            <a:r>
              <a:rPr lang="de-CH" sz="1200" baseline="30000" dirty="0">
                <a:solidFill>
                  <a:prstClr val="black"/>
                </a:solidFill>
                <a:ea typeface="+mn-ea"/>
              </a:rPr>
              <a:t> 3</a:t>
            </a:r>
            <a:r>
              <a:rPr lang="de-CH" sz="1200" dirty="0">
                <a:solidFill>
                  <a:prstClr val="black"/>
                </a:solidFill>
                <a:ea typeface="+mn-ea"/>
              </a:rPr>
              <a:t>BioSuisse, </a:t>
            </a:r>
            <a:r>
              <a:rPr lang="de-CH" sz="1200" baseline="30000" dirty="0">
                <a:solidFill>
                  <a:prstClr val="black"/>
                </a:solidFill>
                <a:ea typeface="+mn-ea"/>
              </a:rPr>
              <a:t>4</a:t>
            </a:r>
            <a:r>
              <a:rPr lang="de-CH" sz="1200" dirty="0">
                <a:solidFill>
                  <a:prstClr val="black"/>
                </a:solidFill>
                <a:ea typeface="+mn-ea"/>
              </a:rPr>
              <a:t>FiBL, </a:t>
            </a:r>
            <a:r>
              <a:rPr lang="de-CH" sz="1200" baseline="30000" dirty="0">
                <a:solidFill>
                  <a:prstClr val="black"/>
                </a:solidFill>
                <a:ea typeface="+mn-ea"/>
              </a:rPr>
              <a:t>5</a:t>
            </a:r>
            <a:r>
              <a:rPr lang="de-CH" sz="1200" dirty="0">
                <a:solidFill>
                  <a:prstClr val="black"/>
                </a:solidFill>
                <a:ea typeface="+mn-ea"/>
              </a:rPr>
              <a:t>Schweizerische Vogelwarte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200" b="1" dirty="0">
              <a:solidFill>
                <a:prstClr val="black"/>
              </a:solidFill>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b="1" dirty="0">
                <a:solidFill>
                  <a:prstClr val="black"/>
                </a:solidFill>
                <a:ea typeface="+mn-ea"/>
              </a:rPr>
              <a:t>Übersetzung</a:t>
            </a:r>
            <a:r>
              <a:rPr kumimoji="0" lang="de-CH" sz="1200" b="1" i="0" u="none" strike="noStrike" kern="1200" cap="none" spc="0" normalizeH="0" baseline="0" noProof="0" dirty="0">
                <a:ln>
                  <a:noFill/>
                </a:ln>
                <a:solidFill>
                  <a:prstClr val="black"/>
                </a:solidFill>
                <a:effectLst/>
                <a:uLnTx/>
                <a:uFillTx/>
                <a:ea typeface="+mn-ea"/>
              </a:rPr>
              <a:t>:</a:t>
            </a:r>
            <a:r>
              <a:rPr lang="de-CH" sz="1200" dirty="0">
                <a:solidFill>
                  <a:prstClr val="black"/>
                </a:solidFill>
                <a:ea typeface="+mn-ea"/>
              </a:rPr>
              <a:t>Regula Benz, Pascale Cornuz (FiBL)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ea typeface="+mn-ea"/>
              </a:rPr>
              <a:t>Empfohlene Zitierweise: </a:t>
            </a:r>
            <a:r>
              <a:rPr lang="de-DE" sz="1200" dirty="0">
                <a:solidFill>
                  <a:prstClr val="black"/>
                </a:solidFill>
                <a:ea typeface="+mn-ea"/>
              </a:rPr>
              <a:t>Krummenacher J., </a:t>
            </a:r>
            <a:r>
              <a:rPr lang="de-DE" sz="1200" dirty="0" err="1">
                <a:solidFill>
                  <a:prstClr val="black"/>
                </a:solidFill>
                <a:ea typeface="+mn-ea"/>
              </a:rPr>
              <a:t>Chevillat</a:t>
            </a:r>
            <a:r>
              <a:rPr lang="de-DE" sz="1200" dirty="0">
                <a:solidFill>
                  <a:prstClr val="black"/>
                </a:solidFill>
                <a:ea typeface="+mn-ea"/>
              </a:rPr>
              <a:t> V., Zurbrügg C. (2025). Unterrichtsmaterial Lehrgang gesamtbetriebliche Biodiversitätsberatung der Agrofutura, FiBL und der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Der Foliensatz wurde mit finanzieller Unterstützung vom Bundesamt für Landwirtschaft, vom Bundesamt für Umwelt, von den Pilotkantonen </a:t>
            </a:r>
            <a:r>
              <a:rPr lang="de-CH" sz="1200" dirty="0">
                <a:effectLst/>
                <a:latin typeface="Arial" panose="020B0604020202020204" pitchFamily="34" charset="0"/>
                <a:ea typeface="Aptos" panose="020B0004020202020204" pitchFamily="34" charset="0"/>
              </a:rPr>
              <a:t>Bern, Freiburg,  Luzern, St. Gallen, Thurgau, Waadt und Zürich (Naturschutz- resp. Landwirtschaftsamt)</a:t>
            </a:r>
            <a:r>
              <a:rPr kumimoji="0" lang="de-CH" sz="1200" b="0" i="0" u="none" strike="noStrike" kern="1200" cap="none" spc="0" normalizeH="0" baseline="0" noProof="0" dirty="0">
                <a:ln>
                  <a:noFill/>
                </a:ln>
                <a:solidFill>
                  <a:prstClr val="black"/>
                </a:solidFill>
                <a:effectLst/>
                <a:uLnTx/>
                <a:uFillTx/>
                <a:ea typeface="+mn-ea"/>
              </a:rPr>
              <a:t> und von der Leopold Bachmann Stiftung realisiert. Den Geldgebern sei an dieser Stelle herzlich gedankt.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Der Foliensatz steht unter </a:t>
            </a:r>
            <a:r>
              <a:rPr lang="de-CH" sz="1200" u="sng" dirty="0">
                <a:solidFill>
                  <a:prstClr val="black"/>
                </a:solidFill>
                <a:ea typeface="+mn-ea"/>
                <a:hlinkClick r:id="rId8"/>
              </a:rPr>
              <a:t>agrinatur.ch</a:t>
            </a:r>
            <a:r>
              <a:rPr lang="de-CH" sz="1200" dirty="0">
                <a:solidFill>
                  <a:prstClr val="black"/>
                </a:solidFill>
                <a:ea typeface="+mn-ea"/>
              </a:rPr>
              <a:t> </a:t>
            </a:r>
            <a:r>
              <a:rPr kumimoji="0" lang="de-DE" sz="1200" b="0" i="0" u="none" strike="noStrike" kern="1200" cap="none" spc="0" normalizeH="0" baseline="0" noProof="0" dirty="0">
                <a:ln>
                  <a:noFill/>
                </a:ln>
                <a:solidFill>
                  <a:prstClr val="black"/>
                </a:solidFill>
                <a:effectLst/>
                <a:uLnTx/>
                <a:uFillTx/>
                <a:ea typeface="+mn-ea"/>
              </a:rPr>
              <a:t> zum kostenlosen Download zur Verfügung.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Alle Angaben im Foliensatz basieren auf bestem Wissen und der Erfahrung der Autor*innen. Trotz </a:t>
            </a:r>
            <a:r>
              <a:rPr kumimoji="0" lang="de-DE" sz="1200" b="0" i="0" u="none" strike="noStrike" kern="1200" cap="none" spc="0" normalizeH="0" baseline="0" noProof="0" dirty="0" err="1">
                <a:ln>
                  <a:noFill/>
                </a:ln>
                <a:solidFill>
                  <a:prstClr val="black"/>
                </a:solidFill>
                <a:effectLst/>
                <a:uLnTx/>
                <a:uFillTx/>
                <a:ea typeface="+mn-ea"/>
              </a:rPr>
              <a:t>grösster</a:t>
            </a:r>
            <a:r>
              <a:rPr kumimoji="0" lang="de-DE" sz="1200" b="0" i="0" u="none" strike="noStrike" kern="1200" cap="none" spc="0" normalizeH="0" baseline="0" noProof="0" dirty="0">
                <a:ln>
                  <a:noFill/>
                </a:ln>
                <a:solidFill>
                  <a:prstClr val="black"/>
                </a:solidFill>
                <a:effectLst/>
                <a:uLnTx/>
                <a:uFillTx/>
                <a:ea typeface="+mn-ea"/>
              </a:rPr>
              <a:t> Sorgfalt sind Unrichtigkeiten und Anwendungsfehler nicht </a:t>
            </a:r>
            <a:r>
              <a:rPr kumimoji="0" lang="de-DE" sz="1200" b="0" i="0" u="none" strike="noStrike" kern="1200" cap="none" spc="0" normalizeH="0" baseline="0" noProof="0" dirty="0" err="1">
                <a:ln>
                  <a:noFill/>
                </a:ln>
                <a:solidFill>
                  <a:prstClr val="black"/>
                </a:solidFill>
                <a:effectLst/>
                <a:uLnTx/>
                <a:uFillTx/>
                <a:ea typeface="+mn-ea"/>
              </a:rPr>
              <a:t>auszuschliessen</a:t>
            </a:r>
            <a:r>
              <a:rPr kumimoji="0" lang="de-DE" sz="1200" b="0" i="0" u="none" strike="noStrike" kern="1200" cap="none" spc="0" normalizeH="0" baseline="0" noProof="0" dirty="0">
                <a:ln>
                  <a:noFill/>
                </a:ln>
                <a:solidFill>
                  <a:prstClr val="black"/>
                </a:solidFill>
                <a:effectLst/>
                <a:uLnTx/>
                <a:uFillTx/>
                <a:ea typeface="+mn-ea"/>
              </a:rPr>
              <a:t>. Daher können Autor*innen und Herausgeber keinerlei Haftung für etwa vorhandene inhaltliche Unrichtigkeiten, sowie für Schäden aus der Befolgung der Empfehlungen übernehmen.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2025 </a:t>
            </a:r>
            <a:r>
              <a:rPr kumimoji="0" lang="fr-FR" sz="1200" b="0" i="0" u="none" strike="noStrike" kern="1200" cap="none" spc="0" normalizeH="0" baseline="0" noProof="0" dirty="0">
                <a:ln>
                  <a:noFill/>
                </a:ln>
                <a:solidFill>
                  <a:prstClr val="black"/>
                </a:solidFill>
                <a:effectLst/>
                <a:uLnTx/>
                <a:uFillTx/>
                <a:ea typeface="+mn-ea"/>
              </a:rPr>
              <a:t>© </a:t>
            </a:r>
            <a:r>
              <a:rPr kumimoji="0" lang="fr-FR" sz="1200" b="0" i="0" u="none" strike="noStrike" kern="1200" cap="none" spc="0" normalizeH="0" baseline="0" noProof="0" dirty="0" err="1">
                <a:ln>
                  <a:noFill/>
                </a:ln>
                <a:solidFill>
                  <a:prstClr val="black"/>
                </a:solidFill>
                <a:effectLst/>
                <a:uLnTx/>
                <a:uFillTx/>
                <a:ea typeface="+mn-ea"/>
              </a:rPr>
              <a:t>Agrofutura</a:t>
            </a:r>
            <a:r>
              <a:rPr kumimoji="0" lang="fr-FR" sz="1200" b="0" i="0" u="none" strike="noStrike" kern="1200" cap="none" spc="0" normalizeH="0" baseline="0" noProof="0" dirty="0">
                <a:ln>
                  <a:noFill/>
                </a:ln>
                <a:solidFill>
                  <a:prstClr val="black"/>
                </a:solidFill>
                <a:effectLst/>
                <a:uLnTx/>
                <a:uFillTx/>
                <a:ea typeface="+mn-ea"/>
              </a:rPr>
              <a:t> AG, FiBL, AGRIDEA </a:t>
            </a: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Copyright</a:t>
            </a:r>
            <a:r>
              <a:rPr kumimoji="0" lang="de-CH" sz="1200" b="0" i="0" u="none" strike="noStrike" kern="1200" cap="none" spc="0" normalizeH="0" baseline="0" noProof="0" dirty="0">
                <a:ln>
                  <a:noFill/>
                </a:ln>
                <a:solidFill>
                  <a:prstClr val="black"/>
                </a:solidFill>
                <a:effectLst/>
                <a:uLnTx/>
                <a:uFillTx/>
                <a:ea typeface="+mn-ea"/>
              </a:rPr>
              <a:t>: Die  Fotos dürfen nur zu Aus- und Weiterbildungszwecken zum Thema Biodiversität auf dem Landwirtschaftsbetrieb verwendet werden.  Alle Rechte liegen bei den Autoren.</a:t>
            </a:r>
          </a:p>
          <a:p>
            <a:pPr marL="0" indent="0">
              <a:buNone/>
            </a:pPr>
            <a:endParaRPr lang="de-CH" dirty="0"/>
          </a:p>
        </p:txBody>
      </p:sp>
      <p:sp>
        <p:nvSpPr>
          <p:cNvPr id="4" name="Titel 3"/>
          <p:cNvSpPr>
            <a:spLocks noGrp="1"/>
          </p:cNvSpPr>
          <p:nvPr>
            <p:ph type="title"/>
          </p:nvPr>
        </p:nvSpPr>
        <p:spPr/>
        <p:txBody>
          <a:bodyPr/>
          <a:lstStyle/>
          <a:p>
            <a:r>
              <a:rPr lang="de-DE" dirty="0"/>
              <a:t>Impressum</a:t>
            </a:r>
            <a:endParaRPr lang="de-CH" dirty="0"/>
          </a:p>
        </p:txBody>
      </p:sp>
    </p:spTree>
    <p:extLst>
      <p:ext uri="{BB962C8B-B14F-4D97-AF65-F5344CB8AC3E}">
        <p14:creationId xmlns:p14="http://schemas.microsoft.com/office/powerpoint/2010/main" val="266204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D86126-2FA0-4F13-857B-0852FD4811FE}"/>
              </a:ext>
            </a:extLst>
          </p:cNvPr>
          <p:cNvSpPr>
            <a:spLocks noGrp="1"/>
          </p:cNvSpPr>
          <p:nvPr>
            <p:ph type="ctrTitle"/>
          </p:nvPr>
        </p:nvSpPr>
        <p:spPr>
          <a:xfrm>
            <a:off x="1043608" y="1617464"/>
            <a:ext cx="7128792" cy="2387600"/>
          </a:xfrm>
        </p:spPr>
        <p:txBody>
          <a:bodyPr>
            <a:normAutofit/>
          </a:bodyPr>
          <a:lstStyle/>
          <a:p>
            <a:r>
              <a:rPr lang="de-DE" dirty="0">
                <a:latin typeface="+mn-lt"/>
              </a:rPr>
              <a:t>Teil 1</a:t>
            </a:r>
            <a:br>
              <a:rPr lang="de-DE" dirty="0">
                <a:latin typeface="+mn-lt"/>
              </a:rPr>
            </a:br>
            <a:r>
              <a:rPr lang="de-DE" dirty="0">
                <a:latin typeface="+mn-lt"/>
              </a:rPr>
              <a:t>Rahmenbedingungen</a:t>
            </a:r>
            <a:endParaRPr lang="de-CH" dirty="0">
              <a:latin typeface="+mn-lt"/>
            </a:endParaRPr>
          </a:p>
        </p:txBody>
      </p:sp>
    </p:spTree>
    <p:extLst>
      <p:ext uri="{BB962C8B-B14F-4D97-AF65-F5344CB8AC3E}">
        <p14:creationId xmlns:p14="http://schemas.microsoft.com/office/powerpoint/2010/main" val="180530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4849BB2-AACA-ED2C-B0D2-2509DA086B11}"/>
              </a:ext>
            </a:extLst>
          </p:cNvPr>
          <p:cNvSpPr>
            <a:spLocks noGrp="1"/>
          </p:cNvSpPr>
          <p:nvPr>
            <p:ph type="title"/>
          </p:nvPr>
        </p:nvSpPr>
        <p:spPr>
          <a:xfrm>
            <a:off x="0" y="-27383"/>
            <a:ext cx="9143404" cy="648072"/>
          </a:xfrm>
          <a:solidFill>
            <a:schemeClr val="accent6">
              <a:lumMod val="40000"/>
              <a:lumOff val="60000"/>
            </a:schemeClr>
          </a:solidFill>
        </p:spPr>
        <p:txBody>
          <a:bodyPr>
            <a:normAutofit/>
          </a:bodyPr>
          <a:lstStyle/>
          <a:p>
            <a:pPr>
              <a:lnSpc>
                <a:spcPct val="100000"/>
              </a:lnSpc>
            </a:pPr>
            <a:r>
              <a:rPr lang="de-DE" b="1" dirty="0">
                <a:latin typeface="+mn-lt"/>
              </a:rPr>
              <a:t>Landwirtschaft der Schweiz: „Grasland Schweiz“</a:t>
            </a:r>
            <a:endParaRPr lang="de-CH" b="1" dirty="0">
              <a:latin typeface="+mn-lt"/>
            </a:endParaRPr>
          </a:p>
        </p:txBody>
      </p:sp>
      <p:grpSp>
        <p:nvGrpSpPr>
          <p:cNvPr id="6" name="Gruppieren 5">
            <a:extLst>
              <a:ext uri="{FF2B5EF4-FFF2-40B4-BE49-F238E27FC236}">
                <a16:creationId xmlns:a16="http://schemas.microsoft.com/office/drawing/2014/main" id="{5637019F-1886-B3C1-FFE5-2FE61D594D1C}"/>
              </a:ext>
            </a:extLst>
          </p:cNvPr>
          <p:cNvGrpSpPr/>
          <p:nvPr/>
        </p:nvGrpSpPr>
        <p:grpSpPr>
          <a:xfrm>
            <a:off x="-612576" y="620688"/>
            <a:ext cx="9972184" cy="4623385"/>
            <a:chOff x="-612576" y="1375608"/>
            <a:chExt cx="9972184" cy="4623385"/>
          </a:xfrm>
        </p:grpSpPr>
        <p:pic>
          <p:nvPicPr>
            <p:cNvPr id="2" name="Grafik 1">
              <a:extLst>
                <a:ext uri="{FF2B5EF4-FFF2-40B4-BE49-F238E27FC236}">
                  <a16:creationId xmlns:a16="http://schemas.microsoft.com/office/drawing/2014/main" id="{6979B1C8-C044-FD2F-E44C-5D412714C4D5}"/>
                </a:ext>
              </a:extLst>
            </p:cNvPr>
            <p:cNvPicPr>
              <a:picLocks noChangeAspect="1"/>
            </p:cNvPicPr>
            <p:nvPr/>
          </p:nvPicPr>
          <p:blipFill>
            <a:blip r:embed="rId3"/>
            <a:stretch>
              <a:fillRect/>
            </a:stretch>
          </p:blipFill>
          <p:spPr>
            <a:xfrm>
              <a:off x="3131840" y="1375608"/>
              <a:ext cx="6227768" cy="4623385"/>
            </a:xfrm>
            <a:prstGeom prst="rect">
              <a:avLst/>
            </a:prstGeom>
            <a:ln>
              <a:noFill/>
            </a:ln>
          </p:spPr>
        </p:pic>
        <p:pic>
          <p:nvPicPr>
            <p:cNvPr id="16" name="Grafik 15">
              <a:extLst>
                <a:ext uri="{FF2B5EF4-FFF2-40B4-BE49-F238E27FC236}">
                  <a16:creationId xmlns:a16="http://schemas.microsoft.com/office/drawing/2014/main" id="{794D9540-3553-6BB5-FC47-AB71E941A15C}"/>
                </a:ext>
              </a:extLst>
            </p:cNvPr>
            <p:cNvPicPr>
              <a:picLocks noChangeAspect="1"/>
            </p:cNvPicPr>
            <p:nvPr/>
          </p:nvPicPr>
          <p:blipFill>
            <a:blip r:embed="rId4"/>
            <a:stretch>
              <a:fillRect/>
            </a:stretch>
          </p:blipFill>
          <p:spPr>
            <a:xfrm>
              <a:off x="-612576" y="2852936"/>
              <a:ext cx="4104025" cy="3146057"/>
            </a:xfrm>
            <a:prstGeom prst="rect">
              <a:avLst/>
            </a:prstGeom>
            <a:ln>
              <a:noFill/>
            </a:ln>
          </p:spPr>
        </p:pic>
        <p:sp>
          <p:nvSpPr>
            <p:cNvPr id="17" name="Textfeld 16">
              <a:extLst>
                <a:ext uri="{FF2B5EF4-FFF2-40B4-BE49-F238E27FC236}">
                  <a16:creationId xmlns:a16="http://schemas.microsoft.com/office/drawing/2014/main" id="{C8A3476B-26DF-6A76-8EF2-2C23F079096B}"/>
                </a:ext>
              </a:extLst>
            </p:cNvPr>
            <p:cNvSpPr txBox="1"/>
            <p:nvPr/>
          </p:nvSpPr>
          <p:spPr>
            <a:xfrm>
              <a:off x="0" y="1375608"/>
              <a:ext cx="3491449" cy="1477328"/>
            </a:xfrm>
            <a:prstGeom prst="rect">
              <a:avLst/>
            </a:prstGeom>
            <a:solidFill>
              <a:srgbClr val="FCFF7D"/>
            </a:solidFill>
            <a:ln>
              <a:solidFill>
                <a:schemeClr val="tx1"/>
              </a:solidFill>
            </a:ln>
          </p:spPr>
          <p:txBody>
            <a:bodyPr wrap="square" rtlCol="0">
              <a:spAutoFit/>
            </a:bodyPr>
            <a:lstStyle/>
            <a:p>
              <a:r>
                <a:rPr lang="de-DE" b="1" dirty="0"/>
                <a:t>Landnutzung 2021</a:t>
              </a:r>
            </a:p>
            <a:p>
              <a:endParaRPr lang="de-DE" dirty="0"/>
            </a:p>
            <a:p>
              <a:r>
                <a:rPr lang="de-CH" dirty="0"/>
                <a:t>LN		     1’042’000 ha</a:t>
              </a:r>
            </a:p>
            <a:p>
              <a:r>
                <a:rPr lang="de-CH" dirty="0"/>
                <a:t>Sömmerungsgebiet	        465’000 ha</a:t>
              </a:r>
            </a:p>
            <a:p>
              <a:endParaRPr lang="de-CH" dirty="0"/>
            </a:p>
          </p:txBody>
        </p:sp>
      </p:grpSp>
      <p:sp>
        <p:nvSpPr>
          <p:cNvPr id="3" name="Textfeld 2">
            <a:extLst>
              <a:ext uri="{FF2B5EF4-FFF2-40B4-BE49-F238E27FC236}">
                <a16:creationId xmlns:a16="http://schemas.microsoft.com/office/drawing/2014/main" id="{B7F33959-75F7-A95C-62FE-5AD1F0A40DF2}"/>
              </a:ext>
            </a:extLst>
          </p:cNvPr>
          <p:cNvSpPr txBox="1"/>
          <p:nvPr/>
        </p:nvSpPr>
        <p:spPr>
          <a:xfrm>
            <a:off x="107504" y="5805264"/>
            <a:ext cx="1980728" cy="276999"/>
          </a:xfrm>
          <a:prstGeom prst="rect">
            <a:avLst/>
          </a:prstGeom>
          <a:noFill/>
        </p:spPr>
        <p:txBody>
          <a:bodyPr wrap="square" rtlCol="0">
            <a:spAutoFit/>
          </a:bodyPr>
          <a:lstStyle/>
          <a:p>
            <a:r>
              <a:rPr lang="de-CH" sz="1200" b="1" dirty="0"/>
              <a:t>Quelle: Agrarbericht BLW</a:t>
            </a:r>
          </a:p>
        </p:txBody>
      </p:sp>
      <p:sp>
        <p:nvSpPr>
          <p:cNvPr id="7" name="Textfeld 6">
            <a:extLst>
              <a:ext uri="{FF2B5EF4-FFF2-40B4-BE49-F238E27FC236}">
                <a16:creationId xmlns:a16="http://schemas.microsoft.com/office/drawing/2014/main" id="{7297CFFF-2D73-5E7F-BDFB-50381F53B028}"/>
              </a:ext>
            </a:extLst>
          </p:cNvPr>
          <p:cNvSpPr txBox="1"/>
          <p:nvPr/>
        </p:nvSpPr>
        <p:spPr>
          <a:xfrm>
            <a:off x="4550282" y="5229200"/>
            <a:ext cx="4198181" cy="1200329"/>
          </a:xfrm>
          <a:prstGeom prst="rect">
            <a:avLst/>
          </a:prstGeom>
          <a:solidFill>
            <a:schemeClr val="accent4">
              <a:lumMod val="20000"/>
              <a:lumOff val="80000"/>
            </a:schemeClr>
          </a:solidFill>
          <a:ln>
            <a:solidFill>
              <a:schemeClr val="tx1"/>
            </a:solidFill>
          </a:ln>
        </p:spPr>
        <p:txBody>
          <a:bodyPr wrap="square" rtlCol="0">
            <a:spAutoFit/>
          </a:bodyPr>
          <a:lstStyle/>
          <a:p>
            <a:r>
              <a:rPr lang="de-CH" sz="1200" b="1" dirty="0"/>
              <a:t>LN:	Ackerfläche</a:t>
            </a:r>
            <a:r>
              <a:rPr lang="de-CH" sz="1200" dirty="0"/>
              <a:t> (offene Ackerfläche + Kunstwiesen)</a:t>
            </a:r>
            <a:endParaRPr lang="de-CH" sz="1200" b="1" dirty="0"/>
          </a:p>
          <a:p>
            <a:r>
              <a:rPr lang="de-CH" sz="1050" dirty="0"/>
              <a:t>(Art. 14 LBV)</a:t>
            </a:r>
            <a:r>
              <a:rPr lang="de-CH" sz="1200" b="1" dirty="0"/>
              <a:t>	Dauergrünfläche</a:t>
            </a:r>
            <a:r>
              <a:rPr lang="de-CH" sz="1200" dirty="0"/>
              <a:t> (Naturwiesen und Weiden)</a:t>
            </a:r>
            <a:endParaRPr lang="de-CH" sz="1200" b="1" dirty="0"/>
          </a:p>
          <a:p>
            <a:r>
              <a:rPr lang="de-CH" sz="1200" b="1" dirty="0"/>
              <a:t>	</a:t>
            </a:r>
            <a:r>
              <a:rPr lang="de-CH" sz="1200" b="1" dirty="0" err="1"/>
              <a:t>Streueflächen</a:t>
            </a:r>
            <a:endParaRPr lang="de-CH" sz="1200" b="1" dirty="0"/>
          </a:p>
          <a:p>
            <a:r>
              <a:rPr lang="de-CH" sz="1200" b="1" dirty="0"/>
              <a:t>	Dauerkulturen</a:t>
            </a:r>
          </a:p>
          <a:p>
            <a:r>
              <a:rPr lang="de-CH" sz="1200" b="1" dirty="0"/>
              <a:t>	Kulturen in ganzjährig geschütztem Anbau</a:t>
            </a:r>
          </a:p>
          <a:p>
            <a:r>
              <a:rPr lang="de-CH" sz="1200" b="1" dirty="0"/>
              <a:t>	Hecken, Ufer- und Feldgehölze</a:t>
            </a:r>
          </a:p>
        </p:txBody>
      </p:sp>
      <p:sp>
        <p:nvSpPr>
          <p:cNvPr id="8" name="Fußzeilenplatzhalter 1">
            <a:extLst>
              <a:ext uri="{FF2B5EF4-FFF2-40B4-BE49-F238E27FC236}">
                <a16:creationId xmlns:a16="http://schemas.microsoft.com/office/drawing/2014/main" id="{E93EC0E6-CD30-132D-F8E8-2F4F64200A2A}"/>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BA666B73-689B-B5E9-1D20-E51DEBE60074}"/>
              </a:ext>
            </a:extLst>
          </p:cNvPr>
          <p:cNvSpPr txBox="1">
            <a:spLocks/>
          </p:cNvSpPr>
          <p:nvPr/>
        </p:nvSpPr>
        <p:spPr>
          <a:xfrm>
            <a:off x="8155350" y="6368928"/>
            <a:ext cx="449098" cy="36000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fld id="{8543D2B0-58C7-4711-8976-E7A128C2074B}" type="slidenum">
              <a:rPr lang="de-CH" sz="1200" smtClean="0">
                <a:latin typeface="Calibri" panose="020F0502020204030204" pitchFamily="34" charset="0"/>
                <a:ea typeface="Calibri" panose="020F0502020204030204" pitchFamily="34" charset="0"/>
                <a:cs typeface="Calibri" panose="020F0502020204030204" pitchFamily="34" charset="0"/>
              </a:rPr>
              <a:pPr marL="0" indent="0">
                <a:buNone/>
              </a:pPr>
              <a:t>5</a:t>
            </a:fld>
            <a:endParaRPr lang="de-CH"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90384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F5054C4-5274-A6AB-7010-FDD23A57EA72}"/>
              </a:ext>
            </a:extLst>
          </p:cNvPr>
          <p:cNvSpPr>
            <a:spLocks noGrp="1"/>
          </p:cNvSpPr>
          <p:nvPr>
            <p:ph type="title"/>
          </p:nvPr>
        </p:nvSpPr>
        <p:spPr>
          <a:xfrm>
            <a:off x="0" y="-27384"/>
            <a:ext cx="9144000" cy="493359"/>
          </a:xfrm>
          <a:solidFill>
            <a:schemeClr val="accent6">
              <a:lumMod val="40000"/>
              <a:lumOff val="60000"/>
            </a:schemeClr>
          </a:solidFill>
        </p:spPr>
        <p:txBody>
          <a:bodyPr>
            <a:normAutofit/>
          </a:bodyPr>
          <a:lstStyle/>
          <a:p>
            <a:r>
              <a:rPr lang="de-DE" b="1" dirty="0">
                <a:latin typeface="+mn-lt"/>
              </a:rPr>
              <a:t>Landwirtschaft der Schweiz: Nutzung der Ackerfläche</a:t>
            </a:r>
            <a:endParaRPr lang="de-CH" b="1" dirty="0">
              <a:latin typeface="+mn-lt"/>
            </a:endParaRPr>
          </a:p>
        </p:txBody>
      </p:sp>
      <p:sp>
        <p:nvSpPr>
          <p:cNvPr id="11" name="Textfeld 10">
            <a:extLst>
              <a:ext uri="{FF2B5EF4-FFF2-40B4-BE49-F238E27FC236}">
                <a16:creationId xmlns:a16="http://schemas.microsoft.com/office/drawing/2014/main" id="{4984C10E-4B9F-8956-5BB3-955EAD126C07}"/>
              </a:ext>
            </a:extLst>
          </p:cNvPr>
          <p:cNvSpPr txBox="1"/>
          <p:nvPr/>
        </p:nvSpPr>
        <p:spPr>
          <a:xfrm>
            <a:off x="323528" y="4798893"/>
            <a:ext cx="3888432" cy="646331"/>
          </a:xfrm>
          <a:prstGeom prst="rect">
            <a:avLst/>
          </a:prstGeom>
          <a:noFill/>
          <a:ln>
            <a:solidFill>
              <a:schemeClr val="tx1"/>
            </a:solidFill>
          </a:ln>
        </p:spPr>
        <p:txBody>
          <a:bodyPr wrap="square" rtlCol="0">
            <a:spAutoFit/>
          </a:bodyPr>
          <a:lstStyle/>
          <a:p>
            <a:r>
              <a:rPr lang="de-DE" dirty="0"/>
              <a:t>Ackerfläche (AF) ca. 400‘000ha</a:t>
            </a:r>
          </a:p>
          <a:p>
            <a:r>
              <a:rPr lang="de-DE" dirty="0"/>
              <a:t>Offene Ackerfläche (</a:t>
            </a:r>
            <a:r>
              <a:rPr lang="de-DE" dirty="0" err="1"/>
              <a:t>oA</a:t>
            </a:r>
            <a:r>
              <a:rPr lang="de-DE" dirty="0"/>
              <a:t>) ca. 275‘000ha	</a:t>
            </a:r>
          </a:p>
        </p:txBody>
      </p:sp>
      <p:grpSp>
        <p:nvGrpSpPr>
          <p:cNvPr id="7" name="Gruppieren 6">
            <a:extLst>
              <a:ext uri="{FF2B5EF4-FFF2-40B4-BE49-F238E27FC236}">
                <a16:creationId xmlns:a16="http://schemas.microsoft.com/office/drawing/2014/main" id="{416D9E53-CE6B-C282-1D9A-5E2E62605A20}"/>
              </a:ext>
            </a:extLst>
          </p:cNvPr>
          <p:cNvGrpSpPr/>
          <p:nvPr/>
        </p:nvGrpSpPr>
        <p:grpSpPr>
          <a:xfrm>
            <a:off x="1403648" y="548680"/>
            <a:ext cx="6103469" cy="4138283"/>
            <a:chOff x="1691680" y="803169"/>
            <a:chExt cx="5870235" cy="3874355"/>
          </a:xfrm>
        </p:grpSpPr>
        <p:pic>
          <p:nvPicPr>
            <p:cNvPr id="3" name="Grafik 2">
              <a:extLst>
                <a:ext uri="{FF2B5EF4-FFF2-40B4-BE49-F238E27FC236}">
                  <a16:creationId xmlns:a16="http://schemas.microsoft.com/office/drawing/2014/main" id="{49673ED0-4780-306E-4C51-D9F6F019BCA2}"/>
                </a:ext>
              </a:extLst>
            </p:cNvPr>
            <p:cNvPicPr>
              <a:picLocks noChangeAspect="1"/>
            </p:cNvPicPr>
            <p:nvPr/>
          </p:nvPicPr>
          <p:blipFill>
            <a:blip r:embed="rId3"/>
            <a:stretch>
              <a:fillRect/>
            </a:stretch>
          </p:blipFill>
          <p:spPr>
            <a:xfrm>
              <a:off x="1691680" y="803169"/>
              <a:ext cx="5870235" cy="3874355"/>
            </a:xfrm>
            <a:prstGeom prst="rect">
              <a:avLst/>
            </a:prstGeom>
            <a:ln>
              <a:solidFill>
                <a:schemeClr val="tx1"/>
              </a:solidFill>
            </a:ln>
          </p:spPr>
        </p:pic>
        <p:sp>
          <p:nvSpPr>
            <p:cNvPr id="4" name="Textfeld 3">
              <a:extLst>
                <a:ext uri="{FF2B5EF4-FFF2-40B4-BE49-F238E27FC236}">
                  <a16:creationId xmlns:a16="http://schemas.microsoft.com/office/drawing/2014/main" id="{CA8C8A9C-5A53-FD94-CADD-0D4C0249736A}"/>
                </a:ext>
              </a:extLst>
            </p:cNvPr>
            <p:cNvSpPr txBox="1"/>
            <p:nvPr/>
          </p:nvSpPr>
          <p:spPr>
            <a:xfrm>
              <a:off x="6464584" y="4443608"/>
              <a:ext cx="1097331" cy="216110"/>
            </a:xfrm>
            <a:prstGeom prst="rect">
              <a:avLst/>
            </a:prstGeom>
            <a:noFill/>
            <a:ln>
              <a:solidFill>
                <a:schemeClr val="tx1"/>
              </a:solidFill>
            </a:ln>
          </p:spPr>
          <p:txBody>
            <a:bodyPr wrap="square" rtlCol="0">
              <a:spAutoFit/>
            </a:bodyPr>
            <a:lstStyle/>
            <a:p>
              <a:r>
                <a:rPr lang="de-CH" sz="900" b="1" dirty="0"/>
                <a:t>Agrarbericht BLW</a:t>
              </a:r>
            </a:p>
          </p:txBody>
        </p:sp>
      </p:grpSp>
      <p:sp>
        <p:nvSpPr>
          <p:cNvPr id="12" name="Pfeil: nach rechts 11">
            <a:extLst>
              <a:ext uri="{FF2B5EF4-FFF2-40B4-BE49-F238E27FC236}">
                <a16:creationId xmlns:a16="http://schemas.microsoft.com/office/drawing/2014/main" id="{7D9443AE-0BAE-83B2-ACE7-C6EFD08FAAE5}"/>
              </a:ext>
            </a:extLst>
          </p:cNvPr>
          <p:cNvSpPr/>
          <p:nvPr/>
        </p:nvSpPr>
        <p:spPr>
          <a:xfrm>
            <a:off x="4285957" y="4942038"/>
            <a:ext cx="572086" cy="360040"/>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 name="Textfeld 4">
            <a:extLst>
              <a:ext uri="{FF2B5EF4-FFF2-40B4-BE49-F238E27FC236}">
                <a16:creationId xmlns:a16="http://schemas.microsoft.com/office/drawing/2014/main" id="{A3F27E72-49E8-862B-A331-22FF6F261AD6}"/>
              </a:ext>
            </a:extLst>
          </p:cNvPr>
          <p:cNvSpPr txBox="1"/>
          <p:nvPr/>
        </p:nvSpPr>
        <p:spPr>
          <a:xfrm>
            <a:off x="5004048" y="4797152"/>
            <a:ext cx="3995936" cy="1477328"/>
          </a:xfrm>
          <a:prstGeom prst="rect">
            <a:avLst/>
          </a:prstGeom>
          <a:noFill/>
          <a:ln>
            <a:solidFill>
              <a:schemeClr val="tx1"/>
            </a:solidFill>
          </a:ln>
        </p:spPr>
        <p:txBody>
          <a:bodyPr wrap="square" rtlCol="0">
            <a:spAutoFit/>
          </a:bodyPr>
          <a:lstStyle/>
          <a:p>
            <a:r>
              <a:rPr lang="nn-NO" dirty="0"/>
              <a:t>ca. 1/3 der AF Getreide</a:t>
            </a:r>
          </a:p>
          <a:p>
            <a:r>
              <a:rPr lang="nn-NO" dirty="0"/>
              <a:t>ca. 1/3 der AF übrige Ackerkulturen</a:t>
            </a:r>
          </a:p>
          <a:p>
            <a:r>
              <a:rPr lang="nn-NO" dirty="0"/>
              <a:t>ca. 1/3 der AF Kunstwiesen</a:t>
            </a:r>
          </a:p>
          <a:p>
            <a:endParaRPr lang="nn-NO" dirty="0"/>
          </a:p>
          <a:p>
            <a:r>
              <a:rPr lang="nn-NO" dirty="0"/>
              <a:t>knapp 2/3 der AF für Futterproduktion</a:t>
            </a:r>
            <a:endParaRPr lang="de-CH" dirty="0"/>
          </a:p>
        </p:txBody>
      </p:sp>
      <p:sp>
        <p:nvSpPr>
          <p:cNvPr id="8" name="Fußzeilenplatzhalter 1">
            <a:extLst>
              <a:ext uri="{FF2B5EF4-FFF2-40B4-BE49-F238E27FC236}">
                <a16:creationId xmlns:a16="http://schemas.microsoft.com/office/drawing/2014/main" id="{2370376C-7405-F6A3-0615-FEF5A3678793}"/>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9" name="Foliennummernplatzhalter 4">
            <a:extLst>
              <a:ext uri="{FF2B5EF4-FFF2-40B4-BE49-F238E27FC236}">
                <a16:creationId xmlns:a16="http://schemas.microsoft.com/office/drawing/2014/main" id="{4BE3E205-348F-F5C3-0B19-9D2616F31A4E}"/>
              </a:ext>
            </a:extLst>
          </p:cNvPr>
          <p:cNvSpPr txBox="1">
            <a:spLocks/>
          </p:cNvSpPr>
          <p:nvPr/>
        </p:nvSpPr>
        <p:spPr>
          <a:xfrm>
            <a:off x="8155350" y="6368928"/>
            <a:ext cx="449098" cy="36000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fld id="{8543D2B0-58C7-4711-8976-E7A128C2074B}" type="slidenum">
              <a:rPr lang="de-CH" sz="1200" smtClean="0">
                <a:latin typeface="Calibri" panose="020F0502020204030204" pitchFamily="34" charset="0"/>
                <a:ea typeface="Calibri" panose="020F0502020204030204" pitchFamily="34" charset="0"/>
                <a:cs typeface="Calibri" panose="020F0502020204030204" pitchFamily="34" charset="0"/>
              </a:rPr>
              <a:pPr marL="0" indent="0">
                <a:buNone/>
              </a:pPr>
              <a:t>6</a:t>
            </a:fld>
            <a:endParaRPr lang="de-CH"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5785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a:xfrm>
            <a:off x="0" y="-27384"/>
            <a:ext cx="9144000" cy="720000"/>
          </a:xfrm>
          <a:solidFill>
            <a:schemeClr val="accent6">
              <a:lumMod val="40000"/>
              <a:lumOff val="60000"/>
            </a:schemeClr>
          </a:solidFill>
        </p:spPr>
        <p:txBody>
          <a:bodyPr>
            <a:normAutofit/>
          </a:bodyPr>
          <a:lstStyle/>
          <a:p>
            <a:r>
              <a:rPr lang="de-DE" b="1" dirty="0">
                <a:latin typeface="+mn-lt"/>
              </a:rPr>
              <a:t>Landwirtschaft der Schweiz: Entwicklung Anzahl Betriebe</a:t>
            </a:r>
            <a:endParaRPr lang="de-CH" b="1" dirty="0">
              <a:latin typeface="+mn-lt"/>
            </a:endParaRPr>
          </a:p>
        </p:txBody>
      </p:sp>
      <p:pic>
        <p:nvPicPr>
          <p:cNvPr id="6" name="Grafik 5">
            <a:extLst>
              <a:ext uri="{FF2B5EF4-FFF2-40B4-BE49-F238E27FC236}">
                <a16:creationId xmlns:a16="http://schemas.microsoft.com/office/drawing/2014/main" id="{245F7161-1150-BA5B-9852-B89ACA57C16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9138" y="908640"/>
            <a:ext cx="4304801" cy="2520360"/>
          </a:xfrm>
          <a:prstGeom prst="rect">
            <a:avLst/>
          </a:prstGeom>
        </p:spPr>
      </p:pic>
      <p:pic>
        <p:nvPicPr>
          <p:cNvPr id="8" name="Grafik 7">
            <a:extLst>
              <a:ext uri="{FF2B5EF4-FFF2-40B4-BE49-F238E27FC236}">
                <a16:creationId xmlns:a16="http://schemas.microsoft.com/office/drawing/2014/main" id="{F86978B9-7350-F568-04A6-F69C6B1BD9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5154" y="908640"/>
            <a:ext cx="4304801" cy="2520360"/>
          </a:xfrm>
          <a:prstGeom prst="rect">
            <a:avLst/>
          </a:prstGeom>
        </p:spPr>
      </p:pic>
      <p:pic>
        <p:nvPicPr>
          <p:cNvPr id="10" name="Grafik 9">
            <a:extLst>
              <a:ext uri="{FF2B5EF4-FFF2-40B4-BE49-F238E27FC236}">
                <a16:creationId xmlns:a16="http://schemas.microsoft.com/office/drawing/2014/main" id="{4BB05B5C-E027-3088-C87F-124954A7684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71600" y="3664596"/>
            <a:ext cx="5202285" cy="2448272"/>
          </a:xfrm>
          <a:prstGeom prst="rect">
            <a:avLst/>
          </a:prstGeom>
        </p:spPr>
      </p:pic>
      <p:sp>
        <p:nvSpPr>
          <p:cNvPr id="3" name="Textfeld 2">
            <a:extLst>
              <a:ext uri="{FF2B5EF4-FFF2-40B4-BE49-F238E27FC236}">
                <a16:creationId xmlns:a16="http://schemas.microsoft.com/office/drawing/2014/main" id="{39015DB6-6334-A692-6A20-206DA4A32B6C}"/>
              </a:ext>
            </a:extLst>
          </p:cNvPr>
          <p:cNvSpPr txBox="1"/>
          <p:nvPr/>
        </p:nvSpPr>
        <p:spPr>
          <a:xfrm>
            <a:off x="6793737" y="4509120"/>
            <a:ext cx="1451376" cy="577081"/>
          </a:xfrm>
          <a:prstGeom prst="rect">
            <a:avLst/>
          </a:prstGeom>
          <a:solidFill>
            <a:schemeClr val="accent4">
              <a:lumMod val="20000"/>
              <a:lumOff val="80000"/>
            </a:schemeClr>
          </a:solidFill>
          <a:ln>
            <a:solidFill>
              <a:schemeClr val="tx1"/>
            </a:solidFill>
          </a:ln>
        </p:spPr>
        <p:txBody>
          <a:bodyPr wrap="square" rtlCol="0">
            <a:spAutoFit/>
          </a:bodyPr>
          <a:lstStyle/>
          <a:p>
            <a:r>
              <a:rPr lang="de-CH" sz="1050" b="1" dirty="0"/>
              <a:t>Talregion: TZ</a:t>
            </a:r>
          </a:p>
          <a:p>
            <a:r>
              <a:rPr lang="de-CH" sz="1050" b="1" dirty="0"/>
              <a:t>Hügelregion: TZ &amp; BZI</a:t>
            </a:r>
          </a:p>
          <a:p>
            <a:r>
              <a:rPr lang="de-CH" sz="1050" b="1" dirty="0"/>
              <a:t>Bergregion: BZ II - IV</a:t>
            </a:r>
          </a:p>
        </p:txBody>
      </p:sp>
      <p:sp>
        <p:nvSpPr>
          <p:cNvPr id="5" name="Fußzeilenplatzhalter 1">
            <a:extLst>
              <a:ext uri="{FF2B5EF4-FFF2-40B4-BE49-F238E27FC236}">
                <a16:creationId xmlns:a16="http://schemas.microsoft.com/office/drawing/2014/main" id="{ED216B4B-664E-BB8D-F144-59B3E8C906D3}"/>
              </a:ext>
            </a:extLst>
          </p:cNvPr>
          <p:cNvSpPr>
            <a:spLocks noGrp="1"/>
          </p:cNvSpPr>
          <p:nvPr>
            <p:ph type="ftr" sz="quarter" idx="11"/>
          </p:nvPr>
        </p:nvSpPr>
        <p:spPr>
          <a:xfrm>
            <a:off x="4932040" y="6368928"/>
            <a:ext cx="2880000" cy="360000"/>
          </a:xfrm>
        </p:spPr>
        <p:txBody>
          <a:bodyPr/>
          <a:lstStyle/>
          <a:p>
            <a:r>
              <a:rPr lang="de-CH" dirty="0"/>
              <a:t>Lehrgang Biodiversitätsberatung</a:t>
            </a:r>
          </a:p>
        </p:txBody>
      </p:sp>
      <p:sp>
        <p:nvSpPr>
          <p:cNvPr id="7" name="Foliennummernplatzhalter 4">
            <a:extLst>
              <a:ext uri="{FF2B5EF4-FFF2-40B4-BE49-F238E27FC236}">
                <a16:creationId xmlns:a16="http://schemas.microsoft.com/office/drawing/2014/main" id="{B1ECA809-1AFD-079C-299C-6BA932BBF5AB}"/>
              </a:ext>
            </a:extLst>
          </p:cNvPr>
          <p:cNvSpPr txBox="1">
            <a:spLocks/>
          </p:cNvSpPr>
          <p:nvPr/>
        </p:nvSpPr>
        <p:spPr>
          <a:xfrm>
            <a:off x="8155350" y="6368928"/>
            <a:ext cx="449098" cy="36000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fld id="{8543D2B0-58C7-4711-8976-E7A128C2074B}" type="slidenum">
              <a:rPr lang="de-CH" sz="1200" smtClean="0">
                <a:latin typeface="Calibri" panose="020F0502020204030204" pitchFamily="34" charset="0"/>
                <a:ea typeface="Calibri" panose="020F0502020204030204" pitchFamily="34" charset="0"/>
                <a:cs typeface="Calibri" panose="020F0502020204030204" pitchFamily="34" charset="0"/>
              </a:rPr>
              <a:pPr marL="0" indent="0">
                <a:buNone/>
              </a:pPr>
              <a:t>7</a:t>
            </a:fld>
            <a:endParaRPr lang="de-CH"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05798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D86126-2FA0-4F13-857B-0852FD4811FE}"/>
              </a:ext>
            </a:extLst>
          </p:cNvPr>
          <p:cNvSpPr>
            <a:spLocks noGrp="1"/>
          </p:cNvSpPr>
          <p:nvPr>
            <p:ph type="ctrTitle"/>
          </p:nvPr>
        </p:nvSpPr>
        <p:spPr>
          <a:xfrm>
            <a:off x="1043608" y="1617464"/>
            <a:ext cx="7128792" cy="2387600"/>
          </a:xfrm>
        </p:spPr>
        <p:txBody>
          <a:bodyPr>
            <a:normAutofit/>
          </a:bodyPr>
          <a:lstStyle/>
          <a:p>
            <a:r>
              <a:rPr lang="de-DE" dirty="0">
                <a:latin typeface="+mn-lt"/>
              </a:rPr>
              <a:t>Teil 2</a:t>
            </a:r>
            <a:br>
              <a:rPr lang="de-DE" dirty="0">
                <a:latin typeface="+mn-lt"/>
              </a:rPr>
            </a:br>
            <a:r>
              <a:rPr lang="de-DE" dirty="0">
                <a:latin typeface="+mn-lt"/>
              </a:rPr>
              <a:t>Ackerbau</a:t>
            </a:r>
            <a:endParaRPr lang="de-CH" dirty="0">
              <a:latin typeface="+mn-lt"/>
            </a:endParaRPr>
          </a:p>
        </p:txBody>
      </p:sp>
    </p:spTree>
    <p:extLst>
      <p:ext uri="{BB962C8B-B14F-4D97-AF65-F5344CB8AC3E}">
        <p14:creationId xmlns:p14="http://schemas.microsoft.com/office/powerpoint/2010/main" val="269429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A919BB86-E45A-DD1F-F7C6-538DB04E7533}"/>
              </a:ext>
            </a:extLst>
          </p:cNvPr>
          <p:cNvPicPr>
            <a:picLocks noChangeAspect="1"/>
          </p:cNvPicPr>
          <p:nvPr/>
        </p:nvPicPr>
        <p:blipFill>
          <a:blip r:embed="rId3"/>
          <a:stretch>
            <a:fillRect/>
          </a:stretch>
        </p:blipFill>
        <p:spPr>
          <a:xfrm>
            <a:off x="0" y="44624"/>
            <a:ext cx="9144000" cy="6192688"/>
          </a:xfrm>
          <a:prstGeom prst="rect">
            <a:avLst/>
          </a:prstGeom>
        </p:spPr>
      </p:pic>
      <p:sp>
        <p:nvSpPr>
          <p:cNvPr id="11" name="Textfeld 10">
            <a:extLst>
              <a:ext uri="{FF2B5EF4-FFF2-40B4-BE49-F238E27FC236}">
                <a16:creationId xmlns:a16="http://schemas.microsoft.com/office/drawing/2014/main" id="{71C9949B-D6ED-9C1F-153A-DB4E91F027F6}"/>
              </a:ext>
            </a:extLst>
          </p:cNvPr>
          <p:cNvSpPr txBox="1"/>
          <p:nvPr/>
        </p:nvSpPr>
        <p:spPr>
          <a:xfrm>
            <a:off x="-1" y="3212976"/>
            <a:ext cx="6300193" cy="646331"/>
          </a:xfrm>
          <a:prstGeom prst="rect">
            <a:avLst/>
          </a:prstGeom>
          <a:solidFill>
            <a:schemeClr val="accent4">
              <a:lumMod val="40000"/>
              <a:lumOff val="60000"/>
            </a:schemeClr>
          </a:solidFill>
        </p:spPr>
        <p:txBody>
          <a:bodyPr wrap="square" rtlCol="0">
            <a:spAutoFit/>
          </a:bodyPr>
          <a:lstStyle/>
          <a:p>
            <a:pPr marL="285750" indent="-285750">
              <a:buFont typeface="Symbol" panose="05050102010706020507" pitchFamily="18" charset="2"/>
              <a:buChar char="-"/>
            </a:pPr>
            <a:r>
              <a:rPr lang="de-DE" dirty="0"/>
              <a:t>Generell „einfach“ im Anbau, geringer Arbeitsaufwand</a:t>
            </a:r>
          </a:p>
          <a:p>
            <a:pPr marL="285750" indent="-285750">
              <a:buFont typeface="Symbol" panose="05050102010706020507" pitchFamily="18" charset="2"/>
              <a:buChar char="-"/>
            </a:pPr>
            <a:r>
              <a:rPr lang="de-DE" dirty="0"/>
              <a:t>Getreide: Geeignete Sorten für extensive Produktion</a:t>
            </a:r>
            <a:endParaRPr lang="de-CH" dirty="0"/>
          </a:p>
        </p:txBody>
      </p:sp>
      <p:graphicFrame>
        <p:nvGraphicFramePr>
          <p:cNvPr id="12" name="Tabelle 12">
            <a:extLst>
              <a:ext uri="{FF2B5EF4-FFF2-40B4-BE49-F238E27FC236}">
                <a16:creationId xmlns:a16="http://schemas.microsoft.com/office/drawing/2014/main" id="{45F6E5B0-FD28-A249-4217-55AB0BB13F99}"/>
              </a:ext>
            </a:extLst>
          </p:cNvPr>
          <p:cNvGraphicFramePr>
            <a:graphicFrameLocks noGrp="1"/>
          </p:cNvGraphicFramePr>
          <p:nvPr>
            <p:extLst>
              <p:ext uri="{D42A27DB-BD31-4B8C-83A1-F6EECF244321}">
                <p14:modId xmlns:p14="http://schemas.microsoft.com/office/powerpoint/2010/main" val="572130537"/>
              </p:ext>
            </p:extLst>
          </p:nvPr>
        </p:nvGraphicFramePr>
        <p:xfrm>
          <a:off x="-1" y="-99392"/>
          <a:ext cx="9144000" cy="3373120"/>
        </p:xfrm>
        <a:graphic>
          <a:graphicData uri="http://schemas.openxmlformats.org/drawingml/2006/table">
            <a:tbl>
              <a:tblPr firstRow="1" bandRow="1">
                <a:tableStyleId>{93296810-A885-4BE3-A3E7-6D5BEEA58F35}</a:tableStyleId>
              </a:tblPr>
              <a:tblGrid>
                <a:gridCol w="2699793">
                  <a:extLst>
                    <a:ext uri="{9D8B030D-6E8A-4147-A177-3AD203B41FA5}">
                      <a16:colId xmlns:a16="http://schemas.microsoft.com/office/drawing/2014/main" val="4254193743"/>
                    </a:ext>
                  </a:extLst>
                </a:gridCol>
                <a:gridCol w="6444207">
                  <a:extLst>
                    <a:ext uri="{9D8B030D-6E8A-4147-A177-3AD203B41FA5}">
                      <a16:colId xmlns:a16="http://schemas.microsoft.com/office/drawing/2014/main" val="3347503507"/>
                    </a:ext>
                  </a:extLst>
                </a:gridCol>
              </a:tblGrid>
              <a:tr h="370840">
                <a:tc gridSpan="2">
                  <a:txBody>
                    <a:bodyPr/>
                    <a:lstStyle/>
                    <a:p>
                      <a:r>
                        <a:rPr lang="de-DE" sz="2200" b="1" dirty="0">
                          <a:solidFill>
                            <a:schemeClr val="tx1"/>
                          </a:solidFill>
                        </a:rPr>
                        <a:t>Ackerbau: Wichtigste Getreidearten &amp; Mais</a:t>
                      </a:r>
                      <a:endParaRPr lang="de-CH" sz="2200" b="1" dirty="0">
                        <a:solidFill>
                          <a:schemeClr val="tx1"/>
                        </a:solidFill>
                      </a:endParaRPr>
                    </a:p>
                  </a:txBody>
                  <a:tcPr>
                    <a:solidFill>
                      <a:schemeClr val="accent6">
                        <a:lumMod val="40000"/>
                        <a:lumOff val="60000"/>
                      </a:schemeClr>
                    </a:solidFill>
                  </a:tcPr>
                </a:tc>
                <a:tc hMerge="1">
                  <a:txBody>
                    <a:bodyPr/>
                    <a:lstStyle/>
                    <a:p>
                      <a:endParaRPr lang="de-CH" dirty="0"/>
                    </a:p>
                  </a:txBody>
                  <a:tcPr/>
                </a:tc>
                <a:extLst>
                  <a:ext uri="{0D108BD9-81ED-4DB2-BD59-A6C34878D82A}">
                    <a16:rowId xmlns:a16="http://schemas.microsoft.com/office/drawing/2014/main" val="3626885600"/>
                  </a:ext>
                </a:extLst>
              </a:tr>
              <a:tr h="370840">
                <a:tc gridSpan="2">
                  <a:txBody>
                    <a:bodyPr/>
                    <a:lstStyle/>
                    <a:p>
                      <a:r>
                        <a:rPr lang="de-DE" b="1" dirty="0"/>
                        <a:t>Brotgetreide</a:t>
                      </a:r>
                    </a:p>
                  </a:txBody>
                  <a:tcPr/>
                </a:tc>
                <a:tc hMerge="1">
                  <a:txBody>
                    <a:bodyPr/>
                    <a:lstStyle/>
                    <a:p>
                      <a:endParaRPr lang="de-DE" b="1" dirty="0"/>
                    </a:p>
                  </a:txBody>
                  <a:tcPr/>
                </a:tc>
                <a:extLst>
                  <a:ext uri="{0D108BD9-81ED-4DB2-BD59-A6C34878D82A}">
                    <a16:rowId xmlns:a16="http://schemas.microsoft.com/office/drawing/2014/main" val="2493420507"/>
                  </a:ext>
                </a:extLst>
              </a:tr>
              <a:tr h="370840">
                <a:tc>
                  <a:txBody>
                    <a:bodyPr/>
                    <a:lstStyle/>
                    <a:p>
                      <a:r>
                        <a:rPr lang="de-DE" dirty="0"/>
                        <a:t>Weizen, Roggen, Dinkel</a:t>
                      </a:r>
                      <a:endParaRPr lang="de-CH" dirty="0"/>
                    </a:p>
                  </a:txBody>
                  <a:tcPr/>
                </a:tc>
                <a:tc>
                  <a:txBody>
                    <a:bodyPr/>
                    <a:lstStyle/>
                    <a:p>
                      <a:r>
                        <a:rPr lang="de-DE" dirty="0"/>
                        <a:t>vorwiegend Wintersorten, Saat im Herbst</a:t>
                      </a:r>
                      <a:r>
                        <a:rPr lang="de-CH" dirty="0"/>
                        <a:t>, Ernte im Sommer</a:t>
                      </a:r>
                      <a:endParaRPr lang="de-DE" dirty="0"/>
                    </a:p>
                  </a:txBody>
                  <a:tcPr/>
                </a:tc>
                <a:extLst>
                  <a:ext uri="{0D108BD9-81ED-4DB2-BD59-A6C34878D82A}">
                    <a16:rowId xmlns:a16="http://schemas.microsoft.com/office/drawing/2014/main" val="2165802748"/>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Futtergetreide</a:t>
                      </a:r>
                      <a:endParaRPr lang="de-CH" b="1" dirty="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CH" b="1" dirty="0"/>
                    </a:p>
                  </a:txBody>
                  <a:tcPr/>
                </a:tc>
                <a:extLst>
                  <a:ext uri="{0D108BD9-81ED-4DB2-BD59-A6C34878D82A}">
                    <a16:rowId xmlns:a16="http://schemas.microsoft.com/office/drawing/2014/main" val="2514780231"/>
                  </a:ext>
                </a:extLst>
              </a:tr>
              <a:tr h="370840">
                <a:tc>
                  <a:txBody>
                    <a:bodyPr/>
                    <a:lstStyle/>
                    <a:p>
                      <a:r>
                        <a:rPr lang="de-DE" dirty="0"/>
                        <a:t>Gerste, Weizen, Triticale</a:t>
                      </a:r>
                    </a:p>
                  </a:txBody>
                  <a:tcPr/>
                </a:tc>
                <a:tc>
                  <a:txBody>
                    <a:bodyPr/>
                    <a:lstStyle/>
                    <a:p>
                      <a:r>
                        <a:rPr lang="de-DE" dirty="0"/>
                        <a:t>vorwiegend Wintersorten, Saat im Herbst, Ernte im Sommer</a:t>
                      </a:r>
                    </a:p>
                  </a:txBody>
                  <a:tcPr/>
                </a:tc>
                <a:extLst>
                  <a:ext uri="{0D108BD9-81ED-4DB2-BD59-A6C34878D82A}">
                    <a16:rowId xmlns:a16="http://schemas.microsoft.com/office/drawing/2014/main" val="2415991987"/>
                  </a:ext>
                </a:extLst>
              </a:tr>
              <a:tr h="293260">
                <a:tc gridSpan="2">
                  <a:txBody>
                    <a:bodyPr/>
                    <a:lstStyle/>
                    <a:p>
                      <a:r>
                        <a:rPr lang="de-DE" b="1" dirty="0"/>
                        <a:t>Weitere Speisegetreidearten</a:t>
                      </a:r>
                      <a:endParaRPr lang="de-CH" b="1" dirty="0"/>
                    </a:p>
                  </a:txBody>
                  <a:tcPr/>
                </a:tc>
                <a:tc hMerge="1">
                  <a:txBody>
                    <a:bodyPr/>
                    <a:lstStyle/>
                    <a:p>
                      <a:endParaRPr lang="de-CH" dirty="0"/>
                    </a:p>
                  </a:txBody>
                  <a:tcPr/>
                </a:tc>
                <a:extLst>
                  <a:ext uri="{0D108BD9-81ED-4DB2-BD59-A6C34878D82A}">
                    <a16:rowId xmlns:a16="http://schemas.microsoft.com/office/drawing/2014/main" val="3745492458"/>
                  </a:ext>
                </a:extLst>
              </a:tr>
              <a:tr h="182880">
                <a:tc>
                  <a:txBody>
                    <a:bodyPr/>
                    <a:lstStyle/>
                    <a:p>
                      <a:r>
                        <a:rPr lang="de-DE" dirty="0"/>
                        <a:t>Hafer</a:t>
                      </a:r>
                      <a:endParaRPr lang="de-CH" dirty="0"/>
                    </a:p>
                  </a:txBody>
                  <a:tcPr/>
                </a:tc>
                <a:tc>
                  <a:txBody>
                    <a:bodyPr/>
                    <a:lstStyle/>
                    <a:p>
                      <a:r>
                        <a:rPr lang="de-DE" dirty="0"/>
                        <a:t>vorwiegend Sommersorten, Saat im Frühling, Ernte im Sommer</a:t>
                      </a:r>
                      <a:endParaRPr lang="de-CH" dirty="0"/>
                    </a:p>
                  </a:txBody>
                  <a:tcPr/>
                </a:tc>
                <a:extLst>
                  <a:ext uri="{0D108BD9-81ED-4DB2-BD59-A6C34878D82A}">
                    <a16:rowId xmlns:a16="http://schemas.microsoft.com/office/drawing/2014/main" val="4172042650"/>
                  </a:ext>
                </a:extLst>
              </a:tr>
              <a:tr h="182880">
                <a:tc gridSpan="2">
                  <a:txBody>
                    <a:bodyPr/>
                    <a:lstStyle/>
                    <a:p>
                      <a:r>
                        <a:rPr lang="de-DE" b="1" dirty="0"/>
                        <a:t>Weitere wichtige Futterpflanze</a:t>
                      </a:r>
                      <a:endParaRPr lang="de-CH" b="1" dirty="0"/>
                    </a:p>
                  </a:txBody>
                  <a:tcPr/>
                </a:tc>
                <a:tc hMerge="1">
                  <a:txBody>
                    <a:bodyPr/>
                    <a:lstStyle/>
                    <a:p>
                      <a:endParaRPr lang="de-CH" dirty="0"/>
                    </a:p>
                  </a:txBody>
                  <a:tcPr/>
                </a:tc>
                <a:extLst>
                  <a:ext uri="{0D108BD9-81ED-4DB2-BD59-A6C34878D82A}">
                    <a16:rowId xmlns:a16="http://schemas.microsoft.com/office/drawing/2014/main" val="350336364"/>
                  </a:ext>
                </a:extLst>
              </a:tr>
              <a:tr h="182880">
                <a:tc>
                  <a:txBody>
                    <a:bodyPr/>
                    <a:lstStyle/>
                    <a:p>
                      <a:r>
                        <a:rPr lang="de-DE" b="0" dirty="0"/>
                        <a:t>Mais</a:t>
                      </a:r>
                      <a:endParaRPr lang="de-CH"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Ansaat im Frühling, Ernte Sommer (grün), Herbst (Silo, Körner)</a:t>
                      </a:r>
                      <a:endParaRPr lang="de-CH" dirty="0"/>
                    </a:p>
                  </a:txBody>
                  <a:tcPr/>
                </a:tc>
                <a:extLst>
                  <a:ext uri="{0D108BD9-81ED-4DB2-BD59-A6C34878D82A}">
                    <a16:rowId xmlns:a16="http://schemas.microsoft.com/office/drawing/2014/main" val="1817331019"/>
                  </a:ext>
                </a:extLst>
              </a:tr>
            </a:tbl>
          </a:graphicData>
        </a:graphic>
      </p:graphicFrame>
      <p:sp>
        <p:nvSpPr>
          <p:cNvPr id="4" name="Fußzeilenplatzhalter 1">
            <a:extLst>
              <a:ext uri="{FF2B5EF4-FFF2-40B4-BE49-F238E27FC236}">
                <a16:creationId xmlns:a16="http://schemas.microsoft.com/office/drawing/2014/main" id="{64A8E2CF-C317-E089-7A72-C3E4C2398AD9}"/>
              </a:ext>
            </a:extLst>
          </p:cNvPr>
          <p:cNvSpPr txBox="1">
            <a:spLocks/>
          </p:cNvSpPr>
          <p:nvPr/>
        </p:nvSpPr>
        <p:spPr>
          <a:xfrm>
            <a:off x="4932040" y="6368928"/>
            <a:ext cx="2880000" cy="36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CH" sz="1200" dirty="0">
                <a:solidFill>
                  <a:schemeClr val="tx1">
                    <a:lumMod val="50000"/>
                    <a:lumOff val="50000"/>
                  </a:schemeClr>
                </a:solidFill>
              </a:rPr>
              <a:t>Lehrgang Biodiversitätsberatung</a:t>
            </a:r>
          </a:p>
        </p:txBody>
      </p:sp>
    </p:spTree>
    <p:extLst>
      <p:ext uri="{BB962C8B-B14F-4D97-AF65-F5344CB8AC3E}">
        <p14:creationId xmlns:p14="http://schemas.microsoft.com/office/powerpoint/2010/main" val="4012593053"/>
      </p:ext>
    </p:extLst>
  </p:cSld>
  <p:clrMapOvr>
    <a:masterClrMapping/>
  </p:clrMapOvr>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2d10406-eaae-41c3-88b9-698793e76f51">
      <Terms xmlns="http://schemas.microsoft.com/office/infopath/2007/PartnerControls"/>
    </lcf76f155ced4ddcb4097134ff3c332f>
    <TaxCatchAll xmlns="4813c16e-7537-4e12-aeaa-392e5d7335a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73E8815154C13C42A2B4D3323D70F6C2" ma:contentTypeVersion="13" ma:contentTypeDescription="Ein neues Dokument erstellen." ma:contentTypeScope="" ma:versionID="aaf1e67f7479f0cc95f11dd8d29c9c19">
  <xsd:schema xmlns:xsd="http://www.w3.org/2001/XMLSchema" xmlns:xs="http://www.w3.org/2001/XMLSchema" xmlns:p="http://schemas.microsoft.com/office/2006/metadata/properties" xmlns:ns2="b2d10406-eaae-41c3-88b9-698793e76f51" xmlns:ns3="4813c16e-7537-4e12-aeaa-392e5d7335a1" targetNamespace="http://schemas.microsoft.com/office/2006/metadata/properties" ma:root="true" ma:fieldsID="02c1eb7f02bda30305b8ff50c8fbb17d" ns2:_="" ns3:_="">
    <xsd:import namespace="b2d10406-eaae-41c3-88b9-698793e76f51"/>
    <xsd:import namespace="4813c16e-7537-4e12-aeaa-392e5d7335a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Billing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10406-eaae-41c3-88b9-698793e76f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1bc49ad8-0d76-4442-b3ec-dfaba3082bc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813c16e-7537-4e12-aeaa-392e5d7335a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e58f48-bdd5-45ad-aecc-91b85314a1e7}" ma:internalName="TaxCatchAll" ma:showField="CatchAllData" ma:web="4813c16e-7537-4e12-aeaa-392e5d7335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5CF6B6-F600-4DF9-A534-F9E4E16E99A6}">
  <ds:schemaRefs>
    <ds:schemaRef ds:uri="http://schemas.microsoft.com/sharepoint/v3/contenttype/forms"/>
  </ds:schemaRefs>
</ds:datastoreItem>
</file>

<file path=customXml/itemProps2.xml><?xml version="1.0" encoding="utf-8"?>
<ds:datastoreItem xmlns:ds="http://schemas.openxmlformats.org/officeDocument/2006/customXml" ds:itemID="{3B1F0389-DCC4-4552-AF62-62FC06389D97}">
  <ds:schemaRefs>
    <ds:schemaRef ds:uri="http://schemas.microsoft.com/office/2006/metadata/properties"/>
    <ds:schemaRef ds:uri="http://schemas.microsoft.com/sharepoint/v3"/>
    <ds:schemaRef ds:uri="926ccd4c-651f-4ccc-af87-3950eef9fda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dd18740c-b141-4d05-9751-e9f3dcf7e76f"/>
    <ds:schemaRef ds:uri="http://www.w3.org/XML/1998/namespace"/>
    <ds:schemaRef ds:uri="http://purl.org/dc/dcmitype/"/>
    <ds:schemaRef ds:uri="6198184d-d2c8-499d-9d12-552a8ace3336"/>
    <ds:schemaRef ds:uri="931b810c-e1bd-460f-9377-b918a6c9e4ac"/>
  </ds:schemaRefs>
</ds:datastoreItem>
</file>

<file path=customXml/itemProps3.xml><?xml version="1.0" encoding="utf-8"?>
<ds:datastoreItem xmlns:ds="http://schemas.openxmlformats.org/officeDocument/2006/customXml" ds:itemID="{0569F501-3339-4E0A-994A-BE178A6716D4}"/>
</file>

<file path=docProps/app.xml><?xml version="1.0" encoding="utf-8"?>
<Properties xmlns="http://schemas.openxmlformats.org/officeDocument/2006/extended-properties" xmlns:vt="http://schemas.openxmlformats.org/officeDocument/2006/docPropsVTypes">
  <Template/>
  <TotalTime>0</TotalTime>
  <Words>3422</Words>
  <Application>Microsoft Office PowerPoint</Application>
  <PresentationFormat>Bildschirmpräsentation (4:3)</PresentationFormat>
  <Paragraphs>665</Paragraphs>
  <Slides>38</Slides>
  <Notes>37</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38</vt:i4>
      </vt:variant>
    </vt:vector>
  </HeadingPairs>
  <TitlesOfParts>
    <vt:vector size="44" baseType="lpstr">
      <vt:lpstr>Arial</vt:lpstr>
      <vt:lpstr>Calibri</vt:lpstr>
      <vt:lpstr>Symbol</vt:lpstr>
      <vt:lpstr>Times New Roman</vt:lpstr>
      <vt:lpstr>Wingdings</vt:lpstr>
      <vt:lpstr>Benutzerdefiniertes Design</vt:lpstr>
      <vt:lpstr>Ausbildungsgang Fachperson Biodiversitätsberatung</vt:lpstr>
      <vt:lpstr>PowerPoint-Präsentation</vt:lpstr>
      <vt:lpstr>PowerPoint-Präsentation</vt:lpstr>
      <vt:lpstr>Teil 1 Rahmenbedingungen</vt:lpstr>
      <vt:lpstr>Landwirtschaft der Schweiz: „Grasland Schweiz“</vt:lpstr>
      <vt:lpstr>Landwirtschaft der Schweiz: Nutzung der Ackerfläche</vt:lpstr>
      <vt:lpstr>Landwirtschaft der Schweiz: Entwicklung Anzahl Betriebe</vt:lpstr>
      <vt:lpstr>Teil 2 Ackerbau</vt:lpstr>
      <vt:lpstr>PowerPoint-Präsentation</vt:lpstr>
      <vt:lpstr>Ackerbau: Beispiele für anspruchsvollere Ackerkulturen</vt:lpstr>
      <vt:lpstr>Ackerbau: Beispiele für Nischenkulturen</vt:lpstr>
      <vt:lpstr>Ackerbau: Bodenbearbeitung</vt:lpstr>
      <vt:lpstr>Ackerbau: Unkrautregulierung</vt:lpstr>
      <vt:lpstr>Ackerbau: Pflanzenschutz (Krankheiten &amp; Schädlinge)</vt:lpstr>
      <vt:lpstr>Ackerbau: Aktuelle Entwicklungen Boden- und Pflanzenschutz</vt:lpstr>
      <vt:lpstr>Ackerbau: Bezug zur Biodiversitätsförderung</vt:lpstr>
      <vt:lpstr>Ackerbau: Bezug zur Biodiversitätsförderung</vt:lpstr>
      <vt:lpstr>Ackerbau: Bezüge zur Biodiversitätsförderung</vt:lpstr>
      <vt:lpstr>Ackerbau: Fruchtfolge</vt:lpstr>
      <vt:lpstr>Ackerbau: Vorgaben für die Fruchtfolge</vt:lpstr>
      <vt:lpstr>Ackerbau: Bodenschutz</vt:lpstr>
      <vt:lpstr>PowerPoint-Präsentation</vt:lpstr>
      <vt:lpstr>Fruchtfolge &amp; Bodenschutz : Bezug zur Biodiversitätsförderung</vt:lpstr>
      <vt:lpstr>Teil 3 Futterbau</vt:lpstr>
      <vt:lpstr>Futterbau: Grasland Schweiz</vt:lpstr>
      <vt:lpstr>Futterbau</vt:lpstr>
      <vt:lpstr>Futterbau: Wiese oder Weide?</vt:lpstr>
      <vt:lpstr>Futterbau: Mähgeräte (Merkblatt Erntetechnik Agridea)</vt:lpstr>
      <vt:lpstr>Futterbau: Bearbeitungs- und Erntegeräte (Merkblatt Erntetechnik Agridea) </vt:lpstr>
      <vt:lpstr>Futterbau: Optimale Schnittzeitpunkte für Konservierungsfutter</vt:lpstr>
      <vt:lpstr>Futterbau: Überschlagsrechnung Milchproduktionspotenzial</vt:lpstr>
      <vt:lpstr>Futterbau: Bezüge zur Biodiversitätsförderung</vt:lpstr>
      <vt:lpstr>Futterbau: Bezüge zur Biodiversitätsförderung</vt:lpstr>
      <vt:lpstr>Futterbau: Bezüge zur Biodiversitätsförderung</vt:lpstr>
      <vt:lpstr>Futterbau: Bezüge zur Biodiversitätsförderung</vt:lpstr>
      <vt:lpstr>  Fazit Biodiversitätsförderung: „Es sind immer die gleichen Aspekte…“  </vt:lpstr>
      <vt:lpstr>PowerPoint-Präsentation</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Weidmann Gilles</dc:creator>
  <cp:lastModifiedBy>Zurbrügg Corinne</cp:lastModifiedBy>
  <cp:revision>600</cp:revision>
  <cp:lastPrinted>2023-01-23T11:00:51Z</cp:lastPrinted>
  <dcterms:created xsi:type="dcterms:W3CDTF">2017-09-25T14:16:51Z</dcterms:created>
  <dcterms:modified xsi:type="dcterms:W3CDTF">2026-06-01T12:52:51Z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0x01010073E8815154C13C42A2B4D3323D70F6C2</vt:lpwstr>
  </property>
  <property fmtid="{D5CDD505-2E9C-101B-9397-08002B2CF9AE}" pid="3" name="MediaServiceImageTags">
    <vt:lpwstr/>
  </property>
</Properties>
</file>