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32"/>
  </p:notesMasterIdLst>
  <p:sldIdLst>
    <p:sldId id="294" r:id="rId5"/>
    <p:sldId id="297" r:id="rId6"/>
    <p:sldId id="305" r:id="rId7"/>
    <p:sldId id="306" r:id="rId8"/>
    <p:sldId id="307" r:id="rId9"/>
    <p:sldId id="347" r:id="rId10"/>
    <p:sldId id="353" r:id="rId11"/>
    <p:sldId id="348" r:id="rId12"/>
    <p:sldId id="312" r:id="rId13"/>
    <p:sldId id="341" r:id="rId14"/>
    <p:sldId id="313" r:id="rId15"/>
    <p:sldId id="314" r:id="rId16"/>
    <p:sldId id="340" r:id="rId17"/>
    <p:sldId id="315" r:id="rId18"/>
    <p:sldId id="316" r:id="rId19"/>
    <p:sldId id="317" r:id="rId20"/>
    <p:sldId id="318" r:id="rId21"/>
    <p:sldId id="320" r:id="rId22"/>
    <p:sldId id="322" r:id="rId23"/>
    <p:sldId id="323" r:id="rId24"/>
    <p:sldId id="324" r:id="rId25"/>
    <p:sldId id="350" r:id="rId26"/>
    <p:sldId id="349" r:id="rId27"/>
    <p:sldId id="351" r:id="rId28"/>
    <p:sldId id="352" r:id="rId29"/>
    <p:sldId id="339" r:id="rId30"/>
    <p:sldId id="354" r:id="rId31"/>
  </p:sldIdLst>
  <p:sldSz cx="9144000" cy="6858000" type="screen4x3"/>
  <p:notesSz cx="6669088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FFFF"/>
    <a:srgbClr val="FBE5D6"/>
    <a:srgbClr val="FF0000"/>
    <a:srgbClr val="FE5F44"/>
    <a:srgbClr val="CCFFFF"/>
    <a:srgbClr val="FDDC7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D1F48E-0A16-4B4E-9862-A773F4D13EBB}" v="2" dt="2026-06-01T12:47:47.846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0" autoAdjust="0"/>
    <p:restoredTop sz="69450" autoAdjust="0"/>
  </p:normalViewPr>
  <p:slideViewPr>
    <p:cSldViewPr>
      <p:cViewPr varScale="1">
        <p:scale>
          <a:sx n="88" d="100"/>
          <a:sy n="88" d="100"/>
        </p:scale>
        <p:origin x="21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06:28.165" v="19" actId="6549"/>
      <pc:docMkLst>
        <pc:docMk/>
      </pc:docMkLst>
      <pc:sldChg chg="delSp modSp mod">
        <pc:chgData name="Zurbrügg Corinne" userId="9bf00a35-daaf-4b5d-a00c-eae22b493c7e" providerId="ADAL" clId="{F896CB6E-1FF8-4F8E-BB38-22186265DB2A}" dt="2026-06-01T13:06:28.165" v="19" actId="6549"/>
        <pc:sldMkLst>
          <pc:docMk/>
          <pc:sldMk cId="2323421958" sldId="294"/>
        </pc:sldMkLst>
        <pc:spChg chg="mod">
          <ac:chgData name="Zurbrügg Corinne" userId="9bf00a35-daaf-4b5d-a00c-eae22b493c7e" providerId="ADAL" clId="{F896CB6E-1FF8-4F8E-BB38-22186265DB2A}" dt="2026-06-01T13:06:28.165" v="19" actId="6549"/>
          <ac:spMkLst>
            <pc:docMk/>
            <pc:sldMk cId="2323421958" sldId="294"/>
            <ac:spMk id="3" creationId="{7F6B1E64-B0A8-4466-9781-1A50D6C4C1CE}"/>
          </ac:spMkLst>
        </pc:spChg>
        <pc:spChg chg="del">
          <ac:chgData name="Zurbrügg Corinne" userId="9bf00a35-daaf-4b5d-a00c-eae22b493c7e" providerId="ADAL" clId="{F896CB6E-1FF8-4F8E-BB38-22186265DB2A}" dt="2026-06-01T12:44:27.065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modNotesTx">
        <pc:chgData name="Zurbrügg Corinne" userId="9bf00a35-daaf-4b5d-a00c-eae22b493c7e" providerId="ADAL" clId="{F896CB6E-1FF8-4F8E-BB38-22186265DB2A}" dt="2026-06-01T12:44:36.718" v="1" actId="6549"/>
        <pc:sldMkLst>
          <pc:docMk/>
          <pc:sldMk cId="3792092557" sldId="305"/>
        </pc:sldMkLst>
      </pc:sldChg>
      <pc:sldChg chg="modNotesTx">
        <pc:chgData name="Zurbrügg Corinne" userId="9bf00a35-daaf-4b5d-a00c-eae22b493c7e" providerId="ADAL" clId="{F896CB6E-1FF8-4F8E-BB38-22186265DB2A}" dt="2026-06-01T12:45:02.569" v="5" actId="6549"/>
        <pc:sldMkLst>
          <pc:docMk/>
          <pc:sldMk cId="3218402392" sldId="312"/>
        </pc:sldMkLst>
      </pc:sldChg>
      <pc:sldChg chg="modNotesTx">
        <pc:chgData name="Zurbrügg Corinne" userId="9bf00a35-daaf-4b5d-a00c-eae22b493c7e" providerId="ADAL" clId="{F896CB6E-1FF8-4F8E-BB38-22186265DB2A}" dt="2026-06-01T12:45:11.584" v="7" actId="6549"/>
        <pc:sldMkLst>
          <pc:docMk/>
          <pc:sldMk cId="1422335405" sldId="313"/>
        </pc:sldMkLst>
      </pc:sldChg>
      <pc:sldChg chg="modNotesTx">
        <pc:chgData name="Zurbrügg Corinne" userId="9bf00a35-daaf-4b5d-a00c-eae22b493c7e" providerId="ADAL" clId="{F896CB6E-1FF8-4F8E-BB38-22186265DB2A}" dt="2026-06-01T12:45:17.960" v="8" actId="6549"/>
        <pc:sldMkLst>
          <pc:docMk/>
          <pc:sldMk cId="1897977048" sldId="314"/>
        </pc:sldMkLst>
      </pc:sldChg>
      <pc:sldChg chg="modNotesTx">
        <pc:chgData name="Zurbrügg Corinne" userId="9bf00a35-daaf-4b5d-a00c-eae22b493c7e" providerId="ADAL" clId="{F896CB6E-1FF8-4F8E-BB38-22186265DB2A}" dt="2026-06-01T12:45:26.599" v="9" actId="6549"/>
        <pc:sldMkLst>
          <pc:docMk/>
          <pc:sldMk cId="443516655" sldId="316"/>
        </pc:sldMkLst>
      </pc:sldChg>
      <pc:sldChg chg="modNotesTx">
        <pc:chgData name="Zurbrügg Corinne" userId="9bf00a35-daaf-4b5d-a00c-eae22b493c7e" providerId="ADAL" clId="{F896CB6E-1FF8-4F8E-BB38-22186265DB2A}" dt="2026-06-01T12:45:32.716" v="10" actId="6549"/>
        <pc:sldMkLst>
          <pc:docMk/>
          <pc:sldMk cId="2594402519" sldId="317"/>
        </pc:sldMkLst>
      </pc:sldChg>
      <pc:sldChg chg="modNotesTx">
        <pc:chgData name="Zurbrügg Corinne" userId="9bf00a35-daaf-4b5d-a00c-eae22b493c7e" providerId="ADAL" clId="{F896CB6E-1FF8-4F8E-BB38-22186265DB2A}" dt="2026-06-01T12:45:38.395" v="11" actId="6549"/>
        <pc:sldMkLst>
          <pc:docMk/>
          <pc:sldMk cId="2007840658" sldId="322"/>
        </pc:sldMkLst>
      </pc:sldChg>
      <pc:sldChg chg="modNotesTx">
        <pc:chgData name="Zurbrügg Corinne" userId="9bf00a35-daaf-4b5d-a00c-eae22b493c7e" providerId="ADAL" clId="{F896CB6E-1FF8-4F8E-BB38-22186265DB2A}" dt="2026-06-01T12:45:46.575" v="12" actId="6549"/>
        <pc:sldMkLst>
          <pc:docMk/>
          <pc:sldMk cId="1932324174" sldId="324"/>
        </pc:sldMkLst>
      </pc:sldChg>
      <pc:sldChg chg="modNotesTx">
        <pc:chgData name="Zurbrügg Corinne" userId="9bf00a35-daaf-4b5d-a00c-eae22b493c7e" providerId="ADAL" clId="{F896CB6E-1FF8-4F8E-BB38-22186265DB2A}" dt="2026-06-01T12:45:06.563" v="6" actId="6549"/>
        <pc:sldMkLst>
          <pc:docMk/>
          <pc:sldMk cId="1797041737" sldId="341"/>
        </pc:sldMkLst>
      </pc:sldChg>
      <pc:sldChg chg="modNotesTx">
        <pc:chgData name="Zurbrügg Corinne" userId="9bf00a35-daaf-4b5d-a00c-eae22b493c7e" providerId="ADAL" clId="{F896CB6E-1FF8-4F8E-BB38-22186265DB2A}" dt="2026-06-01T12:44:48.109" v="2" actId="6549"/>
        <pc:sldMkLst>
          <pc:docMk/>
          <pc:sldMk cId="3551713031" sldId="347"/>
        </pc:sldMkLst>
      </pc:sldChg>
      <pc:sldChg chg="modNotesTx">
        <pc:chgData name="Zurbrügg Corinne" userId="9bf00a35-daaf-4b5d-a00c-eae22b493c7e" providerId="ADAL" clId="{F896CB6E-1FF8-4F8E-BB38-22186265DB2A}" dt="2026-06-01T12:44:55.993" v="4" actId="6549"/>
        <pc:sldMkLst>
          <pc:docMk/>
          <pc:sldMk cId="3376996282" sldId="348"/>
        </pc:sldMkLst>
      </pc:sldChg>
      <pc:sldChg chg="modNotesTx">
        <pc:chgData name="Zurbrügg Corinne" userId="9bf00a35-daaf-4b5d-a00c-eae22b493c7e" providerId="ADAL" clId="{F896CB6E-1FF8-4F8E-BB38-22186265DB2A}" dt="2026-06-01T12:46:02.316" v="15" actId="6549"/>
        <pc:sldMkLst>
          <pc:docMk/>
          <pc:sldMk cId="2554084188" sldId="349"/>
        </pc:sldMkLst>
      </pc:sldChg>
      <pc:sldChg chg="modNotesTx">
        <pc:chgData name="Zurbrügg Corinne" userId="9bf00a35-daaf-4b5d-a00c-eae22b493c7e" providerId="ADAL" clId="{F896CB6E-1FF8-4F8E-BB38-22186265DB2A}" dt="2026-06-01T12:45:51.006" v="13" actId="6549"/>
        <pc:sldMkLst>
          <pc:docMk/>
          <pc:sldMk cId="3560846253" sldId="350"/>
        </pc:sldMkLst>
      </pc:sldChg>
      <pc:sldChg chg="modNotesTx">
        <pc:chgData name="Zurbrügg Corinne" userId="9bf00a35-daaf-4b5d-a00c-eae22b493c7e" providerId="ADAL" clId="{F896CB6E-1FF8-4F8E-BB38-22186265DB2A}" dt="2026-06-01T12:46:07.213" v="16" actId="6549"/>
        <pc:sldMkLst>
          <pc:docMk/>
          <pc:sldMk cId="1631389346" sldId="351"/>
        </pc:sldMkLst>
      </pc:sldChg>
      <pc:sldChg chg="modNotesTx">
        <pc:chgData name="Zurbrügg Corinne" userId="9bf00a35-daaf-4b5d-a00c-eae22b493c7e" providerId="ADAL" clId="{F896CB6E-1FF8-4F8E-BB38-22186265DB2A}" dt="2026-06-01T12:46:10.789" v="17" actId="6549"/>
        <pc:sldMkLst>
          <pc:docMk/>
          <pc:sldMk cId="3381803189" sldId="352"/>
        </pc:sldMkLst>
      </pc:sldChg>
      <pc:sldChg chg="modNotesTx">
        <pc:chgData name="Zurbrügg Corinne" userId="9bf00a35-daaf-4b5d-a00c-eae22b493c7e" providerId="ADAL" clId="{F896CB6E-1FF8-4F8E-BB38-22186265DB2A}" dt="2026-06-01T12:44:52.031" v="3" actId="6549"/>
        <pc:sldMkLst>
          <pc:docMk/>
          <pc:sldMk cId="1887475549" sldId="353"/>
        </pc:sldMkLst>
      </pc:sldChg>
      <pc:sldChg chg="add">
        <pc:chgData name="Zurbrügg Corinne" userId="9bf00a35-daaf-4b5d-a00c-eae22b493c7e" providerId="ADAL" clId="{F896CB6E-1FF8-4F8E-BB38-22186265DB2A}" dt="2026-06-01T12:47:20.014" v="18"/>
        <pc:sldMkLst>
          <pc:docMk/>
          <pc:sldMk cId="2229792579" sldId="35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dPt>
            <c:idx val="0"/>
            <c:bubble3D val="0"/>
            <c:spPr>
              <a:solidFill>
                <a:srgbClr val="6185C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C33-4322-894B-984F914386AC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C33-4322-894B-984F914386AC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C33-4322-894B-984F914386AC}"/>
              </c:ext>
            </c:extLst>
          </c:dPt>
          <c:dPt>
            <c:idx val="3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C33-4322-894B-984F914386AC}"/>
              </c:ext>
            </c:extLst>
          </c:dPt>
          <c:dPt>
            <c:idx val="4"/>
            <c:bubble3D val="0"/>
            <c:spPr>
              <a:solidFill>
                <a:srgbClr val="99A8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C33-4322-894B-984F914386AC}"/>
              </c:ext>
            </c:extLst>
          </c:dPt>
          <c:dPt>
            <c:idx val="5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C33-4322-894B-984F914386AC}"/>
              </c:ext>
            </c:extLst>
          </c:dPt>
          <c:dPt>
            <c:idx val="6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C33-4322-894B-984F914386AC}"/>
              </c:ext>
            </c:extLst>
          </c:dPt>
          <c:dLbls>
            <c:dLbl>
              <c:idx val="5"/>
              <c:layout>
                <c:manualLayout>
                  <c:x val="-2.7375201288244767E-2"/>
                  <c:y val="-5.4274084124830389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C33-4322-894B-984F914386AC}"/>
                </c:ext>
              </c:extLst>
            </c:dLbl>
            <c:dLbl>
              <c:idx val="6"/>
              <c:layout>
                <c:manualLayout>
                  <c:x val="1.932367149758454E-2"/>
                  <c:y val="-1.085481682496608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C33-4322-894B-984F914386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Tabelle1!$A$2:$A$8</c:f>
              <c:strCache>
                <c:ptCount val="7"/>
                <c:pt idx="0">
                  <c:v>Kulturlandschaftsbeiträge</c:v>
                </c:pt>
                <c:pt idx="1">
                  <c:v>Versorgungssicherheitsbeiträge</c:v>
                </c:pt>
                <c:pt idx="2">
                  <c:v>Biodiversitätsbeiträge</c:v>
                </c:pt>
                <c:pt idx="3">
                  <c:v>Landschaftsqualitätsbeitrag</c:v>
                </c:pt>
                <c:pt idx="4">
                  <c:v>Produktionssystembeiträge</c:v>
                </c:pt>
                <c:pt idx="5">
                  <c:v>Ressourceneffizienzbeiträge</c:v>
                </c:pt>
                <c:pt idx="6">
                  <c:v>Übergangsbeitrag</c:v>
                </c:pt>
              </c:strCache>
            </c:strRef>
          </c:cat>
          <c:val>
            <c:numRef>
              <c:f>Tabelle1!$B$2:$B$8</c:f>
              <c:numCache>
                <c:formatCode>General</c:formatCode>
                <c:ptCount val="7"/>
                <c:pt idx="0">
                  <c:v>530</c:v>
                </c:pt>
                <c:pt idx="1">
                  <c:v>952</c:v>
                </c:pt>
                <c:pt idx="2">
                  <c:v>450</c:v>
                </c:pt>
                <c:pt idx="3">
                  <c:v>147</c:v>
                </c:pt>
                <c:pt idx="4">
                  <c:v>686</c:v>
                </c:pt>
                <c:pt idx="5">
                  <c:v>4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C33-4322-894B-984F914386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1810529118642776"/>
          <c:y val="9.8727336830521692E-2"/>
          <c:w val="0.37223287306477992"/>
          <c:h val="0.563739356189702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0708" tIns="45354" rIns="90708" bIns="45354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4465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4608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765714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5935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450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63896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39945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spcBef>
                <a:spcPts val="600"/>
              </a:spcBef>
            </a:pPr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8309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42718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65334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03521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0266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26387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84918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8052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7085"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1915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6068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7605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tif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w.admin.ch/de/agrarpolitik-2030#Weiterf%C3%BChrende-Informationen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themes.agripedia.ch/series/oel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rene.weyermann@agridea.ch" TargetMode="External"/><Relationship Id="rId5" Type="http://schemas.openxmlformats.org/officeDocument/2006/relationships/hyperlink" Target="https://themes.agripedia.ch/direktzahlungen/" TargetMode="External"/><Relationship Id="rId4" Type="http://schemas.openxmlformats.org/officeDocument/2006/relationships/hyperlink" Target="https://themes.agripedia.ch/koordinationsgruppe-integrierte-produktion-kip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7245424" cy="2387600"/>
          </a:xfrm>
        </p:spPr>
        <p:txBody>
          <a:bodyPr>
            <a:normAutofit fontScale="90000"/>
          </a:bodyPr>
          <a:lstStyle/>
          <a:p>
            <a:r>
              <a:rPr lang="de-CH" dirty="0"/>
              <a:t>Grundlagen Agrarpolitik und ÖLN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4203165"/>
            <a:ext cx="8496944" cy="1655762"/>
          </a:xfrm>
        </p:spPr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Anerkennung als Landwirtschaftsbetrieb</a:t>
            </a:r>
          </a:p>
          <a:p>
            <a:r>
              <a:rPr lang="de-DE" dirty="0"/>
              <a:t>Natürliche Personen mit Wohnsitz Schweiz (AGs und andere Gesellschaften wenn als Selbstbewirtschafter tätig) Ausnahme: LQ- und BD-Beiträge auch für juristische Personen möglich!</a:t>
            </a:r>
          </a:p>
          <a:p>
            <a:r>
              <a:rPr lang="de-DE" dirty="0"/>
              <a:t>Nicht älter als 65 Jahre</a:t>
            </a:r>
          </a:p>
          <a:p>
            <a:r>
              <a:rPr lang="de-DE" dirty="0"/>
              <a:t>Anforderung an die Ausbildung erfüllt </a:t>
            </a:r>
          </a:p>
          <a:p>
            <a:r>
              <a:rPr lang="de-DE" dirty="0"/>
              <a:t>Mindestarbeitskraftbedarf von 0,20 SAK</a:t>
            </a:r>
          </a:p>
          <a:p>
            <a:r>
              <a:rPr lang="de-DE" dirty="0"/>
              <a:t>Mindestanteil von 50 % mit betriebseigenen Arbeitskräften</a:t>
            </a:r>
          </a:p>
          <a:p>
            <a:r>
              <a:rPr lang="de-DE" dirty="0"/>
              <a:t>Erfüllen des ökologischen Leistungsnachweises (ÖLN)</a:t>
            </a:r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Direktzahlungsberechtigung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97041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3275856" y="1399144"/>
            <a:ext cx="5239494" cy="4680000"/>
          </a:xfrm>
        </p:spPr>
        <p:txBody>
          <a:bodyPr>
            <a:normAutofit fontScale="92500" lnSpcReduction="10000"/>
          </a:bodyPr>
          <a:lstStyle/>
          <a:p>
            <a:r>
              <a:rPr lang="de-CH" dirty="0"/>
              <a:t>Tiergerechte Haltung der Nutztiere</a:t>
            </a:r>
          </a:p>
          <a:p>
            <a:r>
              <a:rPr lang="de-CH" dirty="0"/>
              <a:t>Ausgeglichene Düngerbilanz</a:t>
            </a:r>
          </a:p>
          <a:p>
            <a:r>
              <a:rPr lang="de-CH" dirty="0"/>
              <a:t>Mindestanteil an Biodiversitätsförder-flächen</a:t>
            </a:r>
          </a:p>
          <a:p>
            <a:r>
              <a:rPr lang="de-CH" dirty="0"/>
              <a:t>Geregelte Fruchtfolge</a:t>
            </a:r>
          </a:p>
          <a:p>
            <a:r>
              <a:rPr lang="de-CH" dirty="0"/>
              <a:t>Geeigneter Bodenschutz</a:t>
            </a:r>
          </a:p>
          <a:p>
            <a:r>
              <a:rPr lang="de-CH" dirty="0"/>
              <a:t>Gezielter Pflanzenschutzmitteleinsatz gemäss Schadschwellenprinzip</a:t>
            </a:r>
          </a:p>
          <a:p>
            <a:r>
              <a:rPr lang="de-CH" dirty="0"/>
              <a:t>Umweltschutzgesetzgebung einhalten</a:t>
            </a:r>
          </a:p>
          <a:p>
            <a:r>
              <a:rPr lang="de-CH" dirty="0"/>
              <a:t>Bewirtschaftung von Inventarflächen gemäss NHG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Der ökologische Leistungsnachweis</a:t>
            </a:r>
          </a:p>
        </p:txBody>
      </p:sp>
      <p:pic>
        <p:nvPicPr>
          <p:cNvPr id="7" name="Picture 5" descr="http://www.umwelt.sg.ch/home/kundengruppen/landwirtschaft_und/nachhaltigkeit/_jcr_content/Par/imagetex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3212976"/>
            <a:ext cx="23669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://www.coop.ch/pb/site/medien/get/documents/coop_main/elements/medieninfo/medienmitteilungen/20130926_sts/kuh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963" y="1439739"/>
            <a:ext cx="23352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335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ÖLN-Richtlinien I</a:t>
            </a:r>
          </a:p>
        </p:txBody>
      </p:sp>
      <p:sp>
        <p:nvSpPr>
          <p:cNvPr id="6" name="Inhaltsplatzhalter 5"/>
          <p:cNvSpPr txBox="1">
            <a:spLocks/>
          </p:cNvSpPr>
          <p:nvPr/>
        </p:nvSpPr>
        <p:spPr>
          <a:xfrm>
            <a:off x="3275856" y="1399144"/>
            <a:ext cx="5239494" cy="4680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b="1" dirty="0"/>
              <a:t>Allgemeines</a:t>
            </a:r>
          </a:p>
          <a:p>
            <a:r>
              <a:rPr lang="de-CH" dirty="0"/>
              <a:t>ÖLN ist gesamtbetrieblich</a:t>
            </a:r>
          </a:p>
          <a:p>
            <a:r>
              <a:rPr lang="de-CH" dirty="0"/>
              <a:t>Flächenabtausch möglich</a:t>
            </a:r>
          </a:p>
          <a:p>
            <a:r>
              <a:rPr lang="de-CH" dirty="0"/>
              <a:t>ÖLN-Gemeinschaft möglich</a:t>
            </a:r>
          </a:p>
          <a:p>
            <a:r>
              <a:rPr lang="de-CH" dirty="0"/>
              <a:t>Aufzeichnungspflicht</a:t>
            </a:r>
          </a:p>
          <a:p>
            <a:pPr lvl="1"/>
            <a:r>
              <a:rPr lang="de-CH" sz="1800" dirty="0"/>
              <a:t>Betriebsfläche mit LN</a:t>
            </a:r>
          </a:p>
          <a:p>
            <a:pPr lvl="1"/>
            <a:r>
              <a:rPr lang="de-CH" sz="1800" dirty="0"/>
              <a:t>Parzellenplan inkl. BFF</a:t>
            </a:r>
          </a:p>
          <a:p>
            <a:pPr lvl="1"/>
            <a:r>
              <a:rPr lang="de-CH" sz="1800" dirty="0"/>
              <a:t>Parzellenverzeichnis</a:t>
            </a:r>
          </a:p>
          <a:p>
            <a:pPr lvl="1"/>
            <a:r>
              <a:rPr lang="de-CH" sz="1800" dirty="0"/>
              <a:t>Führen von Feldkalender, Wiesenkalender oder ähnlich</a:t>
            </a:r>
          </a:p>
          <a:p>
            <a:pPr lvl="1"/>
            <a:r>
              <a:rPr lang="de-CH" sz="1800" dirty="0"/>
              <a:t>Auslaufjournal für angebunden gehaltene Nutztiere</a:t>
            </a:r>
          </a:p>
          <a:p>
            <a:pPr lvl="1"/>
            <a:r>
              <a:rPr lang="de-CH" sz="1800" dirty="0"/>
              <a:t>Aufzeichnungen müssen 6 Jahre aufbewahrt werden 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76199"/>
            <a:ext cx="2222047" cy="31409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99790"/>
            <a:ext cx="1381297" cy="1968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5299">
            <a:off x="7098141" y="673755"/>
            <a:ext cx="1417003" cy="2003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1702">
            <a:off x="6856260" y="1538736"/>
            <a:ext cx="1480151" cy="21328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797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ÖLN-Richtlinien II</a:t>
            </a:r>
            <a:endParaRPr lang="de-CH" dirty="0"/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275856" y="1399144"/>
            <a:ext cx="5239494" cy="4680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sz="2400" b="1" dirty="0"/>
              <a:t>Tierschutz</a:t>
            </a:r>
          </a:p>
          <a:p>
            <a:r>
              <a:rPr lang="de-CH" sz="2400" dirty="0"/>
              <a:t>Tiergerechte Haltung der Nutztiere gemäss Tierschutzgesetzgebung</a:t>
            </a:r>
          </a:p>
          <a:p>
            <a:pPr marL="0" indent="0">
              <a:buNone/>
            </a:pPr>
            <a:endParaRPr lang="de-CH" sz="2400" b="1" dirty="0"/>
          </a:p>
          <a:p>
            <a:pPr marL="0" indent="0">
              <a:buNone/>
            </a:pPr>
            <a:r>
              <a:rPr lang="de-CH" sz="2400" b="1" dirty="0"/>
              <a:t>NHG-Vorschriften</a:t>
            </a:r>
          </a:p>
          <a:p>
            <a:r>
              <a:rPr lang="de-DE" sz="2400" dirty="0"/>
              <a:t>Angemessene Pflege geschützten Lebensräume (Flachmoore, Trocken-wiesen und -weiden, Amphibienlaich-gebiete). </a:t>
            </a:r>
          </a:p>
          <a:p>
            <a:r>
              <a:rPr lang="de-DE" sz="2400" dirty="0"/>
              <a:t>Pflegevorschriften schriftlich zwischen Kanton und Bewirtschafter festgelegt</a:t>
            </a:r>
            <a:endParaRPr lang="de-CH" dirty="0"/>
          </a:p>
          <a:p>
            <a:endParaRPr lang="de-CH" dirty="0"/>
          </a:p>
        </p:txBody>
      </p:sp>
      <p:pic>
        <p:nvPicPr>
          <p:cNvPr id="6" name="Picture 103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3212976"/>
            <a:ext cx="1861864" cy="139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3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4797152"/>
            <a:ext cx="1861864" cy="139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289002"/>
            <a:ext cx="1920788" cy="127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29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ÖLN-Richtlinien III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275856" y="1399144"/>
            <a:ext cx="5400600" cy="468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b="1" dirty="0"/>
              <a:t>Düngerbilanz</a:t>
            </a:r>
          </a:p>
          <a:p>
            <a:r>
              <a:rPr lang="de-CH" dirty="0"/>
              <a:t>Ausgeglichene Nährstoffbilanz: Phosphor- und Stickstoffgaben gemäss Bedarf der Kulturen</a:t>
            </a:r>
          </a:p>
          <a:p>
            <a:pPr marL="0" indent="0">
              <a:buNone/>
            </a:pPr>
            <a:r>
              <a:rPr lang="de-DE" altLang="de-DE" dirty="0">
                <a:solidFill>
                  <a:srgbClr val="000000"/>
                </a:solidFill>
                <a:latin typeface="Wingdings" charset="2"/>
              </a:rPr>
              <a:t>	</a:t>
            </a:r>
            <a:r>
              <a:rPr lang="de-CH" dirty="0"/>
              <a:t>Suisse-Bilanz</a:t>
            </a:r>
          </a:p>
          <a:p>
            <a:r>
              <a:rPr lang="de-CH" dirty="0"/>
              <a:t>Obligatorische Bodenproben alle 10 Jahre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1399144"/>
            <a:ext cx="2205067" cy="30300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22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ÖLN-Richtlinien IV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275856" y="1399144"/>
            <a:ext cx="5472608" cy="468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sz="2000" b="1" dirty="0"/>
              <a:t>Biodiversitätsförderung</a:t>
            </a:r>
          </a:p>
          <a:p>
            <a:pPr>
              <a:spcBef>
                <a:spcPts val="200"/>
              </a:spcBef>
            </a:pPr>
            <a:r>
              <a:rPr lang="de-CH" sz="2000" dirty="0"/>
              <a:t>7 % der landwirtschaftlichen Nutzfläche (LN) (3,5 % bei Spezialkulturen)</a:t>
            </a:r>
          </a:p>
          <a:p>
            <a:pPr>
              <a:spcBef>
                <a:spcPts val="200"/>
              </a:spcBef>
            </a:pPr>
            <a:r>
              <a:rPr lang="de-CH" sz="2000" dirty="0"/>
              <a:t>Extensiv genutzte Wiesen, </a:t>
            </a:r>
            <a:r>
              <a:rPr lang="de-CH" sz="2000" dirty="0" err="1"/>
              <a:t>Streueflächen</a:t>
            </a:r>
            <a:r>
              <a:rPr lang="de-CH" sz="2000" dirty="0"/>
              <a:t>, Hecken, Buntbrachen etc.</a:t>
            </a:r>
          </a:p>
          <a:p>
            <a:pPr>
              <a:spcBef>
                <a:spcPts val="200"/>
              </a:spcBef>
            </a:pPr>
            <a:r>
              <a:rPr lang="de-CH" sz="2000" dirty="0"/>
              <a:t>Anlegen von Pufferstreifen entlang von Wegen, Hecken, Gehölzen und ober-irdischen Gewässern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399144"/>
            <a:ext cx="2331000" cy="3297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3516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ÖLN-Richtlinien IV</a:t>
            </a:r>
          </a:p>
        </p:txBody>
      </p:sp>
      <p:pic>
        <p:nvPicPr>
          <p:cNvPr id="8" name="Picture 5" descr="http://www.lid.ch/typo3temp/pics/2_1cd42c76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153" y="4077072"/>
            <a:ext cx="2232025" cy="148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Inhaltsplatzhalter 5"/>
          <p:cNvSpPr txBox="1">
            <a:spLocks/>
          </p:cNvSpPr>
          <p:nvPr/>
        </p:nvSpPr>
        <p:spPr>
          <a:xfrm>
            <a:off x="3275856" y="1399144"/>
            <a:ext cx="5239494" cy="46800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sz="2000" b="1" dirty="0"/>
              <a:t>Fruchtfolge</a:t>
            </a:r>
          </a:p>
          <a:p>
            <a:pPr>
              <a:spcBef>
                <a:spcPts val="200"/>
              </a:spcBef>
            </a:pPr>
            <a:r>
              <a:rPr lang="de-CH" sz="2000" dirty="0"/>
              <a:t>Geregelte Fruchtfolge bei mehr als 3 ha offener Ackerfläche:</a:t>
            </a:r>
          </a:p>
          <a:p>
            <a:pPr>
              <a:spcBef>
                <a:spcPts val="200"/>
              </a:spcBef>
            </a:pPr>
            <a:r>
              <a:rPr lang="de-CH" sz="2000" dirty="0"/>
              <a:t>Variante 1: Anbaupausen</a:t>
            </a:r>
          </a:p>
          <a:p>
            <a:pPr lvl="1">
              <a:spcBef>
                <a:spcPts val="200"/>
              </a:spcBef>
            </a:pPr>
            <a:r>
              <a:rPr lang="de-CH" sz="1800" dirty="0"/>
              <a:t>Anbaupausen mit Fruchtfolgerapport zu belegen</a:t>
            </a:r>
          </a:p>
          <a:p>
            <a:pPr>
              <a:spcBef>
                <a:spcPts val="200"/>
              </a:spcBef>
            </a:pPr>
            <a:r>
              <a:rPr lang="de-CH" sz="2000" dirty="0"/>
              <a:t>Variante 2: Anzahl Kulturen und </a:t>
            </a:r>
            <a:r>
              <a:rPr lang="de-CH" sz="2000" dirty="0" err="1"/>
              <a:t>Kulturenanteile</a:t>
            </a:r>
            <a:endParaRPr lang="de-CH" sz="2000" dirty="0"/>
          </a:p>
          <a:p>
            <a:pPr lvl="1">
              <a:spcBef>
                <a:spcPts val="200"/>
              </a:spcBef>
            </a:pPr>
            <a:r>
              <a:rPr lang="de-CH" sz="1800" dirty="0"/>
              <a:t>Jährlich mindestens 4 verschiedene Ackerkulturen und maximale Kulturanteile beachten. </a:t>
            </a:r>
          </a:p>
          <a:p>
            <a:pPr marL="0" indent="0">
              <a:buNone/>
            </a:pPr>
            <a:r>
              <a:rPr lang="de-CH" sz="2000" b="1" dirty="0"/>
              <a:t>Bodenschutz</a:t>
            </a:r>
          </a:p>
          <a:p>
            <a:r>
              <a:rPr lang="de-CH" sz="2000" dirty="0"/>
              <a:t>Bei mehr als 3 ha offener Ackerfläche und für Kulturen, die vor dem 31. August geerntet werden, muss</a:t>
            </a:r>
            <a:br>
              <a:rPr lang="de-CH" sz="2000" dirty="0"/>
            </a:br>
            <a:r>
              <a:rPr lang="de-CH" sz="1800" dirty="0"/>
              <a:t>(a) eine Winterkultur oder</a:t>
            </a:r>
            <a:br>
              <a:rPr lang="de-CH" sz="1800" dirty="0"/>
            </a:br>
            <a:r>
              <a:rPr lang="de-CH" sz="1800" dirty="0"/>
              <a:t>(b) eine Zwischenkultur/Gründüngung angelegt werden.</a:t>
            </a:r>
          </a:p>
          <a:p>
            <a:pPr marL="0" indent="0">
              <a:buNone/>
            </a:pPr>
            <a:r>
              <a:rPr lang="de-DE" altLang="de-DE" sz="1800" dirty="0">
                <a:solidFill>
                  <a:srgbClr val="000000"/>
                </a:solidFill>
                <a:latin typeface="Wingdings" charset="2"/>
              </a:rPr>
              <a:t> </a:t>
            </a:r>
            <a:r>
              <a:rPr lang="de-CH" sz="2000" dirty="0"/>
              <a:t>Schutz vor Erosion und Auswaschung von Nährstoffen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394" y="1855142"/>
            <a:ext cx="2243784" cy="160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02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ÖLN-Richtlinien V</a:t>
            </a:r>
          </a:p>
        </p:txBody>
      </p:sp>
      <p:sp>
        <p:nvSpPr>
          <p:cNvPr id="5" name="Inhaltsplatzhalter 5"/>
          <p:cNvSpPr txBox="1">
            <a:spLocks/>
          </p:cNvSpPr>
          <p:nvPr/>
        </p:nvSpPr>
        <p:spPr>
          <a:xfrm>
            <a:off x="3275856" y="1399144"/>
            <a:ext cx="5239494" cy="4680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sz="1800" b="1" dirty="0"/>
              <a:t>Pflanzenschutzmittel</a:t>
            </a:r>
          </a:p>
          <a:p>
            <a:r>
              <a:rPr lang="de-CH" sz="1800" dirty="0"/>
              <a:t>Einschränkung bei bestimmten Pflanzenschutz-mitteln</a:t>
            </a:r>
            <a:br>
              <a:rPr lang="de-CH" sz="1800" dirty="0"/>
            </a:br>
            <a:r>
              <a:rPr lang="de-DE" altLang="de-DE" sz="1800" dirty="0">
                <a:solidFill>
                  <a:srgbClr val="000000"/>
                </a:solidFill>
                <a:latin typeface="Wingdings" charset="2"/>
              </a:rPr>
              <a:t>	</a:t>
            </a:r>
            <a:r>
              <a:rPr lang="de-CH" sz="1800" dirty="0"/>
              <a:t>Sonderbewilligungen</a:t>
            </a:r>
          </a:p>
          <a:p>
            <a:r>
              <a:rPr lang="de-CH" sz="1800" dirty="0"/>
              <a:t>Gezielte Anwendung: Bekämpfungsschwellen sowie Prognosen und Warndienste berücksichtigen</a:t>
            </a:r>
          </a:p>
          <a:p>
            <a:r>
              <a:rPr lang="de-CH" sz="1800" dirty="0"/>
              <a:t>Weitere Auflagen z. B. bzgl. Anwendungs-gebieten beachten</a:t>
            </a:r>
          </a:p>
          <a:p>
            <a:r>
              <a:rPr lang="de-DE" sz="1800" dirty="0"/>
              <a:t>Pflanzenschutzmittel mit erhöhtem Risiko-potential dürfen nicht mehr eingesetzt werden (wenige Ausnahmen)</a:t>
            </a:r>
            <a:endParaRPr lang="de-CH" sz="1800" dirty="0"/>
          </a:p>
        </p:txBody>
      </p:sp>
      <p:pic>
        <p:nvPicPr>
          <p:cNvPr id="6" name="Picture 2" descr="http://www.strickhof.ch/medium.php?id=181265&amp;width=210&amp;path=userfiles/CMS/181265-gelbfal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1772816"/>
            <a:ext cx="24288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429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Biodiversitätsbeiträge BDB</a:t>
            </a:r>
          </a:p>
          <a:p>
            <a:pPr lvl="1"/>
            <a:r>
              <a:rPr lang="de-CH" dirty="0"/>
              <a:t>Qualität I und II sowie Vernetzung</a:t>
            </a:r>
          </a:p>
          <a:p>
            <a:r>
              <a:rPr lang="de-CH" dirty="0"/>
              <a:t>Produktionssystembeiträge PSB</a:t>
            </a:r>
          </a:p>
          <a:p>
            <a:pPr lvl="1"/>
            <a:r>
              <a:rPr lang="de-CH" dirty="0"/>
              <a:t>Bio</a:t>
            </a:r>
          </a:p>
          <a:p>
            <a:pPr lvl="1"/>
            <a:r>
              <a:rPr lang="de-CH" dirty="0"/>
              <a:t>PSM-Verzichtsprogramme</a:t>
            </a:r>
          </a:p>
          <a:p>
            <a:pPr lvl="1"/>
            <a:r>
              <a:rPr lang="de-CH" dirty="0"/>
              <a:t>GMF</a:t>
            </a:r>
          </a:p>
          <a:p>
            <a:pPr lvl="1"/>
            <a:r>
              <a:rPr lang="de-CH" dirty="0"/>
              <a:t>Tierwohl (BTS, RAUS und Weide)</a:t>
            </a:r>
          </a:p>
          <a:p>
            <a:pPr lvl="1"/>
            <a:r>
              <a:rPr lang="de-DE" dirty="0"/>
              <a:t>Bodenfruchtbarkeit</a:t>
            </a:r>
            <a:endParaRPr lang="de-CH" dirty="0"/>
          </a:p>
          <a:p>
            <a:r>
              <a:rPr lang="de-CH" dirty="0"/>
              <a:t>Ressourceneffizienzbeiträge</a:t>
            </a:r>
          </a:p>
          <a:p>
            <a:pPr lvl="1"/>
            <a:r>
              <a:rPr lang="de-CH" dirty="0"/>
              <a:t>Applikationstechnik</a:t>
            </a:r>
          </a:p>
          <a:p>
            <a:pPr lvl="1"/>
            <a:r>
              <a:rPr lang="de-CH" dirty="0"/>
              <a:t>N-reduzierte Phasenfütterung</a:t>
            </a:r>
          </a:p>
          <a:p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Weitere DZ-Programme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105" y="992716"/>
            <a:ext cx="1331640" cy="88776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530" y="2942417"/>
            <a:ext cx="1475656" cy="98464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017" y="2156133"/>
            <a:ext cx="1088770" cy="134375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167" y="341228"/>
            <a:ext cx="1229520" cy="92084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252" y="4149080"/>
            <a:ext cx="1692416" cy="1127959"/>
          </a:xfrm>
          <a:prstGeom prst="rect">
            <a:avLst/>
          </a:prstGeom>
        </p:spPr>
      </p:pic>
      <p:pic>
        <p:nvPicPr>
          <p:cNvPr id="10" name="Picture 4" descr="Gewässerschutz, Wasserrahmenrichtlinie (WRRL) - Düngung - LfL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3247" y="4447145"/>
            <a:ext cx="1545500" cy="11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9552" y="5233166"/>
            <a:ext cx="1376824" cy="103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49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Vollzugshoheit ist beim Kanton</a:t>
            </a:r>
          </a:p>
          <a:p>
            <a:r>
              <a:rPr lang="de-CH" dirty="0"/>
              <a:t>Betrieb ist nachweispflichtig</a:t>
            </a:r>
          </a:p>
          <a:p>
            <a:r>
              <a:rPr lang="de-CH" dirty="0"/>
              <a:t>Kantone delegieren Kontrolle an Kontrollorganisationen (kantonal oder privat)</a:t>
            </a:r>
          </a:p>
          <a:p>
            <a:r>
              <a:rPr lang="de-CH" dirty="0"/>
              <a:t>Kontrollen: Mind. alle 8 Jahre, dazwischen risikobasiert</a:t>
            </a:r>
          </a:p>
          <a:p>
            <a:r>
              <a:rPr lang="de-CH" dirty="0"/>
              <a:t>Kontrolleure halten Ergebnisse der Kontrolle fest und übermitteln diese dem Kanton</a:t>
            </a:r>
          </a:p>
          <a:p>
            <a:r>
              <a:rPr lang="de-CH" dirty="0"/>
              <a:t>Kanton verfügt Kürzungen der DZ (ÖLN-Verstösse) oder strafrechtliche Schritte (z. B. Tierschutzverstösse)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Kontrolle auf den Betrieben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8777" y="212379"/>
            <a:ext cx="1163663" cy="174549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506" y="992569"/>
            <a:ext cx="2088222" cy="139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40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87A89-0FD3-147E-EB56-1CF8010B85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Besonderheiten der Landwirtschaft </a:t>
            </a:r>
          </a:p>
          <a:p>
            <a:r>
              <a:rPr lang="de-CH" dirty="0"/>
              <a:t>Agrarpolitik vor dem ökologische Leistungsnachweis</a:t>
            </a:r>
          </a:p>
          <a:p>
            <a:r>
              <a:rPr lang="de-CH" dirty="0"/>
              <a:t>Der ökologische Leistungsnachweis</a:t>
            </a:r>
          </a:p>
          <a:p>
            <a:r>
              <a:rPr lang="de-CH" dirty="0"/>
              <a:t>Ausblick Agrarpolitik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33965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403053"/>
            <a:ext cx="5815558" cy="4680000"/>
          </a:xfrm>
        </p:spPr>
        <p:txBody>
          <a:bodyPr/>
          <a:lstStyle/>
          <a:p>
            <a:r>
              <a:rPr lang="de-CH" dirty="0"/>
              <a:t>Kontrollen sind Stichproben</a:t>
            </a:r>
          </a:p>
          <a:p>
            <a:r>
              <a:rPr lang="de-CH" dirty="0"/>
              <a:t>Basieren häufig auf Selbstdeklarationen (Feldkalender, Auslaufjournal)</a:t>
            </a:r>
          </a:p>
          <a:p>
            <a:r>
              <a:rPr lang="de-CH" dirty="0"/>
              <a:t>Ursachensuche oft schwierig (z. B. Analyseergebnisse PSM)</a:t>
            </a:r>
          </a:p>
          <a:p>
            <a:r>
              <a:rPr lang="de-CH" dirty="0"/>
              <a:t>Komplexität der Anforderungen &gt; hohes Mass an Fach- und Praxiswissen bei den Kontrollpersonen</a:t>
            </a:r>
          </a:p>
          <a:p>
            <a:r>
              <a:rPr lang="de-CH" dirty="0"/>
              <a:t>Harmonisierung notwendig zur Verhinderung von Ungleichbehandlung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Wirksamkeit der Kontrollen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137980"/>
            <a:ext cx="2459608" cy="164412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5742" y="2281597"/>
            <a:ext cx="2459608" cy="16441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4425215"/>
            <a:ext cx="2459608" cy="164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21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Betriebe können auf unterschiedliche Weise zusammen arbeiten</a:t>
            </a:r>
          </a:p>
          <a:p>
            <a:pPr lvl="1"/>
            <a:r>
              <a:rPr lang="de-CH" dirty="0"/>
              <a:t>Betriebsgemeinschaften</a:t>
            </a:r>
          </a:p>
          <a:p>
            <a:pPr lvl="1"/>
            <a:r>
              <a:rPr lang="de-CH" dirty="0"/>
              <a:t>Betriebszweiggemeinschaften</a:t>
            </a:r>
          </a:p>
          <a:p>
            <a:pPr lvl="1"/>
            <a:r>
              <a:rPr lang="de-CH" dirty="0"/>
              <a:t>ÖLN-Gemeinschaften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Zusammenarbeitsformen</a:t>
            </a:r>
          </a:p>
        </p:txBody>
      </p:sp>
      <p:pic>
        <p:nvPicPr>
          <p:cNvPr id="1026" name="Picture 2" descr="https://agripedia.ch/zusammenarbeit/wp-content/uploads/sites/24/2021/09/Agrino_2-700x44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756348"/>
            <a:ext cx="3984185" cy="251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324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7F75D73-E503-4A3F-A1CF-FDA8FEFA3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A9E3C7-09D7-49BE-93A6-815855AA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016547"/>
            <a:ext cx="7886700" cy="2066506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Grundlage: Bericht des Bundesrates (Juni 22)</a:t>
            </a:r>
          </a:p>
          <a:p>
            <a:pPr lvl="1"/>
            <a:r>
              <a:rPr lang="de-DE" dirty="0"/>
              <a:t>4 </a:t>
            </a:r>
            <a:r>
              <a:rPr lang="de-DE" dirty="0" err="1"/>
              <a:t>Stossrichtungen</a:t>
            </a:r>
            <a:r>
              <a:rPr lang="de-DE" dirty="0"/>
              <a:t> </a:t>
            </a:r>
          </a:p>
          <a:p>
            <a:pPr lvl="2"/>
            <a:r>
              <a:rPr lang="de-DE" dirty="0"/>
              <a:t>Ernährungssicherheit</a:t>
            </a:r>
          </a:p>
          <a:p>
            <a:pPr lvl="2"/>
            <a:r>
              <a:rPr lang="de-DE" dirty="0"/>
              <a:t>Reduktion ökologischer </a:t>
            </a:r>
            <a:r>
              <a:rPr lang="de-DE" dirty="0" err="1"/>
              <a:t>Fussabdruck</a:t>
            </a:r>
            <a:endParaRPr lang="de-DE" dirty="0"/>
          </a:p>
          <a:p>
            <a:pPr lvl="2"/>
            <a:r>
              <a:rPr lang="de-DE" dirty="0"/>
              <a:t>Verbesserung wirtschaftliche und soziale Perspektiven</a:t>
            </a:r>
          </a:p>
          <a:p>
            <a:pPr lvl="2"/>
            <a:r>
              <a:rPr lang="de-DE" dirty="0"/>
              <a:t>Vereinfachung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37FB6AA-2F64-4CF2-A136-22B43717F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Zukunftsbild 2050</a:t>
            </a: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7BE9C5B-5D99-4BAA-9AC6-6C6BEDA14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064166"/>
            <a:ext cx="6961905" cy="2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846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Agrarpolitische Entwicklungen</a:t>
            </a:r>
            <a:endParaRPr lang="de-CH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6" y="1805127"/>
            <a:ext cx="9295840" cy="4034542"/>
          </a:xfrm>
        </p:spPr>
      </p:pic>
      <p:sp>
        <p:nvSpPr>
          <p:cNvPr id="10" name="Textfeld 9"/>
          <p:cNvSpPr txBox="1"/>
          <p:nvPr/>
        </p:nvSpPr>
        <p:spPr>
          <a:xfrm>
            <a:off x="628650" y="941696"/>
            <a:ext cx="8027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2023: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Iv. 19.475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2025: AP22+ nach Sistierung nun umgesetzt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AP30+ in Arbeit als langfristige Strategie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668344" y="5791359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Quelle: BLW</a:t>
            </a:r>
            <a:endParaRPr lang="de-CH" sz="1200" dirty="0"/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4CA84DBD-8D74-443B-89A7-B831F91EA0D0}"/>
              </a:ext>
            </a:extLst>
          </p:cNvPr>
          <p:cNvSpPr/>
          <p:nvPr/>
        </p:nvSpPr>
        <p:spPr>
          <a:xfrm rot="20762354">
            <a:off x="598135" y="2883375"/>
            <a:ext cx="8886739" cy="20001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54084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7B5E0BF-6926-4F98-91A8-F44FBCED4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C8BAD6-1D5C-49AA-A4AC-7D23743525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dirty="0"/>
              <a:t>Ernährungssicherheit</a:t>
            </a:r>
          </a:p>
          <a:p>
            <a:pPr lvl="1"/>
            <a:r>
              <a:rPr lang="de-DE" dirty="0"/>
              <a:t>Ressourceneffizient Lebensmittel produzieren</a:t>
            </a:r>
          </a:p>
          <a:p>
            <a:pPr lvl="1"/>
            <a:r>
              <a:rPr lang="de-DE" dirty="0"/>
              <a:t>Potenziale im Pflanzenbau nutzen</a:t>
            </a:r>
          </a:p>
          <a:p>
            <a:r>
              <a:rPr lang="de-DE" dirty="0"/>
              <a:t>Ökologischer </a:t>
            </a:r>
            <a:r>
              <a:rPr lang="de-DE" dirty="0" err="1"/>
              <a:t>Fussabdruck</a:t>
            </a:r>
            <a:endParaRPr lang="de-DE" dirty="0"/>
          </a:p>
          <a:p>
            <a:pPr lvl="1"/>
            <a:r>
              <a:rPr lang="de-DE" dirty="0"/>
              <a:t>Wirkung </a:t>
            </a:r>
            <a:r>
              <a:rPr lang="de-DE" dirty="0" err="1"/>
              <a:t>Massnahmen</a:t>
            </a:r>
            <a:r>
              <a:rPr lang="de-DE" dirty="0"/>
              <a:t> </a:t>
            </a:r>
            <a:r>
              <a:rPr lang="de-DE" dirty="0" err="1"/>
              <a:t>Pa</a:t>
            </a:r>
            <a:r>
              <a:rPr lang="de-DE" dirty="0"/>
              <a:t>. IV 19.475</a:t>
            </a:r>
          </a:p>
          <a:p>
            <a:pPr lvl="1"/>
            <a:r>
              <a:rPr lang="de-DE" dirty="0"/>
              <a:t>Wertschöpfungskette: Selbstverantwortung </a:t>
            </a:r>
          </a:p>
          <a:p>
            <a:r>
              <a:rPr lang="de-DE" dirty="0"/>
              <a:t>Wirtschaftliche/soziale Perspektiven</a:t>
            </a:r>
          </a:p>
          <a:p>
            <a:pPr lvl="1"/>
            <a:r>
              <a:rPr lang="de-DE" dirty="0"/>
              <a:t>Innovationen, Aus-, Weiterbildung</a:t>
            </a:r>
          </a:p>
          <a:p>
            <a:pPr lvl="1"/>
            <a:r>
              <a:rPr lang="de-DE" dirty="0"/>
              <a:t>WS- und Kostensenkungspotentiale</a:t>
            </a:r>
          </a:p>
          <a:p>
            <a:r>
              <a:rPr lang="de-DE" dirty="0"/>
              <a:t>Vereinfachung</a:t>
            </a:r>
          </a:p>
          <a:p>
            <a:pPr lvl="1"/>
            <a:r>
              <a:rPr lang="de-DE" dirty="0"/>
              <a:t>Selbstverantwortung Branche stärken</a:t>
            </a:r>
          </a:p>
          <a:p>
            <a:pPr lvl="1"/>
            <a:r>
              <a:rPr lang="de-DE" dirty="0"/>
              <a:t>DZ-System vereinfachen</a:t>
            </a:r>
          </a:p>
          <a:p>
            <a:pPr lvl="1"/>
            <a:r>
              <a:rPr lang="de-DE" dirty="0"/>
              <a:t>Digitalisierung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31ABBBA-F43B-4384-BD71-B4B57C696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Agrarpolitik 2030+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31389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17C4D0C-C2D2-4537-95F9-CB5846A14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E61FA1-9351-4DDD-B7E7-FD918B2B0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Wunsch nach Konstanz, Stabilität, Planbarkeit, Verlässlichkeit</a:t>
            </a:r>
          </a:p>
          <a:p>
            <a:r>
              <a:rPr lang="de-DE" dirty="0"/>
              <a:t>Agrarpolitische </a:t>
            </a:r>
            <a:r>
              <a:rPr lang="de-DE" dirty="0" err="1"/>
              <a:t>Massnahmen</a:t>
            </a:r>
            <a:r>
              <a:rPr lang="de-DE" dirty="0"/>
              <a:t> sollen: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Minimale Vertragsdauer haben, stabile Bedingungen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Wirkung neuer </a:t>
            </a:r>
            <a:r>
              <a:rPr lang="de-DE" dirty="0" err="1"/>
              <a:t>Massn</a:t>
            </a:r>
            <a:r>
              <a:rPr lang="de-DE" dirty="0"/>
              <a:t>. mit Checkliste prüfen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Langfristige Zielwerte für die AP in Etappen</a:t>
            </a:r>
          </a:p>
          <a:p>
            <a:pPr lvl="2"/>
            <a:r>
              <a:rPr lang="de-DE" dirty="0"/>
              <a:t> </a:t>
            </a:r>
            <a:r>
              <a:rPr lang="de-DE" dirty="0" err="1"/>
              <a:t>Massnahmenkaskade</a:t>
            </a:r>
            <a:r>
              <a:rPr lang="de-DE" dirty="0"/>
              <a:t> bei Zielverfehlung</a:t>
            </a:r>
          </a:p>
          <a:p>
            <a:pPr marL="914400" lvl="1" indent="-457200">
              <a:buFont typeface="+mj-lt"/>
              <a:buAutoNum type="arabicPeriod" startAt="4"/>
            </a:pPr>
            <a:r>
              <a:rPr lang="de-DE" dirty="0"/>
              <a:t>Mut zur Lücke</a:t>
            </a:r>
            <a:endParaRPr lang="de-CH" dirty="0"/>
          </a:p>
          <a:p>
            <a:r>
              <a:rPr lang="de-CH" dirty="0"/>
              <a:t>Aufzeigen diverses Ideen, wie eine zukünftige AP aussehen könnte</a:t>
            </a:r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E263464-461A-482E-B6FA-D5598B893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Vereinfachung Agrarpolitik (Studie </a:t>
            </a:r>
            <a:r>
              <a:rPr lang="de-DE" dirty="0" err="1"/>
              <a:t>bemepro</a:t>
            </a:r>
            <a:r>
              <a:rPr lang="de-DE" dirty="0"/>
              <a:t>, 2024)	</a:t>
            </a:r>
            <a:endParaRPr lang="de-CH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D187A78-9960-49F5-98F0-4C4ECCB030D6}"/>
              </a:ext>
            </a:extLst>
          </p:cNvPr>
          <p:cNvSpPr txBox="1"/>
          <p:nvPr/>
        </p:nvSpPr>
        <p:spPr>
          <a:xfrm>
            <a:off x="4602708" y="5347131"/>
            <a:ext cx="4591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Studie: </a:t>
            </a:r>
            <a:r>
              <a:rPr lang="de-DE" dirty="0">
                <a:hlinkClick r:id="rId3"/>
              </a:rPr>
              <a:t>https://www.blw.admin.ch/de/agrarpolitik-2030#Weiterf%C3%BChrende-Informationen</a:t>
            </a:r>
            <a:endParaRPr lang="de-DE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81803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Weiterführende Links:</a:t>
            </a:r>
          </a:p>
          <a:p>
            <a:r>
              <a:rPr lang="de-DE" dirty="0"/>
              <a:t>ÖLN: </a:t>
            </a:r>
            <a:r>
              <a:rPr lang="de-DE" dirty="0">
                <a:hlinkClick r:id="rId3"/>
              </a:rPr>
              <a:t>https://themes.agripedia.ch/series/oeln/</a:t>
            </a:r>
            <a:endParaRPr lang="de-DE" dirty="0"/>
          </a:p>
          <a:p>
            <a:r>
              <a:rPr lang="de-DE" dirty="0"/>
              <a:t>KIP: </a:t>
            </a:r>
            <a:r>
              <a:rPr lang="de-DE" dirty="0">
                <a:hlinkClick r:id="rId4"/>
              </a:rPr>
              <a:t>https://themes.agripedia.ch/koordinationsgruppe-integrierte-produktion-kip/</a:t>
            </a:r>
            <a:endParaRPr lang="de-DE" dirty="0"/>
          </a:p>
          <a:p>
            <a:r>
              <a:rPr lang="de-DE" dirty="0"/>
              <a:t>Direktzahlungen: </a:t>
            </a:r>
            <a:r>
              <a:rPr lang="de-DE" dirty="0">
                <a:hlinkClick r:id="rId5"/>
              </a:rPr>
              <a:t>https://themes.agripedia.ch/direktzahlungen/</a:t>
            </a:r>
            <a:endParaRPr lang="de-DE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Bei Fragen: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Danke für die Aufmerksamkeit</a:t>
            </a:r>
            <a:endParaRPr lang="de-CH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EDB0515-C7A2-4E4F-912D-2F7F7083CB96}"/>
              </a:ext>
            </a:extLst>
          </p:cNvPr>
          <p:cNvSpPr txBox="1"/>
          <p:nvPr/>
        </p:nvSpPr>
        <p:spPr>
          <a:xfrm>
            <a:off x="619251" y="5436722"/>
            <a:ext cx="7039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irene.weyermann@agridea.ch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+41 52 354 97 83</a:t>
            </a:r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2979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Nahrungsmittel sind lebensnotwendig </a:t>
            </a:r>
            <a:r>
              <a:rPr lang="de-DE" dirty="0">
                <a:sym typeface="Wingdings" panose="05000000000000000000" pitchFamily="2" charset="2"/>
              </a:rPr>
              <a:t></a:t>
            </a:r>
            <a:r>
              <a:rPr lang="de-DE" dirty="0"/>
              <a:t> bezahlbare Nahrungsmittel für alle</a:t>
            </a:r>
          </a:p>
          <a:p>
            <a:r>
              <a:rPr lang="de-DE" dirty="0"/>
              <a:t>Die Landwirtschaft ist von der Umwelt abhängig</a:t>
            </a:r>
          </a:p>
          <a:p>
            <a:r>
              <a:rPr lang="de-DE" dirty="0"/>
              <a:t>Schwierige Marktsituation durch gleichbleibende Nachfrage und wechselndes Angebot</a:t>
            </a:r>
          </a:p>
          <a:p>
            <a:r>
              <a:rPr lang="de-DE" dirty="0"/>
              <a:t>Wirtschaftliche Bedeutung des Agrarsektors ist klein</a:t>
            </a:r>
          </a:p>
          <a:p>
            <a:endParaRPr lang="de-DE" dirty="0"/>
          </a:p>
          <a:p>
            <a:pPr>
              <a:buFont typeface="Wingdings" panose="05000000000000000000" pitchFamily="2" charset="2"/>
              <a:buChar char="Ø"/>
            </a:pPr>
            <a:r>
              <a:rPr lang="de-DE" dirty="0"/>
              <a:t>Deshalb: Steuerung des Agrarsektors über die Agrarpolitik zur langfristigen Sicherung der Ernährungsgrundlage und Schaffung geeigneter Rahmenbedingungen</a:t>
            </a: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Was macht die Landwirtschaft besonders?</a:t>
            </a:r>
            <a:endParaRPr lang="de-CH" b="1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0"/>
            <a:ext cx="2123728" cy="144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9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/>
              <a:t>Landwirtschaft im Wandel der Zeit</a:t>
            </a:r>
            <a:endParaRPr lang="de-CH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622502" y="1502539"/>
            <a:ext cx="4021506" cy="4366230"/>
            <a:chOff x="2690768" y="2568203"/>
            <a:chExt cx="3053532" cy="3178452"/>
          </a:xfrm>
        </p:grpSpPr>
        <p:sp>
          <p:nvSpPr>
            <p:cNvPr id="6" name="Textfeld 17"/>
            <p:cNvSpPr txBox="1">
              <a:spLocks noChangeArrowheads="1"/>
            </p:cNvSpPr>
            <p:nvPr/>
          </p:nvSpPr>
          <p:spPr bwMode="auto">
            <a:xfrm>
              <a:off x="2690768" y="5589820"/>
              <a:ext cx="2936875" cy="156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de-CH" sz="800" dirty="0">
                  <a:latin typeface="Arial" panose="020B0604020202020204" pitchFamily="34" charset="0"/>
                  <a:cs typeface="Arial" panose="020B0604020202020204" pitchFamily="34" charset="0"/>
                </a:rPr>
                <a:t>Anbauschlacht, Bellevue Zürich, © </a:t>
              </a:r>
              <a:r>
                <a:rPr lang="de-CH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StAAG</a:t>
              </a:r>
              <a:r>
                <a:rPr lang="de-CH" sz="800" dirty="0">
                  <a:latin typeface="Arial" panose="020B0604020202020204" pitchFamily="34" charset="0"/>
                  <a:cs typeface="Arial" panose="020B0604020202020204" pitchFamily="34" charset="0"/>
                </a:rPr>
                <a:t>/RBA10-19-32_1</a:t>
              </a:r>
              <a:endParaRPr lang="de-CH" altLang="de-DE" sz="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feld 13"/>
            <p:cNvSpPr txBox="1">
              <a:spLocks noChangeArrowheads="1"/>
            </p:cNvSpPr>
            <p:nvPr/>
          </p:nvSpPr>
          <p:spPr bwMode="auto">
            <a:xfrm>
              <a:off x="2690769" y="2568203"/>
              <a:ext cx="3053531" cy="42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de-CH" altLang="de-DE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Wahlen «Anbauschlacht» zur Steigerung der Selbstversorgung</a:t>
              </a:r>
            </a:p>
          </p:txBody>
        </p:sp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3971" y="3399200"/>
              <a:ext cx="2967127" cy="2195674"/>
            </a:xfrm>
            <a:prstGeom prst="rect">
              <a:avLst/>
            </a:prstGeom>
          </p:spPr>
        </p:pic>
      </p:grpSp>
      <p:grpSp>
        <p:nvGrpSpPr>
          <p:cNvPr id="9" name="Gruppieren 8"/>
          <p:cNvGrpSpPr/>
          <p:nvPr/>
        </p:nvGrpSpPr>
        <p:grpSpPr>
          <a:xfrm>
            <a:off x="4700906" y="1368535"/>
            <a:ext cx="3904936" cy="4501118"/>
            <a:chOff x="5827713" y="2031048"/>
            <a:chExt cx="3316287" cy="3286468"/>
          </a:xfrm>
        </p:grpSpPr>
        <p:sp>
          <p:nvSpPr>
            <p:cNvPr id="10" name="Textfeld 14"/>
            <p:cNvSpPr txBox="1">
              <a:spLocks noChangeArrowheads="1"/>
            </p:cNvSpPr>
            <p:nvPr/>
          </p:nvSpPr>
          <p:spPr bwMode="auto">
            <a:xfrm>
              <a:off x="5827713" y="2031048"/>
              <a:ext cx="3316287" cy="606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de-DE" altLang="de-DE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Technisierung der Landwirtschaft und Preisstützungen führen zu Überproduktion</a:t>
              </a:r>
            </a:p>
          </p:txBody>
        </p:sp>
        <p:pic>
          <p:nvPicPr>
            <p:cNvPr id="11" name="Grafik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12160" y="2967152"/>
              <a:ext cx="2952328" cy="2195674"/>
            </a:xfrm>
            <a:prstGeom prst="rect">
              <a:avLst/>
            </a:prstGeom>
          </p:spPr>
        </p:pic>
        <p:sp>
          <p:nvSpPr>
            <p:cNvPr id="12" name="Textfeld 17"/>
            <p:cNvSpPr txBox="1">
              <a:spLocks noChangeArrowheads="1"/>
            </p:cNvSpPr>
            <p:nvPr/>
          </p:nvSpPr>
          <p:spPr bwMode="auto">
            <a:xfrm>
              <a:off x="5930039" y="5160211"/>
              <a:ext cx="2936875" cy="157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de-CH" sz="800" dirty="0">
                  <a:latin typeface="Arial" panose="020B0604020202020204" pitchFamily="34" charset="0"/>
                  <a:cs typeface="Arial" panose="020B0604020202020204" pitchFamily="34" charset="0"/>
                </a:rPr>
                <a:t>Bundesarchiv , Bild 183-20189-0003 / Krüger</a:t>
              </a:r>
              <a:endParaRPr lang="de-CH" altLang="de-DE" sz="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84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Landwirtschaft im Wandel der Zeit</a:t>
            </a:r>
          </a:p>
        </p:txBody>
      </p:sp>
      <p:grpSp>
        <p:nvGrpSpPr>
          <p:cNvPr id="5" name="Gruppieren 4"/>
          <p:cNvGrpSpPr/>
          <p:nvPr/>
        </p:nvGrpSpPr>
        <p:grpSpPr>
          <a:xfrm>
            <a:off x="6444208" y="2780928"/>
            <a:ext cx="2550253" cy="2484090"/>
            <a:chOff x="3347864" y="2636912"/>
            <a:chExt cx="2550253" cy="2484090"/>
          </a:xfrm>
        </p:grpSpPr>
        <p:pic>
          <p:nvPicPr>
            <p:cNvPr id="6" name="Picture 9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494" y="3508469"/>
              <a:ext cx="2085582" cy="16125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Textfeld 14"/>
            <p:cNvSpPr txBox="1">
              <a:spLocks noChangeArrowheads="1"/>
            </p:cNvSpPr>
            <p:nvPr/>
          </p:nvSpPr>
          <p:spPr bwMode="auto">
            <a:xfrm>
              <a:off x="3347864" y="2636912"/>
              <a:ext cx="2550253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49263" eaLnBrk="0" hangingPunct="0">
                <a:buSzPct val="100000"/>
              </a:pPr>
              <a:r>
                <a:rPr lang="de-CH" altLang="de-DE" sz="1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GATT/WTO (1986-1994): Abbau von Preisstützungen und Exportsubventionen</a:t>
              </a: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467544" y="1456195"/>
            <a:ext cx="2944600" cy="4197239"/>
            <a:chOff x="467544" y="1456195"/>
            <a:chExt cx="2944600" cy="4197239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2" r="5522"/>
            <a:stretch>
              <a:fillRect/>
            </a:stretch>
          </p:blipFill>
          <p:spPr bwMode="auto">
            <a:xfrm>
              <a:off x="467544" y="2636912"/>
              <a:ext cx="2706284" cy="301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3262" r="5522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0" name="Textfeld 9"/>
            <p:cNvSpPr txBox="1">
              <a:spLocks noChangeArrowheads="1"/>
            </p:cNvSpPr>
            <p:nvPr/>
          </p:nvSpPr>
          <p:spPr bwMode="auto">
            <a:xfrm>
              <a:off x="504314" y="1456195"/>
              <a:ext cx="2907830" cy="1246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49263" eaLnBrk="0" hangingPunct="0">
                <a:buClr>
                  <a:srgbClr val="000000"/>
                </a:buClr>
                <a:buSzPct val="100000"/>
                <a:buFont typeface="Arial" panose="020B0604020202020204" pitchFamily="34" charset="0"/>
                <a:buNone/>
              </a:pPr>
              <a:r>
                <a:rPr lang="de-CH" altLang="de-DE" sz="1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Zunehmende Umweltbelastung durch Intensivierung der Landwirtschaft, hohe Überproduktion (Butterberge und Milchseen)</a:t>
              </a:r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3402956" y="2297057"/>
            <a:ext cx="3017754" cy="3004151"/>
            <a:chOff x="6018742" y="2236797"/>
            <a:chExt cx="3017754" cy="3004151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8742" y="3397918"/>
              <a:ext cx="2708850" cy="1843030"/>
            </a:xfrm>
            <a:prstGeom prst="rect">
              <a:avLst/>
            </a:prstGeom>
          </p:spPr>
        </p:pic>
        <p:sp>
          <p:nvSpPr>
            <p:cNvPr id="13" name="Textfeld 14"/>
            <p:cNvSpPr txBox="1">
              <a:spLocks noChangeArrowheads="1"/>
            </p:cNvSpPr>
            <p:nvPr/>
          </p:nvSpPr>
          <p:spPr bwMode="auto">
            <a:xfrm>
              <a:off x="6072153" y="2236797"/>
              <a:ext cx="296434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49263" eaLnBrk="0" hangingPunct="0">
                <a:buSzPct val="100000"/>
              </a:pPr>
              <a:r>
                <a:rPr lang="de-CH" altLang="de-DE" sz="15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Abkehr von der bisherigen Agrarpolitik und Einführung von produktionsunabhängigen Direktzahlungen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2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de-DE" dirty="0">
                <a:latin typeface="Tahoma" panose="020B0604030504040204" pitchFamily="34" charset="0"/>
                <a:cs typeface="Tahoma" panose="020B0604030504040204" pitchFamily="34" charset="0"/>
              </a:rPr>
              <a:t>Die Landwirtschaft hat viele Aufgaben</a:t>
            </a:r>
            <a:endParaRPr lang="de-CH" dirty="0"/>
          </a:p>
        </p:txBody>
      </p:sp>
      <p:sp>
        <p:nvSpPr>
          <p:cNvPr id="5" name="Textfeld 4"/>
          <p:cNvSpPr txBox="1"/>
          <p:nvPr/>
        </p:nvSpPr>
        <p:spPr>
          <a:xfrm>
            <a:off x="395599" y="1551212"/>
            <a:ext cx="3577530" cy="138499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de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Sichere Versorgung mit qualitativ hochwertigen </a:t>
            </a:r>
            <a:r>
              <a:rPr lang="de-CH" sz="1800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Nahrungsmitteln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Schutz der Fruchtfolgeflächen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Sicherung einer langfristigen Ernährungsbasis</a:t>
            </a:r>
          </a:p>
        </p:txBody>
      </p:sp>
      <p:sp>
        <p:nvSpPr>
          <p:cNvPr id="6" name="Textfeld 18"/>
          <p:cNvSpPr txBox="1">
            <a:spLocks noChangeArrowheads="1"/>
          </p:cNvSpPr>
          <p:nvPr/>
        </p:nvSpPr>
        <p:spPr bwMode="auto">
          <a:xfrm>
            <a:off x="5166728" y="1098029"/>
            <a:ext cx="3673798" cy="1631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de-CH" altLang="de-DE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Pflege und Erhalt einer vielfältigen </a:t>
            </a:r>
            <a:r>
              <a:rPr lang="de-CH" altLang="de-DE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Kulturlandschaft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Offenhalten von Flächen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Landschaftsbild erhalten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altLang="de-DE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Dezentrale Besiedelung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altLang="de-DE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Naherholung</a:t>
            </a:r>
            <a:endParaRPr lang="de-CH" altLang="de-DE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070362" y="4267501"/>
            <a:ext cx="3866530" cy="615553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de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Abwehr von </a:t>
            </a:r>
            <a:r>
              <a:rPr lang="de-CH" sz="1800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Naturgefahren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Angemessene Bewirtschaftung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2893" y="4125361"/>
            <a:ext cx="3330236" cy="138499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de-CH" sz="18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Erhalt der </a:t>
            </a:r>
            <a:r>
              <a:rPr lang="de-CH" sz="1800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natürlichen Lebensgrundlagen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Biodiversitätsförderflächen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Vernetzung</a:t>
            </a:r>
          </a:p>
          <a:p>
            <a:pPr marL="342900" indent="-342900">
              <a:buFont typeface="Tahoma" panose="020B0604030504040204" pitchFamily="34" charset="0"/>
              <a:buChar char="…"/>
              <a:defRPr/>
            </a:pPr>
            <a:r>
              <a:rPr lang="de-CH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Strukturelemente</a:t>
            </a:r>
            <a:endParaRPr lang="de-CH" sz="1600" b="1" dirty="0">
              <a:solidFill>
                <a:schemeClr val="tx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576024" y="5630528"/>
            <a:ext cx="666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CH"/>
            </a:defPPr>
            <a:lvl1pPr algn="ctr">
              <a:defRPr sz="22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457200" indent="-457200">
              <a:buFont typeface="Tahoma" panose="020B0604030504040204" pitchFamily="34" charset="0"/>
              <a:buChar char="→"/>
            </a:pPr>
            <a:r>
              <a:rPr lang="de-CH" sz="2800" dirty="0">
                <a:latin typeface="Arial" panose="020B0604020202020204" pitchFamily="34" charset="0"/>
                <a:cs typeface="Arial" panose="020B0604020202020204" pitchFamily="34" charset="0"/>
              </a:rPr>
              <a:t>Multifunktionalität der Landwirtschaft</a:t>
            </a:r>
          </a:p>
        </p:txBody>
      </p:sp>
      <p:sp>
        <p:nvSpPr>
          <p:cNvPr id="10" name="Pfeil in vier Richtungen 9"/>
          <p:cNvSpPr/>
          <p:nvPr/>
        </p:nvSpPr>
        <p:spPr>
          <a:xfrm rot="2327345">
            <a:off x="3869075" y="2766116"/>
            <a:ext cx="1594341" cy="1614762"/>
          </a:xfrm>
          <a:prstGeom prst="quadArrow">
            <a:avLst>
              <a:gd name="adj1" fmla="val 7773"/>
              <a:gd name="adj2" fmla="val 11447"/>
              <a:gd name="adj3" fmla="val 14935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17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Agrarpolitische Entwicklungen</a:t>
            </a:r>
            <a:endParaRPr lang="de-CH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6" y="1805127"/>
            <a:ext cx="9295840" cy="4034542"/>
          </a:xfrm>
        </p:spPr>
      </p:pic>
      <p:sp>
        <p:nvSpPr>
          <p:cNvPr id="11" name="Textfeld 10"/>
          <p:cNvSpPr txBox="1"/>
          <p:nvPr/>
        </p:nvSpPr>
        <p:spPr>
          <a:xfrm>
            <a:off x="7668344" y="5791359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Quelle: BLW</a:t>
            </a:r>
            <a:endParaRPr lang="de-CH" sz="1200" dirty="0"/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4CA84DBD-8D74-443B-89A7-B831F91EA0D0}"/>
              </a:ext>
            </a:extLst>
          </p:cNvPr>
          <p:cNvSpPr/>
          <p:nvPr/>
        </p:nvSpPr>
        <p:spPr>
          <a:xfrm rot="20762354">
            <a:off x="598135" y="2883375"/>
            <a:ext cx="8886739" cy="200014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7475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Weiterentwicklung der Direktzahlungen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749F579-30D6-411B-BDA5-04CB823CC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900973"/>
            <a:ext cx="7751814" cy="594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96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Verteilung der Direktzahlungen im Jahr 2023</a:t>
            </a:r>
            <a:endParaRPr lang="de-CH" dirty="0"/>
          </a:p>
        </p:txBody>
      </p:sp>
      <p:graphicFrame>
        <p:nvGraphicFramePr>
          <p:cNvPr id="5" name="Inhaltsplatzhalt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757481"/>
              </p:ext>
            </p:extLst>
          </p:nvPr>
        </p:nvGraphicFramePr>
        <p:xfrm>
          <a:off x="628650" y="1403350"/>
          <a:ext cx="7886700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6386795" y="5965140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Quelle: www.agrarbericht.ch</a:t>
            </a:r>
            <a:endParaRPr lang="de-CH" sz="12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8D1AD45-AFFD-4203-B42B-427ECB25BD1C}"/>
              </a:ext>
            </a:extLst>
          </p:cNvPr>
          <p:cNvSpPr txBox="1"/>
          <p:nvPr/>
        </p:nvSpPr>
        <p:spPr>
          <a:xfrm>
            <a:off x="3236218" y="567776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Gesamt 2792 </a:t>
            </a:r>
            <a:r>
              <a:rPr lang="de-DE" dirty="0" err="1"/>
              <a:t>Mio</a:t>
            </a:r>
            <a:r>
              <a:rPr lang="de-DE" dirty="0"/>
              <a:t> Fr.</a:t>
            </a:r>
            <a:endParaRPr lang="de-CH" dirty="0"/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2656685B-5142-483B-B79F-12EFDAABB4BA}"/>
              </a:ext>
            </a:extLst>
          </p:cNvPr>
          <p:cNvSpPr/>
          <p:nvPr/>
        </p:nvSpPr>
        <p:spPr>
          <a:xfrm rot="16200000">
            <a:off x="647751" y="2103131"/>
            <a:ext cx="63098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54CB0015-42A0-4477-8804-533C2D8542FA}"/>
              </a:ext>
            </a:extLst>
          </p:cNvPr>
          <p:cNvSpPr/>
          <p:nvPr/>
        </p:nvSpPr>
        <p:spPr>
          <a:xfrm rot="5400000">
            <a:off x="2240285" y="1413224"/>
            <a:ext cx="63098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DFBED9A6-2C7D-4E4E-8827-73068D81D722}"/>
              </a:ext>
            </a:extLst>
          </p:cNvPr>
          <p:cNvSpPr/>
          <p:nvPr/>
        </p:nvSpPr>
        <p:spPr>
          <a:xfrm rot="5400000">
            <a:off x="4969743" y="4995143"/>
            <a:ext cx="63098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840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813c16e-7537-4e12-aeaa-392e5d7335a1" xsi:nil="true"/>
    <lcf76f155ced4ddcb4097134ff3c332f xmlns="b2d10406-eaae-41c3-88b9-698793e76f5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BDB2E9-01D3-4D86-9664-6E905831F6A1}"/>
</file>

<file path=customXml/itemProps3.xml><?xml version="1.0" encoding="utf-8"?>
<ds:datastoreItem xmlns:ds="http://schemas.openxmlformats.org/officeDocument/2006/customXml" ds:itemID="{3B1F0389-DCC4-4552-AF62-62FC06389D97}">
  <ds:schemaRefs>
    <ds:schemaRef ds:uri="6198184d-d2c8-499d-9d12-552a8ace3336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1321</Words>
  <Application>Microsoft Office PowerPoint</Application>
  <PresentationFormat>Bildschirmpräsentation (4:3)</PresentationFormat>
  <Paragraphs>253</Paragraphs>
  <Slides>27</Slides>
  <Notes>18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3" baseType="lpstr">
      <vt:lpstr>Arial</vt:lpstr>
      <vt:lpstr>Calibri</vt:lpstr>
      <vt:lpstr>Tahoma</vt:lpstr>
      <vt:lpstr>Times New Roman</vt:lpstr>
      <vt:lpstr>Wingdings</vt:lpstr>
      <vt:lpstr>Benutzerdefiniertes Design</vt:lpstr>
      <vt:lpstr>Grundlagen Agrarpolitik und ÖLN</vt:lpstr>
      <vt:lpstr>Inhalt</vt:lpstr>
      <vt:lpstr>Was macht die Landwirtschaft besonders?</vt:lpstr>
      <vt:lpstr>Landwirtschaft im Wandel der Zeit</vt:lpstr>
      <vt:lpstr>Landwirtschaft im Wandel der Zeit</vt:lpstr>
      <vt:lpstr>Die Landwirtschaft hat viele Aufgaben</vt:lpstr>
      <vt:lpstr>Agrarpolitische Entwicklungen</vt:lpstr>
      <vt:lpstr>Weiterentwicklung der Direktzahlungen</vt:lpstr>
      <vt:lpstr>Verteilung der Direktzahlungen im Jahr 2023</vt:lpstr>
      <vt:lpstr>Direktzahlungsberechtigung</vt:lpstr>
      <vt:lpstr>Der ökologische Leistungsnachweis</vt:lpstr>
      <vt:lpstr>ÖLN-Richtlinien I</vt:lpstr>
      <vt:lpstr>ÖLN-Richtlinien II</vt:lpstr>
      <vt:lpstr>ÖLN-Richtlinien III</vt:lpstr>
      <vt:lpstr>ÖLN-Richtlinien IV</vt:lpstr>
      <vt:lpstr>ÖLN-Richtlinien IV</vt:lpstr>
      <vt:lpstr>ÖLN-Richtlinien V</vt:lpstr>
      <vt:lpstr>Weitere DZ-Programme</vt:lpstr>
      <vt:lpstr>Kontrolle auf den Betrieben</vt:lpstr>
      <vt:lpstr>Wirksamkeit der Kontrollen</vt:lpstr>
      <vt:lpstr>Zusammenarbeitsformen</vt:lpstr>
      <vt:lpstr>Zukunftsbild 2050</vt:lpstr>
      <vt:lpstr>Agrarpolitische Entwicklungen</vt:lpstr>
      <vt:lpstr>Agrarpolitik 2030+</vt:lpstr>
      <vt:lpstr>Vereinfachung Agrarpolitik (Studie bemepro, 2024) </vt:lpstr>
      <vt:lpstr>Danke für die Aufmerksamkeit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307</cp:revision>
  <cp:lastPrinted>2023-01-24T06:40:56Z</cp:lastPrinted>
  <dcterms:created xsi:type="dcterms:W3CDTF">2017-09-25T14:16:51Z</dcterms:created>
  <dcterms:modified xsi:type="dcterms:W3CDTF">2026-06-01T13:06:39Z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