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21"/>
  </p:notesMasterIdLst>
  <p:sldIdLst>
    <p:sldId id="530" r:id="rId5"/>
    <p:sldId id="497" r:id="rId6"/>
    <p:sldId id="508" r:id="rId7"/>
    <p:sldId id="498" r:id="rId8"/>
    <p:sldId id="500" r:id="rId9"/>
    <p:sldId id="501" r:id="rId10"/>
    <p:sldId id="509" r:id="rId11"/>
    <p:sldId id="511" r:id="rId12"/>
    <p:sldId id="514" r:id="rId13"/>
    <p:sldId id="515" r:id="rId14"/>
    <p:sldId id="516" r:id="rId15"/>
    <p:sldId id="517" r:id="rId16"/>
    <p:sldId id="518" r:id="rId17"/>
    <p:sldId id="502" r:id="rId18"/>
    <p:sldId id="524" r:id="rId19"/>
    <p:sldId id="339" r:id="rId20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CCCC"/>
    <a:srgbClr val="FCFF7D"/>
    <a:srgbClr val="FE5F44"/>
    <a:srgbClr val="FBE5D6"/>
    <a:srgbClr val="CCFFFF"/>
    <a:srgbClr val="FDDC7F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2DEDEC-4BBD-4EAE-8E32-D32EC8C2B690}" v="15" dt="2026-06-01T13:03:16.202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3979" autoAdjust="0"/>
  </p:normalViewPr>
  <p:slideViewPr>
    <p:cSldViewPr>
      <p:cViewPr varScale="1">
        <p:scale>
          <a:sx n="119" d="100"/>
          <a:sy n="119" d="100"/>
        </p:scale>
        <p:origin x="12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addSld modSld">
      <pc:chgData name="Zurbrügg Corinne" userId="9bf00a35-daaf-4b5d-a00c-eae22b493c7e" providerId="ADAL" clId="{F896CB6E-1FF8-4F8E-BB38-22186265DB2A}" dt="2026-06-01T13:03:16.202" v="15"/>
      <pc:docMkLst>
        <pc:docMk/>
      </pc:docMkLst>
      <pc:sldChg chg="add">
        <pc:chgData name="Zurbrügg Corinne" userId="9bf00a35-daaf-4b5d-a00c-eae22b493c7e" providerId="ADAL" clId="{F896CB6E-1FF8-4F8E-BB38-22186265DB2A}" dt="2026-06-01T13:02:20.207" v="1"/>
        <pc:sldMkLst>
          <pc:docMk/>
          <pc:sldMk cId="266204402" sldId="339"/>
        </pc:sldMkLst>
      </pc:sldChg>
      <pc:sldChg chg="addSp modSp">
        <pc:chgData name="Zurbrügg Corinne" userId="9bf00a35-daaf-4b5d-a00c-eae22b493c7e" providerId="ADAL" clId="{F896CB6E-1FF8-4F8E-BB38-22186265DB2A}" dt="2026-06-01T13:02:32.966" v="2"/>
        <pc:sldMkLst>
          <pc:docMk/>
          <pc:sldMk cId="3341279802" sldId="497"/>
        </pc:sldMkLst>
        <pc:spChg chg="add mod">
          <ac:chgData name="Zurbrügg Corinne" userId="9bf00a35-daaf-4b5d-a00c-eae22b493c7e" providerId="ADAL" clId="{F896CB6E-1FF8-4F8E-BB38-22186265DB2A}" dt="2026-06-01T13:02:32.966" v="2"/>
          <ac:spMkLst>
            <pc:docMk/>
            <pc:sldMk cId="3341279802" sldId="497"/>
            <ac:spMk id="6" creationId="{DCE0CA77-AE73-EB66-9C11-19012F8E7AFA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39.460" v="4"/>
        <pc:sldMkLst>
          <pc:docMk/>
          <pc:sldMk cId="2736551018" sldId="498"/>
        </pc:sldMkLst>
        <pc:spChg chg="add mod">
          <ac:chgData name="Zurbrügg Corinne" userId="9bf00a35-daaf-4b5d-a00c-eae22b493c7e" providerId="ADAL" clId="{F896CB6E-1FF8-4F8E-BB38-22186265DB2A}" dt="2026-06-01T13:02:39.460" v="4"/>
          <ac:spMkLst>
            <pc:docMk/>
            <pc:sldMk cId="2736551018" sldId="498"/>
            <ac:spMk id="4" creationId="{910BF365-8AC7-F685-47BE-ADFA4F05E108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42.541" v="5"/>
        <pc:sldMkLst>
          <pc:docMk/>
          <pc:sldMk cId="1136999828" sldId="500"/>
        </pc:sldMkLst>
        <pc:spChg chg="add mod">
          <ac:chgData name="Zurbrügg Corinne" userId="9bf00a35-daaf-4b5d-a00c-eae22b493c7e" providerId="ADAL" clId="{F896CB6E-1FF8-4F8E-BB38-22186265DB2A}" dt="2026-06-01T13:02:42.541" v="5"/>
          <ac:spMkLst>
            <pc:docMk/>
            <pc:sldMk cId="1136999828" sldId="500"/>
            <ac:spMk id="6" creationId="{31E8D8E2-EEFA-2315-2FCE-EAAC7B83FF32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47.526" v="6"/>
        <pc:sldMkLst>
          <pc:docMk/>
          <pc:sldMk cId="2837543025" sldId="501"/>
        </pc:sldMkLst>
        <pc:spChg chg="add mod">
          <ac:chgData name="Zurbrügg Corinne" userId="9bf00a35-daaf-4b5d-a00c-eae22b493c7e" providerId="ADAL" clId="{F896CB6E-1FF8-4F8E-BB38-22186265DB2A}" dt="2026-06-01T13:02:47.526" v="6"/>
          <ac:spMkLst>
            <pc:docMk/>
            <pc:sldMk cId="2837543025" sldId="501"/>
            <ac:spMk id="4" creationId="{682BA525-7449-3B62-01BF-09EA8B78BF55}"/>
          </ac:spMkLst>
        </pc:spChg>
      </pc:sldChg>
      <pc:sldChg chg="addSp modSp">
        <pc:chgData name="Zurbrügg Corinne" userId="9bf00a35-daaf-4b5d-a00c-eae22b493c7e" providerId="ADAL" clId="{F896CB6E-1FF8-4F8E-BB38-22186265DB2A}" dt="2026-06-01T13:03:13.403" v="14"/>
        <pc:sldMkLst>
          <pc:docMk/>
          <pc:sldMk cId="2056139979" sldId="502"/>
        </pc:sldMkLst>
        <pc:spChg chg="add mod">
          <ac:chgData name="Zurbrügg Corinne" userId="9bf00a35-daaf-4b5d-a00c-eae22b493c7e" providerId="ADAL" clId="{F896CB6E-1FF8-4F8E-BB38-22186265DB2A}" dt="2026-06-01T13:03:13.403" v="14"/>
          <ac:spMkLst>
            <pc:docMk/>
            <pc:sldMk cId="2056139979" sldId="502"/>
            <ac:spMk id="5" creationId="{EAD51C9D-8AF2-3F92-5496-39217132A533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37.206" v="3"/>
        <pc:sldMkLst>
          <pc:docMk/>
          <pc:sldMk cId="2964342547" sldId="508"/>
        </pc:sldMkLst>
        <pc:spChg chg="add mod">
          <ac:chgData name="Zurbrügg Corinne" userId="9bf00a35-daaf-4b5d-a00c-eae22b493c7e" providerId="ADAL" clId="{F896CB6E-1FF8-4F8E-BB38-22186265DB2A}" dt="2026-06-01T13:02:37.206" v="3"/>
          <ac:spMkLst>
            <pc:docMk/>
            <pc:sldMk cId="2964342547" sldId="508"/>
            <ac:spMk id="2" creationId="{D67FF36B-F76B-535E-253F-3EA7AEBDC42A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49.490" v="7"/>
        <pc:sldMkLst>
          <pc:docMk/>
          <pc:sldMk cId="2578444778" sldId="509"/>
        </pc:sldMkLst>
        <pc:spChg chg="add mod">
          <ac:chgData name="Zurbrügg Corinne" userId="9bf00a35-daaf-4b5d-a00c-eae22b493c7e" providerId="ADAL" clId="{F896CB6E-1FF8-4F8E-BB38-22186265DB2A}" dt="2026-06-01T13:02:49.490" v="7"/>
          <ac:spMkLst>
            <pc:docMk/>
            <pc:sldMk cId="2578444778" sldId="509"/>
            <ac:spMk id="4" creationId="{BF1A5894-9303-0C15-D0FC-244BF7CAA492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51.805" v="8"/>
        <pc:sldMkLst>
          <pc:docMk/>
          <pc:sldMk cId="4191717043" sldId="511"/>
        </pc:sldMkLst>
        <pc:spChg chg="add mod">
          <ac:chgData name="Zurbrügg Corinne" userId="9bf00a35-daaf-4b5d-a00c-eae22b493c7e" providerId="ADAL" clId="{F896CB6E-1FF8-4F8E-BB38-22186265DB2A}" dt="2026-06-01T13:02:51.805" v="8"/>
          <ac:spMkLst>
            <pc:docMk/>
            <pc:sldMk cId="4191717043" sldId="511"/>
            <ac:spMk id="4" creationId="{C2D5625D-2269-5767-48B7-3D2A3F54ABB2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54.412" v="9"/>
        <pc:sldMkLst>
          <pc:docMk/>
          <pc:sldMk cId="1201432722" sldId="514"/>
        </pc:sldMkLst>
        <pc:spChg chg="add mod">
          <ac:chgData name="Zurbrügg Corinne" userId="9bf00a35-daaf-4b5d-a00c-eae22b493c7e" providerId="ADAL" clId="{F896CB6E-1FF8-4F8E-BB38-22186265DB2A}" dt="2026-06-01T13:02:54.412" v="9"/>
          <ac:spMkLst>
            <pc:docMk/>
            <pc:sldMk cId="1201432722" sldId="514"/>
            <ac:spMk id="2" creationId="{F75DCF2B-D38F-ED17-A981-F60CC48E9A30}"/>
          </ac:spMkLst>
        </pc:spChg>
      </pc:sldChg>
      <pc:sldChg chg="addSp modSp">
        <pc:chgData name="Zurbrügg Corinne" userId="9bf00a35-daaf-4b5d-a00c-eae22b493c7e" providerId="ADAL" clId="{F896CB6E-1FF8-4F8E-BB38-22186265DB2A}" dt="2026-06-01T13:02:59.912" v="10"/>
        <pc:sldMkLst>
          <pc:docMk/>
          <pc:sldMk cId="3612067206" sldId="515"/>
        </pc:sldMkLst>
        <pc:spChg chg="add mod">
          <ac:chgData name="Zurbrügg Corinne" userId="9bf00a35-daaf-4b5d-a00c-eae22b493c7e" providerId="ADAL" clId="{F896CB6E-1FF8-4F8E-BB38-22186265DB2A}" dt="2026-06-01T13:02:59.912" v="10"/>
          <ac:spMkLst>
            <pc:docMk/>
            <pc:sldMk cId="3612067206" sldId="515"/>
            <ac:spMk id="2" creationId="{A0FD1E7D-1E9C-FD13-ED30-FE7E29F710C7}"/>
          </ac:spMkLst>
        </pc:spChg>
      </pc:sldChg>
      <pc:sldChg chg="addSp modSp">
        <pc:chgData name="Zurbrügg Corinne" userId="9bf00a35-daaf-4b5d-a00c-eae22b493c7e" providerId="ADAL" clId="{F896CB6E-1FF8-4F8E-BB38-22186265DB2A}" dt="2026-06-01T13:03:02.132" v="11"/>
        <pc:sldMkLst>
          <pc:docMk/>
          <pc:sldMk cId="981469339" sldId="516"/>
        </pc:sldMkLst>
        <pc:spChg chg="add mod">
          <ac:chgData name="Zurbrügg Corinne" userId="9bf00a35-daaf-4b5d-a00c-eae22b493c7e" providerId="ADAL" clId="{F896CB6E-1FF8-4F8E-BB38-22186265DB2A}" dt="2026-06-01T13:03:02.132" v="11"/>
          <ac:spMkLst>
            <pc:docMk/>
            <pc:sldMk cId="981469339" sldId="516"/>
            <ac:spMk id="4" creationId="{20D86DD8-4411-D1FB-27B8-E282239141A1}"/>
          </ac:spMkLst>
        </pc:spChg>
      </pc:sldChg>
      <pc:sldChg chg="addSp modSp">
        <pc:chgData name="Zurbrügg Corinne" userId="9bf00a35-daaf-4b5d-a00c-eae22b493c7e" providerId="ADAL" clId="{F896CB6E-1FF8-4F8E-BB38-22186265DB2A}" dt="2026-06-01T13:03:04.755" v="12"/>
        <pc:sldMkLst>
          <pc:docMk/>
          <pc:sldMk cId="311232219" sldId="517"/>
        </pc:sldMkLst>
        <pc:spChg chg="add mod">
          <ac:chgData name="Zurbrügg Corinne" userId="9bf00a35-daaf-4b5d-a00c-eae22b493c7e" providerId="ADAL" clId="{F896CB6E-1FF8-4F8E-BB38-22186265DB2A}" dt="2026-06-01T13:03:04.755" v="12"/>
          <ac:spMkLst>
            <pc:docMk/>
            <pc:sldMk cId="311232219" sldId="517"/>
            <ac:spMk id="2" creationId="{848029B1-73ED-0DDE-363C-86627C7EF69F}"/>
          </ac:spMkLst>
        </pc:spChg>
      </pc:sldChg>
      <pc:sldChg chg="addSp modSp">
        <pc:chgData name="Zurbrügg Corinne" userId="9bf00a35-daaf-4b5d-a00c-eae22b493c7e" providerId="ADAL" clId="{F896CB6E-1FF8-4F8E-BB38-22186265DB2A}" dt="2026-06-01T13:03:07.445" v="13"/>
        <pc:sldMkLst>
          <pc:docMk/>
          <pc:sldMk cId="1891249366" sldId="518"/>
        </pc:sldMkLst>
        <pc:spChg chg="add mod">
          <ac:chgData name="Zurbrügg Corinne" userId="9bf00a35-daaf-4b5d-a00c-eae22b493c7e" providerId="ADAL" clId="{F896CB6E-1FF8-4F8E-BB38-22186265DB2A}" dt="2026-06-01T13:03:07.445" v="13"/>
          <ac:spMkLst>
            <pc:docMk/>
            <pc:sldMk cId="1891249366" sldId="518"/>
            <ac:spMk id="4" creationId="{047B12F3-0B50-E232-15A0-9D97E2AEAA2D}"/>
          </ac:spMkLst>
        </pc:spChg>
      </pc:sldChg>
      <pc:sldChg chg="addSp modSp">
        <pc:chgData name="Zurbrügg Corinne" userId="9bf00a35-daaf-4b5d-a00c-eae22b493c7e" providerId="ADAL" clId="{F896CB6E-1FF8-4F8E-BB38-22186265DB2A}" dt="2026-06-01T13:03:16.202" v="15"/>
        <pc:sldMkLst>
          <pc:docMk/>
          <pc:sldMk cId="71777974" sldId="524"/>
        </pc:sldMkLst>
        <pc:spChg chg="add mod">
          <ac:chgData name="Zurbrügg Corinne" userId="9bf00a35-daaf-4b5d-a00c-eae22b493c7e" providerId="ADAL" clId="{F896CB6E-1FF8-4F8E-BB38-22186265DB2A}" dt="2026-06-01T13:03:16.202" v="15"/>
          <ac:spMkLst>
            <pc:docMk/>
            <pc:sldMk cId="71777974" sldId="524"/>
            <ac:spMk id="2" creationId="{43565321-8DCD-0184-E063-2C75B8C46B38}"/>
          </ac:spMkLst>
        </pc:spChg>
      </pc:sldChg>
      <pc:sldChg chg="modSp mod">
        <pc:chgData name="Zurbrügg Corinne" userId="9bf00a35-daaf-4b5d-a00c-eae22b493c7e" providerId="ADAL" clId="{F896CB6E-1FF8-4F8E-BB38-22186265DB2A}" dt="2026-06-01T13:02:03.334" v="0" actId="20577"/>
        <pc:sldMkLst>
          <pc:docMk/>
          <pc:sldMk cId="1572876643" sldId="530"/>
        </pc:sldMkLst>
        <pc:spChg chg="mod">
          <ac:chgData name="Zurbrügg Corinne" userId="9bf00a35-daaf-4b5d-a00c-eae22b493c7e" providerId="ADAL" clId="{F896CB6E-1FF8-4F8E-BB38-22186265DB2A}" dt="2026-06-01T13:02:03.334" v="0" actId="20577"/>
          <ac:spMkLst>
            <pc:docMk/>
            <pc:sldMk cId="1572876643" sldId="530"/>
            <ac:spMk id="3" creationId="{7F6B1E64-B0A8-4466-9781-1A50D6C4C1C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backend.blw.admin.ch/fileservice/sdweb-docs-prod-blwch-files/files/2025/01/16/e37bdd2d-72ac-4969-80bf-e099ed74ccef.pdf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agrinatur.ch/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grinatur.ch/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ckend.blw.admin.ch/fileservice/sdweb-docs-prod-blwch-files/files/2024/09/19/4771adb9-6e15-4ad5-9eab-cda33f2b4c88.pdf" TargetMode="External"/><Relationship Id="rId2" Type="http://schemas.openxmlformats.org/officeDocument/2006/relationships/hyperlink" Target="https://backend.blw.admin.ch/fileservice/sdweb-docs-prod-blwch-files/files/2024/09/19/c9f57510-d20b-4ac8-a11b-7d6f71872371.pdf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backend.blw.admin.ch/fileservice/sdweb-docs-prod-blwch-files/files/2024/09/19/89d3f623-e09d-4cd8-bfd8-3ac6eae7a571.pdf" TargetMode="External"/><Relationship Id="rId5" Type="http://schemas.openxmlformats.org/officeDocument/2006/relationships/hyperlink" Target="https://backend.blw.admin.ch/fileservice/sdweb-docs-prod-blwch-files/files/2024/09/19/11800594-6bca-411e-875e-fc1c90077611.pdf" TargetMode="External"/><Relationship Id="rId4" Type="http://schemas.openxmlformats.org/officeDocument/2006/relationships/hyperlink" Target="https://backend.blw.admin.ch/fileservice/sdweb-docs-prod-blwch-files/files/2024/09/19/fa452f9a-28d9-461d-9a94-b1b95f0b9d35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Biodiversität und Landwirtschaft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>
                <a:latin typeface="Arial"/>
                <a:ea typeface="Source Sans Pro"/>
                <a:cs typeface="Arial"/>
              </a:rPr>
              <a:t>Gesetzliche Grundlagen – eine Übersicht</a:t>
            </a:r>
          </a:p>
        </p:txBody>
      </p:sp>
    </p:spTree>
    <p:extLst>
      <p:ext uri="{BB962C8B-B14F-4D97-AF65-F5344CB8AC3E}">
        <p14:creationId xmlns:p14="http://schemas.microsoft.com/office/powerpoint/2010/main" val="1572876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Wo finde ich die Informationen ? </a:t>
            </a:r>
          </a:p>
        </p:txBody>
      </p:sp>
      <p:sp>
        <p:nvSpPr>
          <p:cNvPr id="4" name="Rechteck 3"/>
          <p:cNvSpPr/>
          <p:nvPr/>
        </p:nvSpPr>
        <p:spPr>
          <a:xfrm>
            <a:off x="628650" y="4365104"/>
            <a:ext cx="7886700" cy="175942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Bund</a:t>
            </a:r>
          </a:p>
          <a:p>
            <a:pPr algn="ctr"/>
            <a:endParaRPr lang="de-CH" sz="2400" b="1" dirty="0"/>
          </a:p>
          <a:p>
            <a:pPr algn="ctr"/>
            <a:r>
              <a:rPr lang="de-CH" dirty="0">
                <a:hlinkClick r:id="rId2"/>
              </a:rPr>
              <a:t>Direktzahlungsverordnung (DZV), v.a. </a:t>
            </a:r>
            <a:r>
              <a:rPr lang="de-CH" b="1" u="sng" dirty="0">
                <a:solidFill>
                  <a:srgbClr val="FFFFFF"/>
                </a:solidFill>
                <a:hlinkClick r:id="rId2"/>
              </a:rPr>
              <a:t>Anhang 4, </a:t>
            </a:r>
            <a:endParaRPr lang="de-CH" b="1" u="sng" dirty="0"/>
          </a:p>
          <a:p>
            <a:pPr algn="ctr"/>
            <a:r>
              <a:rPr lang="de-CH" b="1" u="sng" dirty="0">
                <a:hlinkClick r:id="rId2"/>
              </a:rPr>
              <a:t>mit den letzten Änderungen </a:t>
            </a:r>
            <a:r>
              <a:rPr lang="de-CH" dirty="0">
                <a:hlinkClick r:id="rId2"/>
              </a:rPr>
              <a:t>und Weisungen</a:t>
            </a:r>
            <a:endParaRPr lang="de-CH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074498"/>
            <a:ext cx="2882956" cy="4106612"/>
          </a:xfrm>
          <a:prstGeom prst="rect">
            <a:avLst/>
          </a:prstGeom>
          <a:ln w="28575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551" y="2047865"/>
            <a:ext cx="2160240" cy="306495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Rechteckige Legende 9"/>
          <p:cNvSpPr/>
          <p:nvPr/>
        </p:nvSpPr>
        <p:spPr>
          <a:xfrm>
            <a:off x="4200414" y="1085127"/>
            <a:ext cx="2664296" cy="747717"/>
          </a:xfrm>
          <a:prstGeom prst="wedgeRectCallout">
            <a:avLst>
              <a:gd name="adj1" fmla="val -67325"/>
              <a:gd name="adj2" fmla="val 116865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b="1" dirty="0">
                <a:solidFill>
                  <a:schemeClr val="tx1"/>
                </a:solidFill>
              </a:rPr>
              <a:t>Digital auf </a:t>
            </a:r>
            <a:r>
              <a:rPr lang="de-CH" b="1" dirty="0">
                <a:solidFill>
                  <a:schemeClr val="tx1"/>
                </a:solidFill>
                <a:hlinkClick r:id="rId5"/>
              </a:rPr>
              <a:t>www.agrinatur.ch</a:t>
            </a:r>
            <a:r>
              <a:rPr lang="de-CH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1" name="Rechteckige Legende 10"/>
          <p:cNvSpPr/>
          <p:nvPr/>
        </p:nvSpPr>
        <p:spPr>
          <a:xfrm flipH="1">
            <a:off x="467544" y="1074498"/>
            <a:ext cx="1687733" cy="631877"/>
          </a:xfrm>
          <a:prstGeom prst="wedgeRectCallout">
            <a:avLst>
              <a:gd name="adj1" fmla="val -38779"/>
              <a:gd name="adj2" fmla="val 93524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b="1" dirty="0">
                <a:solidFill>
                  <a:schemeClr val="tx1"/>
                </a:solidFill>
              </a:rPr>
              <a:t>Immer dabei haben !!!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0FD1E7D-1E9C-FD13-ED30-FE7E29F71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612067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Wo finde ich die Informationen ? </a:t>
            </a:r>
          </a:p>
        </p:txBody>
      </p:sp>
      <p:sp>
        <p:nvSpPr>
          <p:cNvPr id="7" name="Rechteck 6"/>
          <p:cNvSpPr/>
          <p:nvPr/>
        </p:nvSpPr>
        <p:spPr>
          <a:xfrm>
            <a:off x="1583668" y="2920751"/>
            <a:ext cx="5976664" cy="13681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/>
              <a:t>Kanton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Vernetzungsprojekte, Landschaftsqualitätsprojekte, Naturschutzverträge, Kantonale Besonderheiten,  etc.</a:t>
            </a:r>
          </a:p>
        </p:txBody>
      </p:sp>
      <p:sp>
        <p:nvSpPr>
          <p:cNvPr id="2" name="Abgerundete rechteckige Legende 1"/>
          <p:cNvSpPr/>
          <p:nvPr/>
        </p:nvSpPr>
        <p:spPr>
          <a:xfrm>
            <a:off x="683568" y="4725144"/>
            <a:ext cx="3888432" cy="1327375"/>
          </a:xfrm>
          <a:prstGeom prst="wedgeRoundRectCallout">
            <a:avLst>
              <a:gd name="adj1" fmla="val 36957"/>
              <a:gd name="adj2" fmla="val -93401"/>
              <a:gd name="adj3" fmla="val 16667"/>
            </a:avLst>
          </a:prstGeom>
          <a:solidFill>
            <a:srgbClr val="FFCCCC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>
                <a:solidFill>
                  <a:schemeClr val="tx1"/>
                </a:solidFill>
              </a:rPr>
              <a:t>1. Kantonale Infoveranstaltung, ev. Kantonale Webseite oder direkt beim Kanton anfragen</a:t>
            </a:r>
          </a:p>
        </p:txBody>
      </p:sp>
      <p:sp>
        <p:nvSpPr>
          <p:cNvPr id="9" name="Abgerundete rechteckige Legende 8"/>
          <p:cNvSpPr/>
          <p:nvPr/>
        </p:nvSpPr>
        <p:spPr>
          <a:xfrm>
            <a:off x="5058966" y="1176943"/>
            <a:ext cx="3456384" cy="1224136"/>
          </a:xfrm>
          <a:prstGeom prst="wedgeRoundRectCallout">
            <a:avLst>
              <a:gd name="adj1" fmla="val -41935"/>
              <a:gd name="adj2" fmla="val 107479"/>
              <a:gd name="adj3" fmla="val 16667"/>
            </a:avLst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>
                <a:solidFill>
                  <a:schemeClr val="tx1"/>
                </a:solidFill>
              </a:rPr>
              <a:t>2. Betriebsleitende fragen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20D86DD8-4411-D1FB-27B8-E28223914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981469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Wo finde ich die Informationen ? </a:t>
            </a:r>
          </a:p>
        </p:txBody>
      </p:sp>
      <p:sp>
        <p:nvSpPr>
          <p:cNvPr id="6" name="Rechteck 5"/>
          <p:cNvSpPr/>
          <p:nvPr/>
        </p:nvSpPr>
        <p:spPr>
          <a:xfrm>
            <a:off x="2339752" y="1476400"/>
            <a:ext cx="4392488" cy="13681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Gemeinde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Gemeindeordnung, Naturschutzverträge, etc.</a:t>
            </a:r>
          </a:p>
        </p:txBody>
      </p:sp>
      <p:sp>
        <p:nvSpPr>
          <p:cNvPr id="9" name="Abgerundete rechteckige Legende 8"/>
          <p:cNvSpPr/>
          <p:nvPr/>
        </p:nvSpPr>
        <p:spPr>
          <a:xfrm>
            <a:off x="4518125" y="3429000"/>
            <a:ext cx="3456384" cy="1224136"/>
          </a:xfrm>
          <a:prstGeom prst="wedgeRoundRectCallout">
            <a:avLst>
              <a:gd name="adj1" fmla="val -35961"/>
              <a:gd name="adj2" fmla="val -109385"/>
              <a:gd name="adj3" fmla="val 16667"/>
            </a:avLst>
          </a:prstGeom>
          <a:solidFill>
            <a:srgbClr val="FFC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000" dirty="0">
                <a:solidFill>
                  <a:schemeClr val="tx1"/>
                </a:solidFill>
              </a:rPr>
              <a:t>Betriebsleitende fragen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48029B1-73ED-0DDE-363C-86627C7EF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11232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Vernetzungsvertrag</a:t>
            </a:r>
          </a:p>
          <a:p>
            <a:r>
              <a:rPr lang="de-CH" dirty="0"/>
              <a:t>LQ-Vertrag</a:t>
            </a:r>
          </a:p>
          <a:p>
            <a:r>
              <a:rPr lang="de-CH" dirty="0"/>
              <a:t>NHG-Verträge</a:t>
            </a:r>
          </a:p>
          <a:p>
            <a:r>
              <a:rPr lang="de-CH" dirty="0"/>
              <a:t>Anmeldung für Produktionssystembeitrag</a:t>
            </a:r>
          </a:p>
          <a:p>
            <a:r>
              <a:rPr lang="de-CH" dirty="0"/>
              <a:t>Kantonale Programme</a:t>
            </a:r>
          </a:p>
          <a:p>
            <a:r>
              <a:rPr lang="de-CH" dirty="0"/>
              <a:t>Gewässerschutzzonen</a:t>
            </a:r>
          </a:p>
          <a:p>
            <a:r>
              <a:rPr lang="de-CH" dirty="0"/>
              <a:t>…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Wichtige verbindliche Grundlagen</a:t>
            </a:r>
          </a:p>
        </p:txBody>
      </p:sp>
      <p:sp>
        <p:nvSpPr>
          <p:cNvPr id="6" name="Rechteck 5"/>
          <p:cNvSpPr/>
          <p:nvPr/>
        </p:nvSpPr>
        <p:spPr>
          <a:xfrm>
            <a:off x="4644008" y="4437112"/>
            <a:ext cx="3600400" cy="72008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>
                <a:solidFill>
                  <a:srgbClr val="FF0000"/>
                </a:solidFill>
              </a:rPr>
              <a:t>Betriebsleitende fragen !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28650" y="5314805"/>
            <a:ext cx="7255718" cy="83099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de-CH" sz="2400" dirty="0"/>
              <a:t>Die Beratung muss darauf achten, dass </a:t>
            </a:r>
            <a:r>
              <a:rPr lang="de-CH" sz="2400" b="1" u="sng" dirty="0">
                <a:solidFill>
                  <a:srgbClr val="FF0000"/>
                </a:solidFill>
              </a:rPr>
              <a:t>alle bestehenden Verträge</a:t>
            </a:r>
            <a:r>
              <a:rPr lang="de-CH" sz="2400" dirty="0"/>
              <a:t> eingehalten werden !</a:t>
            </a:r>
          </a:p>
        </p:txBody>
      </p:sp>
      <p:sp>
        <p:nvSpPr>
          <p:cNvPr id="8" name="Pfeil nach rechts 7"/>
          <p:cNvSpPr/>
          <p:nvPr/>
        </p:nvSpPr>
        <p:spPr>
          <a:xfrm>
            <a:off x="3364954" y="4644634"/>
            <a:ext cx="1152128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047B12F3-0B50-E232-15A0-9D97E2AE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891249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755576" y="3068960"/>
            <a:ext cx="7886700" cy="303405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de-CH" dirty="0">
                <a:hlinkClick r:id="rId2"/>
              </a:rPr>
              <a:t>www.agrinatur.ch</a:t>
            </a:r>
            <a:r>
              <a:rPr lang="de-CH" dirty="0"/>
              <a:t> Newsletter anmelden, um auf dem Stand zu bleiben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An BBL-Jahrestagung teilnehmen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Wenn vorhanden, kantonale Newsletter anmelden und Infoveranstaltungen besuchen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Aktuelle Unterlagen besorgen und dabei haben!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Last but not least …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655676" y="1538434"/>
            <a:ext cx="5832648" cy="1077218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CH" sz="3200" b="1" dirty="0"/>
              <a:t>Haltet euch auf dem Laufenden, es gibt jedes Jahr Änderungen !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EAD51C9D-8AF2-3F92-5496-39217132A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056139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592967"/>
            <a:ext cx="7886700" cy="4300716"/>
          </a:xfr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3565321-8DCD-0184-E063-2C75B8C46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1777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725" y="2314575"/>
            <a:ext cx="2114550" cy="28575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Gesetzliche Grundlagen: ein Übersicht</a:t>
            </a:r>
          </a:p>
        </p:txBody>
      </p:sp>
      <p:sp>
        <p:nvSpPr>
          <p:cNvPr id="5" name="Rechteck 4"/>
          <p:cNvSpPr/>
          <p:nvPr/>
        </p:nvSpPr>
        <p:spPr>
          <a:xfrm>
            <a:off x="6309297" y="6237312"/>
            <a:ext cx="220605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000" dirty="0"/>
              <a:t>https://finilapaperasse.wordpress.com</a:t>
            </a:r>
          </a:p>
        </p:txBody>
      </p:sp>
      <p:sp>
        <p:nvSpPr>
          <p:cNvPr id="7" name="Wolkenförmige Legende 6"/>
          <p:cNvSpPr/>
          <p:nvPr/>
        </p:nvSpPr>
        <p:spPr>
          <a:xfrm flipH="1">
            <a:off x="1284213" y="1158092"/>
            <a:ext cx="2543125" cy="1584176"/>
          </a:xfrm>
          <a:prstGeom prst="cloudCallout">
            <a:avLst>
              <a:gd name="adj1" fmla="val -46737"/>
              <a:gd name="adj2" fmla="val 6312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/>
                </a:solidFill>
              </a:rPr>
              <a:t>DZV, NHG, LBV, …</a:t>
            </a:r>
          </a:p>
        </p:txBody>
      </p:sp>
      <p:sp>
        <p:nvSpPr>
          <p:cNvPr id="8" name="Wolkenförmige Legende 7"/>
          <p:cNvSpPr/>
          <p:nvPr/>
        </p:nvSpPr>
        <p:spPr>
          <a:xfrm>
            <a:off x="5868144" y="1031930"/>
            <a:ext cx="2736304" cy="1728192"/>
          </a:xfrm>
          <a:prstGeom prst="cloudCallout">
            <a:avLst>
              <a:gd name="adj1" fmla="val -48860"/>
              <a:gd name="adj2" fmla="val 4657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/>
                </a:solidFill>
              </a:rPr>
              <a:t>Weisungen, Anhang IV, Richtlinien, …</a:t>
            </a:r>
          </a:p>
        </p:txBody>
      </p:sp>
      <p:sp>
        <p:nvSpPr>
          <p:cNvPr id="9" name="Wolkenförmige Legende 8"/>
          <p:cNvSpPr/>
          <p:nvPr/>
        </p:nvSpPr>
        <p:spPr>
          <a:xfrm flipH="1">
            <a:off x="395535" y="3356992"/>
            <a:ext cx="2704293" cy="1584176"/>
          </a:xfrm>
          <a:prstGeom prst="cloudCallout">
            <a:avLst>
              <a:gd name="adj1" fmla="val -73615"/>
              <a:gd name="adj2" fmla="val -3443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/>
                </a:solidFill>
              </a:rPr>
              <a:t>ÖLN, Bio, Produktions-</a:t>
            </a:r>
            <a:r>
              <a:rPr lang="de-CH" dirty="0" err="1">
                <a:solidFill>
                  <a:schemeClr val="tx1"/>
                </a:solidFill>
              </a:rPr>
              <a:t>systembeitrag</a:t>
            </a:r>
            <a:r>
              <a:rPr lang="de-CH" dirty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10" name="Wolkenförmige Legende 9"/>
          <p:cNvSpPr/>
          <p:nvPr/>
        </p:nvSpPr>
        <p:spPr>
          <a:xfrm>
            <a:off x="5878913" y="3443883"/>
            <a:ext cx="2736304" cy="1728192"/>
          </a:xfrm>
          <a:prstGeom prst="cloudCallout">
            <a:avLst>
              <a:gd name="adj1" fmla="val -60000"/>
              <a:gd name="adj2" fmla="val -5356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/>
                </a:solidFill>
              </a:rPr>
              <a:t>Vernetzungs-projekt, Landschafts-</a:t>
            </a:r>
            <a:r>
              <a:rPr lang="de-CH" dirty="0" err="1">
                <a:solidFill>
                  <a:schemeClr val="tx1"/>
                </a:solidFill>
              </a:rPr>
              <a:t>qualitätsprojekt</a:t>
            </a:r>
            <a:r>
              <a:rPr lang="de-CH" dirty="0">
                <a:solidFill>
                  <a:schemeClr val="tx1"/>
                </a:solidFill>
              </a:rPr>
              <a:t>, NHG-Vertrag, …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628650" y="5289195"/>
            <a:ext cx="8335838" cy="83099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de-CH" sz="2400" dirty="0"/>
              <a:t>Die Beratung muss darauf achten, dass </a:t>
            </a:r>
            <a:r>
              <a:rPr lang="de-CH" sz="2400" b="1" u="sng" dirty="0">
                <a:solidFill>
                  <a:srgbClr val="FF0000"/>
                </a:solidFill>
              </a:rPr>
              <a:t>alle gesetzlichen Grundlagen</a:t>
            </a:r>
            <a:r>
              <a:rPr lang="de-CH" sz="2400" dirty="0"/>
              <a:t> und </a:t>
            </a:r>
            <a:r>
              <a:rPr lang="de-CH" sz="2400" b="1" u="sng" dirty="0">
                <a:solidFill>
                  <a:srgbClr val="FF0000"/>
                </a:solidFill>
              </a:rPr>
              <a:t>bestehenden Verträge </a:t>
            </a:r>
            <a:r>
              <a:rPr lang="de-CH" sz="2400" dirty="0"/>
              <a:t>eingehalten werden !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DCE0CA77-AE73-EB66-9C11-19012F8E7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341279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Gesetzliche Grundlagen – ein Übersicht</a:t>
            </a:r>
          </a:p>
        </p:txBody>
      </p:sp>
      <p:sp>
        <p:nvSpPr>
          <p:cNvPr id="4" name="Rechteck 3"/>
          <p:cNvSpPr/>
          <p:nvPr/>
        </p:nvSpPr>
        <p:spPr>
          <a:xfrm>
            <a:off x="628650" y="4365104"/>
            <a:ext cx="7886700" cy="175942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/>
              <a:t>Bund</a:t>
            </a:r>
          </a:p>
          <a:p>
            <a:pPr algn="ctr"/>
            <a:r>
              <a:rPr lang="de-CH" dirty="0"/>
              <a:t>Landwirtschaftsgesetz (</a:t>
            </a:r>
            <a:r>
              <a:rPr lang="de-CH" dirty="0" err="1"/>
              <a:t>LwG</a:t>
            </a:r>
            <a:r>
              <a:rPr lang="de-CH" dirty="0"/>
              <a:t>), Natur- und Heimatschutzgesetzt (NHG), Gewässerschutzgesetzt (</a:t>
            </a:r>
            <a:r>
              <a:rPr lang="de-CH" dirty="0" err="1"/>
              <a:t>GSchG</a:t>
            </a:r>
            <a:r>
              <a:rPr lang="de-CH" dirty="0"/>
              <a:t>), Waldgesetz (</a:t>
            </a:r>
            <a:r>
              <a:rPr lang="de-CH" dirty="0" err="1"/>
              <a:t>WaG</a:t>
            </a:r>
            <a:r>
              <a:rPr lang="de-CH" dirty="0"/>
              <a:t>), </a:t>
            </a:r>
          </a:p>
          <a:p>
            <a:pPr algn="ctr"/>
            <a:r>
              <a:rPr lang="de-CH" dirty="0"/>
              <a:t>Direktzahlungsverordnung (DZV), Landwirtschaftliche Begriffsverordnung (LBV), ökologischer Leistungsnachweis (ÖLN), Weisungen, Naturschutzverträge, etc.</a:t>
            </a:r>
          </a:p>
        </p:txBody>
      </p:sp>
      <p:sp>
        <p:nvSpPr>
          <p:cNvPr id="6" name="Rechteck 5"/>
          <p:cNvSpPr/>
          <p:nvPr/>
        </p:nvSpPr>
        <p:spPr>
          <a:xfrm>
            <a:off x="2339752" y="1476400"/>
            <a:ext cx="4392488" cy="13681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Gemeinde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Gemeindeordnung, Naturschutzverträge, etc.</a:t>
            </a:r>
          </a:p>
        </p:txBody>
      </p:sp>
      <p:sp>
        <p:nvSpPr>
          <p:cNvPr id="7" name="Rechteck 6"/>
          <p:cNvSpPr/>
          <p:nvPr/>
        </p:nvSpPr>
        <p:spPr>
          <a:xfrm>
            <a:off x="1583668" y="2920751"/>
            <a:ext cx="5976664" cy="13681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/>
              <a:t>Kanton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kantonale Gesetze und Programme, Vernetzungsprojekte, Landschaftsqualitätsprojekte, Naturschutzverträge, etc.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67FF36B-F76B-535E-253F-3EA7AEBDC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964342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Allg. Voraussetzungen</a:t>
            </a:r>
          </a:p>
          <a:p>
            <a:r>
              <a:rPr lang="de-CH" b="1" u="sng" dirty="0"/>
              <a:t>Ökologischer Leistungsnachweis (ÖLN)</a:t>
            </a:r>
          </a:p>
          <a:p>
            <a:r>
              <a:rPr lang="de-CH" dirty="0"/>
              <a:t>Alle Direktzahlungsarten (z.B. Hangbeiträge, Biodiversitätsbeiträge, Produktionssystembeiträge, etc.), ihre </a:t>
            </a:r>
            <a:r>
              <a:rPr lang="de-CH" b="1" u="sng" dirty="0">
                <a:solidFill>
                  <a:schemeClr val="accent2"/>
                </a:solidFill>
              </a:rPr>
              <a:t>Voraussetzungen</a:t>
            </a:r>
            <a:r>
              <a:rPr lang="de-CH" dirty="0"/>
              <a:t> und Festsetzungen</a:t>
            </a:r>
          </a:p>
          <a:p>
            <a:r>
              <a:rPr lang="de-CH" dirty="0"/>
              <a:t>Bewirtschaftungsanforderungen für die Sömmerung und das Sömmerungsgebiet</a:t>
            </a:r>
          </a:p>
          <a:p>
            <a:r>
              <a:rPr lang="de-CH" dirty="0"/>
              <a:t>Anmeldung, Kontrolle, Sanktionen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Direktzahlungsverordnung (DZV)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910BF365-8AC7-F685-47BE-ADFA4F05E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73655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/>
              <a:t>Anhang 1 Ökologischer Leistungsnachweis</a:t>
            </a:r>
          </a:p>
          <a:p>
            <a:r>
              <a:rPr lang="de-CH" dirty="0"/>
              <a:t>Anhang 2 Besondere Bestimmungen für die Sömmerung und das Sömmerungsgebiet</a:t>
            </a:r>
          </a:p>
          <a:p>
            <a:r>
              <a:rPr lang="de-CH" dirty="0"/>
              <a:t>Anhang 3 Kriterien für die Ausscheidung von Terrassenlagen bei Rebflächen</a:t>
            </a:r>
          </a:p>
          <a:p>
            <a:r>
              <a:rPr lang="de-CH" dirty="0"/>
              <a:t>Anhang 4 Voraussetzungen für Biodiversitätsförderflächen</a:t>
            </a:r>
          </a:p>
          <a:p>
            <a:r>
              <a:rPr lang="de-CH" dirty="0"/>
              <a:t>Anhang 4a Geeignete Saatmischungen für Biodiversitätsförderflächen und </a:t>
            </a:r>
            <a:r>
              <a:rPr lang="de-CH" dirty="0" err="1"/>
              <a:t>Nützlingsstreifen</a:t>
            </a:r>
            <a:endParaRPr lang="de-CH" dirty="0"/>
          </a:p>
          <a:p>
            <a:r>
              <a:rPr lang="de-CH" dirty="0"/>
              <a:t>Anhang 5 Spezifische Anforderungen des Programms zur graslandbasierten Milch- und Fleischproduktion (GMF)</a:t>
            </a:r>
          </a:p>
          <a:p>
            <a:r>
              <a:rPr lang="de-CH" dirty="0"/>
              <a:t>Anhang 6 Spezifische Anforderungen der Tierwohlbeiträge</a:t>
            </a:r>
          </a:p>
          <a:p>
            <a:r>
              <a:rPr lang="de-CH" dirty="0"/>
              <a:t>Anhang 6a Voraussetzungen und Auflagen für den Beitrag für die stickstoffreduzierte Phasenfütterung der Schweine</a:t>
            </a:r>
          </a:p>
          <a:p>
            <a:r>
              <a:rPr lang="de-CH" dirty="0"/>
              <a:t>Anhang 7 Beitragsansätze</a:t>
            </a:r>
          </a:p>
          <a:p>
            <a:r>
              <a:rPr lang="de-CH" dirty="0"/>
              <a:t>Anhang 8 Kürzungen der Direktzahlungen</a:t>
            </a:r>
          </a:p>
          <a:p>
            <a:r>
              <a:rPr lang="de-CH" dirty="0"/>
              <a:t>Anhang 9 Änderung anderer Erlasse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Direktzahlungsverordnung (DZV) - Anhänge</a:t>
            </a:r>
          </a:p>
        </p:txBody>
      </p:sp>
      <p:sp>
        <p:nvSpPr>
          <p:cNvPr id="4" name="Rechteck 3"/>
          <p:cNvSpPr/>
          <p:nvPr/>
        </p:nvSpPr>
        <p:spPr>
          <a:xfrm>
            <a:off x="628650" y="1403053"/>
            <a:ext cx="4015358" cy="369763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Rechteck 4"/>
          <p:cNvSpPr/>
          <p:nvPr/>
        </p:nvSpPr>
        <p:spPr>
          <a:xfrm>
            <a:off x="628650" y="2492896"/>
            <a:ext cx="5311502" cy="28803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31E8D8E2-EEFA-2315-2FCE-EAAC7B83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13699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>
                <a:latin typeface="Arial"/>
                <a:ea typeface="Source Sans Pro"/>
                <a:cs typeface="Arial"/>
                <a:hlinkClick r:id="rId2"/>
              </a:rPr>
              <a:t>QII Hochstamm-Obstbäume</a:t>
            </a:r>
            <a:endParaRPr lang="de-CH" dirty="0"/>
          </a:p>
          <a:p>
            <a:r>
              <a:rPr lang="de-CH" dirty="0">
                <a:latin typeface="Arial"/>
                <a:ea typeface="Source Sans Pro"/>
                <a:cs typeface="Arial"/>
                <a:hlinkClick r:id="rId3"/>
              </a:rPr>
              <a:t>Extensiv genutzte Wiesen, wenig intensiv genutzte Wiesen und Streueflächen der Qualitätsstufe II</a:t>
            </a:r>
            <a:endParaRPr lang="de-CH" dirty="0">
              <a:hlinkClick r:id="rId3"/>
            </a:endParaRPr>
          </a:p>
          <a:p>
            <a:r>
              <a:rPr lang="de-CH" dirty="0">
                <a:latin typeface="Arial"/>
                <a:ea typeface="Source Sans Pro"/>
                <a:cs typeface="Arial"/>
                <a:hlinkClick r:id="rId4"/>
              </a:rPr>
              <a:t>Extensiv genutzte Weiden und Waldweiden (Wytweiden) der Qualitätsstufe II</a:t>
            </a:r>
            <a:endParaRPr lang="de-CH" dirty="0">
              <a:hlinkClick r:id="rId4"/>
            </a:endParaRPr>
          </a:p>
          <a:p>
            <a:r>
              <a:rPr lang="de-CH" dirty="0">
                <a:latin typeface="Arial"/>
                <a:ea typeface="Source Sans Pro"/>
                <a:cs typeface="Arial"/>
                <a:hlinkClick r:id="rId5"/>
              </a:rPr>
              <a:t>Artenreiche Grün- und Streueflächen im Sömmerungsgebiet</a:t>
            </a:r>
            <a:endParaRPr lang="de-CH" dirty="0">
              <a:hlinkClick r:id="rId5"/>
            </a:endParaRPr>
          </a:p>
          <a:p>
            <a:r>
              <a:rPr lang="de-CH" dirty="0">
                <a:latin typeface="Arial"/>
                <a:ea typeface="Source Sans Pro"/>
                <a:cs typeface="Arial"/>
                <a:hlinkClick r:id="rId6"/>
              </a:rPr>
              <a:t>Rebflächen der Qualitätsstufe II mit natürlicher Artenvielfalt</a:t>
            </a:r>
            <a:endParaRPr lang="de-CH" dirty="0">
              <a:hlinkClick r:id="rId6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Direktzahlungsverordnung (DZV) - Weisungen</a:t>
            </a:r>
          </a:p>
        </p:txBody>
      </p:sp>
      <p:sp>
        <p:nvSpPr>
          <p:cNvPr id="5" name="Rechteck 4"/>
          <p:cNvSpPr/>
          <p:nvPr/>
        </p:nvSpPr>
        <p:spPr>
          <a:xfrm>
            <a:off x="539552" y="1340768"/>
            <a:ext cx="4176464" cy="64807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682BA525-7449-3B62-01BF-09EA8B78B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837543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Vernetzungsprojekte</a:t>
            </a:r>
          </a:p>
          <a:p>
            <a:r>
              <a:rPr lang="de-CH" dirty="0"/>
              <a:t>Landschaftsqualitätsprojekte</a:t>
            </a:r>
          </a:p>
          <a:p>
            <a:r>
              <a:rPr lang="de-CH" dirty="0"/>
              <a:t>Ab 2028: Projekte für regionale Biodiversität und Landschaftsqualität</a:t>
            </a:r>
          </a:p>
          <a:p>
            <a:r>
              <a:rPr lang="de-CH" dirty="0"/>
              <a:t>Kantonale Programme</a:t>
            </a:r>
          </a:p>
          <a:p>
            <a:r>
              <a:rPr lang="de-CH" dirty="0"/>
              <a:t>Kantonale Bedingungen für QII</a:t>
            </a:r>
          </a:p>
          <a:p>
            <a:r>
              <a:rPr lang="de-CH" dirty="0"/>
              <a:t>Kantonale Naturschutzflächen und nationale Inventare (NHG)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Kantonale Grundlagen 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F1A5894-9303-0C15-D0FC-244BF7CAA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578444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/>
              <a:t>Kommunale Naturschutzflächen (NHG)</a:t>
            </a:r>
          </a:p>
          <a:p>
            <a:r>
              <a:rPr lang="de-CH" dirty="0">
                <a:latin typeface="Arial"/>
                <a:ea typeface="Source Sans Pro"/>
                <a:cs typeface="Arial"/>
              </a:rPr>
              <a:t>Gemeindeordnung, Kommunale Reglemente (z.B. Grenzabstände für Pflanzungen)</a:t>
            </a:r>
          </a:p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Kommunale Grundlagen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C2D5625D-2269-5767-48B7-3D2A3F54A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191717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Wichtigsten gesetzlichen Grundlagen für die Beratung</a:t>
            </a:r>
          </a:p>
        </p:txBody>
      </p:sp>
      <p:sp>
        <p:nvSpPr>
          <p:cNvPr id="4" name="Rechteck 3"/>
          <p:cNvSpPr/>
          <p:nvPr/>
        </p:nvSpPr>
        <p:spPr>
          <a:xfrm>
            <a:off x="628650" y="4365104"/>
            <a:ext cx="7886700" cy="175942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/>
              <a:t>Bund</a:t>
            </a:r>
          </a:p>
          <a:p>
            <a:pPr algn="ctr"/>
            <a:r>
              <a:rPr lang="de-CH" dirty="0"/>
              <a:t>Direktzahlungsverordnung (DZV) mit den letzten Änderungen und die Weisungen</a:t>
            </a:r>
          </a:p>
        </p:txBody>
      </p:sp>
      <p:sp>
        <p:nvSpPr>
          <p:cNvPr id="6" name="Rechteck 5"/>
          <p:cNvSpPr/>
          <p:nvPr/>
        </p:nvSpPr>
        <p:spPr>
          <a:xfrm>
            <a:off x="2339752" y="1476400"/>
            <a:ext cx="4392488" cy="13681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de-CH" sz="2400" b="1" dirty="0"/>
              <a:t>Gemeinde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Gemeindeordnung, Naturschutzverträge, etc.</a:t>
            </a: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1583668" y="2920751"/>
            <a:ext cx="5976664" cy="13681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b="1" dirty="0"/>
              <a:t>Kanton</a:t>
            </a:r>
            <a:r>
              <a:rPr lang="de-CH" dirty="0"/>
              <a:t> </a:t>
            </a:r>
          </a:p>
          <a:p>
            <a:pPr algn="ctr"/>
            <a:r>
              <a:rPr lang="de-CH" dirty="0"/>
              <a:t>Vernetzungsprojekte, Landschaftsqualitätsprojekte, Naturschutzverträge, Kantonale Besonderheiten,  etc.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75DCF2B-D38F-ED17-A981-F60CC48E9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01432722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64B156-056F-4A09-A637-49AE1D2ECB1B}"/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926ccd4c-651f-4ccc-af87-3950eef9fdad"/>
    <ds:schemaRef ds:uri="http://purl.org/dc/elements/1.1/"/>
    <ds:schemaRef ds:uri="dd18740c-b141-4d05-9751-e9f3dcf7e76f"/>
    <ds:schemaRef ds:uri="http://schemas.microsoft.com/sharepoint/v3"/>
    <ds:schemaRef ds:uri="http://purl.org/dc/dcmitype/"/>
    <ds:schemaRef ds:uri="http://purl.org/dc/terms/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894</Words>
  <Application>Microsoft Office PowerPoint</Application>
  <PresentationFormat>Bildschirmpräsentation (4:3)</PresentationFormat>
  <Paragraphs>129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Benutzerdefiniertes Design</vt:lpstr>
      <vt:lpstr>Biodiversität und Landwirtschaft</vt:lpstr>
      <vt:lpstr>Gesetzliche Grundlagen: ein Übersicht</vt:lpstr>
      <vt:lpstr>Gesetzliche Grundlagen – ein Übersicht</vt:lpstr>
      <vt:lpstr>Direktzahlungsverordnung (DZV)</vt:lpstr>
      <vt:lpstr>Direktzahlungsverordnung (DZV) - Anhänge</vt:lpstr>
      <vt:lpstr>Direktzahlungsverordnung (DZV) - Weisungen</vt:lpstr>
      <vt:lpstr>Kantonale Grundlagen </vt:lpstr>
      <vt:lpstr>Kommunale Grundlagen</vt:lpstr>
      <vt:lpstr>Wichtigsten gesetzlichen Grundlagen für die Beratung</vt:lpstr>
      <vt:lpstr>Wo finde ich die Informationen ? </vt:lpstr>
      <vt:lpstr>Wo finde ich die Informationen ? </vt:lpstr>
      <vt:lpstr>Wo finde ich die Informationen ? </vt:lpstr>
      <vt:lpstr>Wichtige verbindliche Grundlagen</vt:lpstr>
      <vt:lpstr>Last but not least …</vt:lpstr>
      <vt:lpstr>PowerPoint-Präsentation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557</cp:revision>
  <cp:lastPrinted>2018-11-05T09:27:14Z</cp:lastPrinted>
  <dcterms:created xsi:type="dcterms:W3CDTF">2017-09-25T14:16:51Z</dcterms:created>
  <dcterms:modified xsi:type="dcterms:W3CDTF">2026-06-01T13:03:25Z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