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2"/>
  </p:notesMasterIdLst>
  <p:sldIdLst>
    <p:sldId id="294" r:id="rId5"/>
    <p:sldId id="362" r:id="rId6"/>
    <p:sldId id="363" r:id="rId7"/>
    <p:sldId id="383" r:id="rId8"/>
    <p:sldId id="384" r:id="rId9"/>
    <p:sldId id="382" r:id="rId10"/>
    <p:sldId id="339" r:id="rId11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CFF7D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77DD11-D1A3-45E4-97BE-E7370CCBE185}" v="2" dt="2026-06-01T12:53:51.725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68390" autoAdjust="0"/>
  </p:normalViewPr>
  <p:slideViewPr>
    <p:cSldViewPr>
      <p:cViewPr varScale="1">
        <p:scale>
          <a:sx n="86" d="100"/>
          <a:sy n="86" d="100"/>
        </p:scale>
        <p:origin x="22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2:53:33.748" v="6"/>
      <pc:docMkLst>
        <pc:docMk/>
      </pc:docMkLst>
      <pc:sldChg chg="delSp mod">
        <pc:chgData name="Zurbrügg Corinne" userId="9bf00a35-daaf-4b5d-a00c-eae22b493c7e" providerId="ADAL" clId="{F896CB6E-1FF8-4F8E-BB38-22186265DB2A}" dt="2026-06-01T12:53:09.442" v="0" actId="478"/>
        <pc:sldMkLst>
          <pc:docMk/>
          <pc:sldMk cId="2323421958" sldId="294"/>
        </pc:sldMkLst>
        <pc:spChg chg="del">
          <ac:chgData name="Zurbrügg Corinne" userId="9bf00a35-daaf-4b5d-a00c-eae22b493c7e" providerId="ADAL" clId="{F896CB6E-1FF8-4F8E-BB38-22186265DB2A}" dt="2026-06-01T12:53:09.442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add">
        <pc:chgData name="Zurbrügg Corinne" userId="9bf00a35-daaf-4b5d-a00c-eae22b493c7e" providerId="ADAL" clId="{F896CB6E-1FF8-4F8E-BB38-22186265DB2A}" dt="2026-06-01T12:53:33.748" v="6"/>
        <pc:sldMkLst>
          <pc:docMk/>
          <pc:sldMk cId="266204402" sldId="339"/>
        </pc:sldMkLst>
      </pc:sldChg>
      <pc:sldChg chg="delSp mod">
        <pc:chgData name="Zurbrügg Corinne" userId="9bf00a35-daaf-4b5d-a00c-eae22b493c7e" providerId="ADAL" clId="{F896CB6E-1FF8-4F8E-BB38-22186265DB2A}" dt="2026-06-01T12:53:14.791" v="1" actId="478"/>
        <pc:sldMkLst>
          <pc:docMk/>
          <pc:sldMk cId="1358325571" sldId="362"/>
        </pc:sldMkLst>
        <pc:spChg chg="del">
          <ac:chgData name="Zurbrügg Corinne" userId="9bf00a35-daaf-4b5d-a00c-eae22b493c7e" providerId="ADAL" clId="{F896CB6E-1FF8-4F8E-BB38-22186265DB2A}" dt="2026-06-01T12:53:14.791" v="1" actId="478"/>
          <ac:spMkLst>
            <pc:docMk/>
            <pc:sldMk cId="1358325571" sldId="362"/>
            <ac:spMk id="3" creationId="{CEE4A3D7-BD2D-35C3-875D-42A7335200C3}"/>
          </ac:spMkLst>
        </pc:spChg>
      </pc:sldChg>
      <pc:sldChg chg="delSp mod">
        <pc:chgData name="Zurbrügg Corinne" userId="9bf00a35-daaf-4b5d-a00c-eae22b493c7e" providerId="ADAL" clId="{F896CB6E-1FF8-4F8E-BB38-22186265DB2A}" dt="2026-06-01T12:53:18.794" v="2" actId="478"/>
        <pc:sldMkLst>
          <pc:docMk/>
          <pc:sldMk cId="618376292" sldId="363"/>
        </pc:sldMkLst>
        <pc:spChg chg="del">
          <ac:chgData name="Zurbrügg Corinne" userId="9bf00a35-daaf-4b5d-a00c-eae22b493c7e" providerId="ADAL" clId="{F896CB6E-1FF8-4F8E-BB38-22186265DB2A}" dt="2026-06-01T12:53:18.794" v="2" actId="478"/>
          <ac:spMkLst>
            <pc:docMk/>
            <pc:sldMk cId="618376292" sldId="363"/>
            <ac:spMk id="6" creationId="{F0447FA1-CE1E-5C2A-C3C3-FF4DCE7D7928}"/>
          </ac:spMkLst>
        </pc:spChg>
      </pc:sldChg>
      <pc:sldChg chg="delSp mod">
        <pc:chgData name="Zurbrügg Corinne" userId="9bf00a35-daaf-4b5d-a00c-eae22b493c7e" providerId="ADAL" clId="{F896CB6E-1FF8-4F8E-BB38-22186265DB2A}" dt="2026-06-01T12:53:30.642" v="5" actId="478"/>
        <pc:sldMkLst>
          <pc:docMk/>
          <pc:sldMk cId="3740292788" sldId="382"/>
        </pc:sldMkLst>
        <pc:spChg chg="del">
          <ac:chgData name="Zurbrügg Corinne" userId="9bf00a35-daaf-4b5d-a00c-eae22b493c7e" providerId="ADAL" clId="{F896CB6E-1FF8-4F8E-BB38-22186265DB2A}" dt="2026-06-01T12:53:30.642" v="5" actId="478"/>
          <ac:spMkLst>
            <pc:docMk/>
            <pc:sldMk cId="3740292788" sldId="382"/>
            <ac:spMk id="8" creationId="{E2628417-8D21-E520-B409-89B077EAAC34}"/>
          </ac:spMkLst>
        </pc:spChg>
      </pc:sldChg>
      <pc:sldChg chg="delSp mod">
        <pc:chgData name="Zurbrügg Corinne" userId="9bf00a35-daaf-4b5d-a00c-eae22b493c7e" providerId="ADAL" clId="{F896CB6E-1FF8-4F8E-BB38-22186265DB2A}" dt="2026-06-01T12:53:22.082" v="3" actId="478"/>
        <pc:sldMkLst>
          <pc:docMk/>
          <pc:sldMk cId="3924224643" sldId="383"/>
        </pc:sldMkLst>
        <pc:spChg chg="del">
          <ac:chgData name="Zurbrügg Corinne" userId="9bf00a35-daaf-4b5d-a00c-eae22b493c7e" providerId="ADAL" clId="{F896CB6E-1FF8-4F8E-BB38-22186265DB2A}" dt="2026-06-01T12:53:22.082" v="3" actId="478"/>
          <ac:spMkLst>
            <pc:docMk/>
            <pc:sldMk cId="3924224643" sldId="383"/>
            <ac:spMk id="12" creationId="{238CAFBB-98B1-153D-ED57-C1FAC4691FE0}"/>
          </ac:spMkLst>
        </pc:spChg>
      </pc:sldChg>
      <pc:sldChg chg="delSp mod">
        <pc:chgData name="Zurbrügg Corinne" userId="9bf00a35-daaf-4b5d-a00c-eae22b493c7e" providerId="ADAL" clId="{F896CB6E-1FF8-4F8E-BB38-22186265DB2A}" dt="2026-06-01T12:53:27.580" v="4" actId="478"/>
        <pc:sldMkLst>
          <pc:docMk/>
          <pc:sldMk cId="1475128363" sldId="384"/>
        </pc:sldMkLst>
        <pc:spChg chg="del">
          <ac:chgData name="Zurbrügg Corinne" userId="9bf00a35-daaf-4b5d-a00c-eae22b493c7e" providerId="ADAL" clId="{F896CB6E-1FF8-4F8E-BB38-22186265DB2A}" dt="2026-06-01T12:53:27.580" v="4" actId="478"/>
          <ac:spMkLst>
            <pc:docMk/>
            <pc:sldMk cId="1475128363" sldId="384"/>
            <ac:spMk id="6" creationId="{E0106F0F-C8DE-8F27-5632-6F1149215D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602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10219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8817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03010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976C48-313D-43E6-898F-7CCA8AB7B608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s://www.youtube.com/watch?v=QPlH7fdeEt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2019.agrarbericht.ch/de/umwelt/klima/auswirkungen-des-klimawandels-auf-die-landwirtschaf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hyperlink" Target="https://www.bafu.admin.ch/bafu/de/home/themen/klima/publikationen-studien/publikationen/anpassung-klimawandel-schweiz-aktionsplan-2020-2025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1473448"/>
            <a:ext cx="7128792" cy="2387600"/>
          </a:xfrm>
        </p:spPr>
        <p:txBody>
          <a:bodyPr>
            <a:normAutofit/>
          </a:bodyPr>
          <a:lstStyle/>
          <a:p>
            <a:r>
              <a:rPr lang="de-DE" sz="4400" dirty="0">
                <a:latin typeface="+mn-lt"/>
              </a:rPr>
              <a:t>Ausbildungsgang</a:t>
            </a:r>
            <a:br>
              <a:rPr lang="de-DE" sz="4400" dirty="0">
                <a:latin typeface="+mn-lt"/>
              </a:rPr>
            </a:br>
            <a:r>
              <a:rPr lang="de-DE" sz="4400" dirty="0">
                <a:latin typeface="+mn-lt"/>
              </a:rPr>
              <a:t>zur Fachperson Biodiversitätsberatung</a:t>
            </a:r>
            <a:endParaRPr lang="de-CH" sz="4400" dirty="0">
              <a:latin typeface="+mn-lt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3608" y="4293518"/>
            <a:ext cx="7416824" cy="1151706"/>
          </a:xfrm>
        </p:spPr>
        <p:txBody>
          <a:bodyPr/>
          <a:lstStyle/>
          <a:p>
            <a:r>
              <a:rPr lang="de-DE" dirty="0">
                <a:latin typeface="+mn-lt"/>
              </a:rPr>
              <a:t>Modul Landwirtschaft</a:t>
            </a:r>
          </a:p>
          <a:p>
            <a:r>
              <a:rPr lang="de-CH" dirty="0">
                <a:solidFill>
                  <a:srgbClr val="333333"/>
                </a:solidFill>
                <a:latin typeface="+mn-lt"/>
              </a:rPr>
              <a:t>Teil Landwirtschaft und Klimawandel</a:t>
            </a:r>
            <a:endParaRPr lang="de-CH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561312E-34A9-A40D-3D3E-F0A16C312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96" y="778983"/>
            <a:ext cx="8280920" cy="417769"/>
          </a:xfrm>
        </p:spPr>
        <p:txBody>
          <a:bodyPr>
            <a:noAutofit/>
          </a:bodyPr>
          <a:lstStyle/>
          <a:p>
            <a:r>
              <a:rPr lang="de-CH" sz="2200" b="1" dirty="0">
                <a:latin typeface="+mn-lt"/>
              </a:rPr>
              <a:t>Lebensmittelproduktion verursacht Treibhausgas-Emissionen (THG)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1A95BF8-18BA-E801-AE9C-E442503AF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9512" y="1340768"/>
            <a:ext cx="8640960" cy="405016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CH" dirty="0">
                <a:latin typeface="+mn-lt"/>
              </a:rPr>
              <a:t>Anteil Landwirtschaft: 15.5% der Gesamtemissionen (2022) </a:t>
            </a:r>
            <a:r>
              <a:rPr lang="de-CH" sz="1300" dirty="0">
                <a:latin typeface="+mn-lt"/>
              </a:rPr>
              <a:t>(Quelle: SBV)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Landwirtschaft als Mitverursacherin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89A55B94-3C2A-F3F3-3D07-E330D6E06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94706"/>
            <a:ext cx="5886450" cy="363855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90A044A7-3AB6-1D0F-2CC6-BA8DF60B6625}"/>
              </a:ext>
            </a:extLst>
          </p:cNvPr>
          <p:cNvSpPr txBox="1"/>
          <p:nvPr/>
        </p:nvSpPr>
        <p:spPr>
          <a:xfrm>
            <a:off x="230601" y="5733256"/>
            <a:ext cx="5781559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Weitere Informationen:</a:t>
            </a:r>
          </a:p>
          <a:p>
            <a:r>
              <a:rPr lang="de-CH" sz="1200" b="1" dirty="0">
                <a:hlinkClick r:id="rId4"/>
              </a:rPr>
              <a:t>https://www.youtube.com/watch?v=QPlH7fdeEt8</a:t>
            </a:r>
            <a:endParaRPr lang="de-CH" sz="1200" b="1" dirty="0"/>
          </a:p>
        </p:txBody>
      </p:sp>
      <p:pic>
        <p:nvPicPr>
          <p:cNvPr id="7" name="Grafik 6" descr="Ein Bild, das Säugetier, Gelände, Vieh, draußen enthält.&#10;&#10;Automatisch generierte Beschreibung">
            <a:extLst>
              <a:ext uri="{FF2B5EF4-FFF2-40B4-BE49-F238E27FC236}">
                <a16:creationId xmlns:a16="http://schemas.microsoft.com/office/drawing/2014/main" id="{BF91253E-8F46-A6C3-7272-9B9ECF2B1B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58" y="2204864"/>
            <a:ext cx="2520230" cy="1890173"/>
          </a:xfrm>
          <a:prstGeom prst="rect">
            <a:avLst/>
          </a:prstGeom>
        </p:spPr>
      </p:pic>
      <p:pic>
        <p:nvPicPr>
          <p:cNvPr id="9" name="Grafik 8" descr="Ein Bild, das draußen, Himmel, Gras, Landwirtschaft enthält.&#10;&#10;Automatisch generierte Beschreibung">
            <a:extLst>
              <a:ext uri="{FF2B5EF4-FFF2-40B4-BE49-F238E27FC236}">
                <a16:creationId xmlns:a16="http://schemas.microsoft.com/office/drawing/2014/main" id="{A77D1914-F210-AD2A-FEE2-2830055601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418" y="2595585"/>
            <a:ext cx="2195736" cy="1646802"/>
          </a:xfrm>
          <a:prstGeom prst="rect">
            <a:avLst/>
          </a:prstGeom>
        </p:spPr>
      </p:pic>
      <p:pic>
        <p:nvPicPr>
          <p:cNvPr id="11" name="Grafik 10" descr="Ein Bild, das Pflanze, draußen, Gras, Baum enthält.&#10;&#10;Automatisch generierte Beschreibung">
            <a:extLst>
              <a:ext uri="{FF2B5EF4-FFF2-40B4-BE49-F238E27FC236}">
                <a16:creationId xmlns:a16="http://schemas.microsoft.com/office/drawing/2014/main" id="{C83DAFA8-9ADB-25B8-2602-CD193B9AF2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298" y="2942681"/>
            <a:ext cx="1873127" cy="1404845"/>
          </a:xfrm>
          <a:prstGeom prst="rect">
            <a:avLst/>
          </a:prstGeom>
        </p:spPr>
      </p:pic>
      <p:sp>
        <p:nvSpPr>
          <p:cNvPr id="14" name="Inhaltsplatzhalter 5">
            <a:extLst>
              <a:ext uri="{FF2B5EF4-FFF2-40B4-BE49-F238E27FC236}">
                <a16:creationId xmlns:a16="http://schemas.microsoft.com/office/drawing/2014/main" id="{C1A95BF8-18BA-E801-AE9C-E442503AF606}"/>
              </a:ext>
            </a:extLst>
          </p:cNvPr>
          <p:cNvSpPr>
            <a:spLocks noGrp="1"/>
          </p:cNvSpPr>
          <p:nvPr/>
        </p:nvSpPr>
        <p:spPr>
          <a:xfrm>
            <a:off x="179512" y="1696168"/>
            <a:ext cx="8640960" cy="436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CH" dirty="0">
                <a:latin typeface="+mn-lt"/>
              </a:rPr>
              <a:t>Rückgang Emissionen aus Landwirtschaft um 16% seit 1990 </a:t>
            </a:r>
            <a:r>
              <a:rPr lang="de-CH" sz="1300" dirty="0">
                <a:latin typeface="+mn-lt"/>
              </a:rPr>
              <a:t>(Quelle: SBV)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A553B33-F9A6-C88F-E7A2-2D06547C8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3583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6927C6C-F596-5573-56BD-E7DF82CDADB6}"/>
              </a:ext>
            </a:extLst>
          </p:cNvPr>
          <p:cNvGrpSpPr/>
          <p:nvPr/>
        </p:nvGrpSpPr>
        <p:grpSpPr>
          <a:xfrm>
            <a:off x="3113164" y="2060848"/>
            <a:ext cx="5774372" cy="2052544"/>
            <a:chOff x="3113164" y="2132856"/>
            <a:chExt cx="5774372" cy="2052544"/>
          </a:xfrm>
        </p:grpSpPr>
        <p:pic>
          <p:nvPicPr>
            <p:cNvPr id="16" name="Grafik 15" descr="Ein Bild, das Gras, Gebäude, Bauernhaus, mehrere enthält.&#10;&#10;Automatisch generierte Beschreibung">
              <a:extLst>
                <a:ext uri="{FF2B5EF4-FFF2-40B4-BE49-F238E27FC236}">
                  <a16:creationId xmlns:a16="http://schemas.microsoft.com/office/drawing/2014/main" id="{5A8312BE-17F4-D9E2-0E1A-E3A3DDD93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112" y="2132856"/>
              <a:ext cx="3084424" cy="2052544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C258DDBE-68D8-4FFE-82AB-D1381F7271DE}"/>
                </a:ext>
              </a:extLst>
            </p:cNvPr>
            <p:cNvSpPr txBox="1"/>
            <p:nvPr/>
          </p:nvSpPr>
          <p:spPr>
            <a:xfrm>
              <a:off x="3113164" y="3126780"/>
              <a:ext cx="282698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Grundfutter </a:t>
              </a:r>
              <a:r>
                <a:rPr lang="de-CH" dirty="0">
                  <a:sym typeface="Wingdings" panose="05000000000000000000" pitchFamily="2" charset="2"/>
                </a:rPr>
                <a:t> Kraftfutter</a:t>
              </a: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r>
                <a:rPr lang="de-CH" dirty="0">
                  <a:sym typeface="Wingdings" panose="05000000000000000000" pitchFamily="2" charset="2"/>
                </a:rPr>
                <a:t>Futterzusätze</a:t>
              </a:r>
              <a:endParaRPr lang="de-CH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1919CBA5-BCE5-E941-98F0-91C974FE4C62}"/>
              </a:ext>
            </a:extLst>
          </p:cNvPr>
          <p:cNvGrpSpPr/>
          <p:nvPr/>
        </p:nvGrpSpPr>
        <p:grpSpPr>
          <a:xfrm>
            <a:off x="302410" y="908720"/>
            <a:ext cx="5781758" cy="1833708"/>
            <a:chOff x="302410" y="908720"/>
            <a:chExt cx="5781758" cy="1833708"/>
          </a:xfrm>
        </p:grpSpPr>
        <p:pic>
          <p:nvPicPr>
            <p:cNvPr id="10" name="Grafik 9" descr="Ein Bild, das Gras, Kuh, draußen, Himmel enthält.&#10;&#10;Automatisch generierte Beschreibung">
              <a:extLst>
                <a:ext uri="{FF2B5EF4-FFF2-40B4-BE49-F238E27FC236}">
                  <a16:creationId xmlns:a16="http://schemas.microsoft.com/office/drawing/2014/main" id="{0576A1E5-CD36-985A-B0B6-A0E6EF26E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410" y="942228"/>
              <a:ext cx="3488586" cy="1800200"/>
            </a:xfrm>
            <a:prstGeom prst="rect">
              <a:avLst/>
            </a:prstGeom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B560A3FE-A26A-1F4F-600E-19370FDF7AED}"/>
                </a:ext>
              </a:extLst>
            </p:cNvPr>
            <p:cNvSpPr txBox="1"/>
            <p:nvPr/>
          </p:nvSpPr>
          <p:spPr>
            <a:xfrm>
              <a:off x="3799967" y="908720"/>
              <a:ext cx="22842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Gülle vergären</a:t>
              </a: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6F720586-4DB7-6511-08BC-48C773091A76}"/>
                </a:ext>
              </a:extLst>
            </p:cNvPr>
            <p:cNvSpPr txBox="1"/>
            <p:nvPr/>
          </p:nvSpPr>
          <p:spPr>
            <a:xfrm>
              <a:off x="3822061" y="1342509"/>
              <a:ext cx="197407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de-DE"/>
              </a:defPPr>
              <a:lvl1pPr>
                <a:defRPr b="1">
                  <a:solidFill>
                    <a:schemeClr val="accent4">
                      <a:lumMod val="75000"/>
                    </a:schemeClr>
                  </a:solidFill>
                </a:defRPr>
              </a:lvl1pPr>
            </a:lstStyle>
            <a:p>
              <a:r>
                <a:rPr lang="de-CH" dirty="0"/>
                <a:t>Längere Nutzungsdauer</a:t>
              </a:r>
            </a:p>
          </p:txBody>
        </p:sp>
      </p:grpSp>
      <p:sp>
        <p:nvSpPr>
          <p:cNvPr id="5" name="Titel 3">
            <a:extLst>
              <a:ext uri="{FF2B5EF4-FFF2-40B4-BE49-F238E27FC236}">
                <a16:creationId xmlns:a16="http://schemas.microsoft.com/office/drawing/2014/main" id="{BE4A2D1B-70FF-CD19-3E2B-32FB44053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  Massnahmen zur Reduktion der Treibhausgase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5553E039-805F-D1B3-F33A-B2654BA9E6A9}"/>
              </a:ext>
            </a:extLst>
          </p:cNvPr>
          <p:cNvGrpSpPr/>
          <p:nvPr/>
        </p:nvGrpSpPr>
        <p:grpSpPr>
          <a:xfrm>
            <a:off x="323528" y="4221088"/>
            <a:ext cx="5063270" cy="1922779"/>
            <a:chOff x="323528" y="4221088"/>
            <a:chExt cx="5063270" cy="1922779"/>
          </a:xfrm>
        </p:grpSpPr>
        <p:pic>
          <p:nvPicPr>
            <p:cNvPr id="12" name="Grafik 11" descr="Ein Bild, das Gras, draußen, Baum, Pflanze enthält.&#10;&#10;Automatisch generierte Beschreibung">
              <a:extLst>
                <a:ext uri="{FF2B5EF4-FFF2-40B4-BE49-F238E27FC236}">
                  <a16:creationId xmlns:a16="http://schemas.microsoft.com/office/drawing/2014/main" id="{6B492D96-7EE2-3A63-1B3C-D670B89A7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4293096"/>
              <a:ext cx="3304948" cy="1850771"/>
            </a:xfrm>
            <a:prstGeom prst="rect">
              <a:avLst/>
            </a:prstGeom>
          </p:spPr>
        </p:pic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77B6401D-7AAC-E4D1-BA8D-261F26428E16}"/>
                </a:ext>
              </a:extLst>
            </p:cNvPr>
            <p:cNvGrpSpPr/>
            <p:nvPr/>
          </p:nvGrpSpPr>
          <p:grpSpPr>
            <a:xfrm>
              <a:off x="3635896" y="4221088"/>
              <a:ext cx="1750902" cy="1872208"/>
              <a:chOff x="3635896" y="4221088"/>
              <a:chExt cx="1750902" cy="1872208"/>
            </a:xfrm>
          </p:grpSpPr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4E2498C6-E20E-4A03-D09B-498D5E6E28BB}"/>
                  </a:ext>
                </a:extLst>
              </p:cNvPr>
              <p:cNvSpPr txBox="1"/>
              <p:nvPr/>
            </p:nvSpPr>
            <p:spPr>
              <a:xfrm>
                <a:off x="3635896" y="4221088"/>
                <a:ext cx="1609657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CH" b="1" dirty="0">
                    <a:solidFill>
                      <a:schemeClr val="accent4">
                        <a:lumMod val="75000"/>
                      </a:schemeClr>
                    </a:solidFill>
                  </a:rPr>
                  <a:t>Bodenschutz / </a:t>
                </a:r>
              </a:p>
              <a:p>
                <a:r>
                  <a:rPr lang="de-CH" b="1" dirty="0">
                    <a:solidFill>
                      <a:schemeClr val="accent4">
                        <a:lumMod val="75000"/>
                      </a:schemeClr>
                    </a:solidFill>
                  </a:rPr>
                  <a:t>Agroforst / Humusaufbau</a:t>
                </a: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FEE1F9AC-C60B-9EB6-1D32-65832134F6B2}"/>
                  </a:ext>
                </a:extLst>
              </p:cNvPr>
              <p:cNvSpPr txBox="1"/>
              <p:nvPr/>
            </p:nvSpPr>
            <p:spPr>
              <a:xfrm>
                <a:off x="3635896" y="5169966"/>
                <a:ext cx="1750902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de-CH" b="1" dirty="0">
                    <a:solidFill>
                      <a:srgbClr val="FF0000"/>
                    </a:solidFill>
                  </a:rPr>
                  <a:t>BFF auf Äckern mit organischen Böden</a:t>
                </a:r>
              </a:p>
            </p:txBody>
          </p:sp>
        </p:grpSp>
      </p:grp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51640E88-FF8A-9F5C-6B19-8B9EE170E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61837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C264280-58D4-D2A4-C9CD-1D07281996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307" y="764704"/>
            <a:ext cx="8117093" cy="461665"/>
          </a:xfrm>
        </p:spPr>
        <p:txBody>
          <a:bodyPr>
            <a:normAutofit lnSpcReduction="10000"/>
          </a:bodyPr>
          <a:lstStyle/>
          <a:p>
            <a:r>
              <a:rPr lang="de-CH" sz="2200" dirty="0">
                <a:latin typeface="+mn-lt"/>
              </a:rPr>
              <a:t>Klimawandel hat Auswirkungen auf die Landwirtschaft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AB7F79A-54D9-EC6B-C9B9-B08BA0DC0D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23528" y="1340769"/>
            <a:ext cx="8820471" cy="125213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de-CH" dirty="0">
                <a:highlight>
                  <a:srgbClr val="00FF00"/>
                </a:highlight>
                <a:latin typeface="+mn-lt"/>
              </a:rPr>
              <a:t>+</a:t>
            </a:r>
            <a:r>
              <a:rPr lang="de-CH" dirty="0">
                <a:latin typeface="+mn-lt"/>
              </a:rPr>
              <a:t> Verlängerung der Vegetationsperiode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Längere Erntezeit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Höhere Erträge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Möglichkeiten für neue Kulturen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Landwirtschaft als Betroffene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96879C8-30FB-69AB-28A7-DF7299963A1E}"/>
              </a:ext>
            </a:extLst>
          </p:cNvPr>
          <p:cNvSpPr txBox="1"/>
          <p:nvPr/>
        </p:nvSpPr>
        <p:spPr>
          <a:xfrm>
            <a:off x="1" y="5589240"/>
            <a:ext cx="5724127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Weitere Informationen:</a:t>
            </a:r>
          </a:p>
          <a:p>
            <a:r>
              <a:rPr lang="de-CH" sz="1000" b="1" dirty="0">
                <a:hlinkClick r:id="rId3"/>
              </a:rPr>
              <a:t>https://2019.agrarbericht.ch/de/umwelt/klima/auswirkungen-des-klimawandels-auf-die-landwirtschaft</a:t>
            </a:r>
            <a:r>
              <a:rPr lang="de-CH" sz="1000" b="1" dirty="0"/>
              <a:t> </a:t>
            </a:r>
          </a:p>
        </p:txBody>
      </p:sp>
      <p:sp>
        <p:nvSpPr>
          <p:cNvPr id="5" name="Inhaltsplatzhalter 7">
            <a:extLst>
              <a:ext uri="{FF2B5EF4-FFF2-40B4-BE49-F238E27FC236}">
                <a16:creationId xmlns:a16="http://schemas.microsoft.com/office/drawing/2014/main" id="{59CFBFAB-53D7-EE6B-3860-FE89F4779EA3}"/>
              </a:ext>
            </a:extLst>
          </p:cNvPr>
          <p:cNvSpPr txBox="1">
            <a:spLocks/>
          </p:cNvSpPr>
          <p:nvPr/>
        </p:nvSpPr>
        <p:spPr>
          <a:xfrm>
            <a:off x="323529" y="2755968"/>
            <a:ext cx="8820471" cy="1252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dirty="0">
                <a:highlight>
                  <a:srgbClr val="FF0000"/>
                </a:highlight>
                <a:latin typeface="+mn-lt"/>
              </a:rPr>
              <a:t>-</a:t>
            </a:r>
            <a:r>
              <a:rPr lang="de-CH" dirty="0">
                <a:latin typeface="+mn-lt"/>
              </a:rPr>
              <a:t> Zunehmender Schädlings- und Krankheitsdruck</a:t>
            </a:r>
          </a:p>
          <a:p>
            <a:pPr marL="609600" lvl="1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Weniger Reduktion der Populationen wegen milden Wintern</a:t>
            </a:r>
          </a:p>
          <a:p>
            <a:pPr marL="609600" lvl="1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Zusätzliche Generationen wegen längerer Vegetationszeit</a:t>
            </a:r>
          </a:p>
          <a:p>
            <a:pPr marL="609600" lvl="1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Neue Schädlinge und Krankheiten aus wärmeren Gebieten</a:t>
            </a:r>
          </a:p>
        </p:txBody>
      </p:sp>
      <p:sp>
        <p:nvSpPr>
          <p:cNvPr id="6" name="Inhaltsplatzhalter 7">
            <a:extLst>
              <a:ext uri="{FF2B5EF4-FFF2-40B4-BE49-F238E27FC236}">
                <a16:creationId xmlns:a16="http://schemas.microsoft.com/office/drawing/2014/main" id="{3B7139C0-91F7-5483-FF9E-D9475568BA32}"/>
              </a:ext>
            </a:extLst>
          </p:cNvPr>
          <p:cNvSpPr txBox="1">
            <a:spLocks/>
          </p:cNvSpPr>
          <p:nvPr/>
        </p:nvSpPr>
        <p:spPr>
          <a:xfrm>
            <a:off x="323528" y="4149080"/>
            <a:ext cx="3413859" cy="1036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CH" dirty="0">
                <a:highlight>
                  <a:srgbClr val="FF0000"/>
                </a:highlight>
                <a:latin typeface="+mn-lt"/>
              </a:rPr>
              <a:t>-</a:t>
            </a:r>
            <a:r>
              <a:rPr lang="de-CH" dirty="0">
                <a:latin typeface="+mn-lt"/>
              </a:rPr>
              <a:t> Mehr Wetterextreme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</a:rPr>
              <a:t>Ertragsunsicherheit nimmt zu</a:t>
            </a:r>
          </a:p>
          <a:p>
            <a:pPr marL="609600" lvl="1" indent="-342900">
              <a:lnSpc>
                <a:spcPct val="110000"/>
              </a:lnSpc>
              <a:spcBef>
                <a:spcPts val="0"/>
              </a:spcBef>
              <a:buFont typeface="Symbol" panose="05050102010706020507" pitchFamily="18" charset="2"/>
              <a:buChar char="-"/>
            </a:pPr>
            <a:r>
              <a:rPr lang="de-CH" sz="1600" dirty="0">
                <a:latin typeface="+mn-lt"/>
                <a:sym typeface="Wingdings" panose="05000000000000000000" pitchFamily="2" charset="2"/>
              </a:rPr>
              <a:t>Beeinträchtigung Tierwohl</a:t>
            </a:r>
          </a:p>
        </p:txBody>
      </p:sp>
      <p:pic>
        <p:nvPicPr>
          <p:cNvPr id="9" name="Grafik 8" descr="Ein Bild, das draußen, Gras, Himmel, Frühling enthält.&#10;&#10;Automatisch generierte Beschreibung">
            <a:extLst>
              <a:ext uri="{FF2B5EF4-FFF2-40B4-BE49-F238E27FC236}">
                <a16:creationId xmlns:a16="http://schemas.microsoft.com/office/drawing/2014/main" id="{F8CF1718-3251-1A9F-A01F-B24CDFC374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733" y="1248026"/>
            <a:ext cx="2657267" cy="1767243"/>
          </a:xfrm>
          <a:prstGeom prst="rect">
            <a:avLst/>
          </a:prstGeom>
        </p:spPr>
      </p:pic>
      <p:pic>
        <p:nvPicPr>
          <p:cNvPr id="11" name="Grafik 10" descr="Ein Bild, das Schmetterling, Nachtfalter und Schmetterlinge, Insekt, Wirbellose enthält.&#10;&#10;Automatisch generierte Beschreibung">
            <a:extLst>
              <a:ext uri="{FF2B5EF4-FFF2-40B4-BE49-F238E27FC236}">
                <a16:creationId xmlns:a16="http://schemas.microsoft.com/office/drawing/2014/main" id="{5FD13A0D-F278-0884-0F4E-0767C3F22F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3" y="1668113"/>
            <a:ext cx="2824307" cy="1878164"/>
          </a:xfrm>
          <a:prstGeom prst="rect">
            <a:avLst/>
          </a:prstGeom>
        </p:spPr>
      </p:pic>
      <p:pic>
        <p:nvPicPr>
          <p:cNvPr id="13" name="Grafik 12" descr="Ein Bild, das Gelände, draußen, Boden, Natur enthält.&#10;&#10;Automatisch generierte Beschreibung">
            <a:extLst>
              <a:ext uri="{FF2B5EF4-FFF2-40B4-BE49-F238E27FC236}">
                <a16:creationId xmlns:a16="http://schemas.microsoft.com/office/drawing/2014/main" id="{DA3351F1-1067-4CA9-1D2B-C3B8A0B9F4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096678"/>
            <a:ext cx="3059832" cy="2052402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216819A-E342-218F-7395-AD667319E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92422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8049A82B-B5A1-65CB-DF84-FD195A926AFD}"/>
              </a:ext>
            </a:extLst>
          </p:cNvPr>
          <p:cNvGrpSpPr/>
          <p:nvPr/>
        </p:nvGrpSpPr>
        <p:grpSpPr>
          <a:xfrm>
            <a:off x="6262064" y="1556792"/>
            <a:ext cx="2729511" cy="2391147"/>
            <a:chOff x="6262064" y="1556792"/>
            <a:chExt cx="2729511" cy="2391147"/>
          </a:xfrm>
        </p:grpSpPr>
        <p:pic>
          <p:nvPicPr>
            <p:cNvPr id="14" name="Grafik 13" descr="Ein Bild, das Pflanze, Gras enthält.&#10;&#10;Automatisch generierte Beschreibung">
              <a:extLst>
                <a:ext uri="{FF2B5EF4-FFF2-40B4-BE49-F238E27FC236}">
                  <a16:creationId xmlns:a16="http://schemas.microsoft.com/office/drawing/2014/main" id="{59CB38D1-0CFE-BDAA-A6BB-8DA74A3A7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2204864"/>
              <a:ext cx="2619375" cy="1743075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D75DFB71-748F-FC43-BBA2-96F8C4027DA6}"/>
                </a:ext>
              </a:extLst>
            </p:cNvPr>
            <p:cNvSpPr txBox="1"/>
            <p:nvPr/>
          </p:nvSpPr>
          <p:spPr>
            <a:xfrm>
              <a:off x="6262064" y="1556792"/>
              <a:ext cx="16223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Neue</a:t>
              </a:r>
              <a:r>
                <a:rPr lang="de-CH" dirty="0"/>
                <a:t> </a:t>
              </a:r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Kulturen</a:t>
              </a:r>
              <a:r>
                <a:rPr lang="de-CH" dirty="0"/>
                <a:t> </a:t>
              </a:r>
            </a:p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/</a:t>
              </a:r>
              <a:r>
                <a:rPr lang="de-CH" dirty="0"/>
                <a:t> </a:t>
              </a:r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Fruchtfolge</a:t>
              </a:r>
            </a:p>
          </p:txBody>
        </p:sp>
      </p:grpSp>
      <p:sp>
        <p:nvSpPr>
          <p:cNvPr id="5" name="Titel 3">
            <a:extLst>
              <a:ext uri="{FF2B5EF4-FFF2-40B4-BE49-F238E27FC236}">
                <a16:creationId xmlns:a16="http://schemas.microsoft.com/office/drawing/2014/main" id="{BE4A2D1B-70FF-CD19-3E2B-32FB44053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7384"/>
            <a:ext cx="9143999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800" b="1" dirty="0">
                <a:latin typeface="+mn-lt"/>
              </a:rPr>
              <a:t>Massnahmen zur Anpassung der Produktion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6234EB-128D-C47C-03DE-2CB4E6511CAC}"/>
              </a:ext>
            </a:extLst>
          </p:cNvPr>
          <p:cNvSpPr txBox="1"/>
          <p:nvPr/>
        </p:nvSpPr>
        <p:spPr>
          <a:xfrm>
            <a:off x="3" y="827985"/>
            <a:ext cx="914399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b="1" dirty="0"/>
              <a:t>Weitere Informationen:</a:t>
            </a:r>
          </a:p>
          <a:p>
            <a:r>
              <a:rPr lang="de-CH" sz="1200" b="1" dirty="0">
                <a:hlinkClick r:id="rId4"/>
              </a:rPr>
              <a:t>https://www.bafu.admin.ch/bafu/de/home/themen/klima/publikationen-studien/publikationen/anpassung-klimawandel-schweiz-aktionsplan-2020-2025.html</a:t>
            </a:r>
            <a:endParaRPr lang="de-CH" sz="1200" b="1" dirty="0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6CFB909A-107E-080D-B4C1-D278AFECDDE2}"/>
              </a:ext>
            </a:extLst>
          </p:cNvPr>
          <p:cNvGrpSpPr/>
          <p:nvPr/>
        </p:nvGrpSpPr>
        <p:grpSpPr>
          <a:xfrm>
            <a:off x="102472" y="2461046"/>
            <a:ext cx="2523055" cy="2912170"/>
            <a:chOff x="102472" y="1641574"/>
            <a:chExt cx="2523055" cy="2912170"/>
          </a:xfrm>
        </p:grpSpPr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44EBAFE5-E5DA-8ADE-E842-1AD88EAA5F66}"/>
                </a:ext>
              </a:extLst>
            </p:cNvPr>
            <p:cNvSpPr txBox="1"/>
            <p:nvPr/>
          </p:nvSpPr>
          <p:spPr>
            <a:xfrm>
              <a:off x="102472" y="1641574"/>
              <a:ext cx="189648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Tierhaltung:</a:t>
              </a:r>
            </a:p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Stalleinrichtung</a:t>
              </a:r>
            </a:p>
            <a:p>
              <a:r>
                <a:rPr lang="de-CH" b="1" dirty="0">
                  <a:solidFill>
                    <a:srgbClr val="FF0000"/>
                  </a:solidFill>
                </a:rPr>
                <a:t>Weidemöblierung</a:t>
              </a:r>
            </a:p>
          </p:txBody>
        </p:sp>
        <p:pic>
          <p:nvPicPr>
            <p:cNvPr id="8" name="Grafik 7" descr="Ein Bild, das Gebäude, Scheune, Vieh, Nutztiere enthält.&#10;&#10;Automatisch generierte Beschreibung">
              <a:extLst>
                <a:ext uri="{FF2B5EF4-FFF2-40B4-BE49-F238E27FC236}">
                  <a16:creationId xmlns:a16="http://schemas.microsoft.com/office/drawing/2014/main" id="{DB441B90-5DC8-42D6-CE8F-E6722FDE9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25" y="2564904"/>
              <a:ext cx="2473102" cy="1988840"/>
            </a:xfrm>
            <a:prstGeom prst="rect">
              <a:avLst/>
            </a:prstGeom>
          </p:spPr>
        </p:pic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0844454-428D-1A61-3B4F-837EA37DC5E6}"/>
              </a:ext>
            </a:extLst>
          </p:cNvPr>
          <p:cNvGrpSpPr/>
          <p:nvPr/>
        </p:nvGrpSpPr>
        <p:grpSpPr>
          <a:xfrm>
            <a:off x="2699792" y="1759570"/>
            <a:ext cx="2883409" cy="1966754"/>
            <a:chOff x="2699792" y="1759570"/>
            <a:chExt cx="2883409" cy="1966754"/>
          </a:xfrm>
        </p:grpSpPr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1C7CACC7-F0B3-32FA-900C-2819BFF490C5}"/>
                </a:ext>
              </a:extLst>
            </p:cNvPr>
            <p:cNvSpPr txBox="1"/>
            <p:nvPr/>
          </p:nvSpPr>
          <p:spPr>
            <a:xfrm>
              <a:off x="2699792" y="3356992"/>
              <a:ext cx="1203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chemeClr val="accent5">
                      <a:lumMod val="75000"/>
                    </a:schemeClr>
                  </a:solidFill>
                </a:rPr>
                <a:t>Zuchtziele </a:t>
              </a:r>
            </a:p>
          </p:txBody>
        </p:sp>
        <p:pic>
          <p:nvPicPr>
            <p:cNvPr id="11" name="Grafik 10" descr="Ein Bild, das Rind, Säugetier, Vieh, Nutztiere enthält.&#10;&#10;Automatisch generierte Beschreibung">
              <a:extLst>
                <a:ext uri="{FF2B5EF4-FFF2-40B4-BE49-F238E27FC236}">
                  <a16:creationId xmlns:a16="http://schemas.microsoft.com/office/drawing/2014/main" id="{7A9A22AE-A19B-9385-177D-131E673D5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2171" y="1759570"/>
              <a:ext cx="2851030" cy="1600200"/>
            </a:xfrm>
            <a:prstGeom prst="rect">
              <a:avLst/>
            </a:prstGeom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B782B163-5DB7-B260-69A4-0DDAD2B18EDB}"/>
              </a:ext>
            </a:extLst>
          </p:cNvPr>
          <p:cNvGrpSpPr/>
          <p:nvPr/>
        </p:nvGrpSpPr>
        <p:grpSpPr>
          <a:xfrm>
            <a:off x="2755363" y="3744415"/>
            <a:ext cx="2968765" cy="2635172"/>
            <a:chOff x="2755363" y="3744415"/>
            <a:chExt cx="2968765" cy="2635172"/>
          </a:xfrm>
        </p:grpSpPr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4E147401-7029-E188-F665-CBC19B7AC3DA}"/>
                </a:ext>
              </a:extLst>
            </p:cNvPr>
            <p:cNvSpPr txBox="1"/>
            <p:nvPr/>
          </p:nvSpPr>
          <p:spPr>
            <a:xfrm>
              <a:off x="2757606" y="5733256"/>
              <a:ext cx="15682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b="1" dirty="0">
                  <a:solidFill>
                    <a:srgbClr val="FF0000"/>
                  </a:solidFill>
                </a:rPr>
                <a:t>Nützlings-/</a:t>
              </a:r>
            </a:p>
            <a:p>
              <a:r>
                <a:rPr lang="de-CH" b="1" dirty="0" err="1">
                  <a:solidFill>
                    <a:srgbClr val="FF0000"/>
                  </a:solidFill>
                </a:rPr>
                <a:t>Brachestreifen</a:t>
              </a:r>
              <a:endParaRPr lang="de-CH" b="1" dirty="0">
                <a:solidFill>
                  <a:srgbClr val="FF0000"/>
                </a:solidFill>
              </a:endParaRPr>
            </a:p>
          </p:txBody>
        </p:sp>
        <p:pic>
          <p:nvPicPr>
            <p:cNvPr id="27" name="Grafik 26" descr="Ein Bild, das Gras, draußen, Staude, Blume enthält.&#10;&#10;Automatisch generierte Beschreibung">
              <a:extLst>
                <a:ext uri="{FF2B5EF4-FFF2-40B4-BE49-F238E27FC236}">
                  <a16:creationId xmlns:a16="http://schemas.microsoft.com/office/drawing/2014/main" id="{651FA4D7-5EF1-0062-EADB-52C121C60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363" y="3744415"/>
              <a:ext cx="2968765" cy="1988841"/>
            </a:xfrm>
            <a:prstGeom prst="rect">
              <a:avLst/>
            </a:prstGeom>
          </p:spPr>
        </p:pic>
      </p:grp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7CBF8FB-E0C5-5E85-B887-5A5298F2C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47512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3808" y="908721"/>
            <a:ext cx="6192688" cy="9300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Die Land- und Ernährungswirtschaft ist sowohl Mitverursacherin als auch Betroffene des Klimawandels.</a:t>
            </a:r>
          </a:p>
          <a:p>
            <a:pPr marL="0" indent="0">
              <a:buNone/>
            </a:pPr>
            <a:endParaRPr lang="de-CH" dirty="0">
              <a:latin typeface="+mn-lt"/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                                   </a:t>
            </a:r>
            <a:r>
              <a:rPr kumimoji="0" lang="de-C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Fazit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843808" y="2348962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2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. Es gibt diverse Massnahmen, die sowohl der Biodiversitätsförderung dienen als auch zur Bewältigung des Klimawandels beitragen. </a:t>
            </a:r>
            <a:endParaRPr kumimoji="0" lang="de-CH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843808" y="3933138"/>
            <a:ext cx="3528392" cy="1728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" panose="020B0503030403020204" pitchFamily="34" charset="0"/>
                <a:cs typeface="Arial" panose="020B0604020202020204" pitchFamily="34" charset="0"/>
              </a:rPr>
              <a:t>3. </a:t>
            </a:r>
            <a:r>
              <a:rPr lang="de-CH" dirty="0">
                <a:solidFill>
                  <a:srgbClr val="000000"/>
                </a:solidFill>
                <a:latin typeface="Calibri" panose="020F0502020204030204"/>
              </a:rPr>
              <a:t>Solche Win-win-Situationen sollten bei der Beratung erkannt und genutzt werden.</a:t>
            </a:r>
            <a:endParaRPr kumimoji="0" lang="de-CH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3A77A81-F7E7-7F13-5B64-C2D64045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503CAE9A-20E2-419D-8FB9-28FD317450C8}"/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583</Words>
  <Application>Microsoft Office PowerPoint</Application>
  <PresentationFormat>Bildschirmpräsentation (4:3)</PresentationFormat>
  <Paragraphs>84</Paragraphs>
  <Slides>7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Symbol</vt:lpstr>
      <vt:lpstr>Wingdings</vt:lpstr>
      <vt:lpstr>Benutzerdefiniertes Design</vt:lpstr>
      <vt:lpstr>Ausbildungsgang zur Fachperson Biodiversitätsberatung</vt:lpstr>
      <vt:lpstr>Landwirtschaft als Mitverursacherin</vt:lpstr>
      <vt:lpstr>  Massnahmen zur Reduktion der Treibhausgase</vt:lpstr>
      <vt:lpstr>Landwirtschaft als Betroffene</vt:lpstr>
      <vt:lpstr>Massnahmen zur Anpassung der Produktion</vt:lpstr>
      <vt:lpstr>PowerPoint-Präsentation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584</cp:revision>
  <cp:lastPrinted>2023-01-23T11:00:51Z</cp:lastPrinted>
  <dcterms:created xsi:type="dcterms:W3CDTF">2017-09-25T14:16:51Z</dcterms:created>
  <dcterms:modified xsi:type="dcterms:W3CDTF">2026-06-01T12:53:52Z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