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4"/>
  </p:sldMasterIdLst>
  <p:notesMasterIdLst>
    <p:notesMasterId r:id="rId19"/>
  </p:notesMasterIdLst>
  <p:sldIdLst>
    <p:sldId id="294" r:id="rId5"/>
    <p:sldId id="442" r:id="rId6"/>
    <p:sldId id="437" r:id="rId7"/>
    <p:sldId id="438" r:id="rId8"/>
    <p:sldId id="435" r:id="rId9"/>
    <p:sldId id="439" r:id="rId10"/>
    <p:sldId id="451" r:id="rId11"/>
    <p:sldId id="452" r:id="rId12"/>
    <p:sldId id="455" r:id="rId13"/>
    <p:sldId id="458" r:id="rId14"/>
    <p:sldId id="436" r:id="rId15"/>
    <p:sldId id="440" r:id="rId16"/>
    <p:sldId id="441" r:id="rId17"/>
    <p:sldId id="339" r:id="rId18"/>
  </p:sldIdLst>
  <p:sldSz cx="9144000" cy="6858000" type="screen4x3"/>
  <p:notesSz cx="6799263" cy="9929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CDC539-3191-D7C9-0F41-43DC89D89F69}" name="Chevillat Veronique" initials="CV" userId="S::veronique.chevillat_fibl.org#ext#@agrofutura.ch::4659a524-d5ff-4c24-9147-d74299b809d1" providerId="AD"/>
  <p188:author id="{B9BCC6D5-FF5C-DB71-9A90-CB23CBA2821A}" name="Jolanda Krummenacher" initials="JK" userId="S::krummenacher@agrofutura.ch::dd7c3ff0-92c1-4b54-b097-eeda48e9df8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gist Dominik" initials="DH" lastIdx="10" clrIdx="0"/>
  <p:cmAuthor id="1" name="Hagist Dominik" initials="DHA" lastIdx="4" clrIdx="1"/>
  <p:cmAuthor id="2" name="Weidmann Gilles" initials="WG" lastIdx="1" clrIdx="2">
    <p:extLst>
      <p:ext uri="{19B8F6BF-5375-455C-9EA6-DF929625EA0E}">
        <p15:presenceInfo xmlns:p15="http://schemas.microsoft.com/office/powerpoint/2012/main" userId="S-1-5-21-1635401191-1135830115-316617838-1041" providerId="AD"/>
      </p:ext>
    </p:extLst>
  </p:cmAuthor>
  <p:cmAuthor id="3" name="Graf Roman" initials="RG" lastIdx="2" clrIdx="3"/>
  <p:cmAuthor id="4" name="Chevillat Veronique" initials="CV" lastIdx="9" clrIdx="4">
    <p:extLst>
      <p:ext uri="{19B8F6BF-5375-455C-9EA6-DF929625EA0E}">
        <p15:presenceInfo xmlns:p15="http://schemas.microsoft.com/office/powerpoint/2012/main" userId="S-1-5-21-1635401191-1135830115-316617838-38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DC7F"/>
    <a:srgbClr val="2C8450"/>
    <a:srgbClr val="FF0000"/>
    <a:srgbClr val="FE5F44"/>
    <a:srgbClr val="FFCCCC"/>
    <a:srgbClr val="FFFFFF"/>
    <a:srgbClr val="FBE5D6"/>
    <a:srgbClr val="CCFFFF"/>
    <a:srgbClr val="FCFF7D"/>
    <a:srgbClr val="8D53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7D6AA8-B656-432A-A615-4A618BE8DC92}" v="13" dt="2026-06-01T12:58:52.210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34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rbrügg Corinne" userId="9bf00a35-daaf-4b5d-a00c-eae22b493c7e" providerId="ADAL" clId="{F896CB6E-1FF8-4F8E-BB38-22186265DB2A}"/>
    <pc:docChg chg="addSld modSld">
      <pc:chgData name="Zurbrügg Corinne" userId="9bf00a35-daaf-4b5d-a00c-eae22b493c7e" providerId="ADAL" clId="{F896CB6E-1FF8-4F8E-BB38-22186265DB2A}" dt="2026-06-01T12:58:52.206" v="18"/>
      <pc:docMkLst>
        <pc:docMk/>
      </pc:docMkLst>
      <pc:sldChg chg="modSp mod">
        <pc:chgData name="Zurbrügg Corinne" userId="9bf00a35-daaf-4b5d-a00c-eae22b493c7e" providerId="ADAL" clId="{F896CB6E-1FF8-4F8E-BB38-22186265DB2A}" dt="2026-06-01T12:56:49.255" v="0" actId="255"/>
        <pc:sldMkLst>
          <pc:docMk/>
          <pc:sldMk cId="2323421958" sldId="294"/>
        </pc:sldMkLst>
        <pc:spChg chg="mod">
          <ac:chgData name="Zurbrügg Corinne" userId="9bf00a35-daaf-4b5d-a00c-eae22b493c7e" providerId="ADAL" clId="{F896CB6E-1FF8-4F8E-BB38-22186265DB2A}" dt="2026-06-01T12:56:49.255" v="0" actId="255"/>
          <ac:spMkLst>
            <pc:docMk/>
            <pc:sldMk cId="2323421958" sldId="294"/>
            <ac:spMk id="2" creationId="{85D86126-2FA0-4F13-857B-0852FD4811FE}"/>
          </ac:spMkLst>
        </pc:spChg>
      </pc:sldChg>
      <pc:sldChg chg="add">
        <pc:chgData name="Zurbrügg Corinne" userId="9bf00a35-daaf-4b5d-a00c-eae22b493c7e" providerId="ADAL" clId="{F896CB6E-1FF8-4F8E-BB38-22186265DB2A}" dt="2026-06-01T12:58:52.206" v="18"/>
        <pc:sldMkLst>
          <pc:docMk/>
          <pc:sldMk cId="266204402" sldId="339"/>
        </pc:sldMkLst>
      </pc:sldChg>
      <pc:sldChg chg="addSp modSp mod">
        <pc:chgData name="Zurbrügg Corinne" userId="9bf00a35-daaf-4b5d-a00c-eae22b493c7e" providerId="ADAL" clId="{F896CB6E-1FF8-4F8E-BB38-22186265DB2A}" dt="2026-06-01T12:57:53.072" v="6" actId="1076"/>
        <pc:sldMkLst>
          <pc:docMk/>
          <pc:sldMk cId="13867133" sldId="435"/>
        </pc:sldMkLst>
        <pc:spChg chg="mod">
          <ac:chgData name="Zurbrügg Corinne" userId="9bf00a35-daaf-4b5d-a00c-eae22b493c7e" providerId="ADAL" clId="{F896CB6E-1FF8-4F8E-BB38-22186265DB2A}" dt="2026-06-01T12:57:53.072" v="6" actId="1076"/>
          <ac:spMkLst>
            <pc:docMk/>
            <pc:sldMk cId="13867133" sldId="435"/>
            <ac:spMk id="5" creationId="{00000000-0000-0000-0000-000000000000}"/>
          </ac:spMkLst>
        </pc:spChg>
        <pc:spChg chg="add mod">
          <ac:chgData name="Zurbrügg Corinne" userId="9bf00a35-daaf-4b5d-a00c-eae22b493c7e" providerId="ADAL" clId="{F896CB6E-1FF8-4F8E-BB38-22186265DB2A}" dt="2026-06-01T12:57:47.282" v="5"/>
          <ac:spMkLst>
            <pc:docMk/>
            <pc:sldMk cId="13867133" sldId="435"/>
            <ac:spMk id="6" creationId="{A65CC926-590B-54B7-F4FE-887651911DC4}"/>
          </ac:spMkLst>
        </pc:spChg>
      </pc:sldChg>
      <pc:sldChg chg="addSp modSp mod">
        <pc:chgData name="Zurbrügg Corinne" userId="9bf00a35-daaf-4b5d-a00c-eae22b493c7e" providerId="ADAL" clId="{F896CB6E-1FF8-4F8E-BB38-22186265DB2A}" dt="2026-06-01T12:58:24.182" v="15"/>
        <pc:sldMkLst>
          <pc:docMk/>
          <pc:sldMk cId="4093658105" sldId="436"/>
        </pc:sldMkLst>
        <pc:spChg chg="mod">
          <ac:chgData name="Zurbrügg Corinne" userId="9bf00a35-daaf-4b5d-a00c-eae22b493c7e" providerId="ADAL" clId="{F896CB6E-1FF8-4F8E-BB38-22186265DB2A}" dt="2026-06-01T12:58:22.932" v="14" actId="1076"/>
          <ac:spMkLst>
            <pc:docMk/>
            <pc:sldMk cId="4093658105" sldId="436"/>
            <ac:spMk id="5" creationId="{00000000-0000-0000-0000-000000000000}"/>
          </ac:spMkLst>
        </pc:spChg>
        <pc:spChg chg="add mod">
          <ac:chgData name="Zurbrügg Corinne" userId="9bf00a35-daaf-4b5d-a00c-eae22b493c7e" providerId="ADAL" clId="{F896CB6E-1FF8-4F8E-BB38-22186265DB2A}" dt="2026-06-01T12:58:24.182" v="15"/>
          <ac:spMkLst>
            <pc:docMk/>
            <pc:sldMk cId="4093658105" sldId="436"/>
            <ac:spMk id="6" creationId="{39368269-6E06-C9C0-1D7C-F66C3953702E}"/>
          </ac:spMkLst>
        </pc:spChg>
      </pc:sldChg>
      <pc:sldChg chg="addSp modSp mod">
        <pc:chgData name="Zurbrügg Corinne" userId="9bf00a35-daaf-4b5d-a00c-eae22b493c7e" providerId="ADAL" clId="{F896CB6E-1FF8-4F8E-BB38-22186265DB2A}" dt="2026-06-01T12:57:40.514" v="3"/>
        <pc:sldMkLst>
          <pc:docMk/>
          <pc:sldMk cId="1216598832" sldId="437"/>
        </pc:sldMkLst>
        <pc:spChg chg="mod">
          <ac:chgData name="Zurbrügg Corinne" userId="9bf00a35-daaf-4b5d-a00c-eae22b493c7e" providerId="ADAL" clId="{F896CB6E-1FF8-4F8E-BB38-22186265DB2A}" dt="2026-06-01T12:57:38.354" v="2" actId="1076"/>
          <ac:spMkLst>
            <pc:docMk/>
            <pc:sldMk cId="1216598832" sldId="437"/>
            <ac:spMk id="2" creationId="{00000000-0000-0000-0000-000000000000}"/>
          </ac:spMkLst>
        </pc:spChg>
        <pc:spChg chg="add mod">
          <ac:chgData name="Zurbrügg Corinne" userId="9bf00a35-daaf-4b5d-a00c-eae22b493c7e" providerId="ADAL" clId="{F896CB6E-1FF8-4F8E-BB38-22186265DB2A}" dt="2026-06-01T12:57:40.514" v="3"/>
          <ac:spMkLst>
            <pc:docMk/>
            <pc:sldMk cId="1216598832" sldId="437"/>
            <ac:spMk id="6" creationId="{341C851B-CF26-DF22-02AA-926E644DB967}"/>
          </ac:spMkLst>
        </pc:spChg>
      </pc:sldChg>
      <pc:sldChg chg="addSp modSp">
        <pc:chgData name="Zurbrügg Corinne" userId="9bf00a35-daaf-4b5d-a00c-eae22b493c7e" providerId="ADAL" clId="{F896CB6E-1FF8-4F8E-BB38-22186265DB2A}" dt="2026-06-01T12:57:44.049" v="4"/>
        <pc:sldMkLst>
          <pc:docMk/>
          <pc:sldMk cId="2699694916" sldId="438"/>
        </pc:sldMkLst>
        <pc:spChg chg="add mod">
          <ac:chgData name="Zurbrügg Corinne" userId="9bf00a35-daaf-4b5d-a00c-eae22b493c7e" providerId="ADAL" clId="{F896CB6E-1FF8-4F8E-BB38-22186265DB2A}" dt="2026-06-01T12:57:44.049" v="4"/>
          <ac:spMkLst>
            <pc:docMk/>
            <pc:sldMk cId="2699694916" sldId="438"/>
            <ac:spMk id="5" creationId="{B0E4BE52-F10C-3FB1-D87A-6EA77197F9E7}"/>
          </ac:spMkLst>
        </pc:spChg>
      </pc:sldChg>
      <pc:sldChg chg="addSp modSp modNotesTx">
        <pc:chgData name="Zurbrügg Corinne" userId="9bf00a35-daaf-4b5d-a00c-eae22b493c7e" providerId="ADAL" clId="{F896CB6E-1FF8-4F8E-BB38-22186265DB2A}" dt="2026-06-01T12:58:00.964" v="9"/>
        <pc:sldMkLst>
          <pc:docMk/>
          <pc:sldMk cId="134039007" sldId="439"/>
        </pc:sldMkLst>
        <pc:spChg chg="add mod">
          <ac:chgData name="Zurbrügg Corinne" userId="9bf00a35-daaf-4b5d-a00c-eae22b493c7e" providerId="ADAL" clId="{F896CB6E-1FF8-4F8E-BB38-22186265DB2A}" dt="2026-06-01T12:58:00.964" v="9"/>
          <ac:spMkLst>
            <pc:docMk/>
            <pc:sldMk cId="134039007" sldId="439"/>
            <ac:spMk id="5" creationId="{1F967C5B-EF43-3C1B-2B4B-ADDD3CA0CD5B}"/>
          </ac:spMkLst>
        </pc:spChg>
      </pc:sldChg>
      <pc:sldChg chg="addSp modSp">
        <pc:chgData name="Zurbrügg Corinne" userId="9bf00a35-daaf-4b5d-a00c-eae22b493c7e" providerId="ADAL" clId="{F896CB6E-1FF8-4F8E-BB38-22186265DB2A}" dt="2026-06-01T12:58:27.765" v="16"/>
        <pc:sldMkLst>
          <pc:docMk/>
          <pc:sldMk cId="3323922253" sldId="440"/>
        </pc:sldMkLst>
        <pc:spChg chg="add mod">
          <ac:chgData name="Zurbrügg Corinne" userId="9bf00a35-daaf-4b5d-a00c-eae22b493c7e" providerId="ADAL" clId="{F896CB6E-1FF8-4F8E-BB38-22186265DB2A}" dt="2026-06-01T12:58:27.765" v="16"/>
          <ac:spMkLst>
            <pc:docMk/>
            <pc:sldMk cId="3323922253" sldId="440"/>
            <ac:spMk id="5" creationId="{B91BA1C8-9112-63D2-0B8A-54C067EB41E2}"/>
          </ac:spMkLst>
        </pc:spChg>
      </pc:sldChg>
      <pc:sldChg chg="addSp modSp">
        <pc:chgData name="Zurbrügg Corinne" userId="9bf00a35-daaf-4b5d-a00c-eae22b493c7e" providerId="ADAL" clId="{F896CB6E-1FF8-4F8E-BB38-22186265DB2A}" dt="2026-06-01T12:58:35.075" v="17"/>
        <pc:sldMkLst>
          <pc:docMk/>
          <pc:sldMk cId="775486640" sldId="441"/>
        </pc:sldMkLst>
        <pc:spChg chg="add mod">
          <ac:chgData name="Zurbrügg Corinne" userId="9bf00a35-daaf-4b5d-a00c-eae22b493c7e" providerId="ADAL" clId="{F896CB6E-1FF8-4F8E-BB38-22186265DB2A}" dt="2026-06-01T12:58:35.075" v="17"/>
          <ac:spMkLst>
            <pc:docMk/>
            <pc:sldMk cId="775486640" sldId="441"/>
            <ac:spMk id="6" creationId="{7EB54FC5-D838-5A33-DD25-0F1B993EB393}"/>
          </ac:spMkLst>
        </pc:spChg>
      </pc:sldChg>
      <pc:sldChg chg="addSp modSp">
        <pc:chgData name="Zurbrügg Corinne" userId="9bf00a35-daaf-4b5d-a00c-eae22b493c7e" providerId="ADAL" clId="{F896CB6E-1FF8-4F8E-BB38-22186265DB2A}" dt="2026-06-01T12:57:26.833" v="1"/>
        <pc:sldMkLst>
          <pc:docMk/>
          <pc:sldMk cId="1085131743" sldId="442"/>
        </pc:sldMkLst>
        <pc:spChg chg="add mod">
          <ac:chgData name="Zurbrügg Corinne" userId="9bf00a35-daaf-4b5d-a00c-eae22b493c7e" providerId="ADAL" clId="{F896CB6E-1FF8-4F8E-BB38-22186265DB2A}" dt="2026-06-01T12:57:26.833" v="1"/>
          <ac:spMkLst>
            <pc:docMk/>
            <pc:sldMk cId="1085131743" sldId="442"/>
            <ac:spMk id="2" creationId="{33848691-AA6F-3BE0-61CD-0534151B46A4}"/>
          </ac:spMkLst>
        </pc:spChg>
      </pc:sldChg>
      <pc:sldChg chg="addSp modSp">
        <pc:chgData name="Zurbrügg Corinne" userId="9bf00a35-daaf-4b5d-a00c-eae22b493c7e" providerId="ADAL" clId="{F896CB6E-1FF8-4F8E-BB38-22186265DB2A}" dt="2026-06-01T12:58:05.225" v="10"/>
        <pc:sldMkLst>
          <pc:docMk/>
          <pc:sldMk cId="1942548225" sldId="451"/>
        </pc:sldMkLst>
        <pc:spChg chg="add mod">
          <ac:chgData name="Zurbrügg Corinne" userId="9bf00a35-daaf-4b5d-a00c-eae22b493c7e" providerId="ADAL" clId="{F896CB6E-1FF8-4F8E-BB38-22186265DB2A}" dt="2026-06-01T12:58:05.225" v="10"/>
          <ac:spMkLst>
            <pc:docMk/>
            <pc:sldMk cId="1942548225" sldId="451"/>
            <ac:spMk id="5" creationId="{78D859CC-A852-1A26-417E-FD1F76ED28E8}"/>
          </ac:spMkLst>
        </pc:spChg>
      </pc:sldChg>
      <pc:sldChg chg="addSp modSp">
        <pc:chgData name="Zurbrügg Corinne" userId="9bf00a35-daaf-4b5d-a00c-eae22b493c7e" providerId="ADAL" clId="{F896CB6E-1FF8-4F8E-BB38-22186265DB2A}" dt="2026-06-01T12:58:10.826" v="11"/>
        <pc:sldMkLst>
          <pc:docMk/>
          <pc:sldMk cId="787952625" sldId="452"/>
        </pc:sldMkLst>
        <pc:spChg chg="add mod">
          <ac:chgData name="Zurbrügg Corinne" userId="9bf00a35-daaf-4b5d-a00c-eae22b493c7e" providerId="ADAL" clId="{F896CB6E-1FF8-4F8E-BB38-22186265DB2A}" dt="2026-06-01T12:58:10.826" v="11"/>
          <ac:spMkLst>
            <pc:docMk/>
            <pc:sldMk cId="787952625" sldId="452"/>
            <ac:spMk id="6" creationId="{4452A162-4136-297B-605D-2184C908C82B}"/>
          </ac:spMkLst>
        </pc:spChg>
      </pc:sldChg>
      <pc:sldChg chg="addSp modSp">
        <pc:chgData name="Zurbrügg Corinne" userId="9bf00a35-daaf-4b5d-a00c-eae22b493c7e" providerId="ADAL" clId="{F896CB6E-1FF8-4F8E-BB38-22186265DB2A}" dt="2026-06-01T12:58:13.126" v="12"/>
        <pc:sldMkLst>
          <pc:docMk/>
          <pc:sldMk cId="2340205478" sldId="455"/>
        </pc:sldMkLst>
        <pc:spChg chg="add mod">
          <ac:chgData name="Zurbrügg Corinne" userId="9bf00a35-daaf-4b5d-a00c-eae22b493c7e" providerId="ADAL" clId="{F896CB6E-1FF8-4F8E-BB38-22186265DB2A}" dt="2026-06-01T12:58:13.126" v="12"/>
          <ac:spMkLst>
            <pc:docMk/>
            <pc:sldMk cId="2340205478" sldId="455"/>
            <ac:spMk id="5" creationId="{45F86F4A-A5AF-C51B-A1AA-347C165C77A4}"/>
          </ac:spMkLst>
        </pc:spChg>
      </pc:sldChg>
      <pc:sldChg chg="addSp modSp">
        <pc:chgData name="Zurbrügg Corinne" userId="9bf00a35-daaf-4b5d-a00c-eae22b493c7e" providerId="ADAL" clId="{F896CB6E-1FF8-4F8E-BB38-22186265DB2A}" dt="2026-06-01T12:58:15.299" v="13"/>
        <pc:sldMkLst>
          <pc:docMk/>
          <pc:sldMk cId="872226055" sldId="458"/>
        </pc:sldMkLst>
        <pc:spChg chg="add mod">
          <ac:chgData name="Zurbrügg Corinne" userId="9bf00a35-daaf-4b5d-a00c-eae22b493c7e" providerId="ADAL" clId="{F896CB6E-1FF8-4F8E-BB38-22186265DB2A}" dt="2026-06-01T12:58:15.299" v="13"/>
          <ac:spMkLst>
            <pc:docMk/>
            <pc:sldMk cId="872226055" sldId="458"/>
            <ac:spMk id="5" creationId="{07F32EFE-5902-8A7A-78FE-A985C2D4C1A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B0CF8E-C138-4307-B66F-5CFD75F81BA9}" type="datetimeFigureOut">
              <a:rPr lang="de-CH" smtClean="0"/>
              <a:t>01.06.2026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5637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76C48-313D-43E6-898F-7CCA8AB7B60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55700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52782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74196-DEBC-4EEA-9166-8CD3D9F2D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73448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D8FFF8B-9E37-441C-88B7-A3A375247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3347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BCC5AC-602F-4AA6-A728-53E97BBED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24235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0206ACB-C6EC-9974-302A-DB211752ACF1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91440485-7CCA-71FF-7248-EAD9C17DBE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5485AC0-2B00-3C82-236D-23DEC554FD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C49D5878-BFB7-3E38-FC28-AC6679671F1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20" r="17969"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309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882545-4F47-4494-A735-4F3301B6F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405209"/>
            <a:ext cx="7886700" cy="46800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C9E06C-9E8C-424E-A15D-559585D3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799" y="6405292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E342788-ACCC-C064-F746-24B49F76C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BFA530B-50A3-CBC5-C875-39EADBFC4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79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2"/>
          <p:cNvSpPr>
            <a:spLocks noGrp="1"/>
          </p:cNvSpPr>
          <p:nvPr>
            <p:ph idx="13" hasCustomPrompt="1"/>
          </p:nvPr>
        </p:nvSpPr>
        <p:spPr>
          <a:xfrm>
            <a:off x="3233405" y="1638002"/>
            <a:ext cx="2700337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sp>
        <p:nvSpPr>
          <p:cNvPr id="18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4161" y="1638002"/>
            <a:ext cx="2598465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sp>
        <p:nvSpPr>
          <p:cNvPr id="19" name="Inhaltsplatzhalter 2"/>
          <p:cNvSpPr>
            <a:spLocks noGrp="1"/>
          </p:cNvSpPr>
          <p:nvPr>
            <p:ph idx="15" hasCustomPrompt="1"/>
          </p:nvPr>
        </p:nvSpPr>
        <p:spPr>
          <a:xfrm>
            <a:off x="5917925" y="1638002"/>
            <a:ext cx="2614889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cxnSp>
        <p:nvCxnSpPr>
          <p:cNvPr id="21" name="Gerader Verbinder 20"/>
          <p:cNvCxnSpPr/>
          <p:nvPr userDrawn="1"/>
        </p:nvCxnSpPr>
        <p:spPr>
          <a:xfrm>
            <a:off x="3222625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 userDrawn="1"/>
        </p:nvCxnSpPr>
        <p:spPr>
          <a:xfrm>
            <a:off x="5933741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AB9EB27-EFDC-429F-9E2B-7D707308339C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E9393AB-CC19-4033-BCA9-5A0DB44770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C8CFD68-B5B5-4AB0-8D96-64ECCBB705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13" name="Grafik 1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FA7A1DF5-A270-433C-B2CB-0D802E4BBA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20" r="17969"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A0E29215-BBC2-44C1-8202-476A43BC9E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62099" y="632423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/>
              <a:t>Lehrgang Biodiversitätsberatung - Modul 1 - Version 2022</a:t>
            </a:r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5B116523-80D4-47F9-897C-274987D70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650" y="3821840"/>
            <a:ext cx="6858000" cy="205543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15925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B86ED0-376A-4AEA-82F4-B139877F5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9445F8F2-C532-4C73-ABC8-308090C5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2FA2A9F-58EF-650B-C097-763F1DB08C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40BEA56-F7D7-6744-8B3D-1C2BB2764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5240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5534CF-F738-4602-97CA-A3EA8F177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3867150" cy="468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5586B9E-B0B9-4592-A976-0EE3264A4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99144"/>
            <a:ext cx="3867150" cy="468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19F949-7998-450E-AEB6-1380D629C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FD9A61E-0FEC-49EF-031E-7BE54969E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D5873B5-7B2D-BAD1-3110-FC01476C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9442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4F3ED9-9001-4FC0-893D-81CB3C0FD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268760"/>
            <a:ext cx="3868737" cy="720000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D045D8C-C343-4856-838C-D5A4E756F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650" y="2206761"/>
            <a:ext cx="3868737" cy="396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E59AE9D-1027-4470-A376-5FA6F23D3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4841" y="1268760"/>
            <a:ext cx="3887788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F618B3-C884-4B99-A23A-FB5DF1D74D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4841" y="2206761"/>
            <a:ext cx="3887788" cy="396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E3C2D70-C4EA-4261-9A75-AB97A962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6666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BA4EA3E-61B6-12E1-75A9-FDFD4EEA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C4A5592-6CEB-3322-64EA-52A317192E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7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289651-6F9C-47E3-94C8-CDA55E63C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160" y="6398581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59F735A-4595-D6BC-3088-BB6B976BF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FCDAF25-3FD9-E883-1F2D-05AD2695E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776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79D429A-6DC4-47D6-BEC4-466AC1683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8164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FCD5429-E64A-4B8D-B19D-A7CE9B53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322" y="1336361"/>
            <a:ext cx="7921625" cy="234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F436B8F-B756-4D14-A2DC-093901E87C1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6152" y="3933056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A0A34AFC-16B6-4D3A-815A-ABC5A267B057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94947" y="3927595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0B067D-F435-70CA-1A05-A3AB118943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7D6F867-1B5E-FF68-EE75-A27D893BD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628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5210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sp>
        <p:nvSpPr>
          <p:cNvPr id="10" name="Inhaltsplatzhalter 2"/>
          <p:cNvSpPr>
            <a:spLocks noGrp="1"/>
          </p:cNvSpPr>
          <p:nvPr>
            <p:ph idx="15" hasCustomPrompt="1"/>
          </p:nvPr>
        </p:nvSpPr>
        <p:spPr>
          <a:xfrm>
            <a:off x="331152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602588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sp>
        <p:nvSpPr>
          <p:cNvPr id="12" name="Inhaltsplatzhalter 2"/>
          <p:cNvSpPr>
            <a:spLocks noGrp="1"/>
          </p:cNvSpPr>
          <p:nvPr>
            <p:ph idx="17" hasCustomPrompt="1"/>
          </p:nvPr>
        </p:nvSpPr>
        <p:spPr>
          <a:xfrm>
            <a:off x="625210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sp>
        <p:nvSpPr>
          <p:cNvPr id="13" name="Inhaltsplatzhalter 2"/>
          <p:cNvSpPr>
            <a:spLocks noGrp="1"/>
          </p:cNvSpPr>
          <p:nvPr>
            <p:ph idx="18" hasCustomPrompt="1"/>
          </p:nvPr>
        </p:nvSpPr>
        <p:spPr>
          <a:xfrm>
            <a:off x="331152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602588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EB4027F-5C62-4372-9BA7-8FFB8CB3907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30465" y="6388042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78E7E22-6273-9CF8-619D-FBC85AF55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31C54AE3-826F-BA09-B0D2-D67DA7DC0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5848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8650" y="1415649"/>
            <a:ext cx="3852000" cy="450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4680000" y="1439592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4680000" y="3755649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Hier Bild einfügen</a:t>
            </a:r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719ED45-A6CA-4D5E-9435-BE39A5D0C9C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45900" y="6380009"/>
            <a:ext cx="3086100" cy="365125"/>
          </a:xfrm>
        </p:spPr>
        <p:txBody>
          <a:bodyPr/>
          <a:lstStyle/>
          <a:p>
            <a:r>
              <a:rPr lang="de-CH"/>
              <a:t>Lehrgang Biodiversitätsberatung - Modul 1 - Version 2022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10C857F-5B60-9B55-EDF7-BCF336D087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38429D4-37B9-EB56-5A07-FDBA2C82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676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E031E4-FFCB-488B-92D6-8AD7A41A9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12776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1E80A5-7207-4BD0-968B-95B46A399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29250" y="641164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/>
              <a:t>Lehrgang Biodiversitätsberatung - Modul 1 - Version 2022</a:t>
            </a:r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1720A3F-C75D-1655-8F89-694E22C0D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5969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2" r:id="rId2"/>
    <p:sldLayoutId id="2147483684" r:id="rId3"/>
    <p:sldLayoutId id="2147483686" r:id="rId4"/>
    <p:sldLayoutId id="2147483687" r:id="rId5"/>
    <p:sldLayoutId id="2147483688" r:id="rId6"/>
    <p:sldLayoutId id="2147483689" r:id="rId7"/>
    <p:sldLayoutId id="2147483670" r:id="rId8"/>
    <p:sldLayoutId id="2147483671" r:id="rId9"/>
    <p:sldLayoutId id="2147483692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-suisse.ch/de/unser-verband/verbandsintern/richtlinien.html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bio-diversitaet.ch/de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inatur.ch/" TargetMode="External"/><Relationship Id="rId3" Type="http://schemas.openxmlformats.org/officeDocument/2006/relationships/hyperlink" Target="http://www.agrofutura.ch/" TargetMode="External"/><Relationship Id="rId7" Type="http://schemas.openxmlformats.org/officeDocument/2006/relationships/hyperlink" Target="http://www.agridea.ch/" TargetMode="External"/><Relationship Id="rId2" Type="http://schemas.openxmlformats.org/officeDocument/2006/relationships/hyperlink" Target="mailto:info@agrofutura.ch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info@agridea.ch" TargetMode="External"/><Relationship Id="rId5" Type="http://schemas.openxmlformats.org/officeDocument/2006/relationships/hyperlink" Target="http://www.fibl.org/" TargetMode="External"/><Relationship Id="rId4" Type="http://schemas.openxmlformats.org/officeDocument/2006/relationships/hyperlink" Target="mailto:info.suisse@fibl.or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suisse.ch/richtlinien-biodiversitaet-2023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86126-2FA0-4F13-857B-0852FD4811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de-CH" sz="4400" dirty="0"/>
              <a:t>Biodiversitätsprogramme von Labels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6B1E64-B0A8-4466-9781-1A50D6C4C1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de-CH" dirty="0">
              <a:latin typeface="Arial"/>
              <a:ea typeface="Source Sans Pro"/>
              <a:cs typeface="Arial"/>
            </a:endParaRPr>
          </a:p>
          <a:p>
            <a:r>
              <a:rPr lang="de-CH" dirty="0">
                <a:latin typeface="Arial"/>
                <a:ea typeface="Source Sans Pro"/>
                <a:cs typeface="Arial"/>
              </a:rPr>
              <a:t>Übersicht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23421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CH" b="1" dirty="0"/>
              <a:t>Emmer- bzw. Einkorn</a:t>
            </a:r>
            <a:r>
              <a:rPr lang="de-CH" dirty="0"/>
              <a:t>: </a:t>
            </a:r>
            <a:r>
              <a:rPr lang="de-CH" dirty="0" err="1"/>
              <a:t>mind</a:t>
            </a:r>
            <a:r>
              <a:rPr lang="de-CH" dirty="0"/>
              <a:t> 5% der angebaute Fläche mit…</a:t>
            </a:r>
          </a:p>
          <a:p>
            <a:pPr lvl="1"/>
            <a:r>
              <a:rPr lang="de-CH" dirty="0"/>
              <a:t>Buntbrache</a:t>
            </a:r>
          </a:p>
          <a:p>
            <a:pPr lvl="1"/>
            <a:r>
              <a:rPr lang="de-CH" dirty="0"/>
              <a:t>Rotationsbrache</a:t>
            </a:r>
          </a:p>
          <a:p>
            <a:pPr lvl="1"/>
            <a:r>
              <a:rPr lang="de-CH" dirty="0"/>
              <a:t>Saum auf Ackerfläche</a:t>
            </a:r>
          </a:p>
          <a:p>
            <a:pPr marL="0" indent="0">
              <a:buNone/>
            </a:pPr>
            <a:r>
              <a:rPr lang="de-CH" dirty="0"/>
              <a:t>Betriebe mit </a:t>
            </a:r>
            <a:r>
              <a:rPr lang="de-CH" b="1" dirty="0"/>
              <a:t>Zuckerrüben, Kartoffeln und Gemüse</a:t>
            </a:r>
            <a:r>
              <a:rPr lang="de-CH" dirty="0"/>
              <a:t>: </a:t>
            </a:r>
            <a:r>
              <a:rPr lang="de-CH" dirty="0" err="1"/>
              <a:t>mind</a:t>
            </a:r>
            <a:r>
              <a:rPr lang="de-CH" dirty="0"/>
              <a:t> 10 Aren mit….</a:t>
            </a:r>
          </a:p>
          <a:p>
            <a:pPr lvl="1"/>
            <a:r>
              <a:rPr lang="de-CH" dirty="0"/>
              <a:t>Buntbrache</a:t>
            </a:r>
          </a:p>
          <a:p>
            <a:pPr lvl="1"/>
            <a:r>
              <a:rPr lang="de-CH" dirty="0"/>
              <a:t>Rotationsbrache</a:t>
            </a:r>
          </a:p>
          <a:p>
            <a:pPr lvl="1"/>
            <a:r>
              <a:rPr lang="de-CH" dirty="0"/>
              <a:t>Saum auf Ackerfläche</a:t>
            </a:r>
          </a:p>
          <a:p>
            <a:pPr lvl="1"/>
            <a:r>
              <a:rPr lang="de-CH" dirty="0"/>
              <a:t>Ackerschonstreifen</a:t>
            </a:r>
          </a:p>
          <a:p>
            <a:pPr lvl="1"/>
            <a:r>
              <a:rPr lang="de-CH" dirty="0" err="1"/>
              <a:t>Nützlingsstreifen</a:t>
            </a:r>
            <a:r>
              <a:rPr lang="de-CH" dirty="0"/>
              <a:t> auf offener Ackerfläche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Spezifische Zusatzanforderungen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672" y="445829"/>
            <a:ext cx="558595" cy="558595"/>
          </a:xfrm>
          <a:prstGeom prst="rect">
            <a:avLst/>
          </a:prstGeom>
        </p:spPr>
      </p:pic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07F32EFE-5902-8A7A-78FE-A985C2D4C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8722260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Mindestens 7% BFF in der LN (auch Spezialkulturen)</a:t>
            </a:r>
          </a:p>
          <a:p>
            <a:r>
              <a:rPr lang="de-CH" dirty="0"/>
              <a:t>Verbot von </a:t>
            </a:r>
            <a:r>
              <a:rPr lang="de-CH" dirty="0" err="1"/>
              <a:t>Mähaufbereiter</a:t>
            </a:r>
            <a:r>
              <a:rPr lang="de-CH" dirty="0"/>
              <a:t> und </a:t>
            </a:r>
            <a:r>
              <a:rPr lang="de-CH" dirty="0" err="1"/>
              <a:t>Mulchgerät</a:t>
            </a:r>
            <a:r>
              <a:rPr lang="de-CH" dirty="0"/>
              <a:t> auf allen BFF (Ausnahme BFF in Spezialkulturen).</a:t>
            </a:r>
          </a:p>
          <a:p>
            <a:r>
              <a:rPr lang="de-CH" dirty="0"/>
              <a:t>Alle Betriebe mit LN &gt; 2 ha: Mindestens 12 Fördermassnahmen aus dem Biodiversitäts-Massnahmenkatalog umsetzen.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Bio Suisse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244" y="445829"/>
            <a:ext cx="686359" cy="558595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6149510" y="4914846"/>
            <a:ext cx="23658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>
                <a:hlinkClick r:id="rId3"/>
              </a:rPr>
              <a:t>Bio Suisse Richtlinien </a:t>
            </a:r>
            <a:r>
              <a:rPr lang="de-CH" dirty="0"/>
              <a:t>&amp;</a:t>
            </a:r>
          </a:p>
          <a:p>
            <a:r>
              <a:rPr lang="de-CH" dirty="0">
                <a:hlinkClick r:id="rId4"/>
              </a:rPr>
              <a:t>Massnahmenkatalog</a:t>
            </a:r>
            <a:endParaRPr lang="de-CH" dirty="0"/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39368269-6E06-C9C0-1D7C-F66C39537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40936581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CH" dirty="0"/>
              <a:t>a) Anteil und Qualität der Biodiversitätsförderflächen</a:t>
            </a:r>
          </a:p>
          <a:p>
            <a:pPr marL="0" indent="0">
              <a:buNone/>
            </a:pPr>
            <a:r>
              <a:rPr lang="de-CH" dirty="0"/>
              <a:t>b) Strukturvielfalt in Biodiversitätsförderflächen und spezifische Artenschutzmassnahmen</a:t>
            </a:r>
          </a:p>
          <a:p>
            <a:pPr marL="0" indent="0">
              <a:buNone/>
            </a:pPr>
            <a:r>
              <a:rPr lang="de-CH" dirty="0"/>
              <a:t>c) </a:t>
            </a:r>
            <a:r>
              <a:rPr lang="de-CH" dirty="0" err="1"/>
              <a:t>Agrobiodiversität</a:t>
            </a:r>
            <a:endParaRPr lang="de-CH" dirty="0"/>
          </a:p>
          <a:p>
            <a:pPr marL="0" indent="0">
              <a:buNone/>
            </a:pPr>
            <a:r>
              <a:rPr lang="de-CH" dirty="0"/>
              <a:t>d) Biodiversität in Produktionsflächen (Grünland und Ackerbau)</a:t>
            </a:r>
          </a:p>
          <a:p>
            <a:pPr marL="0" indent="0">
              <a:buNone/>
            </a:pPr>
            <a:r>
              <a:rPr lang="de-CH" dirty="0"/>
              <a:t>e) Biodiversität in Spezialkulturen (Obst, Wein, Gemüse)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Bio Suisse Massnahmenkatalog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1250" y="445829"/>
            <a:ext cx="686359" cy="558595"/>
          </a:xfrm>
          <a:prstGeom prst="rect">
            <a:avLst/>
          </a:prstGeom>
        </p:spPr>
      </p:pic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B91BA1C8-9112-63D2-0B8A-54C067EB4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33239222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Bio Suisse Massnahmenkatalog - Beispiel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511" y="1895396"/>
            <a:ext cx="7340977" cy="3067208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438" y="445829"/>
            <a:ext cx="686359" cy="558595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6931617" y="5634373"/>
            <a:ext cx="12907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200" dirty="0"/>
              <a:t>Quelle: Bio Suisse</a:t>
            </a:r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7EB54FC5-D838-5A33-DD25-0F1B993EB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7754866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Lehrgang Biodiversitätsberatung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814293"/>
          </a:xfr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Herausgebende Institutionen: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2"/>
              </a:rPr>
              <a:t>info@agrofutura.ch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3"/>
              </a:rPr>
              <a:t>www.agrofutura.ch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Forschungsinstitut für biologischen Landbau FiBL,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4"/>
              </a:rPr>
              <a:t>info.suisse@fibl.org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5"/>
              </a:rPr>
              <a:t>www.fibl.org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dirty="0">
                <a:solidFill>
                  <a:prstClr val="black"/>
                </a:solidFill>
                <a:ea typeface="+mn-ea"/>
              </a:rPr>
              <a:t>AGRIDEA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6"/>
              </a:rPr>
              <a:t>info@agridea.ch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7"/>
              </a:rPr>
              <a:t>www.agridea.ch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fr-CH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Autor</a:t>
            </a: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*</a:t>
            </a:r>
            <a:r>
              <a:rPr kumimoji="0" lang="fr-CH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innen</a:t>
            </a: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Regula Benz, Nicolas Bezençon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Marie-Eve Cardinal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Véronique Chevillat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Pascale Cornuz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 </a:t>
            </a:r>
            <a:r>
              <a:rPr lang="fr-CH" sz="1200" dirty="0">
                <a:solidFill>
                  <a:prstClr val="black"/>
                </a:solidFill>
              </a:rPr>
              <a:t>,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Jérôme Duplain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Vera Hofer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Andreas Hofmann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Jolanda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Krummenacher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Pascal Olivier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Martina Rösch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Theres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Rutz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Daniel Schaffner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Johanna Schoop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 </a:t>
            </a:r>
            <a:r>
              <a:rPr lang="fr-CH" sz="1200" dirty="0">
                <a:solidFill>
                  <a:prstClr val="black"/>
                </a:solidFill>
              </a:rPr>
              <a:t>,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Hubert Schürmann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, Bea Vonlanthen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Irene Weyermann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Corinne Zurbrügg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AGRIDEA,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Agrofutura,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 3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BioSuisse,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FiBL, 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Schweizerische Vogelwarte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sz="1200" b="1" dirty="0">
              <a:solidFill>
                <a:prstClr val="black"/>
              </a:solidFill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b="1" dirty="0">
                <a:solidFill>
                  <a:prstClr val="black"/>
                </a:solidFill>
                <a:ea typeface="+mn-ea"/>
              </a:rPr>
              <a:t>Übersetzung</a:t>
            </a: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Regula Benz, Pascale Cornuz (FiBL)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Empfohlene Zitierweise: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Krummenacher J.,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Chevillat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V., Zurbrügg C. (2025). Unterrichtsmaterial Lehrgang gesamtbetriebliche Biodiversitätsberatung der Agrofutura, FiBL und der AGRIDEA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Der Foliensatz wurde mit finanzieller Unterstützung vom Bundesamt für Landwirtschaft, vom Bundesamt für Umwelt, von den Pilotkantonen </a:t>
            </a:r>
            <a:r>
              <a:rPr lang="de-CH" sz="1200" dirty="0">
                <a:effectLst/>
                <a:latin typeface="Arial" panose="020B0604020202020204" pitchFamily="34" charset="0"/>
                <a:ea typeface="Aptos" panose="020B0004020202020204" pitchFamily="34" charset="0"/>
              </a:rPr>
              <a:t>Bern, Freiburg,  Luzern, St. Gallen, Thurgau, Waadt und Zürich (Naturschutz- resp. Landwirtschaftsamt)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und von der Leopold Bachmann Stiftung realisiert. Den Geldgebern sei an dieser Stelle herzlich gedankt.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Der Foliensatz steht unter </a:t>
            </a:r>
            <a:r>
              <a:rPr lang="de-CH" sz="1200" u="sng" dirty="0">
                <a:solidFill>
                  <a:prstClr val="black"/>
                </a:solidFill>
                <a:ea typeface="+mn-ea"/>
                <a:hlinkClick r:id="rId8"/>
              </a:rPr>
              <a:t>agrinatur.ch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zum kostenlosen Download zur Verfügung.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Alle Angaben im Foliensatz basieren auf bestem Wissen und der Erfahrung der Autor*innen. Trotz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grösster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Sorgfalt sind Unrichtigkeiten und Anwendungsfehler nicht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auszuschliessen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Daher können Autor*innen und Herausgeber keinerlei Haftung für etwa vorhandene inhaltliche Unrichtigkeiten, sowie für Schäden aus der Befolgung der Empfehlungen übernehmen.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2025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© </a:t>
            </a:r>
            <a:r>
              <a:rPr kumimoji="0" lang="fr-FR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AG, FiBL, AGRIDEA </a:t>
            </a: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Copyright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Die  Fotos dürfen nur zu Aus- und Weiterbildungszwecken zum Thema Biodiversität auf dem Landwirtschaftsbetrieb verwendet werden.  Alle Rechte liegen bei den Autoren.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6204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Anforderungen der </a:t>
            </a:r>
            <a:r>
              <a:rPr lang="de-CH" dirty="0" err="1"/>
              <a:t>Labelorganisationen</a:t>
            </a:r>
            <a:r>
              <a:rPr lang="de-CH" dirty="0"/>
              <a:t> zur Biodiversität</a:t>
            </a:r>
          </a:p>
        </p:txBody>
      </p:sp>
      <p:graphicFrame>
        <p:nvGraphicFramePr>
          <p:cNvPr id="6" name="Inhaltsplatzhalt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6997128"/>
              </p:ext>
            </p:extLst>
          </p:nvPr>
        </p:nvGraphicFramePr>
        <p:xfrm>
          <a:off x="611560" y="1204143"/>
          <a:ext cx="7928239" cy="5029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213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03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1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213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21373">
                  <a:extLst>
                    <a:ext uri="{9D8B030D-6E8A-4147-A177-3AD203B41FA5}">
                      <a16:colId xmlns:a16="http://schemas.microsoft.com/office/drawing/2014/main" val="3606879052"/>
                    </a:ext>
                  </a:extLst>
                </a:gridCol>
              </a:tblGrid>
              <a:tr h="430317">
                <a:tc>
                  <a:txBody>
                    <a:bodyPr/>
                    <a:lstStyle/>
                    <a:p>
                      <a:endParaRPr lang="de-CH" sz="1400" dirty="0"/>
                    </a:p>
                  </a:txBody>
                  <a:tcPr marL="54000" marR="54000" anchor="ctr"/>
                </a:tc>
                <a:tc>
                  <a:txBody>
                    <a:bodyPr/>
                    <a:lstStyle/>
                    <a:p>
                      <a:r>
                        <a:rPr lang="de-CH" sz="1400" dirty="0"/>
                        <a:t>DZV</a:t>
                      </a:r>
                    </a:p>
                  </a:txBody>
                  <a:tcPr marL="54000" marR="54000" anchor="ctr"/>
                </a:tc>
                <a:tc>
                  <a:txBody>
                    <a:bodyPr/>
                    <a:lstStyle/>
                    <a:p>
                      <a:r>
                        <a:rPr lang="de-CH" sz="1400" dirty="0"/>
                        <a:t>IP-Suisse</a:t>
                      </a:r>
                    </a:p>
                  </a:txBody>
                  <a:tcPr marL="54000" marR="54000" anchor="ctr"/>
                </a:tc>
                <a:tc>
                  <a:txBody>
                    <a:bodyPr/>
                    <a:lstStyle/>
                    <a:p>
                      <a:r>
                        <a:rPr lang="de-CH" sz="1400" dirty="0"/>
                        <a:t>Bio Suisse</a:t>
                      </a:r>
                    </a:p>
                  </a:txBody>
                  <a:tcPr marL="54000" marR="54000" anchor="ctr"/>
                </a:tc>
                <a:tc>
                  <a:txBody>
                    <a:bodyPr/>
                    <a:lstStyle/>
                    <a:p>
                      <a:r>
                        <a:rPr lang="de-CH" sz="1400" dirty="0"/>
                        <a:t>Demeter</a:t>
                      </a:r>
                    </a:p>
                  </a:txBody>
                  <a:tcPr marL="54000" marR="54000" anchor="ctr"/>
                </a:tc>
                <a:tc>
                  <a:txBody>
                    <a:bodyPr/>
                    <a:lstStyle/>
                    <a:p>
                      <a:r>
                        <a:rPr lang="de-CH" sz="1400" dirty="0" err="1"/>
                        <a:t>Delinat</a:t>
                      </a:r>
                      <a:r>
                        <a:rPr lang="de-CH" sz="1400" dirty="0"/>
                        <a:t> (nur Wein)</a:t>
                      </a:r>
                    </a:p>
                  </a:txBody>
                  <a:tcPr marL="54000" marR="540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sz="1400" dirty="0"/>
                        <a:t>Anteil BFF </a:t>
                      </a:r>
                      <a:br>
                        <a:rPr lang="de-CH" sz="1400" dirty="0"/>
                      </a:br>
                      <a:r>
                        <a:rPr lang="de-CH" sz="1400" dirty="0"/>
                        <a:t>an der LN</a:t>
                      </a:r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r>
                        <a:rPr lang="de-CH" sz="1400" dirty="0"/>
                        <a:t>7</a:t>
                      </a:r>
                      <a:r>
                        <a:rPr lang="de-CH" sz="1400" baseline="0" dirty="0"/>
                        <a:t> %</a:t>
                      </a:r>
                      <a:endParaRPr lang="de-CH" sz="14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r>
                        <a:rPr lang="de-CH" sz="1400" dirty="0"/>
                        <a:t>7 %; ab 2026: 9%</a:t>
                      </a:r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r>
                        <a:rPr lang="de-CH" sz="1400" dirty="0"/>
                        <a:t>7</a:t>
                      </a:r>
                      <a:r>
                        <a:rPr lang="de-CH" sz="1400" baseline="0" dirty="0"/>
                        <a:t> %</a:t>
                      </a:r>
                      <a:endParaRPr lang="de-CH" sz="14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r>
                        <a:rPr lang="de-CH" sz="1400" dirty="0"/>
                        <a:t>7</a:t>
                      </a:r>
                      <a:r>
                        <a:rPr lang="de-CH" sz="1400" baseline="0" dirty="0"/>
                        <a:t> %</a:t>
                      </a:r>
                      <a:endParaRPr lang="de-CH" sz="14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r>
                        <a:rPr lang="de-CH" sz="1400" dirty="0"/>
                        <a:t>12 % </a:t>
                      </a:r>
                    </a:p>
                  </a:txBody>
                  <a:tcPr marL="54000" marR="5400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400" dirty="0"/>
                        <a:t>Anteil BFF </a:t>
                      </a:r>
                      <a:br>
                        <a:rPr lang="de-CH" sz="1400" dirty="0"/>
                      </a:br>
                      <a:r>
                        <a:rPr lang="de-CH" sz="1400" dirty="0"/>
                        <a:t>an </a:t>
                      </a:r>
                      <a:r>
                        <a:rPr lang="de-CH" sz="1400" baseline="0" dirty="0"/>
                        <a:t>Spezialkulturen</a:t>
                      </a:r>
                      <a:endParaRPr lang="de-CH" sz="14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r>
                        <a:rPr lang="de-CH" sz="1400" dirty="0"/>
                        <a:t>3,5 %</a:t>
                      </a:r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r>
                        <a:rPr lang="de-CH" sz="1400" dirty="0"/>
                        <a:t>3,5 % </a:t>
                      </a:r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r>
                        <a:rPr lang="de-CH" sz="1400" dirty="0"/>
                        <a:t>7</a:t>
                      </a:r>
                      <a:r>
                        <a:rPr lang="de-CH" sz="1400" baseline="0" dirty="0"/>
                        <a:t> %</a:t>
                      </a:r>
                      <a:endParaRPr lang="de-CH" sz="14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r>
                        <a:rPr lang="de-CH" sz="1400" dirty="0"/>
                        <a:t>7</a:t>
                      </a:r>
                      <a:r>
                        <a:rPr lang="de-CH" sz="1400" baseline="0" dirty="0"/>
                        <a:t> %</a:t>
                      </a:r>
                      <a:endParaRPr lang="de-CH" sz="14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r>
                        <a:rPr lang="de-CH" sz="1400" dirty="0"/>
                        <a:t>7% </a:t>
                      </a:r>
                    </a:p>
                  </a:txBody>
                  <a:tcPr marL="54000" marR="5400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sz="1400" dirty="0"/>
                        <a:t>Anforderungen</a:t>
                      </a:r>
                      <a:r>
                        <a:rPr lang="de-CH" sz="1400" baseline="0" dirty="0"/>
                        <a:t> an die BFF</a:t>
                      </a:r>
                      <a:endParaRPr lang="de-CH" sz="14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r>
                        <a:rPr lang="de-CH" sz="1400" dirty="0"/>
                        <a:t>keine PSM</a:t>
                      </a:r>
                      <a:r>
                        <a:rPr lang="de-CH" sz="1400" baseline="0" dirty="0"/>
                        <a:t> (nur </a:t>
                      </a:r>
                      <a:r>
                        <a:rPr lang="de-CH" sz="1400" dirty="0"/>
                        <a:t>Einzel-pflanzen-behandlung</a:t>
                      </a:r>
                      <a:r>
                        <a:rPr lang="de-CH" sz="1400" baseline="0" dirty="0"/>
                        <a:t>)</a:t>
                      </a:r>
                      <a:endParaRPr lang="de-CH" sz="14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8000" marR="0" indent="-1080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de-CH" sz="14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7950" indent="-107950">
                        <a:buFont typeface="Arial" panose="020B0604020202020204" pitchFamily="34" charset="0"/>
                        <a:buChar char="•"/>
                      </a:pPr>
                      <a:r>
                        <a:rPr lang="de-CH" sz="1400" dirty="0"/>
                        <a:t>kein Mähaufbereiter</a:t>
                      </a:r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endParaRPr lang="de-CH" sz="14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de-CH" sz="1400" dirty="0"/>
                    </a:p>
                  </a:txBody>
                  <a:tcPr marL="54000" marR="5400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sz="1400" dirty="0"/>
                        <a:t>Anforderungen an BFF QII</a:t>
                      </a:r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7950" indent="-107950">
                        <a:buFont typeface="Arial" panose="020B0604020202020204" pitchFamily="34" charset="0"/>
                        <a:buChar char="•"/>
                      </a:pPr>
                      <a:r>
                        <a:rPr lang="de-CH" sz="1400" dirty="0"/>
                        <a:t>keine Mähaufbereiter </a:t>
                      </a:r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endParaRPr lang="de-CH" sz="14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endParaRPr lang="de-CH" sz="14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endParaRPr lang="de-CH" sz="14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endParaRPr lang="de-CH" sz="1400" dirty="0"/>
                    </a:p>
                  </a:txBody>
                  <a:tcPr marL="54000" marR="5400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sz="1400" dirty="0"/>
                        <a:t>Zusätzliche Anforderungen</a:t>
                      </a:r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r>
                        <a:rPr lang="de-CH" sz="1400" dirty="0"/>
                        <a:t>keine</a:t>
                      </a:r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7950" indent="-107950">
                        <a:buFont typeface="Arial" panose="020B0604020202020204" pitchFamily="34" charset="0"/>
                        <a:buChar char="•"/>
                      </a:pPr>
                      <a:r>
                        <a:rPr lang="de-CH" sz="1400" dirty="0"/>
                        <a:t>Punktesystem: mind. 15 Punkte</a:t>
                      </a:r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r>
                        <a:rPr lang="de-CH" sz="1400" dirty="0"/>
                        <a:t>Massnahmen-katalog: </a:t>
                      </a:r>
                      <a:r>
                        <a:rPr lang="de-CH" sz="1400" baseline="0" dirty="0"/>
                        <a:t>mind. 12 Massnahmen</a:t>
                      </a:r>
                      <a:endParaRPr lang="de-CH" sz="14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7950" indent="-107950">
                        <a:buFont typeface="Arial" panose="020B0604020202020204" pitchFamily="34" charset="0"/>
                        <a:buChar char="•"/>
                      </a:pPr>
                      <a:r>
                        <a:rPr lang="de-CH" sz="1400" baseline="0" dirty="0"/>
                        <a:t>Mind. 3 % </a:t>
                      </a:r>
                      <a:r>
                        <a:rPr lang="de-CH" sz="1400" baseline="0" dirty="0" err="1"/>
                        <a:t>zusätzl</a:t>
                      </a:r>
                      <a:r>
                        <a:rPr lang="de-CH" sz="1400" baseline="0" dirty="0"/>
                        <a:t>. «Landschafts-</a:t>
                      </a:r>
                      <a:r>
                        <a:rPr lang="de-CH" sz="1400" baseline="0" dirty="0" err="1"/>
                        <a:t>gestaltungsflächen</a:t>
                      </a:r>
                      <a:r>
                        <a:rPr lang="de-CH" sz="1400" baseline="0" dirty="0"/>
                        <a:t>»</a:t>
                      </a:r>
                    </a:p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r>
                        <a:rPr lang="de-CH" sz="1400" baseline="0" dirty="0"/>
                        <a:t>Mind. 5 % des Grünlands extensiv</a:t>
                      </a:r>
                      <a:endParaRPr lang="de-CH" sz="1400" dirty="0"/>
                    </a:p>
                  </a:txBody>
                  <a:tcPr marL="54000" marR="54000"/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CH" sz="1400" dirty="0"/>
                        <a:t>Obstbäume,</a:t>
                      </a:r>
                      <a:r>
                        <a:rPr lang="de-CH" sz="1400" baseline="0" dirty="0"/>
                        <a:t> </a:t>
                      </a:r>
                      <a:r>
                        <a:rPr lang="de-CH" sz="1400" dirty="0"/>
                        <a:t>Wildsträucher</a:t>
                      </a:r>
                    </a:p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CH" sz="1400" dirty="0"/>
                        <a:t>Mind. 5% Blühflächen innerhalb der Weinberge</a:t>
                      </a:r>
                    </a:p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endParaRPr lang="de-CH" sz="1400" dirty="0"/>
                    </a:p>
                  </a:txBody>
                  <a:tcPr marL="54000" marR="5400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921" y="1085127"/>
            <a:ext cx="686359" cy="558595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3852" y="1085127"/>
            <a:ext cx="558595" cy="558595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594" y="1210565"/>
            <a:ext cx="664445" cy="307718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222" y="1169302"/>
            <a:ext cx="1013128" cy="195122"/>
          </a:xfrm>
          <a:prstGeom prst="rect">
            <a:avLst/>
          </a:prstGeo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33848691-AA6F-3BE0-61CD-0534151B4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085131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540594"/>
            <a:ext cx="7886700" cy="4405461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IP-SUISSE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839" y="445829"/>
            <a:ext cx="558595" cy="558595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7255069" y="6002210"/>
            <a:ext cx="12602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200" dirty="0"/>
              <a:t>Quelle: IP-SUISSE</a:t>
            </a:r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341C851B-CF26-DF22-02AA-926E644DB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216598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de-CH" b="1" dirty="0"/>
              <a:t>Stufe 1: Grundanforderungen (Gesamtbetrieb):</a:t>
            </a:r>
            <a:endParaRPr lang="de-CH" dirty="0"/>
          </a:p>
          <a:p>
            <a:r>
              <a:rPr lang="de-CH" dirty="0"/>
              <a:t>Mit den Grundanforderungen der IP-SUISSE erfüllt ein Betrieb ebenfalls das Programm Qualitätsmanagement QM-Schweizer Fleisch. Er ist berechtigt seine Tiere unter der Marke SUISSE GARANTIE zu vermarkten.</a:t>
            </a:r>
          </a:p>
          <a:p>
            <a:pPr marL="0" indent="0">
              <a:buNone/>
            </a:pPr>
            <a:r>
              <a:rPr lang="de-CH" b="1" dirty="0"/>
              <a:t>Stufe 2: Anforderungen </a:t>
            </a:r>
            <a:r>
              <a:rPr lang="de-CH" b="1" dirty="0" err="1"/>
              <a:t>Labelproduktion</a:t>
            </a:r>
            <a:r>
              <a:rPr lang="de-CH" b="1" dirty="0"/>
              <a:t> IP-SUISSE:</a:t>
            </a:r>
            <a:endParaRPr lang="de-CH" dirty="0"/>
          </a:p>
          <a:p>
            <a:r>
              <a:rPr lang="de-CH" dirty="0"/>
              <a:t>Zusätzlich zu den Grundanforderungen müssen die Allgemeinen Labelanforderungen und die Programmspezifischen Labelanforderungen erfüllt werden.</a:t>
            </a:r>
          </a:p>
          <a:p>
            <a:r>
              <a:rPr lang="de-CH" dirty="0"/>
              <a:t>Die Labelanforderungen sind auf der gesamten Getreidefläche zur menschlichen Ernährung des Betriebs einzuhalten. 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IP-SUISSE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013" y="406198"/>
            <a:ext cx="558595" cy="558595"/>
          </a:xfrm>
          <a:prstGeom prst="rect">
            <a:avLst/>
          </a:prstGeom>
        </p:spPr>
      </p:pic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B0E4BE52-F10C-3FB1-D87A-6EA77197F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699694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CH" dirty="0"/>
              <a:t>Punktesystem Biodiversität : min. 15 Punkte</a:t>
            </a:r>
          </a:p>
          <a:p>
            <a:r>
              <a:rPr lang="de-CH" dirty="0"/>
              <a:t>Mind. 9% BFF in der LN bis 2026 (davon max. die Hälfte mit Bäumen)</a:t>
            </a:r>
          </a:p>
          <a:p>
            <a:r>
              <a:rPr lang="de-CH" dirty="0"/>
              <a:t>Muss von allen IP-SUISSE Produzenten erfüllt werden mit Ausnahme von QM-SF/Suisse Garantie (Grundanforderungen) und IP-SUISSE Kühe RAUS</a:t>
            </a:r>
          </a:p>
          <a:p>
            <a:r>
              <a:rPr lang="de-CH" dirty="0"/>
              <a:t>Spezifisches Punktesystem für Rebbau</a:t>
            </a:r>
          </a:p>
          <a:p>
            <a:r>
              <a:rPr lang="de-CH" dirty="0"/>
              <a:t>Spezifisches Punktesystem für Gemüsebau</a:t>
            </a:r>
          </a:p>
          <a:p>
            <a:r>
              <a:rPr lang="de-CH" dirty="0"/>
              <a:t>Spezifische Punktesysteme für Obstbau und Sömmerung in Bearbeitung.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IP-SUISSE: Biodiversität-Richtlinien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633" y="445829"/>
            <a:ext cx="558595" cy="558595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5657324" y="5856659"/>
            <a:ext cx="2858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>
                <a:hlinkClick r:id="rId3"/>
              </a:rPr>
              <a:t>IPS-Biodiversitäts-Richtlinien</a:t>
            </a:r>
            <a:endParaRPr lang="de-CH" dirty="0"/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A65CC926-590B-54B7-F4FE-887651911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3867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CH" dirty="0"/>
              <a:t>Grund-Punktesystem:</a:t>
            </a:r>
          </a:p>
          <a:p>
            <a:pPr lvl="1"/>
            <a:r>
              <a:rPr lang="de-CH" dirty="0"/>
              <a:t>Qualität, Verteilung und Strukturvielfalt der BFF</a:t>
            </a:r>
          </a:p>
          <a:p>
            <a:pPr lvl="1"/>
            <a:r>
              <a:rPr lang="de-CH" dirty="0"/>
              <a:t>Fördermassnahmen im Grünland</a:t>
            </a:r>
          </a:p>
          <a:p>
            <a:pPr lvl="1"/>
            <a:r>
              <a:rPr lang="de-CH" dirty="0"/>
              <a:t>Fördermassnahmen im Ackerland</a:t>
            </a:r>
          </a:p>
          <a:p>
            <a:pPr lvl="1"/>
            <a:r>
              <a:rPr lang="de-CH" dirty="0"/>
              <a:t>Weitere spezielle Fördermassnahmen</a:t>
            </a:r>
          </a:p>
          <a:p>
            <a:r>
              <a:rPr lang="de-CH" dirty="0"/>
              <a:t>Im Rebbau-Punktesystem :</a:t>
            </a:r>
          </a:p>
          <a:p>
            <a:pPr lvl="1"/>
            <a:r>
              <a:rPr lang="de-CH" dirty="0"/>
              <a:t>Grundauflagen (PSM, etc.)</a:t>
            </a:r>
          </a:p>
          <a:p>
            <a:pPr lvl="1"/>
            <a:r>
              <a:rPr lang="de-CH" dirty="0"/>
              <a:t>Qualität und Strukturvielfalt</a:t>
            </a:r>
          </a:p>
          <a:p>
            <a:pPr lvl="1"/>
            <a:r>
              <a:rPr lang="de-CH" dirty="0"/>
              <a:t>Ressourcenschonende Produktion</a:t>
            </a:r>
          </a:p>
          <a:p>
            <a:pPr lvl="1"/>
            <a:r>
              <a:rPr lang="de-CH" dirty="0"/>
              <a:t>Weitere Fördermassnahmen</a:t>
            </a:r>
          </a:p>
          <a:p>
            <a:endParaRPr lang="de-CH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IPS Biodiversitäts-Punktesystem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543" y="462232"/>
            <a:ext cx="558595" cy="558595"/>
          </a:xfrm>
          <a:prstGeom prst="rect">
            <a:avLst/>
          </a:prstGeom>
        </p:spPr>
      </p:pic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1F967C5B-EF43-3C1B-2B4B-ADDD3CA0C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34039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Mindestanteil Strukturen:</a:t>
            </a:r>
          </a:p>
          <a:p>
            <a:r>
              <a:rPr lang="de-CH" b="1" dirty="0"/>
              <a:t>Mind. 5 % Strukturen </a:t>
            </a:r>
            <a:r>
              <a:rPr lang="de-CH" dirty="0"/>
              <a:t>bei Extensiv genutzten Weiden, Waldweiden </a:t>
            </a:r>
          </a:p>
          <a:p>
            <a:r>
              <a:rPr lang="de-CH" b="1" dirty="0"/>
              <a:t>Mind. 10 % Strukturen </a:t>
            </a:r>
            <a:r>
              <a:rPr lang="de-CH" dirty="0"/>
              <a:t>bei Extensiv genutzten Wiesen, wenig intensiv genutzten Wiesen, </a:t>
            </a:r>
            <a:r>
              <a:rPr lang="de-CH" dirty="0" err="1"/>
              <a:t>Streueflächen</a:t>
            </a:r>
            <a:r>
              <a:rPr lang="de-CH" dirty="0"/>
              <a:t>, Uferwiesen </a:t>
            </a:r>
          </a:p>
          <a:p>
            <a:r>
              <a:rPr lang="de-CH" b="1" dirty="0"/>
              <a:t>Eine Kleinstruktur pro 7 Aren </a:t>
            </a:r>
            <a:r>
              <a:rPr lang="de-CH" dirty="0"/>
              <a:t>bei Hecken-, Feld und Ufergehölze (mit Krautsaum)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Strukturvielfalt - Anforderungen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543" y="462232"/>
            <a:ext cx="558595" cy="558595"/>
          </a:xfrm>
          <a:prstGeom prst="rect">
            <a:avLst/>
          </a:prstGeom>
        </p:spPr>
      </p:pic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78D859CC-A852-1A26-417E-FD1F76ED2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19425482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954343" y="2612343"/>
            <a:ext cx="7561007" cy="113071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CH" b="1" dirty="0"/>
              <a:t>Art der Struktur:</a:t>
            </a:r>
          </a:p>
          <a:p>
            <a:r>
              <a:rPr lang="de-CH" dirty="0"/>
              <a:t>Altgrasflächen </a:t>
            </a:r>
          </a:p>
          <a:p>
            <a:pPr lvl="1"/>
            <a:r>
              <a:rPr lang="de-CH" dirty="0"/>
              <a:t>Mindestfläche 10 % </a:t>
            </a:r>
          </a:p>
          <a:p>
            <a:pPr lvl="1"/>
            <a:r>
              <a:rPr lang="de-CH" dirty="0"/>
              <a:t>Nach dem 31. August verbleibt die Altgrasfläche am gleichen Standort bis zur nächsten Vegetations-periode und darf auch nicht beweidet werden</a:t>
            </a:r>
          </a:p>
          <a:p>
            <a:pPr marL="0" indent="0">
              <a:buNone/>
            </a:pPr>
            <a:r>
              <a:rPr lang="de-CH" b="1" dirty="0"/>
              <a:t>Bewirtschaftung:</a:t>
            </a:r>
          </a:p>
          <a:p>
            <a:r>
              <a:rPr lang="de-CH" dirty="0"/>
              <a:t>Kulturen mit erlaubter Herbstweide gemäss DZV: </a:t>
            </a:r>
          </a:p>
          <a:p>
            <a:pPr lvl="1"/>
            <a:r>
              <a:rPr lang="de-CH" dirty="0"/>
              <a:t>10 % bleiben </a:t>
            </a:r>
            <a:r>
              <a:rPr lang="de-CH" dirty="0" err="1"/>
              <a:t>unbeweidet</a:t>
            </a:r>
            <a:r>
              <a:rPr lang="de-CH" dirty="0"/>
              <a:t> (</a:t>
            </a:r>
            <a:r>
              <a:rPr lang="de-CH" dirty="0" err="1">
                <a:solidFill>
                  <a:srgbClr val="FF0000"/>
                </a:solidFill>
              </a:rPr>
              <a:t>ausgezäunt</a:t>
            </a:r>
            <a:r>
              <a:rPr lang="de-CH" dirty="0"/>
              <a:t>) </a:t>
            </a:r>
          </a:p>
          <a:p>
            <a:r>
              <a:rPr lang="de-CH" dirty="0">
                <a:solidFill>
                  <a:srgbClr val="FF0000"/>
                </a:solidFill>
              </a:rPr>
              <a:t>Uferwiesen: Der 1. Schnitt findet nach dem zonenabhängigen ersten Schnittzeitpunkt der extensiven Wiesen statt.</a:t>
            </a:r>
          </a:p>
          <a:p>
            <a:pPr lvl="1"/>
            <a:endParaRPr lang="de-CH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Strukturvielfalt - Anforderungen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543" y="462232"/>
            <a:ext cx="558595" cy="558595"/>
          </a:xfrm>
          <a:prstGeom prst="rect">
            <a:avLst/>
          </a:prstGeom>
        </p:spPr>
      </p:pic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4452A162-4136-297B-605D-2184C908C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787952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CH" dirty="0"/>
              <a:t>Überwinternde Gründüngung bis 15. Februar: futterbauliche Nutzung nicht erlaub.</a:t>
            </a:r>
          </a:p>
          <a:p>
            <a:r>
              <a:rPr lang="de-CH" b="1" dirty="0"/>
              <a:t>Feldrandbewirtschaftung</a:t>
            </a:r>
            <a:r>
              <a:rPr lang="de-CH" dirty="0"/>
              <a:t>: Alle Feldränder im Ackerbau dürfen ganzjährig nicht </a:t>
            </a:r>
            <a:r>
              <a:rPr lang="de-CH" dirty="0" err="1"/>
              <a:t>gemulcht</a:t>
            </a:r>
            <a:r>
              <a:rPr lang="de-CH" dirty="0"/>
              <a:t> werden. Die Schnittnutzung darf frühestens nach acht Wochen wiederholt werden. Das Schnittgut sollte abgeführt werden.</a:t>
            </a:r>
          </a:p>
          <a:p>
            <a:endParaRPr lang="de-CH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Weitere Besonderheiten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169" y="445829"/>
            <a:ext cx="558595" cy="558595"/>
          </a:xfrm>
          <a:prstGeom prst="rect">
            <a:avLst/>
          </a:prstGeom>
        </p:spPr>
      </p:pic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45F86F4A-A5AF-C51B-A1AA-347C165C7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32040" y="6368928"/>
            <a:ext cx="2880000" cy="360000"/>
          </a:xfrm>
        </p:spPr>
        <p:txBody>
          <a:bodyPr/>
          <a:lstStyle/>
          <a:p>
            <a:r>
              <a:rPr lang="de-CH" dirty="0"/>
              <a:t>Lehrgang Biodiversitätsberatung</a:t>
            </a:r>
          </a:p>
        </p:txBody>
      </p:sp>
    </p:spTree>
    <p:extLst>
      <p:ext uri="{BB962C8B-B14F-4D97-AF65-F5344CB8AC3E}">
        <p14:creationId xmlns:p14="http://schemas.microsoft.com/office/powerpoint/2010/main" val="2340205478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E8815154C13C42A2B4D3323D70F6C2" ma:contentTypeVersion="13" ma:contentTypeDescription="Ein neues Dokument erstellen." ma:contentTypeScope="" ma:versionID="aaf1e67f7479f0cc95f11dd8d29c9c19">
  <xsd:schema xmlns:xsd="http://www.w3.org/2001/XMLSchema" xmlns:xs="http://www.w3.org/2001/XMLSchema" xmlns:p="http://schemas.microsoft.com/office/2006/metadata/properties" xmlns:ns2="b2d10406-eaae-41c3-88b9-698793e76f51" xmlns:ns3="4813c16e-7537-4e12-aeaa-392e5d7335a1" targetNamespace="http://schemas.microsoft.com/office/2006/metadata/properties" ma:root="true" ma:fieldsID="02c1eb7f02bda30305b8ff50c8fbb17d" ns2:_="" ns3:_="">
    <xsd:import namespace="b2d10406-eaae-41c3-88b9-698793e76f51"/>
    <xsd:import namespace="4813c16e-7537-4e12-aeaa-392e5d7335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d10406-eaae-41c3-88b9-698793e76f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1bc49ad8-0d76-4442-b3ec-dfaba3082b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13c16e-7537-4e12-aeaa-392e5d7335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0e58f48-bdd5-45ad-aecc-91b85314a1e7}" ma:internalName="TaxCatchAll" ma:showField="CatchAllData" ma:web="4813c16e-7537-4e12-aeaa-392e5d7335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2d10406-eaae-41c3-88b9-698793e76f51">
      <Terms xmlns="http://schemas.microsoft.com/office/infopath/2007/PartnerControls"/>
    </lcf76f155ced4ddcb4097134ff3c332f>
    <TaxCatchAll xmlns="4813c16e-7537-4e12-aeaa-392e5d7335a1" xsi:nil="true"/>
  </documentManagement>
</p:properties>
</file>

<file path=customXml/itemProps1.xml><?xml version="1.0" encoding="utf-8"?>
<ds:datastoreItem xmlns:ds="http://schemas.openxmlformats.org/officeDocument/2006/customXml" ds:itemID="{C05CF6B6-F600-4DF9-A534-F9E4E16E99A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90D3260-96AC-4062-B794-4837A407143B}"/>
</file>

<file path=customXml/itemProps3.xml><?xml version="1.0" encoding="utf-8"?>
<ds:datastoreItem xmlns:ds="http://schemas.openxmlformats.org/officeDocument/2006/customXml" ds:itemID="{3B1F0389-DCC4-4552-AF62-62FC06389D97}">
  <ds:schemaRefs>
    <ds:schemaRef ds:uri="http://purl.org/dc/dcmitype/"/>
    <ds:schemaRef ds:uri="http://schemas.microsoft.com/office/2006/documentManagement/types"/>
    <ds:schemaRef ds:uri="dd18740c-b141-4d05-9751-e9f3dcf7e76f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926ccd4c-651f-4ccc-af87-3950eef9fdad"/>
    <ds:schemaRef ds:uri="http://schemas.openxmlformats.org/package/2006/metadata/core-properties"/>
    <ds:schemaRef ds:uri="http://schemas.microsoft.com/sharepoint/v3"/>
    <ds:schemaRef ds:uri="http://www.w3.org/XML/1998/namespace"/>
    <ds:schemaRef ds:uri="6198184d-d2c8-499d-9d12-552a8ace3336"/>
    <ds:schemaRef ds:uri="931b810c-e1bd-460f-9377-b918a6c9e4a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929</Words>
  <Application>Microsoft Office PowerPoint</Application>
  <PresentationFormat>Bildschirmpräsentation (4:3)</PresentationFormat>
  <Paragraphs>141</Paragraphs>
  <Slides>14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7" baseType="lpstr">
      <vt:lpstr>Arial</vt:lpstr>
      <vt:lpstr>Calibri</vt:lpstr>
      <vt:lpstr>Benutzerdefiniertes Design</vt:lpstr>
      <vt:lpstr>Biodiversitätsprogramme von Labels</vt:lpstr>
      <vt:lpstr>Anforderungen der Labelorganisationen zur Biodiversität</vt:lpstr>
      <vt:lpstr>IP-SUISSE</vt:lpstr>
      <vt:lpstr>IP-SUISSE</vt:lpstr>
      <vt:lpstr>IP-SUISSE: Biodiversität-Richtlinien</vt:lpstr>
      <vt:lpstr>IPS Biodiversitäts-Punktesystem</vt:lpstr>
      <vt:lpstr>Strukturvielfalt - Anforderungen</vt:lpstr>
      <vt:lpstr>Strukturvielfalt - Anforderungen</vt:lpstr>
      <vt:lpstr>Weitere Besonderheiten</vt:lpstr>
      <vt:lpstr>Spezifische Zusatzanforderungen</vt:lpstr>
      <vt:lpstr>Bio Suisse</vt:lpstr>
      <vt:lpstr>Bio Suisse Massnahmenkatalog</vt:lpstr>
      <vt:lpstr>Bio Suisse Massnahmenkatalog - Beispiel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Weidmann Gilles</dc:creator>
  <cp:lastModifiedBy>Zurbrügg Corinne</cp:lastModifiedBy>
  <cp:revision>44</cp:revision>
  <cp:lastPrinted>2018-11-05T09:27:14Z</cp:lastPrinted>
  <dcterms:created xsi:type="dcterms:W3CDTF">2017-09-25T14:16:51Z</dcterms:created>
  <dcterms:modified xsi:type="dcterms:W3CDTF">2026-06-01T12:58:52Z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0x01010073E8815154C13C42A2B4D3323D70F6C2</vt:lpwstr>
  </property>
  <property fmtid="{D5CDD505-2E9C-101B-9397-08002B2CF9AE}" pid="3" name="MediaServiceImageTags">
    <vt:lpwstr/>
  </property>
</Properties>
</file>