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5"/>
  </p:notesMasterIdLst>
  <p:sldIdLst>
    <p:sldId id="294" r:id="rId5"/>
    <p:sldId id="336" r:id="rId6"/>
    <p:sldId id="383" r:id="rId7"/>
    <p:sldId id="334" r:id="rId8"/>
    <p:sldId id="335" r:id="rId9"/>
    <p:sldId id="337" r:id="rId10"/>
    <p:sldId id="341" r:id="rId11"/>
    <p:sldId id="338" r:id="rId12"/>
    <p:sldId id="382" r:id="rId13"/>
    <p:sldId id="339" r:id="rId14"/>
  </p:sldIdLst>
  <p:sldSz cx="9144000" cy="6858000" type="screen4x3"/>
  <p:notesSz cx="6735763" cy="98663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C62BDB6-E01E-F73E-7019-9F3B193AAF37}" name="Barbara Steiner" initials="BS" userId="S::steiner@Agrofutura.ch::565e6a1e-c9ae-4e91-8b3e-de67b5692ea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7D"/>
    <a:srgbClr val="00FF00"/>
    <a:srgbClr val="00CC66"/>
    <a:srgbClr val="FF3399"/>
    <a:srgbClr val="CCFFCC"/>
    <a:srgbClr val="99FFCC"/>
    <a:srgbClr val="FFFFFF"/>
    <a:srgbClr val="FFCC99"/>
    <a:srgbClr val="CC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635972-C57C-4098-A613-FCEE922D3B8F}" v="2" dt="2026-06-01T13:01:43.410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72302" autoAdjust="0"/>
  </p:normalViewPr>
  <p:slideViewPr>
    <p:cSldViewPr>
      <p:cViewPr varScale="1">
        <p:scale>
          <a:sx n="91" d="100"/>
          <a:sy n="91" d="100"/>
        </p:scale>
        <p:origin x="209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3:01:26.248" v="9"/>
      <pc:docMkLst>
        <pc:docMk/>
      </pc:docMkLst>
      <pc:sldChg chg="delSp mod">
        <pc:chgData name="Zurbrügg Corinne" userId="9bf00a35-daaf-4b5d-a00c-eae22b493c7e" providerId="ADAL" clId="{F896CB6E-1FF8-4F8E-BB38-22186265DB2A}" dt="2026-06-01T13:00:41.579" v="0" actId="478"/>
        <pc:sldMkLst>
          <pc:docMk/>
          <pc:sldMk cId="2323421958" sldId="294"/>
        </pc:sldMkLst>
        <pc:spChg chg="del">
          <ac:chgData name="Zurbrügg Corinne" userId="9bf00a35-daaf-4b5d-a00c-eae22b493c7e" providerId="ADAL" clId="{F896CB6E-1FF8-4F8E-BB38-22186265DB2A}" dt="2026-06-01T13:00:41.579" v="0" actId="478"/>
          <ac:spMkLst>
            <pc:docMk/>
            <pc:sldMk cId="2323421958" sldId="294"/>
            <ac:spMk id="4" creationId="{D42D06DA-5490-306F-0A99-FFF773985543}"/>
          </ac:spMkLst>
        </pc:spChg>
      </pc:sldChg>
      <pc:sldChg chg="delSp mod">
        <pc:chgData name="Zurbrügg Corinne" userId="9bf00a35-daaf-4b5d-a00c-eae22b493c7e" providerId="ADAL" clId="{F896CB6E-1FF8-4F8E-BB38-22186265DB2A}" dt="2026-06-01T13:00:52.820" v="3" actId="478"/>
        <pc:sldMkLst>
          <pc:docMk/>
          <pc:sldMk cId="92620830" sldId="334"/>
        </pc:sldMkLst>
        <pc:spChg chg="del">
          <ac:chgData name="Zurbrügg Corinne" userId="9bf00a35-daaf-4b5d-a00c-eae22b493c7e" providerId="ADAL" clId="{F896CB6E-1FF8-4F8E-BB38-22186265DB2A}" dt="2026-06-01T13:00:52.820" v="3" actId="478"/>
          <ac:spMkLst>
            <pc:docMk/>
            <pc:sldMk cId="92620830" sldId="334"/>
            <ac:spMk id="4" creationId="{58D1B2E1-D96A-C335-B0FA-73790F048E7B}"/>
          </ac:spMkLst>
        </pc:spChg>
      </pc:sldChg>
      <pc:sldChg chg="delSp mod">
        <pc:chgData name="Zurbrügg Corinne" userId="9bf00a35-daaf-4b5d-a00c-eae22b493c7e" providerId="ADAL" clId="{F896CB6E-1FF8-4F8E-BB38-22186265DB2A}" dt="2026-06-01T13:01:00.783" v="4" actId="478"/>
        <pc:sldMkLst>
          <pc:docMk/>
          <pc:sldMk cId="2748874945" sldId="335"/>
        </pc:sldMkLst>
        <pc:spChg chg="del">
          <ac:chgData name="Zurbrügg Corinne" userId="9bf00a35-daaf-4b5d-a00c-eae22b493c7e" providerId="ADAL" clId="{F896CB6E-1FF8-4F8E-BB38-22186265DB2A}" dt="2026-06-01T13:01:00.783" v="4" actId="478"/>
          <ac:spMkLst>
            <pc:docMk/>
            <pc:sldMk cId="2748874945" sldId="335"/>
            <ac:spMk id="5" creationId="{F9950B82-F121-6955-2963-D171E143DEDA}"/>
          </ac:spMkLst>
        </pc:spChg>
      </pc:sldChg>
      <pc:sldChg chg="delSp mod">
        <pc:chgData name="Zurbrügg Corinne" userId="9bf00a35-daaf-4b5d-a00c-eae22b493c7e" providerId="ADAL" clId="{F896CB6E-1FF8-4F8E-BB38-22186265DB2A}" dt="2026-06-01T13:00:45.509" v="1" actId="478"/>
        <pc:sldMkLst>
          <pc:docMk/>
          <pc:sldMk cId="1079727184" sldId="336"/>
        </pc:sldMkLst>
        <pc:spChg chg="del">
          <ac:chgData name="Zurbrügg Corinne" userId="9bf00a35-daaf-4b5d-a00c-eae22b493c7e" providerId="ADAL" clId="{F896CB6E-1FF8-4F8E-BB38-22186265DB2A}" dt="2026-06-01T13:00:45.509" v="1" actId="478"/>
          <ac:spMkLst>
            <pc:docMk/>
            <pc:sldMk cId="1079727184" sldId="336"/>
            <ac:spMk id="9" creationId="{787E6A7D-2210-872D-5766-8B80820C98FF}"/>
          </ac:spMkLst>
        </pc:spChg>
      </pc:sldChg>
      <pc:sldChg chg="delSp mod">
        <pc:chgData name="Zurbrügg Corinne" userId="9bf00a35-daaf-4b5d-a00c-eae22b493c7e" providerId="ADAL" clId="{F896CB6E-1FF8-4F8E-BB38-22186265DB2A}" dt="2026-06-01T13:01:04.162" v="5" actId="478"/>
        <pc:sldMkLst>
          <pc:docMk/>
          <pc:sldMk cId="3942579290" sldId="337"/>
        </pc:sldMkLst>
        <pc:spChg chg="del">
          <ac:chgData name="Zurbrügg Corinne" userId="9bf00a35-daaf-4b5d-a00c-eae22b493c7e" providerId="ADAL" clId="{F896CB6E-1FF8-4F8E-BB38-22186265DB2A}" dt="2026-06-01T13:01:04.162" v="5" actId="478"/>
          <ac:spMkLst>
            <pc:docMk/>
            <pc:sldMk cId="3942579290" sldId="337"/>
            <ac:spMk id="6" creationId="{F4EDF897-2934-2B35-7DD3-36E05C7FD05E}"/>
          </ac:spMkLst>
        </pc:spChg>
      </pc:sldChg>
      <pc:sldChg chg="delSp mod">
        <pc:chgData name="Zurbrügg Corinne" userId="9bf00a35-daaf-4b5d-a00c-eae22b493c7e" providerId="ADAL" clId="{F896CB6E-1FF8-4F8E-BB38-22186265DB2A}" dt="2026-06-01T13:01:18.871" v="7" actId="478"/>
        <pc:sldMkLst>
          <pc:docMk/>
          <pc:sldMk cId="51699929" sldId="338"/>
        </pc:sldMkLst>
        <pc:spChg chg="del">
          <ac:chgData name="Zurbrügg Corinne" userId="9bf00a35-daaf-4b5d-a00c-eae22b493c7e" providerId="ADAL" clId="{F896CB6E-1FF8-4F8E-BB38-22186265DB2A}" dt="2026-06-01T13:01:18.871" v="7" actId="478"/>
          <ac:spMkLst>
            <pc:docMk/>
            <pc:sldMk cId="51699929" sldId="338"/>
            <ac:spMk id="5" creationId="{B8753F94-FEB2-A282-091D-09A04D36E27A}"/>
          </ac:spMkLst>
        </pc:spChg>
      </pc:sldChg>
      <pc:sldChg chg="add">
        <pc:chgData name="Zurbrügg Corinne" userId="9bf00a35-daaf-4b5d-a00c-eae22b493c7e" providerId="ADAL" clId="{F896CB6E-1FF8-4F8E-BB38-22186265DB2A}" dt="2026-06-01T13:01:26.248" v="9"/>
        <pc:sldMkLst>
          <pc:docMk/>
          <pc:sldMk cId="266204402" sldId="339"/>
        </pc:sldMkLst>
      </pc:sldChg>
      <pc:sldChg chg="delSp mod">
        <pc:chgData name="Zurbrügg Corinne" userId="9bf00a35-daaf-4b5d-a00c-eae22b493c7e" providerId="ADAL" clId="{F896CB6E-1FF8-4F8E-BB38-22186265DB2A}" dt="2026-06-01T13:01:13.070" v="6" actId="478"/>
        <pc:sldMkLst>
          <pc:docMk/>
          <pc:sldMk cId="1586540654" sldId="341"/>
        </pc:sldMkLst>
        <pc:spChg chg="del">
          <ac:chgData name="Zurbrügg Corinne" userId="9bf00a35-daaf-4b5d-a00c-eae22b493c7e" providerId="ADAL" clId="{F896CB6E-1FF8-4F8E-BB38-22186265DB2A}" dt="2026-06-01T13:01:13.070" v="6" actId="478"/>
          <ac:spMkLst>
            <pc:docMk/>
            <pc:sldMk cId="1586540654" sldId="341"/>
            <ac:spMk id="4" creationId="{E2C479A2-441A-156F-E8C9-07DE250E22A8}"/>
          </ac:spMkLst>
        </pc:spChg>
      </pc:sldChg>
      <pc:sldChg chg="delSp mod">
        <pc:chgData name="Zurbrügg Corinne" userId="9bf00a35-daaf-4b5d-a00c-eae22b493c7e" providerId="ADAL" clId="{F896CB6E-1FF8-4F8E-BB38-22186265DB2A}" dt="2026-06-01T13:01:22.939" v="8" actId="478"/>
        <pc:sldMkLst>
          <pc:docMk/>
          <pc:sldMk cId="3740292788" sldId="382"/>
        </pc:sldMkLst>
        <pc:spChg chg="del">
          <ac:chgData name="Zurbrügg Corinne" userId="9bf00a35-daaf-4b5d-a00c-eae22b493c7e" providerId="ADAL" clId="{F896CB6E-1FF8-4F8E-BB38-22186265DB2A}" dt="2026-06-01T13:01:22.939" v="8" actId="478"/>
          <ac:spMkLst>
            <pc:docMk/>
            <pc:sldMk cId="3740292788" sldId="382"/>
            <ac:spMk id="8" creationId="{FEDA92A4-1D6E-D53D-1930-27B1CB652403}"/>
          </ac:spMkLst>
        </pc:spChg>
      </pc:sldChg>
      <pc:sldChg chg="delSp mod">
        <pc:chgData name="Zurbrügg Corinne" userId="9bf00a35-daaf-4b5d-a00c-eae22b493c7e" providerId="ADAL" clId="{F896CB6E-1FF8-4F8E-BB38-22186265DB2A}" dt="2026-06-01T13:00:49.383" v="2" actId="478"/>
        <pc:sldMkLst>
          <pc:docMk/>
          <pc:sldMk cId="1275609655" sldId="383"/>
        </pc:sldMkLst>
        <pc:spChg chg="del">
          <ac:chgData name="Zurbrügg Corinne" userId="9bf00a35-daaf-4b5d-a00c-eae22b493c7e" providerId="ADAL" clId="{F896CB6E-1FF8-4F8E-BB38-22186265DB2A}" dt="2026-06-01T13:00:49.383" v="2" actId="478"/>
          <ac:spMkLst>
            <pc:docMk/>
            <pc:sldMk cId="1275609655" sldId="383"/>
            <ac:spMk id="4" creationId="{62B66945-D073-9AC5-D0A7-6623EBA0473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5" tIns="45373" rIns="90745" bIns="45373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745" tIns="45373" rIns="90745" bIns="45373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3358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40476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52879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82877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6460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96930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57523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9677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6799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1680" y="1772816"/>
            <a:ext cx="5976664" cy="2016224"/>
          </a:xfrm>
        </p:spPr>
        <p:txBody>
          <a:bodyPr>
            <a:normAutofit/>
          </a:bodyPr>
          <a:lstStyle/>
          <a:p>
            <a:r>
              <a:rPr lang="de-DE" sz="4400" dirty="0">
                <a:latin typeface="+mn-lt"/>
              </a:rPr>
              <a:t>Ausbildungsgang</a:t>
            </a:r>
            <a:br>
              <a:rPr lang="de-DE" sz="4400" dirty="0">
                <a:latin typeface="+mn-lt"/>
              </a:rPr>
            </a:br>
            <a:r>
              <a:rPr lang="de-DE" sz="4400" dirty="0">
                <a:latin typeface="+mn-lt"/>
              </a:rPr>
              <a:t>zur Fachperson Biodiversitätsberatung</a:t>
            </a:r>
            <a:endParaRPr lang="de-CH" sz="4400" dirty="0">
              <a:latin typeface="+mn-lt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1680" y="4005064"/>
            <a:ext cx="5976664" cy="1223714"/>
          </a:xfrm>
        </p:spPr>
        <p:txBody>
          <a:bodyPr/>
          <a:lstStyle/>
          <a:p>
            <a:r>
              <a:rPr lang="de-DE" dirty="0">
                <a:latin typeface="+mn-lt"/>
              </a:rPr>
              <a:t>Modul Landwirtschaft: Teil Wirtschaftlichkeit</a:t>
            </a:r>
          </a:p>
          <a:p>
            <a:r>
              <a:rPr lang="de-DE" dirty="0">
                <a:latin typeface="+mn-lt"/>
              </a:rPr>
              <a:t>von Biodiversitätsförderflächen</a:t>
            </a: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80D79A12-137C-BB85-1111-86BBAD17735C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400" b="1" dirty="0">
                <a:cs typeface="Arial" panose="020B0604020202020204" pitchFamily="34" charset="0"/>
              </a:rPr>
              <a:t> Beurteilung der Wirtschaftlichkeit mittels Deckungsbeitrag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F0B58C4-E30A-0749-4955-AB0CCA10B76F}"/>
              </a:ext>
            </a:extLst>
          </p:cNvPr>
          <p:cNvSpPr txBox="1"/>
          <p:nvPr/>
        </p:nvSpPr>
        <p:spPr>
          <a:xfrm>
            <a:off x="54359" y="716503"/>
            <a:ext cx="89160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Deckungsbeitrag = Erlös – Direktkosten resp. variable Kosten</a:t>
            </a:r>
          </a:p>
          <a:p>
            <a:endParaRPr lang="de-DE" sz="2400" b="1" dirty="0"/>
          </a:p>
          <a:p>
            <a:r>
              <a:rPr lang="de-DE" sz="2400" dirty="0"/>
              <a:t>-&gt; muss Gemeinkosten wie Löhne und Abschreibungskosten abdecken</a:t>
            </a:r>
            <a:endParaRPr lang="de-CH" sz="2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7CBAA0F-998A-F3ED-88BC-4399ACB0169E}"/>
              </a:ext>
            </a:extLst>
          </p:cNvPr>
          <p:cNvGrpSpPr/>
          <p:nvPr/>
        </p:nvGrpSpPr>
        <p:grpSpPr>
          <a:xfrm>
            <a:off x="1907704" y="1951112"/>
            <a:ext cx="4895432" cy="4365104"/>
            <a:chOff x="210654" y="1944216"/>
            <a:chExt cx="4895432" cy="4365104"/>
          </a:xfrm>
        </p:grpSpPr>
        <p:pic>
          <p:nvPicPr>
            <p:cNvPr id="7" name="Grafik 6" descr="Ein Bild, das Text, Gras, draußen, Pflanze enthält.&#10;&#10;Automatisch generierte Beschreibung">
              <a:extLst>
                <a:ext uri="{FF2B5EF4-FFF2-40B4-BE49-F238E27FC236}">
                  <a16:creationId xmlns:a16="http://schemas.microsoft.com/office/drawing/2014/main" id="{860AF9D8-D929-CEB5-5E31-3A36AB5EE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654" y="2640489"/>
              <a:ext cx="2489138" cy="345280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Grafik 11" descr="Ein Bild, das Text, Karte Menü, Quittung, Screenshot enthält.&#10;&#10;Automatisch generierte Beschreibung">
              <a:extLst>
                <a:ext uri="{FF2B5EF4-FFF2-40B4-BE49-F238E27FC236}">
                  <a16:creationId xmlns:a16="http://schemas.microsoft.com/office/drawing/2014/main" id="{987A0273-FC57-E0A1-C66F-4C11CF775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67744" y="1944216"/>
              <a:ext cx="2838342" cy="4365104"/>
            </a:xfrm>
            <a:prstGeom prst="rect">
              <a:avLst/>
            </a:prstGeom>
          </p:spPr>
        </p:pic>
      </p:grp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6D7305F1-F28D-6EA4-F863-33970BEFB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0797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80D79A12-137C-BB85-1111-86BBAD17735C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400" b="1" dirty="0">
                <a:cs typeface="Arial" panose="020B0604020202020204" pitchFamily="34" charset="0"/>
              </a:rPr>
              <a:t>Beurteilung der Wirtschaftlichkeit mittels Deckungsbeitrag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7B2906D-75B0-4321-BE37-72DA28ED4CBA}"/>
              </a:ext>
            </a:extLst>
          </p:cNvPr>
          <p:cNvSpPr txBox="1"/>
          <p:nvPr/>
        </p:nvSpPr>
        <p:spPr>
          <a:xfrm>
            <a:off x="395536" y="4429561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1938" lvl="1" indent="-261938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Zahlen stimmen nicht genau für jeden Betrieb</a:t>
            </a:r>
          </a:p>
          <a:p>
            <a:pPr marL="261938" lvl="1" indent="-261938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Geeignet für grobe Beurteilung der Wirtschaftlichkeit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6FE6756-6E52-3D5C-CC54-BDF80366CC1A}"/>
              </a:ext>
            </a:extLst>
          </p:cNvPr>
          <p:cNvSpPr txBox="1"/>
          <p:nvPr/>
        </p:nvSpPr>
        <p:spPr>
          <a:xfrm>
            <a:off x="3190528" y="836712"/>
            <a:ext cx="3927906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Direktkosten</a:t>
            </a:r>
          </a:p>
          <a:p>
            <a:pPr marL="285750" indent="-285750">
              <a:buFontTx/>
              <a:buChar char="-"/>
            </a:pPr>
            <a:r>
              <a:rPr lang="de-DE" sz="2000" dirty="0">
                <a:cs typeface="Arial" panose="020B0604020202020204" pitchFamily="34" charset="0"/>
              </a:rPr>
              <a:t>Saatgut, Dünger, PSM, Kraftfutter</a:t>
            </a:r>
          </a:p>
          <a:p>
            <a:pPr marL="285750" indent="-285750">
              <a:buFontTx/>
              <a:buChar char="-"/>
            </a:pPr>
            <a:r>
              <a:rPr lang="de-DE" sz="2000" dirty="0">
                <a:cs typeface="Arial" panose="020B0604020202020204" pitchFamily="34" charset="0"/>
              </a:rPr>
              <a:t>Trocknung, Reinigung, …</a:t>
            </a:r>
          </a:p>
          <a:p>
            <a:r>
              <a:rPr lang="de-DE" sz="2000" b="1" dirty="0">
                <a:cs typeface="Arial" panose="020B0604020202020204" pitchFamily="34" charset="0"/>
              </a:rPr>
              <a:t>Lohnarbeiten, Maschinenmiete</a:t>
            </a:r>
          </a:p>
          <a:p>
            <a:r>
              <a:rPr lang="de-DE" sz="2000" b="1" dirty="0">
                <a:cs typeface="Arial" panose="020B0604020202020204" pitchFamily="34" charset="0"/>
              </a:rPr>
              <a:t>Variable Maschinenkosten</a:t>
            </a:r>
          </a:p>
          <a:p>
            <a:endParaRPr lang="de-DE" sz="2000" b="1" dirty="0">
              <a:cs typeface="Arial" panose="020B0604020202020204" pitchFamily="34" charset="0"/>
            </a:endParaRPr>
          </a:p>
          <a:p>
            <a:endParaRPr lang="de-DE" sz="2000" b="1" dirty="0">
              <a:cs typeface="Arial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5AA4A799-C4E2-FB54-CB22-65E987FCEE46}"/>
              </a:ext>
            </a:extLst>
          </p:cNvPr>
          <p:cNvSpPr txBox="1"/>
          <p:nvPr/>
        </p:nvSpPr>
        <p:spPr>
          <a:xfrm>
            <a:off x="467544" y="859939"/>
            <a:ext cx="2722984" cy="338554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Ertrag</a:t>
            </a:r>
          </a:p>
          <a:p>
            <a:r>
              <a:rPr lang="de-DE" sz="2000" dirty="0">
                <a:cs typeface="Arial" panose="020B0604020202020204" pitchFamily="34" charset="0"/>
              </a:rPr>
              <a:t>Erntemenge x Preis</a:t>
            </a:r>
          </a:p>
          <a:p>
            <a:endParaRPr lang="de-DE" sz="2000" b="1" dirty="0">
              <a:cs typeface="Arial" panose="020B0604020202020204" pitchFamily="34" charset="0"/>
            </a:endParaRPr>
          </a:p>
          <a:p>
            <a:r>
              <a:rPr lang="de-DE" sz="2000" b="1" dirty="0">
                <a:cs typeface="Arial" panose="020B0604020202020204" pitchFamily="34" charset="0"/>
              </a:rPr>
              <a:t>Beiträge</a:t>
            </a:r>
          </a:p>
          <a:p>
            <a:r>
              <a:rPr lang="de-DE" sz="2000" dirty="0">
                <a:cs typeface="Arial" panose="020B0604020202020204" pitchFamily="34" charset="0"/>
              </a:rPr>
              <a:t>Summe aller Beiträge</a:t>
            </a: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8D05C521-9C11-CC5B-9A46-ED3611C781CA}"/>
              </a:ext>
            </a:extLst>
          </p:cNvPr>
          <p:cNvSpPr txBox="1"/>
          <p:nvPr/>
        </p:nvSpPr>
        <p:spPr>
          <a:xfrm>
            <a:off x="3190528" y="3060491"/>
            <a:ext cx="3924436" cy="11849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de-DE" sz="2400" b="1" dirty="0">
              <a:cs typeface="Arial" panose="020B0604020202020204" pitchFamily="34" charset="0"/>
            </a:endParaRPr>
          </a:p>
          <a:p>
            <a:pPr algn="ctr"/>
            <a:r>
              <a:rPr lang="de-DE" sz="2000" b="1" dirty="0">
                <a:cs typeface="Arial" panose="020B0604020202020204" pitchFamily="34" charset="0"/>
              </a:rPr>
              <a:t>Deckungsbeitrag inkl. Beiträge</a:t>
            </a:r>
          </a:p>
          <a:p>
            <a:endParaRPr lang="de-DE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76C2DC68-B126-4870-6F4B-62FCEE3D866B}"/>
              </a:ext>
            </a:extLst>
          </p:cNvPr>
          <p:cNvSpPr/>
          <p:nvPr/>
        </p:nvSpPr>
        <p:spPr>
          <a:xfrm>
            <a:off x="6876256" y="3212976"/>
            <a:ext cx="1440160" cy="816431"/>
          </a:xfrm>
          <a:prstGeom prst="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0066B40D-F68B-A12A-7A44-330E6C4F6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27560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D860032-8945-AF53-7B03-E6A7043DF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692616"/>
            <a:ext cx="7255926" cy="5473314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39AE7EC3-3622-A8C6-F1BB-2655C4BF0ECB}"/>
              </a:ext>
            </a:extLst>
          </p:cNvPr>
          <p:cNvSpPr/>
          <p:nvPr/>
        </p:nvSpPr>
        <p:spPr>
          <a:xfrm>
            <a:off x="1259632" y="2564904"/>
            <a:ext cx="6408712" cy="24482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D8A4524D-41AB-F64C-13FB-9DBAC31B7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720000"/>
          </a:xfrm>
          <a:solidFill>
            <a:srgbClr val="92D05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de-CH" b="1" dirty="0">
                <a:latin typeface="+mn-lt"/>
              </a:rPr>
              <a:t>Direktzahlungssystem und Beitragskategorien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BD43AB4C-DED6-9BB9-0A28-073F5953D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9262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138A3218-3A9D-B9F2-B558-63D8DAC10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958511"/>
            <a:ext cx="7344817" cy="441470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B7A52A0-308E-50D2-9803-4A1CB304800B}"/>
              </a:ext>
            </a:extLst>
          </p:cNvPr>
          <p:cNvSpPr txBox="1"/>
          <p:nvPr/>
        </p:nvSpPr>
        <p:spPr>
          <a:xfrm>
            <a:off x="834581" y="1014803"/>
            <a:ext cx="640171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b="1" dirty="0">
                <a:cs typeface="Arial" panose="020B0604020202020204" pitchFamily="34" charset="0"/>
              </a:rPr>
              <a:t>Einige Beitragsarten in CHF/ha, </a:t>
            </a:r>
            <a:r>
              <a:rPr lang="de-DE" sz="1600" b="1" dirty="0" err="1">
                <a:cs typeface="Arial" panose="020B0604020202020204" pitchFamily="34" charset="0"/>
              </a:rPr>
              <a:t>Talzone</a:t>
            </a:r>
            <a:r>
              <a:rPr lang="de-DE" sz="1600" b="1" dirty="0">
                <a:cs typeface="Arial" panose="020B0604020202020204" pitchFamily="34" charset="0"/>
              </a:rPr>
              <a:t> (Beitragsansätze 2022)</a:t>
            </a:r>
          </a:p>
          <a:p>
            <a:r>
              <a:rPr lang="de-DE" sz="1600" dirty="0">
                <a:cs typeface="Arial" panose="020B0604020202020204" pitchFamily="34" charset="0"/>
              </a:rPr>
              <a:t>(</a:t>
            </a:r>
            <a:r>
              <a:rPr lang="de-DE" sz="1600" b="1" dirty="0">
                <a:cs typeface="Arial" panose="020B0604020202020204" pitchFamily="34" charset="0"/>
              </a:rPr>
              <a:t>ohne</a:t>
            </a:r>
            <a:r>
              <a:rPr lang="de-DE" sz="1600" dirty="0">
                <a:cs typeface="Arial" panose="020B0604020202020204" pitchFamily="34" charset="0"/>
              </a:rPr>
              <a:t> LQ-Beiträge, Einzelkulturbeiträge und Getreidezulage, </a:t>
            </a:r>
            <a:r>
              <a:rPr lang="de-DE" sz="1600" b="1" dirty="0">
                <a:cs typeface="Arial" panose="020B0604020202020204" pitchFamily="34" charset="0"/>
              </a:rPr>
              <a:t>PSB: </a:t>
            </a:r>
            <a:r>
              <a:rPr lang="de-DE" sz="1600" dirty="0">
                <a:cs typeface="Arial" panose="020B0604020202020204" pitchFamily="34" charset="0"/>
              </a:rPr>
              <a:t>nur </a:t>
            </a:r>
            <a:r>
              <a:rPr lang="de-DE" sz="1600" dirty="0" err="1">
                <a:cs typeface="Arial" panose="020B0604020202020204" pitchFamily="34" charset="0"/>
              </a:rPr>
              <a:t>BioL</a:t>
            </a:r>
            <a:r>
              <a:rPr lang="de-DE" sz="1600" dirty="0">
                <a:cs typeface="Arial" panose="020B0604020202020204" pitchFamily="34" charset="0"/>
              </a:rPr>
              <a:t>)</a:t>
            </a:r>
            <a:endParaRPr lang="de-CH" sz="1600" dirty="0"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216A80E-3904-B460-11EE-16C79254CA84}"/>
              </a:ext>
            </a:extLst>
          </p:cNvPr>
          <p:cNvSpPr txBox="1"/>
          <p:nvPr/>
        </p:nvSpPr>
        <p:spPr>
          <a:xfrm>
            <a:off x="179513" y="5508521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cs typeface="Arial" panose="020B0604020202020204" pitchFamily="34" charset="0"/>
              </a:rPr>
              <a:t>VS = Versorgungssicherheit, </a:t>
            </a:r>
            <a:r>
              <a:rPr lang="de-DE" sz="1600" b="1" dirty="0" err="1">
                <a:cs typeface="Arial" panose="020B0604020202020204" pitchFamily="34" charset="0"/>
              </a:rPr>
              <a:t>oA</a:t>
            </a:r>
            <a:r>
              <a:rPr lang="de-DE" sz="1600" b="1" dirty="0">
                <a:cs typeface="Arial" panose="020B0604020202020204" pitchFamily="34" charset="0"/>
              </a:rPr>
              <a:t> = offene Ackerfläche, DK = Dauerkulturen</a:t>
            </a:r>
          </a:p>
          <a:p>
            <a:r>
              <a:rPr lang="de-DE" sz="1600" b="1" dirty="0">
                <a:cs typeface="Arial" panose="020B0604020202020204" pitchFamily="34" charset="0"/>
              </a:rPr>
              <a:t>BD = Biodiversität, PS = Produktionssystem, PSB = Produktionssystembeitrag</a:t>
            </a:r>
            <a:endParaRPr lang="de-CH" sz="1600" b="1" dirty="0">
              <a:cs typeface="Arial" panose="020B0604020202020204" pitchFamily="34" charset="0"/>
            </a:endParaRPr>
          </a:p>
        </p:txBody>
      </p:sp>
      <p:sp>
        <p:nvSpPr>
          <p:cNvPr id="15" name="Titel 11">
            <a:extLst>
              <a:ext uri="{FF2B5EF4-FFF2-40B4-BE49-F238E27FC236}">
                <a16:creationId xmlns:a16="http://schemas.microsoft.com/office/drawing/2014/main" id="{1EA5F09C-AE73-CEBE-3C5B-81722A8C1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0"/>
            <a:ext cx="9144000" cy="821386"/>
          </a:xfrm>
          <a:solidFill>
            <a:srgbClr val="92D05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de-DE" b="1" dirty="0">
                <a:latin typeface="+mn-lt"/>
                <a:cs typeface="Arial" panose="020B0604020202020204" pitchFamily="34" charset="0"/>
              </a:rPr>
              <a:t>Direktzahlungen für BFF und Ackerkulturen</a:t>
            </a:r>
            <a:endParaRPr lang="de-CH" b="1" dirty="0">
              <a:latin typeface="+mn-lt"/>
            </a:endParaRPr>
          </a:p>
        </p:txBody>
      </p:sp>
      <p:sp>
        <p:nvSpPr>
          <p:cNvPr id="9" name="Pfeil: nach links 8">
            <a:extLst>
              <a:ext uri="{FF2B5EF4-FFF2-40B4-BE49-F238E27FC236}">
                <a16:creationId xmlns:a16="http://schemas.microsoft.com/office/drawing/2014/main" id="{9DA46682-D267-A5CC-8F66-88CD63BE8773}"/>
              </a:ext>
            </a:extLst>
          </p:cNvPr>
          <p:cNvSpPr/>
          <p:nvPr/>
        </p:nvSpPr>
        <p:spPr>
          <a:xfrm rot="16200000">
            <a:off x="1017518" y="1718204"/>
            <a:ext cx="821387" cy="552233"/>
          </a:xfrm>
          <a:prstGeom prst="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Pfeil: nach oben und unten 9">
            <a:extLst>
              <a:ext uri="{FF2B5EF4-FFF2-40B4-BE49-F238E27FC236}">
                <a16:creationId xmlns:a16="http://schemas.microsoft.com/office/drawing/2014/main" id="{65EBDC89-2BF6-A0B7-509F-618E0EAAD4DB}"/>
              </a:ext>
            </a:extLst>
          </p:cNvPr>
          <p:cNvSpPr/>
          <p:nvPr/>
        </p:nvSpPr>
        <p:spPr>
          <a:xfrm>
            <a:off x="4932040" y="2420888"/>
            <a:ext cx="552234" cy="1080120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C68F70B-A17F-EDB8-3473-C9DE7F34B9C5}"/>
              </a:ext>
            </a:extLst>
          </p:cNvPr>
          <p:cNvGrpSpPr/>
          <p:nvPr/>
        </p:nvGrpSpPr>
        <p:grpSpPr>
          <a:xfrm>
            <a:off x="3297612" y="1599576"/>
            <a:ext cx="1586509" cy="466986"/>
            <a:chOff x="3297612" y="1599576"/>
            <a:chExt cx="1586509" cy="466986"/>
          </a:xfrm>
        </p:grpSpPr>
        <p:sp>
          <p:nvSpPr>
            <p:cNvPr id="8" name="Pfeil: nach links 7">
              <a:extLst>
                <a:ext uri="{FF2B5EF4-FFF2-40B4-BE49-F238E27FC236}">
                  <a16:creationId xmlns:a16="http://schemas.microsoft.com/office/drawing/2014/main" id="{131B4136-719A-9E6C-B0C2-2B38F24BA737}"/>
                </a:ext>
              </a:extLst>
            </p:cNvPr>
            <p:cNvSpPr/>
            <p:nvPr/>
          </p:nvSpPr>
          <p:spPr>
            <a:xfrm rot="16200000">
              <a:off x="3340236" y="1556953"/>
              <a:ext cx="466985" cy="552233"/>
            </a:xfrm>
            <a:prstGeom prst="leftArrow">
              <a:avLst/>
            </a:prstGeom>
            <a:solidFill>
              <a:srgbClr val="00B05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2" name="Pfeil: nach links 11">
              <a:extLst>
                <a:ext uri="{FF2B5EF4-FFF2-40B4-BE49-F238E27FC236}">
                  <a16:creationId xmlns:a16="http://schemas.microsoft.com/office/drawing/2014/main" id="{B8975963-0223-20A1-A061-8F8967DFD9D1}"/>
                </a:ext>
              </a:extLst>
            </p:cNvPr>
            <p:cNvSpPr/>
            <p:nvPr/>
          </p:nvSpPr>
          <p:spPr>
            <a:xfrm rot="16200000">
              <a:off x="4377331" y="1554133"/>
              <a:ext cx="461347" cy="552233"/>
            </a:xfrm>
            <a:prstGeom prst="leftArrow">
              <a:avLst/>
            </a:prstGeom>
            <a:solidFill>
              <a:srgbClr val="00B05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FED04ED3-6775-0D90-6D31-E6C4FC2F7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74887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76069936-8C4F-F397-C9EF-2A988A03656F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400" b="1" dirty="0">
                <a:cs typeface="Arial" panose="020B0604020202020204" pitchFamily="34" charset="0"/>
              </a:rPr>
              <a:t>Deckungsbeiträge bei</a:t>
            </a:r>
            <a:r>
              <a:rPr lang="de-DE" sz="2400" dirty="0">
                <a:cs typeface="Arial" panose="020B0604020202020204" pitchFamily="34" charset="0"/>
              </a:rPr>
              <a:t> </a:t>
            </a:r>
            <a:r>
              <a:rPr lang="de-DE" sz="2400" b="1" dirty="0">
                <a:cs typeface="Arial" panose="020B0604020202020204" pitchFamily="34" charset="0"/>
              </a:rPr>
              <a:t>Kulturen und BFF im ÖLN </a:t>
            </a:r>
            <a:r>
              <a:rPr lang="de-DE" sz="2400" dirty="0">
                <a:cs typeface="Arial" panose="020B0604020202020204" pitchFamily="34" charset="0"/>
              </a:rPr>
              <a:t>(Ansätze 2022, </a:t>
            </a:r>
            <a:r>
              <a:rPr lang="de-DE" sz="2400" dirty="0" err="1">
                <a:cs typeface="Arial" panose="020B0604020202020204" pitchFamily="34" charset="0"/>
              </a:rPr>
              <a:t>Talzone</a:t>
            </a:r>
            <a:r>
              <a:rPr lang="de-DE" sz="2400" dirty="0"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ED19E681-698F-FDCE-8896-3A553BA04EB7}"/>
              </a:ext>
            </a:extLst>
          </p:cNvPr>
          <p:cNvGrpSpPr/>
          <p:nvPr/>
        </p:nvGrpSpPr>
        <p:grpSpPr>
          <a:xfrm>
            <a:off x="-36512" y="836712"/>
            <a:ext cx="9187985" cy="3240360"/>
            <a:chOff x="-36512" y="2060848"/>
            <a:chExt cx="9187985" cy="2767735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EB344229-2562-9246-D279-2BBFA191A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6746" y="2060848"/>
              <a:ext cx="4604727" cy="2767735"/>
            </a:xfrm>
            <a:prstGeom prst="rect">
              <a:avLst/>
            </a:prstGeom>
          </p:spPr>
        </p:pic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8B9DB823-3F50-48B7-8079-DCD9F1CCFC5C}"/>
                </a:ext>
              </a:extLst>
            </p:cNvPr>
            <p:cNvGrpSpPr/>
            <p:nvPr/>
          </p:nvGrpSpPr>
          <p:grpSpPr>
            <a:xfrm>
              <a:off x="-36512" y="2060848"/>
              <a:ext cx="4597761" cy="2767228"/>
              <a:chOff x="-36512" y="2060848"/>
              <a:chExt cx="4597761" cy="2767228"/>
            </a:xfrm>
          </p:grpSpPr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C39A9715-0FFB-7A3A-E456-384F42B20A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36512" y="2060848"/>
                <a:ext cx="4597761" cy="2767228"/>
              </a:xfrm>
              <a:prstGeom prst="rect">
                <a:avLst/>
              </a:prstGeom>
            </p:spPr>
          </p:pic>
          <p:cxnSp>
            <p:nvCxnSpPr>
              <p:cNvPr id="17" name="Gerader Verbinder 16">
                <a:extLst>
                  <a:ext uri="{FF2B5EF4-FFF2-40B4-BE49-F238E27FC236}">
                    <a16:creationId xmlns:a16="http://schemas.microsoft.com/office/drawing/2014/main" id="{EDE49191-2EDB-3B07-7DC3-61700680CB62}"/>
                  </a:ext>
                </a:extLst>
              </p:cNvPr>
              <p:cNvCxnSpPr/>
              <p:nvPr/>
            </p:nvCxnSpPr>
            <p:spPr>
              <a:xfrm>
                <a:off x="395536" y="3140968"/>
                <a:ext cx="4032448" cy="0"/>
              </a:xfrm>
              <a:prstGeom prst="line">
                <a:avLst/>
              </a:prstGeom>
              <a:ln w="1270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49819265-DD87-6804-E5A6-EA646E6F0EE2}"/>
              </a:ext>
            </a:extLst>
          </p:cNvPr>
          <p:cNvSpPr txBox="1"/>
          <p:nvPr/>
        </p:nvSpPr>
        <p:spPr>
          <a:xfrm>
            <a:off x="251520" y="4293096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BFF: inkl. Vernetzung &amp; QII, ohne LQ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PSB: Nur PSB Bio und GMF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Ohne Einzelkulturbeiträge und Getreidezulage</a:t>
            </a:r>
            <a:endParaRPr lang="de-DE" sz="1600" dirty="0">
              <a:highlight>
                <a:srgbClr val="FF0000"/>
              </a:highlight>
              <a:cs typeface="Arial" panose="020B0604020202020204" pitchFamily="34" charset="0"/>
            </a:endParaRP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DE9D5652-4954-7CA2-C460-F3E0D3F6C918}"/>
              </a:ext>
            </a:extLst>
          </p:cNvPr>
          <p:cNvSpPr/>
          <p:nvPr/>
        </p:nvSpPr>
        <p:spPr>
          <a:xfrm>
            <a:off x="2248309" y="1623151"/>
            <a:ext cx="766635" cy="318949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Pfeil: nach links 2">
            <a:extLst>
              <a:ext uri="{FF2B5EF4-FFF2-40B4-BE49-F238E27FC236}">
                <a16:creationId xmlns:a16="http://schemas.microsoft.com/office/drawing/2014/main" id="{7CF9BC7F-D8FA-24AB-BF83-4C27E1469FC9}"/>
              </a:ext>
            </a:extLst>
          </p:cNvPr>
          <p:cNvSpPr/>
          <p:nvPr/>
        </p:nvSpPr>
        <p:spPr>
          <a:xfrm>
            <a:off x="6831567" y="1623151"/>
            <a:ext cx="766635" cy="318949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7781BEEC-BA77-4927-ADCA-CC1BCF0D7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94257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4F2AE5E-3596-B43F-7678-709E646521E8}"/>
              </a:ext>
            </a:extLst>
          </p:cNvPr>
          <p:cNvGrpSpPr/>
          <p:nvPr/>
        </p:nvGrpSpPr>
        <p:grpSpPr>
          <a:xfrm>
            <a:off x="-6493" y="889392"/>
            <a:ext cx="9187005" cy="3115672"/>
            <a:chOff x="-6493" y="3121639"/>
            <a:chExt cx="9187005" cy="2755632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939796CD-4686-CFC1-C116-ED86D78AF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6493" y="3121639"/>
              <a:ext cx="4578493" cy="2755631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3613D92F-2FA8-CB3C-BA9E-4A7F0C982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02019" y="3121640"/>
              <a:ext cx="4578493" cy="2755631"/>
            </a:xfrm>
            <a:prstGeom prst="rect">
              <a:avLst/>
            </a:prstGeom>
          </p:spPr>
        </p:pic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64449F8B-A138-5B71-1C5E-8E74B53569BE}"/>
                </a:ext>
              </a:extLst>
            </p:cNvPr>
            <p:cNvCxnSpPr/>
            <p:nvPr/>
          </p:nvCxnSpPr>
          <p:spPr>
            <a:xfrm>
              <a:off x="539552" y="4437112"/>
              <a:ext cx="3888432" cy="0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9" name="Textfeld 8">
            <a:extLst>
              <a:ext uri="{FF2B5EF4-FFF2-40B4-BE49-F238E27FC236}">
                <a16:creationId xmlns:a16="http://schemas.microsoft.com/office/drawing/2014/main" id="{62AE0FBC-1183-3F1E-62B5-70E7F947F375}"/>
              </a:ext>
            </a:extLst>
          </p:cNvPr>
          <p:cNvSpPr txBox="1"/>
          <p:nvPr/>
        </p:nvSpPr>
        <p:spPr>
          <a:xfrm>
            <a:off x="251520" y="4221088"/>
            <a:ext cx="43504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BFF: inkl. Vernetzung &amp; QII, ohne LQ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PSB: Nur PSB Bio und GMF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1600" dirty="0">
                <a:cs typeface="Arial" panose="020B0604020202020204" pitchFamily="34" charset="0"/>
              </a:rPr>
              <a:t>Ohne Einzelkulturbeiträge und Getreidezulage</a:t>
            </a:r>
            <a:endParaRPr lang="de-DE" sz="1600" dirty="0">
              <a:highlight>
                <a:srgbClr val="FF0000"/>
              </a:highlight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9EB3583-84A0-6BC5-E7DB-6915F94F54C6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400" b="1" dirty="0">
                <a:cs typeface="Arial" panose="020B0604020202020204" pitchFamily="34" charset="0"/>
              </a:rPr>
              <a:t>Deckungsbeiträge bei</a:t>
            </a:r>
            <a:r>
              <a:rPr lang="de-DE" sz="2400" dirty="0">
                <a:cs typeface="Arial" panose="020B0604020202020204" pitchFamily="34" charset="0"/>
              </a:rPr>
              <a:t> </a:t>
            </a:r>
            <a:r>
              <a:rPr lang="de-DE" sz="2400" b="1" dirty="0">
                <a:cs typeface="Arial" panose="020B0604020202020204" pitchFamily="34" charset="0"/>
              </a:rPr>
              <a:t>Kulturen und BFF bei Bio </a:t>
            </a:r>
            <a:r>
              <a:rPr lang="de-DE" sz="2400" dirty="0">
                <a:cs typeface="Arial" panose="020B0604020202020204" pitchFamily="34" charset="0"/>
              </a:rPr>
              <a:t>(Ansätze 2022, </a:t>
            </a:r>
            <a:r>
              <a:rPr lang="de-DE" sz="2400" dirty="0" err="1">
                <a:cs typeface="Arial" panose="020B0604020202020204" pitchFamily="34" charset="0"/>
              </a:rPr>
              <a:t>Talzone</a:t>
            </a:r>
            <a:r>
              <a:rPr lang="de-DE" sz="2400" dirty="0">
                <a:cs typeface="Arial" panose="020B0604020202020204" pitchFamily="34" charset="0"/>
              </a:rPr>
              <a:t>)</a:t>
            </a:r>
            <a:r>
              <a:rPr lang="de-DE" sz="2400" b="1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Pfeil: nach links 1">
            <a:extLst>
              <a:ext uri="{FF2B5EF4-FFF2-40B4-BE49-F238E27FC236}">
                <a16:creationId xmlns:a16="http://schemas.microsoft.com/office/drawing/2014/main" id="{AA1DD345-6E03-53A5-FC91-3DA2A8FC43D0}"/>
              </a:ext>
            </a:extLst>
          </p:cNvPr>
          <p:cNvSpPr/>
          <p:nvPr/>
        </p:nvSpPr>
        <p:spPr>
          <a:xfrm>
            <a:off x="2248309" y="1741899"/>
            <a:ext cx="766635" cy="318949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1EC5C909-B146-79B5-E8F3-51FFEAEDA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5865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F5C4235-082A-CA5F-B1E9-BFAFE2F37357}"/>
              </a:ext>
            </a:extLst>
          </p:cNvPr>
          <p:cNvSpPr txBox="1"/>
          <p:nvPr/>
        </p:nvSpPr>
        <p:spPr>
          <a:xfrm>
            <a:off x="0" y="-27384"/>
            <a:ext cx="914400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2400" b="1" dirty="0">
                <a:cs typeface="Arial" panose="020B0604020202020204" pitchFamily="34" charset="0"/>
              </a:rPr>
              <a:t>Was kann ein Betrieb tun, um BFF wirtschaftlicher zu machen?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44D006F-5F57-FC37-A364-336F7EEC67BB}"/>
              </a:ext>
            </a:extLst>
          </p:cNvPr>
          <p:cNvSpPr txBox="1"/>
          <p:nvPr/>
        </p:nvSpPr>
        <p:spPr>
          <a:xfrm>
            <a:off x="323528" y="548680"/>
            <a:ext cx="8640960" cy="34778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Ertragsseite: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2000" b="1" dirty="0">
                <a:cs typeface="Arial" panose="020B0604020202020204" pitchFamily="34" charset="0"/>
              </a:rPr>
              <a:t>Erntegut </a:t>
            </a:r>
            <a:r>
              <a:rPr lang="de-DE" sz="2000" dirty="0">
                <a:cs typeface="Arial" panose="020B0604020202020204" pitchFamily="34" charset="0"/>
              </a:rPr>
              <a:t>(bei Wiesen)</a:t>
            </a:r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de-DE" sz="2000" dirty="0">
                <a:cs typeface="Arial" panose="020B0604020202020204" pitchFamily="34" charset="0"/>
              </a:rPr>
              <a:t>Menge nicht beeinflussbar &gt; Qualität ist wichtig!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Möglichst keine Verschmutzung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Möglichst keine Unkräuter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DE" sz="2000" b="1" dirty="0">
                <a:cs typeface="Arial" panose="020B0604020202020204" pitchFamily="34" charset="0"/>
              </a:rPr>
              <a:t>Möglichst alle Beiträge auslösen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QII anstreben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Teilnahme an Vernetzungsprojekten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Teilnahme an LQ-Projekten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DE" sz="2000" dirty="0">
                <a:cs typeface="Arial" panose="020B0604020202020204" pitchFamily="34" charset="0"/>
              </a:rPr>
              <a:t>Teilnahme an lokalen Projekten (z.B. Obstgarten </a:t>
            </a:r>
            <a:r>
              <a:rPr lang="de-DE" sz="2000" dirty="0" err="1">
                <a:cs typeface="Arial" panose="020B0604020202020204" pitchFamily="34" charset="0"/>
              </a:rPr>
              <a:t>Farnsberg</a:t>
            </a:r>
            <a:r>
              <a:rPr lang="de-DE" sz="2000" dirty="0">
                <a:cs typeface="Arial" panose="020B0604020202020204" pitchFamily="34" charset="0"/>
              </a:rPr>
              <a:t>/BL, Bienenfreundliche Landwirtschaft/AG, …) </a:t>
            </a:r>
            <a:endParaRPr lang="de-DE" sz="20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8D35901-EE57-7AF3-7D09-3613CDEB972E}"/>
              </a:ext>
            </a:extLst>
          </p:cNvPr>
          <p:cNvSpPr txBox="1"/>
          <p:nvPr/>
        </p:nvSpPr>
        <p:spPr>
          <a:xfrm>
            <a:off x="323528" y="4149080"/>
            <a:ext cx="5328592" cy="16312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Kostenseite: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2000" b="1" dirty="0">
                <a:cs typeface="Arial" panose="020B0604020202020204" pitchFamily="34" charset="0"/>
              </a:rPr>
              <a:t>Maschinen- und Arbeitskosten reduzieren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CH" sz="2000" dirty="0">
                <a:cs typeface="Arial" panose="020B0604020202020204" pitchFamily="34" charset="0"/>
              </a:rPr>
              <a:t>Richtige Anlagetechnik für artenreiche Wiesen, Brachen und Säume anwenden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de-CH" sz="2000" dirty="0">
                <a:cs typeface="Arial" panose="020B0604020202020204" pitchFamily="34" charset="0"/>
              </a:rPr>
              <a:t>Unkräuter im Griff haben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076FA908-0A94-4B0C-047C-31C36E1B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5169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7784" y="692696"/>
            <a:ext cx="6408712" cy="12960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CH" dirty="0">
                <a:latin typeface="+mn-lt"/>
              </a:rPr>
              <a:t>1. Mit dem «Deckungsbeitrag inkl. Beiträge» kann die Wirtschaftlichkeit von Kulturen und BFF grob abgeschätzt werden.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sz="2200" b="1" dirty="0"/>
              <a:t>                                    </a:t>
            </a:r>
            <a:r>
              <a:rPr lang="de-CH" b="1" dirty="0">
                <a:latin typeface="+mn-lt"/>
              </a:rPr>
              <a:t>Fazit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D1D2AA0-0B69-E48E-5CDC-FD75309104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341"/>
            <a:ext cx="2534661" cy="6047756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F98A4214-B1F8-07A7-F83C-0A4F4D1006FF}"/>
              </a:ext>
            </a:extLst>
          </p:cNvPr>
          <p:cNvSpPr txBox="1">
            <a:spLocks/>
          </p:cNvSpPr>
          <p:nvPr/>
        </p:nvSpPr>
        <p:spPr>
          <a:xfrm>
            <a:off x="2627784" y="2060848"/>
            <a:ext cx="6408712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2. Der DB ist definiert als Differenz zwischen gesamtem Erlös und anfallenden Direkt- resp. variablen Kosten und muss insbesondere Löhne und Abschreibungen abdecken können.</a:t>
            </a:r>
          </a:p>
          <a:p>
            <a:pPr marL="0" indent="0">
              <a:buNone/>
            </a:pPr>
            <a:endParaRPr lang="de-CH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4CE26FE-3435-609C-89F5-281417EECE94}"/>
              </a:ext>
            </a:extLst>
          </p:cNvPr>
          <p:cNvSpPr txBox="1">
            <a:spLocks/>
          </p:cNvSpPr>
          <p:nvPr/>
        </p:nvSpPr>
        <p:spPr>
          <a:xfrm>
            <a:off x="2627784" y="3789040"/>
            <a:ext cx="6408712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3. Die DB von BFF schneiden im Vergleich zu Kulturen im ÖLN sehr gut, im Biolandbau immer noch gut ab. 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8BDED824-6FF4-A747-9433-E85E1DD124F6}"/>
              </a:ext>
            </a:extLst>
          </p:cNvPr>
          <p:cNvSpPr txBox="1">
            <a:spLocks/>
          </p:cNvSpPr>
          <p:nvPr/>
        </p:nvSpPr>
        <p:spPr>
          <a:xfrm>
            <a:off x="2627784" y="4741460"/>
            <a:ext cx="6408712" cy="17118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4. Um die Wirtschaftlichkeit von BFF zu optimieren, sollte man als Betrieb versuchen, alle möglichen Beiträge auszulösen und die Flächen professionell, aber arbeitssparend zu pflegen.</a:t>
            </a:r>
            <a:endParaRPr lang="de-CH" dirty="0">
              <a:latin typeface="+mn-lt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6219448-D857-303D-3C6C-2AEAF1399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74029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926117-5EC3-4369-9D9F-6AF317C9D1A1}"/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purl.org/dc/elements/1.1/"/>
    <ds:schemaRef ds:uri="http://schemas.microsoft.com/office/2006/metadata/properties"/>
    <ds:schemaRef ds:uri="http://schemas.microsoft.com/sharepoint/v3"/>
    <ds:schemaRef ds:uri="926ccd4c-651f-4ccc-af87-3950eef9fda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d18740c-b141-4d05-9751-e9f3dcf7e76f"/>
    <ds:schemaRef ds:uri="http://www.w3.org/XML/1998/namespace"/>
    <ds:schemaRef ds:uri="http://purl.org/dc/dcmitype/"/>
    <ds:schemaRef ds:uri="6198184d-d2c8-499d-9d12-552a8ace3336"/>
    <ds:schemaRef ds:uri="931b810c-e1bd-460f-9377-b918a6c9e4ac"/>
  </ds:schemaRefs>
</ds:datastoreItem>
</file>

<file path=customXml/itemProps3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729</Words>
  <Application>Microsoft Office PowerPoint</Application>
  <PresentationFormat>Bildschirmpräsentation (4:3)</PresentationFormat>
  <Paragraphs>121</Paragraphs>
  <Slides>10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Symbol</vt:lpstr>
      <vt:lpstr>Wingdings</vt:lpstr>
      <vt:lpstr>Benutzerdefiniertes Design</vt:lpstr>
      <vt:lpstr>Ausbildungsgang zur Fachperson Biodiversitätsberatung</vt:lpstr>
      <vt:lpstr>PowerPoint-Präsentation</vt:lpstr>
      <vt:lpstr>PowerPoint-Präsentation</vt:lpstr>
      <vt:lpstr>Direktzahlungssystem und Beitragskategorien</vt:lpstr>
      <vt:lpstr>Direktzahlungen für BFF und Ackerkulturen</vt:lpstr>
      <vt:lpstr>PowerPoint-Präsentation</vt:lpstr>
      <vt:lpstr>PowerPoint-Präsentation</vt:lpstr>
      <vt:lpstr>PowerPoint-Präsentation</vt:lpstr>
      <vt:lpstr>PowerPoint-Präsentation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588</cp:revision>
  <cp:lastPrinted>2023-01-23T11:00:51Z</cp:lastPrinted>
  <dcterms:created xsi:type="dcterms:W3CDTF">2017-09-25T14:16:51Z</dcterms:created>
  <dcterms:modified xsi:type="dcterms:W3CDTF">2026-06-01T13:01:47Z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