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2" r:id="rId4"/>
  </p:sldMasterIdLst>
  <p:notesMasterIdLst>
    <p:notesMasterId r:id="rId68"/>
  </p:notesMasterIdLst>
  <p:sldIdLst>
    <p:sldId id="294" r:id="rId5"/>
    <p:sldId id="347" r:id="rId6"/>
    <p:sldId id="412" r:id="rId7"/>
    <p:sldId id="367" r:id="rId8"/>
    <p:sldId id="349" r:id="rId9"/>
    <p:sldId id="368" r:id="rId10"/>
    <p:sldId id="372" r:id="rId11"/>
    <p:sldId id="369" r:id="rId12"/>
    <p:sldId id="371" r:id="rId13"/>
    <p:sldId id="363" r:id="rId14"/>
    <p:sldId id="379" r:id="rId15"/>
    <p:sldId id="384" r:id="rId16"/>
    <p:sldId id="380" r:id="rId17"/>
    <p:sldId id="381" r:id="rId18"/>
    <p:sldId id="382" r:id="rId19"/>
    <p:sldId id="383" r:id="rId20"/>
    <p:sldId id="298" r:id="rId21"/>
    <p:sldId id="303" r:id="rId22"/>
    <p:sldId id="350" r:id="rId23"/>
    <p:sldId id="309" r:id="rId24"/>
    <p:sldId id="327" r:id="rId25"/>
    <p:sldId id="344" r:id="rId26"/>
    <p:sldId id="345" r:id="rId27"/>
    <p:sldId id="326" r:id="rId28"/>
    <p:sldId id="310" r:id="rId29"/>
    <p:sldId id="385" r:id="rId30"/>
    <p:sldId id="311" r:id="rId31"/>
    <p:sldId id="361" r:id="rId32"/>
    <p:sldId id="312" r:id="rId33"/>
    <p:sldId id="313" r:id="rId34"/>
    <p:sldId id="362" r:id="rId35"/>
    <p:sldId id="329" r:id="rId36"/>
    <p:sldId id="330" r:id="rId37"/>
    <p:sldId id="386" r:id="rId38"/>
    <p:sldId id="316" r:id="rId39"/>
    <p:sldId id="315" r:id="rId40"/>
    <p:sldId id="314" r:id="rId41"/>
    <p:sldId id="358" r:id="rId42"/>
    <p:sldId id="359" r:id="rId43"/>
    <p:sldId id="357" r:id="rId44"/>
    <p:sldId id="360" r:id="rId45"/>
    <p:sldId id="332" r:id="rId46"/>
    <p:sldId id="318" r:id="rId47"/>
    <p:sldId id="336" r:id="rId48"/>
    <p:sldId id="389" r:id="rId49"/>
    <p:sldId id="338" r:id="rId50"/>
    <p:sldId id="403" r:id="rId51"/>
    <p:sldId id="405" r:id="rId52"/>
    <p:sldId id="406" r:id="rId53"/>
    <p:sldId id="339" r:id="rId54"/>
    <p:sldId id="388" r:id="rId55"/>
    <p:sldId id="390" r:id="rId56"/>
    <p:sldId id="391" r:id="rId57"/>
    <p:sldId id="392" r:id="rId58"/>
    <p:sldId id="396" r:id="rId59"/>
    <p:sldId id="401" r:id="rId60"/>
    <p:sldId id="409" r:id="rId61"/>
    <p:sldId id="411" r:id="rId62"/>
    <p:sldId id="397" r:id="rId63"/>
    <p:sldId id="404" r:id="rId64"/>
    <p:sldId id="393" r:id="rId65"/>
    <p:sldId id="356" r:id="rId66"/>
    <p:sldId id="413" r:id="rId67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CC"/>
    <a:srgbClr val="FBE5D6"/>
    <a:srgbClr val="FF0000"/>
    <a:srgbClr val="FE5F44"/>
    <a:srgbClr val="CCFFFF"/>
    <a:srgbClr val="FDDC7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D1AAC9-FA39-4554-8840-93E6512EF73E}" v="3" dt="2026-05-28T12:31:42.055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84096" autoAdjust="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modSld">
      <pc:chgData name="Zurbrügg Corinne" userId="9bf00a35-daaf-4b5d-a00c-eae22b493c7e" providerId="ADAL" clId="{F896CB6E-1FF8-4F8E-BB38-22186265DB2A}" dt="2026-05-04T14:53:16.712" v="0"/>
      <pc:docMkLst>
        <pc:docMk/>
      </pc:docMkLst>
      <pc:sldChg chg="add">
        <pc:chgData name="Zurbrügg Corinne" userId="9bf00a35-daaf-4b5d-a00c-eae22b493c7e" providerId="ADAL" clId="{F896CB6E-1FF8-4F8E-BB38-22186265DB2A}" dt="2026-05-04T14:53:16.712" v="0"/>
        <pc:sldMkLst>
          <pc:docMk/>
          <pc:sldMk cId="266204402" sldId="41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28.05.2026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8D1DC0D5-4637-9F59-52C8-F1DFF67274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11210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B69850-8C54-63E4-8D67-29406E0DE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7F15909B-BE6C-72BA-E1F5-4C0FC0914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E1693BF-3B90-2BF9-223D-74FFD9428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D48845DF-F741-550C-B56F-DED6499CA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05ECAE88-A7EB-9102-1896-2870FB740F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11210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971C7FE-5272-C9A0-0043-2CEA45428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CA04A5E-5FC6-E6D1-E302-EC2D7E2D9B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66235790-7EE3-EE31-7A10-1DE0505F2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FBF8A6D6-5B30-2F7F-27BE-D9ECDCC73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11835B0E-33D3-7EBD-FFB3-E04B4F3E0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AB4AE49E-3FFE-8F68-BDEF-DB6E61389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62629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0005557D-E75B-DC6D-1436-0169C11E0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1DA487FC-8390-A7C1-99B5-F67DE94CD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7AD47-5FFB-59D0-6CAD-EDEE1D20C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D79FA8-F9DA-6872-7286-67DB3760E0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BC8E67-B6FE-05CD-5FC3-C4C786F433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94769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53A3A2B4-EA05-6190-D817-1AE0E7A01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9C1557CC-7E33-E40C-A2A2-B1A109B856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ABCE920-689E-7032-2AB1-A6E58ABC4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3904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08BEEF57-E931-4141-6288-7620ADF0E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60032" y="6312873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1F3F8435-2213-C036-7EA5-6FF2356EA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11210"/>
            <a:ext cx="45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D3D4-79DA-4A5C-93D7-9120A4097E2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93" r:id="rId7"/>
    <p:sldLayoutId id="2147483689" r:id="rId8"/>
    <p:sldLayoutId id="2147483670" r:id="rId9"/>
    <p:sldLayoutId id="2147483671" r:id="rId10"/>
    <p:sldLayoutId id="2147483692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0.wdp"/><Relationship Id="rId5" Type="http://schemas.openxmlformats.org/officeDocument/2006/relationships/image" Target="../media/image48.png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aFtTaOxlYI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hls-dhs-dss.ch/" TargetMode="External"/><Relationship Id="rId2" Type="http://schemas.openxmlformats.org/officeDocument/2006/relationships/hyperlink" Target="https://de.wikipedia.org/wiki/Geschichte_der_Landwirtschaft_in_der_Schweiz" TargetMode="Externa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587128"/>
            <a:ext cx="6858000" cy="2387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de-CH" dirty="0"/>
              <a:t>Landwirtschaft und Biodiversität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149080"/>
            <a:ext cx="6858000" cy="1655762"/>
          </a:xfrm>
        </p:spPr>
        <p:txBody>
          <a:bodyPr/>
          <a:lstStyle/>
          <a:p>
            <a:r>
              <a:rPr lang="de-CH" dirty="0"/>
              <a:t>Geschichte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87" y="1748404"/>
            <a:ext cx="6612243" cy="43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57246" y="5949864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sp>
        <p:nvSpPr>
          <p:cNvPr id="6" name="Denkblase: wolkenförmig 5">
            <a:extLst>
              <a:ext uri="{FF2B5EF4-FFF2-40B4-BE49-F238E27FC236}">
                <a16:creationId xmlns:a16="http://schemas.microsoft.com/office/drawing/2014/main" id="{74EE0BA7-8F8A-CC76-86EC-BC8E21B431E9}"/>
              </a:ext>
            </a:extLst>
          </p:cNvPr>
          <p:cNvSpPr/>
          <p:nvPr/>
        </p:nvSpPr>
        <p:spPr>
          <a:xfrm>
            <a:off x="6516216" y="97020"/>
            <a:ext cx="2627784" cy="2251860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den anderen Regionen der Schweiz nicht genau gleiche Entwicklung</a:t>
            </a:r>
            <a:r>
              <a:rPr lang="de-CH" sz="1600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248" y="1212567"/>
            <a:ext cx="7886700" cy="49922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z.B. Mittelland</a:t>
            </a:r>
          </a:p>
          <a:p>
            <a:endParaRPr lang="de-CH" dirty="0"/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F52EE3BD-6F69-DE4E-1ACF-6B2382D0C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86529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215" y="980728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215" y="342459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215" y="1507148"/>
            <a:ext cx="7917957" cy="4715115"/>
          </a:xfrm>
          <a:prstGeom prst="rect">
            <a:avLst/>
          </a:prstGeom>
        </p:spPr>
      </p:pic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F1C53725-720E-8A38-4286-283BF2ABE5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71052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550" y="908720"/>
            <a:ext cx="81969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550" y="282964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49" y="1341040"/>
            <a:ext cx="8196900" cy="4881224"/>
          </a:xfrm>
          <a:prstGeom prst="rect">
            <a:avLst/>
          </a:prstGeom>
        </p:spPr>
      </p:pic>
      <p:pic>
        <p:nvPicPr>
          <p:cNvPr id="8" name="Grafik 7" descr="Ein Bild, das Himmel, Gras, draußen, Feld enthält.&#10;&#10;Automatisch generierte Beschreibung">
            <a:extLst>
              <a:ext uri="{FF2B5EF4-FFF2-40B4-BE49-F238E27FC236}">
                <a16:creationId xmlns:a16="http://schemas.microsoft.com/office/drawing/2014/main" id="{648B8507-6C6E-9785-9B93-3CF049EF35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201"/>
          <a:stretch/>
        </p:blipFill>
        <p:spPr>
          <a:xfrm>
            <a:off x="107504" y="2238961"/>
            <a:ext cx="9001000" cy="3804598"/>
          </a:xfrm>
          <a:prstGeom prst="rect">
            <a:avLst/>
          </a:prstGeom>
        </p:spPr>
      </p:pic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D40DC694-CCEA-4C8F-CE04-2F9292245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01410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59" y="908720"/>
            <a:ext cx="8060877" cy="5286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919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560" y="1395254"/>
            <a:ext cx="8060877" cy="4800223"/>
          </a:xfrm>
          <a:prstGeom prst="rect">
            <a:avLst/>
          </a:prstGeom>
        </p:spPr>
      </p:pic>
      <p:pic>
        <p:nvPicPr>
          <p:cNvPr id="7" name="Grafik 6" descr="Ein Bild, das draußen, Baum, Pflanze, Wald enthält.&#10;&#10;Automatisch generierte Beschreibung">
            <a:extLst>
              <a:ext uri="{FF2B5EF4-FFF2-40B4-BE49-F238E27FC236}">
                <a16:creationId xmlns:a16="http://schemas.microsoft.com/office/drawing/2014/main" id="{311E825F-87D8-E90C-F0E0-3127BC3CB7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043" y="1504792"/>
            <a:ext cx="6426463" cy="4819847"/>
          </a:xfrm>
          <a:prstGeom prst="rect">
            <a:avLst/>
          </a:prstGeom>
        </p:spPr>
      </p:pic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7758E57C-BBE7-584B-E860-81B403E30F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1136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605" y="908720"/>
            <a:ext cx="7973789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605" y="322755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605" y="1387794"/>
            <a:ext cx="8060877" cy="4800223"/>
          </a:xfrm>
          <a:prstGeom prst="rect">
            <a:avLst/>
          </a:prstGeom>
        </p:spPr>
      </p:pic>
      <p:pic>
        <p:nvPicPr>
          <p:cNvPr id="7" name="Grafik 6" descr="Ein Bild, das draußen, Baum, Pflanze, Wald enthält.&#10;&#10;Automatisch generierte Beschreibung">
            <a:extLst>
              <a:ext uri="{FF2B5EF4-FFF2-40B4-BE49-F238E27FC236}">
                <a16:creationId xmlns:a16="http://schemas.microsoft.com/office/drawing/2014/main" id="{311E825F-87D8-E90C-F0E0-3127BC3CB7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314" y="1392512"/>
            <a:ext cx="6426463" cy="4819847"/>
          </a:xfrm>
          <a:prstGeom prst="rect">
            <a:avLst/>
          </a:prstGeom>
        </p:spPr>
      </p:pic>
      <p:pic>
        <p:nvPicPr>
          <p:cNvPr id="8" name="Grafik 7" descr="Ein Bild, das Text, Kuh, draußen, Himmel enthält.&#10;&#10;Automatisch generierte Beschreibung">
            <a:extLst>
              <a:ext uri="{FF2B5EF4-FFF2-40B4-BE49-F238E27FC236}">
                <a16:creationId xmlns:a16="http://schemas.microsoft.com/office/drawing/2014/main" id="{75072984-9C0B-2044-5E71-F968D96EAE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413" y="1548330"/>
            <a:ext cx="6595237" cy="470465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8F6CE62-B9F6-ECE6-11B1-DB060D9AFF06}"/>
              </a:ext>
            </a:extLst>
          </p:cNvPr>
          <p:cNvSpPr txBox="1"/>
          <p:nvPr/>
        </p:nvSpPr>
        <p:spPr>
          <a:xfrm>
            <a:off x="6464336" y="1625154"/>
            <a:ext cx="129614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Johann Adam Klein</a:t>
            </a:r>
            <a:endParaRPr lang="de-CH" sz="800" dirty="0"/>
          </a:p>
        </p:txBody>
      </p:sp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130DCEC9-9894-8ACC-801A-D5A57C649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30125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19" y="908720"/>
            <a:ext cx="8024635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20" y="290477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19" y="1354673"/>
            <a:ext cx="8060877" cy="4800223"/>
          </a:xfrm>
          <a:prstGeom prst="rect">
            <a:avLst/>
          </a:prstGeom>
        </p:spPr>
      </p:pic>
      <p:pic>
        <p:nvPicPr>
          <p:cNvPr id="7" name="Grafik 6" descr="Ein Bild, das draußen, Baum, Pflanze, Wald enthält.&#10;&#10;Automatisch generierte Beschreibung">
            <a:extLst>
              <a:ext uri="{FF2B5EF4-FFF2-40B4-BE49-F238E27FC236}">
                <a16:creationId xmlns:a16="http://schemas.microsoft.com/office/drawing/2014/main" id="{311E825F-87D8-E90C-F0E0-3127BC3CB7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4238" y="1425648"/>
            <a:ext cx="6426463" cy="4819847"/>
          </a:xfrm>
          <a:prstGeom prst="rect">
            <a:avLst/>
          </a:prstGeom>
        </p:spPr>
      </p:pic>
      <p:pic>
        <p:nvPicPr>
          <p:cNvPr id="8" name="Grafik 7" descr="Ein Bild, das Text, Kuh, draußen, Himmel enthält.&#10;&#10;Automatisch generierte Beschreibung">
            <a:extLst>
              <a:ext uri="{FF2B5EF4-FFF2-40B4-BE49-F238E27FC236}">
                <a16:creationId xmlns:a16="http://schemas.microsoft.com/office/drawing/2014/main" id="{75072984-9C0B-2044-5E71-F968D96EAE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5653" y="1472669"/>
            <a:ext cx="6595237" cy="470465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8F6CE62-B9F6-ECE6-11B1-DB060D9AFF06}"/>
              </a:ext>
            </a:extLst>
          </p:cNvPr>
          <p:cNvSpPr txBox="1"/>
          <p:nvPr/>
        </p:nvSpPr>
        <p:spPr>
          <a:xfrm>
            <a:off x="6423397" y="1894845"/>
            <a:ext cx="129614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Johann Adam Klein</a:t>
            </a:r>
            <a:endParaRPr lang="de-CH" sz="800" dirty="0"/>
          </a:p>
        </p:txBody>
      </p:sp>
      <p:pic>
        <p:nvPicPr>
          <p:cNvPr id="11" name="Grafik 10" descr="Free photos of Cows">
            <a:extLst>
              <a:ext uri="{FF2B5EF4-FFF2-40B4-BE49-F238E27FC236}">
                <a16:creationId xmlns:a16="http://schemas.microsoft.com/office/drawing/2014/main" id="{A23E6505-5972-979F-A486-249C12D85ED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463" y="1354673"/>
            <a:ext cx="7384146" cy="488450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EDB28F62-C486-F32A-0129-3F437DA4D5C5}"/>
              </a:ext>
            </a:extLst>
          </p:cNvPr>
          <p:cNvSpPr txBox="1"/>
          <p:nvPr/>
        </p:nvSpPr>
        <p:spPr>
          <a:xfrm>
            <a:off x="6949936" y="6001645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14" name="Foliennummernplatzhalter 4">
            <a:extLst>
              <a:ext uri="{FF2B5EF4-FFF2-40B4-BE49-F238E27FC236}">
                <a16:creationId xmlns:a16="http://schemas.microsoft.com/office/drawing/2014/main" id="{C3019D1B-B8A3-024C-A049-0825DA85F8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99511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593" y="860007"/>
            <a:ext cx="8060877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93" y="315778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464F5BE-1107-6EF6-4A47-DD19171BC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146" y="1981617"/>
            <a:ext cx="6277707" cy="410143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C55D730-D6DC-2841-574D-9507D2381B14}"/>
              </a:ext>
            </a:extLst>
          </p:cNvPr>
          <p:cNvSpPr txBox="1"/>
          <p:nvPr/>
        </p:nvSpPr>
        <p:spPr>
          <a:xfrm>
            <a:off x="6037294" y="2002567"/>
            <a:ext cx="1656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https://www.thinglink.com</a:t>
            </a:r>
            <a:endParaRPr lang="de-CH" sz="800" dirty="0"/>
          </a:p>
        </p:txBody>
      </p:sp>
      <p:pic>
        <p:nvPicPr>
          <p:cNvPr id="6" name="Grafik 5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44CA5A3F-DD71-F7DA-7E57-F6938FBB4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593" y="1351315"/>
            <a:ext cx="8060877" cy="4800223"/>
          </a:xfrm>
          <a:prstGeom prst="rect">
            <a:avLst/>
          </a:prstGeom>
        </p:spPr>
      </p:pic>
      <p:pic>
        <p:nvPicPr>
          <p:cNvPr id="7" name="Grafik 6" descr="Ein Bild, das draußen, Baum, Pflanze, Wald enthält.&#10;&#10;Automatisch generierte Beschreibung">
            <a:extLst>
              <a:ext uri="{FF2B5EF4-FFF2-40B4-BE49-F238E27FC236}">
                <a16:creationId xmlns:a16="http://schemas.microsoft.com/office/drawing/2014/main" id="{311E825F-87D8-E90C-F0E0-3127BC3CB7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427" y="1359244"/>
            <a:ext cx="6426463" cy="4819847"/>
          </a:xfrm>
          <a:prstGeom prst="rect">
            <a:avLst/>
          </a:prstGeom>
        </p:spPr>
      </p:pic>
      <p:pic>
        <p:nvPicPr>
          <p:cNvPr id="8" name="Grafik 7" descr="Ein Bild, das Text, Kuh, draußen, Himmel enthält.&#10;&#10;Automatisch generierte Beschreibung">
            <a:extLst>
              <a:ext uri="{FF2B5EF4-FFF2-40B4-BE49-F238E27FC236}">
                <a16:creationId xmlns:a16="http://schemas.microsoft.com/office/drawing/2014/main" id="{75072984-9C0B-2044-5E71-F968D96EAE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412" y="1351315"/>
            <a:ext cx="6595237" cy="470465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8F6CE62-B9F6-ECE6-11B1-DB060D9AFF06}"/>
              </a:ext>
            </a:extLst>
          </p:cNvPr>
          <p:cNvSpPr txBox="1"/>
          <p:nvPr/>
        </p:nvSpPr>
        <p:spPr>
          <a:xfrm>
            <a:off x="6423397" y="1894845"/>
            <a:ext cx="129614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Johann Adam Klein</a:t>
            </a:r>
            <a:endParaRPr lang="de-CH" sz="800" dirty="0"/>
          </a:p>
        </p:txBody>
      </p:sp>
      <p:pic>
        <p:nvPicPr>
          <p:cNvPr id="11" name="Grafik 10" descr="Free photos of Cows">
            <a:extLst>
              <a:ext uri="{FF2B5EF4-FFF2-40B4-BE49-F238E27FC236}">
                <a16:creationId xmlns:a16="http://schemas.microsoft.com/office/drawing/2014/main" id="{A23E6505-5972-979F-A486-249C12D85ED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08" y="1343849"/>
            <a:ext cx="7426699" cy="491265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EDB28F62-C486-F32A-0129-3F437DA4D5C5}"/>
              </a:ext>
            </a:extLst>
          </p:cNvPr>
          <p:cNvSpPr txBox="1"/>
          <p:nvPr/>
        </p:nvSpPr>
        <p:spPr>
          <a:xfrm>
            <a:off x="7003205" y="6003323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13" name="Grafik 12" descr="Ein Bild, das draußen, Gras, Baum, Feld enthält.&#10;&#10;Automatisch generierte Beschreibung">
            <a:extLst>
              <a:ext uri="{FF2B5EF4-FFF2-40B4-BE49-F238E27FC236}">
                <a16:creationId xmlns:a16="http://schemas.microsoft.com/office/drawing/2014/main" id="{6ED2FD81-61F8-88BF-C51A-9FD06D2048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641" y="1432311"/>
            <a:ext cx="7618714" cy="4542658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CB6BBB3-99E5-C6A9-574E-522C08C1B1B1}"/>
              </a:ext>
            </a:extLst>
          </p:cNvPr>
          <p:cNvSpPr txBox="1"/>
          <p:nvPr/>
        </p:nvSpPr>
        <p:spPr>
          <a:xfrm>
            <a:off x="845308" y="1512484"/>
            <a:ext cx="247063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</a:t>
            </a:r>
            <a:r>
              <a:rPr lang="de-CH" sz="800" dirty="0"/>
              <a:t>Johann Caspar Zehender, Gegend auf dem Weg nach Riehen, 1785, Tuschpinselzeichnung, Staatsarchiv Basel-Stadt</a:t>
            </a:r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ABBF6D65-F29D-E060-CBC2-454B9F6508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28535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8263830" cy="4762251"/>
          </a:xfrm>
        </p:spPr>
        <p:txBody>
          <a:bodyPr>
            <a:noAutofit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de-CH" sz="1800" dirty="0"/>
              <a:t>3) Mittelalter und frühe Neuzeit, Beispiel </a:t>
            </a:r>
            <a:r>
              <a:rPr lang="de-CH" sz="1800" dirty="0" err="1"/>
              <a:t>Kornland</a:t>
            </a:r>
            <a:endParaRPr lang="de-CH" sz="1800" dirty="0"/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Keine Importe. Keine Läden im Dorf. Aber Märkte in der Stadt.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Obrigkeit muss versorgt werden (Zehnter).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Garten für Gemüse. Grasgarten für Heu (für Zugtiere!).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 err="1"/>
              <a:t>Zelg</a:t>
            </a:r>
            <a:r>
              <a:rPr lang="de-CH" sz="1800" dirty="0"/>
              <a:t> für </a:t>
            </a:r>
            <a:r>
              <a:rPr lang="de-CH" sz="1800" dirty="0">
                <a:solidFill>
                  <a:srgbClr val="FF0000"/>
                </a:solidFill>
              </a:rPr>
              <a:t>Getreide</a:t>
            </a:r>
            <a:r>
              <a:rPr lang="de-CH" sz="1800" dirty="0"/>
              <a:t> (</a:t>
            </a:r>
            <a:r>
              <a:rPr lang="de-CH" sz="1800" dirty="0" err="1"/>
              <a:t>Dreizelgenlandwirtschaft</a:t>
            </a:r>
            <a:r>
              <a:rPr lang="de-CH" sz="1800" dirty="0"/>
              <a:t>)-&gt;</a:t>
            </a:r>
            <a:r>
              <a:rPr lang="de-CH" sz="1800" dirty="0">
                <a:solidFill>
                  <a:srgbClr val="FF0000"/>
                </a:solidFill>
              </a:rPr>
              <a:t>Hauptfokus!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Allmende, Wälder, Moore und Brachen für Beweidung mit Vieh. Vieh für Dünger (Fleisch und Milch nützlicher Nebeneffekt).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Wässer- und Nasswiesen für Heu (für Zugtiere!). </a:t>
            </a:r>
            <a:r>
              <a:rPr lang="de-CH" sz="1800" dirty="0">
                <a:highlight>
                  <a:srgbClr val="FFFFFF"/>
                </a:highlight>
              </a:rPr>
              <a:t>Sense erst ab ca. 1550! Vorher stumpfe Hausicheln (hauen-&gt;heuen).</a:t>
            </a:r>
          </a:p>
          <a:p>
            <a:pPr lvl="1">
              <a:lnSpc>
                <a:spcPct val="140000"/>
              </a:lnSpc>
              <a:buClrTx/>
            </a:pPr>
            <a:r>
              <a:rPr lang="de-CH" sz="1800" dirty="0"/>
              <a:t>Problem: Mensch und Vieh durch den Winter bringen (Vieh: Stroh von Getreide, geschneiteltes Laub, wenig Heu). Schwanzvieh!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EBD4909-2220-109C-85A3-5EF82D1DD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17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61607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8083302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3) Mittelalter und Frühe Neuzeit, Beispiel </a:t>
            </a:r>
            <a:r>
              <a:rPr lang="de-CH" dirty="0" err="1"/>
              <a:t>Kornland</a:t>
            </a:r>
            <a:endParaRPr lang="de-CH" dirty="0"/>
          </a:p>
          <a:p>
            <a:pPr marL="0" indent="0">
              <a:buNone/>
            </a:pPr>
            <a:endParaRPr lang="de-CH" dirty="0"/>
          </a:p>
          <a:p>
            <a:pPr lvl="1">
              <a:buClrTx/>
            </a:pPr>
            <a:r>
              <a:rPr lang="de-CH" dirty="0"/>
              <a:t>Lebensmittel sehr knapp</a:t>
            </a:r>
          </a:p>
          <a:p>
            <a:pPr lvl="1">
              <a:buClrTx/>
            </a:pPr>
            <a:r>
              <a:rPr lang="de-CH" dirty="0"/>
              <a:t>Immer wieder Hungersnöte</a:t>
            </a:r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F7E99D5-90D2-C3D0-06D1-B6949F13C7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2003730"/>
            <a:ext cx="4067944" cy="291289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5940152" y="4320973"/>
            <a:ext cx="247063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Verhungerte Kinder während der Krise von 1573 (Zentralbibliothek Zürich, Handschriftenabteilung, </a:t>
            </a:r>
            <a:r>
              <a:rPr lang="de-CH" sz="800" dirty="0" err="1"/>
              <a:t>Wickiana</a:t>
            </a:r>
            <a:r>
              <a:rPr lang="de-CH" sz="800" dirty="0"/>
              <a:t>, Ms. F 22, </a:t>
            </a:r>
            <a:r>
              <a:rPr lang="de-CH" sz="800" dirty="0" err="1"/>
              <a:t>Fol</a:t>
            </a:r>
            <a:r>
              <a:rPr lang="de-CH" sz="800" dirty="0"/>
              <a:t>. 488). </a:t>
            </a:r>
          </a:p>
        </p:txBody>
      </p:sp>
      <p:graphicFrame>
        <p:nvGraphicFramePr>
          <p:cNvPr id="8" name="Tabelle 8">
            <a:extLst>
              <a:ext uri="{FF2B5EF4-FFF2-40B4-BE49-F238E27FC236}">
                <a16:creationId xmlns:a16="http://schemas.microsoft.com/office/drawing/2014/main" id="{E68EF163-02A7-5A1F-6B6A-788164E36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40862"/>
              </p:ext>
            </p:extLst>
          </p:nvPr>
        </p:nvGraphicFramePr>
        <p:xfrm>
          <a:off x="683568" y="5138877"/>
          <a:ext cx="8028384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028384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Alles war sehr mager und karg, und ziemlich übernutzt.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2583C9D9-7D20-D3CC-6EE5-9DE144455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18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2112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454" y="258674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6660232" y="4320973"/>
            <a:ext cx="185511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Quelle: </a:t>
            </a:r>
            <a:r>
              <a:rPr lang="de-CH" sz="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Fukarek</a:t>
            </a:r>
            <a:r>
              <a:rPr lang="de-CH" sz="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F. (1979) - Pflanzenwelt der Erde. 1. Aufl., Urania-Verlag Leipzig-Jena-Berlin 1979, leicht verändert</a:t>
            </a:r>
          </a:p>
        </p:txBody>
      </p:sp>
      <p:graphicFrame>
        <p:nvGraphicFramePr>
          <p:cNvPr id="8" name="Tabelle 8">
            <a:extLst>
              <a:ext uri="{FF2B5EF4-FFF2-40B4-BE49-F238E27FC236}">
                <a16:creationId xmlns:a16="http://schemas.microsoft.com/office/drawing/2014/main" id="{E68EF163-02A7-5A1F-6B6A-788164E36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8869"/>
              </p:ext>
            </p:extLst>
          </p:nvPr>
        </p:nvGraphicFramePr>
        <p:xfrm>
          <a:off x="755575" y="5289898"/>
          <a:ext cx="7886700" cy="914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86700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901177">
                <a:tc>
                  <a:txBody>
                    <a:bodyPr/>
                    <a:lstStyle/>
                    <a:p>
                      <a:r>
                        <a:rPr lang="de-CH" sz="18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Mit der Besiedlung des Menschen und mit seiner Art der Landwirtschaft nahm die Biodiversität stark zu und erreichte in der frühen Neuzeit ein Maximum.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12" name="Rechteck 11">
            <a:extLst>
              <a:ext uri="{FF2B5EF4-FFF2-40B4-BE49-F238E27FC236}">
                <a16:creationId xmlns:a16="http://schemas.microsoft.com/office/drawing/2014/main" id="{B7E732A7-E148-0605-D4BB-F6F1F8A7DA60}"/>
              </a:ext>
            </a:extLst>
          </p:cNvPr>
          <p:cNvSpPr/>
          <p:nvPr/>
        </p:nvSpPr>
        <p:spPr>
          <a:xfrm>
            <a:off x="4602719" y="1916832"/>
            <a:ext cx="18002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noFill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D3D7753-4F16-3291-D4AD-FCAC797CFA5A}"/>
              </a:ext>
            </a:extLst>
          </p:cNvPr>
          <p:cNvSpPr/>
          <p:nvPr/>
        </p:nvSpPr>
        <p:spPr>
          <a:xfrm>
            <a:off x="831335" y="2221997"/>
            <a:ext cx="4994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2381C28-B6BA-7F8F-664F-D7E5932D7249}"/>
              </a:ext>
            </a:extLst>
          </p:cNvPr>
          <p:cNvSpPr txBox="1"/>
          <p:nvPr/>
        </p:nvSpPr>
        <p:spPr>
          <a:xfrm>
            <a:off x="2071790" y="4951344"/>
            <a:ext cx="33055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1" dirty="0">
                <a:latin typeface="Arial" panose="020B0604020202020204" pitchFamily="34" charset="0"/>
                <a:cs typeface="Arial" panose="020B0604020202020204" pitchFamily="34" charset="0"/>
              </a:rPr>
              <a:t>Mannigfaltigkeit der Flora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3BBDB538-5DBD-B849-851A-B0BC1751699E}"/>
              </a:ext>
            </a:extLst>
          </p:cNvPr>
          <p:cNvCxnSpPr/>
          <p:nvPr/>
        </p:nvCxnSpPr>
        <p:spPr>
          <a:xfrm>
            <a:off x="2118443" y="4941168"/>
            <a:ext cx="338437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4C28287D-253A-AA41-0D76-9555A5C770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669"/>
          <a:stretch/>
        </p:blipFill>
        <p:spPr>
          <a:xfrm>
            <a:off x="1165841" y="1703967"/>
            <a:ext cx="5429250" cy="313784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152E950-19DA-6814-58ED-CF50538EEE64}"/>
              </a:ext>
            </a:extLst>
          </p:cNvPr>
          <p:cNvSpPr/>
          <p:nvPr/>
        </p:nvSpPr>
        <p:spPr>
          <a:xfrm>
            <a:off x="1165841" y="1709985"/>
            <a:ext cx="51174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9" name="Inhaltsplatzhalter 6">
            <a:extLst>
              <a:ext uri="{FF2B5EF4-FFF2-40B4-BE49-F238E27FC236}">
                <a16:creationId xmlns:a16="http://schemas.microsoft.com/office/drawing/2014/main" id="{DFDD1F01-9B15-C6DC-83E9-CB9DE062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846" y="881864"/>
            <a:ext cx="7886700" cy="1017835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Veränderung der </a:t>
            </a:r>
            <a:r>
              <a:rPr lang="de-CH" b="1" dirty="0"/>
              <a:t>Mannigfaltigkeit der Flora </a:t>
            </a:r>
            <a:r>
              <a:rPr lang="de-CH" dirty="0"/>
              <a:t>in Mitteleuropa, Naturlandschaft bis vorindustrielle Kulturlandschaft:</a:t>
            </a:r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1C6CED86-29D4-E7D9-0A02-5CB056202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19</a:t>
            </a:fld>
            <a:endParaRPr lang="de-CH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982D5E5F-9E74-F535-6E24-7DEC17414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5" y="1811889"/>
            <a:ext cx="3419952" cy="552527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F3500877-F224-18AB-A663-5421FE3D7AAF}"/>
              </a:ext>
            </a:extLst>
          </p:cNvPr>
          <p:cNvSpPr/>
          <p:nvPr/>
        </p:nvSpPr>
        <p:spPr>
          <a:xfrm>
            <a:off x="1046183" y="1873268"/>
            <a:ext cx="4605937" cy="224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8973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Ziel des Vortrags:</a:t>
            </a:r>
          </a:p>
          <a:p>
            <a:pPr marL="0" indent="0">
              <a:buNone/>
            </a:pPr>
            <a:r>
              <a:rPr lang="de-CH" dirty="0"/>
              <a:t>Verstehen, wie und warum wir dort hin gekommen, wo wir heute stehen.</a:t>
            </a:r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82AA73-768E-3F1D-7645-E58AE966B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9AD3D4-79DA-4A5C-93D7-9120A4097E2F}" type="slidenum">
              <a:rPr lang="de-CH" smtClean="0"/>
              <a:t>2</a:t>
            </a:fld>
            <a:endParaRPr lang="de-CH" dirty="0"/>
          </a:p>
        </p:txBody>
      </p:sp>
      <p:pic>
        <p:nvPicPr>
          <p:cNvPr id="6" name="Grafik 5" descr="Ein Bild, das Gras, draußen, Himmel, Nutztiere enthält.&#10;&#10;Automatisch generierte Beschreibung">
            <a:extLst>
              <a:ext uri="{FF2B5EF4-FFF2-40B4-BE49-F238E27FC236}">
                <a16:creationId xmlns:a16="http://schemas.microsoft.com/office/drawing/2014/main" id="{22625F93-C08F-6310-A5E0-91C3ADC315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650" y="2924944"/>
            <a:ext cx="7886700" cy="318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493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033" y="366353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6970"/>
            <a:ext cx="8312521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F9B9D5-6011-1B16-7B14-BA23BFF5C3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07" y="1760804"/>
            <a:ext cx="8748464" cy="375952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4062879-9E54-1501-11A0-30E559B4A094}"/>
              </a:ext>
            </a:extLst>
          </p:cNvPr>
          <p:cNvSpPr txBox="1"/>
          <p:nvPr/>
        </p:nvSpPr>
        <p:spPr>
          <a:xfrm>
            <a:off x="7380311" y="5521526"/>
            <a:ext cx="156086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AKG Images (Ausschnitt)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94AA35F4-3D4C-2CE3-CB93-DE5F7503D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2784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09305"/>
            <a:ext cx="7886700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F9B9D5-6011-1B16-7B14-BA23BFF5C3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35" y="1629380"/>
            <a:ext cx="8829699" cy="37944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4062879-9E54-1501-11A0-30E559B4A094}"/>
              </a:ext>
            </a:extLst>
          </p:cNvPr>
          <p:cNvSpPr txBox="1"/>
          <p:nvPr/>
        </p:nvSpPr>
        <p:spPr>
          <a:xfrm>
            <a:off x="7426986" y="5427401"/>
            <a:ext cx="153452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AKG Images (Ausschnitt)</a:t>
            </a:r>
          </a:p>
        </p:txBody>
      </p:sp>
      <p:pic>
        <p:nvPicPr>
          <p:cNvPr id="11" name="Grafik 10" descr="Ein Bild, das Gras, draußen, Himmel, alt enthält.&#10;&#10;Automatisch generierte Beschreibung">
            <a:extLst>
              <a:ext uri="{FF2B5EF4-FFF2-40B4-BE49-F238E27FC236}">
                <a16:creationId xmlns:a16="http://schemas.microsoft.com/office/drawing/2014/main" id="{8C0BCCCC-F204-D3E7-249B-190ECBA3C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335" y="1473143"/>
            <a:ext cx="4787900" cy="4572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A456023-1047-4148-A7EA-132655F7B533}"/>
              </a:ext>
            </a:extLst>
          </p:cNvPr>
          <p:cNvSpPr txBox="1"/>
          <p:nvPr/>
        </p:nvSpPr>
        <p:spPr>
          <a:xfrm>
            <a:off x="628650" y="5811829"/>
            <a:ext cx="283067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Peter Henry Emerson: </a:t>
            </a:r>
            <a:r>
              <a:rPr lang="en-US" sz="800" i="1" dirty="0"/>
              <a:t>In The Barley Harvest</a:t>
            </a:r>
            <a:r>
              <a:rPr lang="en-US" sz="800" dirty="0"/>
              <a:t>, </a:t>
            </a:r>
            <a:r>
              <a:rPr lang="en-US" sz="800" dirty="0" err="1"/>
              <a:t>etwa</a:t>
            </a:r>
            <a:r>
              <a:rPr lang="en-US" sz="800" dirty="0"/>
              <a:t> 1886</a:t>
            </a:r>
            <a:endParaRPr lang="de-CH" sz="800" dirty="0"/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D32997F8-05AB-2D91-25E8-FC92BCEFAC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91461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883" y="992527"/>
            <a:ext cx="7886700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F9B9D5-6011-1B16-7B14-BA23BFF5C3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390" y="1778427"/>
            <a:ext cx="8892480" cy="382141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4062879-9E54-1501-11A0-30E559B4A094}"/>
              </a:ext>
            </a:extLst>
          </p:cNvPr>
          <p:cNvSpPr txBox="1"/>
          <p:nvPr/>
        </p:nvSpPr>
        <p:spPr>
          <a:xfrm>
            <a:off x="7517341" y="5589911"/>
            <a:ext cx="153452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AKG Images (Ausschnitt)</a:t>
            </a:r>
          </a:p>
        </p:txBody>
      </p:sp>
      <p:pic>
        <p:nvPicPr>
          <p:cNvPr id="11" name="Grafik 10" descr="Ein Bild, das Gras, draußen, Himmel, alt enthält.&#10;&#10;Automatisch generierte Beschreibung">
            <a:extLst>
              <a:ext uri="{FF2B5EF4-FFF2-40B4-BE49-F238E27FC236}">
                <a16:creationId xmlns:a16="http://schemas.microsoft.com/office/drawing/2014/main" id="{8C0BCCCC-F204-D3E7-249B-190ECBA3C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557454"/>
            <a:ext cx="4787900" cy="4572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A456023-1047-4148-A7EA-132655F7B533}"/>
              </a:ext>
            </a:extLst>
          </p:cNvPr>
          <p:cNvSpPr txBox="1"/>
          <p:nvPr/>
        </p:nvSpPr>
        <p:spPr>
          <a:xfrm>
            <a:off x="628650" y="5893500"/>
            <a:ext cx="283067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Peter Henry Emerson: </a:t>
            </a:r>
            <a:r>
              <a:rPr lang="en-US" sz="800" i="1" dirty="0"/>
              <a:t>In The Barley Harvest</a:t>
            </a:r>
            <a:r>
              <a:rPr lang="en-US" sz="800" dirty="0"/>
              <a:t>, </a:t>
            </a:r>
            <a:r>
              <a:rPr lang="en-US" sz="800" dirty="0" err="1"/>
              <a:t>etwa</a:t>
            </a:r>
            <a:r>
              <a:rPr lang="en-US" sz="800" dirty="0"/>
              <a:t> 1886</a:t>
            </a:r>
            <a:endParaRPr lang="de-CH" sz="800" dirty="0"/>
          </a:p>
        </p:txBody>
      </p:sp>
      <p:pic>
        <p:nvPicPr>
          <p:cNvPr id="3" name="Grafik 2" descr="Ein Bild, das Baum, draußen, Säugetier, stehend enthält.&#10;&#10;Automatisch generierte Beschreibung">
            <a:extLst>
              <a:ext uri="{FF2B5EF4-FFF2-40B4-BE49-F238E27FC236}">
                <a16:creationId xmlns:a16="http://schemas.microsoft.com/office/drawing/2014/main" id="{58E62F47-28E9-3FFA-7954-011AEFF28F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516" y="1655248"/>
            <a:ext cx="3273556" cy="437641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2373ECF-2809-CE6A-85F6-F23E3170F16A}"/>
              </a:ext>
            </a:extLst>
          </p:cNvPr>
          <p:cNvSpPr txBox="1"/>
          <p:nvPr/>
        </p:nvSpPr>
        <p:spPr>
          <a:xfrm>
            <a:off x="6035888" y="6016166"/>
            <a:ext cx="264318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 von Josef Reinhard, </a:t>
            </a:r>
            <a:r>
              <a:rPr lang="en-US" sz="800" dirty="0" err="1"/>
              <a:t>Schweizerisches</a:t>
            </a:r>
            <a:r>
              <a:rPr lang="en-US" sz="800" dirty="0"/>
              <a:t> </a:t>
            </a:r>
            <a:r>
              <a:rPr lang="en-US" sz="800" dirty="0" err="1"/>
              <a:t>Nationalmuseum</a:t>
            </a:r>
            <a:endParaRPr lang="de-CH" sz="800" dirty="0"/>
          </a:p>
        </p:txBody>
      </p:sp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4DC5C9FB-5379-74A0-B7CD-255ED74563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48313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555" y="969806"/>
            <a:ext cx="7886700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F9B9D5-6011-1B16-7B14-BA23BFF5C3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51" y="1629380"/>
            <a:ext cx="8820472" cy="379046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4062879-9E54-1501-11A0-30E559B4A094}"/>
              </a:ext>
            </a:extLst>
          </p:cNvPr>
          <p:cNvSpPr txBox="1"/>
          <p:nvPr/>
        </p:nvSpPr>
        <p:spPr>
          <a:xfrm>
            <a:off x="7443094" y="5406302"/>
            <a:ext cx="153452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AKG Images (Ausschnitt)</a:t>
            </a:r>
          </a:p>
        </p:txBody>
      </p:sp>
      <p:pic>
        <p:nvPicPr>
          <p:cNvPr id="11" name="Grafik 10" descr="Ein Bild, das Gras, draußen, Himmel, alt enthält.&#10;&#10;Automatisch generierte Beschreibung">
            <a:extLst>
              <a:ext uri="{FF2B5EF4-FFF2-40B4-BE49-F238E27FC236}">
                <a16:creationId xmlns:a16="http://schemas.microsoft.com/office/drawing/2014/main" id="{8C0BCCCC-F204-D3E7-249B-190ECBA3C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50" y="1518385"/>
            <a:ext cx="4787900" cy="4572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A456023-1047-4148-A7EA-132655F7B533}"/>
              </a:ext>
            </a:extLst>
          </p:cNvPr>
          <p:cNvSpPr txBox="1"/>
          <p:nvPr/>
        </p:nvSpPr>
        <p:spPr>
          <a:xfrm>
            <a:off x="664176" y="5828057"/>
            <a:ext cx="283067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Peter Henry Emerson: </a:t>
            </a:r>
            <a:r>
              <a:rPr lang="en-US" sz="800" i="1" dirty="0"/>
              <a:t>In The Barley Harvest</a:t>
            </a:r>
            <a:r>
              <a:rPr lang="en-US" sz="800" dirty="0"/>
              <a:t>, </a:t>
            </a:r>
            <a:r>
              <a:rPr lang="en-US" sz="800" dirty="0" err="1"/>
              <a:t>etwa</a:t>
            </a:r>
            <a:r>
              <a:rPr lang="en-US" sz="800" dirty="0"/>
              <a:t> 1886</a:t>
            </a:r>
            <a:endParaRPr lang="de-CH" sz="800" dirty="0"/>
          </a:p>
        </p:txBody>
      </p:sp>
      <p:pic>
        <p:nvPicPr>
          <p:cNvPr id="3" name="Grafik 2" descr="Ein Bild, das Baum, draußen, Säugetier, stehend enthält.&#10;&#10;Automatisch generierte Beschreibung">
            <a:extLst>
              <a:ext uri="{FF2B5EF4-FFF2-40B4-BE49-F238E27FC236}">
                <a16:creationId xmlns:a16="http://schemas.microsoft.com/office/drawing/2014/main" id="{58E62F47-28E9-3FFA-7954-011AEFF28F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101" y="1526435"/>
            <a:ext cx="3273556" cy="437641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2373ECF-2809-CE6A-85F6-F23E3170F16A}"/>
              </a:ext>
            </a:extLst>
          </p:cNvPr>
          <p:cNvSpPr txBox="1"/>
          <p:nvPr/>
        </p:nvSpPr>
        <p:spPr>
          <a:xfrm>
            <a:off x="5046867" y="2060848"/>
            <a:ext cx="283067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 von Josef Reinhard, </a:t>
            </a:r>
            <a:r>
              <a:rPr lang="en-US" sz="800" dirty="0" err="1"/>
              <a:t>Schweizerisches</a:t>
            </a:r>
            <a:r>
              <a:rPr lang="en-US" sz="800" dirty="0"/>
              <a:t> </a:t>
            </a:r>
            <a:r>
              <a:rPr lang="en-US" sz="800" dirty="0" err="1"/>
              <a:t>Nationalmuseum</a:t>
            </a:r>
            <a:endParaRPr lang="de-CH" sz="80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243E635-3A75-52F4-D4AF-C81CD2A09BD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460" y="1637021"/>
            <a:ext cx="6663953" cy="435959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685CAA1-2696-453E-EA02-8A657A69CA61}"/>
              </a:ext>
            </a:extLst>
          </p:cNvPr>
          <p:cNvSpPr txBox="1"/>
          <p:nvPr/>
        </p:nvSpPr>
        <p:spPr>
          <a:xfrm>
            <a:off x="5982428" y="5764350"/>
            <a:ext cx="1947985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George </a:t>
            </a:r>
            <a:r>
              <a:rPr lang="de-CH" sz="800" dirty="0" err="1"/>
              <a:t>Soper</a:t>
            </a:r>
            <a:r>
              <a:rPr lang="de-CH" sz="800" dirty="0"/>
              <a:t>, The </a:t>
            </a:r>
            <a:r>
              <a:rPr lang="de-CH" sz="800" dirty="0" err="1"/>
              <a:t>Manure</a:t>
            </a:r>
            <a:r>
              <a:rPr lang="de-CH" sz="800" dirty="0"/>
              <a:t> </a:t>
            </a:r>
            <a:r>
              <a:rPr lang="de-CH" sz="800" dirty="0" err="1"/>
              <a:t>Cart</a:t>
            </a:r>
            <a:endParaRPr lang="de-CH" sz="800" dirty="0"/>
          </a:p>
        </p:txBody>
      </p:sp>
      <p:sp>
        <p:nvSpPr>
          <p:cNvPr id="14" name="Foliennummernplatzhalter 4">
            <a:extLst>
              <a:ext uri="{FF2B5EF4-FFF2-40B4-BE49-F238E27FC236}">
                <a16:creationId xmlns:a16="http://schemas.microsoft.com/office/drawing/2014/main" id="{60EAA03D-8B68-ABCF-4E5B-5ED3756D8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dirty="0" smtClean="0"/>
              <a:t>23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7176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90495"/>
            <a:ext cx="8256247" cy="5112568"/>
          </a:xfrm>
        </p:spPr>
        <p:txBody>
          <a:bodyPr>
            <a:normAutofit fontScale="92500" lnSpcReduction="10000"/>
          </a:bodyPr>
          <a:lstStyle/>
          <a:p>
            <a:pPr marL="269875" lvl="1" indent="0">
              <a:lnSpc>
                <a:spcPct val="130000"/>
              </a:lnSpc>
              <a:buClrTx/>
              <a:buNone/>
            </a:pPr>
            <a:r>
              <a:rPr lang="de-CH" dirty="0"/>
              <a:t>4) 1. Agrarrevolution im Mittelland (1750-1850)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Neue Kulturen: Kartoffel und Futterklee. -&gt;Brache unnötig. -&gt;Mehr Ackerland. -&gt;Mehr und besseres Futter für Tiere.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Neu Sommerstallhaltung. -&gt; Endlich viel mehr Hofdünger! -&gt;Ertragssteigerung beim Getreide. -&gt;Auch Mist für Matten (Aufkommen der </a:t>
            </a:r>
            <a:r>
              <a:rPr lang="de-CH" dirty="0" err="1"/>
              <a:t>Fromentalwiesen</a:t>
            </a:r>
            <a:r>
              <a:rPr lang="de-CH" dirty="0"/>
              <a:t>). Neuer Hauptfokus: Möglichst viele Tiere. Damit möglichst viel Mist für Getreide!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Da Tiere im Stall: </a:t>
            </a:r>
            <a:r>
              <a:rPr lang="de-CH" dirty="0" err="1"/>
              <a:t>Zelg</a:t>
            </a:r>
            <a:r>
              <a:rPr lang="de-CH" dirty="0"/>
              <a:t> und Allmende werden aufgeteilt. -&gt;Neu Privatbesitz (Aufhebung der Feudallasten!).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Neu Talkäsereien: Milch haltbar machen. Neu: Schweine.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Immer noch Selbstversorgung. Keine Importe. Keine Läden.</a:t>
            </a:r>
          </a:p>
          <a:p>
            <a:pPr marL="539750" lvl="1" indent="-269875">
              <a:lnSpc>
                <a:spcPct val="130000"/>
              </a:lnSpc>
              <a:buClrTx/>
            </a:pPr>
            <a:r>
              <a:rPr lang="de-CH" dirty="0"/>
              <a:t>Aber immer noch Hungersnöte: 1816 Jahr ohne Sommer, ca.1850 Krautfäule zerstört Kartoffelernte.</a:t>
            </a:r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C90E58-31E0-8821-E68F-36F3160F4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27013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DE6F998C-A351-350B-71A3-917960F54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09043"/>
            <a:ext cx="7886700" cy="467995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endParaRPr lang="de-CH" dirty="0"/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70EDAAB-BC1E-DC4B-51AE-CEB25510F6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592844"/>
            <a:ext cx="5544616" cy="412545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4171398" y="5040459"/>
            <a:ext cx="247063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i="1" dirty="0"/>
              <a:t>Das Tischgebet im Kanton Bern</a:t>
            </a:r>
            <a:r>
              <a:rPr lang="de-CH" sz="800" dirty="0"/>
              <a:t>. Lithografie nach einer Zeichnung von Ludwig Vogel, erste Hälfte 19. Jahrhundert (Schweizerisches Nationalmuseum).</a:t>
            </a:r>
          </a:p>
        </p:txBody>
      </p:sp>
      <p:graphicFrame>
        <p:nvGraphicFramePr>
          <p:cNvPr id="11" name="Tabelle 8">
            <a:extLst>
              <a:ext uri="{FF2B5EF4-FFF2-40B4-BE49-F238E27FC236}">
                <a16:creationId xmlns:a16="http://schemas.microsoft.com/office/drawing/2014/main" id="{814C9E20-FDBD-FB8D-53BB-8FDBEBBF56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666058"/>
              </p:ext>
            </p:extLst>
          </p:nvPr>
        </p:nvGraphicFramePr>
        <p:xfrm>
          <a:off x="650892" y="5688993"/>
          <a:ext cx="7886699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86699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Endlich ein kleines bisschen mehr…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C3B01A3E-EF22-8B96-81D3-344A251AF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832042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95610"/>
            <a:ext cx="7886700" cy="4680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CH" dirty="0"/>
              <a:t>4) 1. Agrarrevolution im Mittelland (1750-1850)</a:t>
            </a:r>
          </a:p>
          <a:p>
            <a:r>
              <a:rPr lang="de-CH" dirty="0"/>
              <a:t>Neue Kulturen: Kartoffel und Futterklee. -&gt;Brache unnötig. -&gt;Mehr Ackerland. -&gt;Mehr und besseres Futter für Tiere.</a:t>
            </a:r>
          </a:p>
          <a:p>
            <a:r>
              <a:rPr lang="de-CH" dirty="0"/>
              <a:t>Neu Sommerstallhaltung. -&gt; Endlich viel mehr Hofdünger! -&gt;Ertragssteigerung beim Getreide. -&gt;Auch Mist für Matten (Aufkommen der </a:t>
            </a:r>
            <a:r>
              <a:rPr lang="de-CH" dirty="0" err="1"/>
              <a:t>Fromentalwiesen</a:t>
            </a:r>
            <a:r>
              <a:rPr lang="de-CH" dirty="0"/>
              <a:t>). Neuer Hauptfokus: Möglichst viele Tiere. Damit möglichst viel Mist für Getreide!</a:t>
            </a:r>
          </a:p>
          <a:p>
            <a:r>
              <a:rPr lang="de-CH" dirty="0"/>
              <a:t>Da Tiere im Stall: </a:t>
            </a:r>
            <a:r>
              <a:rPr lang="de-CH" dirty="0" err="1"/>
              <a:t>Zelg</a:t>
            </a:r>
            <a:r>
              <a:rPr lang="de-CH" dirty="0"/>
              <a:t> und Allmende werden aufgeteilt. -&gt;Neu Privatbesitz (Aufhebung der Feudallasten!).</a:t>
            </a:r>
          </a:p>
          <a:p>
            <a:r>
              <a:rPr lang="de-CH" dirty="0"/>
              <a:t>Neu Talkäsereien: Milch haltbar machen. Neu: Schweine.</a:t>
            </a:r>
          </a:p>
          <a:p>
            <a:r>
              <a:rPr lang="de-CH" dirty="0"/>
              <a:t>Immer noch Selbstversorgung. Keine Importe. Keine Läden.</a:t>
            </a:r>
          </a:p>
          <a:p>
            <a:r>
              <a:rPr lang="de-CH" dirty="0"/>
              <a:t>Aber immer noch Hungersnöte: 1816 Jahr ohne Sommer, ca.1850 Krautfäule zerstört Kartoffelernte.</a:t>
            </a:r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E9CFDE5C-35B8-728A-32F2-98D887C33CDC}"/>
              </a:ext>
            </a:extLst>
          </p:cNvPr>
          <p:cNvSpPr txBox="1">
            <a:spLocks/>
          </p:cNvSpPr>
          <p:nvPr/>
        </p:nvSpPr>
        <p:spPr>
          <a:xfrm>
            <a:off x="628650" y="1587583"/>
            <a:ext cx="7886700" cy="417480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Und die Biodiversität?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Die Brache ist weggefallen. Stattdessen Futterklee und Kartoffeln.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Die Tiere sind viel mehr im Stall. Matten werden vermehrt gemäht, Beweidung nimmt ab.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Weiterhin </a:t>
            </a:r>
            <a:r>
              <a:rPr lang="de-CH" dirty="0">
                <a:solidFill>
                  <a:srgbClr val="FF0000"/>
                </a:solidFill>
              </a:rPr>
              <a:t>Wald-Wiese-Kontinuum</a:t>
            </a:r>
            <a:r>
              <a:rPr lang="de-CH" dirty="0"/>
              <a:t>, aber wegen vermehrter Mahd weniger Übergänge. Mehr gedüngte Flächen.</a:t>
            </a:r>
          </a:p>
          <a:p>
            <a:pPr marL="0" indent="0">
              <a:buNone/>
            </a:pPr>
            <a:r>
              <a:rPr lang="de-CH" dirty="0">
                <a:solidFill>
                  <a:srgbClr val="FF0000"/>
                </a:solidFill>
              </a:rPr>
              <a:t>Und die Biodiversität? Stagniert, nimmt nicht weiter zu.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FFC5CA01-8D81-8457-878B-2A28750B4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8812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127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A2CAC9-B917-4AF7-9C71-B334B59148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665930"/>
            <a:ext cx="5868144" cy="438888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0384320C-6517-83D7-9630-FAADACF5B1D2}"/>
              </a:ext>
            </a:extLst>
          </p:cNvPr>
          <p:cNvSpPr txBox="1"/>
          <p:nvPr/>
        </p:nvSpPr>
        <p:spPr>
          <a:xfrm>
            <a:off x="5724128" y="5789838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F5F3375-D7D2-7568-F377-0B767A943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75990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66" y="970767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A2CAC9-B917-4AF7-9C71-B334B59148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1835" y="1567922"/>
            <a:ext cx="5868144" cy="438888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0384320C-6517-83D7-9630-FAADACF5B1D2}"/>
              </a:ext>
            </a:extLst>
          </p:cNvPr>
          <p:cNvSpPr txBox="1"/>
          <p:nvPr/>
        </p:nvSpPr>
        <p:spPr>
          <a:xfrm>
            <a:off x="6094211" y="5696064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5D8C9FB0-1228-E910-7CB0-1A7D730538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1597534"/>
            <a:ext cx="2851939" cy="457530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BF01815-7723-9C17-3E86-2E4F8D771C18}"/>
              </a:ext>
            </a:extLst>
          </p:cNvPr>
          <p:cNvSpPr txBox="1"/>
          <p:nvPr/>
        </p:nvSpPr>
        <p:spPr>
          <a:xfrm>
            <a:off x="3864047" y="5918118"/>
            <a:ext cx="1675556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https://www.parlament.ch</a:t>
            </a:r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621DB3CE-E054-D78C-4054-C81188C195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8293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910" y="324373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910" y="980728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r>
              <a:rPr lang="de-CH" dirty="0"/>
              <a:t>Bundesverfassung 1848: Moderne Schweiz.</a:t>
            </a:r>
          </a:p>
          <a:p>
            <a:r>
              <a:rPr lang="de-CH" dirty="0"/>
              <a:t>Eisenbahn und Dampfschiff: Ab 1860 Import von billigem Getreide. Agrarkrise: Umstrukturierung von Getreideanbau zu Milchwirtschaft. Neu: Käseexport.</a:t>
            </a:r>
          </a:p>
          <a:p>
            <a:r>
              <a:rPr lang="de-CH" dirty="0"/>
              <a:t>Neu: Landwirtschaftliche Schulen, Konsumvereine, Bauernverband, Agrarpolitik, Agrarwissenschaften an ETH.</a:t>
            </a:r>
          </a:p>
          <a:p>
            <a:r>
              <a:rPr lang="de-CH" dirty="0"/>
              <a:t>Mechanisierung, erste Kunstdüngerfabriken.</a:t>
            </a:r>
          </a:p>
          <a:p>
            <a:r>
              <a:rPr lang="de-CH" dirty="0"/>
              <a:t>Juragewässerkorrektion, Waldgesetz.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9D95D95-9284-CF45-0C3F-19FDB6F36C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359" y="1412776"/>
            <a:ext cx="8053251" cy="477688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5551375" y="6192512"/>
            <a:ext cx="3040235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https://map.geo.admin.ch. Grosses Moos, Karte von 1866.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B134EB4-55E4-BDA2-B483-6D48AA75F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29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730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1) Naturlandschaft: </a:t>
            </a:r>
            <a:r>
              <a:rPr lang="de-CH" dirty="0" err="1"/>
              <a:t>Klimaxvegetation</a:t>
            </a:r>
            <a:r>
              <a:rPr lang="de-CH" dirty="0"/>
              <a:t>? Megaherbivoren?</a:t>
            </a:r>
          </a:p>
          <a:p>
            <a:pPr lvl="1">
              <a:buClrTx/>
            </a:pPr>
            <a:r>
              <a:rPr lang="de-CH" dirty="0"/>
              <a:t>Menschen waren Jäger und Sammler</a:t>
            </a:r>
          </a:p>
          <a:p>
            <a:pPr lvl="1">
              <a:buClrTx/>
            </a:pPr>
            <a:r>
              <a:rPr lang="de-CH" dirty="0"/>
              <a:t>Im Gebiet der Schweiz Menschen seit Altsteinzeit</a:t>
            </a:r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7" name="Grafik 6" descr="Ein Bild, das Baum, Natur, Wasser, grün enthält.&#10;&#10;Automatisch generierte Beschreibung">
            <a:extLst>
              <a:ext uri="{FF2B5EF4-FFF2-40B4-BE49-F238E27FC236}">
                <a16:creationId xmlns:a16="http://schemas.microsoft.com/office/drawing/2014/main" id="{EBE15DC1-27C7-BD19-37A8-AB5ACCC3CF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71051" y="-210483"/>
            <a:ext cx="2201896" cy="8821489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82AA73-768E-3F1D-7645-E58AE966B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9AD3D4-79DA-4A5C-93D7-9120A4097E2F}" type="slidenum">
              <a:rPr lang="de-CH" smtClean="0"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29730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26" y="99965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r>
              <a:rPr lang="de-CH" dirty="0"/>
              <a:t>Bundesverfassung 1848: Moderne Schweiz.</a:t>
            </a:r>
          </a:p>
          <a:p>
            <a:r>
              <a:rPr lang="de-CH" dirty="0"/>
              <a:t>Eisenbahn und Dampfschiff: Ab 1860 Import von billigem Getreide. Agrarkrise: Umstrukturierung von Getreideanbau zu Milchwirtschaft. Neu: Käseexport.</a:t>
            </a:r>
          </a:p>
          <a:p>
            <a:r>
              <a:rPr lang="de-CH" dirty="0"/>
              <a:t>Neu: Landwirtschaftliche Schulen, Konsumvereine, Bauernverband, Agrarpolitik, Agrarwissenschaften an ETH.</a:t>
            </a:r>
          </a:p>
          <a:p>
            <a:r>
              <a:rPr lang="de-CH" dirty="0"/>
              <a:t>Mechanisierung, erste Kunstdüngerfabriken.</a:t>
            </a:r>
          </a:p>
          <a:p>
            <a:r>
              <a:rPr lang="de-CH" dirty="0"/>
              <a:t>Juragewässerkorrektion, Waldgesetz.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4DED773-6E52-7BAC-849E-892A6583C5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605" y="1457520"/>
            <a:ext cx="8222974" cy="483431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5624344" y="6076386"/>
            <a:ext cx="3040235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https://map.geo.admin.ch. Grosses Moos, Karte von 1883.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3013D897-B85F-3993-50D4-395D48D7A0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862309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835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r>
              <a:rPr lang="de-CH" dirty="0"/>
              <a:t>Bundesverfassung 1848: Moderne Schweiz.</a:t>
            </a:r>
          </a:p>
          <a:p>
            <a:r>
              <a:rPr lang="de-CH" dirty="0"/>
              <a:t>Eisenbahn und Dampfschiff: Ab 1860 Import von billigem Getreide. Agrarkrise: Umstrukturierung von Getreideanbau zu Milchwirtschaft. Neu: Käseexport.</a:t>
            </a:r>
          </a:p>
          <a:p>
            <a:r>
              <a:rPr lang="de-CH" dirty="0"/>
              <a:t>Neu: Landwirtschaftliche Schulen, Konsumvereine, Bauernverband, Agrarpolitik, Agrarwissenschaften an ETH.</a:t>
            </a:r>
          </a:p>
          <a:p>
            <a:r>
              <a:rPr lang="de-CH" dirty="0"/>
              <a:t>Mechanisierung, erste Kunstdüngerfabriken.</a:t>
            </a:r>
          </a:p>
          <a:p>
            <a:r>
              <a:rPr lang="de-CH" dirty="0"/>
              <a:t>Juragewässerkorrektion, Waldgesetz.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4DED773-6E52-7BAC-849E-892A6583C5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676" y="1449142"/>
            <a:ext cx="8222974" cy="483431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5631689" y="6021924"/>
            <a:ext cx="3040235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https://map.geo.admin.ch. Grosses Moos, Karte von 1883.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DD88986-B8F5-6823-A3F1-42C18CE1D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232" y="1580069"/>
            <a:ext cx="6887536" cy="451548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39BCC7F-91CE-FEA6-8F88-CD4E8794617C}"/>
              </a:ext>
            </a:extLst>
          </p:cNvPr>
          <p:cNvSpPr txBox="1"/>
          <p:nvPr/>
        </p:nvSpPr>
        <p:spPr>
          <a:xfrm>
            <a:off x="1408847" y="5678350"/>
            <a:ext cx="315679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Quelle: </a:t>
            </a:r>
            <a:r>
              <a:rPr lang="de-CH" sz="800" dirty="0"/>
              <a:t>Schloss Zeil mit Umgebung, undatierter Kupferstich, Augsburg, Verleger Wolff, 17. Jh. (Waldburg-</a:t>
            </a:r>
            <a:r>
              <a:rPr lang="de-CH" sz="800" dirty="0" err="1"/>
              <a:t>Zeil'sches</a:t>
            </a:r>
            <a:r>
              <a:rPr lang="de-CH" sz="800" dirty="0"/>
              <a:t> Gesamtarchiv </a:t>
            </a:r>
            <a:r>
              <a:rPr lang="de-CH" sz="800" dirty="0" err="1"/>
              <a:t>Schloß</a:t>
            </a:r>
            <a:r>
              <a:rPr lang="de-CH" sz="800" dirty="0"/>
              <a:t> Zeil).</a:t>
            </a:r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05209180-1273-8F9A-22CF-16717C54EE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506409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2168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8119814" cy="45761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pPr lvl="1">
              <a:buClrTx/>
            </a:pPr>
            <a:r>
              <a:rPr lang="de-CH" dirty="0"/>
              <a:t>Eisenbahn und Dampfschiff: Ab 1860 Import von billigem Getreide. Agrarkrise: Umstrukturierung von Getreideanbau zu Milchwirtschaft. </a:t>
            </a:r>
            <a:r>
              <a:rPr lang="de-CH" dirty="0">
                <a:solidFill>
                  <a:srgbClr val="FF0000"/>
                </a:solidFill>
              </a:rPr>
              <a:t>Hauptfokus: Käseexport.</a:t>
            </a:r>
          </a:p>
          <a:p>
            <a:pPr lvl="1">
              <a:buClrTx/>
            </a:pPr>
            <a:r>
              <a:rPr lang="de-CH" dirty="0"/>
              <a:t>Mechanisierung mit Zugtieren.</a:t>
            </a:r>
          </a:p>
          <a:p>
            <a:pPr lvl="1">
              <a:buClrTx/>
            </a:pPr>
            <a:r>
              <a:rPr lang="de-CH" dirty="0"/>
              <a:t>Neu: Konsumvereine (z.B. 1851 Konsumverein Zürich) -&gt;Läden.</a:t>
            </a:r>
          </a:p>
          <a:p>
            <a:pPr lvl="1">
              <a:buClrTx/>
            </a:pPr>
            <a:r>
              <a:rPr lang="de-CH" dirty="0"/>
              <a:t>Neu :Agrarpolitik (ab 1851 Beiträge an landwirtschaftliche Vereine), Landwirtschaftliche Schulen (Strickhof seit 1853), Agrarwissenschaften an ETH (1871), Schweizer Bauernverband (ab 1897). </a:t>
            </a:r>
          </a:p>
          <a:p>
            <a:pPr lvl="1">
              <a:buClrTx/>
            </a:pPr>
            <a:r>
              <a:rPr lang="de-CH" dirty="0"/>
              <a:t>Bundesverfassung 1848: Moderne Schweiz.</a:t>
            </a:r>
          </a:p>
          <a:p>
            <a:pPr lvl="1">
              <a:buClrTx/>
            </a:pPr>
            <a:r>
              <a:rPr lang="de-CH" dirty="0"/>
              <a:t>Juragewässerkorrektion 1868, Waldgesetz 1876.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861A7B7-5EBE-F609-F19B-5F063778D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2068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73" y="376940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096941"/>
            <a:ext cx="7886700" cy="4982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pic>
        <p:nvPicPr>
          <p:cNvPr id="5" name="Grafik 4" descr="Ein Bild, das Gras, draußen, Himmel, Kuh enthält.&#10;&#10;Automatisch generierte Beschreibung">
            <a:extLst>
              <a:ext uri="{FF2B5EF4-FFF2-40B4-BE49-F238E27FC236}">
                <a16:creationId xmlns:a16="http://schemas.microsoft.com/office/drawing/2014/main" id="{6028555B-FA22-69BE-AE48-BCF1A5B916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5616" y="1665031"/>
            <a:ext cx="6391622" cy="4320480"/>
          </a:xfrm>
          <a:prstGeom prst="rect">
            <a:avLst/>
          </a:prstGeom>
        </p:spPr>
      </p:pic>
      <p:graphicFrame>
        <p:nvGraphicFramePr>
          <p:cNvPr id="6" name="Tabelle 8">
            <a:extLst>
              <a:ext uri="{FF2B5EF4-FFF2-40B4-BE49-F238E27FC236}">
                <a16:creationId xmlns:a16="http://schemas.microsoft.com/office/drawing/2014/main" id="{C67DE58F-011E-B78F-A1F2-6C02F763F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51612"/>
              </p:ext>
            </p:extLst>
          </p:nvPr>
        </p:nvGraphicFramePr>
        <p:xfrm>
          <a:off x="707273" y="5683107"/>
          <a:ext cx="7177096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77096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Es geht vorwärts so schnell wie noch nie!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C6F3951B-AF24-8A09-0AD1-37394CF5F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43018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921" y="1085127"/>
            <a:ext cx="7886700" cy="4680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CH" dirty="0"/>
              <a:t>5) 2. Agrarrevolution: Industrialisierung (ab 1850)</a:t>
            </a:r>
          </a:p>
          <a:p>
            <a:r>
              <a:rPr lang="de-CH" dirty="0"/>
              <a:t>Eisenbahn und Dampfschiff: Ab 1860 Import von billigem Getreide. Agrarkrise: Umstrukturierung von Getreideanbau zu Milchwirtschaft. </a:t>
            </a:r>
            <a:r>
              <a:rPr lang="de-CH" dirty="0">
                <a:solidFill>
                  <a:srgbClr val="FF0000"/>
                </a:solidFill>
              </a:rPr>
              <a:t>Hauptfokus: Käseexport.</a:t>
            </a:r>
          </a:p>
          <a:p>
            <a:r>
              <a:rPr lang="de-CH" dirty="0"/>
              <a:t>Mechanisierung mit Zugtieren.</a:t>
            </a:r>
          </a:p>
          <a:p>
            <a:r>
              <a:rPr lang="de-CH" dirty="0"/>
              <a:t>Neu: Konsumvereine (z.B. 1851 Konsumverein Zürich) -&gt;Läden.</a:t>
            </a:r>
          </a:p>
          <a:p>
            <a:r>
              <a:rPr lang="de-CH" dirty="0"/>
              <a:t>Neu :Agrarpolitik (ab 1851 Beiträge an landwirtschaftliche Vereine), Landwirtschaftliche Schulen (Strickhof seit 1853), Agrarwissenschaften an ETH (1871), Schweizer Bauernverband (ab 1897). </a:t>
            </a:r>
          </a:p>
          <a:p>
            <a:r>
              <a:rPr lang="de-CH" dirty="0"/>
              <a:t>Bundesverfassung 1848: Moderne Schweiz.</a:t>
            </a:r>
          </a:p>
          <a:p>
            <a:r>
              <a:rPr lang="de-CH" dirty="0"/>
              <a:t>Juragewässerkorrektion 1868, Waldgesetz 1876.</a:t>
            </a:r>
          </a:p>
          <a:p>
            <a:endParaRPr lang="de-CH" dirty="0"/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6420FCB-96F8-15BA-DCBA-C50C4542F2B7}"/>
              </a:ext>
            </a:extLst>
          </p:cNvPr>
          <p:cNvSpPr txBox="1">
            <a:spLocks/>
          </p:cNvSpPr>
          <p:nvPr/>
        </p:nvSpPr>
        <p:spPr>
          <a:xfrm>
            <a:off x="628650" y="1610597"/>
            <a:ext cx="8047806" cy="416227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de-CH" dirty="0"/>
              <a:t>Und die Biodiversität?</a:t>
            </a: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de-CH" dirty="0"/>
              <a:t>Zeit der grossen Gewässerkorrektionen und Trockenlegungen.</a:t>
            </a: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de-CH" dirty="0"/>
              <a:t>Waldgesetz: Strikte Trennung von Wald und Landwirtschaft. Wald darf nicht mehr beweidet werden.</a:t>
            </a: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de-CH" dirty="0"/>
              <a:t>Getreideproduktion lohnt sich nicht mehr, dafür Viehwirtschaft.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de-CH" dirty="0">
                <a:solidFill>
                  <a:srgbClr val="FF0000"/>
                </a:solidFill>
              </a:rPr>
              <a:t>Biodiversität beginnt abzunehmen, da weniger Übergänge, und weniger verschiedene Lebensraumtypen, sowie Verschwinden einiger grosser Feuchtgebietslebensräume.</a:t>
            </a:r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2FB0D053-31A2-6C62-B84B-16BCB3CC5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251690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4664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6) Die Weltkriege und dazwischen</a:t>
            </a:r>
          </a:p>
          <a:p>
            <a:pPr marL="0" indent="0">
              <a:buNone/>
            </a:pPr>
            <a:endParaRPr lang="de-CH" sz="400" dirty="0"/>
          </a:p>
          <a:p>
            <a:pPr lvl="1">
              <a:buClrTx/>
            </a:pPr>
            <a:r>
              <a:rPr lang="de-CH" dirty="0"/>
              <a:t>Erster Weltkrieg: Import bricht ein, alle Lebensmittel rationiert. </a:t>
            </a:r>
            <a:r>
              <a:rPr lang="de-CH" dirty="0">
                <a:solidFill>
                  <a:srgbClr val="FF0000"/>
                </a:solidFill>
              </a:rPr>
              <a:t>Fokus wieder auf Ackerbau </a:t>
            </a:r>
            <a:r>
              <a:rPr lang="de-CH" dirty="0"/>
              <a:t>(statt Viehwirtschaft).</a:t>
            </a:r>
          </a:p>
          <a:p>
            <a:pPr lvl="1">
              <a:buClrTx/>
            </a:pPr>
            <a:r>
              <a:rPr lang="de-CH" dirty="0"/>
              <a:t>Zwischenkriegszeit: Freier Weltmarkt mit starken Preisschwankungen, Garantiepreis für Inlandgetreide, Bau </a:t>
            </a:r>
            <a:r>
              <a:rPr lang="de-CH" dirty="0" err="1"/>
              <a:t>Siloturm</a:t>
            </a:r>
            <a:r>
              <a:rPr lang="de-CH" dirty="0"/>
              <a:t> Basel, erste Insektizide, erste Traktorenfabrik.</a:t>
            </a:r>
          </a:p>
          <a:p>
            <a:pPr lvl="1">
              <a:buClrTx/>
            </a:pPr>
            <a:r>
              <a:rPr lang="de-CH" dirty="0"/>
              <a:t>Zweiter Weltkrieg: Alle Lebensmittel rationiert. Anbauschlacht, Anbaupflicht (Plan Wahlen).</a:t>
            </a:r>
            <a:r>
              <a:rPr lang="de-CH" dirty="0">
                <a:solidFill>
                  <a:srgbClr val="FF0000"/>
                </a:solidFill>
              </a:rPr>
              <a:t> Fokus wieder auf Ackerbau</a:t>
            </a:r>
            <a:r>
              <a:rPr lang="de-CH" dirty="0"/>
              <a:t> (statt Viehwirtschaft).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D883495-736D-A90F-CA84-7DD4104A7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640160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Die Weltkriege und dazwischen</a:t>
            </a:r>
          </a:p>
          <a:p>
            <a:r>
              <a:rPr lang="de-CH" dirty="0"/>
              <a:t>Erster Weltkrieg: Import bricht ein, alle Lebensmittel rationiert. Fokus wieder auf Ackerbau (statt Viehwirtschaft).</a:t>
            </a:r>
          </a:p>
          <a:p>
            <a:r>
              <a:rPr lang="de-CH" dirty="0"/>
              <a:t>Zwischenkriegszeit: Feier Weltmarkt mit starken Preisschwankungen, Garantiepreis für Inlandgetreide, Bau </a:t>
            </a:r>
            <a:r>
              <a:rPr lang="de-CH" dirty="0" err="1"/>
              <a:t>Siloturm</a:t>
            </a:r>
            <a:r>
              <a:rPr lang="de-CH" dirty="0"/>
              <a:t> Basel, erste Insektizide, erste Traktorenfabrik.</a:t>
            </a:r>
          </a:p>
          <a:p>
            <a:r>
              <a:rPr lang="de-CH" dirty="0"/>
              <a:t>Zweiter Weltkrieg: Alle Lebensmittel rationiert. Anbauschlacht, Anbaupflicht (Plan Wahlen). Fokus wieder auf Ackerbau (statt Viehwirtschaft).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74E83BB-8A63-9701-6E76-5F73AE25CB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616" y="1074218"/>
            <a:ext cx="4549881" cy="4680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CED4F7-B5E1-D54D-DAF4-EC10095D8560}"/>
              </a:ext>
            </a:extLst>
          </p:cNvPr>
          <p:cNvSpPr txBox="1"/>
          <p:nvPr/>
        </p:nvSpPr>
        <p:spPr>
          <a:xfrm>
            <a:off x="5762403" y="5371617"/>
            <a:ext cx="2820126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</a:t>
            </a:r>
            <a:r>
              <a:rPr lang="de-CH" sz="800" dirty="0"/>
              <a:t>Hans Staub, 1942 (Fotostiftung Schweiz, Winterthur).</a:t>
            </a:r>
          </a:p>
        </p:txBody>
      </p:sp>
      <p:graphicFrame>
        <p:nvGraphicFramePr>
          <p:cNvPr id="8" name="Tabelle 8">
            <a:extLst>
              <a:ext uri="{FF2B5EF4-FFF2-40B4-BE49-F238E27FC236}">
                <a16:creationId xmlns:a16="http://schemas.microsoft.com/office/drawing/2014/main" id="{5526224F-37A8-6353-DDFE-E16883D47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276377"/>
              </p:ext>
            </p:extLst>
          </p:nvPr>
        </p:nvGraphicFramePr>
        <p:xfrm>
          <a:off x="733782" y="5624477"/>
          <a:ext cx="7908494" cy="4585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08494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458576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Dem freien Markt überlassen ist zu unsicher.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D190E51A-CC96-4797-A177-F226E8BAA5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782" y="1074731"/>
            <a:ext cx="3542552" cy="454974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9E4658B-7902-3DBC-2C44-703F13581608}"/>
              </a:ext>
            </a:extLst>
          </p:cNvPr>
          <p:cNvSpPr txBox="1"/>
          <p:nvPr/>
        </p:nvSpPr>
        <p:spPr>
          <a:xfrm>
            <a:off x="2987824" y="5370045"/>
            <a:ext cx="1238296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</a:t>
            </a:r>
            <a:r>
              <a:rPr lang="de-CH" sz="800" dirty="0"/>
              <a:t>RDB/Getty Images</a:t>
            </a: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F2AAF8A4-7584-6962-D464-07EAFC26F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017523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3268B9E-C1F5-150A-1B37-1B4A301C4B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028" y="1711304"/>
            <a:ext cx="8639944" cy="399228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33" y="1031997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343B88-64E1-FF3D-BEAF-2FE505E9B48A}"/>
              </a:ext>
            </a:extLst>
          </p:cNvPr>
          <p:cNvSpPr txBox="1"/>
          <p:nvPr/>
        </p:nvSpPr>
        <p:spPr>
          <a:xfrm>
            <a:off x="7648423" y="5488149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E643D5-588F-DDBE-6637-6D70F3981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485998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1B62CEAE-39FC-CFCA-B61F-51B113B956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028" y="1711304"/>
            <a:ext cx="8639944" cy="399228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245" y="1003886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343B88-64E1-FF3D-BEAF-2FE505E9B48A}"/>
              </a:ext>
            </a:extLst>
          </p:cNvPr>
          <p:cNvSpPr txBox="1"/>
          <p:nvPr/>
        </p:nvSpPr>
        <p:spPr>
          <a:xfrm>
            <a:off x="7628272" y="5474517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68A8A6E-B779-DFF0-8291-2DC3AEB0F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938677"/>
            <a:ext cx="6480720" cy="432048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F22E50D-4DC0-9058-F551-12387761DC74}"/>
              </a:ext>
            </a:extLst>
          </p:cNvPr>
          <p:cNvSpPr txBox="1"/>
          <p:nvPr/>
        </p:nvSpPr>
        <p:spPr>
          <a:xfrm>
            <a:off x="6444208" y="5955661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171F699-3912-2DA2-E305-0EFEDDCAF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235" y="1938677"/>
            <a:ext cx="6480719" cy="429347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BF95A94-6AC6-B990-8402-BE9213C47EB0}"/>
              </a:ext>
            </a:extLst>
          </p:cNvPr>
          <p:cNvSpPr txBox="1"/>
          <p:nvPr/>
        </p:nvSpPr>
        <p:spPr>
          <a:xfrm>
            <a:off x="6560405" y="6028859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42E2BFAD-0FCB-9A50-7A4D-EA780F4BC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38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717881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3268B9E-C1F5-150A-1B37-1B4A301C4B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458" y="1678195"/>
            <a:ext cx="8676456" cy="399228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694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343B88-64E1-FF3D-BEAF-2FE505E9B48A}"/>
              </a:ext>
            </a:extLst>
          </p:cNvPr>
          <p:cNvSpPr txBox="1"/>
          <p:nvPr/>
        </p:nvSpPr>
        <p:spPr>
          <a:xfrm>
            <a:off x="7663365" y="5633674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68A8A6E-B779-DFF0-8291-2DC3AEB0F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938677"/>
            <a:ext cx="6480720" cy="432048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F22E50D-4DC0-9058-F551-12387761DC74}"/>
              </a:ext>
            </a:extLst>
          </p:cNvPr>
          <p:cNvSpPr txBox="1"/>
          <p:nvPr/>
        </p:nvSpPr>
        <p:spPr>
          <a:xfrm>
            <a:off x="6444208" y="5955661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171F699-3912-2DA2-E305-0EFEDDCAFE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326" y="1602356"/>
            <a:ext cx="6480719" cy="429347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BF95A94-6AC6-B990-8402-BE9213C47EB0}"/>
              </a:ext>
            </a:extLst>
          </p:cNvPr>
          <p:cNvSpPr txBox="1"/>
          <p:nvPr/>
        </p:nvSpPr>
        <p:spPr>
          <a:xfrm>
            <a:off x="6464965" y="5920861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5494FDF-A297-5712-A965-96BCE2730151}"/>
              </a:ext>
            </a:extLst>
          </p:cNvPr>
          <p:cNvSpPr txBox="1"/>
          <p:nvPr/>
        </p:nvSpPr>
        <p:spPr>
          <a:xfrm>
            <a:off x="6454586" y="6028583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0AAECCB-4C10-00F4-EA50-32665F51A96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534" y="1666276"/>
            <a:ext cx="6660232" cy="4440155"/>
          </a:xfrm>
          <a:prstGeom prst="rect">
            <a:avLst/>
          </a:prstGeom>
        </p:spPr>
      </p:pic>
      <p:sp>
        <p:nvSpPr>
          <p:cNvPr id="14" name="Foliennummernplatzhalter 4">
            <a:extLst>
              <a:ext uri="{FF2B5EF4-FFF2-40B4-BE49-F238E27FC236}">
                <a16:creationId xmlns:a16="http://schemas.microsoft.com/office/drawing/2014/main" id="{2460E6BA-42C2-50E6-C63D-D5C8CB2C6A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39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95629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1) Naturlandschaft: </a:t>
            </a:r>
            <a:r>
              <a:rPr lang="de-CH" dirty="0" err="1"/>
              <a:t>Klimaxvegetation</a:t>
            </a:r>
            <a:r>
              <a:rPr lang="de-CH" dirty="0"/>
              <a:t>? Megaherbivoren?</a:t>
            </a:r>
          </a:p>
          <a:p>
            <a:r>
              <a:rPr lang="de-CH" dirty="0"/>
              <a:t>Menschen waren Jäger und Sammler</a:t>
            </a:r>
          </a:p>
          <a:p>
            <a:r>
              <a:rPr lang="de-CH" dirty="0"/>
              <a:t>Im Gebiet der Schweiz Menschen seit Altsteinzeit</a:t>
            </a:r>
          </a:p>
          <a:p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7" name="Grafik 6" descr="Ein Bild, das Baum, Natur, Wasser, grün enthält.&#10;&#10;Automatisch generierte Beschreibung">
            <a:extLst>
              <a:ext uri="{FF2B5EF4-FFF2-40B4-BE49-F238E27FC236}">
                <a16:creationId xmlns:a16="http://schemas.microsoft.com/office/drawing/2014/main" id="{EBE15DC1-27C7-BD19-37A8-AB5ACCC3CF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90983" y="-226556"/>
            <a:ext cx="2162033" cy="8893497"/>
          </a:xfrm>
          <a:prstGeom prst="rect">
            <a:avLst/>
          </a:prstGeom>
        </p:spPr>
      </p:pic>
      <p:sp>
        <p:nvSpPr>
          <p:cNvPr id="5" name="Inhaltsplatzhalter 6">
            <a:extLst>
              <a:ext uri="{FF2B5EF4-FFF2-40B4-BE49-F238E27FC236}">
                <a16:creationId xmlns:a16="http://schemas.microsoft.com/office/drawing/2014/main" id="{9A00BDDE-07AF-EA2B-71FD-92262DF12582}"/>
              </a:ext>
            </a:extLst>
          </p:cNvPr>
          <p:cNvSpPr txBox="1">
            <a:spLocks/>
          </p:cNvSpPr>
          <p:nvPr/>
        </p:nvSpPr>
        <p:spPr>
          <a:xfrm>
            <a:off x="628650" y="1972382"/>
            <a:ext cx="7886700" cy="29687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Und die Biodiversität?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V.a. </a:t>
            </a:r>
            <a:r>
              <a:rPr lang="de-CH" b="1" dirty="0"/>
              <a:t>Wald</a:t>
            </a:r>
            <a:r>
              <a:rPr lang="de-CH" dirty="0"/>
              <a:t>. -&gt; Wegen Grossherbivoren mehr oder weniger viele Flecken mit «Wiese».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>
                <a:solidFill>
                  <a:srgbClr val="FF0000"/>
                </a:solidFill>
              </a:rPr>
              <a:t>Biodiversität relativ gering, da relativ wenig verschiedene Lebensraumtypen.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6457E192-D525-775B-7D60-D4F999952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310287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3268B9E-C1F5-150A-1B37-1B4A301C4B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768" y="1711644"/>
            <a:ext cx="8748464" cy="399228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0174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343B88-64E1-FF3D-BEAF-2FE505E9B48A}"/>
              </a:ext>
            </a:extLst>
          </p:cNvPr>
          <p:cNvSpPr txBox="1"/>
          <p:nvPr/>
        </p:nvSpPr>
        <p:spPr>
          <a:xfrm>
            <a:off x="7687757" y="5708119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68A8A6E-B779-DFF0-8291-2DC3AEB0F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707458"/>
            <a:ext cx="6480720" cy="432048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F22E50D-4DC0-9058-F551-12387761DC74}"/>
              </a:ext>
            </a:extLst>
          </p:cNvPr>
          <p:cNvSpPr txBox="1"/>
          <p:nvPr/>
        </p:nvSpPr>
        <p:spPr>
          <a:xfrm>
            <a:off x="6565089" y="5795569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C2E6C17A-46AE-54F5-2304-CED3AE697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121562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3268B9E-C1F5-150A-1B37-1B4A301C4B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768" y="1821549"/>
            <a:ext cx="8748464" cy="399228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134" y="1085127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343B88-64E1-FF3D-BEAF-2FE505E9B48A}"/>
              </a:ext>
            </a:extLst>
          </p:cNvPr>
          <p:cNvSpPr txBox="1"/>
          <p:nvPr/>
        </p:nvSpPr>
        <p:spPr>
          <a:xfrm>
            <a:off x="7615435" y="5530187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68A8A6E-B779-DFF0-8291-2DC3AEB0F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680994"/>
            <a:ext cx="6480720" cy="432048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F22E50D-4DC0-9058-F551-12387761DC74}"/>
              </a:ext>
            </a:extLst>
          </p:cNvPr>
          <p:cNvSpPr txBox="1"/>
          <p:nvPr/>
        </p:nvSpPr>
        <p:spPr>
          <a:xfrm>
            <a:off x="6218951" y="5713827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0B97EAF-BB72-1484-B927-2A932108A4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344" y="1865927"/>
            <a:ext cx="6237312" cy="4193264"/>
          </a:xfrm>
          <a:prstGeom prst="rect">
            <a:avLst/>
          </a:prstGeom>
        </p:spPr>
      </p:pic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FB62F5C3-E165-9438-10FB-7FBB88FB72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821550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08" y="126876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  <a:p>
            <a:pPr lvl="1">
              <a:buClrTx/>
            </a:pPr>
            <a:r>
              <a:rPr lang="de-CH" dirty="0"/>
              <a:t>Modernisierungseuphorie: Motorisierung und Chemisierung (Kunstdünger, chemische Herbizide, Fungizide, Insektizide) auf Grundlage von Erdöl als Energieträger.</a:t>
            </a:r>
          </a:p>
          <a:p>
            <a:pPr lvl="1">
              <a:buClrTx/>
            </a:pPr>
            <a:r>
              <a:rPr lang="de-CH" dirty="0"/>
              <a:t>Importfuttermittel (innere Aufstockung).</a:t>
            </a:r>
          </a:p>
          <a:p>
            <a:pPr lvl="1">
              <a:buClrTx/>
            </a:pPr>
            <a:r>
              <a:rPr lang="de-CH" dirty="0"/>
              <a:t>Erträge steigen so stark wie noch nie!</a:t>
            </a:r>
          </a:p>
          <a:p>
            <a:pPr lvl="1">
              <a:buClrTx/>
            </a:pPr>
            <a:r>
              <a:rPr lang="de-CH" dirty="0">
                <a:solidFill>
                  <a:srgbClr val="FF0000"/>
                </a:solidFill>
              </a:rPr>
              <a:t>Hauptfokus: Milch- und Fleischproduktion.</a:t>
            </a:r>
          </a:p>
          <a:p>
            <a:pPr lvl="1">
              <a:buClrTx/>
            </a:pPr>
            <a:r>
              <a:rPr lang="de-CH" dirty="0"/>
              <a:t>Aber: Einkommen in der Landwirtschaft bleiben tief.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BE7573E-4D7C-F355-D93D-0F2776235E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37487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  <a:p>
            <a:pPr lvl="1">
              <a:buClrTx/>
            </a:pPr>
            <a:r>
              <a:rPr lang="de-CH" dirty="0"/>
              <a:t>Am 1. Januar 1954 trat das </a:t>
            </a:r>
            <a:r>
              <a:rPr lang="de-CH" i="1" dirty="0"/>
              <a:t>Bundesgesetz vom 3. Oktober 1951 über die Förderung der Landwirtschaft und die Erhaltung des Bauernstandes (Landwirtschaftsgesetz)</a:t>
            </a:r>
            <a:r>
              <a:rPr lang="de-CH" dirty="0"/>
              <a:t> in Kraft.</a:t>
            </a:r>
          </a:p>
          <a:p>
            <a:pPr lvl="1">
              <a:buClrTx/>
            </a:pPr>
            <a:r>
              <a:rPr lang="de-CH" dirty="0"/>
              <a:t>Ziel: Nahrungsmittelknappheit endgültig überwinden.</a:t>
            </a:r>
          </a:p>
          <a:p>
            <a:pPr lvl="1">
              <a:buClrTx/>
            </a:pPr>
            <a:r>
              <a:rPr lang="de-CH" dirty="0"/>
              <a:t>Staatliche Preisstützungen (garantierte Abnahme). Bauer soll gleich viel verdienen wie Industriearbeiter.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B5B4F45-5CB7-E3F1-414E-7012A6EB5F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312815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126"/>
            <a:ext cx="8013626" cy="4831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pic>
        <p:nvPicPr>
          <p:cNvPr id="9" name="Grafik 8" descr="Ein Bild, das Text, Szene, Regal, Geschäft enthält.&#10;&#10;Automatisch generierte Beschreibung">
            <a:extLst>
              <a:ext uri="{FF2B5EF4-FFF2-40B4-BE49-F238E27FC236}">
                <a16:creationId xmlns:a16="http://schemas.microsoft.com/office/drawing/2014/main" id="{9CB73CFB-4F27-6D53-22A3-585EC4F33E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624" y="1643080"/>
            <a:ext cx="5868653" cy="4129793"/>
          </a:xfrm>
          <a:prstGeom prst="rect">
            <a:avLst/>
          </a:prstGeom>
        </p:spPr>
      </p:pic>
      <p:graphicFrame>
        <p:nvGraphicFramePr>
          <p:cNvPr id="3" name="Tabelle 8">
            <a:extLst>
              <a:ext uri="{FF2B5EF4-FFF2-40B4-BE49-F238E27FC236}">
                <a16:creationId xmlns:a16="http://schemas.microsoft.com/office/drawing/2014/main" id="{0F2985E2-D06C-5A99-F2A1-27173354D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273761"/>
              </p:ext>
            </p:extLst>
          </p:nvPr>
        </p:nvGraphicFramePr>
        <p:xfrm>
          <a:off x="628650" y="5520050"/>
          <a:ext cx="7759774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59774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Es gab nie zuvor so grosse Mengen an Lebensmittel für uns.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76354A10-9535-1FC9-34F0-CC07EF9E5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83337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8489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7) 3. Agrarrevolution: Grüne Revolution (ab 1950)</a:t>
            </a:r>
          </a:p>
        </p:txBody>
      </p:sp>
      <p:pic>
        <p:nvPicPr>
          <p:cNvPr id="9" name="Grafik 8" descr="Ein Bild, das Text, Szene, Regal, Geschäft enthält.&#10;&#10;Automatisch generierte Beschreibung">
            <a:extLst>
              <a:ext uri="{FF2B5EF4-FFF2-40B4-BE49-F238E27FC236}">
                <a16:creationId xmlns:a16="http://schemas.microsoft.com/office/drawing/2014/main" id="{9CB73CFB-4F27-6D53-22A3-585EC4F33E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7673" y="1953260"/>
            <a:ext cx="5868653" cy="4129793"/>
          </a:xfrm>
          <a:prstGeom prst="rect">
            <a:avLst/>
          </a:prstGeom>
        </p:spPr>
      </p:pic>
      <p:graphicFrame>
        <p:nvGraphicFramePr>
          <p:cNvPr id="3" name="Tabelle 8">
            <a:extLst>
              <a:ext uri="{FF2B5EF4-FFF2-40B4-BE49-F238E27FC236}">
                <a16:creationId xmlns:a16="http://schemas.microsoft.com/office/drawing/2014/main" id="{0F2985E2-D06C-5A99-F2A1-27173354DD32}"/>
              </a:ext>
            </a:extLst>
          </p:cNvPr>
          <p:cNvGraphicFramePr>
            <a:graphicFrameLocks noGrp="1"/>
          </p:cNvGraphicFramePr>
          <p:nvPr/>
        </p:nvGraphicFramePr>
        <p:xfrm>
          <a:off x="628650" y="5520050"/>
          <a:ext cx="7886699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86699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Es gab nie zuvor so grosse Mengen an Lebensmitteln für uns.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sp>
        <p:nvSpPr>
          <p:cNvPr id="5" name="Inhaltsplatzhalter 6">
            <a:extLst>
              <a:ext uri="{FF2B5EF4-FFF2-40B4-BE49-F238E27FC236}">
                <a16:creationId xmlns:a16="http://schemas.microsoft.com/office/drawing/2014/main" id="{B9763616-C504-FE8D-FD64-6CBC529B6120}"/>
              </a:ext>
            </a:extLst>
          </p:cNvPr>
          <p:cNvSpPr txBox="1">
            <a:spLocks/>
          </p:cNvSpPr>
          <p:nvPr/>
        </p:nvSpPr>
        <p:spPr>
          <a:xfrm>
            <a:off x="628649" y="1569817"/>
            <a:ext cx="7886700" cy="465336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Ausgeräumte Landschaften. Zu viele Nährstoffe in Boden und Gewässern. Pflanzenschutzmittel in Boden und Gewässern.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sz="1900" dirty="0"/>
          </a:p>
          <a:p>
            <a:pPr marL="0" lvl="1" indent="0">
              <a:spcBef>
                <a:spcPct val="20000"/>
              </a:spcBef>
              <a:buNone/>
            </a:pPr>
            <a:r>
              <a:rPr lang="de-CH" sz="2400" dirty="0"/>
              <a:t>1962 erscheint das Buch «Silent Spring» («Der Stumme Frühling») von Rachel Carson. Die Menschen beginnen zu merken, dass die Biodiversität abnimmt. Beginn der weltweiten Umweltbewegung.</a:t>
            </a:r>
          </a:p>
          <a:p>
            <a:pPr marL="0" lvl="1" indent="0">
              <a:spcBef>
                <a:spcPct val="20000"/>
              </a:spcBef>
              <a:buNone/>
            </a:pPr>
            <a:endParaRPr lang="de-CH" sz="1900" dirty="0"/>
          </a:p>
          <a:p>
            <a:pPr marL="0" lvl="1" indent="0">
              <a:spcBef>
                <a:spcPct val="20000"/>
              </a:spcBef>
              <a:buNone/>
            </a:pPr>
            <a:r>
              <a:rPr lang="de-CH" sz="2400" dirty="0"/>
              <a:t>«Der Weltuntergang» von Franz Hohler (geschrieben </a:t>
            </a:r>
            <a:r>
              <a:rPr lang="de-CH" sz="2400" b="1" dirty="0"/>
              <a:t>1974</a:t>
            </a:r>
            <a:r>
              <a:rPr lang="de-CH" sz="2400" dirty="0"/>
              <a:t>), hier präsentiert in der «Denkpause» von SRF1, 1983:</a:t>
            </a:r>
          </a:p>
          <a:p>
            <a:pPr marL="0" lvl="1" indent="0">
              <a:spcBef>
                <a:spcPct val="20000"/>
              </a:spcBef>
              <a:buNone/>
            </a:pPr>
            <a:r>
              <a:rPr lang="de-CH" sz="2400" dirty="0">
                <a:hlinkClick r:id="rId3"/>
              </a:rPr>
              <a:t>https://www.youtube.com/watch?v=6aFtTaOxlYI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A366DA50-2E4F-5244-9631-85488A545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36143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ion: 8 Zacken 2">
            <a:extLst>
              <a:ext uri="{FF2B5EF4-FFF2-40B4-BE49-F238E27FC236}">
                <a16:creationId xmlns:a16="http://schemas.microsoft.com/office/drawing/2014/main" id="{E6F71FA2-D14E-8B63-FFD5-FCDC883BF316}"/>
              </a:ext>
            </a:extLst>
          </p:cNvPr>
          <p:cNvSpPr/>
          <p:nvPr/>
        </p:nvSpPr>
        <p:spPr>
          <a:xfrm>
            <a:off x="6723694" y="346734"/>
            <a:ext cx="2321421" cy="1569914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solidFill>
                  <a:schemeClr val="tx1"/>
                </a:solidFill>
              </a:rPr>
              <a:t>Butterberg!</a:t>
            </a:r>
          </a:p>
        </p:txBody>
      </p:sp>
      <p:sp>
        <p:nvSpPr>
          <p:cNvPr id="5" name="Explosion: 8 Zacken 4">
            <a:extLst>
              <a:ext uri="{FF2B5EF4-FFF2-40B4-BE49-F238E27FC236}">
                <a16:creationId xmlns:a16="http://schemas.microsoft.com/office/drawing/2014/main" id="{7A6FB048-CEC5-BD97-D5BE-3DD3C3501122}"/>
              </a:ext>
            </a:extLst>
          </p:cNvPr>
          <p:cNvSpPr/>
          <p:nvPr/>
        </p:nvSpPr>
        <p:spPr>
          <a:xfrm>
            <a:off x="6804246" y="2219961"/>
            <a:ext cx="2240869" cy="164192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err="1">
                <a:solidFill>
                  <a:schemeClr val="tx1"/>
                </a:solidFill>
              </a:rPr>
              <a:t>Milchsee</a:t>
            </a:r>
            <a:r>
              <a:rPr lang="de-CH" dirty="0">
                <a:solidFill>
                  <a:schemeClr val="tx1"/>
                </a:solidFill>
              </a:rPr>
              <a:t>!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8255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Übergang ins heutige Direktzahlungssystem</a:t>
            </a:r>
          </a:p>
          <a:p>
            <a:pPr lvl="1">
              <a:buClrTx/>
            </a:pPr>
            <a:r>
              <a:rPr lang="de-CH" dirty="0"/>
              <a:t>Ab ca. 1960 erwachte ein öffentliches Umweltbewusstsein.</a:t>
            </a:r>
          </a:p>
          <a:p>
            <a:pPr lvl="1">
              <a:buClrTx/>
            </a:pPr>
            <a:r>
              <a:rPr lang="de-CH" dirty="0"/>
              <a:t>1966: Natur- und Heimatschutzgesetz</a:t>
            </a:r>
          </a:p>
          <a:p>
            <a:pPr lvl="1">
              <a:buClrTx/>
            </a:pPr>
            <a:r>
              <a:rPr lang="de-CH" dirty="0"/>
              <a:t>Bundesmittel reichten nicht mehr aus, um Preis- und Abnahmegarantien zu halten.</a:t>
            </a:r>
          </a:p>
          <a:p>
            <a:pPr lvl="1">
              <a:buClrTx/>
            </a:pPr>
            <a:r>
              <a:rPr lang="de-CH" dirty="0"/>
              <a:t>In der Uruguay-Runde (1986–1994) verpflichtete sich die Schweiz zum Abbau der Preisstützungen und der Exportsubventionen.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sp>
        <p:nvSpPr>
          <p:cNvPr id="6" name="Explosion: 8 Zacken 5">
            <a:extLst>
              <a:ext uri="{FF2B5EF4-FFF2-40B4-BE49-F238E27FC236}">
                <a16:creationId xmlns:a16="http://schemas.microsoft.com/office/drawing/2014/main" id="{F6002BA4-CB5A-853C-CEBD-C3312A34CB3C}"/>
              </a:ext>
            </a:extLst>
          </p:cNvPr>
          <p:cNvSpPr/>
          <p:nvPr/>
        </p:nvSpPr>
        <p:spPr>
          <a:xfrm>
            <a:off x="1425881" y="4501467"/>
            <a:ext cx="2975315" cy="1695721"/>
          </a:xfrm>
          <a:prstGeom prst="irregularSeal1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solidFill>
                  <a:schemeClr val="tx1"/>
                </a:solidFill>
              </a:rPr>
              <a:t>Fleischberg!</a:t>
            </a:r>
          </a:p>
        </p:txBody>
      </p:sp>
      <p:sp>
        <p:nvSpPr>
          <p:cNvPr id="8" name="Explosion: 8 Zacken 7">
            <a:extLst>
              <a:ext uri="{FF2B5EF4-FFF2-40B4-BE49-F238E27FC236}">
                <a16:creationId xmlns:a16="http://schemas.microsoft.com/office/drawing/2014/main" id="{4F61EB12-EBDC-633C-A905-D3DFBB145628}"/>
              </a:ext>
            </a:extLst>
          </p:cNvPr>
          <p:cNvSpPr/>
          <p:nvPr/>
        </p:nvSpPr>
        <p:spPr>
          <a:xfrm>
            <a:off x="4885501" y="4365102"/>
            <a:ext cx="2975315" cy="1968449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/>
              <a:t>Umweltsünder!</a:t>
            </a:r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B649181C-E1BF-794E-6244-72798CE5BB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060100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xplosion: 8 Zacken 10">
            <a:extLst>
              <a:ext uri="{FF2B5EF4-FFF2-40B4-BE49-F238E27FC236}">
                <a16:creationId xmlns:a16="http://schemas.microsoft.com/office/drawing/2014/main" id="{A8CB2EEA-6192-315B-63B6-2CC5BDF1EC1D}"/>
              </a:ext>
            </a:extLst>
          </p:cNvPr>
          <p:cNvSpPr/>
          <p:nvPr/>
        </p:nvSpPr>
        <p:spPr>
          <a:xfrm>
            <a:off x="6723337" y="307078"/>
            <a:ext cx="2321421" cy="1569914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solidFill>
                  <a:schemeClr val="tx1"/>
                </a:solidFill>
              </a:rPr>
              <a:t>Butterberg!</a:t>
            </a:r>
          </a:p>
        </p:txBody>
      </p:sp>
      <p:sp>
        <p:nvSpPr>
          <p:cNvPr id="12" name="Explosion: 8 Zacken 11">
            <a:extLst>
              <a:ext uri="{FF2B5EF4-FFF2-40B4-BE49-F238E27FC236}">
                <a16:creationId xmlns:a16="http://schemas.microsoft.com/office/drawing/2014/main" id="{653FC23E-78F9-BA89-04AE-0A4BA56972D4}"/>
              </a:ext>
            </a:extLst>
          </p:cNvPr>
          <p:cNvSpPr/>
          <p:nvPr/>
        </p:nvSpPr>
        <p:spPr>
          <a:xfrm>
            <a:off x="6833742" y="2036069"/>
            <a:ext cx="2240869" cy="164192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err="1">
                <a:solidFill>
                  <a:schemeClr val="tx1"/>
                </a:solidFill>
              </a:rPr>
              <a:t>Milchsee</a:t>
            </a:r>
            <a:r>
              <a:rPr lang="de-CH" dirty="0">
                <a:solidFill>
                  <a:schemeClr val="tx1"/>
                </a:solidFill>
              </a:rPr>
              <a:t>!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8255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Übergang ins heutige Direktzahlungssystem</a:t>
            </a:r>
          </a:p>
          <a:p>
            <a:pPr lvl="1">
              <a:buClrTx/>
            </a:pPr>
            <a:r>
              <a:rPr lang="de-CH" dirty="0"/>
              <a:t>Ab ca. 1960 erwachte ein öffentliches Umweltbewusstsein.</a:t>
            </a:r>
          </a:p>
          <a:p>
            <a:pPr lvl="1">
              <a:buClrTx/>
            </a:pPr>
            <a:r>
              <a:rPr lang="de-CH" dirty="0"/>
              <a:t>1966: Natur- und Heimatschutzgesetz</a:t>
            </a:r>
          </a:p>
          <a:p>
            <a:pPr lvl="1">
              <a:buClrTx/>
            </a:pPr>
            <a:r>
              <a:rPr lang="de-CH" dirty="0"/>
              <a:t>Bundesmittel reichten nicht mehr aus, um Preis- und Abnahmegarantien zu halten.</a:t>
            </a:r>
          </a:p>
          <a:p>
            <a:pPr lvl="1">
              <a:buClrTx/>
            </a:pPr>
            <a:r>
              <a:rPr lang="de-CH" dirty="0"/>
              <a:t>In der Uruguay-Runde (1986–1994) verpflichtete sich die Schweiz zum Abbau der Preisstützungen und der Exportsubventionen.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773D9393-D22F-577A-8D75-506304C5013F}"/>
              </a:ext>
            </a:extLst>
          </p:cNvPr>
          <p:cNvSpPr txBox="1"/>
          <p:nvPr/>
        </p:nvSpPr>
        <p:spPr>
          <a:xfrm rot="20055284">
            <a:off x="1032559" y="2841870"/>
            <a:ext cx="5308756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neuer Weg in der Agrarpolitik wurde nötig!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Explosion: 8 Zacken 9">
            <a:extLst>
              <a:ext uri="{FF2B5EF4-FFF2-40B4-BE49-F238E27FC236}">
                <a16:creationId xmlns:a16="http://schemas.microsoft.com/office/drawing/2014/main" id="{FE13E396-4E3E-725E-D31C-497F8F45279A}"/>
              </a:ext>
            </a:extLst>
          </p:cNvPr>
          <p:cNvSpPr/>
          <p:nvPr/>
        </p:nvSpPr>
        <p:spPr>
          <a:xfrm>
            <a:off x="1531381" y="4699358"/>
            <a:ext cx="2975315" cy="1695721"/>
          </a:xfrm>
          <a:prstGeom prst="irregularSeal1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solidFill>
                  <a:schemeClr val="tx1"/>
                </a:solidFill>
              </a:rPr>
              <a:t>Fleischberg!</a:t>
            </a:r>
          </a:p>
        </p:txBody>
      </p:sp>
      <p:sp>
        <p:nvSpPr>
          <p:cNvPr id="13" name="Explosion: 8 Zacken 12">
            <a:extLst>
              <a:ext uri="{FF2B5EF4-FFF2-40B4-BE49-F238E27FC236}">
                <a16:creationId xmlns:a16="http://schemas.microsoft.com/office/drawing/2014/main" id="{8F43B6A5-663B-F7EC-7097-EB229610668F}"/>
              </a:ext>
            </a:extLst>
          </p:cNvPr>
          <p:cNvSpPr/>
          <p:nvPr/>
        </p:nvSpPr>
        <p:spPr>
          <a:xfrm>
            <a:off x="4928183" y="4393025"/>
            <a:ext cx="2975315" cy="1968449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/>
              <a:t>Umweltsünder!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A8226A8-0087-8460-C667-8CE3FFD25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429660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32" y="1095538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Übergang ins heutige Direktzahlungssystem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8357125-B926-8696-1553-AD45CBC3FC04}"/>
              </a:ext>
            </a:extLst>
          </p:cNvPr>
          <p:cNvSpPr txBox="1"/>
          <p:nvPr/>
        </p:nvSpPr>
        <p:spPr>
          <a:xfrm>
            <a:off x="6334642" y="4509120"/>
            <a:ext cx="185511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/>
              <a:t>Quelle: https://www.nzz.ch/schweiz/sturm-aufs-bundeshaus-1996-artete-demonstration-von-bauern-aus-ld.1647792?reduced=true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CB665F1-4F00-FFAD-731F-4E67B1912C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1765" y="1731140"/>
            <a:ext cx="6066099" cy="263396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2D6E8B2-7860-3284-B89E-6A4BED2D53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5" y="3831344"/>
            <a:ext cx="3418827" cy="2237162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C9A28C4-D3F3-9DCD-DC2F-778EB5BBFF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77041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24744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Übergang ins heutige Direktzahlungssystem</a:t>
            </a:r>
          </a:p>
          <a:p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8357125-B926-8696-1553-AD45CBC3FC04}"/>
              </a:ext>
            </a:extLst>
          </p:cNvPr>
          <p:cNvSpPr txBox="1"/>
          <p:nvPr/>
        </p:nvSpPr>
        <p:spPr>
          <a:xfrm>
            <a:off x="6165236" y="4503682"/>
            <a:ext cx="151216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/>
              <a:t>Quelle: https://www.20min.ch/story/als-bauern-polizisten-mit-kuhhoernern-angriffen-765493675549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DB14463-089F-FB55-20D4-7790D3C131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1790558"/>
            <a:ext cx="5616624" cy="204731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E800900-ADA6-856B-C934-9AD1A5B6B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8225" y="3356992"/>
            <a:ext cx="3937011" cy="2868470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4649B1A-7AA8-B571-DB29-4FED7772B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49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8400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348" y="1310240"/>
            <a:ext cx="4663430" cy="488889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de-CH" dirty="0"/>
              <a:t>2) Erste Einflüsse des Menschen</a:t>
            </a:r>
          </a:p>
          <a:p>
            <a:pPr lvl="1">
              <a:lnSpc>
                <a:spcPct val="130000"/>
              </a:lnSpc>
              <a:buClrTx/>
            </a:pPr>
            <a:r>
              <a:rPr lang="de-CH" dirty="0"/>
              <a:t>Im Neolithikum (zw. 6000 und 5000 v.Chr.) begann der Mensch Tiere zu halten, Pflanzen zu säen und sesshaft zu werden (in welcher Reihenfolge??) -&gt; Pfahlbauer (Moore und Seen).</a:t>
            </a:r>
          </a:p>
          <a:p>
            <a:pPr lvl="1">
              <a:lnSpc>
                <a:spcPct val="130000"/>
              </a:lnSpc>
              <a:buClrTx/>
            </a:pPr>
            <a:r>
              <a:rPr lang="de-CH" dirty="0"/>
              <a:t>Ab 2200 v. Chr. wurden immer grössere Flächen durch Menschen besiedelt und beeinflusst, immer höher hinauf in die Alpen.</a:t>
            </a:r>
          </a:p>
          <a:p>
            <a:pPr lvl="1">
              <a:lnSpc>
                <a:spcPct val="130000"/>
              </a:lnSpc>
              <a:buClrTx/>
            </a:pPr>
            <a:r>
              <a:rPr lang="de-CH" dirty="0"/>
              <a:t>Subsistenzwirtschaft!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7" name="Grafik 6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657A046C-1FC7-EA46-B88F-35C4D7EAEB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8222" y="1503135"/>
            <a:ext cx="4050001" cy="270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4782139-B91E-8DA4-8D05-E068E680C30F}"/>
              </a:ext>
            </a:extLst>
          </p:cNvPr>
          <p:cNvSpPr txBox="1"/>
          <p:nvPr/>
        </p:nvSpPr>
        <p:spPr>
          <a:xfrm>
            <a:off x="7791479" y="3977976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 descr="Free photos of Charles blomfield">
            <a:extLst>
              <a:ext uri="{FF2B5EF4-FFF2-40B4-BE49-F238E27FC236}">
                <a16:creationId xmlns:a16="http://schemas.microsoft.com/office/drawing/2014/main" id="{DCD9D1FC-A1EE-E15F-724D-E570E579E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3889083"/>
            <a:ext cx="2636520" cy="2400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E82A907-C65A-9F15-662D-D0D61CD354EC}"/>
              </a:ext>
            </a:extLst>
          </p:cNvPr>
          <p:cNvSpPr txBox="1"/>
          <p:nvPr/>
        </p:nvSpPr>
        <p:spPr>
          <a:xfrm>
            <a:off x="5048928" y="6053495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EEBE2D7F-2A2B-D916-812F-573DC560D3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471977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Übergang ins heutige Direktzahlungssystem</a:t>
            </a:r>
          </a:p>
          <a:p>
            <a:pPr lvl="1">
              <a:buClrTx/>
            </a:pPr>
            <a:r>
              <a:rPr lang="de-CH" dirty="0"/>
              <a:t>1996: Multifunktionale Landwirtschaft in Bundesverfassung.</a:t>
            </a:r>
          </a:p>
          <a:p>
            <a:pPr lvl="1">
              <a:buClrTx/>
            </a:pPr>
            <a:r>
              <a:rPr lang="de-CH" dirty="0"/>
              <a:t>Am 1. Januar 1999 trat das neue Landwirtschaftsgesetz (</a:t>
            </a:r>
            <a:r>
              <a:rPr lang="de-CH" i="1" dirty="0"/>
              <a:t>Bundesgesetz vom 29. April 1998 über die Landwirtschaft) </a:t>
            </a:r>
            <a:r>
              <a:rPr lang="de-CH" dirty="0"/>
              <a:t>in Kraft: Die staatlichen Preis- und Abnahmegarantien wurden aufgehoben und der Ökologische Leistungsnachweis (ÖLN) als Voraussetzung für Direktzahlungen eingeführt. Jeder Betrieb braucht Ökoausgleichsflächen.</a:t>
            </a:r>
          </a:p>
          <a:p>
            <a:pPr lvl="1">
              <a:buClrTx/>
            </a:pPr>
            <a:r>
              <a:rPr lang="de-CH" dirty="0"/>
              <a:t>Die Öko-Qualitätsverordnung ist am 1. Mai 2001 in Kraft getreten (QII-Qualität und Vernetzung).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00AC47-0A90-555B-E3DC-31D8CE9D0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960666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22337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43218" y="1591995"/>
            <a:ext cx="7886700" cy="442929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B94B0A8-CC53-F1EC-76CF-3318AF2CEA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850"/>
          <a:stretch/>
        </p:blipFill>
        <p:spPr>
          <a:xfrm>
            <a:off x="843690" y="2135536"/>
            <a:ext cx="5429250" cy="3130469"/>
          </a:xfrm>
          <a:prstGeom prst="rect">
            <a:avLst/>
          </a:prstGeom>
        </p:spPr>
      </p:pic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57E13296-2D2D-94C3-0D72-70952B7E36F1}"/>
              </a:ext>
            </a:extLst>
          </p:cNvPr>
          <p:cNvCxnSpPr/>
          <p:nvPr/>
        </p:nvCxnSpPr>
        <p:spPr>
          <a:xfrm>
            <a:off x="1826700" y="5392532"/>
            <a:ext cx="338437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BA5A08C4-FF09-9A1C-C171-F7737148429E}"/>
              </a:ext>
            </a:extLst>
          </p:cNvPr>
          <p:cNvSpPr txBox="1"/>
          <p:nvPr/>
        </p:nvSpPr>
        <p:spPr>
          <a:xfrm>
            <a:off x="1763688" y="5430706"/>
            <a:ext cx="33055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1" dirty="0">
                <a:latin typeface="Arial" panose="020B0604020202020204" pitchFamily="34" charset="0"/>
                <a:cs typeface="Arial" panose="020B0604020202020204" pitchFamily="34" charset="0"/>
              </a:rPr>
              <a:t>Mannigfaltigkeit der Flora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4F16C5E-1D2B-E366-4BD9-A55E70AE728E}"/>
              </a:ext>
            </a:extLst>
          </p:cNvPr>
          <p:cNvSpPr txBox="1"/>
          <p:nvPr/>
        </p:nvSpPr>
        <p:spPr>
          <a:xfrm>
            <a:off x="6588224" y="5508292"/>
            <a:ext cx="185511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Quelle: </a:t>
            </a:r>
            <a:r>
              <a:rPr lang="de-CH" sz="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Fukarek</a:t>
            </a:r>
            <a:r>
              <a:rPr lang="de-CH" sz="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F. (1979) - Pflanzenwelt der Erde. 1. Aufl., Urania-Verlag Leipzig-Jena-Berlin 1979, leicht verändert</a:t>
            </a:r>
          </a:p>
        </p:txBody>
      </p:sp>
      <p:sp>
        <p:nvSpPr>
          <p:cNvPr id="11" name="Foliennummernplatzhalter 4">
            <a:extLst>
              <a:ext uri="{FF2B5EF4-FFF2-40B4-BE49-F238E27FC236}">
                <a16:creationId xmlns:a16="http://schemas.microsoft.com/office/drawing/2014/main" id="{D45494D5-E496-8C53-301F-65BA3CEB0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60311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26115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15992" y="1552888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85BE89-62D4-F896-4B81-54A8A57DDD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1621099"/>
            <a:ext cx="4320480" cy="4544099"/>
          </a:xfrm>
          <a:prstGeom prst="rect">
            <a:avLst/>
          </a:prstGeom>
        </p:spPr>
      </p:pic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A9D35521-4304-478D-7275-9EB644274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461015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10527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28650" y="1489058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1E6282B-F0AF-B630-4DFB-3A219FB9A8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618" y="2046498"/>
            <a:ext cx="6386732" cy="412308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503165" y="1592243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B902270-6275-4ED8-E6E4-539BB10DAD7B}"/>
              </a:ext>
            </a:extLst>
          </p:cNvPr>
          <p:cNvSpPr txBox="1"/>
          <p:nvPr/>
        </p:nvSpPr>
        <p:spPr>
          <a:xfrm>
            <a:off x="684695" y="2401143"/>
            <a:ext cx="4319354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CH" sz="1400" dirty="0">
                <a:latin typeface="Arial" panose="020B0604020202020204" pitchFamily="34" charset="0"/>
                <a:cs typeface="Arial" panose="020B0604020202020204" pitchFamily="34" charset="0"/>
              </a:rPr>
              <a:t>Umwelt-Fussabdruck von Personen in der Schweiz</a:t>
            </a:r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ACE0E1B6-9A76-641A-571D-5813A0720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53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126648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6265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28650" y="1839371"/>
            <a:ext cx="7886700" cy="381642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</a:p>
          <a:p>
            <a:pPr marL="0" indent="0">
              <a:buNone/>
            </a:pPr>
            <a:r>
              <a:rPr lang="de-CH" sz="2400" dirty="0"/>
              <a:t>Der Bund gibt jährlich CHF 443 Mio. für die Förderung der Biodiversität in der Landwirtschaft aus (2022).</a:t>
            </a:r>
          </a:p>
          <a:p>
            <a:pPr marL="0" indent="0">
              <a:buNone/>
            </a:pPr>
            <a:r>
              <a:rPr lang="de-CH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Trotzdem nimmt die Biodiversität im Kulturland ab. Die Umweltziele Landwirtschaft im Bereich Arten und Lebensräume sind nicht erfüllt.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288A1589-A870-B4FE-9AE9-B381F84F9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54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026393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5875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58726" y="1270765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B06CC51-9E9F-4269-E5AD-231B375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09" y="980728"/>
            <a:ext cx="8981782" cy="510859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72A3960-351E-6099-B965-6C97503A7A6F}"/>
              </a:ext>
            </a:extLst>
          </p:cNvPr>
          <p:cNvSpPr txBox="1"/>
          <p:nvPr/>
        </p:nvSpPr>
        <p:spPr>
          <a:xfrm>
            <a:off x="5148064" y="1070224"/>
            <a:ext cx="38080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https://de.wikipedia.org/wiki/Insektensterben#Internationale_Studien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573FE8A7-45A8-63D4-D088-5E4D09428B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55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46404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0464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00291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28650" y="1484119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FC11156-72B1-0141-2E5F-57D73D95CC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437320"/>
            <a:ext cx="8538606" cy="474186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04CFB9E-826C-62FE-97E9-09426625586B}"/>
              </a:ext>
            </a:extLst>
          </p:cNvPr>
          <p:cNvSpPr txBox="1"/>
          <p:nvPr/>
        </p:nvSpPr>
        <p:spPr>
          <a:xfrm>
            <a:off x="3347864" y="1135516"/>
            <a:ext cx="52425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Krefelder-Studie: Abnahme der Fluginsekten-Biomasse zwischen 1989 und 2015 in Schutzgebieten um 75%!</a:t>
            </a: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DF0600C2-D7E1-6F36-FE02-146408DA0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56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549222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26115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15992" y="1552888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de-CH" sz="24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/>
              <a:t>Treiber des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/>
              <a:t>Biodiversitäts-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 err="1"/>
              <a:t>verlusts</a:t>
            </a:r>
            <a:endParaRPr lang="de-CH" sz="2400" dirty="0"/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A9D35521-4304-478D-7275-9EB644274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57</a:t>
            </a:fld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E8C2F03-1BDD-F2A7-0D8C-F072F74E47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1988551"/>
            <a:ext cx="5845564" cy="420404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FB52BC9C-1D82-88F9-71CE-1B1BBA5A7BB8}"/>
              </a:ext>
            </a:extLst>
          </p:cNvPr>
          <p:cNvSpPr txBox="1"/>
          <p:nvPr/>
        </p:nvSpPr>
        <p:spPr>
          <a:xfrm>
            <a:off x="6372200" y="5930648"/>
            <a:ext cx="206923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IPBES Global Assessment 2019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BAFC65B6-5526-5E31-B2A7-89BEF727CB64}"/>
              </a:ext>
            </a:extLst>
          </p:cNvPr>
          <p:cNvSpPr/>
          <p:nvPr/>
        </p:nvSpPr>
        <p:spPr>
          <a:xfrm>
            <a:off x="4298640" y="2852936"/>
            <a:ext cx="1425488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95490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26115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9)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15992" y="1552888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de-CH" sz="24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/>
              <a:t>Treiber des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/>
              <a:t>Biodiversitäts-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2400" dirty="0" err="1"/>
              <a:t>verlusts</a:t>
            </a:r>
            <a:endParaRPr lang="de-CH" sz="2400" dirty="0"/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A9D35521-4304-478D-7275-9EB644274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58</a:t>
            </a:fld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E8C2F03-1BDD-F2A7-0D8C-F072F74E47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1988551"/>
            <a:ext cx="5845564" cy="420404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FB52BC9C-1D82-88F9-71CE-1B1BBA5A7BB8}"/>
              </a:ext>
            </a:extLst>
          </p:cNvPr>
          <p:cNvSpPr txBox="1"/>
          <p:nvPr/>
        </p:nvSpPr>
        <p:spPr>
          <a:xfrm>
            <a:off x="6372200" y="5930648"/>
            <a:ext cx="206923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IPBES Global Assessment 2019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BAFC65B6-5526-5E31-B2A7-89BEF727CB64}"/>
              </a:ext>
            </a:extLst>
          </p:cNvPr>
          <p:cNvSpPr/>
          <p:nvPr/>
        </p:nvSpPr>
        <p:spPr>
          <a:xfrm>
            <a:off x="5436096" y="2824697"/>
            <a:ext cx="432048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23F5F73F-8D6C-93C2-ADC3-ADC5EA08F0AE}"/>
              </a:ext>
            </a:extLst>
          </p:cNvPr>
          <p:cNvSpPr txBox="1"/>
          <p:nvPr/>
        </p:nvSpPr>
        <p:spPr>
          <a:xfrm rot="20055284">
            <a:off x="166754" y="2464373"/>
            <a:ext cx="5596385" cy="1384995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1">
              <a:buClrTx/>
            </a:pPr>
            <a:r>
              <a:rPr lang="de-CH" sz="2800" dirty="0"/>
              <a:t>Voraussichtlich ab 2050 wird Klimawandel Haupttreiber für Biodiversitätsverlust*.</a:t>
            </a:r>
            <a:endParaRPr lang="de-CH" sz="2800" dirty="0">
              <a:highlight>
                <a:srgbClr val="FFFF00"/>
              </a:highlight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9EFC2EA-FA1E-9457-A696-CF5E2B962AE7}"/>
              </a:ext>
            </a:extLst>
          </p:cNvPr>
          <p:cNvSpPr txBox="1"/>
          <p:nvPr/>
        </p:nvSpPr>
        <p:spPr>
          <a:xfrm>
            <a:off x="641308" y="5607821"/>
            <a:ext cx="380804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*Quelle: IPBES (2019): Summary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policymakers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global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report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ecosystem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Intergovernmental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Science-Policy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Platform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Ecosystem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Services. (IPBES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Secretariat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, Bonn, Germany)</a:t>
            </a:r>
          </a:p>
        </p:txBody>
      </p:sp>
    </p:spTree>
    <p:extLst>
      <p:ext uri="{BB962C8B-B14F-4D97-AF65-F5344CB8AC3E}">
        <p14:creationId xmlns:p14="http://schemas.microsoft.com/office/powerpoint/2010/main" val="29490423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308" y="1089000"/>
            <a:ext cx="2448272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11) Und wenn es</a:t>
            </a:r>
            <a:br>
              <a:rPr lang="de-CH" dirty="0"/>
            </a:br>
            <a:r>
              <a:rPr lang="de-CH" dirty="0"/>
              <a:t>    so weiter geht?</a:t>
            </a:r>
          </a:p>
        </p:txBody>
      </p:sp>
      <p:graphicFrame>
        <p:nvGraphicFramePr>
          <p:cNvPr id="3" name="Tabelle 8">
            <a:extLst>
              <a:ext uri="{FF2B5EF4-FFF2-40B4-BE49-F238E27FC236}">
                <a16:creationId xmlns:a16="http://schemas.microsoft.com/office/drawing/2014/main" id="{0F2985E2-D06C-5A99-F2A1-27173354D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677149"/>
              </p:ext>
            </p:extLst>
          </p:nvPr>
        </p:nvGraphicFramePr>
        <p:xfrm>
          <a:off x="628650" y="5464229"/>
          <a:ext cx="775122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51229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Ohne Bienen würde 60% des Sortiments eines Supermarkts wegfallen.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pic>
        <p:nvPicPr>
          <p:cNvPr id="6" name="Grafik 5">
            <a:extLst>
              <a:ext uri="{FF2B5EF4-FFF2-40B4-BE49-F238E27FC236}">
                <a16:creationId xmlns:a16="http://schemas.microsoft.com/office/drawing/2014/main" id="{F4B58483-3B6B-616A-DD17-4DECD0A169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494" y="1119251"/>
            <a:ext cx="5003418" cy="43411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AE3E4974-9D69-71E3-B69D-68DE699C1B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59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929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4663430" cy="4680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CH" dirty="0"/>
              <a:t>2) Erste Einflüsse des Menschen</a:t>
            </a:r>
          </a:p>
          <a:p>
            <a:r>
              <a:rPr lang="de-CH" dirty="0"/>
              <a:t>Im Neolithikum (zw. 6000 und 5000 v.Chr.) begann der Mensch Tiere zu halten, Pflanzen zu säen und sesshaft zu werden (in welcher Reihenfolge??) -&gt; Pfahlbauer (Moore und Seen).</a:t>
            </a:r>
          </a:p>
          <a:p>
            <a:r>
              <a:rPr lang="de-CH" dirty="0"/>
              <a:t>Ab 2200 v. Chr. wurden immer grössere Flächen durch Menschen besiedelt und beeinflusst, immer höher hinauf in die Alpen.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7" name="Grafik 6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657A046C-1FC7-EA46-B88F-35C4D7EAEB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8222" y="1629823"/>
            <a:ext cx="4050001" cy="270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4782139-B91E-8DA4-8D05-E068E680C30F}"/>
              </a:ext>
            </a:extLst>
          </p:cNvPr>
          <p:cNvSpPr txBox="1"/>
          <p:nvPr/>
        </p:nvSpPr>
        <p:spPr>
          <a:xfrm>
            <a:off x="7709192" y="4060519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 descr="Free photos of Charles blomfield">
            <a:extLst>
              <a:ext uri="{FF2B5EF4-FFF2-40B4-BE49-F238E27FC236}">
                <a16:creationId xmlns:a16="http://schemas.microsoft.com/office/drawing/2014/main" id="{DCD9D1FC-A1EE-E15F-724D-E570E579E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3821963"/>
            <a:ext cx="2636520" cy="2400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E82A907-C65A-9F15-662D-D0D61CD354EC}"/>
              </a:ext>
            </a:extLst>
          </p:cNvPr>
          <p:cNvSpPr txBox="1"/>
          <p:nvPr/>
        </p:nvSpPr>
        <p:spPr>
          <a:xfrm>
            <a:off x="5018222" y="5975331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1ABED3B9-BAB5-874B-533C-A724F66D1254}"/>
              </a:ext>
            </a:extLst>
          </p:cNvPr>
          <p:cNvSpPr txBox="1">
            <a:spLocks/>
          </p:cNvSpPr>
          <p:nvPr/>
        </p:nvSpPr>
        <p:spPr>
          <a:xfrm>
            <a:off x="683568" y="1962107"/>
            <a:ext cx="7831782" cy="417480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Und die Biodiversität?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Viel Wald, übergehend in einzelne Lücken mit «Wiese» und «Acker», d.h. </a:t>
            </a:r>
            <a:r>
              <a:rPr lang="de-CH" b="1" dirty="0">
                <a:solidFill>
                  <a:srgbClr val="FF0000"/>
                </a:solidFill>
              </a:rPr>
              <a:t>Wald-Wiese-Acker-Kontinuum</a:t>
            </a:r>
            <a:r>
              <a:rPr lang="de-CH" dirty="0"/>
              <a:t>. </a:t>
            </a:r>
            <a:r>
              <a:rPr lang="de-CH" b="1" dirty="0"/>
              <a:t>Nicht so scharfe Grenzen zwischen Wald und Wiese und Acker wie heute, sondern Übergänge!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de-CH" dirty="0"/>
              <a:t>Wenn Bevölkerungswachstum: Weniger Wald, mehr Wiese und  Acker.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de-CH" dirty="0"/>
              <a:t>Nach Krieg oder Seuche Bevölkerungsabnahme: Mehr Wald, weniger Wiese und Acker.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>
                <a:solidFill>
                  <a:srgbClr val="FF0000"/>
                </a:solidFill>
              </a:rPr>
              <a:t>Biodiversität hat zugenommen, da neue Lebensraumtypen geschaffen wurden («Wiesen», «Äcker», «Gärten»).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11" name="Foliennummernplatzhalter 4">
            <a:extLst>
              <a:ext uri="{FF2B5EF4-FFF2-40B4-BE49-F238E27FC236}">
                <a16:creationId xmlns:a16="http://schemas.microsoft.com/office/drawing/2014/main" id="{90A14F17-4829-0D07-4F4E-644EE0175F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355010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2431182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11) Und wenn es</a:t>
            </a:r>
            <a:br>
              <a:rPr lang="de-CH" dirty="0"/>
            </a:br>
            <a:r>
              <a:rPr lang="de-CH" dirty="0"/>
              <a:t>    so weiter geht?</a:t>
            </a:r>
          </a:p>
        </p:txBody>
      </p:sp>
      <p:graphicFrame>
        <p:nvGraphicFramePr>
          <p:cNvPr id="3" name="Tabelle 8">
            <a:extLst>
              <a:ext uri="{FF2B5EF4-FFF2-40B4-BE49-F238E27FC236}">
                <a16:creationId xmlns:a16="http://schemas.microsoft.com/office/drawing/2014/main" id="{0F2985E2-D06C-5A99-F2A1-27173354D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278055"/>
              </p:ext>
            </p:extLst>
          </p:nvPr>
        </p:nvGraphicFramePr>
        <p:xfrm>
          <a:off x="651114" y="5454947"/>
          <a:ext cx="7870445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70445">
                  <a:extLst>
                    <a:ext uri="{9D8B030D-6E8A-4147-A177-3AD203B41FA5}">
                      <a16:colId xmlns:a16="http://schemas.microsoft.com/office/drawing/2014/main" val="974755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Fazit: Ohne Bienen würde 60% des Sortiments eines Supermarkts wegfallen.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3877"/>
                  </a:ext>
                </a:extLst>
              </a:tr>
            </a:tbl>
          </a:graphicData>
        </a:graphic>
      </p:graphicFrame>
      <p:pic>
        <p:nvPicPr>
          <p:cNvPr id="6" name="Grafik 5">
            <a:extLst>
              <a:ext uri="{FF2B5EF4-FFF2-40B4-BE49-F238E27FC236}">
                <a16:creationId xmlns:a16="http://schemas.microsoft.com/office/drawing/2014/main" id="{F4B58483-3B6B-616A-DD17-4DECD0A169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5274" y="1023441"/>
            <a:ext cx="5107612" cy="44315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5DC866EE-4357-337B-A607-4B2AF1902637}"/>
              </a:ext>
            </a:extLst>
          </p:cNvPr>
          <p:cNvSpPr txBox="1"/>
          <p:nvPr/>
        </p:nvSpPr>
        <p:spPr>
          <a:xfrm rot="20055284">
            <a:off x="1032559" y="2841870"/>
            <a:ext cx="5308756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Bringt Biodiversitätsverlust in Zukunft wieder Nahrungsmittelknappheit???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78F405DF-3F1A-99A7-A26A-DBEE02FE7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60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8500387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06" y="1149739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12) Fazit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09006" y="1800138"/>
            <a:ext cx="7886700" cy="390812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de-CH" sz="3200" b="0" i="0" u="none" strike="noStrike" kern="1200" baseline="0" dirty="0">
                <a:solidFill>
                  <a:srgbClr val="000000"/>
                </a:solidFill>
                <a:latin typeface="Arial" panose="020B0604020202020204" pitchFamily="34" charset="0"/>
              </a:rPr>
              <a:t>Fazit:</a:t>
            </a:r>
          </a:p>
          <a:p>
            <a:pPr marL="0" indent="0" rtl="0">
              <a:buNone/>
            </a:pPr>
            <a:r>
              <a:rPr lang="de-CH" sz="3200" b="0" i="0" u="none" strike="noStrike" kern="1200" baseline="0" dirty="0">
                <a:solidFill>
                  <a:srgbClr val="000000"/>
                </a:solidFill>
                <a:latin typeface="Arial" panose="020B0604020202020204" pitchFamily="34" charset="0"/>
              </a:rPr>
              <a:t>Landwirtschaft entwickelt sich im Kontext der Geschichte, zusammen mit der Entwicklung der gesamten Gesellschaft.</a:t>
            </a:r>
          </a:p>
          <a:p>
            <a:pPr marL="0" indent="0" rtl="0">
              <a:buNone/>
            </a:pPr>
            <a:r>
              <a:rPr lang="de-CH" sz="3200" b="0" i="0" u="none" strike="noStrike" kern="1200" baseline="0" dirty="0">
                <a:solidFill>
                  <a:srgbClr val="000000"/>
                </a:solidFill>
                <a:latin typeface="Arial" panose="020B0604020202020204" pitchFamily="34" charset="0"/>
              </a:rPr>
              <a:t>Das Ziel während der ganzen landwirtschaftlichen Geschichte war immer, Nahrungsmittelknappheit zu überwinden.</a:t>
            </a:r>
          </a:p>
          <a:p>
            <a:pPr marL="0" indent="0" rtl="0">
              <a:buNone/>
            </a:pPr>
            <a:r>
              <a:rPr lang="de-CH" sz="3200" b="0" i="0" u="none" strike="noStrike" kern="1200" baseline="0" dirty="0">
                <a:solidFill>
                  <a:srgbClr val="000000"/>
                </a:solidFill>
                <a:latin typeface="Arial" panose="020B0604020202020204" pitchFamily="34" charset="0"/>
              </a:rPr>
              <a:t>Biodiversitäts-Veränderungen sind Folge von Landnutzungsänderungen, im Positiven wie im Negativen.</a:t>
            </a:r>
          </a:p>
          <a:p>
            <a:pPr marL="0" indent="0" rtl="0">
              <a:buNone/>
            </a:pPr>
            <a:r>
              <a:rPr lang="de-CH" sz="3200" dirty="0">
                <a:solidFill>
                  <a:srgbClr val="000000"/>
                </a:solidFill>
              </a:rPr>
              <a:t>Die</a:t>
            </a:r>
            <a:r>
              <a:rPr lang="de-CH" sz="3200" b="0" i="0" u="none" strike="noStrike" kern="1200" baseline="0" dirty="0">
                <a:solidFill>
                  <a:srgbClr val="000000"/>
                </a:solidFill>
                <a:latin typeface="Arial" panose="020B0604020202020204" pitchFamily="34" charset="0"/>
              </a:rPr>
              <a:t> Landwirtschaft und damit unsere Nahrungsmittelsicherheit sind abhängig von den Leistungen der Biodiversität, sog. Ökosystemdienstleistungen (z.B. Bestäubung durch Insekten).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0CF361CE-88CE-586E-02E4-4790A743B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61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781132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D3CC4429-6271-2638-2B28-67EED06E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8" name="Inhaltsplatzhalter 6">
            <a:extLst>
              <a:ext uri="{FF2B5EF4-FFF2-40B4-BE49-F238E27FC236}">
                <a16:creationId xmlns:a16="http://schemas.microsoft.com/office/drawing/2014/main" id="{0B85915C-7B41-3950-B644-17BC7FCAB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4022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CH" dirty="0"/>
              <a:t>Links und Quellen zur Geschichte der Landwirtschaft:</a:t>
            </a:r>
          </a:p>
          <a:p>
            <a:pPr>
              <a:buClrTx/>
            </a:pPr>
            <a:r>
              <a:rPr lang="de-CH" dirty="0"/>
              <a:t>Wikipedia: </a:t>
            </a:r>
            <a:r>
              <a:rPr lang="de-CH" dirty="0">
                <a:hlinkClick r:id="rId2"/>
              </a:rPr>
              <a:t>https://de.wikipedia.org/wiki/Geschichte_der_Landwirtschaft_in_der_Schweiz</a:t>
            </a:r>
            <a:endParaRPr lang="de-CH" dirty="0"/>
          </a:p>
          <a:p>
            <a:pPr>
              <a:buClrTx/>
            </a:pPr>
            <a:r>
              <a:rPr lang="de-CH" dirty="0"/>
              <a:t>Historisches Lexikon der Schweiz, HLS: </a:t>
            </a:r>
            <a:r>
              <a:rPr lang="de-CH" dirty="0">
                <a:hlinkClick r:id="rId3"/>
              </a:rPr>
              <a:t>https://hls-dhs-dss.ch/</a:t>
            </a:r>
            <a:r>
              <a:rPr lang="de-CH" dirty="0"/>
              <a:t> </a:t>
            </a:r>
          </a:p>
          <a:p>
            <a:pPr>
              <a:buClrTx/>
            </a:pPr>
            <a:r>
              <a:rPr lang="de-CH" dirty="0"/>
              <a:t>Bosshard, A., 2016: Das Naturwiesland der Schweiz und Mitteleuropas. Mit besonderer Berücksichtigung der </a:t>
            </a:r>
            <a:r>
              <a:rPr lang="de-CH" dirty="0" err="1"/>
              <a:t>Fromentalwiesen</a:t>
            </a:r>
            <a:r>
              <a:rPr lang="de-CH" dirty="0"/>
              <a:t> und des standortgemässen Futterbaus. Zürich, </a:t>
            </a:r>
            <a:r>
              <a:rPr lang="de-CH" dirty="0" err="1"/>
              <a:t>Bristo</a:t>
            </a:r>
            <a:r>
              <a:rPr lang="de-CH" dirty="0"/>
              <a:t>-Stiftung; Bern, Haupt. 265 S.</a:t>
            </a:r>
          </a:p>
          <a:p>
            <a:endParaRPr lang="de-CH" dirty="0"/>
          </a:p>
        </p:txBody>
      </p:sp>
      <p:sp>
        <p:nvSpPr>
          <p:cNvPr id="4" name="Foliennummernplatzhalter 4">
            <a:extLst>
              <a:ext uri="{FF2B5EF4-FFF2-40B4-BE49-F238E27FC236}">
                <a16:creationId xmlns:a16="http://schemas.microsoft.com/office/drawing/2014/main" id="{324F9298-9B2F-763A-960C-AE6DCDBB0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3238" y="6361113"/>
            <a:ext cx="449262" cy="360362"/>
          </a:xfrm>
        </p:spPr>
        <p:txBody>
          <a:bodyPr/>
          <a:lstStyle/>
          <a:p>
            <a:fld id="{E89AD3D4-79DA-4A5C-93D7-9120A4097E2F}" type="slidenum">
              <a:rPr lang="de-CH" smtClean="0"/>
              <a:t>62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881091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01" y="1089000"/>
            <a:ext cx="4663430" cy="4680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CH" dirty="0"/>
              <a:t>2) Erste Einflüsse des Menschen</a:t>
            </a:r>
          </a:p>
          <a:p>
            <a:r>
              <a:rPr lang="de-CH" dirty="0"/>
              <a:t>Im Neolithikum (zw. 6000 und 5000 v.Chr.) begann der Mensch Tiere zu halten, Pflanzen zu säen und sesshaft zu werden (in welcher Reihenfolge??) -&gt; Pfahlbauer (Moore und Seen).</a:t>
            </a:r>
          </a:p>
          <a:p>
            <a:r>
              <a:rPr lang="de-CH" dirty="0"/>
              <a:t>Ab 2200 v. Chr. wurden immer grössere Flächen durch Menschen besiedelt und beeinflusst, immer höher hinauf in die Alpen.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7" name="Grafik 6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657A046C-1FC7-EA46-B88F-35C4D7EAEB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704272"/>
            <a:ext cx="4050001" cy="270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4782139-B91E-8DA4-8D05-E068E680C30F}"/>
              </a:ext>
            </a:extLst>
          </p:cNvPr>
          <p:cNvSpPr txBox="1"/>
          <p:nvPr/>
        </p:nvSpPr>
        <p:spPr>
          <a:xfrm>
            <a:off x="7763100" y="4147510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pic>
        <p:nvPicPr>
          <p:cNvPr id="3" name="Grafik 2" descr="Free photos of Charles blomfield">
            <a:extLst>
              <a:ext uri="{FF2B5EF4-FFF2-40B4-BE49-F238E27FC236}">
                <a16:creationId xmlns:a16="http://schemas.microsoft.com/office/drawing/2014/main" id="{DCD9D1FC-A1EE-E15F-724D-E570E579E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8650" y="3823267"/>
            <a:ext cx="2636520" cy="2400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E82A907-C65A-9F15-662D-D0D61CD354EC}"/>
              </a:ext>
            </a:extLst>
          </p:cNvPr>
          <p:cNvSpPr txBox="1"/>
          <p:nvPr/>
        </p:nvSpPr>
        <p:spPr>
          <a:xfrm>
            <a:off x="5054112" y="5982615"/>
            <a:ext cx="1243549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https://pixabay.com</a:t>
            </a:r>
            <a:endParaRPr lang="de-CH" sz="800" dirty="0"/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1ABED3B9-BAB5-874B-533C-A724F66D1254}"/>
              </a:ext>
            </a:extLst>
          </p:cNvPr>
          <p:cNvSpPr txBox="1">
            <a:spLocks/>
          </p:cNvSpPr>
          <p:nvPr/>
        </p:nvSpPr>
        <p:spPr>
          <a:xfrm>
            <a:off x="629556" y="1638176"/>
            <a:ext cx="7886700" cy="417480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Wald-Wiese-Acker-Kontinuum: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pic>
        <p:nvPicPr>
          <p:cNvPr id="11" name="Grafik 10" descr="Ein Bild, das Gras, Himmel, draußen, Baum enthält.&#10;&#10;Automatisch generierte Beschreibung">
            <a:extLst>
              <a:ext uri="{FF2B5EF4-FFF2-40B4-BE49-F238E27FC236}">
                <a16:creationId xmlns:a16="http://schemas.microsoft.com/office/drawing/2014/main" id="{99ED382D-6117-4477-0919-753273ADC4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847" y="2814352"/>
            <a:ext cx="8704227" cy="3290152"/>
          </a:xfrm>
          <a:prstGeom prst="rect">
            <a:avLst/>
          </a:prstGeom>
        </p:spPr>
      </p:pic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B93EABD0-1703-FA81-B71F-B212D4BF38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01079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3" y="1196752"/>
            <a:ext cx="8263830" cy="4680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CH" sz="2800" dirty="0"/>
              <a:t>3) Mittelalter (ca. 500-1500 n.Chr.) und Frühe Neuzeit (1500-</a:t>
            </a:r>
            <a:br>
              <a:rPr lang="de-CH" sz="2800" dirty="0"/>
            </a:br>
            <a:r>
              <a:rPr lang="de-CH" sz="2800" dirty="0"/>
              <a:t>    1800 n.Chr.)</a:t>
            </a:r>
          </a:p>
          <a:p>
            <a:pPr lvl="1">
              <a:lnSpc>
                <a:spcPct val="140000"/>
              </a:lnSpc>
              <a:buClrTx/>
            </a:pPr>
            <a:r>
              <a:rPr lang="de-CH" dirty="0"/>
              <a:t>9.-12. Jh.: Bevölkerung nimmt zu, immer mehr Wald muss gerodet werden für Getreideanbau. Es gibt immer mehr Wiese und Acker, und weniger Wald.</a:t>
            </a:r>
          </a:p>
          <a:p>
            <a:pPr lvl="1">
              <a:lnSpc>
                <a:spcPct val="140000"/>
              </a:lnSpc>
              <a:buClrTx/>
            </a:pPr>
            <a:r>
              <a:rPr lang="de-CH" dirty="0"/>
              <a:t>12.-14. Jh.: Noch mehr Bevölkerungswachstum, Aufblühen der Städte (Märkte!). Landwirtschaft begann sich zu spezialisieren:</a:t>
            </a:r>
          </a:p>
          <a:p>
            <a:pPr marL="817200" lvl="1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de-CH" dirty="0"/>
              <a:t>Mittelland: Fokus auf Getreide, weniger Tiere.</a:t>
            </a:r>
          </a:p>
          <a:p>
            <a:pPr marL="817200" lvl="1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de-CH" dirty="0"/>
              <a:t>Tiefere Voralpen: Getreide für Selbstversorgung, immer stärkerer Fokus auf Viehwirtschaft (Grossvieh).</a:t>
            </a:r>
          </a:p>
          <a:p>
            <a:pPr marL="817200" lvl="1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de-CH" dirty="0"/>
              <a:t>Höhere Voralpen und Alpen: Spezialisierung auf Viehwirtschaft (Grossvieh, im Westen Käsehandel, im Osten Viehhandel), keine Getreideproduktion mehr. Auch Export nach Oberitalien (Handelsrouten).</a:t>
            </a:r>
          </a:p>
          <a:p>
            <a:pPr marL="817200" lvl="1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de-CH" dirty="0"/>
              <a:t>Wallis, Graubünden, </a:t>
            </a:r>
            <a:r>
              <a:rPr lang="de-CH" dirty="0" err="1"/>
              <a:t>Nordtessin</a:t>
            </a:r>
            <a:r>
              <a:rPr lang="de-CH" dirty="0"/>
              <a:t>: Eher noch keine Spezialisierung, kleinflächige Mehrzweckwirtschaft. Tiere eher Schmalvieh.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9" y="352030"/>
            <a:ext cx="7886700" cy="720000"/>
          </a:xfrm>
        </p:spPr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6980AF-1E4C-B370-0C5C-6C8C792F9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315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0D4D3E42-8F77-9C67-F43B-609D06762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79" y="1141082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3) Mittelalter (ca. 500-1500 n.Chr.) und Frühe Neuzeit (1500 -</a:t>
            </a:r>
            <a:br>
              <a:rPr lang="de-CH" dirty="0"/>
            </a:br>
            <a:r>
              <a:rPr lang="de-CH" dirty="0"/>
              <a:t>    1800 n.Chr.)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und Biodiversität: Geschichte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EA3B95C-FB11-6521-2BE8-4D7D64197B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634" y="2063054"/>
            <a:ext cx="6084168" cy="423351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D755C77-53AF-A3EF-1186-A2E37166EA42}"/>
              </a:ext>
            </a:extLst>
          </p:cNvPr>
          <p:cNvSpPr txBox="1"/>
          <p:nvPr/>
        </p:nvSpPr>
        <p:spPr>
          <a:xfrm>
            <a:off x="827584" y="5466519"/>
            <a:ext cx="165618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/>
              <a:t>Bild: </a:t>
            </a:r>
            <a:r>
              <a:rPr lang="de-CH" sz="800" dirty="0"/>
              <a:t>© 1996 HLS und Kohli Kartografie, Bern</a:t>
            </a:r>
          </a:p>
        </p:txBody>
      </p:sp>
      <p:sp>
        <p:nvSpPr>
          <p:cNvPr id="6" name="Inhaltsplatzhalter 6">
            <a:extLst>
              <a:ext uri="{FF2B5EF4-FFF2-40B4-BE49-F238E27FC236}">
                <a16:creationId xmlns:a16="http://schemas.microsoft.com/office/drawing/2014/main" id="{A878B46F-8E94-24AE-18B5-40928478F7A7}"/>
              </a:ext>
            </a:extLst>
          </p:cNvPr>
          <p:cNvSpPr txBox="1">
            <a:spLocks/>
          </p:cNvSpPr>
          <p:nvPr/>
        </p:nvSpPr>
        <p:spPr>
          <a:xfrm>
            <a:off x="697279" y="2007099"/>
            <a:ext cx="7886700" cy="417480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Und die Biodiversität?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Weil die Bevölkerung und die Zahl der Nutztiere zunimmt, muss der Acker vor den Tieren geschützt werden. Der Acker wird umzäunt mit Lebhägen.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-&gt;Der Acker wird aus dem bisherigen Wald-Wiese-Acker-Kontinuum herausgenommen. Neu: Grenze zwischen Acker und dem Rest.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CH" dirty="0"/>
              <a:t>Der Rest: Weiterhin </a:t>
            </a:r>
            <a:r>
              <a:rPr lang="de-CH" dirty="0">
                <a:solidFill>
                  <a:srgbClr val="FF0000"/>
                </a:solidFill>
              </a:rPr>
              <a:t>Wald-Wiese-Kontinuum</a:t>
            </a:r>
            <a:r>
              <a:rPr lang="de-CH" dirty="0"/>
              <a:t>. Nicht so scharfe Grenzen zwischen Wald und Wiese wie heute, sondern Übergänge!</a:t>
            </a:r>
          </a:p>
          <a:p>
            <a:pPr marL="0" indent="0">
              <a:buNone/>
            </a:pPr>
            <a:r>
              <a:rPr lang="de-CH" dirty="0">
                <a:solidFill>
                  <a:srgbClr val="FF0000"/>
                </a:solidFill>
              </a:rPr>
              <a:t>Biodiversität hat zugenommen, da neue Lebensraumtypen geschaffen wurden und diese grosse Gebiete ausmachten.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69105CCB-514D-1EC0-E9F2-5823F24AC5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65350" y="6361474"/>
            <a:ext cx="450000" cy="360000"/>
          </a:xfrm>
        </p:spPr>
        <p:txBody>
          <a:bodyPr/>
          <a:lstStyle/>
          <a:p>
            <a:fld id="{E89AD3D4-79DA-4A5C-93D7-9120A4097E2F}" type="slidenum">
              <a:rPr lang="de-CH" smtClean="0"/>
              <a:t>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69885259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1F0389-DCC4-4552-AF62-62FC06389D97}">
  <ds:schemaRefs>
    <ds:schemaRef ds:uri="http://schemas.microsoft.com/office/2006/metadata/properties"/>
    <ds:schemaRef ds:uri="926ccd4c-651f-4ccc-af87-3950eef9fdad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dd18740c-b141-4d05-9751-e9f3dcf7e76f"/>
    <ds:schemaRef ds:uri="http://purl.org/dc/elements/1.1/"/>
    <ds:schemaRef ds:uri="http://schemas.microsoft.com/sharepoint/v3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473AD0-2E8C-42EC-97DD-950C470D26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4319</Words>
  <Application>Microsoft Office PowerPoint</Application>
  <PresentationFormat>Bildschirmpräsentation (4:3)</PresentationFormat>
  <Paragraphs>513</Paragraphs>
  <Slides>63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63</vt:i4>
      </vt:variant>
    </vt:vector>
  </HeadingPairs>
  <TitlesOfParts>
    <vt:vector size="68" baseType="lpstr">
      <vt:lpstr>Arial</vt:lpstr>
      <vt:lpstr>Calibri</vt:lpstr>
      <vt:lpstr>Symbol</vt:lpstr>
      <vt:lpstr>Wingdings</vt:lpstr>
      <vt:lpstr>Benutzerdefiniertes Design</vt:lpstr>
      <vt:lpstr>Landwirtschaft und Biodiversität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Landwirtschaft und Biodiversität: Geschichte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396</cp:revision>
  <cp:lastPrinted>2018-11-05T09:27:14Z</cp:lastPrinted>
  <dcterms:created xsi:type="dcterms:W3CDTF">2017-09-25T14:16:51Z</dcterms:created>
  <dcterms:modified xsi:type="dcterms:W3CDTF">2026-05-28T12:31:45Z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