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0.xml" ContentType="application/vnd.openxmlformats-officedocument.presentationml.notesSlide+xml"/>
  <Override PartName="/ppt/charts/chart5.xml" ContentType="application/vnd.openxmlformats-officedocument.drawingml.chart+xml"/>
  <Override PartName="/ppt/notesSlides/notesSlide101.xml" ContentType="application/vnd.openxmlformats-officedocument.presentationml.notesSlide+xml"/>
  <Override PartName="/ppt/charts/chart6.xml" ContentType="application/vnd.openxmlformats-officedocument.drawingml.chart+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2" r:id="rId4"/>
  </p:sldMasterIdLst>
  <p:notesMasterIdLst>
    <p:notesMasterId r:id="rId118"/>
  </p:notesMasterIdLst>
  <p:sldIdLst>
    <p:sldId id="256" r:id="rId5"/>
    <p:sldId id="826" r:id="rId6"/>
    <p:sldId id="827" r:id="rId7"/>
    <p:sldId id="565" r:id="rId8"/>
    <p:sldId id="566" r:id="rId9"/>
    <p:sldId id="598" r:id="rId10"/>
    <p:sldId id="606" r:id="rId11"/>
    <p:sldId id="607" r:id="rId12"/>
    <p:sldId id="613" r:id="rId13"/>
    <p:sldId id="609" r:id="rId14"/>
    <p:sldId id="614" r:id="rId15"/>
    <p:sldId id="600" r:id="rId16"/>
    <p:sldId id="615" r:id="rId17"/>
    <p:sldId id="612" r:id="rId18"/>
    <p:sldId id="713" r:id="rId19"/>
    <p:sldId id="611" r:id="rId20"/>
    <p:sldId id="568" r:id="rId21"/>
    <p:sldId id="571" r:id="rId22"/>
    <p:sldId id="573" r:id="rId23"/>
    <p:sldId id="610" r:id="rId24"/>
    <p:sldId id="616" r:id="rId25"/>
    <p:sldId id="617" r:id="rId26"/>
    <p:sldId id="592" r:id="rId27"/>
    <p:sldId id="593" r:id="rId28"/>
    <p:sldId id="594" r:id="rId29"/>
    <p:sldId id="688" r:id="rId30"/>
    <p:sldId id="689" r:id="rId31"/>
    <p:sldId id="596" r:id="rId32"/>
    <p:sldId id="714" r:id="rId33"/>
    <p:sldId id="597" r:id="rId34"/>
    <p:sldId id="599" r:id="rId35"/>
    <p:sldId id="604" r:id="rId36"/>
    <p:sldId id="401" r:id="rId37"/>
    <p:sldId id="619" r:id="rId38"/>
    <p:sldId id="622" r:id="rId39"/>
    <p:sldId id="623" r:id="rId40"/>
    <p:sldId id="624" r:id="rId41"/>
    <p:sldId id="621" r:id="rId42"/>
    <p:sldId id="630" r:id="rId43"/>
    <p:sldId id="620" r:id="rId44"/>
    <p:sldId id="829" r:id="rId45"/>
    <p:sldId id="410" r:id="rId46"/>
    <p:sldId id="523" r:id="rId47"/>
    <p:sldId id="626" r:id="rId48"/>
    <p:sldId id="557" r:id="rId49"/>
    <p:sldId id="468" r:id="rId50"/>
    <p:sldId id="526" r:id="rId51"/>
    <p:sldId id="524" r:id="rId52"/>
    <p:sldId id="711" r:id="rId53"/>
    <p:sldId id="528" r:id="rId54"/>
    <p:sldId id="520" r:id="rId55"/>
    <p:sldId id="532" r:id="rId56"/>
    <p:sldId id="631" r:id="rId57"/>
    <p:sldId id="533" r:id="rId58"/>
    <p:sldId id="709" r:id="rId59"/>
    <p:sldId id="831" r:id="rId60"/>
    <p:sldId id="561" r:id="rId61"/>
    <p:sldId id="627" r:id="rId62"/>
    <p:sldId id="715" r:id="rId63"/>
    <p:sldId id="629" r:id="rId64"/>
    <p:sldId id="830" r:id="rId65"/>
    <p:sldId id="586" r:id="rId66"/>
    <p:sldId id="628" r:id="rId67"/>
    <p:sldId id="635" r:id="rId68"/>
    <p:sldId id="636" r:id="rId69"/>
    <p:sldId id="637" r:id="rId70"/>
    <p:sldId id="642" r:id="rId71"/>
    <p:sldId id="638" r:id="rId72"/>
    <p:sldId id="643" r:id="rId73"/>
    <p:sldId id="644" r:id="rId74"/>
    <p:sldId id="645" r:id="rId75"/>
    <p:sldId id="646" r:id="rId76"/>
    <p:sldId id="647" r:id="rId77"/>
    <p:sldId id="650" r:id="rId78"/>
    <p:sldId id="652" r:id="rId79"/>
    <p:sldId id="655" r:id="rId80"/>
    <p:sldId id="656" r:id="rId81"/>
    <p:sldId id="657" r:id="rId82"/>
    <p:sldId id="659" r:id="rId83"/>
    <p:sldId id="658" r:id="rId84"/>
    <p:sldId id="660" r:id="rId85"/>
    <p:sldId id="663" r:id="rId86"/>
    <p:sldId id="664" r:id="rId87"/>
    <p:sldId id="666" r:id="rId88"/>
    <p:sldId id="665" r:id="rId89"/>
    <p:sldId id="667" r:id="rId90"/>
    <p:sldId id="668" r:id="rId91"/>
    <p:sldId id="670" r:id="rId92"/>
    <p:sldId id="671" r:id="rId93"/>
    <p:sldId id="682" r:id="rId94"/>
    <p:sldId id="681" r:id="rId95"/>
    <p:sldId id="685" r:id="rId96"/>
    <p:sldId id="716" r:id="rId97"/>
    <p:sldId id="686" r:id="rId98"/>
    <p:sldId id="690" r:id="rId99"/>
    <p:sldId id="419" r:id="rId100"/>
    <p:sldId id="693" r:id="rId101"/>
    <p:sldId id="326" r:id="rId102"/>
    <p:sldId id="447" r:id="rId103"/>
    <p:sldId id="697" r:id="rId104"/>
    <p:sldId id="695" r:id="rId105"/>
    <p:sldId id="694" r:id="rId106"/>
    <p:sldId id="538" r:id="rId107"/>
    <p:sldId id="707" r:id="rId108"/>
    <p:sldId id="718" r:id="rId109"/>
    <p:sldId id="719" r:id="rId110"/>
    <p:sldId id="712" r:id="rId111"/>
    <p:sldId id="721" r:id="rId112"/>
    <p:sldId id="828" r:id="rId113"/>
    <p:sldId id="824" r:id="rId114"/>
    <p:sldId id="332" r:id="rId115"/>
    <p:sldId id="717" r:id="rId116"/>
    <p:sldId id="339" r:id="rId117"/>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000000"/>
    <a:srgbClr val="F4B183"/>
    <a:srgbClr val="CCFFFF"/>
    <a:srgbClr val="FFD966"/>
    <a:srgbClr val="FFCCCC"/>
    <a:srgbClr val="FBE5D6"/>
    <a:srgbClr val="4472C4"/>
    <a:srgbClr val="92D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F38F0B-BDF6-49DC-8BBA-B89846C94E7F}" v="3" dt="2026-05-28T12:37:30.805"/>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0" autoAdjust="0"/>
    <p:restoredTop sz="84096" autoAdjust="0"/>
  </p:normalViewPr>
  <p:slideViewPr>
    <p:cSldViewPr>
      <p:cViewPr varScale="1">
        <p:scale>
          <a:sx n="106" d="100"/>
          <a:sy n="106" d="100"/>
        </p:scale>
        <p:origin x="1662"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commentAuthors" Target="commentAuthor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addSld modSld">
      <pc:chgData name="Zurbrügg Corinne" userId="9bf00a35-daaf-4b5d-a00c-eae22b493c7e" providerId="ADAL" clId="{F896CB6E-1FF8-4F8E-BB38-22186265DB2A}" dt="2026-05-04T15:09:06.992" v="45" actId="20577"/>
      <pc:docMkLst>
        <pc:docMk/>
      </pc:docMkLst>
      <pc:sldChg chg="modSp mod">
        <pc:chgData name="Zurbrügg Corinne" userId="9bf00a35-daaf-4b5d-a00c-eae22b493c7e" providerId="ADAL" clId="{F896CB6E-1FF8-4F8E-BB38-22186265DB2A}" dt="2026-05-04T15:09:06.992" v="45" actId="20577"/>
        <pc:sldMkLst>
          <pc:docMk/>
          <pc:sldMk cId="1649893346" sldId="256"/>
        </pc:sldMkLst>
        <pc:spChg chg="mod">
          <ac:chgData name="Zurbrügg Corinne" userId="9bf00a35-daaf-4b5d-a00c-eae22b493c7e" providerId="ADAL" clId="{F896CB6E-1FF8-4F8E-BB38-22186265DB2A}" dt="2026-05-04T15:08:38.904" v="20" actId="20577"/>
          <ac:spMkLst>
            <pc:docMk/>
            <pc:sldMk cId="1649893346" sldId="256"/>
            <ac:spMk id="2" creationId="{DC766177-6746-4E98-8AB1-E45C4D4C0F57}"/>
          </ac:spMkLst>
        </pc:spChg>
        <pc:spChg chg="mod">
          <ac:chgData name="Zurbrügg Corinne" userId="9bf00a35-daaf-4b5d-a00c-eae22b493c7e" providerId="ADAL" clId="{F896CB6E-1FF8-4F8E-BB38-22186265DB2A}" dt="2026-05-04T15:09:06.992" v="45" actId="20577"/>
          <ac:spMkLst>
            <pc:docMk/>
            <pc:sldMk cId="1649893346" sldId="256"/>
            <ac:spMk id="3" creationId="{4922E1BA-8F30-4B67-9D86-3D005733F6B4}"/>
          </ac:spMkLst>
        </pc:spChg>
      </pc:sldChg>
      <pc:sldChg chg="add">
        <pc:chgData name="Zurbrügg Corinne" userId="9bf00a35-daaf-4b5d-a00c-eae22b493c7e" providerId="ADAL" clId="{F896CB6E-1FF8-4F8E-BB38-22186265DB2A}" dt="2026-05-04T14:48:56.727" v="0"/>
        <pc:sldMkLst>
          <pc:docMk/>
          <pc:sldMk cId="266204402" sldId="33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fibl.ch\files\MVP-Vielfalt\TP6_Weiterbildung_Handbuch\Foliensammlung\Abbildungen\ab21_politik_direktzahlungen_datentabelle_grafik_biodiversitaet_entwicklung_bff_2000_20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fibl.ch\files\MVP-Vielfalt\TP6_Weiterbildung_Handbuch\Foliensammlung\Abbildungen\ab21_politik_direktzahlungen_datentabelle_grafik_biodiversitaet_entwicklung_bff_2000_2020(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kr\Downloads\34a_ab23_statdz2022_anhaenge_tab_biodiversitaet_alle_kt_alle_bff_datenreihe_d(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jkr\Downloads\34a_ab23_statdz2022_anhaenge_tab_biodiversitaet_alle_kt_alle_bff_datenreihe_d(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02700162944858"/>
          <c:y val="3.7649868927753488E-2"/>
          <c:w val="0.83641748139095651"/>
          <c:h val="0.63198907955510986"/>
        </c:manualLayout>
      </c:layout>
      <c:lineChart>
        <c:grouping val="standard"/>
        <c:varyColors val="0"/>
        <c:ser>
          <c:idx val="0"/>
          <c:order val="0"/>
          <c:tx>
            <c:strRef>
              <c:f>'BFF QI 2000-2019'!$B$2</c:f>
              <c:strCache>
                <c:ptCount val="1"/>
                <c:pt idx="0">
                  <c:v>Extensiv genutzte Wiesen</c:v>
                </c:pt>
              </c:strCache>
            </c:strRef>
          </c:tx>
          <c:spPr>
            <a:ln w="28575" cap="rnd">
              <a:solidFill>
                <a:schemeClr val="accent1"/>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2000-2019'!$B$3:$B$23</c:f>
              <c:numCache>
                <c:formatCode>#\ ##0</c:formatCode>
                <c:ptCount val="5"/>
                <c:pt idx="0">
                  <c:v>38702.139999999992</c:v>
                </c:pt>
                <c:pt idx="1">
                  <c:v>52218.77</c:v>
                </c:pt>
                <c:pt idx="2">
                  <c:v>62612.029999999992</c:v>
                </c:pt>
                <c:pt idx="3">
                  <c:v>80754.445699999997</c:v>
                </c:pt>
                <c:pt idx="4">
                  <c:v>85079.672900000005</c:v>
                </c:pt>
              </c:numCache>
              <c:extLst/>
            </c:numRef>
          </c:val>
          <c:smooth val="0"/>
          <c:extLst>
            <c:ext xmlns:c16="http://schemas.microsoft.com/office/drawing/2014/chart" uri="{C3380CC4-5D6E-409C-BE32-E72D297353CC}">
              <c16:uniqueId val="{00000000-E103-4679-816A-F7933119281D}"/>
            </c:ext>
          </c:extLst>
        </c:ser>
        <c:ser>
          <c:idx val="1"/>
          <c:order val="1"/>
          <c:tx>
            <c:strRef>
              <c:f>'BFF QI 2000-2019'!$C$2</c:f>
              <c:strCache>
                <c:ptCount val="1"/>
                <c:pt idx="0">
                  <c:v>Wenig intensiv genutzte Wiesen</c:v>
                </c:pt>
              </c:strCache>
            </c:strRef>
          </c:tx>
          <c:spPr>
            <a:ln w="28575" cap="rnd">
              <a:solidFill>
                <a:schemeClr val="accent2"/>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2000-2019'!$C$3:$C$23</c:f>
              <c:numCache>
                <c:formatCode>#\ ##0</c:formatCode>
                <c:ptCount val="5"/>
                <c:pt idx="0">
                  <c:v>40115.519999999982</c:v>
                </c:pt>
                <c:pt idx="1">
                  <c:v>32236.370000000014</c:v>
                </c:pt>
                <c:pt idx="2">
                  <c:v>24165.770000000011</c:v>
                </c:pt>
                <c:pt idx="3">
                  <c:v>19219.547900000001</c:v>
                </c:pt>
                <c:pt idx="4">
                  <c:v>15462.8765</c:v>
                </c:pt>
              </c:numCache>
              <c:extLst/>
            </c:numRef>
          </c:val>
          <c:smooth val="0"/>
          <c:extLst>
            <c:ext xmlns:c16="http://schemas.microsoft.com/office/drawing/2014/chart" uri="{C3380CC4-5D6E-409C-BE32-E72D297353CC}">
              <c16:uniqueId val="{00000001-E103-4679-816A-F7933119281D}"/>
            </c:ext>
          </c:extLst>
        </c:ser>
        <c:ser>
          <c:idx val="2"/>
          <c:order val="2"/>
          <c:tx>
            <c:strRef>
              <c:f>'BFF QI 2000-2019'!$D$2</c:f>
              <c:strCache>
                <c:ptCount val="1"/>
                <c:pt idx="0">
                  <c:v>Extensive Weiden und Waldweiden</c:v>
                </c:pt>
              </c:strCache>
            </c:strRef>
          </c:tx>
          <c:spPr>
            <a:ln w="28575" cap="rnd">
              <a:solidFill>
                <a:schemeClr val="accent3"/>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2000-2019'!$D$3:$D$23</c:f>
              <c:numCache>
                <c:formatCode>#\ ##0</c:formatCode>
                <c:ptCount val="5"/>
                <c:pt idx="0">
                  <c:v>14517.100000000002</c:v>
                </c:pt>
                <c:pt idx="1">
                  <c:v>17791.330000000002</c:v>
                </c:pt>
                <c:pt idx="2">
                  <c:v>24685.57</c:v>
                </c:pt>
                <c:pt idx="3">
                  <c:v>43338.691899999998</c:v>
                </c:pt>
                <c:pt idx="4">
                  <c:v>49934.553200000002</c:v>
                </c:pt>
              </c:numCache>
              <c:extLst/>
            </c:numRef>
          </c:val>
          <c:smooth val="0"/>
          <c:extLst>
            <c:ext xmlns:c16="http://schemas.microsoft.com/office/drawing/2014/chart" uri="{C3380CC4-5D6E-409C-BE32-E72D297353CC}">
              <c16:uniqueId val="{00000002-E103-4679-816A-F7933119281D}"/>
            </c:ext>
          </c:extLst>
        </c:ser>
        <c:ser>
          <c:idx val="3"/>
          <c:order val="3"/>
          <c:tx>
            <c:strRef>
              <c:f>'BFF QI 2000-2019'!$E$2</c:f>
              <c:strCache>
                <c:ptCount val="1"/>
                <c:pt idx="0">
                  <c:v>Uferwiesen entlang Fliessgewässern</c:v>
                </c:pt>
              </c:strCache>
            </c:strRef>
          </c:tx>
          <c:spPr>
            <a:ln w="28575" cap="rnd">
              <a:solidFill>
                <a:schemeClr val="accent4"/>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2000-2019'!$E$3:$E$23</c:f>
              <c:numCache>
                <c:formatCode>General</c:formatCode>
                <c:ptCount val="5"/>
                <c:pt idx="3" formatCode="_ * #,##0_ ;_ * \-#,##0_ ;_ * &quot;-&quot;??_ ;_ @_ ">
                  <c:v>66.188900000000004</c:v>
                </c:pt>
                <c:pt idx="4" formatCode="_ * #,##0_ ;_ * \-#,##0_ ;_ * &quot;-&quot;??_ ;_ @_ ">
                  <c:v>122.15300000000001</c:v>
                </c:pt>
              </c:numCache>
              <c:extLst/>
            </c:numRef>
          </c:val>
          <c:smooth val="0"/>
          <c:extLst>
            <c:ext xmlns:c16="http://schemas.microsoft.com/office/drawing/2014/chart" uri="{C3380CC4-5D6E-409C-BE32-E72D297353CC}">
              <c16:uniqueId val="{00000003-E103-4679-816A-F7933119281D}"/>
            </c:ext>
          </c:extLst>
        </c:ser>
        <c:ser>
          <c:idx val="4"/>
          <c:order val="4"/>
          <c:tx>
            <c:strRef>
              <c:f>'BFF QI 2000-2019'!$F$2</c:f>
              <c:strCache>
                <c:ptCount val="1"/>
                <c:pt idx="0">
                  <c:v>Streueflächen</c:v>
                </c:pt>
              </c:strCache>
            </c:strRef>
          </c:tx>
          <c:spPr>
            <a:ln w="28575" cap="rnd">
              <a:solidFill>
                <a:schemeClr val="accent5"/>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2000-2019'!$F$3:$F$23</c:f>
              <c:numCache>
                <c:formatCode>#\ ##0</c:formatCode>
                <c:ptCount val="5"/>
                <c:pt idx="0">
                  <c:v>3714.34</c:v>
                </c:pt>
                <c:pt idx="1">
                  <c:v>6964.1299999999992</c:v>
                </c:pt>
                <c:pt idx="2">
                  <c:v>7412.9400000000014</c:v>
                </c:pt>
                <c:pt idx="3">
                  <c:v>7922.1356999999998</c:v>
                </c:pt>
                <c:pt idx="4">
                  <c:v>8122.6714000000002</c:v>
                </c:pt>
              </c:numCache>
              <c:extLst/>
            </c:numRef>
          </c:val>
          <c:smooth val="0"/>
          <c:extLst>
            <c:ext xmlns:c16="http://schemas.microsoft.com/office/drawing/2014/chart" uri="{C3380CC4-5D6E-409C-BE32-E72D297353CC}">
              <c16:uniqueId val="{00000004-E103-4679-816A-F7933119281D}"/>
            </c:ext>
          </c:extLst>
        </c:ser>
        <c:ser>
          <c:idx val="5"/>
          <c:order val="5"/>
          <c:tx>
            <c:strRef>
              <c:f>'BFF QI 2000-2019'!$G$2</c:f>
              <c:strCache>
                <c:ptCount val="1"/>
                <c:pt idx="0">
                  <c:v>BFF auf Ackerfläche</c:v>
                </c:pt>
              </c:strCache>
            </c:strRef>
          </c:tx>
          <c:spPr>
            <a:ln w="28575" cap="rnd">
              <a:solidFill>
                <a:schemeClr val="accent6"/>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2000-2019'!$G$3:$G$23</c:f>
              <c:numCache>
                <c:formatCode>#\ ##0</c:formatCode>
                <c:ptCount val="5"/>
                <c:pt idx="0">
                  <c:v>2384.0100000000007</c:v>
                </c:pt>
                <c:pt idx="1">
                  <c:v>3265.3900000000017</c:v>
                </c:pt>
                <c:pt idx="2">
                  <c:v>2371.6099999999997</c:v>
                </c:pt>
                <c:pt idx="3">
                  <c:v>3248.6432999999993</c:v>
                </c:pt>
                <c:pt idx="4">
                  <c:v>3654.8153000000002</c:v>
                </c:pt>
              </c:numCache>
              <c:extLst/>
            </c:numRef>
          </c:val>
          <c:smooth val="0"/>
          <c:extLst>
            <c:ext xmlns:c16="http://schemas.microsoft.com/office/drawing/2014/chart" uri="{C3380CC4-5D6E-409C-BE32-E72D297353CC}">
              <c16:uniqueId val="{00000005-E103-4679-816A-F7933119281D}"/>
            </c:ext>
          </c:extLst>
        </c:ser>
        <c:ser>
          <c:idx val="6"/>
          <c:order val="6"/>
          <c:tx>
            <c:strRef>
              <c:f>'BFF QI 2000-2019'!$H$2</c:f>
              <c:strCache>
                <c:ptCount val="1"/>
                <c:pt idx="0">
                  <c:v>Rebflächen mit natürlicher Artenvielfalt</c:v>
                </c:pt>
              </c:strCache>
            </c:strRef>
          </c:tx>
          <c:spPr>
            <a:ln w="28575" cap="rnd">
              <a:solidFill>
                <a:schemeClr val="accent1">
                  <a:lumMod val="60000"/>
                </a:schemeClr>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2000-2019'!$H$3:$H$23</c:f>
              <c:numCache>
                <c:formatCode>_ * #,##0_ ;_ * \-#,##0_ ;_ * "-"??_ ;_ @_ </c:formatCode>
                <c:ptCount val="5"/>
                <c:pt idx="0">
                  <c:v>128.07000000000002</c:v>
                </c:pt>
                <c:pt idx="1">
                  <c:v>189.30999999999995</c:v>
                </c:pt>
                <c:pt idx="2">
                  <c:v>242.27</c:v>
                </c:pt>
                <c:pt idx="3" formatCode="#\ ##0">
                  <c:v>2317</c:v>
                </c:pt>
                <c:pt idx="4" formatCode="#\ ##0">
                  <c:v>3710.6891999999898</c:v>
                </c:pt>
              </c:numCache>
              <c:extLst/>
            </c:numRef>
          </c:val>
          <c:smooth val="0"/>
          <c:extLst>
            <c:ext xmlns:c16="http://schemas.microsoft.com/office/drawing/2014/chart" uri="{C3380CC4-5D6E-409C-BE32-E72D297353CC}">
              <c16:uniqueId val="{00000006-E103-4679-816A-F7933119281D}"/>
            </c:ext>
          </c:extLst>
        </c:ser>
        <c:ser>
          <c:idx val="7"/>
          <c:order val="7"/>
          <c:tx>
            <c:strRef>
              <c:f>'BFF QI 2000-2019'!$I$2</c:f>
              <c:strCache>
                <c:ptCount val="1"/>
                <c:pt idx="0">
                  <c:v>Hecken, Feld- und Ufergehölze</c:v>
                </c:pt>
              </c:strCache>
            </c:strRef>
          </c:tx>
          <c:spPr>
            <a:ln w="28575" cap="rnd">
              <a:solidFill>
                <a:schemeClr val="accent2">
                  <a:lumMod val="60000"/>
                </a:schemeClr>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2000-2019'!$I$3:$I$23</c:f>
              <c:numCache>
                <c:formatCode>#\ ##0</c:formatCode>
                <c:ptCount val="5"/>
                <c:pt idx="0">
                  <c:v>2276.7799999999997</c:v>
                </c:pt>
                <c:pt idx="1">
                  <c:v>2456.8999999999996</c:v>
                </c:pt>
                <c:pt idx="2">
                  <c:v>2833.7000000000007</c:v>
                </c:pt>
                <c:pt idx="3">
                  <c:v>3807.3272999999999</c:v>
                </c:pt>
                <c:pt idx="4">
                  <c:v>4334.9237999999996</c:v>
                </c:pt>
              </c:numCache>
              <c:extLst/>
            </c:numRef>
          </c:val>
          <c:smooth val="0"/>
          <c:extLst>
            <c:ext xmlns:c16="http://schemas.microsoft.com/office/drawing/2014/chart" uri="{C3380CC4-5D6E-409C-BE32-E72D297353CC}">
              <c16:uniqueId val="{00000007-E103-4679-816A-F7933119281D}"/>
            </c:ext>
          </c:extLst>
        </c:ser>
        <c:dLbls>
          <c:showLegendKey val="0"/>
          <c:showVal val="0"/>
          <c:showCatName val="0"/>
          <c:showSerName val="0"/>
          <c:showPercent val="0"/>
          <c:showBubbleSize val="0"/>
        </c:dLbls>
        <c:smooth val="0"/>
        <c:axId val="418487392"/>
        <c:axId val="418488048"/>
      </c:lineChart>
      <c:catAx>
        <c:axId val="418487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418488048"/>
        <c:crosses val="autoZero"/>
        <c:auto val="1"/>
        <c:lblAlgn val="ctr"/>
        <c:lblOffset val="100"/>
        <c:noMultiLvlLbl val="0"/>
      </c:catAx>
      <c:valAx>
        <c:axId val="418488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Fläche (ha)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title>
        <c:numFmt formatCode="#\ ##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418487392"/>
        <c:crosses val="autoZero"/>
        <c:crossBetween val="between"/>
      </c:valAx>
      <c:spPr>
        <a:noFill/>
        <a:ln>
          <a:noFill/>
        </a:ln>
        <a:effectLst/>
      </c:spPr>
    </c:plotArea>
    <c:legend>
      <c:legendPos val="b"/>
      <c:layout>
        <c:manualLayout>
          <c:xMode val="edge"/>
          <c:yMode val="edge"/>
          <c:x val="0"/>
          <c:y val="0.74502354953785788"/>
          <c:w val="0.98987346313372571"/>
          <c:h val="0.2476005965261973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sz="1600"/>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02700162944858"/>
          <c:y val="3.7649868927753488E-2"/>
          <c:w val="0.83641748139095651"/>
          <c:h val="0.63198907955510986"/>
        </c:manualLayout>
      </c:layout>
      <c:lineChart>
        <c:grouping val="standard"/>
        <c:varyColors val="0"/>
        <c:ser>
          <c:idx val="0"/>
          <c:order val="0"/>
          <c:tx>
            <c:strRef>
              <c:f>'BFF QI 2000-2019'!$B$2</c:f>
              <c:strCache>
                <c:ptCount val="1"/>
                <c:pt idx="0">
                  <c:v>Extensiv genutzte Wiesen</c:v>
                </c:pt>
              </c:strCache>
            </c:strRef>
          </c:tx>
          <c:spPr>
            <a:ln w="28575" cap="rnd">
              <a:solidFill>
                <a:schemeClr val="accent1"/>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2000-2019'!$B$3:$B$23</c:f>
              <c:numCache>
                <c:formatCode>#\ ##0</c:formatCode>
                <c:ptCount val="5"/>
                <c:pt idx="0">
                  <c:v>38702.139999999992</c:v>
                </c:pt>
                <c:pt idx="1">
                  <c:v>52218.77</c:v>
                </c:pt>
                <c:pt idx="2">
                  <c:v>62612.029999999992</c:v>
                </c:pt>
                <c:pt idx="3">
                  <c:v>80754.445699999997</c:v>
                </c:pt>
                <c:pt idx="4">
                  <c:v>85079.672900000005</c:v>
                </c:pt>
              </c:numCache>
              <c:extLst/>
            </c:numRef>
          </c:val>
          <c:smooth val="0"/>
          <c:extLst>
            <c:ext xmlns:c16="http://schemas.microsoft.com/office/drawing/2014/chart" uri="{C3380CC4-5D6E-409C-BE32-E72D297353CC}">
              <c16:uniqueId val="{00000000-E103-4679-816A-F7933119281D}"/>
            </c:ext>
          </c:extLst>
        </c:ser>
        <c:ser>
          <c:idx val="1"/>
          <c:order val="1"/>
          <c:tx>
            <c:strRef>
              <c:f>'BFF QI 2000-2019'!$C$2</c:f>
              <c:strCache>
                <c:ptCount val="1"/>
                <c:pt idx="0">
                  <c:v>Wenig intensiv genutzte Wiesen</c:v>
                </c:pt>
              </c:strCache>
            </c:strRef>
          </c:tx>
          <c:spPr>
            <a:ln w="28575" cap="rnd">
              <a:solidFill>
                <a:schemeClr val="accent2"/>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2000-2019'!$C$3:$C$23</c:f>
              <c:numCache>
                <c:formatCode>#\ ##0</c:formatCode>
                <c:ptCount val="5"/>
                <c:pt idx="0">
                  <c:v>40115.519999999982</c:v>
                </c:pt>
                <c:pt idx="1">
                  <c:v>32236.370000000014</c:v>
                </c:pt>
                <c:pt idx="2">
                  <c:v>24165.770000000011</c:v>
                </c:pt>
                <c:pt idx="3">
                  <c:v>19219.547900000001</c:v>
                </c:pt>
                <c:pt idx="4">
                  <c:v>15462.8765</c:v>
                </c:pt>
              </c:numCache>
              <c:extLst/>
            </c:numRef>
          </c:val>
          <c:smooth val="0"/>
          <c:extLst>
            <c:ext xmlns:c16="http://schemas.microsoft.com/office/drawing/2014/chart" uri="{C3380CC4-5D6E-409C-BE32-E72D297353CC}">
              <c16:uniqueId val="{00000001-E103-4679-816A-F7933119281D}"/>
            </c:ext>
          </c:extLst>
        </c:ser>
        <c:ser>
          <c:idx val="2"/>
          <c:order val="2"/>
          <c:tx>
            <c:strRef>
              <c:f>'BFF QI 2000-2019'!$D$2</c:f>
              <c:strCache>
                <c:ptCount val="1"/>
                <c:pt idx="0">
                  <c:v>Extensive Weiden und Waldweiden</c:v>
                </c:pt>
              </c:strCache>
            </c:strRef>
          </c:tx>
          <c:spPr>
            <a:ln w="28575" cap="rnd">
              <a:solidFill>
                <a:schemeClr val="accent3"/>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2000-2019'!$D$3:$D$23</c:f>
              <c:numCache>
                <c:formatCode>#\ ##0</c:formatCode>
                <c:ptCount val="5"/>
                <c:pt idx="0">
                  <c:v>14517.100000000002</c:v>
                </c:pt>
                <c:pt idx="1">
                  <c:v>17791.330000000002</c:v>
                </c:pt>
                <c:pt idx="2">
                  <c:v>24685.57</c:v>
                </c:pt>
                <c:pt idx="3">
                  <c:v>43338.691899999998</c:v>
                </c:pt>
                <c:pt idx="4">
                  <c:v>49934.553200000002</c:v>
                </c:pt>
              </c:numCache>
              <c:extLst/>
            </c:numRef>
          </c:val>
          <c:smooth val="0"/>
          <c:extLst>
            <c:ext xmlns:c16="http://schemas.microsoft.com/office/drawing/2014/chart" uri="{C3380CC4-5D6E-409C-BE32-E72D297353CC}">
              <c16:uniqueId val="{00000002-E103-4679-816A-F7933119281D}"/>
            </c:ext>
          </c:extLst>
        </c:ser>
        <c:ser>
          <c:idx val="3"/>
          <c:order val="3"/>
          <c:tx>
            <c:strRef>
              <c:f>'BFF QI 2000-2019'!$E$2</c:f>
              <c:strCache>
                <c:ptCount val="1"/>
                <c:pt idx="0">
                  <c:v>Uferwiesen entlang Fliessgewässern</c:v>
                </c:pt>
              </c:strCache>
            </c:strRef>
          </c:tx>
          <c:spPr>
            <a:ln w="28575" cap="rnd">
              <a:solidFill>
                <a:schemeClr val="accent4"/>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2000-2019'!$E$3:$E$23</c:f>
              <c:numCache>
                <c:formatCode>General</c:formatCode>
                <c:ptCount val="5"/>
                <c:pt idx="3" formatCode="_ * #,##0_ ;_ * \-#,##0_ ;_ * &quot;-&quot;??_ ;_ @_ ">
                  <c:v>66.188900000000004</c:v>
                </c:pt>
                <c:pt idx="4" formatCode="_ * #,##0_ ;_ * \-#,##0_ ;_ * &quot;-&quot;??_ ;_ @_ ">
                  <c:v>122.15300000000001</c:v>
                </c:pt>
              </c:numCache>
              <c:extLst/>
            </c:numRef>
          </c:val>
          <c:smooth val="0"/>
          <c:extLst>
            <c:ext xmlns:c16="http://schemas.microsoft.com/office/drawing/2014/chart" uri="{C3380CC4-5D6E-409C-BE32-E72D297353CC}">
              <c16:uniqueId val="{00000003-E103-4679-816A-F7933119281D}"/>
            </c:ext>
          </c:extLst>
        </c:ser>
        <c:ser>
          <c:idx val="4"/>
          <c:order val="4"/>
          <c:tx>
            <c:strRef>
              <c:f>'BFF QI 2000-2019'!$F$2</c:f>
              <c:strCache>
                <c:ptCount val="1"/>
                <c:pt idx="0">
                  <c:v>Streueflächen</c:v>
                </c:pt>
              </c:strCache>
            </c:strRef>
          </c:tx>
          <c:spPr>
            <a:ln w="28575" cap="rnd">
              <a:solidFill>
                <a:schemeClr val="accent5"/>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2000-2019'!$F$3:$F$23</c:f>
              <c:numCache>
                <c:formatCode>#\ ##0</c:formatCode>
                <c:ptCount val="5"/>
                <c:pt idx="0">
                  <c:v>3714.34</c:v>
                </c:pt>
                <c:pt idx="1">
                  <c:v>6964.1299999999992</c:v>
                </c:pt>
                <c:pt idx="2">
                  <c:v>7412.9400000000014</c:v>
                </c:pt>
                <c:pt idx="3">
                  <c:v>7922.1356999999998</c:v>
                </c:pt>
                <c:pt idx="4">
                  <c:v>8122.6714000000002</c:v>
                </c:pt>
              </c:numCache>
              <c:extLst/>
            </c:numRef>
          </c:val>
          <c:smooth val="0"/>
          <c:extLst>
            <c:ext xmlns:c16="http://schemas.microsoft.com/office/drawing/2014/chart" uri="{C3380CC4-5D6E-409C-BE32-E72D297353CC}">
              <c16:uniqueId val="{00000004-E103-4679-816A-F7933119281D}"/>
            </c:ext>
          </c:extLst>
        </c:ser>
        <c:ser>
          <c:idx val="5"/>
          <c:order val="5"/>
          <c:tx>
            <c:strRef>
              <c:f>'BFF QI 2000-2019'!$G$2</c:f>
              <c:strCache>
                <c:ptCount val="1"/>
                <c:pt idx="0">
                  <c:v>BFF auf Ackerfläche</c:v>
                </c:pt>
              </c:strCache>
            </c:strRef>
          </c:tx>
          <c:spPr>
            <a:ln w="28575" cap="rnd">
              <a:solidFill>
                <a:schemeClr val="accent6"/>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2000-2019'!$G$3:$G$23</c:f>
              <c:numCache>
                <c:formatCode>#\ ##0</c:formatCode>
                <c:ptCount val="5"/>
                <c:pt idx="0">
                  <c:v>2384.0100000000007</c:v>
                </c:pt>
                <c:pt idx="1">
                  <c:v>3265.3900000000017</c:v>
                </c:pt>
                <c:pt idx="2">
                  <c:v>2371.6099999999997</c:v>
                </c:pt>
                <c:pt idx="3">
                  <c:v>3248.6432999999993</c:v>
                </c:pt>
                <c:pt idx="4">
                  <c:v>3654.8153000000002</c:v>
                </c:pt>
              </c:numCache>
              <c:extLst/>
            </c:numRef>
          </c:val>
          <c:smooth val="0"/>
          <c:extLst>
            <c:ext xmlns:c16="http://schemas.microsoft.com/office/drawing/2014/chart" uri="{C3380CC4-5D6E-409C-BE32-E72D297353CC}">
              <c16:uniqueId val="{00000005-E103-4679-816A-F7933119281D}"/>
            </c:ext>
          </c:extLst>
        </c:ser>
        <c:ser>
          <c:idx val="6"/>
          <c:order val="6"/>
          <c:tx>
            <c:strRef>
              <c:f>'BFF QI 2000-2019'!$H$2</c:f>
              <c:strCache>
                <c:ptCount val="1"/>
                <c:pt idx="0">
                  <c:v>Rebflächen mit natürlicher Artenvielfalt</c:v>
                </c:pt>
              </c:strCache>
            </c:strRef>
          </c:tx>
          <c:spPr>
            <a:ln w="28575" cap="rnd">
              <a:solidFill>
                <a:schemeClr val="accent1">
                  <a:lumMod val="60000"/>
                </a:schemeClr>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2000-2019'!$H$3:$H$23</c:f>
              <c:numCache>
                <c:formatCode>_ * #,##0_ ;_ * \-#,##0_ ;_ * "-"??_ ;_ @_ </c:formatCode>
                <c:ptCount val="5"/>
                <c:pt idx="0">
                  <c:v>128.07000000000002</c:v>
                </c:pt>
                <c:pt idx="1">
                  <c:v>189.30999999999995</c:v>
                </c:pt>
                <c:pt idx="2">
                  <c:v>242.27</c:v>
                </c:pt>
                <c:pt idx="3" formatCode="#\ ##0">
                  <c:v>2317</c:v>
                </c:pt>
                <c:pt idx="4" formatCode="#\ ##0">
                  <c:v>3710.6891999999898</c:v>
                </c:pt>
              </c:numCache>
              <c:extLst/>
            </c:numRef>
          </c:val>
          <c:smooth val="0"/>
          <c:extLst>
            <c:ext xmlns:c16="http://schemas.microsoft.com/office/drawing/2014/chart" uri="{C3380CC4-5D6E-409C-BE32-E72D297353CC}">
              <c16:uniqueId val="{00000006-E103-4679-816A-F7933119281D}"/>
            </c:ext>
          </c:extLst>
        </c:ser>
        <c:ser>
          <c:idx val="7"/>
          <c:order val="7"/>
          <c:tx>
            <c:strRef>
              <c:f>'BFF QI 2000-2019'!$I$2</c:f>
              <c:strCache>
                <c:ptCount val="1"/>
                <c:pt idx="0">
                  <c:v>Hecken, Feld- und Ufergehölze</c:v>
                </c:pt>
              </c:strCache>
            </c:strRef>
          </c:tx>
          <c:spPr>
            <a:ln w="28575" cap="rnd">
              <a:solidFill>
                <a:schemeClr val="accent2">
                  <a:lumMod val="60000"/>
                </a:schemeClr>
              </a:solidFill>
              <a:round/>
            </a:ln>
            <a:effectLst/>
          </c:spPr>
          <c:marker>
            <c:symbol val="none"/>
          </c:marker>
          <c:cat>
            <c:numRef>
              <c:f>'BFF QI 2000-2019'!$A$3:$A$23</c:f>
              <c:numCache>
                <c:formatCode>General</c:formatCode>
                <c:ptCount val="5"/>
                <c:pt idx="0">
                  <c:v>2000</c:v>
                </c:pt>
                <c:pt idx="1">
                  <c:v>2005</c:v>
                </c:pt>
                <c:pt idx="2">
                  <c:v>2010</c:v>
                </c:pt>
                <c:pt idx="3">
                  <c:v>2015</c:v>
                </c:pt>
                <c:pt idx="4">
                  <c:v>2020</c:v>
                </c:pt>
              </c:numCache>
              <c:extLst/>
            </c:numRef>
          </c:cat>
          <c:val>
            <c:numRef>
              <c:f>'BFF QI 2000-2019'!$I$3:$I$23</c:f>
              <c:numCache>
                <c:formatCode>#\ ##0</c:formatCode>
                <c:ptCount val="5"/>
                <c:pt idx="0">
                  <c:v>2276.7799999999997</c:v>
                </c:pt>
                <c:pt idx="1">
                  <c:v>2456.8999999999996</c:v>
                </c:pt>
                <c:pt idx="2">
                  <c:v>2833.7000000000007</c:v>
                </c:pt>
                <c:pt idx="3">
                  <c:v>3807.3272999999999</c:v>
                </c:pt>
                <c:pt idx="4">
                  <c:v>4334.9237999999996</c:v>
                </c:pt>
              </c:numCache>
              <c:extLst/>
            </c:numRef>
          </c:val>
          <c:smooth val="0"/>
          <c:extLst>
            <c:ext xmlns:c16="http://schemas.microsoft.com/office/drawing/2014/chart" uri="{C3380CC4-5D6E-409C-BE32-E72D297353CC}">
              <c16:uniqueId val="{00000007-E103-4679-816A-F7933119281D}"/>
            </c:ext>
          </c:extLst>
        </c:ser>
        <c:dLbls>
          <c:showLegendKey val="0"/>
          <c:showVal val="0"/>
          <c:showCatName val="0"/>
          <c:showSerName val="0"/>
          <c:showPercent val="0"/>
          <c:showBubbleSize val="0"/>
        </c:dLbls>
        <c:smooth val="0"/>
        <c:axId val="418487392"/>
        <c:axId val="418488048"/>
      </c:lineChart>
      <c:catAx>
        <c:axId val="418487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418488048"/>
        <c:crosses val="autoZero"/>
        <c:auto val="1"/>
        <c:lblAlgn val="ctr"/>
        <c:lblOffset val="100"/>
        <c:noMultiLvlLbl val="0"/>
      </c:catAx>
      <c:valAx>
        <c:axId val="418488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Fläche (ha)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title>
        <c:numFmt formatCode="#\ ##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418487392"/>
        <c:crosses val="autoZero"/>
        <c:crossBetween val="between"/>
      </c:valAx>
      <c:spPr>
        <a:noFill/>
        <a:ln>
          <a:noFill/>
        </a:ln>
        <a:effectLst/>
      </c:spPr>
    </c:plotArea>
    <c:legend>
      <c:legendPos val="b"/>
      <c:layout>
        <c:manualLayout>
          <c:xMode val="edge"/>
          <c:yMode val="edge"/>
          <c:x val="0"/>
          <c:y val="0.74502354953785788"/>
          <c:w val="0.98987346313372571"/>
          <c:h val="0.2476005965261973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sz="1600"/>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Tabelle1!$E$1</c:f>
              <c:strCache>
                <c:ptCount val="1"/>
                <c:pt idx="0">
                  <c:v>Anteil QII an ext. Wiesen</c:v>
                </c:pt>
              </c:strCache>
            </c:strRef>
          </c:tx>
          <c:spPr>
            <a:solidFill>
              <a:schemeClr val="accent1"/>
            </a:solidFill>
            <a:ln>
              <a:noFill/>
            </a:ln>
            <a:effectLst/>
          </c:spPr>
          <c:invertIfNegative val="0"/>
          <c:cat>
            <c:strRef>
              <c:f>Tabelle1!$A$2:$A$26</c:f>
              <c:strCache>
                <c:ptCount val="25"/>
                <c:pt idx="0">
                  <c:v>ZH</c:v>
                </c:pt>
                <c:pt idx="1">
                  <c:v>BE</c:v>
                </c:pt>
                <c:pt idx="2">
                  <c:v>LU</c:v>
                </c:pt>
                <c:pt idx="3">
                  <c:v>UR</c:v>
                </c:pt>
                <c:pt idx="4">
                  <c:v>SZ</c:v>
                </c:pt>
                <c:pt idx="5">
                  <c:v>OW</c:v>
                </c:pt>
                <c:pt idx="6">
                  <c:v>NW</c:v>
                </c:pt>
                <c:pt idx="7">
                  <c:v>GL</c:v>
                </c:pt>
                <c:pt idx="8">
                  <c:v>ZG</c:v>
                </c:pt>
                <c:pt idx="9">
                  <c:v>FR</c:v>
                </c:pt>
                <c:pt idx="10">
                  <c:v>SO</c:v>
                </c:pt>
                <c:pt idx="11">
                  <c:v>BL</c:v>
                </c:pt>
                <c:pt idx="12">
                  <c:v>SH</c:v>
                </c:pt>
                <c:pt idx="13">
                  <c:v>AR</c:v>
                </c:pt>
                <c:pt idx="14">
                  <c:v>AI</c:v>
                </c:pt>
                <c:pt idx="15">
                  <c:v>SG</c:v>
                </c:pt>
                <c:pt idx="16">
                  <c:v>GR</c:v>
                </c:pt>
                <c:pt idx="17">
                  <c:v>AG</c:v>
                </c:pt>
                <c:pt idx="18">
                  <c:v>TG</c:v>
                </c:pt>
                <c:pt idx="19">
                  <c:v>TI</c:v>
                </c:pt>
                <c:pt idx="20">
                  <c:v>VD</c:v>
                </c:pt>
                <c:pt idx="21">
                  <c:v>VS</c:v>
                </c:pt>
                <c:pt idx="22">
                  <c:v>NE</c:v>
                </c:pt>
                <c:pt idx="23">
                  <c:v>GE</c:v>
                </c:pt>
                <c:pt idx="24">
                  <c:v>JU</c:v>
                </c:pt>
              </c:strCache>
            </c:strRef>
          </c:cat>
          <c:val>
            <c:numRef>
              <c:f>Tabelle1!$E$2:$E$26</c:f>
              <c:numCache>
                <c:formatCode>0</c:formatCode>
                <c:ptCount val="25"/>
                <c:pt idx="0">
                  <c:v>38.59111791730475</c:v>
                </c:pt>
                <c:pt idx="1">
                  <c:v>40.01637879690292</c:v>
                </c:pt>
                <c:pt idx="2">
                  <c:v>42.088249555519639</c:v>
                </c:pt>
                <c:pt idx="3">
                  <c:v>75</c:v>
                </c:pt>
                <c:pt idx="4">
                  <c:v>71.464174454828665</c:v>
                </c:pt>
                <c:pt idx="5">
                  <c:v>72.430471584038699</c:v>
                </c:pt>
                <c:pt idx="6">
                  <c:v>78.571428571428569</c:v>
                </c:pt>
                <c:pt idx="7">
                  <c:v>73.010752688172047</c:v>
                </c:pt>
                <c:pt idx="8">
                  <c:v>45.616641901931651</c:v>
                </c:pt>
                <c:pt idx="9">
                  <c:v>25.577557755775576</c:v>
                </c:pt>
                <c:pt idx="10">
                  <c:v>42.538844913515099</c:v>
                </c:pt>
                <c:pt idx="11">
                  <c:v>63.1924882629108</c:v>
                </c:pt>
                <c:pt idx="12">
                  <c:v>65.659679408138103</c:v>
                </c:pt>
                <c:pt idx="13">
                  <c:v>43.939393939393938</c:v>
                </c:pt>
                <c:pt idx="14">
                  <c:v>40.711462450592883</c:v>
                </c:pt>
                <c:pt idx="15">
                  <c:v>35.848193872885233</c:v>
                </c:pt>
                <c:pt idx="16">
                  <c:v>75.363468146973304</c:v>
                </c:pt>
                <c:pt idx="17">
                  <c:v>55.232112762371685</c:v>
                </c:pt>
                <c:pt idx="18">
                  <c:v>22.978855721393035</c:v>
                </c:pt>
                <c:pt idx="19">
                  <c:v>47.689625108979946</c:v>
                </c:pt>
                <c:pt idx="20">
                  <c:v>35.582319925163702</c:v>
                </c:pt>
                <c:pt idx="21">
                  <c:v>48.634812286689417</c:v>
                </c:pt>
                <c:pt idx="22">
                  <c:v>33.506686478454682</c:v>
                </c:pt>
                <c:pt idx="23">
                  <c:v>18.100558659217878</c:v>
                </c:pt>
                <c:pt idx="24">
                  <c:v>43.134212567882081</c:v>
                </c:pt>
              </c:numCache>
            </c:numRef>
          </c:val>
          <c:extLst>
            <c:ext xmlns:c16="http://schemas.microsoft.com/office/drawing/2014/chart" uri="{C3380CC4-5D6E-409C-BE32-E72D297353CC}">
              <c16:uniqueId val="{00000000-BD6F-4E43-BE95-4EFC40F8F8D7}"/>
            </c:ext>
          </c:extLst>
        </c:ser>
        <c:dLbls>
          <c:showLegendKey val="0"/>
          <c:showVal val="0"/>
          <c:showCatName val="0"/>
          <c:showSerName val="0"/>
          <c:showPercent val="0"/>
          <c:showBubbleSize val="0"/>
        </c:dLbls>
        <c:gapWidth val="219"/>
        <c:overlap val="-27"/>
        <c:axId val="432068000"/>
        <c:axId val="432072680"/>
      </c:barChart>
      <c:catAx>
        <c:axId val="432068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32072680"/>
        <c:crosses val="autoZero"/>
        <c:auto val="1"/>
        <c:lblAlgn val="ctr"/>
        <c:lblOffset val="100"/>
        <c:noMultiLvlLbl val="0"/>
      </c:catAx>
      <c:valAx>
        <c:axId val="4320726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320680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Tabelle1!$E$1</c:f>
              <c:strCache>
                <c:ptCount val="1"/>
                <c:pt idx="0">
                  <c:v>Anteil QII an ext. Wiesen</c:v>
                </c:pt>
              </c:strCache>
            </c:strRef>
          </c:tx>
          <c:spPr>
            <a:solidFill>
              <a:schemeClr val="accent1"/>
            </a:solidFill>
            <a:ln>
              <a:noFill/>
            </a:ln>
            <a:effectLst/>
          </c:spPr>
          <c:invertIfNegative val="0"/>
          <c:cat>
            <c:strRef>
              <c:f>Tabelle1!$A$2:$A$26</c:f>
              <c:strCache>
                <c:ptCount val="25"/>
                <c:pt idx="0">
                  <c:v>ZH</c:v>
                </c:pt>
                <c:pt idx="1">
                  <c:v>BE</c:v>
                </c:pt>
                <c:pt idx="2">
                  <c:v>LU</c:v>
                </c:pt>
                <c:pt idx="3">
                  <c:v>UR</c:v>
                </c:pt>
                <c:pt idx="4">
                  <c:v>SZ</c:v>
                </c:pt>
                <c:pt idx="5">
                  <c:v>OW</c:v>
                </c:pt>
                <c:pt idx="6">
                  <c:v>NW</c:v>
                </c:pt>
                <c:pt idx="7">
                  <c:v>GL</c:v>
                </c:pt>
                <c:pt idx="8">
                  <c:v>ZG</c:v>
                </c:pt>
                <c:pt idx="9">
                  <c:v>FR</c:v>
                </c:pt>
                <c:pt idx="10">
                  <c:v>SO</c:v>
                </c:pt>
                <c:pt idx="11">
                  <c:v>BL</c:v>
                </c:pt>
                <c:pt idx="12">
                  <c:v>SH</c:v>
                </c:pt>
                <c:pt idx="13">
                  <c:v>AR</c:v>
                </c:pt>
                <c:pt idx="14">
                  <c:v>AI</c:v>
                </c:pt>
                <c:pt idx="15">
                  <c:v>SG</c:v>
                </c:pt>
                <c:pt idx="16">
                  <c:v>GR</c:v>
                </c:pt>
                <c:pt idx="17">
                  <c:v>AG</c:v>
                </c:pt>
                <c:pt idx="18">
                  <c:v>TG</c:v>
                </c:pt>
                <c:pt idx="19">
                  <c:v>TI</c:v>
                </c:pt>
                <c:pt idx="20">
                  <c:v>VD</c:v>
                </c:pt>
                <c:pt idx="21">
                  <c:v>VS</c:v>
                </c:pt>
                <c:pt idx="22">
                  <c:v>NE</c:v>
                </c:pt>
                <c:pt idx="23">
                  <c:v>GE</c:v>
                </c:pt>
                <c:pt idx="24">
                  <c:v>JU</c:v>
                </c:pt>
              </c:strCache>
            </c:strRef>
          </c:cat>
          <c:val>
            <c:numRef>
              <c:f>Tabelle1!$E$2:$E$26</c:f>
              <c:numCache>
                <c:formatCode>0</c:formatCode>
                <c:ptCount val="25"/>
                <c:pt idx="0">
                  <c:v>38.59111791730475</c:v>
                </c:pt>
                <c:pt idx="1">
                  <c:v>40.01637879690292</c:v>
                </c:pt>
                <c:pt idx="2">
                  <c:v>42.088249555519639</c:v>
                </c:pt>
                <c:pt idx="3">
                  <c:v>75</c:v>
                </c:pt>
                <c:pt idx="4">
                  <c:v>71.464174454828665</c:v>
                </c:pt>
                <c:pt idx="5">
                  <c:v>72.430471584038699</c:v>
                </c:pt>
                <c:pt idx="6">
                  <c:v>78.571428571428569</c:v>
                </c:pt>
                <c:pt idx="7">
                  <c:v>73.010752688172047</c:v>
                </c:pt>
                <c:pt idx="8">
                  <c:v>45.616641901931651</c:v>
                </c:pt>
                <c:pt idx="9">
                  <c:v>25.577557755775576</c:v>
                </c:pt>
                <c:pt idx="10">
                  <c:v>42.538844913515099</c:v>
                </c:pt>
                <c:pt idx="11">
                  <c:v>63.1924882629108</c:v>
                </c:pt>
                <c:pt idx="12">
                  <c:v>65.659679408138103</c:v>
                </c:pt>
                <c:pt idx="13">
                  <c:v>43.939393939393938</c:v>
                </c:pt>
                <c:pt idx="14">
                  <c:v>40.711462450592883</c:v>
                </c:pt>
                <c:pt idx="15">
                  <c:v>35.848193872885233</c:v>
                </c:pt>
                <c:pt idx="16">
                  <c:v>75.363468146973304</c:v>
                </c:pt>
                <c:pt idx="17">
                  <c:v>55.232112762371685</c:v>
                </c:pt>
                <c:pt idx="18">
                  <c:v>22.978855721393035</c:v>
                </c:pt>
                <c:pt idx="19">
                  <c:v>47.689625108979946</c:v>
                </c:pt>
                <c:pt idx="20">
                  <c:v>35.582319925163702</c:v>
                </c:pt>
                <c:pt idx="21">
                  <c:v>48.634812286689417</c:v>
                </c:pt>
                <c:pt idx="22">
                  <c:v>33.506686478454682</c:v>
                </c:pt>
                <c:pt idx="23">
                  <c:v>18.100558659217878</c:v>
                </c:pt>
                <c:pt idx="24">
                  <c:v>43.134212567882081</c:v>
                </c:pt>
              </c:numCache>
            </c:numRef>
          </c:val>
          <c:extLst>
            <c:ext xmlns:c16="http://schemas.microsoft.com/office/drawing/2014/chart" uri="{C3380CC4-5D6E-409C-BE32-E72D297353CC}">
              <c16:uniqueId val="{00000000-BD6F-4E43-BE95-4EFC40F8F8D7}"/>
            </c:ext>
          </c:extLst>
        </c:ser>
        <c:dLbls>
          <c:showLegendKey val="0"/>
          <c:showVal val="0"/>
          <c:showCatName val="0"/>
          <c:showSerName val="0"/>
          <c:showPercent val="0"/>
          <c:showBubbleSize val="0"/>
        </c:dLbls>
        <c:gapWidth val="219"/>
        <c:overlap val="-27"/>
        <c:axId val="432068000"/>
        <c:axId val="432072680"/>
      </c:barChart>
      <c:catAx>
        <c:axId val="432068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32072680"/>
        <c:crosses val="autoZero"/>
        <c:auto val="1"/>
        <c:lblAlgn val="ctr"/>
        <c:lblOffset val="100"/>
        <c:noMultiLvlLbl val="0"/>
      </c:catAx>
      <c:valAx>
        <c:axId val="4320726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320680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Zielarten "Umweltziele Landwirtschaft"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Bestandsindex</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Zielarten "Umweltziele Landwirtschaft"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Bestandsindex</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28.05.2026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a:t>
            </a:fld>
            <a:endParaRPr lang="de-CH"/>
          </a:p>
        </p:txBody>
      </p:sp>
    </p:spTree>
    <p:extLst>
      <p:ext uri="{BB962C8B-B14F-4D97-AF65-F5344CB8AC3E}">
        <p14:creationId xmlns:p14="http://schemas.microsoft.com/office/powerpoint/2010/main" val="1522179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11</a:t>
            </a:fld>
            <a:endParaRPr lang="de-CH"/>
          </a:p>
        </p:txBody>
      </p:sp>
    </p:spTree>
    <p:extLst>
      <p:ext uri="{BB962C8B-B14F-4D97-AF65-F5344CB8AC3E}">
        <p14:creationId xmlns:p14="http://schemas.microsoft.com/office/powerpoint/2010/main" val="258060649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101</a:t>
            </a:fld>
            <a:endParaRPr lang="de-CH"/>
          </a:p>
        </p:txBody>
      </p:sp>
    </p:spTree>
    <p:extLst>
      <p:ext uri="{BB962C8B-B14F-4D97-AF65-F5344CB8AC3E}">
        <p14:creationId xmlns:p14="http://schemas.microsoft.com/office/powerpoint/2010/main" val="37664372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102</a:t>
            </a:fld>
            <a:endParaRPr lang="de-CH"/>
          </a:p>
        </p:txBody>
      </p:sp>
    </p:spTree>
    <p:extLst>
      <p:ext uri="{BB962C8B-B14F-4D97-AF65-F5344CB8AC3E}">
        <p14:creationId xmlns:p14="http://schemas.microsoft.com/office/powerpoint/2010/main" val="2195077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103</a:t>
            </a:fld>
            <a:endParaRPr lang="de-CH"/>
          </a:p>
        </p:txBody>
      </p:sp>
    </p:spTree>
    <p:extLst>
      <p:ext uri="{BB962C8B-B14F-4D97-AF65-F5344CB8AC3E}">
        <p14:creationId xmlns:p14="http://schemas.microsoft.com/office/powerpoint/2010/main" val="297473281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104</a:t>
            </a:fld>
            <a:endParaRPr lang="de-CH"/>
          </a:p>
        </p:txBody>
      </p:sp>
    </p:spTree>
    <p:extLst>
      <p:ext uri="{BB962C8B-B14F-4D97-AF65-F5344CB8AC3E}">
        <p14:creationId xmlns:p14="http://schemas.microsoft.com/office/powerpoint/2010/main" val="41676312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105</a:t>
            </a:fld>
            <a:endParaRPr lang="de-CH"/>
          </a:p>
        </p:txBody>
      </p:sp>
    </p:spTree>
    <p:extLst>
      <p:ext uri="{BB962C8B-B14F-4D97-AF65-F5344CB8AC3E}">
        <p14:creationId xmlns:p14="http://schemas.microsoft.com/office/powerpoint/2010/main" val="145136623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106</a:t>
            </a:fld>
            <a:endParaRPr lang="de-CH"/>
          </a:p>
        </p:txBody>
      </p:sp>
    </p:spTree>
    <p:extLst>
      <p:ext uri="{BB962C8B-B14F-4D97-AF65-F5344CB8AC3E}">
        <p14:creationId xmlns:p14="http://schemas.microsoft.com/office/powerpoint/2010/main" val="54821253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107</a:t>
            </a:fld>
            <a:endParaRPr lang="de-CH"/>
          </a:p>
        </p:txBody>
      </p:sp>
    </p:spTree>
    <p:extLst>
      <p:ext uri="{BB962C8B-B14F-4D97-AF65-F5344CB8AC3E}">
        <p14:creationId xmlns:p14="http://schemas.microsoft.com/office/powerpoint/2010/main" val="407360923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108</a:t>
            </a:fld>
            <a:endParaRPr lang="de-CH"/>
          </a:p>
        </p:txBody>
      </p:sp>
    </p:spTree>
    <p:extLst>
      <p:ext uri="{BB962C8B-B14F-4D97-AF65-F5344CB8AC3E}">
        <p14:creationId xmlns:p14="http://schemas.microsoft.com/office/powerpoint/2010/main" val="185765681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109</a:t>
            </a:fld>
            <a:endParaRPr lang="de-CH"/>
          </a:p>
        </p:txBody>
      </p:sp>
    </p:spTree>
    <p:extLst>
      <p:ext uri="{BB962C8B-B14F-4D97-AF65-F5344CB8AC3E}">
        <p14:creationId xmlns:p14="http://schemas.microsoft.com/office/powerpoint/2010/main" val="18345604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112</a:t>
            </a:fld>
            <a:endParaRPr lang="de-CH"/>
          </a:p>
        </p:txBody>
      </p:sp>
    </p:spTree>
    <p:extLst>
      <p:ext uri="{BB962C8B-B14F-4D97-AF65-F5344CB8AC3E}">
        <p14:creationId xmlns:p14="http://schemas.microsoft.com/office/powerpoint/2010/main" val="1915006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12</a:t>
            </a:fld>
            <a:endParaRPr lang="de-CH"/>
          </a:p>
        </p:txBody>
      </p:sp>
    </p:spTree>
    <p:extLst>
      <p:ext uri="{BB962C8B-B14F-4D97-AF65-F5344CB8AC3E}">
        <p14:creationId xmlns:p14="http://schemas.microsoft.com/office/powerpoint/2010/main" val="3753317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13</a:t>
            </a:fld>
            <a:endParaRPr lang="de-CH"/>
          </a:p>
        </p:txBody>
      </p:sp>
    </p:spTree>
    <p:extLst>
      <p:ext uri="{BB962C8B-B14F-4D97-AF65-F5344CB8AC3E}">
        <p14:creationId xmlns:p14="http://schemas.microsoft.com/office/powerpoint/2010/main" val="311064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14</a:t>
            </a:fld>
            <a:endParaRPr lang="de-CH"/>
          </a:p>
        </p:txBody>
      </p:sp>
    </p:spTree>
    <p:extLst>
      <p:ext uri="{BB962C8B-B14F-4D97-AF65-F5344CB8AC3E}">
        <p14:creationId xmlns:p14="http://schemas.microsoft.com/office/powerpoint/2010/main" val="1845287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15</a:t>
            </a:fld>
            <a:endParaRPr lang="de-CH"/>
          </a:p>
        </p:txBody>
      </p:sp>
    </p:spTree>
    <p:extLst>
      <p:ext uri="{BB962C8B-B14F-4D97-AF65-F5344CB8AC3E}">
        <p14:creationId xmlns:p14="http://schemas.microsoft.com/office/powerpoint/2010/main" val="2293120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16</a:t>
            </a:fld>
            <a:endParaRPr lang="de-CH"/>
          </a:p>
        </p:txBody>
      </p:sp>
    </p:spTree>
    <p:extLst>
      <p:ext uri="{BB962C8B-B14F-4D97-AF65-F5344CB8AC3E}">
        <p14:creationId xmlns:p14="http://schemas.microsoft.com/office/powerpoint/2010/main" val="435840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17</a:t>
            </a:fld>
            <a:endParaRPr lang="de-CH"/>
          </a:p>
        </p:txBody>
      </p:sp>
    </p:spTree>
    <p:extLst>
      <p:ext uri="{BB962C8B-B14F-4D97-AF65-F5344CB8AC3E}">
        <p14:creationId xmlns:p14="http://schemas.microsoft.com/office/powerpoint/2010/main" val="359177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18</a:t>
            </a:fld>
            <a:endParaRPr lang="de-CH"/>
          </a:p>
        </p:txBody>
      </p:sp>
    </p:spTree>
    <p:extLst>
      <p:ext uri="{BB962C8B-B14F-4D97-AF65-F5344CB8AC3E}">
        <p14:creationId xmlns:p14="http://schemas.microsoft.com/office/powerpoint/2010/main" val="3442219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19</a:t>
            </a:fld>
            <a:endParaRPr lang="de-CH"/>
          </a:p>
        </p:txBody>
      </p:sp>
    </p:spTree>
    <p:extLst>
      <p:ext uri="{BB962C8B-B14F-4D97-AF65-F5344CB8AC3E}">
        <p14:creationId xmlns:p14="http://schemas.microsoft.com/office/powerpoint/2010/main" val="658721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20</a:t>
            </a:fld>
            <a:endParaRPr lang="de-CH"/>
          </a:p>
        </p:txBody>
      </p:sp>
    </p:spTree>
    <p:extLst>
      <p:ext uri="{BB962C8B-B14F-4D97-AF65-F5344CB8AC3E}">
        <p14:creationId xmlns:p14="http://schemas.microsoft.com/office/powerpoint/2010/main" val="1091948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a:t>
            </a:fld>
            <a:endParaRPr lang="de-CH"/>
          </a:p>
        </p:txBody>
      </p:sp>
    </p:spTree>
    <p:extLst>
      <p:ext uri="{BB962C8B-B14F-4D97-AF65-F5344CB8AC3E}">
        <p14:creationId xmlns:p14="http://schemas.microsoft.com/office/powerpoint/2010/main" val="295407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21</a:t>
            </a:fld>
            <a:endParaRPr lang="de-CH"/>
          </a:p>
        </p:txBody>
      </p:sp>
    </p:spTree>
    <p:extLst>
      <p:ext uri="{BB962C8B-B14F-4D97-AF65-F5344CB8AC3E}">
        <p14:creationId xmlns:p14="http://schemas.microsoft.com/office/powerpoint/2010/main" val="1855239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22</a:t>
            </a:fld>
            <a:endParaRPr lang="de-CH"/>
          </a:p>
        </p:txBody>
      </p:sp>
    </p:spTree>
    <p:extLst>
      <p:ext uri="{BB962C8B-B14F-4D97-AF65-F5344CB8AC3E}">
        <p14:creationId xmlns:p14="http://schemas.microsoft.com/office/powerpoint/2010/main" val="2108304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23</a:t>
            </a:fld>
            <a:endParaRPr lang="de-CH"/>
          </a:p>
        </p:txBody>
      </p:sp>
    </p:spTree>
    <p:extLst>
      <p:ext uri="{BB962C8B-B14F-4D97-AF65-F5344CB8AC3E}">
        <p14:creationId xmlns:p14="http://schemas.microsoft.com/office/powerpoint/2010/main" val="1180999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24</a:t>
            </a:fld>
            <a:endParaRPr lang="de-CH"/>
          </a:p>
        </p:txBody>
      </p:sp>
    </p:spTree>
    <p:extLst>
      <p:ext uri="{BB962C8B-B14F-4D97-AF65-F5344CB8AC3E}">
        <p14:creationId xmlns:p14="http://schemas.microsoft.com/office/powerpoint/2010/main" val="3867826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25</a:t>
            </a:fld>
            <a:endParaRPr lang="de-CH"/>
          </a:p>
        </p:txBody>
      </p:sp>
    </p:spTree>
    <p:extLst>
      <p:ext uri="{BB962C8B-B14F-4D97-AF65-F5344CB8AC3E}">
        <p14:creationId xmlns:p14="http://schemas.microsoft.com/office/powerpoint/2010/main" val="1691961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26</a:t>
            </a:fld>
            <a:endParaRPr lang="de-CH"/>
          </a:p>
        </p:txBody>
      </p:sp>
    </p:spTree>
    <p:extLst>
      <p:ext uri="{BB962C8B-B14F-4D97-AF65-F5344CB8AC3E}">
        <p14:creationId xmlns:p14="http://schemas.microsoft.com/office/powerpoint/2010/main" val="466247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27</a:t>
            </a:fld>
            <a:endParaRPr lang="de-CH"/>
          </a:p>
        </p:txBody>
      </p:sp>
    </p:spTree>
    <p:extLst>
      <p:ext uri="{BB962C8B-B14F-4D97-AF65-F5344CB8AC3E}">
        <p14:creationId xmlns:p14="http://schemas.microsoft.com/office/powerpoint/2010/main" val="3699494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28</a:t>
            </a:fld>
            <a:endParaRPr lang="de-CH"/>
          </a:p>
        </p:txBody>
      </p:sp>
    </p:spTree>
    <p:extLst>
      <p:ext uri="{BB962C8B-B14F-4D97-AF65-F5344CB8AC3E}">
        <p14:creationId xmlns:p14="http://schemas.microsoft.com/office/powerpoint/2010/main" val="741436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29</a:t>
            </a:fld>
            <a:endParaRPr lang="de-CH"/>
          </a:p>
        </p:txBody>
      </p:sp>
    </p:spTree>
    <p:extLst>
      <p:ext uri="{BB962C8B-B14F-4D97-AF65-F5344CB8AC3E}">
        <p14:creationId xmlns:p14="http://schemas.microsoft.com/office/powerpoint/2010/main" val="2123074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30</a:t>
            </a:fld>
            <a:endParaRPr lang="de-CH"/>
          </a:p>
        </p:txBody>
      </p:sp>
    </p:spTree>
    <p:extLst>
      <p:ext uri="{BB962C8B-B14F-4D97-AF65-F5344CB8AC3E}">
        <p14:creationId xmlns:p14="http://schemas.microsoft.com/office/powerpoint/2010/main" val="655362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a:t>
            </a:fld>
            <a:endParaRPr lang="de-CH"/>
          </a:p>
        </p:txBody>
      </p:sp>
    </p:spTree>
    <p:extLst>
      <p:ext uri="{BB962C8B-B14F-4D97-AF65-F5344CB8AC3E}">
        <p14:creationId xmlns:p14="http://schemas.microsoft.com/office/powerpoint/2010/main" val="1549093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31</a:t>
            </a:fld>
            <a:endParaRPr lang="de-CH"/>
          </a:p>
        </p:txBody>
      </p:sp>
    </p:spTree>
    <p:extLst>
      <p:ext uri="{BB962C8B-B14F-4D97-AF65-F5344CB8AC3E}">
        <p14:creationId xmlns:p14="http://schemas.microsoft.com/office/powerpoint/2010/main" val="3351913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32</a:t>
            </a:fld>
            <a:endParaRPr lang="de-CH"/>
          </a:p>
        </p:txBody>
      </p:sp>
    </p:spTree>
    <p:extLst>
      <p:ext uri="{BB962C8B-B14F-4D97-AF65-F5344CB8AC3E}">
        <p14:creationId xmlns:p14="http://schemas.microsoft.com/office/powerpoint/2010/main" val="2139506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33</a:t>
            </a:fld>
            <a:endParaRPr lang="de-CH"/>
          </a:p>
        </p:txBody>
      </p:sp>
    </p:spTree>
    <p:extLst>
      <p:ext uri="{BB962C8B-B14F-4D97-AF65-F5344CB8AC3E}">
        <p14:creationId xmlns:p14="http://schemas.microsoft.com/office/powerpoint/2010/main" val="33544585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34</a:t>
            </a:fld>
            <a:endParaRPr lang="de-CH"/>
          </a:p>
        </p:txBody>
      </p:sp>
    </p:spTree>
    <p:extLst>
      <p:ext uri="{BB962C8B-B14F-4D97-AF65-F5344CB8AC3E}">
        <p14:creationId xmlns:p14="http://schemas.microsoft.com/office/powerpoint/2010/main" val="330700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35</a:t>
            </a:fld>
            <a:endParaRPr lang="de-CH"/>
          </a:p>
        </p:txBody>
      </p:sp>
    </p:spTree>
    <p:extLst>
      <p:ext uri="{BB962C8B-B14F-4D97-AF65-F5344CB8AC3E}">
        <p14:creationId xmlns:p14="http://schemas.microsoft.com/office/powerpoint/2010/main" val="4080277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36</a:t>
            </a:fld>
            <a:endParaRPr lang="de-CH"/>
          </a:p>
        </p:txBody>
      </p:sp>
    </p:spTree>
    <p:extLst>
      <p:ext uri="{BB962C8B-B14F-4D97-AF65-F5344CB8AC3E}">
        <p14:creationId xmlns:p14="http://schemas.microsoft.com/office/powerpoint/2010/main" val="2704047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37</a:t>
            </a:fld>
            <a:endParaRPr lang="de-CH"/>
          </a:p>
        </p:txBody>
      </p:sp>
    </p:spTree>
    <p:extLst>
      <p:ext uri="{BB962C8B-B14F-4D97-AF65-F5344CB8AC3E}">
        <p14:creationId xmlns:p14="http://schemas.microsoft.com/office/powerpoint/2010/main" val="9120003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38</a:t>
            </a:fld>
            <a:endParaRPr lang="de-CH"/>
          </a:p>
        </p:txBody>
      </p:sp>
    </p:spTree>
    <p:extLst>
      <p:ext uri="{BB962C8B-B14F-4D97-AF65-F5344CB8AC3E}">
        <p14:creationId xmlns:p14="http://schemas.microsoft.com/office/powerpoint/2010/main" val="28564964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39</a:t>
            </a:fld>
            <a:endParaRPr lang="de-CH"/>
          </a:p>
        </p:txBody>
      </p:sp>
    </p:spTree>
    <p:extLst>
      <p:ext uri="{BB962C8B-B14F-4D97-AF65-F5344CB8AC3E}">
        <p14:creationId xmlns:p14="http://schemas.microsoft.com/office/powerpoint/2010/main" val="18691984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40</a:t>
            </a:fld>
            <a:endParaRPr lang="de-CH"/>
          </a:p>
        </p:txBody>
      </p:sp>
    </p:spTree>
    <p:extLst>
      <p:ext uri="{BB962C8B-B14F-4D97-AF65-F5344CB8AC3E}">
        <p14:creationId xmlns:p14="http://schemas.microsoft.com/office/powerpoint/2010/main" val="1739554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a:t>
            </a:fld>
            <a:endParaRPr lang="de-CH"/>
          </a:p>
        </p:txBody>
      </p:sp>
    </p:spTree>
    <p:extLst>
      <p:ext uri="{BB962C8B-B14F-4D97-AF65-F5344CB8AC3E}">
        <p14:creationId xmlns:p14="http://schemas.microsoft.com/office/powerpoint/2010/main" val="20983689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41</a:t>
            </a:fld>
            <a:endParaRPr lang="de-CH"/>
          </a:p>
        </p:txBody>
      </p:sp>
    </p:spTree>
    <p:extLst>
      <p:ext uri="{BB962C8B-B14F-4D97-AF65-F5344CB8AC3E}">
        <p14:creationId xmlns:p14="http://schemas.microsoft.com/office/powerpoint/2010/main" val="2830958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42</a:t>
            </a:fld>
            <a:endParaRPr lang="de-CH"/>
          </a:p>
        </p:txBody>
      </p:sp>
    </p:spTree>
    <p:extLst>
      <p:ext uri="{BB962C8B-B14F-4D97-AF65-F5344CB8AC3E}">
        <p14:creationId xmlns:p14="http://schemas.microsoft.com/office/powerpoint/2010/main" val="12045997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43</a:t>
            </a:fld>
            <a:endParaRPr lang="de-CH"/>
          </a:p>
        </p:txBody>
      </p:sp>
    </p:spTree>
    <p:extLst>
      <p:ext uri="{BB962C8B-B14F-4D97-AF65-F5344CB8AC3E}">
        <p14:creationId xmlns:p14="http://schemas.microsoft.com/office/powerpoint/2010/main" val="31063345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44</a:t>
            </a:fld>
            <a:endParaRPr lang="de-CH"/>
          </a:p>
        </p:txBody>
      </p:sp>
    </p:spTree>
    <p:extLst>
      <p:ext uri="{BB962C8B-B14F-4D97-AF65-F5344CB8AC3E}">
        <p14:creationId xmlns:p14="http://schemas.microsoft.com/office/powerpoint/2010/main" val="10754876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45</a:t>
            </a:fld>
            <a:endParaRPr lang="de-CH"/>
          </a:p>
        </p:txBody>
      </p:sp>
    </p:spTree>
    <p:extLst>
      <p:ext uri="{BB962C8B-B14F-4D97-AF65-F5344CB8AC3E}">
        <p14:creationId xmlns:p14="http://schemas.microsoft.com/office/powerpoint/2010/main" val="7034870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46</a:t>
            </a:fld>
            <a:endParaRPr lang="de-CH"/>
          </a:p>
        </p:txBody>
      </p:sp>
    </p:spTree>
    <p:extLst>
      <p:ext uri="{BB962C8B-B14F-4D97-AF65-F5344CB8AC3E}">
        <p14:creationId xmlns:p14="http://schemas.microsoft.com/office/powerpoint/2010/main" val="15226458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47</a:t>
            </a:fld>
            <a:endParaRPr lang="de-CH"/>
          </a:p>
        </p:txBody>
      </p:sp>
    </p:spTree>
    <p:extLst>
      <p:ext uri="{BB962C8B-B14F-4D97-AF65-F5344CB8AC3E}">
        <p14:creationId xmlns:p14="http://schemas.microsoft.com/office/powerpoint/2010/main" val="35008911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48</a:t>
            </a:fld>
            <a:endParaRPr lang="de-CH"/>
          </a:p>
        </p:txBody>
      </p:sp>
    </p:spTree>
    <p:extLst>
      <p:ext uri="{BB962C8B-B14F-4D97-AF65-F5344CB8AC3E}">
        <p14:creationId xmlns:p14="http://schemas.microsoft.com/office/powerpoint/2010/main" val="25674967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49</a:t>
            </a:fld>
            <a:endParaRPr lang="de-CH"/>
          </a:p>
        </p:txBody>
      </p:sp>
    </p:spTree>
    <p:extLst>
      <p:ext uri="{BB962C8B-B14F-4D97-AF65-F5344CB8AC3E}">
        <p14:creationId xmlns:p14="http://schemas.microsoft.com/office/powerpoint/2010/main" val="8749719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50</a:t>
            </a:fld>
            <a:endParaRPr lang="de-CH"/>
          </a:p>
        </p:txBody>
      </p:sp>
    </p:spTree>
    <p:extLst>
      <p:ext uri="{BB962C8B-B14F-4D97-AF65-F5344CB8AC3E}">
        <p14:creationId xmlns:p14="http://schemas.microsoft.com/office/powerpoint/2010/main" val="3855247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a:t>
            </a:fld>
            <a:endParaRPr lang="de-CH"/>
          </a:p>
        </p:txBody>
      </p:sp>
    </p:spTree>
    <p:extLst>
      <p:ext uri="{BB962C8B-B14F-4D97-AF65-F5344CB8AC3E}">
        <p14:creationId xmlns:p14="http://schemas.microsoft.com/office/powerpoint/2010/main" val="21874676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51</a:t>
            </a:fld>
            <a:endParaRPr lang="de-CH"/>
          </a:p>
        </p:txBody>
      </p:sp>
    </p:spTree>
    <p:extLst>
      <p:ext uri="{BB962C8B-B14F-4D97-AF65-F5344CB8AC3E}">
        <p14:creationId xmlns:p14="http://schemas.microsoft.com/office/powerpoint/2010/main" val="18855762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52</a:t>
            </a:fld>
            <a:endParaRPr lang="de-CH"/>
          </a:p>
        </p:txBody>
      </p:sp>
    </p:spTree>
    <p:extLst>
      <p:ext uri="{BB962C8B-B14F-4D97-AF65-F5344CB8AC3E}">
        <p14:creationId xmlns:p14="http://schemas.microsoft.com/office/powerpoint/2010/main" val="15465551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53</a:t>
            </a:fld>
            <a:endParaRPr lang="de-CH"/>
          </a:p>
        </p:txBody>
      </p:sp>
    </p:spTree>
    <p:extLst>
      <p:ext uri="{BB962C8B-B14F-4D97-AF65-F5344CB8AC3E}">
        <p14:creationId xmlns:p14="http://schemas.microsoft.com/office/powerpoint/2010/main" val="28949544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54</a:t>
            </a:fld>
            <a:endParaRPr lang="de-CH"/>
          </a:p>
        </p:txBody>
      </p:sp>
    </p:spTree>
    <p:extLst>
      <p:ext uri="{BB962C8B-B14F-4D97-AF65-F5344CB8AC3E}">
        <p14:creationId xmlns:p14="http://schemas.microsoft.com/office/powerpoint/2010/main" val="34618551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55</a:t>
            </a:fld>
            <a:endParaRPr lang="de-CH"/>
          </a:p>
        </p:txBody>
      </p:sp>
    </p:spTree>
    <p:extLst>
      <p:ext uri="{BB962C8B-B14F-4D97-AF65-F5344CB8AC3E}">
        <p14:creationId xmlns:p14="http://schemas.microsoft.com/office/powerpoint/2010/main" val="41743217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56</a:t>
            </a:fld>
            <a:endParaRPr lang="de-CH"/>
          </a:p>
        </p:txBody>
      </p:sp>
    </p:spTree>
    <p:extLst>
      <p:ext uri="{BB962C8B-B14F-4D97-AF65-F5344CB8AC3E}">
        <p14:creationId xmlns:p14="http://schemas.microsoft.com/office/powerpoint/2010/main" val="10608935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57</a:t>
            </a:fld>
            <a:endParaRPr lang="de-CH"/>
          </a:p>
        </p:txBody>
      </p:sp>
    </p:spTree>
    <p:extLst>
      <p:ext uri="{BB962C8B-B14F-4D97-AF65-F5344CB8AC3E}">
        <p14:creationId xmlns:p14="http://schemas.microsoft.com/office/powerpoint/2010/main" val="14469435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58</a:t>
            </a:fld>
            <a:endParaRPr lang="de-CH"/>
          </a:p>
        </p:txBody>
      </p:sp>
    </p:spTree>
    <p:extLst>
      <p:ext uri="{BB962C8B-B14F-4D97-AF65-F5344CB8AC3E}">
        <p14:creationId xmlns:p14="http://schemas.microsoft.com/office/powerpoint/2010/main" val="27387667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59</a:t>
            </a:fld>
            <a:endParaRPr lang="de-CH"/>
          </a:p>
        </p:txBody>
      </p:sp>
    </p:spTree>
    <p:extLst>
      <p:ext uri="{BB962C8B-B14F-4D97-AF65-F5344CB8AC3E}">
        <p14:creationId xmlns:p14="http://schemas.microsoft.com/office/powerpoint/2010/main" val="42375892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60</a:t>
            </a:fld>
            <a:endParaRPr lang="de-CH"/>
          </a:p>
        </p:txBody>
      </p:sp>
    </p:spTree>
    <p:extLst>
      <p:ext uri="{BB962C8B-B14F-4D97-AF65-F5344CB8AC3E}">
        <p14:creationId xmlns:p14="http://schemas.microsoft.com/office/powerpoint/2010/main" val="2724536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a:t>
            </a:fld>
            <a:endParaRPr lang="de-CH"/>
          </a:p>
        </p:txBody>
      </p:sp>
    </p:spTree>
    <p:extLst>
      <p:ext uri="{BB962C8B-B14F-4D97-AF65-F5344CB8AC3E}">
        <p14:creationId xmlns:p14="http://schemas.microsoft.com/office/powerpoint/2010/main" val="39547402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61</a:t>
            </a:fld>
            <a:endParaRPr lang="de-CH"/>
          </a:p>
        </p:txBody>
      </p:sp>
    </p:spTree>
    <p:extLst>
      <p:ext uri="{BB962C8B-B14F-4D97-AF65-F5344CB8AC3E}">
        <p14:creationId xmlns:p14="http://schemas.microsoft.com/office/powerpoint/2010/main" val="24784706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62</a:t>
            </a:fld>
            <a:endParaRPr lang="de-CH"/>
          </a:p>
        </p:txBody>
      </p:sp>
    </p:spTree>
    <p:extLst>
      <p:ext uri="{BB962C8B-B14F-4D97-AF65-F5344CB8AC3E}">
        <p14:creationId xmlns:p14="http://schemas.microsoft.com/office/powerpoint/2010/main" val="36160808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63</a:t>
            </a:fld>
            <a:endParaRPr lang="de-CH"/>
          </a:p>
        </p:txBody>
      </p:sp>
    </p:spTree>
    <p:extLst>
      <p:ext uri="{BB962C8B-B14F-4D97-AF65-F5344CB8AC3E}">
        <p14:creationId xmlns:p14="http://schemas.microsoft.com/office/powerpoint/2010/main" val="4840216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64</a:t>
            </a:fld>
            <a:endParaRPr lang="de-CH"/>
          </a:p>
        </p:txBody>
      </p:sp>
    </p:spTree>
    <p:extLst>
      <p:ext uri="{BB962C8B-B14F-4D97-AF65-F5344CB8AC3E}">
        <p14:creationId xmlns:p14="http://schemas.microsoft.com/office/powerpoint/2010/main" val="7268309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65</a:t>
            </a:fld>
            <a:endParaRPr lang="de-CH"/>
          </a:p>
        </p:txBody>
      </p:sp>
    </p:spTree>
    <p:extLst>
      <p:ext uri="{BB962C8B-B14F-4D97-AF65-F5344CB8AC3E}">
        <p14:creationId xmlns:p14="http://schemas.microsoft.com/office/powerpoint/2010/main" val="3629164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66</a:t>
            </a:fld>
            <a:endParaRPr lang="de-CH"/>
          </a:p>
        </p:txBody>
      </p:sp>
    </p:spTree>
    <p:extLst>
      <p:ext uri="{BB962C8B-B14F-4D97-AF65-F5344CB8AC3E}">
        <p14:creationId xmlns:p14="http://schemas.microsoft.com/office/powerpoint/2010/main" val="32728715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67</a:t>
            </a:fld>
            <a:endParaRPr lang="de-CH"/>
          </a:p>
        </p:txBody>
      </p:sp>
    </p:spTree>
    <p:extLst>
      <p:ext uri="{BB962C8B-B14F-4D97-AF65-F5344CB8AC3E}">
        <p14:creationId xmlns:p14="http://schemas.microsoft.com/office/powerpoint/2010/main" val="40479880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68</a:t>
            </a:fld>
            <a:endParaRPr lang="de-CH"/>
          </a:p>
        </p:txBody>
      </p:sp>
    </p:spTree>
    <p:extLst>
      <p:ext uri="{BB962C8B-B14F-4D97-AF65-F5344CB8AC3E}">
        <p14:creationId xmlns:p14="http://schemas.microsoft.com/office/powerpoint/2010/main" val="13336304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69</a:t>
            </a:fld>
            <a:endParaRPr lang="de-CH"/>
          </a:p>
        </p:txBody>
      </p:sp>
    </p:spTree>
    <p:extLst>
      <p:ext uri="{BB962C8B-B14F-4D97-AF65-F5344CB8AC3E}">
        <p14:creationId xmlns:p14="http://schemas.microsoft.com/office/powerpoint/2010/main" val="35409697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70</a:t>
            </a:fld>
            <a:endParaRPr lang="de-CH"/>
          </a:p>
        </p:txBody>
      </p:sp>
    </p:spTree>
    <p:extLst>
      <p:ext uri="{BB962C8B-B14F-4D97-AF65-F5344CB8AC3E}">
        <p14:creationId xmlns:p14="http://schemas.microsoft.com/office/powerpoint/2010/main" val="737410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a:t>
            </a:fld>
            <a:endParaRPr lang="de-CH"/>
          </a:p>
        </p:txBody>
      </p:sp>
    </p:spTree>
    <p:extLst>
      <p:ext uri="{BB962C8B-B14F-4D97-AF65-F5344CB8AC3E}">
        <p14:creationId xmlns:p14="http://schemas.microsoft.com/office/powerpoint/2010/main" val="3447506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71</a:t>
            </a:fld>
            <a:endParaRPr lang="de-CH"/>
          </a:p>
        </p:txBody>
      </p:sp>
    </p:spTree>
    <p:extLst>
      <p:ext uri="{BB962C8B-B14F-4D97-AF65-F5344CB8AC3E}">
        <p14:creationId xmlns:p14="http://schemas.microsoft.com/office/powerpoint/2010/main" val="32817806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72</a:t>
            </a:fld>
            <a:endParaRPr lang="de-CH"/>
          </a:p>
        </p:txBody>
      </p:sp>
    </p:spTree>
    <p:extLst>
      <p:ext uri="{BB962C8B-B14F-4D97-AF65-F5344CB8AC3E}">
        <p14:creationId xmlns:p14="http://schemas.microsoft.com/office/powerpoint/2010/main" val="13350271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73</a:t>
            </a:fld>
            <a:endParaRPr lang="de-CH"/>
          </a:p>
        </p:txBody>
      </p:sp>
    </p:spTree>
    <p:extLst>
      <p:ext uri="{BB962C8B-B14F-4D97-AF65-F5344CB8AC3E}">
        <p14:creationId xmlns:p14="http://schemas.microsoft.com/office/powerpoint/2010/main" val="38292815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74</a:t>
            </a:fld>
            <a:endParaRPr lang="de-CH"/>
          </a:p>
        </p:txBody>
      </p:sp>
    </p:spTree>
    <p:extLst>
      <p:ext uri="{BB962C8B-B14F-4D97-AF65-F5344CB8AC3E}">
        <p14:creationId xmlns:p14="http://schemas.microsoft.com/office/powerpoint/2010/main" val="4473427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75</a:t>
            </a:fld>
            <a:endParaRPr lang="de-CH"/>
          </a:p>
        </p:txBody>
      </p:sp>
    </p:spTree>
    <p:extLst>
      <p:ext uri="{BB962C8B-B14F-4D97-AF65-F5344CB8AC3E}">
        <p14:creationId xmlns:p14="http://schemas.microsoft.com/office/powerpoint/2010/main" val="29063565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76</a:t>
            </a:fld>
            <a:endParaRPr lang="de-CH"/>
          </a:p>
        </p:txBody>
      </p:sp>
    </p:spTree>
    <p:extLst>
      <p:ext uri="{BB962C8B-B14F-4D97-AF65-F5344CB8AC3E}">
        <p14:creationId xmlns:p14="http://schemas.microsoft.com/office/powerpoint/2010/main" val="13778859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77</a:t>
            </a:fld>
            <a:endParaRPr lang="de-CH"/>
          </a:p>
        </p:txBody>
      </p:sp>
    </p:spTree>
    <p:extLst>
      <p:ext uri="{BB962C8B-B14F-4D97-AF65-F5344CB8AC3E}">
        <p14:creationId xmlns:p14="http://schemas.microsoft.com/office/powerpoint/2010/main" val="19580792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78</a:t>
            </a:fld>
            <a:endParaRPr lang="de-CH"/>
          </a:p>
        </p:txBody>
      </p:sp>
    </p:spTree>
    <p:extLst>
      <p:ext uri="{BB962C8B-B14F-4D97-AF65-F5344CB8AC3E}">
        <p14:creationId xmlns:p14="http://schemas.microsoft.com/office/powerpoint/2010/main" val="27532697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79</a:t>
            </a:fld>
            <a:endParaRPr lang="de-CH"/>
          </a:p>
        </p:txBody>
      </p:sp>
    </p:spTree>
    <p:extLst>
      <p:ext uri="{BB962C8B-B14F-4D97-AF65-F5344CB8AC3E}">
        <p14:creationId xmlns:p14="http://schemas.microsoft.com/office/powerpoint/2010/main" val="13251450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80</a:t>
            </a:fld>
            <a:endParaRPr lang="de-CH"/>
          </a:p>
        </p:txBody>
      </p:sp>
    </p:spTree>
    <p:extLst>
      <p:ext uri="{BB962C8B-B14F-4D97-AF65-F5344CB8AC3E}">
        <p14:creationId xmlns:p14="http://schemas.microsoft.com/office/powerpoint/2010/main" val="3924496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a:t>
            </a:fld>
            <a:endParaRPr lang="de-CH"/>
          </a:p>
        </p:txBody>
      </p:sp>
    </p:spTree>
    <p:extLst>
      <p:ext uri="{BB962C8B-B14F-4D97-AF65-F5344CB8AC3E}">
        <p14:creationId xmlns:p14="http://schemas.microsoft.com/office/powerpoint/2010/main" val="9921249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81</a:t>
            </a:fld>
            <a:endParaRPr lang="de-CH"/>
          </a:p>
        </p:txBody>
      </p:sp>
    </p:spTree>
    <p:extLst>
      <p:ext uri="{BB962C8B-B14F-4D97-AF65-F5344CB8AC3E}">
        <p14:creationId xmlns:p14="http://schemas.microsoft.com/office/powerpoint/2010/main" val="36483345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82</a:t>
            </a:fld>
            <a:endParaRPr lang="de-CH"/>
          </a:p>
        </p:txBody>
      </p:sp>
    </p:spTree>
    <p:extLst>
      <p:ext uri="{BB962C8B-B14F-4D97-AF65-F5344CB8AC3E}">
        <p14:creationId xmlns:p14="http://schemas.microsoft.com/office/powerpoint/2010/main" val="31208970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83</a:t>
            </a:fld>
            <a:endParaRPr lang="de-CH"/>
          </a:p>
        </p:txBody>
      </p:sp>
    </p:spTree>
    <p:extLst>
      <p:ext uri="{BB962C8B-B14F-4D97-AF65-F5344CB8AC3E}">
        <p14:creationId xmlns:p14="http://schemas.microsoft.com/office/powerpoint/2010/main" val="104393492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84</a:t>
            </a:fld>
            <a:endParaRPr lang="de-CH"/>
          </a:p>
        </p:txBody>
      </p:sp>
    </p:spTree>
    <p:extLst>
      <p:ext uri="{BB962C8B-B14F-4D97-AF65-F5344CB8AC3E}">
        <p14:creationId xmlns:p14="http://schemas.microsoft.com/office/powerpoint/2010/main" val="19045379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85</a:t>
            </a:fld>
            <a:endParaRPr lang="de-CH"/>
          </a:p>
        </p:txBody>
      </p:sp>
    </p:spTree>
    <p:extLst>
      <p:ext uri="{BB962C8B-B14F-4D97-AF65-F5344CB8AC3E}">
        <p14:creationId xmlns:p14="http://schemas.microsoft.com/office/powerpoint/2010/main" val="131264077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86</a:t>
            </a:fld>
            <a:endParaRPr lang="de-CH"/>
          </a:p>
        </p:txBody>
      </p:sp>
    </p:spTree>
    <p:extLst>
      <p:ext uri="{BB962C8B-B14F-4D97-AF65-F5344CB8AC3E}">
        <p14:creationId xmlns:p14="http://schemas.microsoft.com/office/powerpoint/2010/main" val="26736117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87</a:t>
            </a:fld>
            <a:endParaRPr lang="de-CH"/>
          </a:p>
        </p:txBody>
      </p:sp>
    </p:spTree>
    <p:extLst>
      <p:ext uri="{BB962C8B-B14F-4D97-AF65-F5344CB8AC3E}">
        <p14:creationId xmlns:p14="http://schemas.microsoft.com/office/powerpoint/2010/main" val="2664883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88</a:t>
            </a:fld>
            <a:endParaRPr lang="de-CH"/>
          </a:p>
        </p:txBody>
      </p:sp>
    </p:spTree>
    <p:extLst>
      <p:ext uri="{BB962C8B-B14F-4D97-AF65-F5344CB8AC3E}">
        <p14:creationId xmlns:p14="http://schemas.microsoft.com/office/powerpoint/2010/main" val="6168746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89</a:t>
            </a:fld>
            <a:endParaRPr lang="de-CH"/>
          </a:p>
        </p:txBody>
      </p:sp>
    </p:spTree>
    <p:extLst>
      <p:ext uri="{BB962C8B-B14F-4D97-AF65-F5344CB8AC3E}">
        <p14:creationId xmlns:p14="http://schemas.microsoft.com/office/powerpoint/2010/main" val="133336289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90</a:t>
            </a:fld>
            <a:endParaRPr lang="de-CH"/>
          </a:p>
        </p:txBody>
      </p:sp>
    </p:spTree>
    <p:extLst>
      <p:ext uri="{BB962C8B-B14F-4D97-AF65-F5344CB8AC3E}">
        <p14:creationId xmlns:p14="http://schemas.microsoft.com/office/powerpoint/2010/main" val="1849464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a:t>
            </a:fld>
            <a:endParaRPr lang="de-CH"/>
          </a:p>
        </p:txBody>
      </p:sp>
    </p:spTree>
    <p:extLst>
      <p:ext uri="{BB962C8B-B14F-4D97-AF65-F5344CB8AC3E}">
        <p14:creationId xmlns:p14="http://schemas.microsoft.com/office/powerpoint/2010/main" val="40367930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91</a:t>
            </a:fld>
            <a:endParaRPr lang="de-CH"/>
          </a:p>
        </p:txBody>
      </p:sp>
    </p:spTree>
    <p:extLst>
      <p:ext uri="{BB962C8B-B14F-4D97-AF65-F5344CB8AC3E}">
        <p14:creationId xmlns:p14="http://schemas.microsoft.com/office/powerpoint/2010/main" val="149322786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92</a:t>
            </a:fld>
            <a:endParaRPr lang="de-CH"/>
          </a:p>
        </p:txBody>
      </p:sp>
    </p:spTree>
    <p:extLst>
      <p:ext uri="{BB962C8B-B14F-4D97-AF65-F5344CB8AC3E}">
        <p14:creationId xmlns:p14="http://schemas.microsoft.com/office/powerpoint/2010/main" val="40095225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93</a:t>
            </a:fld>
            <a:endParaRPr lang="de-CH"/>
          </a:p>
        </p:txBody>
      </p:sp>
    </p:spTree>
    <p:extLst>
      <p:ext uri="{BB962C8B-B14F-4D97-AF65-F5344CB8AC3E}">
        <p14:creationId xmlns:p14="http://schemas.microsoft.com/office/powerpoint/2010/main" val="37345525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94</a:t>
            </a:fld>
            <a:endParaRPr lang="de-CH"/>
          </a:p>
        </p:txBody>
      </p:sp>
    </p:spTree>
    <p:extLst>
      <p:ext uri="{BB962C8B-B14F-4D97-AF65-F5344CB8AC3E}">
        <p14:creationId xmlns:p14="http://schemas.microsoft.com/office/powerpoint/2010/main" val="40280926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95</a:t>
            </a:fld>
            <a:endParaRPr lang="de-CH"/>
          </a:p>
        </p:txBody>
      </p:sp>
    </p:spTree>
    <p:extLst>
      <p:ext uri="{BB962C8B-B14F-4D97-AF65-F5344CB8AC3E}">
        <p14:creationId xmlns:p14="http://schemas.microsoft.com/office/powerpoint/2010/main" val="12077228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96</a:t>
            </a:fld>
            <a:endParaRPr lang="de-CH"/>
          </a:p>
        </p:txBody>
      </p:sp>
    </p:spTree>
    <p:extLst>
      <p:ext uri="{BB962C8B-B14F-4D97-AF65-F5344CB8AC3E}">
        <p14:creationId xmlns:p14="http://schemas.microsoft.com/office/powerpoint/2010/main" val="38490745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97</a:t>
            </a:fld>
            <a:endParaRPr lang="de-CH"/>
          </a:p>
        </p:txBody>
      </p:sp>
    </p:spTree>
    <p:extLst>
      <p:ext uri="{BB962C8B-B14F-4D97-AF65-F5344CB8AC3E}">
        <p14:creationId xmlns:p14="http://schemas.microsoft.com/office/powerpoint/2010/main" val="24549656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98</a:t>
            </a:fld>
            <a:endParaRPr lang="de-CH"/>
          </a:p>
        </p:txBody>
      </p:sp>
    </p:spTree>
    <p:extLst>
      <p:ext uri="{BB962C8B-B14F-4D97-AF65-F5344CB8AC3E}">
        <p14:creationId xmlns:p14="http://schemas.microsoft.com/office/powerpoint/2010/main" val="8746148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99</a:t>
            </a:fld>
            <a:endParaRPr lang="de-CH"/>
          </a:p>
        </p:txBody>
      </p:sp>
    </p:spTree>
    <p:extLst>
      <p:ext uri="{BB962C8B-B14F-4D97-AF65-F5344CB8AC3E}">
        <p14:creationId xmlns:p14="http://schemas.microsoft.com/office/powerpoint/2010/main" val="368696655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100</a:t>
            </a:fld>
            <a:endParaRPr lang="de-CH"/>
          </a:p>
        </p:txBody>
      </p:sp>
    </p:spTree>
    <p:extLst>
      <p:ext uri="{BB962C8B-B14F-4D97-AF65-F5344CB8AC3E}">
        <p14:creationId xmlns:p14="http://schemas.microsoft.com/office/powerpoint/2010/main" val="28093643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132000" y="6326798"/>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0" name="Foliennummernplatzhalter 5">
            <a:extLst>
              <a:ext uri="{FF2B5EF4-FFF2-40B4-BE49-F238E27FC236}">
                <a16:creationId xmlns:a16="http://schemas.microsoft.com/office/drawing/2014/main" id="{FF25DFE3-7751-AD8A-0ADC-B06C2E9EE592}"/>
              </a:ext>
            </a:extLst>
          </p:cNvPr>
          <p:cNvSpPr>
            <a:spLocks noGrp="1"/>
          </p:cNvSpPr>
          <p:nvPr>
            <p:ph type="sldNum" sz="quarter" idx="4"/>
          </p:nvPr>
        </p:nvSpPr>
        <p:spPr>
          <a:xfrm>
            <a:off x="8172400" y="6326798"/>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
        <p:nvSpPr>
          <p:cNvPr id="7" name="Foliennummernplatzhalter 5">
            <a:extLst>
              <a:ext uri="{FF2B5EF4-FFF2-40B4-BE49-F238E27FC236}">
                <a16:creationId xmlns:a16="http://schemas.microsoft.com/office/drawing/2014/main" id="{5D6B4EC4-9399-9FE2-2107-D9A8765E3C3D}"/>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04650" y="6324235"/>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de-CH"/>
              <a:t>Lehrgang Biodiversitätsberatung</a:t>
            </a:r>
            <a:endParaRPr lang="de-CH" dirty="0"/>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
        <p:nvSpPr>
          <p:cNvPr id="3" name="Foliennummernplatzhalter 5">
            <a:extLst>
              <a:ext uri="{FF2B5EF4-FFF2-40B4-BE49-F238E27FC236}">
                <a16:creationId xmlns:a16="http://schemas.microsoft.com/office/drawing/2014/main" id="{967EBA40-B661-4A44-D38E-27239A17C062}"/>
              </a:ext>
            </a:extLst>
          </p:cNvPr>
          <p:cNvSpPr txBox="1">
            <a:spLocks/>
          </p:cNvSpPr>
          <p:nvPr userDrawn="1"/>
        </p:nvSpPr>
        <p:spPr>
          <a:xfrm>
            <a:off x="8124605" y="6324235"/>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4862909" y="6361474"/>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84784"/>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
        <p:nvSpPr>
          <p:cNvPr id="6" name="Foliennummernplatzhalter 5">
            <a:extLst>
              <a:ext uri="{FF2B5EF4-FFF2-40B4-BE49-F238E27FC236}">
                <a16:creationId xmlns:a16="http://schemas.microsoft.com/office/drawing/2014/main" id="{2E8B6382-18F8-8B25-D42E-30AD2BA5D33E}"/>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pPr/>
              <a:t>‹Nr.›</a:t>
            </a:fld>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endParaRPr lang="de-CH" dirty="0"/>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
        <p:nvSpPr>
          <p:cNvPr id="8" name="Foliennummernplatzhalter 5">
            <a:extLst>
              <a:ext uri="{FF2B5EF4-FFF2-40B4-BE49-F238E27FC236}">
                <a16:creationId xmlns:a16="http://schemas.microsoft.com/office/drawing/2014/main" id="{0D834A54-0B35-2F28-5176-5733F22CE99F}"/>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10" name="Foliennummernplatzhalter 5">
            <a:extLst>
              <a:ext uri="{FF2B5EF4-FFF2-40B4-BE49-F238E27FC236}">
                <a16:creationId xmlns:a16="http://schemas.microsoft.com/office/drawing/2014/main" id="{07E4CF00-A9CB-D9E9-01AB-465FD98D77B2}"/>
              </a:ext>
            </a:extLst>
          </p:cNvPr>
          <p:cNvSpPr>
            <a:spLocks noGrp="1"/>
          </p:cNvSpPr>
          <p:nvPr>
            <p:ph type="sldNum" sz="quarter" idx="12"/>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4860000" y="6356349"/>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BE7C796B-181D-1D7F-E0F1-AD7D290F3AD2}"/>
              </a:ext>
            </a:extLst>
          </p:cNvPr>
          <p:cNvSpPr txBox="1">
            <a:spLocks/>
          </p:cNvSpPr>
          <p:nvPr userDrawn="1"/>
        </p:nvSpPr>
        <p:spPr>
          <a:xfrm>
            <a:off x="8155350" y="6356349"/>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4860000" y="6361474"/>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
        <p:nvSpPr>
          <p:cNvPr id="9" name="Foliennummernplatzhalter 5">
            <a:extLst>
              <a:ext uri="{FF2B5EF4-FFF2-40B4-BE49-F238E27FC236}">
                <a16:creationId xmlns:a16="http://schemas.microsoft.com/office/drawing/2014/main" id="{4A125340-3873-44B1-4022-5F631BAE19B6}"/>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48EBFC8C-E0ED-E0CB-5BF4-131F41D4B035}"/>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4572000" y="635634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
        <p:nvSpPr>
          <p:cNvPr id="5" name="Foliennummernplatzhalter 5">
            <a:extLst>
              <a:ext uri="{FF2B5EF4-FFF2-40B4-BE49-F238E27FC236}">
                <a16:creationId xmlns:a16="http://schemas.microsoft.com/office/drawing/2014/main" id="{CACC155B-D266-F6BD-D7F6-3E2F80159DF6}"/>
              </a:ext>
            </a:extLst>
          </p:cNvPr>
          <p:cNvSpPr>
            <a:spLocks noGrp="1"/>
          </p:cNvSpPr>
          <p:nvPr>
            <p:ph type="sldNum" sz="quarter" idx="4"/>
          </p:nvPr>
        </p:nvSpPr>
        <p:spPr>
          <a:xfrm>
            <a:off x="7956376" y="6356350"/>
            <a:ext cx="558974" cy="324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4932040" y="6355032"/>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de-CH"/>
              <a:t>Lehrgang Biodiversitätsberatung</a:t>
            </a:r>
            <a:endParaRPr lang="de-CH" dirty="0"/>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6" name="Foliennummernplatzhalter 5">
            <a:extLst>
              <a:ext uri="{FF2B5EF4-FFF2-40B4-BE49-F238E27FC236}">
                <a16:creationId xmlns:a16="http://schemas.microsoft.com/office/drawing/2014/main" id="{F04F4E16-EB62-B0B7-5312-779EC320C992}"/>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pPr/>
              <a:t>‹Nr.›</a:t>
            </a:fld>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2.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10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3.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10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10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1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19.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25.png"/><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25.pn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5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6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6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6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6.xml"/><Relationship Id="rId1" Type="http://schemas.openxmlformats.org/officeDocument/2006/relationships/slideLayout" Target="../slideLayouts/slideLayout3.xml"/><Relationship Id="rId5" Type="http://schemas.openxmlformats.org/officeDocument/2006/relationships/image" Target="../media/image42.jpeg"/><Relationship Id="rId4" Type="http://schemas.openxmlformats.org/officeDocument/2006/relationships/image" Target="../media/image40.jpeg"/></Relationships>
</file>

<file path=ppt/slides/_rels/slide6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openxmlformats.org/officeDocument/2006/relationships/image" Target="../media/image42.jpeg"/><Relationship Id="rId4" Type="http://schemas.openxmlformats.org/officeDocument/2006/relationships/image" Target="../media/image40.jpeg"/></Relationships>
</file>

<file path=ppt/slides/_rels/slide6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8.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7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1.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73.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2.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 Id="rId9" Type="http://schemas.openxmlformats.org/officeDocument/2006/relationships/image" Target="../media/image46.svg"/></Relationships>
</file>

<file path=ppt/slides/_rels/slide74.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 Id="rId9" Type="http://schemas.openxmlformats.org/officeDocument/2006/relationships/image" Target="../media/image46.svg"/></Relationships>
</file>

<file path=ppt/slides/_rels/slide7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4.xml"/><Relationship Id="rId1" Type="http://schemas.openxmlformats.org/officeDocument/2006/relationships/slideLayout" Target="../slideLayouts/slideLayout3.xml"/><Relationship Id="rId6" Type="http://schemas.openxmlformats.org/officeDocument/2006/relationships/image" Target="../media/image46.svg"/><Relationship Id="rId5" Type="http://schemas.openxmlformats.org/officeDocument/2006/relationships/image" Target="../media/image45.svg"/><Relationship Id="rId4" Type="http://schemas.openxmlformats.org/officeDocument/2006/relationships/image" Target="../media/image44.jpeg"/></Relationships>
</file>

<file path=ppt/slides/_rels/slide7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5.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7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76.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 Id="rId9" Type="http://schemas.openxmlformats.org/officeDocument/2006/relationships/image" Target="../media/image45.svg"/></Relationships>
</file>

<file path=ppt/slides/_rels/slide7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8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2.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8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86.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8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87.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8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88.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90.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9.jpeg"/><Relationship Id="rId7" Type="http://schemas.openxmlformats.org/officeDocument/2006/relationships/image" Target="../media/image44.jpeg"/><Relationship Id="rId2" Type="http://schemas.openxmlformats.org/officeDocument/2006/relationships/notesSlide" Target="../notesSlides/notesSlide89.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0.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766177-6746-4E98-8AB1-E45C4D4C0F57}"/>
              </a:ext>
            </a:extLst>
          </p:cNvPr>
          <p:cNvSpPr>
            <a:spLocks noGrp="1"/>
          </p:cNvSpPr>
          <p:nvPr>
            <p:ph type="ctrTitle"/>
          </p:nvPr>
        </p:nvSpPr>
        <p:spPr>
          <a:xfrm>
            <a:off x="1143000" y="1730722"/>
            <a:ext cx="7173416" cy="2387600"/>
          </a:xfrm>
        </p:spPr>
        <p:txBody>
          <a:bodyPr>
            <a:noAutofit/>
          </a:bodyPr>
          <a:lstStyle/>
          <a:p>
            <a:pPr>
              <a:lnSpc>
                <a:spcPct val="120000"/>
              </a:lnSpc>
            </a:pPr>
            <a:r>
              <a:rPr lang="en-US" dirty="0" err="1"/>
              <a:t>Landwirtschaft</a:t>
            </a:r>
            <a:r>
              <a:rPr lang="en-US" dirty="0"/>
              <a:t> und </a:t>
            </a:r>
            <a:r>
              <a:rPr lang="en-US" dirty="0" err="1"/>
              <a:t>Biodiversität</a:t>
            </a:r>
            <a:endParaRPr lang="de-CH" dirty="0"/>
          </a:p>
        </p:txBody>
      </p:sp>
      <p:sp>
        <p:nvSpPr>
          <p:cNvPr id="3" name="Untertitel 2">
            <a:extLst>
              <a:ext uri="{FF2B5EF4-FFF2-40B4-BE49-F238E27FC236}">
                <a16:creationId xmlns:a16="http://schemas.microsoft.com/office/drawing/2014/main" id="{4922E1BA-8F30-4B67-9D86-3D005733F6B4}"/>
              </a:ext>
            </a:extLst>
          </p:cNvPr>
          <p:cNvSpPr>
            <a:spLocks noGrp="1"/>
          </p:cNvSpPr>
          <p:nvPr>
            <p:ph type="subTitle" idx="1"/>
          </p:nvPr>
        </p:nvSpPr>
        <p:spPr/>
        <p:txBody>
          <a:bodyPr>
            <a:normAutofit/>
          </a:bodyPr>
          <a:lstStyle/>
          <a:p>
            <a:endParaRPr lang="de-CH" dirty="0"/>
          </a:p>
          <a:p>
            <a:r>
              <a:rPr lang="de-CH" dirty="0"/>
              <a:t>Biodiversität fördern: Was ist das Ziel?</a:t>
            </a:r>
          </a:p>
        </p:txBody>
      </p:sp>
    </p:spTree>
    <p:extLst>
      <p:ext uri="{BB962C8B-B14F-4D97-AF65-F5344CB8AC3E}">
        <p14:creationId xmlns:p14="http://schemas.microsoft.com/office/powerpoint/2010/main" val="1649893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10</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2" name="TextBox 6">
            <a:extLst>
              <a:ext uri="{FF2B5EF4-FFF2-40B4-BE49-F238E27FC236}">
                <a16:creationId xmlns:a16="http://schemas.microsoft.com/office/drawing/2014/main" id="{6EC0DA9A-F19C-F407-8C14-29746ACABF0A}"/>
              </a:ext>
            </a:extLst>
          </p:cNvPr>
          <p:cNvSpPr txBox="1"/>
          <p:nvPr/>
        </p:nvSpPr>
        <p:spPr>
          <a:xfrm>
            <a:off x="539552" y="2204864"/>
            <a:ext cx="3622174"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Arten mit grossem Toleranzbereich gegenüber Wohlfühlbereich: Kommen auch in leicht ähnlichen Bedingungen vor.</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Arten mit geringem Toleranzbereich gegenüber Wohlfühlbereich: Kommen nur vor, wenn Bedingungen perfekt stimmen!</a:t>
            </a:r>
          </a:p>
        </p:txBody>
      </p:sp>
      <p:sp>
        <p:nvSpPr>
          <p:cNvPr id="6" name="Denkblase: wolkenförmig 5">
            <a:extLst>
              <a:ext uri="{FF2B5EF4-FFF2-40B4-BE49-F238E27FC236}">
                <a16:creationId xmlns:a16="http://schemas.microsoft.com/office/drawing/2014/main" id="{5E396E54-46A3-2C20-04FB-C27D630237FA}"/>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144660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743217"/>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Anteil ext. Wiesen mit QII: Im Durchschnitt haben 49% der ext. Wiesen Qualität (2022)</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219257" y="5940851"/>
            <a:ext cx="2232248"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r>
              <a:rPr lang="de-CH" sz="1200" dirty="0"/>
              <a:t>Quelle: Agrarbericht 2022, eigene Auswertung, Zahlen 2022</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521106" cy="360000"/>
          </a:xfrm>
        </p:spPr>
        <p:txBody>
          <a:bodyPr/>
          <a:lstStyle/>
          <a:p>
            <a:fld id="{8543D2B0-58C7-4711-8976-E7A128C2074B}" type="slidenum">
              <a:rPr lang="de-CH" smtClean="0"/>
              <a:t>100</a:t>
            </a:fld>
            <a:endParaRPr lang="de-CH" dirty="0"/>
          </a:p>
        </p:txBody>
      </p:sp>
      <p:sp>
        <p:nvSpPr>
          <p:cNvPr id="11" name="Titel 1">
            <a:extLst>
              <a:ext uri="{FF2B5EF4-FFF2-40B4-BE49-F238E27FC236}">
                <a16:creationId xmlns:a16="http://schemas.microsoft.com/office/drawing/2014/main" id="{96DBC577-E11C-A6FC-0181-377305511FDB}"/>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2" name="Denkblase: wolkenförmig 11">
            <a:extLst>
              <a:ext uri="{FF2B5EF4-FFF2-40B4-BE49-F238E27FC236}">
                <a16:creationId xmlns:a16="http://schemas.microsoft.com/office/drawing/2014/main" id="{289F2419-FB0A-AEF4-C6E7-8999C5426659}"/>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graphicFrame>
        <p:nvGraphicFramePr>
          <p:cNvPr id="15" name="Diagramm 14">
            <a:extLst>
              <a:ext uri="{FF2B5EF4-FFF2-40B4-BE49-F238E27FC236}">
                <a16:creationId xmlns:a16="http://schemas.microsoft.com/office/drawing/2014/main" id="{966F8DDA-AE7C-AF48-57B9-4414F62D0660}"/>
              </a:ext>
            </a:extLst>
          </p:cNvPr>
          <p:cNvGraphicFramePr>
            <a:graphicFrameLocks/>
          </p:cNvGraphicFramePr>
          <p:nvPr/>
        </p:nvGraphicFramePr>
        <p:xfrm>
          <a:off x="1115616" y="2057399"/>
          <a:ext cx="5742384" cy="404241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1">
            <a:extLst>
              <a:ext uri="{FF2B5EF4-FFF2-40B4-BE49-F238E27FC236}">
                <a16:creationId xmlns:a16="http://schemas.microsoft.com/office/drawing/2014/main" id="{FF36530B-7428-9E62-C849-A65E7A0F4FAF}"/>
              </a:ext>
            </a:extLst>
          </p:cNvPr>
          <p:cNvSpPr txBox="1"/>
          <p:nvPr/>
        </p:nvSpPr>
        <p:spPr>
          <a:xfrm rot="20055284">
            <a:off x="1472860" y="3112006"/>
            <a:ext cx="5308756"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Defizit heute: </a:t>
            </a:r>
            <a:r>
              <a:rPr lang="de-CH" sz="2400" dirty="0">
                <a:solidFill>
                  <a:prstClr val="black"/>
                </a:solidFill>
                <a:latin typeface="Arial" panose="020B0604020202020204" pitchFamily="34" charset="0"/>
                <a:cs typeface="Arial" panose="020B0604020202020204" pitchFamily="34" charset="0"/>
              </a:rPr>
              <a:t>Die Hälfte der ext. Wiesen hat u</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ngenügende</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«Qualität», gemeint ist zu geringe Artenvielfalt! Nur «gute» Lebensräume bieten den Arten die Lebensgrundlagen, die </a:t>
            </a:r>
            <a:r>
              <a:rPr kumimoji="0" lang="de-CH"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sie brauchen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(den «Wohlfühlbereich»).</a:t>
            </a:r>
          </a:p>
        </p:txBody>
      </p:sp>
    </p:spTree>
    <p:extLst>
      <p:ext uri="{BB962C8B-B14F-4D97-AF65-F5344CB8AC3E}">
        <p14:creationId xmlns:p14="http://schemas.microsoft.com/office/powerpoint/2010/main" val="29242326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108177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Entwicklung der UZL-Brutvogelarten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im Schweizer Kulturland (total 47 UZL-Vogelarten)</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nvGraphicFramePr>
        <p:xfrm>
          <a:off x="1185732" y="2481457"/>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059832" y="4437112"/>
            <a:ext cx="1338636" cy="369332"/>
          </a:xfrm>
          <a:prstGeom prst="rect">
            <a:avLst/>
          </a:prstGeom>
        </p:spPr>
        <p:txBody>
          <a:bodyPr wrap="none">
            <a:spAutoFit/>
          </a:bodyPr>
          <a:lstStyle/>
          <a:p>
            <a:r>
              <a:rPr lang="de-CH" dirty="0">
                <a:solidFill>
                  <a:srgbClr val="FF0000"/>
                </a:solidFill>
              </a:rPr>
              <a:t>29 Zielarten</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512168" cy="369332"/>
          </a:xfrm>
          <a:prstGeom prst="rect">
            <a:avLst/>
          </a:prstGeom>
          <a:noFill/>
        </p:spPr>
        <p:txBody>
          <a:bodyPr wrap="square" rtlCol="0">
            <a:spAutoFit/>
          </a:bodyPr>
          <a:lstStyle/>
          <a:p>
            <a:r>
              <a:rPr lang="de-CH" dirty="0">
                <a:solidFill>
                  <a:schemeClr val="accent1"/>
                </a:solidFill>
              </a:rPr>
              <a:t>18 Leitarten</a:t>
            </a: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Quelle: Schweizerische Vogelwarte 2018</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521106" cy="360000"/>
          </a:xfrm>
        </p:spPr>
        <p:txBody>
          <a:bodyPr/>
          <a:lstStyle/>
          <a:p>
            <a:fld id="{8543D2B0-58C7-4711-8976-E7A128C2074B}" type="slidenum">
              <a:rPr lang="de-CH" smtClean="0"/>
              <a:t>101</a:t>
            </a:fld>
            <a:endParaRPr lang="de-CH" dirty="0"/>
          </a:p>
        </p:txBody>
      </p:sp>
      <p:sp>
        <p:nvSpPr>
          <p:cNvPr id="11" name="Titel 1">
            <a:extLst>
              <a:ext uri="{FF2B5EF4-FFF2-40B4-BE49-F238E27FC236}">
                <a16:creationId xmlns:a16="http://schemas.microsoft.com/office/drawing/2014/main" id="{96DBC577-E11C-A6FC-0181-377305511FDB}"/>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2" name="Denkblase: wolkenförmig 11">
            <a:extLst>
              <a:ext uri="{FF2B5EF4-FFF2-40B4-BE49-F238E27FC236}">
                <a16:creationId xmlns:a16="http://schemas.microsoft.com/office/drawing/2014/main" id="{289F2419-FB0A-AEF4-C6E7-8999C5426659}"/>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344782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108177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Entwicklung der UZL-Brutvogelarten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im Schweizer Kulturland (total 47 UZL-Vogelarten)</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nvGraphicFramePr>
        <p:xfrm>
          <a:off x="1185732" y="2481457"/>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059832" y="4437112"/>
            <a:ext cx="1338636" cy="369332"/>
          </a:xfrm>
          <a:prstGeom prst="rect">
            <a:avLst/>
          </a:prstGeom>
        </p:spPr>
        <p:txBody>
          <a:bodyPr wrap="none">
            <a:spAutoFit/>
          </a:bodyPr>
          <a:lstStyle/>
          <a:p>
            <a:r>
              <a:rPr lang="de-CH" dirty="0">
                <a:solidFill>
                  <a:srgbClr val="FF0000"/>
                </a:solidFill>
              </a:rPr>
              <a:t>29 Zielarten</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512168" cy="369332"/>
          </a:xfrm>
          <a:prstGeom prst="rect">
            <a:avLst/>
          </a:prstGeom>
          <a:noFill/>
        </p:spPr>
        <p:txBody>
          <a:bodyPr wrap="square" rtlCol="0">
            <a:spAutoFit/>
          </a:bodyPr>
          <a:lstStyle/>
          <a:p>
            <a:r>
              <a:rPr lang="de-CH" dirty="0">
                <a:solidFill>
                  <a:schemeClr val="accent1"/>
                </a:solidFill>
              </a:rPr>
              <a:t>18 Leitarten</a:t>
            </a: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Quelle: Schweizerische Vogelwarte 2018</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102</a:t>
            </a:fld>
            <a:endParaRPr lang="de-CH" dirty="0"/>
          </a:p>
        </p:txBody>
      </p:sp>
      <p:sp>
        <p:nvSpPr>
          <p:cNvPr id="11" name="Titel 1">
            <a:extLst>
              <a:ext uri="{FF2B5EF4-FFF2-40B4-BE49-F238E27FC236}">
                <a16:creationId xmlns:a16="http://schemas.microsoft.com/office/drawing/2014/main" id="{96DBC577-E11C-A6FC-0181-377305511FDB}"/>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2" name="Denkblase: wolkenförmig 11">
            <a:extLst>
              <a:ext uri="{FF2B5EF4-FFF2-40B4-BE49-F238E27FC236}">
                <a16:creationId xmlns:a16="http://schemas.microsoft.com/office/drawing/2014/main" id="{289F2419-FB0A-AEF4-C6E7-8999C5426659}"/>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extBox 11">
            <a:extLst>
              <a:ext uri="{FF2B5EF4-FFF2-40B4-BE49-F238E27FC236}">
                <a16:creationId xmlns:a16="http://schemas.microsoft.com/office/drawing/2014/main" id="{2F182D09-EA8B-C04E-AC97-A7110D748740}"/>
              </a:ext>
            </a:extLst>
          </p:cNvPr>
          <p:cNvSpPr txBox="1"/>
          <p:nvPr/>
        </p:nvSpPr>
        <p:spPr>
          <a:xfrm rot="20055284">
            <a:off x="1506478" y="3424696"/>
            <a:ext cx="6282848"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Defizit heute: Zielarten werden nicht genügend konkret und spezifisch gefördert!</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Sie finden die nötige Lebensgrundlage, ihren «Wohlfühlbereich», nicht genug häufig.</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168627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7544" y="2348880"/>
            <a:ext cx="3456384" cy="2520626"/>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Und kleine Populationen?</a:t>
            </a:r>
          </a:p>
          <a:p>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In der Schweiz ist z.B. der grösste Teil der Populationen von Pflanzenarten der Roten Liste kleiner als 5000-10000 Individuen.</a:t>
            </a:r>
          </a:p>
        </p:txBody>
      </p:sp>
      <p:pic>
        <p:nvPicPr>
          <p:cNvPr id="4" name="Grafik 3" descr="Ein Bild, das Baum, Gras, draußen, Feld enthält.&#10;&#10;Automatisch generierte Beschreibung">
            <a:extLst>
              <a:ext uri="{FF2B5EF4-FFF2-40B4-BE49-F238E27FC236}">
                <a16:creationId xmlns:a16="http://schemas.microsoft.com/office/drawing/2014/main" id="{75D92B6C-0BED-90AE-3373-D142DE5334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348880"/>
            <a:ext cx="4824560" cy="3420000"/>
          </a:xfrm>
          <a:prstGeom prst="rect">
            <a:avLst/>
          </a:prstGeom>
        </p:spPr>
      </p:pic>
      <p:sp>
        <p:nvSpPr>
          <p:cNvPr id="10" name="Textfeld 9">
            <a:extLst>
              <a:ext uri="{FF2B5EF4-FFF2-40B4-BE49-F238E27FC236}">
                <a16:creationId xmlns:a16="http://schemas.microsoft.com/office/drawing/2014/main" id="{E1EBB8E8-0317-70DA-A58E-F230009A6B23}"/>
              </a:ext>
            </a:extLst>
          </p:cNvPr>
          <p:cNvSpPr txBox="1"/>
          <p:nvPr/>
        </p:nvSpPr>
        <p:spPr>
          <a:xfrm>
            <a:off x="463906" y="5214882"/>
            <a:ext cx="3007246" cy="553998"/>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a:latin typeface="Verdana" panose="020B0604030504040204" pitchFamily="34" charset="0"/>
              </a:rPr>
              <a:t>Hoeck P.E.A., Tobler U., Holderegger R., Bollmann K., Keller L.F. (2016): </a:t>
            </a:r>
            <a:r>
              <a:rPr lang="de-CH" sz="600" b="0" i="0" u="none" strike="noStrike" baseline="0" dirty="0" err="1">
                <a:latin typeface="Verdana" panose="020B0604030504040204" pitchFamily="34" charset="0"/>
              </a:rPr>
              <a:t>Populationsokologie</a:t>
            </a:r>
            <a:r>
              <a:rPr lang="de-CH" sz="600" b="0" i="0" u="none" strike="noStrike" baseline="0" dirty="0">
                <a:latin typeface="Verdana" panose="020B0604030504040204" pitchFamily="34" charset="0"/>
              </a:rPr>
              <a:t>.</a:t>
            </a:r>
          </a:p>
          <a:p>
            <a:pPr algn="l"/>
            <a:r>
              <a:rPr lang="de-CH" sz="600" b="0" i="0" u="none" strike="noStrike" baseline="0" dirty="0">
                <a:latin typeface="Verdana" panose="020B0604030504040204" pitchFamily="34" charset="0"/>
              </a:rPr>
              <a:t>Fachbericht als Grundlage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die </a:t>
            </a:r>
            <a:r>
              <a:rPr lang="de-CH" sz="600" b="0" i="0" u="none" strike="noStrike" baseline="0" dirty="0" err="1">
                <a:latin typeface="Verdana" panose="020B0604030504040204" pitchFamily="34" charset="0"/>
              </a:rPr>
              <a:t>Erganzujg</a:t>
            </a:r>
            <a:r>
              <a:rPr lang="de-CH" sz="600" b="0" i="0" u="none" strike="noStrike" baseline="0" dirty="0">
                <a:latin typeface="Verdana" panose="020B0604030504040204" pitchFamily="34" charset="0"/>
              </a:rPr>
              <a:t> des Naturschutzgesamtkonzeptes des Kantons </a:t>
            </a:r>
            <a:r>
              <a:rPr lang="de-CH" sz="600" b="0" i="0" u="none" strike="noStrike" baseline="0" dirty="0" err="1">
                <a:latin typeface="Verdana" panose="020B0604030504040204" pitchFamily="34" charset="0"/>
              </a:rPr>
              <a:t>Zurich</a:t>
            </a:r>
            <a:endParaRPr lang="de-CH" sz="600" b="0" i="0" u="none" strike="noStrike" baseline="0" dirty="0">
              <a:latin typeface="Verdana" panose="020B0604030504040204" pitchFamily="34" charset="0"/>
            </a:endParaRPr>
          </a:p>
          <a:p>
            <a:pPr algn="l"/>
            <a:r>
              <a:rPr lang="de-CH" sz="600" b="0" i="0" u="none" strike="noStrike" baseline="0" dirty="0">
                <a:latin typeface="Verdana" panose="020B0604030504040204" pitchFamily="34" charset="0"/>
              </a:rPr>
              <a:t>im Auftrag der Fachstelle Naturschutz, Amt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Landschaft und Natur.</a:t>
            </a:r>
            <a:endParaRPr lang="de-CH" sz="600" dirty="0"/>
          </a:p>
        </p:txBody>
      </p:sp>
      <p:sp>
        <p:nvSpPr>
          <p:cNvPr id="6" name="Fußzeilenplatzhalter 1">
            <a:extLst>
              <a:ext uri="{FF2B5EF4-FFF2-40B4-BE49-F238E27FC236}">
                <a16:creationId xmlns:a16="http://schemas.microsoft.com/office/drawing/2014/main" id="{18A4D32D-4ED7-18C3-30AD-9570EFB241B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589B651-9925-DE75-7F05-F5B9CF40EFAF}"/>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103</a:t>
            </a:fld>
            <a:endParaRPr lang="de-CH" dirty="0"/>
          </a:p>
        </p:txBody>
      </p:sp>
      <p:sp>
        <p:nvSpPr>
          <p:cNvPr id="11" name="Titel 1">
            <a:extLst>
              <a:ext uri="{FF2B5EF4-FFF2-40B4-BE49-F238E27FC236}">
                <a16:creationId xmlns:a16="http://schemas.microsoft.com/office/drawing/2014/main" id="{BFC1851A-E9BE-273E-563F-DD2BABF68066}"/>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2" name="Denkblase: wolkenförmig 11">
            <a:extLst>
              <a:ext uri="{FF2B5EF4-FFF2-40B4-BE49-F238E27FC236}">
                <a16:creationId xmlns:a16="http://schemas.microsoft.com/office/drawing/2014/main" id="{6A9B3E9D-4F80-E417-F4EB-8AA7B87BF230}"/>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13" name="Grafik 12" descr="Ein Bild, das Gras, draußen, Pflanze enthält.&#10;&#10;Automatisch generierte Beschreibung">
            <a:extLst>
              <a:ext uri="{FF2B5EF4-FFF2-40B4-BE49-F238E27FC236}">
                <a16:creationId xmlns:a16="http://schemas.microsoft.com/office/drawing/2014/main" id="{77D7C872-2774-7B05-5CE4-67F5787200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5381" y="4058880"/>
            <a:ext cx="1368152" cy="1584176"/>
          </a:xfrm>
          <a:prstGeom prst="rect">
            <a:avLst/>
          </a:prstGeom>
        </p:spPr>
      </p:pic>
    </p:spTree>
    <p:extLst>
      <p:ext uri="{BB962C8B-B14F-4D97-AF65-F5344CB8AC3E}">
        <p14:creationId xmlns:p14="http://schemas.microsoft.com/office/powerpoint/2010/main" val="243208578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7544" y="2348880"/>
            <a:ext cx="3456384"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000" dirty="0">
                <a:solidFill>
                  <a:prstClr val="black"/>
                </a:solidFill>
                <a:latin typeface="Arial" panose="020B0604020202020204" pitchFamily="34" charset="0"/>
                <a:cs typeface="Arial" panose="020B0604020202020204" pitchFamily="34" charset="0"/>
              </a:rPr>
              <a:t>Arten verschwinden mit der Zeit aus kleinen Lebensrauminseln, selbst dann wenn diese optimal gepflegt und bewirtschaftet werden.</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000" dirty="0">
                <a:solidFill>
                  <a:prstClr val="black"/>
                </a:solidFill>
                <a:latin typeface="Arial" panose="020B0604020202020204" pitchFamily="34" charset="0"/>
                <a:cs typeface="Arial" panose="020B0604020202020204" pitchFamily="34" charset="0"/>
              </a:rPr>
              <a:t>Einfach weil die genetische Vielfalt der Populationen zu klein 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-&gt;Aussterbeschuld.</a:t>
            </a:r>
          </a:p>
        </p:txBody>
      </p:sp>
      <p:pic>
        <p:nvPicPr>
          <p:cNvPr id="4" name="Grafik 3" descr="Ein Bild, das Baum, Gras, draußen, Feld enthält.&#10;&#10;Automatisch generierte Beschreibung">
            <a:extLst>
              <a:ext uri="{FF2B5EF4-FFF2-40B4-BE49-F238E27FC236}">
                <a16:creationId xmlns:a16="http://schemas.microsoft.com/office/drawing/2014/main" id="{75D92B6C-0BED-90AE-3373-D142DE5334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348880"/>
            <a:ext cx="4824560" cy="3420000"/>
          </a:xfrm>
          <a:prstGeom prst="rect">
            <a:avLst/>
          </a:prstGeom>
        </p:spPr>
      </p:pic>
      <p:sp>
        <p:nvSpPr>
          <p:cNvPr id="6" name="Fußzeilenplatzhalter 1">
            <a:extLst>
              <a:ext uri="{FF2B5EF4-FFF2-40B4-BE49-F238E27FC236}">
                <a16:creationId xmlns:a16="http://schemas.microsoft.com/office/drawing/2014/main" id="{18A4D32D-4ED7-18C3-30AD-9570EFB241B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589B651-9925-DE75-7F05-F5B9CF40EFAF}"/>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104</a:t>
            </a:fld>
            <a:endParaRPr lang="de-CH" dirty="0"/>
          </a:p>
        </p:txBody>
      </p:sp>
      <p:sp>
        <p:nvSpPr>
          <p:cNvPr id="11" name="Titel 1">
            <a:extLst>
              <a:ext uri="{FF2B5EF4-FFF2-40B4-BE49-F238E27FC236}">
                <a16:creationId xmlns:a16="http://schemas.microsoft.com/office/drawing/2014/main" id="{BFC1851A-E9BE-273E-563F-DD2BABF68066}"/>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13" name="Grafik 12" descr="Ein Bild, das Gras, draußen, Pflanze enthält.&#10;&#10;Automatisch generierte Beschreibung">
            <a:extLst>
              <a:ext uri="{FF2B5EF4-FFF2-40B4-BE49-F238E27FC236}">
                <a16:creationId xmlns:a16="http://schemas.microsoft.com/office/drawing/2014/main" id="{77D7C872-2774-7B05-5CE4-67F5787200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5381" y="4058880"/>
            <a:ext cx="1368152" cy="1584176"/>
          </a:xfrm>
          <a:prstGeom prst="rect">
            <a:avLst/>
          </a:prstGeom>
        </p:spPr>
      </p:pic>
      <p:sp>
        <p:nvSpPr>
          <p:cNvPr id="3" name="Denkblase: wolkenförmig 2">
            <a:extLst>
              <a:ext uri="{FF2B5EF4-FFF2-40B4-BE49-F238E27FC236}">
                <a16:creationId xmlns:a16="http://schemas.microsoft.com/office/drawing/2014/main" id="{79D72553-AFAB-059B-CE16-E6AE2F200FCC}"/>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07821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7544" y="2348880"/>
            <a:ext cx="3456384"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dirty="0">
                <a:solidFill>
                  <a:prstClr val="black"/>
                </a:solidFill>
                <a:latin typeface="Arial" panose="020B0604020202020204" pitchFamily="34" charset="0"/>
                <a:cs typeface="Arial" panose="020B0604020202020204" pitchFamily="34" charset="0"/>
              </a:rPr>
              <a:t>Zw. 2010 und 2017 haben 400 Freiwillige bekannte Standorte aller gefährdeter Pflanzenarten der Schweiz aufgesucht (wo vor 10-50 Jahren Populationen gemeldet wurden):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27% der Populationen verschwunden.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lang="de-CH" dirty="0">
                <a:solidFill>
                  <a:prstClr val="black"/>
                </a:solidFill>
                <a:latin typeface="Arial" panose="020B0604020202020204" pitchFamily="34" charset="0"/>
                <a:cs typeface="Arial" panose="020B0604020202020204" pitchFamily="34" charset="0"/>
              </a:rPr>
              <a:t>Bei den am stärksten gefährdeten: 40% der Populationen verschwunden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Am </a:t>
            </a:r>
            <a:r>
              <a:rPr lang="de-CH" dirty="0">
                <a:solidFill>
                  <a:prstClr val="black"/>
                </a:solidFill>
                <a:latin typeface="Arial" panose="020B0604020202020204" pitchFamily="34" charset="0"/>
                <a:cs typeface="Arial" panose="020B0604020202020204" pitchFamily="34" charset="0"/>
              </a:rPr>
              <a:t>meisten Populationen verschwanden im Kulturland.</a:t>
            </a:r>
            <a:endPar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4" name="Grafik 3" descr="Ein Bild, das Baum, Gras, draußen, Feld enthält.&#10;&#10;Automatisch generierte Beschreibung">
            <a:extLst>
              <a:ext uri="{FF2B5EF4-FFF2-40B4-BE49-F238E27FC236}">
                <a16:creationId xmlns:a16="http://schemas.microsoft.com/office/drawing/2014/main" id="{75D92B6C-0BED-90AE-3373-D142DE5334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348880"/>
            <a:ext cx="4824560" cy="3420000"/>
          </a:xfrm>
          <a:prstGeom prst="rect">
            <a:avLst/>
          </a:prstGeom>
        </p:spPr>
      </p:pic>
      <p:sp>
        <p:nvSpPr>
          <p:cNvPr id="6" name="Fußzeilenplatzhalter 1">
            <a:extLst>
              <a:ext uri="{FF2B5EF4-FFF2-40B4-BE49-F238E27FC236}">
                <a16:creationId xmlns:a16="http://schemas.microsoft.com/office/drawing/2014/main" id="{18A4D32D-4ED7-18C3-30AD-9570EFB241B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589B651-9925-DE75-7F05-F5B9CF40EFAF}"/>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105</a:t>
            </a:fld>
            <a:endParaRPr lang="de-CH" dirty="0"/>
          </a:p>
        </p:txBody>
      </p:sp>
      <p:sp>
        <p:nvSpPr>
          <p:cNvPr id="11" name="Titel 1">
            <a:extLst>
              <a:ext uri="{FF2B5EF4-FFF2-40B4-BE49-F238E27FC236}">
                <a16:creationId xmlns:a16="http://schemas.microsoft.com/office/drawing/2014/main" id="{BFC1851A-E9BE-273E-563F-DD2BABF68066}"/>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13" name="Grafik 12" descr="Ein Bild, das Gras, draußen, Pflanze enthält.&#10;&#10;Automatisch generierte Beschreibung">
            <a:extLst>
              <a:ext uri="{FF2B5EF4-FFF2-40B4-BE49-F238E27FC236}">
                <a16:creationId xmlns:a16="http://schemas.microsoft.com/office/drawing/2014/main" id="{77D7C872-2774-7B05-5CE4-67F5787200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5381" y="4058880"/>
            <a:ext cx="1368152" cy="1584176"/>
          </a:xfrm>
          <a:prstGeom prst="rect">
            <a:avLst/>
          </a:prstGeom>
        </p:spPr>
      </p:pic>
      <p:sp>
        <p:nvSpPr>
          <p:cNvPr id="3" name="Denkblase: wolkenförmig 2">
            <a:extLst>
              <a:ext uri="{FF2B5EF4-FFF2-40B4-BE49-F238E27FC236}">
                <a16:creationId xmlns:a16="http://schemas.microsoft.com/office/drawing/2014/main" id="{79D72553-AFAB-059B-CE16-E6AE2F200FCC}"/>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42792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7544" y="2348880"/>
            <a:ext cx="3456384"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dirty="0">
                <a:solidFill>
                  <a:prstClr val="black"/>
                </a:solidFill>
                <a:latin typeface="Arial" panose="020B0604020202020204" pitchFamily="34" charset="0"/>
                <a:cs typeface="Arial" panose="020B0604020202020204" pitchFamily="34" charset="0"/>
              </a:rPr>
              <a:t>Zw. 2010 und 2017 haben 400 Freiwillige bekannte Standorte aller gefährdeter Pflanzenarten der Schweiz aufgesucht (wo vor 10-50 Jahren Populationen gemeldet wurden):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27% der Populationen verschwunden.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lang="de-CH" dirty="0">
                <a:solidFill>
                  <a:prstClr val="black"/>
                </a:solidFill>
                <a:latin typeface="Arial" panose="020B0604020202020204" pitchFamily="34" charset="0"/>
                <a:cs typeface="Arial" panose="020B0604020202020204" pitchFamily="34" charset="0"/>
              </a:rPr>
              <a:t>Bei den am stärksten gefährdeten: 40% der Populationen verschwunden</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Am </a:t>
            </a:r>
            <a:r>
              <a:rPr lang="de-CH" dirty="0">
                <a:solidFill>
                  <a:prstClr val="black"/>
                </a:solidFill>
                <a:latin typeface="Arial" panose="020B0604020202020204" pitchFamily="34" charset="0"/>
                <a:cs typeface="Arial" panose="020B0604020202020204" pitchFamily="34" charset="0"/>
              </a:rPr>
              <a:t>meisten Populationen verschwanden im Kulturland.</a:t>
            </a:r>
            <a:endParaRPr kumimoji="0" lang="de-CH"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4" name="Grafik 3" descr="Ein Bild, das Baum, Gras, draußen, Feld enthält.&#10;&#10;Automatisch generierte Beschreibung">
            <a:extLst>
              <a:ext uri="{FF2B5EF4-FFF2-40B4-BE49-F238E27FC236}">
                <a16:creationId xmlns:a16="http://schemas.microsoft.com/office/drawing/2014/main" id="{75D92B6C-0BED-90AE-3373-D142DE5334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348880"/>
            <a:ext cx="4824560" cy="3420000"/>
          </a:xfrm>
          <a:prstGeom prst="rect">
            <a:avLst/>
          </a:prstGeom>
        </p:spPr>
      </p:pic>
      <p:sp>
        <p:nvSpPr>
          <p:cNvPr id="6" name="Fußzeilenplatzhalter 1">
            <a:extLst>
              <a:ext uri="{FF2B5EF4-FFF2-40B4-BE49-F238E27FC236}">
                <a16:creationId xmlns:a16="http://schemas.microsoft.com/office/drawing/2014/main" id="{18A4D32D-4ED7-18C3-30AD-9570EFB241B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589B651-9925-DE75-7F05-F5B9CF40EFAF}"/>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106</a:t>
            </a:fld>
            <a:endParaRPr lang="de-CH" dirty="0"/>
          </a:p>
        </p:txBody>
      </p:sp>
      <p:sp>
        <p:nvSpPr>
          <p:cNvPr id="11" name="Titel 1">
            <a:extLst>
              <a:ext uri="{FF2B5EF4-FFF2-40B4-BE49-F238E27FC236}">
                <a16:creationId xmlns:a16="http://schemas.microsoft.com/office/drawing/2014/main" id="{BFC1851A-E9BE-273E-563F-DD2BABF68066}"/>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13" name="Grafik 12" descr="Ein Bild, das Gras, draußen, Pflanze enthält.&#10;&#10;Automatisch generierte Beschreibung">
            <a:extLst>
              <a:ext uri="{FF2B5EF4-FFF2-40B4-BE49-F238E27FC236}">
                <a16:creationId xmlns:a16="http://schemas.microsoft.com/office/drawing/2014/main" id="{77D7C872-2774-7B05-5CE4-67F5787200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5381" y="4058880"/>
            <a:ext cx="1368152" cy="1584176"/>
          </a:xfrm>
          <a:prstGeom prst="rect">
            <a:avLst/>
          </a:prstGeom>
        </p:spPr>
      </p:pic>
      <p:sp>
        <p:nvSpPr>
          <p:cNvPr id="3" name="Denkblase: wolkenförmig 2">
            <a:extLst>
              <a:ext uri="{FF2B5EF4-FFF2-40B4-BE49-F238E27FC236}">
                <a16:creationId xmlns:a16="http://schemas.microsoft.com/office/drawing/2014/main" id="{79D72553-AFAB-059B-CE16-E6AE2F200FCC}"/>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extBox 11">
            <a:extLst>
              <a:ext uri="{FF2B5EF4-FFF2-40B4-BE49-F238E27FC236}">
                <a16:creationId xmlns:a16="http://schemas.microsoft.com/office/drawing/2014/main" id="{E488F2F6-DC39-CF10-71FF-DE04CD81E3D6}"/>
              </a:ext>
            </a:extLst>
          </p:cNvPr>
          <p:cNvSpPr txBox="1"/>
          <p:nvPr/>
        </p:nvSpPr>
        <p:spPr>
          <a:xfrm rot="20055284">
            <a:off x="3853514" y="3435987"/>
            <a:ext cx="5037052"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Lebensräume sind zu klein.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Lebensräume sind zu stark voneinander isoliert, d.h. ungenügend miteinander vernetzt!</a:t>
            </a:r>
          </a:p>
        </p:txBody>
      </p:sp>
    </p:spTree>
    <p:extLst>
      <p:ext uri="{BB962C8B-B14F-4D97-AF65-F5344CB8AC3E}">
        <p14:creationId xmlns:p14="http://schemas.microsoft.com/office/powerpoint/2010/main" val="52098909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107</a:t>
            </a:fld>
            <a:endParaRPr lang="de-CH" dirty="0"/>
          </a:p>
        </p:txBody>
      </p:sp>
      <p:sp>
        <p:nvSpPr>
          <p:cNvPr id="5" name="TextBox 6">
            <a:extLst>
              <a:ext uri="{FF2B5EF4-FFF2-40B4-BE49-F238E27FC236}">
                <a16:creationId xmlns:a16="http://schemas.microsoft.com/office/drawing/2014/main" id="{9278DD8F-ABC6-9885-9D41-8EDB2232502D}"/>
              </a:ext>
            </a:extLst>
          </p:cNvPr>
          <p:cNvSpPr txBox="1"/>
          <p:nvPr/>
        </p:nvSpPr>
        <p:spPr>
          <a:xfrm>
            <a:off x="623037" y="2204864"/>
            <a:ext cx="7525524" cy="4154984"/>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Warum nimmt die Biodiversität ab? Fazit: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Obwohl der Bund jährlich 443 Mio. Fr. für die Förderung der Biodiversität in der Landwirtschaft ausgibt, nimmt die Biodiversität ab. Weil…</a:t>
            </a:r>
          </a:p>
          <a:p>
            <a:endParaRPr lang="de-CH" sz="2200" dirty="0">
              <a:latin typeface="Arial" panose="020B0604020202020204" pitchFamily="34" charset="0"/>
              <a:cs typeface="Arial" panose="020B0604020202020204" pitchFamily="34" charset="0"/>
            </a:endParaRPr>
          </a:p>
          <a:p>
            <a:pPr marL="342900" indent="-342900">
              <a:buFontTx/>
              <a:buChar char="-"/>
            </a:pPr>
            <a:r>
              <a:rPr lang="de-CH" sz="2200" dirty="0">
                <a:latin typeface="Arial" panose="020B0604020202020204" pitchFamily="34" charset="0"/>
                <a:cs typeface="Arial" panose="020B0604020202020204" pitchFamily="34" charset="0"/>
              </a:rPr>
              <a:t>…viele BFF nicht oder nicht genügend artenreich sind.</a:t>
            </a:r>
          </a:p>
          <a:p>
            <a:pPr marL="342900" indent="-342900">
              <a:buFontTx/>
              <a:buChar char="-"/>
            </a:pPr>
            <a:r>
              <a:rPr lang="de-CH" sz="2200" dirty="0">
                <a:latin typeface="Arial" panose="020B0604020202020204" pitchFamily="34" charset="0"/>
                <a:cs typeface="Arial" panose="020B0604020202020204" pitchFamily="34" charset="0"/>
              </a:rPr>
              <a:t>…Zielarten nicht genügend gefördert werden.</a:t>
            </a:r>
          </a:p>
          <a:p>
            <a:pPr marL="342900" indent="-342900">
              <a:buFontTx/>
              <a:buChar char="-"/>
            </a:pPr>
            <a:r>
              <a:rPr lang="de-CH" sz="2200" dirty="0">
                <a:latin typeface="Arial" panose="020B0604020202020204" pitchFamily="34" charset="0"/>
                <a:cs typeface="Arial" panose="020B0604020202020204" pitchFamily="34" charset="0"/>
              </a:rPr>
              <a:t>…die Lebensraumvielfalt nicht genügend gefördert wird.</a:t>
            </a:r>
          </a:p>
          <a:p>
            <a:pPr marL="342900" indent="-342900">
              <a:buFontTx/>
              <a:buChar char="-"/>
            </a:pPr>
            <a:r>
              <a:rPr lang="de-CH" sz="2200" dirty="0">
                <a:latin typeface="Arial" panose="020B0604020202020204" pitchFamily="34" charset="0"/>
                <a:cs typeface="Arial" panose="020B0604020202020204" pitchFamily="34" charset="0"/>
              </a:rPr>
              <a:t>…die Lebensräume zu klein und ungenügend miteinander vernetzt sind, um Populationen beherbergen zu können, die längerfristig überleben.</a:t>
            </a:r>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494038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73499" y="6356350"/>
            <a:ext cx="441851" cy="360000"/>
          </a:xfrm>
        </p:spPr>
        <p:txBody>
          <a:bodyPr/>
          <a:lstStyle/>
          <a:p>
            <a:fld id="{8543D2B0-58C7-4711-8976-E7A128C2074B}" type="slidenum">
              <a:rPr lang="de-CH" smtClean="0"/>
              <a:t>108</a:t>
            </a:fld>
            <a:endParaRPr lang="de-CH" dirty="0"/>
          </a:p>
        </p:txBody>
      </p:sp>
      <p:sp>
        <p:nvSpPr>
          <p:cNvPr id="5" name="TextBox 6">
            <a:extLst>
              <a:ext uri="{FF2B5EF4-FFF2-40B4-BE49-F238E27FC236}">
                <a16:creationId xmlns:a16="http://schemas.microsoft.com/office/drawing/2014/main" id="{9278DD8F-ABC6-9885-9D41-8EDB2232502D}"/>
              </a:ext>
            </a:extLst>
          </p:cNvPr>
          <p:cNvSpPr txBox="1"/>
          <p:nvPr/>
        </p:nvSpPr>
        <p:spPr>
          <a:xfrm>
            <a:off x="623037" y="2204864"/>
            <a:ext cx="7525524" cy="4154984"/>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Warum nimmt die Biodiversität ab? Fazit: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Obwohl der Bund jährlich 443 Mio. Fr. für die Förderung der Biodiversität in der Landwirtschaft ausgibt, nimmt die Biodiversität ab. Weil…</a:t>
            </a:r>
          </a:p>
          <a:p>
            <a:endParaRPr lang="de-CH" sz="2200" dirty="0">
              <a:latin typeface="Arial" panose="020B0604020202020204" pitchFamily="34" charset="0"/>
              <a:cs typeface="Arial" panose="020B0604020202020204" pitchFamily="34" charset="0"/>
            </a:endParaRPr>
          </a:p>
          <a:p>
            <a:pPr marL="342900" indent="-342900">
              <a:buFontTx/>
              <a:buChar char="-"/>
            </a:pPr>
            <a:r>
              <a:rPr lang="de-CH" sz="2200" dirty="0">
                <a:latin typeface="Arial" panose="020B0604020202020204" pitchFamily="34" charset="0"/>
                <a:cs typeface="Arial" panose="020B0604020202020204" pitchFamily="34" charset="0"/>
              </a:rPr>
              <a:t>…viele BFF nicht oder nicht genügend artenreich sind.</a:t>
            </a:r>
          </a:p>
          <a:p>
            <a:pPr marL="342900" indent="-342900">
              <a:buFontTx/>
              <a:buChar char="-"/>
            </a:pPr>
            <a:r>
              <a:rPr lang="de-CH" sz="2200" dirty="0">
                <a:latin typeface="Arial" panose="020B0604020202020204" pitchFamily="34" charset="0"/>
                <a:cs typeface="Arial" panose="020B0604020202020204" pitchFamily="34" charset="0"/>
              </a:rPr>
              <a:t>…Zielarten nicht genügend gefördert werden.</a:t>
            </a:r>
          </a:p>
          <a:p>
            <a:pPr marL="342900" indent="-342900">
              <a:buFontTx/>
              <a:buChar char="-"/>
            </a:pPr>
            <a:r>
              <a:rPr lang="de-CH" sz="2200" dirty="0">
                <a:latin typeface="Arial" panose="020B0604020202020204" pitchFamily="34" charset="0"/>
                <a:cs typeface="Arial" panose="020B0604020202020204" pitchFamily="34" charset="0"/>
              </a:rPr>
              <a:t>…die Lebensraumvielfalt nicht genügend gefördert wird.</a:t>
            </a:r>
          </a:p>
          <a:p>
            <a:pPr marL="342900" indent="-342900">
              <a:buFontTx/>
              <a:buChar char="-"/>
            </a:pPr>
            <a:r>
              <a:rPr lang="de-CH" sz="2200" dirty="0">
                <a:latin typeface="Arial" panose="020B0604020202020204" pitchFamily="34" charset="0"/>
                <a:cs typeface="Arial" panose="020B0604020202020204" pitchFamily="34" charset="0"/>
              </a:rPr>
              <a:t>…die Lebensräume zu klein und ungenügend miteinander vernetzt sind, um Populationen beherbergen zu können, die längerfristig überleben.</a:t>
            </a:r>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7" name="TextBox 11">
            <a:extLst>
              <a:ext uri="{FF2B5EF4-FFF2-40B4-BE49-F238E27FC236}">
                <a16:creationId xmlns:a16="http://schemas.microsoft.com/office/drawing/2014/main" id="{0BC28A88-E6B3-C8A7-970A-F8E4EB29EA95}"/>
              </a:ext>
            </a:extLst>
          </p:cNvPr>
          <p:cNvSpPr txBox="1"/>
          <p:nvPr/>
        </p:nvSpPr>
        <p:spPr>
          <a:xfrm rot="20055284">
            <a:off x="1339086" y="2495883"/>
            <a:ext cx="6305557"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Bei diesen Punkten können wir ansetzen!</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Wenn man die Biodiversität wirklich erhalten und fördern will, dann muss man das richtig tun! Nur ein bisschen genügt eben nicht.</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Man muss die Ziele vor Augen haben und sie anstreben.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-&gt;Zielorientierte Biodiversitätsberatung!</a:t>
            </a:r>
          </a:p>
        </p:txBody>
      </p:sp>
    </p:spTree>
    <p:extLst>
      <p:ext uri="{BB962C8B-B14F-4D97-AF65-F5344CB8AC3E}">
        <p14:creationId xmlns:p14="http://schemas.microsoft.com/office/powerpoint/2010/main" val="414593641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109</a:t>
            </a:fld>
            <a:endParaRPr lang="de-CH" dirty="0"/>
          </a:p>
        </p:txBody>
      </p:sp>
      <p:sp>
        <p:nvSpPr>
          <p:cNvPr id="5" name="TextBox 6">
            <a:extLst>
              <a:ext uri="{FF2B5EF4-FFF2-40B4-BE49-F238E27FC236}">
                <a16:creationId xmlns:a16="http://schemas.microsoft.com/office/drawing/2014/main" id="{9278DD8F-ABC6-9885-9D41-8EDB2232502D}"/>
              </a:ext>
            </a:extLst>
          </p:cNvPr>
          <p:cNvSpPr txBox="1"/>
          <p:nvPr/>
        </p:nvSpPr>
        <p:spPr>
          <a:xfrm>
            <a:off x="623037" y="2204864"/>
            <a:ext cx="7525524" cy="4154984"/>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Warum nimmt die Biodiversität ab? Fazit: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Obwohl der Bund jährlich 443 Mio. Fr. für die Förderung der Biodiversität in der Landwirtschaft ausgibt, nimmt die Biodiversität ab. Weil…</a:t>
            </a:r>
          </a:p>
          <a:p>
            <a:endParaRPr lang="de-CH" sz="2200" dirty="0">
              <a:latin typeface="Arial" panose="020B0604020202020204" pitchFamily="34" charset="0"/>
              <a:cs typeface="Arial" panose="020B0604020202020204" pitchFamily="34" charset="0"/>
            </a:endParaRPr>
          </a:p>
          <a:p>
            <a:pPr marL="342900" indent="-342900">
              <a:buFontTx/>
              <a:buChar char="-"/>
            </a:pPr>
            <a:r>
              <a:rPr lang="de-CH" sz="2200" dirty="0">
                <a:latin typeface="Arial" panose="020B0604020202020204" pitchFamily="34" charset="0"/>
                <a:cs typeface="Arial" panose="020B0604020202020204" pitchFamily="34" charset="0"/>
              </a:rPr>
              <a:t>…viele BFF nicht oder nicht genügend artenreich sind.</a:t>
            </a:r>
          </a:p>
          <a:p>
            <a:pPr marL="342900" indent="-342900">
              <a:buFontTx/>
              <a:buChar char="-"/>
            </a:pPr>
            <a:r>
              <a:rPr lang="de-CH" sz="2200" dirty="0">
                <a:latin typeface="Arial" panose="020B0604020202020204" pitchFamily="34" charset="0"/>
                <a:cs typeface="Arial" panose="020B0604020202020204" pitchFamily="34" charset="0"/>
              </a:rPr>
              <a:t>…Zielarten nicht genügend gefördert werden.</a:t>
            </a:r>
          </a:p>
          <a:p>
            <a:pPr marL="342900" indent="-342900">
              <a:buFontTx/>
              <a:buChar char="-"/>
            </a:pPr>
            <a:r>
              <a:rPr lang="de-CH" sz="2200" dirty="0">
                <a:latin typeface="Arial" panose="020B0604020202020204" pitchFamily="34" charset="0"/>
                <a:cs typeface="Arial" panose="020B0604020202020204" pitchFamily="34" charset="0"/>
              </a:rPr>
              <a:t>…die Lebensraumvielfalt nicht genügend gefördert wird.</a:t>
            </a:r>
          </a:p>
          <a:p>
            <a:pPr marL="342900" indent="-342900">
              <a:buFontTx/>
              <a:buChar char="-"/>
            </a:pPr>
            <a:r>
              <a:rPr lang="de-CH" sz="2200" dirty="0">
                <a:latin typeface="Arial" panose="020B0604020202020204" pitchFamily="34" charset="0"/>
                <a:cs typeface="Arial" panose="020B0604020202020204" pitchFamily="34" charset="0"/>
              </a:rPr>
              <a:t>…die Lebensräume zu klein und ungenügend miteinander vernetzt sind, um Populationen beherbergen zu können, die längerfristig überleben.</a:t>
            </a:r>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7" name="Denkblase: wolkenförmig 6">
            <a:extLst>
              <a:ext uri="{FF2B5EF4-FFF2-40B4-BE49-F238E27FC236}">
                <a16:creationId xmlns:a16="http://schemas.microsoft.com/office/drawing/2014/main" id="{A08F828D-5AB1-DDE2-5DED-EB334245F339}"/>
              </a:ext>
            </a:extLst>
          </p:cNvPr>
          <p:cNvSpPr/>
          <p:nvPr/>
        </p:nvSpPr>
        <p:spPr>
          <a:xfrm>
            <a:off x="1916249" y="2067068"/>
            <a:ext cx="6175598" cy="1944217"/>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de-CH" sz="14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Bericht Evaluation der Biodiversitätsbeiträge (BLW, 2019):</a:t>
            </a:r>
          </a:p>
          <a:p>
            <a:pPr marL="0" indent="0">
              <a:buNone/>
            </a:pPr>
            <a:r>
              <a:rPr lang="de-CH" sz="14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Kompetente Beratung der Bewirtschafter/innen ist zentral für die Wirksamkeit der Biodiversitätsförderung im Allgemeinen und der Biodiversitätsbeiträge im Speziellen. </a:t>
            </a:r>
            <a:endParaRPr lang="de-CH"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0368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11</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4" name="TextBox 11">
            <a:extLst>
              <a:ext uri="{FF2B5EF4-FFF2-40B4-BE49-F238E27FC236}">
                <a16:creationId xmlns:a16="http://schemas.microsoft.com/office/drawing/2014/main" id="{143F1297-A95A-4F72-D00C-BDC3CA241D03}"/>
              </a:ext>
            </a:extLst>
          </p:cNvPr>
          <p:cNvSpPr txBox="1"/>
          <p:nvPr/>
        </p:nvSpPr>
        <p:spPr>
          <a:xfrm>
            <a:off x="628650" y="3421484"/>
            <a:ext cx="5308756"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Beispiel:</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Fromental ist in der Schweiz ziemlich häufig.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Langhaariger Scheckhornbock ist potentiell gefährdet.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Denkblase: wolkenförmig 4">
            <a:extLst>
              <a:ext uri="{FF2B5EF4-FFF2-40B4-BE49-F238E27FC236}">
                <a16:creationId xmlns:a16="http://schemas.microsoft.com/office/drawing/2014/main" id="{17CEFF82-E335-14E7-ACB5-5197DCF47DB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grpSp>
        <p:nvGrpSpPr>
          <p:cNvPr id="2" name="Gruppieren 1">
            <a:extLst>
              <a:ext uri="{FF2B5EF4-FFF2-40B4-BE49-F238E27FC236}">
                <a16:creationId xmlns:a16="http://schemas.microsoft.com/office/drawing/2014/main" id="{F6360E5E-2428-89A8-49DD-4F04D863B5BA}"/>
              </a:ext>
            </a:extLst>
          </p:cNvPr>
          <p:cNvGrpSpPr/>
          <p:nvPr/>
        </p:nvGrpSpPr>
        <p:grpSpPr>
          <a:xfrm>
            <a:off x="628650" y="1281009"/>
            <a:ext cx="3207643" cy="1648929"/>
            <a:chOff x="628650" y="1281009"/>
            <a:chExt cx="3207643" cy="1648929"/>
          </a:xfrm>
        </p:grpSpPr>
        <p:pic>
          <p:nvPicPr>
            <p:cNvPr id="11" name="Grafik 10" descr="Ein Bild, das Käfer, Wirbellose, Insekt, Schädling enthält.&#10;&#10;Automatisch generierte Beschreibung">
              <a:extLst>
                <a:ext uri="{FF2B5EF4-FFF2-40B4-BE49-F238E27FC236}">
                  <a16:creationId xmlns:a16="http://schemas.microsoft.com/office/drawing/2014/main" id="{81E001E3-EDEF-7716-3088-DB6D501CB1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281009"/>
              <a:ext cx="3207643" cy="1648929"/>
            </a:xfrm>
            <a:prstGeom prst="rect">
              <a:avLst/>
            </a:prstGeom>
          </p:spPr>
        </p:pic>
        <p:sp>
          <p:nvSpPr>
            <p:cNvPr id="6" name="Textfeld 5">
              <a:extLst>
                <a:ext uri="{FF2B5EF4-FFF2-40B4-BE49-F238E27FC236}">
                  <a16:creationId xmlns:a16="http://schemas.microsoft.com/office/drawing/2014/main" id="{380322B4-B9F0-93C0-5620-A3603FFA99F4}"/>
                </a:ext>
              </a:extLst>
            </p:cNvPr>
            <p:cNvSpPr txBox="1"/>
            <p:nvPr/>
          </p:nvSpPr>
          <p:spPr>
            <a:xfrm>
              <a:off x="1008379" y="2539222"/>
              <a:ext cx="2788798" cy="338554"/>
            </a:xfrm>
            <a:prstGeom prst="rect">
              <a:avLst/>
            </a:prstGeom>
            <a:solidFill>
              <a:schemeClr val="bg1"/>
            </a:solidFill>
            <a:ln>
              <a:solidFill>
                <a:schemeClr val="tx1"/>
              </a:solidFill>
            </a:ln>
          </p:spPr>
          <p:txBody>
            <a:bodyPr wrap="square">
              <a:spAutoFit/>
            </a:bodyPr>
            <a:lstStyle/>
            <a:p>
              <a:r>
                <a:rPr lang="de-CH" sz="800" dirty="0"/>
                <a:t>Quelle: Von </a:t>
              </a:r>
              <a:r>
                <a:rPr lang="de-CH" sz="800" dirty="0" err="1"/>
                <a:t>Siga</a:t>
              </a:r>
              <a:r>
                <a:rPr lang="de-CH" sz="800" dirty="0"/>
                <a:t> - Eigenes Werk, CC BY-SA 3.0, https://commons.wikimedia.org/w/index.php?curid=6861749</a:t>
              </a:r>
            </a:p>
          </p:txBody>
        </p:sp>
      </p:grpSp>
      <p:sp>
        <p:nvSpPr>
          <p:cNvPr id="12" name="Pfeil: nach unten 11">
            <a:extLst>
              <a:ext uri="{FF2B5EF4-FFF2-40B4-BE49-F238E27FC236}">
                <a16:creationId xmlns:a16="http://schemas.microsoft.com/office/drawing/2014/main" id="{3E4F85BD-2779-04D6-8E57-4CA689741074}"/>
              </a:ext>
            </a:extLst>
          </p:cNvPr>
          <p:cNvSpPr/>
          <p:nvPr/>
        </p:nvSpPr>
        <p:spPr>
          <a:xfrm>
            <a:off x="4378016" y="1469581"/>
            <a:ext cx="288032" cy="864096"/>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03916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851920" y="937811"/>
            <a:ext cx="5040560" cy="198713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Pro Region oder Landschaftsraum:</a:t>
            </a:r>
          </a:p>
          <a:p>
            <a:pPr marL="285750" indent="-285750">
              <a:buFont typeface="Arial" panose="020B0604020202020204" pitchFamily="34" charset="0"/>
              <a:buChar char="•"/>
            </a:pPr>
            <a:r>
              <a:rPr lang="de-CH" sz="1400" dirty="0">
                <a:solidFill>
                  <a:schemeClr val="tx1"/>
                </a:solidFill>
              </a:rPr>
              <a:t>Möglichst viele verschiedene Lebensraumtypen.</a:t>
            </a:r>
          </a:p>
          <a:p>
            <a:pPr marL="285750" indent="-285750">
              <a:buFont typeface="Arial" panose="020B0604020202020204" pitchFamily="34" charset="0"/>
              <a:buChar char="•"/>
            </a:pPr>
            <a:r>
              <a:rPr lang="de-CH" sz="1400" dirty="0">
                <a:solidFill>
                  <a:schemeClr val="tx1"/>
                </a:solidFill>
              </a:rPr>
              <a:t>Möglichst viele seltene Lebensraumtypen.</a:t>
            </a:r>
          </a:p>
          <a:p>
            <a:pPr marL="285750" indent="-285750">
              <a:buFont typeface="Arial" panose="020B0604020202020204" pitchFamily="34" charset="0"/>
              <a:buChar char="•"/>
            </a:pPr>
            <a:r>
              <a:rPr lang="de-CH" sz="1400" dirty="0">
                <a:solidFill>
                  <a:schemeClr val="tx1"/>
                </a:solidFill>
              </a:rPr>
              <a:t>Die richtigen Lebensraumtypen am richtigen Ort konkret fördern und neu schaffen, mit dem nötigen Flächenanteil.</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Pro Lebensraumtyp:</a:t>
            </a:r>
          </a:p>
          <a:p>
            <a:pPr marL="285750" indent="-285750">
              <a:buFont typeface="Arial" panose="020B0604020202020204" pitchFamily="34" charset="0"/>
              <a:buChar char="•"/>
            </a:pPr>
            <a:r>
              <a:rPr lang="de-CH" sz="1400" dirty="0">
                <a:solidFill>
                  <a:sysClr val="windowText" lastClr="000000"/>
                </a:solidFill>
              </a:rPr>
              <a:t>Möglichst grosse Fläche.</a:t>
            </a:r>
          </a:p>
          <a:p>
            <a:pPr marL="285750" indent="-285750">
              <a:buFont typeface="Arial" panose="020B0604020202020204" pitchFamily="34" charset="0"/>
              <a:buChar char="•"/>
            </a:pPr>
            <a:r>
              <a:rPr lang="de-CH" sz="1400" dirty="0">
                <a:solidFill>
                  <a:sysClr val="windowText" lastClr="000000"/>
                </a:solidFill>
              </a:rPr>
              <a:t>Möglichst gute Vernetzung mit gleichen Lebensraumtypen.</a:t>
            </a:r>
          </a:p>
          <a:p>
            <a:pPr marL="285750" indent="-285750">
              <a:buFont typeface="Arial" panose="020B0604020202020204" pitchFamily="34" charset="0"/>
              <a:buChar char="•"/>
            </a:pPr>
            <a:r>
              <a:rPr lang="de-CH" sz="1400" dirty="0">
                <a:solidFill>
                  <a:sysClr val="windowText" lastClr="000000"/>
                </a:solidFill>
              </a:rPr>
              <a:t>Möglichst viele verschiedene Arten (Leitarten helfen).</a:t>
            </a:r>
          </a:p>
          <a:p>
            <a:pPr marL="285750" indent="-285750">
              <a:buFont typeface="Arial" panose="020B0604020202020204" pitchFamily="34" charset="0"/>
              <a:buChar char="•"/>
            </a:pPr>
            <a:r>
              <a:rPr lang="de-CH" sz="1400" dirty="0">
                <a:solidFill>
                  <a:sysClr val="windowText" lastClr="000000"/>
                </a:solidFill>
              </a:rPr>
              <a:t>Möglichst viele seltene Arten (Zielarten konkret fördern).</a:t>
            </a:r>
          </a:p>
        </p:txBody>
      </p:sp>
      <p:sp>
        <p:nvSpPr>
          <p:cNvPr id="7" name="Fußzeilenplatzhalter 1">
            <a:extLst>
              <a:ext uri="{FF2B5EF4-FFF2-40B4-BE49-F238E27FC236}">
                <a16:creationId xmlns:a16="http://schemas.microsoft.com/office/drawing/2014/main" id="{32431FDD-3063-5A8E-4262-7CF5A8A04E8D}"/>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00BA39D4-6714-8A08-EF3E-539008BB7FB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110</a:t>
            </a:fld>
            <a:endParaRPr lang="de-CH" dirty="0"/>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Priorisierung:</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aufwerten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vergrössern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Zerstörtes Wiederherstellen (Restpopulationen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Neues schaffen und bestehendes Vernetzen.</a:t>
            </a:r>
          </a:p>
        </p:txBody>
      </p:sp>
    </p:spTree>
    <p:extLst>
      <p:ext uri="{BB962C8B-B14F-4D97-AF65-F5344CB8AC3E}">
        <p14:creationId xmlns:p14="http://schemas.microsoft.com/office/powerpoint/2010/main" val="64222216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916832"/>
            <a:ext cx="7886700" cy="4104456"/>
          </a:xfrm>
          <a:solidFill>
            <a:srgbClr val="FFC000"/>
          </a:solidFill>
          <a:ln>
            <a:solidFill>
              <a:schemeClr val="tx1"/>
            </a:solidFill>
          </a:ln>
        </p:spPr>
        <p:txBody>
          <a:bodyPr>
            <a:normAutofit fontScale="62500" lnSpcReduction="20000"/>
          </a:bodyPr>
          <a:lstStyle/>
          <a:p>
            <a:pPr marL="0" indent="0">
              <a:buNone/>
            </a:pPr>
            <a:r>
              <a:rPr lang="de-CH" dirty="0"/>
              <a:t>Um die Biodiversität zu erhalten, müssen mit Bezug auf die Landwirtschaft folgende Ziele erfüllt sein (</a:t>
            </a:r>
            <a:r>
              <a:rPr lang="de-CH" b="1" dirty="0"/>
              <a:t>grobe Zusammenfassung GBF-Ziele, Biodiversitätsstrategie Schweiz und Umweltziele Landwirtschaft</a:t>
            </a:r>
            <a:r>
              <a:rPr lang="de-CH" dirty="0"/>
              <a:t>):</a:t>
            </a:r>
          </a:p>
          <a:p>
            <a:pPr>
              <a:spcBef>
                <a:spcPts val="1800"/>
              </a:spcBef>
            </a:pPr>
            <a:r>
              <a:rPr lang="de-CH" dirty="0"/>
              <a:t>Keine Biodiversität schädigenden Subventionen. </a:t>
            </a:r>
            <a:r>
              <a:rPr lang="de-CH" sz="2000" dirty="0">
                <a:solidFill>
                  <a:srgbClr val="FF0000"/>
                </a:solidFill>
              </a:rPr>
              <a:t>-&gt;Bund</a:t>
            </a:r>
            <a:endParaRPr lang="de-CH" dirty="0"/>
          </a:p>
          <a:p>
            <a:pPr>
              <a:spcBef>
                <a:spcPts val="600"/>
              </a:spcBef>
            </a:pPr>
            <a:r>
              <a:rPr lang="de-CH" dirty="0"/>
              <a:t>Gute ökologische Infrastruktur (30% der Land- und Binnengebiete geschützt und vernetzt, 30% der geschädigten Ökosysteme wiederhergestellt). </a:t>
            </a:r>
            <a:r>
              <a:rPr lang="de-CH" sz="2000" dirty="0">
                <a:solidFill>
                  <a:srgbClr val="FF0000"/>
                </a:solidFill>
              </a:rPr>
              <a:t>-&gt; Kantone</a:t>
            </a:r>
            <a:endParaRPr lang="de-CH" dirty="0"/>
          </a:p>
          <a:p>
            <a:pPr>
              <a:spcBef>
                <a:spcPts val="1800"/>
              </a:spcBef>
            </a:pPr>
            <a:r>
              <a:rPr lang="de-CH" dirty="0"/>
              <a:t>Nachhaltige Konsumentscheidungen, </a:t>
            </a:r>
            <a:r>
              <a:rPr lang="de-CH" dirty="0" err="1"/>
              <a:t>Foodwaste</a:t>
            </a:r>
            <a:r>
              <a:rPr lang="de-CH" dirty="0"/>
              <a:t> halbieren, es weniger Abfall generieren.</a:t>
            </a:r>
            <a:endParaRPr lang="de-CH" dirty="0">
              <a:solidFill>
                <a:srgbClr val="00B0F0"/>
              </a:solidFill>
            </a:endParaRPr>
          </a:p>
          <a:p>
            <a:pPr marL="0" indent="0">
              <a:spcBef>
                <a:spcPts val="0"/>
              </a:spcBef>
              <a:buNone/>
            </a:pPr>
            <a:r>
              <a:rPr lang="de-CH" dirty="0">
                <a:solidFill>
                  <a:srgbClr val="00B0F0"/>
                </a:solidFill>
              </a:rPr>
              <a:t>     -&gt;Gesellschaft (also wir alle)</a:t>
            </a:r>
          </a:p>
          <a:p>
            <a:pPr>
              <a:spcBef>
                <a:spcPts val="1800"/>
              </a:spcBef>
            </a:pPr>
            <a:r>
              <a:rPr lang="de-CH" dirty="0"/>
              <a:t>Standortangepasste, nachhaltige Landwirtschaft, inkl. Umweltverschmutzung, die der Biodiversität nicht schadet (v.a. Nährstoffüberschüsse (insbesondere Stickstoffemissionen!), Pflanzenschutzmittel und Plastik).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endParaRPr lang="de-CH" dirty="0"/>
          </a:p>
          <a:p>
            <a:pPr>
              <a:spcBef>
                <a:spcPts val="600"/>
              </a:spcBef>
            </a:pPr>
            <a:r>
              <a:rPr lang="de-CH" dirty="0"/>
              <a:t>Erhalt und Förderung einheimischer Arten mit ihrer genetischen Variabilität und ihrer Lebensräume (inkl. Gewässerraum und Kulturlandschaftselemente) sowie Erhalt und Förderung der funktionellen Biodiversität.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p>
        </p:txBody>
      </p:sp>
      <p:sp>
        <p:nvSpPr>
          <p:cNvPr id="6" name="Titel 5">
            <a:extLst>
              <a:ext uri="{FF2B5EF4-FFF2-40B4-BE49-F238E27FC236}">
                <a16:creationId xmlns:a16="http://schemas.microsoft.com/office/drawing/2014/main" id="{37E4E4ED-B1C9-9E8C-4E64-FB4F74773930}"/>
              </a:ext>
            </a:extLst>
          </p:cNvPr>
          <p:cNvSpPr>
            <a:spLocks noGrp="1"/>
          </p:cNvSpPr>
          <p:nvPr>
            <p:ph type="title"/>
          </p:nvPr>
        </p:nvSpPr>
        <p:spPr/>
        <p:txBody>
          <a:bodyPr/>
          <a:lstStyle/>
          <a:p>
            <a:r>
              <a:rPr lang="de-CH" dirty="0"/>
              <a:t>Biodiversität in der Landwirtschaft: Politische Ziele</a:t>
            </a:r>
          </a:p>
        </p:txBody>
      </p:sp>
      <p:sp>
        <p:nvSpPr>
          <p:cNvPr id="7" name="Textfeld 6">
            <a:extLst>
              <a:ext uri="{FF2B5EF4-FFF2-40B4-BE49-F238E27FC236}">
                <a16:creationId xmlns:a16="http://schemas.microsoft.com/office/drawing/2014/main" id="{4A26B950-3412-4F0E-F7D1-69E18B0DC2AE}"/>
              </a:ext>
            </a:extLst>
          </p:cNvPr>
          <p:cNvSpPr txBox="1"/>
          <p:nvPr/>
        </p:nvSpPr>
        <p:spPr>
          <a:xfrm>
            <a:off x="628650" y="1124744"/>
            <a:ext cx="7886700" cy="646331"/>
          </a:xfrm>
          <a:prstGeom prst="rect">
            <a:avLst/>
          </a:prstGeom>
          <a:noFill/>
        </p:spPr>
        <p:txBody>
          <a:bodyPr wrap="square" rtlCol="0">
            <a:spAutoFit/>
          </a:bodyPr>
          <a:lstStyle/>
          <a:p>
            <a:r>
              <a:rPr lang="de-CH" dirty="0"/>
              <a:t>Was sollte gemäss internationalen Abkommen, Strategie Biodiversität Schweiz und Umweltzielen Landwirtschaft getan werden?</a:t>
            </a:r>
          </a:p>
        </p:txBody>
      </p:sp>
      <p:sp>
        <p:nvSpPr>
          <p:cNvPr id="4" name="Rechteck 3">
            <a:extLst>
              <a:ext uri="{FF2B5EF4-FFF2-40B4-BE49-F238E27FC236}">
                <a16:creationId xmlns:a16="http://schemas.microsoft.com/office/drawing/2014/main" id="{27D941D0-CDF5-AAB6-C252-4BAC34BA4B29}"/>
              </a:ext>
            </a:extLst>
          </p:cNvPr>
          <p:cNvSpPr/>
          <p:nvPr/>
        </p:nvSpPr>
        <p:spPr>
          <a:xfrm>
            <a:off x="637726" y="2732139"/>
            <a:ext cx="7901388" cy="893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37726" y="4365104"/>
            <a:ext cx="7901388" cy="1512168"/>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hteck 7">
            <a:extLst>
              <a:ext uri="{FF2B5EF4-FFF2-40B4-BE49-F238E27FC236}">
                <a16:creationId xmlns:a16="http://schemas.microsoft.com/office/drawing/2014/main" id="{44E3744C-84C9-B3A1-1672-A3C2AC0E7475}"/>
              </a:ext>
            </a:extLst>
          </p:cNvPr>
          <p:cNvSpPr/>
          <p:nvPr/>
        </p:nvSpPr>
        <p:spPr>
          <a:xfrm>
            <a:off x="637726" y="3717032"/>
            <a:ext cx="7901388" cy="576064"/>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oliennummernplatzhalter 3">
            <a:extLst>
              <a:ext uri="{FF2B5EF4-FFF2-40B4-BE49-F238E27FC236}">
                <a16:creationId xmlns:a16="http://schemas.microsoft.com/office/drawing/2014/main" id="{ABCC20D2-A5D1-37B3-4BC2-F69982AE3BB4}"/>
              </a:ext>
            </a:extLst>
          </p:cNvPr>
          <p:cNvSpPr>
            <a:spLocks noGrp="1"/>
          </p:cNvSpPr>
          <p:nvPr>
            <p:ph type="sldNum" sz="quarter" idx="4"/>
          </p:nvPr>
        </p:nvSpPr>
        <p:spPr>
          <a:xfrm>
            <a:off x="8073499" y="6356350"/>
            <a:ext cx="441851" cy="360000"/>
          </a:xfrm>
        </p:spPr>
        <p:txBody>
          <a:bodyPr/>
          <a:lstStyle/>
          <a:p>
            <a:fld id="{8543D2B0-58C7-4711-8976-E7A128C2074B}" type="slidenum">
              <a:rPr lang="de-CH" smtClean="0"/>
              <a:t>111</a:t>
            </a:fld>
            <a:endParaRPr lang="de-CH" dirty="0"/>
          </a:p>
        </p:txBody>
      </p:sp>
    </p:spTree>
    <p:extLst>
      <p:ext uri="{BB962C8B-B14F-4D97-AF65-F5344CB8AC3E}">
        <p14:creationId xmlns:p14="http://schemas.microsoft.com/office/powerpoint/2010/main" val="17123818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178510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Fragen zum Thema Biodiversität?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Eigene wertvolle Erfahrungen?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449098" cy="360000"/>
          </a:xfrm>
        </p:spPr>
        <p:txBody>
          <a:bodyPr/>
          <a:lstStyle/>
          <a:p>
            <a:fld id="{8543D2B0-58C7-4711-8976-E7A128C2074B}" type="slidenum">
              <a:rPr lang="de-CH" smtClean="0"/>
              <a:t>112</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358086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Lehrgang Biodiversitätsberatung</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Herausgebende Institutionen:</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 </a:t>
            </a:r>
            <a:r>
              <a:rPr kumimoji="0" lang="de-CH" sz="1200" b="0" i="0" u="none" strike="noStrike" kern="1200" cap="none" spc="0" normalizeH="0" baseline="0" noProof="0" dirty="0">
                <a:ln>
                  <a:noFill/>
                </a:ln>
                <a:solidFill>
                  <a:prstClr val="black"/>
                </a:solidFill>
                <a:effectLst/>
                <a:uLnTx/>
                <a:uFillTx/>
                <a:ea typeface="+mn-ea"/>
                <a:hlinkClick r:id="rId2"/>
              </a:rPr>
              <a:t>info@agrofutura.ch</a:t>
            </a:r>
            <a:r>
              <a:rPr kumimoji="0" lang="de-CH" sz="1200" b="0" i="0" u="none" strike="noStrike" kern="1200" cap="none" spc="0" normalizeH="0" baseline="0" noProof="0" dirty="0">
                <a:ln>
                  <a:noFill/>
                </a:ln>
                <a:solidFill>
                  <a:prstClr val="black"/>
                </a:solidFill>
                <a:effectLst/>
                <a:uLnTx/>
                <a:uFillTx/>
                <a:ea typeface="+mn-ea"/>
              </a:rPr>
              <a:t> , </a:t>
            </a:r>
            <a:r>
              <a:rPr kumimoji="0" lang="de-CH" sz="1200" b="0" i="0" u="none" strike="noStrike" kern="1200" cap="none" spc="0" normalizeH="0" baseline="0" noProof="0" dirty="0">
                <a:ln>
                  <a:noFill/>
                </a:ln>
                <a:solidFill>
                  <a:prstClr val="black"/>
                </a:solidFill>
                <a:effectLst/>
                <a:uLnTx/>
                <a:uFillTx/>
                <a:ea typeface="+mn-ea"/>
                <a:hlinkClick r:id="rId3"/>
              </a:rPr>
              <a:t>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Forschungsinstitut für biologischen Landbau FiBL, </a:t>
            </a:r>
            <a:r>
              <a:rPr kumimoji="0" lang="de-CH" sz="1200" b="0" i="0" u="sng" strike="noStrike" kern="1200" cap="none" spc="0" normalizeH="0" baseline="0" noProof="0" dirty="0">
                <a:ln>
                  <a:noFill/>
                </a:ln>
                <a:solidFill>
                  <a:prstClr val="black"/>
                </a:solidFill>
                <a:effectLst/>
                <a:uLnTx/>
                <a:uFillTx/>
                <a:ea typeface="+mn-ea"/>
                <a:hlinkClick r:id="rId4"/>
              </a:rPr>
              <a:t>info.suisse@fibl.org</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5"/>
              </a:rPr>
              <a:t>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6"/>
              </a:rPr>
              <a:t>info@agridea.ch</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7"/>
              </a:rPr>
              <a:t>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err="1">
                <a:ln>
                  <a:noFill/>
                </a:ln>
                <a:solidFill>
                  <a:prstClr val="black"/>
                </a:solidFill>
                <a:effectLst/>
                <a:uLnTx/>
                <a:uFillTx/>
                <a:ea typeface="+mn-ea"/>
              </a:rPr>
              <a:t>Autor</a:t>
            </a:r>
            <a:r>
              <a:rPr kumimoji="0" lang="fr-CH" sz="1200" b="1" i="0" u="none" strike="noStrike" kern="1200" cap="none" spc="0" normalizeH="0" baseline="0" noProof="0" dirty="0">
                <a:ln>
                  <a:noFill/>
                </a:ln>
                <a:solidFill>
                  <a:prstClr val="black"/>
                </a:solidFill>
                <a:effectLst/>
                <a:uLnTx/>
                <a:uFillTx/>
                <a:ea typeface="+mn-ea"/>
              </a:rPr>
              <a:t>*</a:t>
            </a:r>
            <a:r>
              <a:rPr kumimoji="0" lang="fr-CH" sz="1200" b="1" i="0" u="none" strike="noStrike" kern="1200" cap="none" spc="0" normalizeH="0" baseline="0" noProof="0" dirty="0" err="1">
                <a:ln>
                  <a:noFill/>
                </a:ln>
                <a:solidFill>
                  <a:prstClr val="black"/>
                </a:solidFill>
                <a:effectLst/>
                <a:uLnTx/>
                <a:uFillTx/>
                <a:ea typeface="+mn-ea"/>
              </a:rPr>
              <a:t>innen</a:t>
            </a:r>
            <a:r>
              <a:rPr kumimoji="0" lang="fr-CH" sz="1200" b="1" i="0" u="none" strike="noStrike" kern="1200" cap="none" spc="0" normalizeH="0" baseline="0" noProof="0" dirty="0">
                <a:ln>
                  <a:noFill/>
                </a:ln>
                <a:solidFill>
                  <a:prstClr val="black"/>
                </a:solidFill>
                <a:effectLst/>
                <a:uLnTx/>
                <a:uFillTx/>
                <a:ea typeface="+mn-ea"/>
              </a:rPr>
              <a:t>: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Marie-Eve Cardinal</a:t>
            </a:r>
            <a:r>
              <a:rPr lang="fr-CH" sz="1200" baseline="30000" dirty="0">
                <a:solidFill>
                  <a:prstClr val="black"/>
                </a:solidFill>
                <a:ea typeface="+mn-ea"/>
              </a:rPr>
              <a:t>1</a:t>
            </a:r>
            <a:r>
              <a:rPr lang="fr-CH" sz="1200" dirty="0">
                <a:solidFill>
                  <a:prstClr val="black"/>
                </a:solidFill>
                <a:ea typeface="+mn-ea"/>
              </a:rPr>
              <a:t>, Véronique Chevillat</a:t>
            </a:r>
            <a:r>
              <a:rPr lang="fr-CH" sz="1200" baseline="30000" dirty="0">
                <a:solidFill>
                  <a:prstClr val="black"/>
                </a:solidFill>
                <a:ea typeface="+mn-ea"/>
              </a:rPr>
              <a:t>4</a:t>
            </a:r>
            <a:r>
              <a:rPr lang="fr-CH" sz="1200" dirty="0">
                <a:solidFill>
                  <a:prstClr val="black"/>
                </a:solidFill>
                <a:ea typeface="+mn-ea"/>
              </a:rPr>
              <a:t>, Pascale Cornuz</a:t>
            </a:r>
            <a:r>
              <a:rPr lang="fr-CH" sz="1200" baseline="30000" dirty="0">
                <a:solidFill>
                  <a:prstClr val="black"/>
                </a:solidFill>
                <a:ea typeface="+mn-ea"/>
              </a:rPr>
              <a:t>4 </a:t>
            </a:r>
            <a:r>
              <a:rPr lang="fr-CH" sz="1200" dirty="0">
                <a:solidFill>
                  <a:prstClr val="black"/>
                </a:solidFill>
              </a:rPr>
              <a:t>,</a:t>
            </a:r>
            <a:r>
              <a:rPr lang="fr-CH" sz="1200" dirty="0">
                <a:solidFill>
                  <a:prstClr val="black"/>
                </a:solidFill>
                <a:ea typeface="+mn-ea"/>
              </a:rPr>
              <a:t> Jérôme Duplain</a:t>
            </a:r>
            <a:r>
              <a:rPr lang="fr-CH" sz="1200" baseline="30000" dirty="0">
                <a:solidFill>
                  <a:prstClr val="black"/>
                </a:solidFill>
                <a:ea typeface="+mn-ea"/>
              </a:rPr>
              <a:t>5</a:t>
            </a:r>
            <a:r>
              <a:rPr lang="fr-CH" sz="1200" dirty="0">
                <a:solidFill>
                  <a:prstClr val="black"/>
                </a:solidFill>
                <a:ea typeface="+mn-ea"/>
              </a:rPr>
              <a:t>, Vera Hofer</a:t>
            </a:r>
            <a:r>
              <a:rPr lang="fr-CH" sz="1200" baseline="30000" dirty="0">
                <a:solidFill>
                  <a:prstClr val="black"/>
                </a:solidFill>
                <a:ea typeface="+mn-ea"/>
              </a:rPr>
              <a:t>1</a:t>
            </a:r>
            <a:r>
              <a:rPr lang="fr-CH" sz="1200" dirty="0">
                <a:solidFill>
                  <a:prstClr val="black"/>
                </a:solidFill>
                <a:ea typeface="+mn-ea"/>
              </a:rPr>
              <a:t>, Andreas Hofmann</a:t>
            </a:r>
            <a:r>
              <a:rPr lang="fr-CH" sz="1200" baseline="30000" dirty="0">
                <a:solidFill>
                  <a:prstClr val="black"/>
                </a:solidFill>
                <a:ea typeface="+mn-ea"/>
              </a:rPr>
              <a:t>2</a:t>
            </a:r>
            <a:r>
              <a:rPr lang="fr-CH" sz="1200" dirty="0">
                <a:solidFill>
                  <a:prstClr val="black"/>
                </a:solidFill>
                <a:ea typeface="+mn-ea"/>
              </a:rPr>
              <a:t>, </a:t>
            </a:r>
            <a:r>
              <a:rPr lang="fr-CH" sz="1200" dirty="0" err="1">
                <a:solidFill>
                  <a:prstClr val="black"/>
                </a:solidFill>
                <a:ea typeface="+mn-ea"/>
              </a:rPr>
              <a:t>Jolanda</a:t>
            </a:r>
            <a:r>
              <a:rPr lang="fr-CH" sz="1200" dirty="0">
                <a:solidFill>
                  <a:prstClr val="black"/>
                </a:solidFill>
                <a:ea typeface="+mn-ea"/>
              </a:rPr>
              <a:t> Krummenacher</a:t>
            </a:r>
            <a:r>
              <a:rPr lang="fr-CH" sz="1200" baseline="30000" dirty="0">
                <a:solidFill>
                  <a:prstClr val="black"/>
                </a:solidFill>
                <a:ea typeface="+mn-ea"/>
              </a:rPr>
              <a:t>2</a:t>
            </a:r>
            <a:r>
              <a:rPr lang="fr-CH" sz="1200" dirty="0">
                <a:solidFill>
                  <a:prstClr val="black"/>
                </a:solidFill>
                <a:ea typeface="+mn-ea"/>
              </a:rPr>
              <a:t>, Pascal Olivier</a:t>
            </a:r>
            <a:r>
              <a:rPr lang="fr-CH" sz="1200" baseline="30000" dirty="0">
                <a:solidFill>
                  <a:prstClr val="black"/>
                </a:solidFill>
                <a:ea typeface="+mn-ea"/>
              </a:rPr>
              <a:t>2</a:t>
            </a:r>
            <a:r>
              <a:rPr lang="fr-CH" sz="1200" dirty="0">
                <a:solidFill>
                  <a:prstClr val="black"/>
                </a:solidFill>
                <a:ea typeface="+mn-ea"/>
              </a:rPr>
              <a:t>, Martina Rösch</a:t>
            </a:r>
            <a:r>
              <a:rPr lang="fr-CH" sz="1200" baseline="30000" dirty="0">
                <a:solidFill>
                  <a:prstClr val="black"/>
                </a:solidFill>
                <a:ea typeface="+mn-ea"/>
              </a:rPr>
              <a:t>1</a:t>
            </a:r>
            <a:r>
              <a:rPr lang="fr-CH" sz="1200" dirty="0">
                <a:solidFill>
                  <a:prstClr val="black"/>
                </a:solidFill>
                <a:ea typeface="+mn-ea"/>
              </a:rPr>
              <a:t>, </a:t>
            </a:r>
            <a:r>
              <a:rPr lang="fr-CH" sz="1200" dirty="0" err="1">
                <a:solidFill>
                  <a:prstClr val="black"/>
                </a:solidFill>
                <a:ea typeface="+mn-ea"/>
              </a:rPr>
              <a:t>Theres</a:t>
            </a:r>
            <a:r>
              <a:rPr lang="fr-CH" sz="1200" dirty="0">
                <a:solidFill>
                  <a:prstClr val="black"/>
                </a:solidFill>
                <a:ea typeface="+mn-ea"/>
              </a:rPr>
              <a:t> Rutz</a:t>
            </a:r>
            <a:r>
              <a:rPr lang="fr-CH" sz="1200" baseline="30000" dirty="0">
                <a:solidFill>
                  <a:prstClr val="black"/>
                </a:solidFill>
                <a:ea typeface="+mn-ea"/>
              </a:rPr>
              <a:t>4</a:t>
            </a:r>
            <a:r>
              <a:rPr lang="fr-CH" sz="1200" dirty="0">
                <a:solidFill>
                  <a:prstClr val="black"/>
                </a:solidFill>
                <a:ea typeface="+mn-ea"/>
              </a:rPr>
              <a:t>, Daniel Schaffner</a:t>
            </a:r>
            <a:r>
              <a:rPr lang="fr-CH" sz="1200" baseline="30000" dirty="0">
                <a:solidFill>
                  <a:prstClr val="black"/>
                </a:solidFill>
                <a:ea typeface="+mn-ea"/>
              </a:rPr>
              <a:t>2</a:t>
            </a:r>
            <a:r>
              <a:rPr lang="fr-CH" sz="1200" dirty="0">
                <a:solidFill>
                  <a:prstClr val="black"/>
                </a:solidFill>
                <a:ea typeface="+mn-ea"/>
              </a:rPr>
              <a:t>, Johanna Schoop</a:t>
            </a:r>
            <a:r>
              <a:rPr lang="fr-CH" sz="1200" baseline="30000" dirty="0">
                <a:solidFill>
                  <a:prstClr val="black"/>
                </a:solidFill>
                <a:ea typeface="+mn-ea"/>
              </a:rPr>
              <a:t>1 </a:t>
            </a:r>
            <a:r>
              <a:rPr lang="fr-CH" sz="1200" dirty="0">
                <a:solidFill>
                  <a:prstClr val="black"/>
                </a:solidFill>
              </a:rPr>
              <a:t>,</a:t>
            </a:r>
            <a:r>
              <a:rPr lang="fr-CH" sz="1200" dirty="0">
                <a:solidFill>
                  <a:prstClr val="black"/>
                </a:solidFill>
                <a:ea typeface="+mn-ea"/>
              </a:rPr>
              <a:t> Hubert Schürmann</a:t>
            </a:r>
            <a:r>
              <a:rPr lang="fr-CH" sz="1200" baseline="30000" dirty="0">
                <a:solidFill>
                  <a:prstClr val="black"/>
                </a:solidFill>
                <a:ea typeface="+mn-ea"/>
              </a:rPr>
              <a:t>5</a:t>
            </a:r>
            <a:r>
              <a:rPr lang="fr-CH" sz="1200" dirty="0">
                <a:solidFill>
                  <a:prstClr val="black"/>
                </a:solidFill>
                <a:ea typeface="+mn-ea"/>
              </a:rPr>
              <a:t>,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 </a:t>
            </a:r>
            <a:r>
              <a:rPr lang="de-CH" sz="1200" baseline="30000" dirty="0">
                <a:solidFill>
                  <a:prstClr val="black"/>
                </a:solidFill>
                <a:ea typeface="+mn-ea"/>
              </a:rPr>
              <a:t>2</a:t>
            </a:r>
            <a:r>
              <a:rPr lang="de-CH" sz="1200" dirty="0">
                <a:solidFill>
                  <a:prstClr val="black"/>
                </a:solidFill>
                <a:ea typeface="+mn-ea"/>
              </a:rPr>
              <a:t>Agrofutura,</a:t>
            </a:r>
            <a:r>
              <a:rPr lang="de-CH" sz="1200" baseline="30000" dirty="0">
                <a:solidFill>
                  <a:prstClr val="black"/>
                </a:solidFill>
                <a:ea typeface="+mn-ea"/>
              </a:rPr>
              <a:t> 3</a:t>
            </a:r>
            <a:r>
              <a:rPr lang="de-CH" sz="1200" dirty="0">
                <a:solidFill>
                  <a:prstClr val="black"/>
                </a:solidFill>
                <a:ea typeface="+mn-ea"/>
              </a:rPr>
              <a:t>BioSuisse, </a:t>
            </a:r>
            <a:r>
              <a:rPr lang="de-CH" sz="1200" baseline="30000" dirty="0">
                <a:solidFill>
                  <a:prstClr val="black"/>
                </a:solidFill>
                <a:ea typeface="+mn-ea"/>
              </a:rPr>
              <a:t>4</a:t>
            </a:r>
            <a:r>
              <a:rPr lang="de-CH" sz="1200" dirty="0">
                <a:solidFill>
                  <a:prstClr val="black"/>
                </a:solidFill>
                <a:ea typeface="+mn-ea"/>
              </a:rPr>
              <a:t>FiBL, </a:t>
            </a:r>
            <a:r>
              <a:rPr lang="de-CH" sz="1200" baseline="30000" dirty="0">
                <a:solidFill>
                  <a:prstClr val="black"/>
                </a:solidFill>
                <a:ea typeface="+mn-ea"/>
              </a:rPr>
              <a:t>5</a:t>
            </a:r>
            <a:r>
              <a:rPr lang="de-CH" sz="1200" dirty="0">
                <a:solidFill>
                  <a:prstClr val="black"/>
                </a:solidFill>
                <a:ea typeface="+mn-ea"/>
              </a:rPr>
              <a:t>Schweizerische Vogelwarte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Übersetzung</a:t>
            </a:r>
            <a:r>
              <a:rPr kumimoji="0" lang="de-CH" sz="1200" b="1" i="0" u="none" strike="noStrike" kern="1200" cap="none" spc="0" normalizeH="0" baseline="0" noProof="0" dirty="0">
                <a:ln>
                  <a:noFill/>
                </a:ln>
                <a:solidFill>
                  <a:prstClr val="black"/>
                </a:solidFill>
                <a:effectLst/>
                <a:uLnTx/>
                <a:uFillTx/>
                <a:ea typeface="+mn-ea"/>
              </a:rPr>
              <a:t>:</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Empfohlene Zitierweise: </a:t>
            </a:r>
            <a:r>
              <a:rPr lang="de-DE" sz="1200" dirty="0">
                <a:solidFill>
                  <a:prstClr val="black"/>
                </a:solidFill>
                <a:ea typeface="+mn-ea"/>
              </a:rPr>
              <a:t>Krummenacher J., </a:t>
            </a:r>
            <a:r>
              <a:rPr lang="de-DE" sz="1200" dirty="0" err="1">
                <a:solidFill>
                  <a:prstClr val="black"/>
                </a:solidFill>
                <a:ea typeface="+mn-ea"/>
              </a:rPr>
              <a:t>Chevillat</a:t>
            </a:r>
            <a:r>
              <a:rPr lang="de-DE" sz="1200" dirty="0">
                <a:solidFill>
                  <a:prstClr val="black"/>
                </a:solidFill>
                <a:ea typeface="+mn-ea"/>
              </a:rPr>
              <a:t> V., Zurbrügg C. (2025). Unterrichtsmaterial Lehrgang gesamtbetriebliche Biodiversitätsberatung der Agrofutura, FiBL und der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Der Foliensatz wurde mit finanzieller Unterstützung vom Bundesamt für Landwirtschaft, vom Bundesamt für Umwelt, von den Pilotkantonen </a:t>
            </a:r>
            <a:r>
              <a:rPr lang="de-CH" sz="1200" dirty="0">
                <a:effectLst/>
                <a:latin typeface="Arial" panose="020B0604020202020204" pitchFamily="34" charset="0"/>
                <a:ea typeface="Aptos" panose="020B0004020202020204" pitchFamily="34" charset="0"/>
              </a:rPr>
              <a:t>Bern, Freiburg,  Luzern, St. Gallen, Thurgau, Waadt und Zürich (Naturschutz- resp. Landwirtschaftsamt)</a:t>
            </a:r>
            <a:r>
              <a:rPr kumimoji="0" lang="de-CH" sz="1200" b="0" i="0" u="none" strike="noStrike" kern="1200" cap="none" spc="0" normalizeH="0" baseline="0" noProof="0" dirty="0">
                <a:ln>
                  <a:noFill/>
                </a:ln>
                <a:solidFill>
                  <a:prstClr val="black"/>
                </a:solidFill>
                <a:effectLst/>
                <a:uLnTx/>
                <a:uFillTx/>
                <a:ea typeface="+mn-ea"/>
              </a:rPr>
              <a:t> und von der Leopold Bachmann Stiftung realisiert. Den Geldgebern sei an dieser Stelle herzlich gedankt.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Der Foliensatz steht unter </a:t>
            </a:r>
            <a:r>
              <a:rPr lang="de-CH" sz="1200" u="sng" dirty="0">
                <a:solidFill>
                  <a:prstClr val="black"/>
                </a:solidFill>
                <a:ea typeface="+mn-ea"/>
                <a:hlinkClick r:id="rId8"/>
              </a:rPr>
              <a:t>agrinatur.ch</a:t>
            </a:r>
            <a:r>
              <a:rPr lang="de-CH" sz="1200" dirty="0">
                <a:solidFill>
                  <a:prstClr val="black"/>
                </a:solidFill>
                <a:ea typeface="+mn-ea"/>
              </a:rPr>
              <a:t> </a:t>
            </a:r>
            <a:r>
              <a:rPr kumimoji="0" lang="de-DE" sz="1200" b="0" i="0" u="none" strike="noStrike" kern="1200" cap="none" spc="0" normalizeH="0" baseline="0" noProof="0" dirty="0">
                <a:ln>
                  <a:noFill/>
                </a:ln>
                <a:solidFill>
                  <a:prstClr val="black"/>
                </a:solidFill>
                <a:effectLst/>
                <a:uLnTx/>
                <a:uFillTx/>
                <a:ea typeface="+mn-ea"/>
              </a:rPr>
              <a:t> zum kostenlosen Download zur Verfügung.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Alle Angaben im Foliensatz basieren auf bestem Wissen und der Erfahrung der Autor*innen. Trotz </a:t>
            </a:r>
            <a:r>
              <a:rPr kumimoji="0" lang="de-DE" sz="1200" b="0" i="0" u="none" strike="noStrike" kern="1200" cap="none" spc="0" normalizeH="0" baseline="0" noProof="0" dirty="0" err="1">
                <a:ln>
                  <a:noFill/>
                </a:ln>
                <a:solidFill>
                  <a:prstClr val="black"/>
                </a:solidFill>
                <a:effectLst/>
                <a:uLnTx/>
                <a:uFillTx/>
                <a:ea typeface="+mn-ea"/>
              </a:rPr>
              <a:t>grösster</a:t>
            </a:r>
            <a:r>
              <a:rPr kumimoji="0" lang="de-DE" sz="1200" b="0" i="0" u="none" strike="noStrike" kern="1200" cap="none" spc="0" normalizeH="0" baseline="0" noProof="0" dirty="0">
                <a:ln>
                  <a:noFill/>
                </a:ln>
                <a:solidFill>
                  <a:prstClr val="black"/>
                </a:solidFill>
                <a:effectLst/>
                <a:uLnTx/>
                <a:uFillTx/>
                <a:ea typeface="+mn-ea"/>
              </a:rPr>
              <a:t> Sorgfalt sind Unrichtigkeiten und Anwendungsfehler nicht </a:t>
            </a:r>
            <a:r>
              <a:rPr kumimoji="0" lang="de-DE" sz="1200" b="0" i="0" u="none" strike="noStrike" kern="1200" cap="none" spc="0" normalizeH="0" baseline="0" noProof="0" dirty="0" err="1">
                <a:ln>
                  <a:noFill/>
                </a:ln>
                <a:solidFill>
                  <a:prstClr val="black"/>
                </a:solidFill>
                <a:effectLst/>
                <a:uLnTx/>
                <a:uFillTx/>
                <a:ea typeface="+mn-ea"/>
              </a:rPr>
              <a:t>auszuschliessen</a:t>
            </a:r>
            <a:r>
              <a:rPr kumimoji="0" lang="de-DE" sz="1200" b="0" i="0" u="none" strike="noStrike" kern="1200" cap="none" spc="0" normalizeH="0" baseline="0" noProof="0" dirty="0">
                <a:ln>
                  <a:noFill/>
                </a:ln>
                <a:solidFill>
                  <a:prstClr val="black"/>
                </a:solidFill>
                <a:effectLst/>
                <a:uLnTx/>
                <a:uFillTx/>
                <a:ea typeface="+mn-ea"/>
              </a:rPr>
              <a:t>. Daher können Autor*innen und Herausgeber keinerlei Haftung für etwa vorhandene inhaltliche Unrichtigkeiten, sowie für Schäden aus der Befolgung der Empfehlungen übernehmen.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2025 </a:t>
            </a:r>
            <a:r>
              <a:rPr kumimoji="0" lang="fr-FR" sz="1200" b="0" i="0" u="none" strike="noStrike" kern="1200" cap="none" spc="0" normalizeH="0" baseline="0" noProof="0" dirty="0">
                <a:ln>
                  <a:noFill/>
                </a:ln>
                <a:solidFill>
                  <a:prstClr val="black"/>
                </a:solidFill>
                <a:effectLst/>
                <a:uLnTx/>
                <a:uFillTx/>
                <a:ea typeface="+mn-ea"/>
              </a:rPr>
              <a:t>© </a:t>
            </a:r>
            <a:r>
              <a:rPr kumimoji="0" lang="fr-FR" sz="1200" b="0" i="0" u="none" strike="noStrike" kern="1200" cap="none" spc="0" normalizeH="0" baseline="0" noProof="0" dirty="0" err="1">
                <a:ln>
                  <a:noFill/>
                </a:ln>
                <a:solidFill>
                  <a:prstClr val="black"/>
                </a:solidFill>
                <a:effectLst/>
                <a:uLnTx/>
                <a:uFillTx/>
                <a:ea typeface="+mn-ea"/>
              </a:rPr>
              <a:t>Agrofutura</a:t>
            </a:r>
            <a:r>
              <a:rPr kumimoji="0" lang="fr-FR" sz="1200" b="0" i="0" u="none" strike="noStrike" kern="1200" cap="none" spc="0" normalizeH="0" baseline="0" noProof="0" dirty="0">
                <a:ln>
                  <a:noFill/>
                </a:ln>
                <a:solidFill>
                  <a:prstClr val="black"/>
                </a:solidFill>
                <a:effectLst/>
                <a:uLnTx/>
                <a:uFillTx/>
                <a:ea typeface="+mn-ea"/>
              </a:rPr>
              <a:t> AG, FiBL, AGRIDEA </a:t>
            </a: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a:t>
            </a:r>
            <a:r>
              <a:rPr kumimoji="0" lang="de-CH" sz="1200" b="0" i="0" u="none" strike="noStrike" kern="1200" cap="none" spc="0" normalizeH="0" baseline="0" noProof="0" dirty="0">
                <a:ln>
                  <a:noFill/>
                </a:ln>
                <a:solidFill>
                  <a:prstClr val="black"/>
                </a:solidFill>
                <a:effectLst/>
                <a:uLnTx/>
                <a:uFillTx/>
                <a:ea typeface="+mn-ea"/>
              </a:rPr>
              <a:t>: Die  Fotos dürfen nur zu Aus- und Weiterbildungszwecken zum Thema Biodiversität auf dem Landwirtschaftsbetrieb verwendet werden.  Alle Rechte liegen bei den Autoren.</a:t>
            </a:r>
          </a:p>
          <a:p>
            <a:pPr marL="0" indent="0">
              <a:buNone/>
            </a:pPr>
            <a:endParaRPr lang="de-CH" dirty="0"/>
          </a:p>
        </p:txBody>
      </p:sp>
      <p:sp>
        <p:nvSpPr>
          <p:cNvPr id="4" name="Titel 3"/>
          <p:cNvSpPr>
            <a:spLocks noGrp="1"/>
          </p:cNvSpPr>
          <p:nvPr>
            <p:ph type="title"/>
          </p:nvPr>
        </p:nvSpPr>
        <p:spPr/>
        <p:txBody>
          <a:bodyPr/>
          <a:lstStyle/>
          <a:p>
            <a:r>
              <a:rPr lang="de-DE" dirty="0"/>
              <a:t>Impressum</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664" y="2276872"/>
            <a:ext cx="2765686"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Es gibt häufige Arten (sie finden ihren Wohlfühlbereich oft) und sehr seltene und gefährdete Arten (sie finden sehr selten ihren Wohlfühlbereich).</a:t>
            </a:r>
          </a:p>
        </p:txBody>
      </p:sp>
      <p:sp>
        <p:nvSpPr>
          <p:cNvPr id="6" name="Fußzeilenplatzhalter 1">
            <a:extLst>
              <a:ext uri="{FF2B5EF4-FFF2-40B4-BE49-F238E27FC236}">
                <a16:creationId xmlns:a16="http://schemas.microsoft.com/office/drawing/2014/main" id="{039601F9-16B9-BD5C-65AA-150DBB848C6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DC546C1-C7C3-32FE-D2EA-DB778B005E9E}"/>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12</a:t>
            </a:fld>
            <a:endParaRPr lang="de-CH" dirty="0"/>
          </a:p>
        </p:txBody>
      </p:sp>
      <p:sp>
        <p:nvSpPr>
          <p:cNvPr id="11" name="Titel 1">
            <a:extLst>
              <a:ext uri="{FF2B5EF4-FFF2-40B4-BE49-F238E27FC236}">
                <a16:creationId xmlns:a16="http://schemas.microsoft.com/office/drawing/2014/main" id="{17386D66-1761-0B75-D09D-BF88152F7234}"/>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B49F987-153D-2A97-5F86-667BD35A590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4" name="Grafik 3" descr="Ein Bild, das Text, Screenshot, Schrift, Farbigkeit enthält.&#10;&#10;Automatisch generierte Beschreibung">
            <a:extLst>
              <a:ext uri="{FF2B5EF4-FFF2-40B4-BE49-F238E27FC236}">
                <a16:creationId xmlns:a16="http://schemas.microsoft.com/office/drawing/2014/main" id="{FDA2B9CF-425A-A5A5-9DAB-F6B27F60D6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4352" y="2378177"/>
            <a:ext cx="5436096" cy="3724575"/>
          </a:xfrm>
          <a:prstGeom prst="rect">
            <a:avLst/>
          </a:prstGeom>
        </p:spPr>
      </p:pic>
    </p:spTree>
    <p:extLst>
      <p:ext uri="{BB962C8B-B14F-4D97-AF65-F5344CB8AC3E}">
        <p14:creationId xmlns:p14="http://schemas.microsoft.com/office/powerpoint/2010/main" val="1223521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5916" y="2070850"/>
            <a:ext cx="2765686" cy="2643737"/>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Rote Listen sind anerkannte wissenschaftliche Gutachten, in denen der Gefährdungsgrad von Arten dargestellt ist.</a:t>
            </a:r>
          </a:p>
        </p:txBody>
      </p:sp>
      <p:pic>
        <p:nvPicPr>
          <p:cNvPr id="8" name="Grafik 7">
            <a:extLst>
              <a:ext uri="{FF2B5EF4-FFF2-40B4-BE49-F238E27FC236}">
                <a16:creationId xmlns:a16="http://schemas.microsoft.com/office/drawing/2014/main" id="{01ADBD76-3C22-EDCB-7346-BE1C585C60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4457" y="2069255"/>
            <a:ext cx="2783763" cy="3960000"/>
          </a:xfrm>
          <a:prstGeom prst="rect">
            <a:avLst/>
          </a:prstGeom>
          <a:ln>
            <a:solidFill>
              <a:schemeClr val="tx1"/>
            </a:solidFill>
          </a:ln>
        </p:spPr>
      </p:pic>
      <p:pic>
        <p:nvPicPr>
          <p:cNvPr id="10" name="Grafik 9">
            <a:extLst>
              <a:ext uri="{FF2B5EF4-FFF2-40B4-BE49-F238E27FC236}">
                <a16:creationId xmlns:a16="http://schemas.microsoft.com/office/drawing/2014/main" id="{8894A04C-F1A5-E925-55B4-B1DD7CAD9D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05961" y="2396095"/>
            <a:ext cx="2780800" cy="3960000"/>
          </a:xfrm>
          <a:prstGeom prst="rect">
            <a:avLst/>
          </a:prstGeom>
          <a:ln>
            <a:solidFill>
              <a:schemeClr val="tx1"/>
            </a:solidFill>
          </a:ln>
        </p:spPr>
      </p:pic>
      <p:sp>
        <p:nvSpPr>
          <p:cNvPr id="6" name="Fußzeilenplatzhalter 1">
            <a:extLst>
              <a:ext uri="{FF2B5EF4-FFF2-40B4-BE49-F238E27FC236}">
                <a16:creationId xmlns:a16="http://schemas.microsoft.com/office/drawing/2014/main" id="{039601F9-16B9-BD5C-65AA-150DBB848C6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DC546C1-C7C3-32FE-D2EA-DB778B005E9E}"/>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13</a:t>
            </a:fld>
            <a:endParaRPr lang="de-CH" dirty="0"/>
          </a:p>
        </p:txBody>
      </p:sp>
      <p:sp>
        <p:nvSpPr>
          <p:cNvPr id="11" name="Titel 1">
            <a:extLst>
              <a:ext uri="{FF2B5EF4-FFF2-40B4-BE49-F238E27FC236}">
                <a16:creationId xmlns:a16="http://schemas.microsoft.com/office/drawing/2014/main" id="{17386D66-1761-0B75-D09D-BF88152F7234}"/>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B49F987-153D-2A97-5F86-667BD35A590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5" name="TextBox 6">
            <a:extLst>
              <a:ext uri="{FF2B5EF4-FFF2-40B4-BE49-F238E27FC236}">
                <a16:creationId xmlns:a16="http://schemas.microsoft.com/office/drawing/2014/main" id="{692F221E-DBBC-E123-60EF-52897A42CD05}"/>
              </a:ext>
            </a:extLst>
          </p:cNvPr>
          <p:cNvSpPr txBox="1"/>
          <p:nvPr/>
        </p:nvSpPr>
        <p:spPr>
          <a:xfrm>
            <a:off x="457239" y="4918724"/>
            <a:ext cx="6707049" cy="1166410"/>
          </a:xfrm>
          <a:prstGeom prst="rect">
            <a:avLst/>
          </a:prstGeom>
          <a:solidFill>
            <a:schemeClr val="bg1"/>
          </a:solidFill>
          <a:ln>
            <a:solidFill>
              <a:schemeClr val="tx1"/>
            </a:solidFill>
          </a:ln>
        </p:spPr>
        <p:txBody>
          <a:bodyPr wrap="square" rtlCol="0">
            <a:spAutoFit/>
          </a:bodyPr>
          <a:lstStyle/>
          <a:p>
            <a:pPr marL="342900" indent="-342900">
              <a:lnSpc>
                <a:spcPct val="120000"/>
              </a:lnSpc>
              <a:buFontTx/>
              <a:buChar char="-"/>
            </a:pPr>
            <a:r>
              <a:rPr lang="de-CH" sz="2000" dirty="0">
                <a:latin typeface="Arial" panose="020B0604020202020204" pitchFamily="34" charset="0"/>
                <a:cs typeface="Arial" panose="020B0604020202020204" pitchFamily="34" charset="0"/>
              </a:rPr>
              <a:t>VU (vulnerable - gefährdet)</a:t>
            </a:r>
          </a:p>
          <a:p>
            <a:pPr marL="342900" indent="-342900">
              <a:lnSpc>
                <a:spcPct val="120000"/>
              </a:lnSpc>
              <a:buFontTx/>
              <a:buChar char="-"/>
            </a:pPr>
            <a:r>
              <a:rPr lang="de-CH" sz="2000" dirty="0">
                <a:latin typeface="Arial" panose="020B0604020202020204" pitchFamily="34" charset="0"/>
                <a:cs typeface="Arial" panose="020B0604020202020204" pitchFamily="34" charset="0"/>
              </a:rPr>
              <a:t>EN (</a:t>
            </a:r>
            <a:r>
              <a:rPr lang="de-CH" sz="2000" dirty="0" err="1">
                <a:latin typeface="Arial" panose="020B0604020202020204" pitchFamily="34" charset="0"/>
                <a:cs typeface="Arial" panose="020B0604020202020204" pitchFamily="34" charset="0"/>
              </a:rPr>
              <a:t>endangered</a:t>
            </a:r>
            <a:r>
              <a:rPr lang="de-CH" sz="2000" dirty="0">
                <a:latin typeface="Arial" panose="020B0604020202020204" pitchFamily="34" charset="0"/>
                <a:cs typeface="Arial" panose="020B0604020202020204" pitchFamily="34" charset="0"/>
              </a:rPr>
              <a:t> – stark gefährdet)</a:t>
            </a:r>
          </a:p>
          <a:p>
            <a:pPr marL="342900" indent="-342900">
              <a:lnSpc>
                <a:spcPct val="120000"/>
              </a:lnSpc>
              <a:buFontTx/>
              <a:buChar char="-"/>
            </a:pPr>
            <a:r>
              <a:rPr lang="de-CH" sz="2000" dirty="0">
                <a:latin typeface="Arial" panose="020B0604020202020204" pitchFamily="34" charset="0"/>
                <a:cs typeface="Arial" panose="020B0604020202020204" pitchFamily="34" charset="0"/>
              </a:rPr>
              <a:t>CR (</a:t>
            </a:r>
            <a:r>
              <a:rPr lang="de-CH" sz="2000" dirty="0" err="1">
                <a:latin typeface="Arial" panose="020B0604020202020204" pitchFamily="34" charset="0"/>
                <a:cs typeface="Arial" panose="020B0604020202020204" pitchFamily="34" charset="0"/>
              </a:rPr>
              <a:t>critically</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endangered</a:t>
            </a:r>
            <a:r>
              <a:rPr lang="de-CH" sz="2000" dirty="0">
                <a:latin typeface="Arial" panose="020B0604020202020204" pitchFamily="34" charset="0"/>
                <a:cs typeface="Arial" panose="020B0604020202020204" pitchFamily="34" charset="0"/>
              </a:rPr>
              <a:t> – vom Aussterben bedroht)</a:t>
            </a:r>
          </a:p>
        </p:txBody>
      </p:sp>
    </p:spTree>
    <p:extLst>
      <p:ext uri="{BB962C8B-B14F-4D97-AF65-F5344CB8AC3E}">
        <p14:creationId xmlns:p14="http://schemas.microsoft.com/office/powerpoint/2010/main" val="4188459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14</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6" name="Denkblase: wolkenförmig 5">
            <a:extLst>
              <a:ext uri="{FF2B5EF4-FFF2-40B4-BE49-F238E27FC236}">
                <a16:creationId xmlns:a16="http://schemas.microsoft.com/office/drawing/2014/main" id="{5E396E54-46A3-2C20-04FB-C27D630237FA}"/>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4" name="TextBox 6">
            <a:extLst>
              <a:ext uri="{FF2B5EF4-FFF2-40B4-BE49-F238E27FC236}">
                <a16:creationId xmlns:a16="http://schemas.microsoft.com/office/drawing/2014/main" id="{9B5F256D-649B-583D-E837-DFE7FCA1E7D6}"/>
              </a:ext>
            </a:extLst>
          </p:cNvPr>
          <p:cNvSpPr txBox="1"/>
          <p:nvPr/>
        </p:nvSpPr>
        <p:spPr>
          <a:xfrm>
            <a:off x="628650" y="1980524"/>
            <a:ext cx="4519414" cy="3785652"/>
          </a:xfrm>
          <a:prstGeom prst="rect">
            <a:avLst/>
          </a:prstGeom>
          <a:solidFill>
            <a:srgbClr val="FFC000"/>
          </a:solidFill>
          <a:ln>
            <a:solidFill>
              <a:schemeClr val="tx1"/>
            </a:solidFill>
          </a:ln>
        </p:spPr>
        <p:txBody>
          <a:bodyPr wrap="square" rtlCol="0">
            <a:spAutoFit/>
          </a:bodyPr>
          <a:lstStyle/>
          <a:p>
            <a:r>
              <a:rPr lang="de-CH" sz="2000" dirty="0">
                <a:latin typeface="Arial" panose="020B0604020202020204" pitchFamily="34" charset="0"/>
                <a:cs typeface="Arial" panose="020B0604020202020204" pitchFamily="34" charset="0"/>
              </a:rPr>
              <a:t>Vielfalt der Arten, Fazit:</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Um die Biodiversität zu erhalten und  zu fördern,…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…muss die Artenvielfalt möglichst gross sein.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die selten gewordenen Arten wieder häufiger werden.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wir dafür sorgen, dass den Arten die nötigen Lebens-bedingungen («Wohlfühlbereich») zur Verfügung stehen.</a:t>
            </a:r>
          </a:p>
        </p:txBody>
      </p:sp>
    </p:spTree>
    <p:extLst>
      <p:ext uri="{BB962C8B-B14F-4D97-AF65-F5344CB8AC3E}">
        <p14:creationId xmlns:p14="http://schemas.microsoft.com/office/powerpoint/2010/main" val="1407913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178510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Fragen zur Vielfalt der Arten?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Eigene wertvolle Erfahrungen?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15</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7212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43088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16</a:t>
            </a:fld>
            <a:endParaRPr lang="de-CH" dirty="0"/>
          </a:p>
        </p:txBody>
      </p:sp>
      <p:sp>
        <p:nvSpPr>
          <p:cNvPr id="5" name="Denkblase: wolkenförmig 4">
            <a:extLst>
              <a:ext uri="{FF2B5EF4-FFF2-40B4-BE49-F238E27FC236}">
                <a16:creationId xmlns:a16="http://schemas.microsoft.com/office/drawing/2014/main" id="{8BF5266D-66B4-F79D-41AA-B7F8B669D583}"/>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5882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11560" y="2574811"/>
            <a:ext cx="2619532" cy="208627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ist ein Lebensraum?</a:t>
            </a:r>
          </a:p>
          <a:p>
            <a:pPr>
              <a:lnSpc>
                <a:spcPct val="120000"/>
              </a:lnSpc>
            </a:pPr>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Lebensraum ≈</a:t>
            </a:r>
          </a:p>
          <a:p>
            <a:pPr>
              <a:lnSpc>
                <a:spcPct val="120000"/>
              </a:lnSpc>
            </a:pPr>
            <a:r>
              <a:rPr lang="de-CH" sz="2200" dirty="0">
                <a:latin typeface="Arial" panose="020B0604020202020204" pitchFamily="34" charset="0"/>
                <a:cs typeface="Arial" panose="020B0604020202020204" pitchFamily="34" charset="0"/>
              </a:rPr>
              <a:t>Biotop ≈ Habitat</a:t>
            </a:r>
          </a:p>
        </p:txBody>
      </p:sp>
      <p:pic>
        <p:nvPicPr>
          <p:cNvPr id="5" name="Picture 4" descr="C:\Users\Win7\Desktop\Jole\Fotos\2022\Jan-Mai\IMG_20220524_140021.jpg">
            <a:extLst>
              <a:ext uri="{FF2B5EF4-FFF2-40B4-BE49-F238E27FC236}">
                <a16:creationId xmlns:a16="http://schemas.microsoft.com/office/drawing/2014/main" id="{D3A806F7-7F17-7DCD-D880-49249AD256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7806" y="2276872"/>
            <a:ext cx="4794470" cy="3600000"/>
          </a:xfrm>
          <a:prstGeom prst="rect">
            <a:avLst/>
          </a:prstGeom>
          <a:noFill/>
        </p:spPr>
      </p:pic>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17</a:t>
            </a:fld>
            <a:endParaRPr lang="de-CH" dirty="0"/>
          </a:p>
        </p:txBody>
      </p:sp>
      <p:sp>
        <p:nvSpPr>
          <p:cNvPr id="3" name="Denkblase: wolkenförmig 2">
            <a:extLst>
              <a:ext uri="{FF2B5EF4-FFF2-40B4-BE49-F238E27FC236}">
                <a16:creationId xmlns:a16="http://schemas.microsoft.com/office/drawing/2014/main" id="{BE8E5F4C-9C05-6371-F100-A6845B23B803}"/>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2524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1560" y="2574811"/>
            <a:ext cx="3096344" cy="3003899"/>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ist ein Lebensraum?</a:t>
            </a:r>
          </a:p>
          <a:p>
            <a:pPr>
              <a:lnSpc>
                <a:spcPct val="120000"/>
              </a:lnSpc>
            </a:pPr>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Lebensräume:</a:t>
            </a:r>
          </a:p>
          <a:p>
            <a:r>
              <a:rPr lang="de-CH" sz="2200" dirty="0">
                <a:latin typeface="Arial" panose="020B0604020202020204" pitchFamily="34" charset="0"/>
                <a:cs typeface="Arial" panose="020B0604020202020204" pitchFamily="34" charset="0"/>
              </a:rPr>
              <a:t>Sich wiederholende Elemente mit einer charakteristischen Artengemeinschaft.</a:t>
            </a:r>
          </a:p>
        </p:txBody>
      </p:sp>
      <p:pic>
        <p:nvPicPr>
          <p:cNvPr id="5" name="Picture 4" descr="C:\Users\Win7\Desktop\Jole\Fotos\2022\Jan-Mai\IMG_20220524_140021.jpg">
            <a:extLst>
              <a:ext uri="{FF2B5EF4-FFF2-40B4-BE49-F238E27FC236}">
                <a16:creationId xmlns:a16="http://schemas.microsoft.com/office/drawing/2014/main" id="{D3A806F7-7F17-7DCD-D880-49249AD256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7806" y="2276872"/>
            <a:ext cx="4794470" cy="3600000"/>
          </a:xfrm>
          <a:prstGeom prst="rect">
            <a:avLst/>
          </a:prstGeom>
          <a:noFill/>
        </p:spPr>
      </p:pic>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18</a:t>
            </a:fld>
            <a:endParaRPr lang="de-CH" dirty="0"/>
          </a:p>
        </p:txBody>
      </p:sp>
      <p:sp>
        <p:nvSpPr>
          <p:cNvPr id="11" name="Titel 1">
            <a:extLst>
              <a:ext uri="{FF2B5EF4-FFF2-40B4-BE49-F238E27FC236}">
                <a16:creationId xmlns:a16="http://schemas.microsoft.com/office/drawing/2014/main" id="{AD5F7A43-E776-4EC4-C850-1790EA868066}"/>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24A7704E-0CDB-D984-8026-78E2D111B05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6829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1560" y="2574811"/>
            <a:ext cx="3096344" cy="3342453"/>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ist ein Lebensraum?</a:t>
            </a:r>
          </a:p>
          <a:p>
            <a:pPr>
              <a:lnSpc>
                <a:spcPct val="120000"/>
              </a:lnSpc>
            </a:pPr>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Lebensraum</a:t>
            </a:r>
            <a:r>
              <a:rPr lang="de-CH" sz="2200" b="1" dirty="0">
                <a:latin typeface="Arial" panose="020B0604020202020204" pitchFamily="34" charset="0"/>
                <a:cs typeface="Arial" panose="020B0604020202020204" pitchFamily="34" charset="0"/>
              </a:rPr>
              <a:t>bereiche</a:t>
            </a:r>
            <a:r>
              <a:rPr lang="de-CH" sz="2200" dirty="0">
                <a:latin typeface="Arial" panose="020B0604020202020204" pitchFamily="34" charset="0"/>
                <a:cs typeface="Arial" panose="020B0604020202020204" pitchFamily="34" charset="0"/>
              </a:rPr>
              <a:t>: z.B. Wälder, Wiesen, Hecken.</a:t>
            </a:r>
          </a:p>
          <a:p>
            <a:r>
              <a:rPr lang="de-CH" sz="2200" dirty="0">
                <a:latin typeface="Arial" panose="020B0604020202020204" pitchFamily="34" charset="0"/>
                <a:cs typeface="Arial" panose="020B0604020202020204" pitchFamily="34" charset="0"/>
              </a:rPr>
              <a:t>Lebensraum</a:t>
            </a:r>
            <a:r>
              <a:rPr lang="de-CH" sz="2200" b="1" dirty="0">
                <a:latin typeface="Arial" panose="020B0604020202020204" pitchFamily="34" charset="0"/>
                <a:cs typeface="Arial" panose="020B0604020202020204" pitchFamily="34" charset="0"/>
              </a:rPr>
              <a:t>typen</a:t>
            </a:r>
            <a:r>
              <a:rPr lang="de-CH" sz="2200" dirty="0">
                <a:latin typeface="Arial" panose="020B0604020202020204" pitchFamily="34" charset="0"/>
                <a:cs typeface="Arial" panose="020B0604020202020204" pitchFamily="34" charset="0"/>
              </a:rPr>
              <a:t>: z.B. </a:t>
            </a:r>
            <a:r>
              <a:rPr lang="de-CH" sz="2200" dirty="0" err="1">
                <a:latin typeface="Arial" panose="020B0604020202020204" pitchFamily="34" charset="0"/>
                <a:cs typeface="Arial" panose="020B0604020202020204" pitchFamily="34" charset="0"/>
              </a:rPr>
              <a:t>Waldtyp</a:t>
            </a:r>
            <a:r>
              <a:rPr lang="de-CH" sz="2200" dirty="0">
                <a:latin typeface="Arial" panose="020B0604020202020204" pitchFamily="34" charset="0"/>
                <a:cs typeface="Arial" panose="020B0604020202020204" pitchFamily="34" charset="0"/>
              </a:rPr>
              <a:t>, Wiesentyp, Heckentyp.</a:t>
            </a:r>
          </a:p>
        </p:txBody>
      </p:sp>
      <p:pic>
        <p:nvPicPr>
          <p:cNvPr id="5" name="Picture 4" descr="C:\Users\Win7\Desktop\Jole\Fotos\2022\Jan-Mai\IMG_20220524_140021.jpg">
            <a:extLst>
              <a:ext uri="{FF2B5EF4-FFF2-40B4-BE49-F238E27FC236}">
                <a16:creationId xmlns:a16="http://schemas.microsoft.com/office/drawing/2014/main" id="{D3A806F7-7F17-7DCD-D880-49249AD256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7806" y="2276872"/>
            <a:ext cx="4794470" cy="3600000"/>
          </a:xfrm>
          <a:prstGeom prst="rect">
            <a:avLst/>
          </a:prstGeom>
          <a:noFill/>
        </p:spPr>
      </p:pic>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19</a:t>
            </a:fld>
            <a:endParaRPr lang="de-CH" dirty="0"/>
          </a:p>
        </p:txBody>
      </p:sp>
      <p:sp>
        <p:nvSpPr>
          <p:cNvPr id="11" name="Titel 1">
            <a:extLst>
              <a:ext uri="{FF2B5EF4-FFF2-40B4-BE49-F238E27FC236}">
                <a16:creationId xmlns:a16="http://schemas.microsoft.com/office/drawing/2014/main" id="{1A800972-E1DC-7B1C-A65F-1D74BE438CBA}"/>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FA39074-29AF-9C2B-57F1-A753035C7A03}"/>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6246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413969" y="365246"/>
            <a:ext cx="7886700" cy="720000"/>
          </a:xfrm>
        </p:spPr>
        <p:txBody>
          <a:bodyPr/>
          <a:lstStyle/>
          <a:p>
            <a:r>
              <a:rPr lang="en-US" dirty="0" err="1"/>
              <a:t>Biodiversität</a:t>
            </a:r>
            <a:r>
              <a:rPr lang="en-US" dirty="0"/>
              <a:t> </a:t>
            </a:r>
            <a:r>
              <a:rPr lang="en-US" dirty="0" err="1"/>
              <a:t>fördern</a:t>
            </a:r>
            <a:r>
              <a:rPr lang="en-US" dirty="0"/>
              <a:t>: Was </a:t>
            </a:r>
            <a:r>
              <a:rPr lang="en-US" dirty="0" err="1"/>
              <a:t>ist</a:t>
            </a:r>
            <a:r>
              <a:rPr lang="en-US" dirty="0"/>
              <a:t> das Ziel?</a:t>
            </a:r>
            <a:endParaRPr lang="de-CH" dirty="0"/>
          </a:p>
        </p:txBody>
      </p:sp>
      <p:sp>
        <p:nvSpPr>
          <p:cNvPr id="7" name="TextBox 6"/>
          <p:cNvSpPr txBox="1"/>
          <p:nvPr/>
        </p:nvSpPr>
        <p:spPr>
          <a:xfrm>
            <a:off x="413969" y="1141065"/>
            <a:ext cx="4158031" cy="4991688"/>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Zielorientierte gesamtbetriebliche Biodiversitätsberatung:</a:t>
            </a:r>
          </a:p>
          <a:p>
            <a:endParaRPr lang="de-CH" sz="1600" dirty="0">
              <a:latin typeface="Arial" panose="020B0604020202020204" pitchFamily="34" charset="0"/>
              <a:cs typeface="Arial" panose="020B0604020202020204" pitchFamily="34" charset="0"/>
            </a:endParaRPr>
          </a:p>
          <a:p>
            <a:pPr>
              <a:lnSpc>
                <a:spcPct val="120000"/>
              </a:lnSpc>
            </a:pPr>
            <a:r>
              <a:rPr lang="de-CH" sz="2800" b="1" dirty="0">
                <a:solidFill>
                  <a:srgbClr val="FF0000"/>
                </a:solidFill>
                <a:latin typeface="Arial" panose="020B0604020202020204" pitchFamily="34" charset="0"/>
                <a:cs typeface="Arial" panose="020B0604020202020204" pitchFamily="34" charset="0"/>
              </a:rPr>
              <a:t>Fokus auf das Ziel!</a:t>
            </a:r>
          </a:p>
          <a:p>
            <a:pPr>
              <a:lnSpc>
                <a:spcPct val="120000"/>
              </a:lnSpc>
            </a:pPr>
            <a:r>
              <a:rPr lang="de-CH" sz="2800" b="1" dirty="0">
                <a:solidFill>
                  <a:srgbClr val="FF0000"/>
                </a:solidFill>
                <a:latin typeface="Arial" panose="020B0604020202020204" pitchFamily="34" charset="0"/>
                <a:cs typeface="Arial" panose="020B0604020202020204" pitchFamily="34" charset="0"/>
              </a:rPr>
              <a:t>Fokus auf den ganzen Betrieb!</a:t>
            </a:r>
          </a:p>
          <a:p>
            <a:endParaRPr lang="de-CH" sz="16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Heute oft: Nur einzelne BFF werden angeschaut, Beratung oft nur bezüglich Massnahmen (was ist erlaubt und was nicht).</a:t>
            </a:r>
          </a:p>
        </p:txBody>
      </p:sp>
      <p:pic>
        <p:nvPicPr>
          <p:cNvPr id="4" name="Grafik 3" descr="Ein Bild, das Gras, draußen, Himmel, Feld enthält.&#10;&#10;Automatisch generierte Beschreibung">
            <a:extLst>
              <a:ext uri="{FF2B5EF4-FFF2-40B4-BE49-F238E27FC236}">
                <a16:creationId xmlns:a16="http://schemas.microsoft.com/office/drawing/2014/main" id="{B2AF07F3-4263-B9B3-DE64-B7B1C368E9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1551042"/>
            <a:ext cx="4406899" cy="4581712"/>
          </a:xfrm>
          <a:prstGeom prst="rect">
            <a:avLst/>
          </a:prstGeom>
        </p:spPr>
      </p:pic>
      <p:sp>
        <p:nvSpPr>
          <p:cNvPr id="6" name="Fußzeilenplatzhalter 1">
            <a:extLst>
              <a:ext uri="{FF2B5EF4-FFF2-40B4-BE49-F238E27FC236}">
                <a16:creationId xmlns:a16="http://schemas.microsoft.com/office/drawing/2014/main" id="{F2B57610-F837-EC9D-BC48-56BED9EF7E2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3D503ED9-E726-8F03-FEF9-145E31B3C652}"/>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2</a:t>
            </a:fld>
            <a:endParaRPr lang="de-CH" dirty="0"/>
          </a:p>
        </p:txBody>
      </p:sp>
    </p:spTree>
    <p:extLst>
      <p:ext uri="{BB962C8B-B14F-4D97-AF65-F5344CB8AC3E}">
        <p14:creationId xmlns:p14="http://schemas.microsoft.com/office/powerpoint/2010/main" val="2546634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20</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2" name="TextBox 6">
            <a:extLst>
              <a:ext uri="{FF2B5EF4-FFF2-40B4-BE49-F238E27FC236}">
                <a16:creationId xmlns:a16="http://schemas.microsoft.com/office/drawing/2014/main" id="{6EC0DA9A-F19C-F407-8C14-29746ACABF0A}"/>
              </a:ext>
            </a:extLst>
          </p:cNvPr>
          <p:cNvSpPr txBox="1"/>
          <p:nvPr/>
        </p:nvSpPr>
        <p:spPr>
          <a:xfrm>
            <a:off x="539552" y="1980524"/>
            <a:ext cx="3622174" cy="347787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Ein Club Gleichgesinnter</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Alle Arten mit gleichem «Wohlfühlbereich» kommen zusammen am gleichen Ort vor. Sie bilden zusammen eine Lebensgemeinschaft.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-&gt;Lebensraumtyp.</a:t>
            </a:r>
          </a:p>
        </p:txBody>
      </p:sp>
      <p:sp>
        <p:nvSpPr>
          <p:cNvPr id="6" name="Denkblase: wolkenförmig 5">
            <a:extLst>
              <a:ext uri="{FF2B5EF4-FFF2-40B4-BE49-F238E27FC236}">
                <a16:creationId xmlns:a16="http://schemas.microsoft.com/office/drawing/2014/main" id="{5E396E54-46A3-2C20-04FB-C27D630237FA}"/>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278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21</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4" name="TextBox 6">
            <a:extLst>
              <a:ext uri="{FF2B5EF4-FFF2-40B4-BE49-F238E27FC236}">
                <a16:creationId xmlns:a16="http://schemas.microsoft.com/office/drawing/2014/main" id="{EBD4F50C-70DC-C41A-C951-6AECDE017303}"/>
              </a:ext>
            </a:extLst>
          </p:cNvPr>
          <p:cNvSpPr txBox="1"/>
          <p:nvPr/>
        </p:nvSpPr>
        <p:spPr>
          <a:xfrm>
            <a:off x="628650" y="2208477"/>
            <a:ext cx="3223270" cy="371133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Am einfachsten erkennt man Lebensraumtypen anhand der Pflanzendecke (verschiedene Lebensgemeinschaften von Pflanzen können voneinander abgegrenzt werden).</a:t>
            </a:r>
          </a:p>
        </p:txBody>
      </p:sp>
      <p:pic>
        <p:nvPicPr>
          <p:cNvPr id="7" name="Grafik 6" descr="Ein Bild, das draußen, Wolke, Feld, Himmel enthält.&#10;&#10;Automatisch generierte Beschreibung">
            <a:extLst>
              <a:ext uri="{FF2B5EF4-FFF2-40B4-BE49-F238E27FC236}">
                <a16:creationId xmlns:a16="http://schemas.microsoft.com/office/drawing/2014/main" id="{7B31878D-0B35-BD0F-E19E-FAE2B96B939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72200" y="2209800"/>
            <a:ext cx="2366846" cy="3919428"/>
          </a:xfrm>
          <a:prstGeom prst="rect">
            <a:avLst/>
          </a:prstGeom>
        </p:spPr>
      </p:pic>
      <p:sp>
        <p:nvSpPr>
          <p:cNvPr id="6" name="Denkblase: wolkenförmig 5">
            <a:extLst>
              <a:ext uri="{FF2B5EF4-FFF2-40B4-BE49-F238E27FC236}">
                <a16:creationId xmlns:a16="http://schemas.microsoft.com/office/drawing/2014/main" id="{5E396E54-46A3-2C20-04FB-C27D630237FA}"/>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496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22</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6" name="Denkblase: wolkenförmig 5">
            <a:extLst>
              <a:ext uri="{FF2B5EF4-FFF2-40B4-BE49-F238E27FC236}">
                <a16:creationId xmlns:a16="http://schemas.microsoft.com/office/drawing/2014/main" id="{5E396E54-46A3-2C20-04FB-C27D630237FA}"/>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extBox 6">
            <a:extLst>
              <a:ext uri="{FF2B5EF4-FFF2-40B4-BE49-F238E27FC236}">
                <a16:creationId xmlns:a16="http://schemas.microsoft.com/office/drawing/2014/main" id="{291DF9CA-C599-AB5F-53FB-C8DD6F277F69}"/>
              </a:ext>
            </a:extLst>
          </p:cNvPr>
          <p:cNvSpPr txBox="1"/>
          <p:nvPr/>
        </p:nvSpPr>
        <p:spPr>
          <a:xfrm>
            <a:off x="628650" y="3442072"/>
            <a:ext cx="3096344" cy="208627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Aber auch Tierarten, Moosarten, Pilzarten, usw. kommen in ihren jeweiligen Lebensraumtypen vor.</a:t>
            </a:r>
          </a:p>
        </p:txBody>
      </p:sp>
      <p:grpSp>
        <p:nvGrpSpPr>
          <p:cNvPr id="5" name="Gruppieren 4">
            <a:extLst>
              <a:ext uri="{FF2B5EF4-FFF2-40B4-BE49-F238E27FC236}">
                <a16:creationId xmlns:a16="http://schemas.microsoft.com/office/drawing/2014/main" id="{8326E120-6A6A-4A9A-487C-E727ED6D2F12}"/>
              </a:ext>
            </a:extLst>
          </p:cNvPr>
          <p:cNvGrpSpPr/>
          <p:nvPr/>
        </p:nvGrpSpPr>
        <p:grpSpPr>
          <a:xfrm>
            <a:off x="628650" y="1281009"/>
            <a:ext cx="3207643" cy="1648929"/>
            <a:chOff x="628650" y="1281009"/>
            <a:chExt cx="3207643" cy="1648929"/>
          </a:xfrm>
        </p:grpSpPr>
        <p:pic>
          <p:nvPicPr>
            <p:cNvPr id="7" name="Grafik 6" descr="Ein Bild, das Käfer, Wirbellose, Insekt, Schädling enthält.&#10;&#10;Automatisch generierte Beschreibung">
              <a:extLst>
                <a:ext uri="{FF2B5EF4-FFF2-40B4-BE49-F238E27FC236}">
                  <a16:creationId xmlns:a16="http://schemas.microsoft.com/office/drawing/2014/main" id="{4DDF037D-E281-FF52-7819-F15FE1D788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281009"/>
              <a:ext cx="3207643" cy="1648929"/>
            </a:xfrm>
            <a:prstGeom prst="rect">
              <a:avLst/>
            </a:prstGeom>
          </p:spPr>
        </p:pic>
        <p:sp>
          <p:nvSpPr>
            <p:cNvPr id="11" name="Textfeld 10">
              <a:extLst>
                <a:ext uri="{FF2B5EF4-FFF2-40B4-BE49-F238E27FC236}">
                  <a16:creationId xmlns:a16="http://schemas.microsoft.com/office/drawing/2014/main" id="{3FC0C252-8E5D-BB2B-C0CE-30CC4060C2B7}"/>
                </a:ext>
              </a:extLst>
            </p:cNvPr>
            <p:cNvSpPr txBox="1"/>
            <p:nvPr/>
          </p:nvSpPr>
          <p:spPr>
            <a:xfrm>
              <a:off x="1008379" y="2539222"/>
              <a:ext cx="2788798" cy="338554"/>
            </a:xfrm>
            <a:prstGeom prst="rect">
              <a:avLst/>
            </a:prstGeom>
            <a:solidFill>
              <a:schemeClr val="bg1"/>
            </a:solidFill>
            <a:ln>
              <a:solidFill>
                <a:schemeClr val="tx1"/>
              </a:solidFill>
            </a:ln>
          </p:spPr>
          <p:txBody>
            <a:bodyPr wrap="square">
              <a:spAutoFit/>
            </a:bodyPr>
            <a:lstStyle/>
            <a:p>
              <a:r>
                <a:rPr lang="de-CH" sz="800" dirty="0"/>
                <a:t>Quelle: Von </a:t>
              </a:r>
              <a:r>
                <a:rPr lang="de-CH" sz="800" dirty="0" err="1"/>
                <a:t>Siga</a:t>
              </a:r>
              <a:r>
                <a:rPr lang="de-CH" sz="800" dirty="0"/>
                <a:t> - Eigenes Werk, CC BY-SA 3.0, https://commons.wikimedia.org/w/index.php?curid=6861749</a:t>
              </a:r>
            </a:p>
          </p:txBody>
        </p:sp>
      </p:grpSp>
      <p:sp>
        <p:nvSpPr>
          <p:cNvPr id="12" name="Pfeil: nach unten 11">
            <a:extLst>
              <a:ext uri="{FF2B5EF4-FFF2-40B4-BE49-F238E27FC236}">
                <a16:creationId xmlns:a16="http://schemas.microsoft.com/office/drawing/2014/main" id="{FC7A483B-A8C3-650A-8048-8F22117A5E0A}"/>
              </a:ext>
            </a:extLst>
          </p:cNvPr>
          <p:cNvSpPr/>
          <p:nvPr/>
        </p:nvSpPr>
        <p:spPr>
          <a:xfrm>
            <a:off x="4378016" y="1469581"/>
            <a:ext cx="288032" cy="864096"/>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2871281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FD47B01-275F-48D3-A1BD-BB94846C10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64948" y="1844824"/>
            <a:ext cx="2844000" cy="4032338"/>
          </a:xfrm>
          <a:prstGeom prst="rect">
            <a:avLst/>
          </a:prstGeom>
          <a:ln w="19050">
            <a:solidFill>
              <a:schemeClr val="tx1"/>
            </a:solidFill>
          </a:ln>
        </p:spPr>
      </p:pic>
      <p:pic>
        <p:nvPicPr>
          <p:cNvPr id="6" name="Picture 2">
            <a:extLst>
              <a:ext uri="{FF2B5EF4-FFF2-40B4-BE49-F238E27FC236}">
                <a16:creationId xmlns:a16="http://schemas.microsoft.com/office/drawing/2014/main" id="{3AEBB2BA-4A6B-4A9C-B809-BEA0E221D95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13381" y="2348880"/>
            <a:ext cx="2844000" cy="3809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0935" y="2206365"/>
            <a:ext cx="2995581" cy="208627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Es gibt häufige Lebensraumtypen </a:t>
            </a:r>
            <a:br>
              <a:rPr lang="de-CH" sz="2200" dirty="0">
                <a:latin typeface="Arial" panose="020B0604020202020204" pitchFamily="34" charset="0"/>
                <a:cs typeface="Arial" panose="020B0604020202020204" pitchFamily="34" charset="0"/>
              </a:rPr>
            </a:br>
            <a:r>
              <a:rPr lang="de-CH" sz="2200" dirty="0">
                <a:latin typeface="Arial" panose="020B0604020202020204" pitchFamily="34" charset="0"/>
                <a:cs typeface="Arial" panose="020B0604020202020204" pitchFamily="34" charset="0"/>
              </a:rPr>
              <a:t>und sehr seltene </a:t>
            </a:r>
            <a:br>
              <a:rPr lang="de-CH" sz="2200" dirty="0">
                <a:latin typeface="Arial" panose="020B0604020202020204" pitchFamily="34" charset="0"/>
                <a:cs typeface="Arial" panose="020B0604020202020204" pitchFamily="34" charset="0"/>
              </a:rPr>
            </a:br>
            <a:r>
              <a:rPr lang="de-CH" sz="2200" dirty="0">
                <a:latin typeface="Arial" panose="020B0604020202020204" pitchFamily="34" charset="0"/>
                <a:cs typeface="Arial" panose="020B0604020202020204" pitchFamily="34" charset="0"/>
              </a:rPr>
              <a:t>und gefährdete Lebensraumtypen.</a:t>
            </a:r>
          </a:p>
        </p:txBody>
      </p:sp>
      <p:sp>
        <p:nvSpPr>
          <p:cNvPr id="4" name="Fußzeilenplatzhalter 1">
            <a:extLst>
              <a:ext uri="{FF2B5EF4-FFF2-40B4-BE49-F238E27FC236}">
                <a16:creationId xmlns:a16="http://schemas.microsoft.com/office/drawing/2014/main" id="{D0D76F1D-3577-163F-4F65-6228DE0F72CA}"/>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8" name="Foliennummernplatzhalter 7">
            <a:extLst>
              <a:ext uri="{FF2B5EF4-FFF2-40B4-BE49-F238E27FC236}">
                <a16:creationId xmlns:a16="http://schemas.microsoft.com/office/drawing/2014/main" id="{0DB594FD-0886-34EC-6416-8C9353DD307E}"/>
              </a:ext>
            </a:extLst>
          </p:cNvPr>
          <p:cNvSpPr>
            <a:spLocks noGrp="1"/>
          </p:cNvSpPr>
          <p:nvPr>
            <p:ph type="sldNum" sz="quarter" idx="4"/>
          </p:nvPr>
        </p:nvSpPr>
        <p:spPr>
          <a:xfrm>
            <a:off x="8155350" y="6355443"/>
            <a:ext cx="360000" cy="360000"/>
          </a:xfrm>
        </p:spPr>
        <p:txBody>
          <a:bodyPr/>
          <a:lstStyle/>
          <a:p>
            <a:fld id="{8543D2B0-58C7-4711-8976-E7A128C2074B}" type="slidenum">
              <a:rPr lang="de-CH" smtClean="0"/>
              <a:t>23</a:t>
            </a:fld>
            <a:endParaRPr lang="de-CH" dirty="0"/>
          </a:p>
        </p:txBody>
      </p:sp>
      <p:sp>
        <p:nvSpPr>
          <p:cNvPr id="11" name="Titel 1">
            <a:extLst>
              <a:ext uri="{FF2B5EF4-FFF2-40B4-BE49-F238E27FC236}">
                <a16:creationId xmlns:a16="http://schemas.microsoft.com/office/drawing/2014/main" id="{0C39D888-3107-C3C1-3709-961354E6B182}"/>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3" name="Denkblase: wolkenförmig 2">
            <a:extLst>
              <a:ext uri="{FF2B5EF4-FFF2-40B4-BE49-F238E27FC236}">
                <a16:creationId xmlns:a16="http://schemas.microsoft.com/office/drawing/2014/main" id="{86DC03F4-1D23-0413-F13E-8F308164B795}"/>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4443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Gras, draußen, Himmel, Baum enthält.&#10;&#10;Automatisch generierte Beschreibung">
            <a:extLst>
              <a:ext uri="{FF2B5EF4-FFF2-40B4-BE49-F238E27FC236}">
                <a16:creationId xmlns:a16="http://schemas.microsoft.com/office/drawing/2014/main" id="{8ADC9834-B6DD-114D-E591-F514771922C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638072" y="2322896"/>
            <a:ext cx="5088000" cy="3816000"/>
          </a:xfrm>
          <a:prstGeom prst="rect">
            <a:avLst/>
          </a:prstGeom>
        </p:spPr>
      </p:pic>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24</a:t>
            </a:fld>
            <a:endParaRPr lang="de-CH" dirty="0"/>
          </a:p>
        </p:txBody>
      </p:sp>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13" name="Grafik 12" descr="Ein Bild, das draußen, Himmel, Baum, Feld enthält.&#10;&#10;Automatisch generierte Beschreibung">
            <a:extLst>
              <a:ext uri="{FF2B5EF4-FFF2-40B4-BE49-F238E27FC236}">
                <a16:creationId xmlns:a16="http://schemas.microsoft.com/office/drawing/2014/main" id="{52B099BD-1118-6905-2448-9CE367B1BFA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1744" y="2322896"/>
            <a:ext cx="3996240" cy="3816000"/>
          </a:xfrm>
          <a:prstGeom prst="rect">
            <a:avLst/>
          </a:prstGeom>
        </p:spPr>
      </p:pic>
      <p:sp>
        <p:nvSpPr>
          <p:cNvPr id="4" name="Denkblase: wolkenförmig 3">
            <a:extLst>
              <a:ext uri="{FF2B5EF4-FFF2-40B4-BE49-F238E27FC236}">
                <a16:creationId xmlns:a16="http://schemas.microsoft.com/office/drawing/2014/main" id="{E96EC105-F834-1545-6F78-EF3B8E9D5A67}"/>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5391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8038" y="1799695"/>
            <a:ext cx="3330034" cy="411760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Strukturen (hier offene Bodenstellen, Steine, </a:t>
            </a:r>
            <a:r>
              <a:rPr lang="de-CH" sz="2200" dirty="0" err="1">
                <a:latin typeface="Arial" panose="020B0604020202020204" pitchFamily="34" charset="0"/>
                <a:cs typeface="Arial" panose="020B0604020202020204" pitchFamily="34" charset="0"/>
              </a:rPr>
              <a:t>Gebüschgruppen</a:t>
            </a:r>
            <a:r>
              <a:rPr lang="de-CH" sz="2200" dirty="0">
                <a:latin typeface="Arial" panose="020B0604020202020204" pitchFamily="34" charset="0"/>
                <a:cs typeface="Arial" panose="020B0604020202020204" pitchFamily="34" charset="0"/>
              </a:rPr>
              <a:t>) schaffen zusätzliche Mini-Lebensräume in einem sonst eher homogenen Lebensraumtyp. Sie erhöhen die Vielfalt der Lebensräume.</a:t>
            </a:r>
          </a:p>
        </p:txBody>
      </p:sp>
      <p:pic>
        <p:nvPicPr>
          <p:cNvPr id="6" name="Grafik 5" descr="Ein Bild, das Gras, draußen, Himmel, Baum enthält.&#10;&#10;Automatisch generierte Beschreibung">
            <a:extLst>
              <a:ext uri="{FF2B5EF4-FFF2-40B4-BE49-F238E27FC236}">
                <a16:creationId xmlns:a16="http://schemas.microsoft.com/office/drawing/2014/main" id="{8ADC9834-B6DD-114D-E591-F514771922C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638072" y="2322896"/>
            <a:ext cx="5088000" cy="3816000"/>
          </a:xfrm>
          <a:prstGeom prst="rect">
            <a:avLst/>
          </a:prstGeom>
        </p:spPr>
      </p:pic>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25</a:t>
            </a:fld>
            <a:endParaRPr lang="de-CH" dirty="0"/>
          </a:p>
        </p:txBody>
      </p:sp>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4" name="Denkblase: wolkenförmig 3">
            <a:extLst>
              <a:ext uri="{FF2B5EF4-FFF2-40B4-BE49-F238E27FC236}">
                <a16:creationId xmlns:a16="http://schemas.microsoft.com/office/drawing/2014/main" id="{5544A3F4-1ADD-D571-E994-A5D5DA52724B}"/>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64384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26</a:t>
            </a:fld>
            <a:endParaRPr lang="de-CH" dirty="0"/>
          </a:p>
        </p:txBody>
      </p:sp>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a:blip r:embed="rId3"/>
          <a:stretch>
            <a:fillRect/>
          </a:stretch>
        </p:blipFill>
        <p:spPr>
          <a:xfrm>
            <a:off x="1221474" y="980728"/>
            <a:ext cx="6701051" cy="5226057"/>
          </a:xfrm>
          <a:prstGeom prst="rect">
            <a:avLst/>
          </a:prstGeom>
        </p:spPr>
      </p:pic>
      <p:sp>
        <p:nvSpPr>
          <p:cNvPr id="9" name="Textfeld 8">
            <a:extLst>
              <a:ext uri="{FF2B5EF4-FFF2-40B4-BE49-F238E27FC236}">
                <a16:creationId xmlns:a16="http://schemas.microsoft.com/office/drawing/2014/main" id="{60FF3C24-3B15-116B-0A4C-E452AA7EE2D2}"/>
              </a:ext>
            </a:extLst>
          </p:cNvPr>
          <p:cNvSpPr txBox="1"/>
          <p:nvPr/>
        </p:nvSpPr>
        <p:spPr>
          <a:xfrm>
            <a:off x="3707904" y="6109732"/>
            <a:ext cx="5184577" cy="338554"/>
          </a:xfrm>
          <a:prstGeom prst="rect">
            <a:avLst/>
          </a:prstGeom>
          <a:solidFill>
            <a:schemeClr val="bg1"/>
          </a:solidFill>
          <a:ln>
            <a:solidFill>
              <a:schemeClr val="tx1"/>
            </a:solidFill>
          </a:ln>
        </p:spPr>
        <p:txBody>
          <a:bodyPr wrap="square">
            <a:spAutoFit/>
          </a:bodyPr>
          <a:lstStyle/>
          <a:p>
            <a:pPr algn="l"/>
            <a:r>
              <a:rPr lang="de-CH" sz="800" dirty="0"/>
              <a:t>Quelle: </a:t>
            </a:r>
            <a:r>
              <a:rPr lang="de-CH" sz="800" b="0" i="0" u="none" strike="noStrike" baseline="0" dirty="0"/>
              <a:t>Guntern, J., Pauli, D., Klaus, G. (2020): Biodiversitätsfördernde Strukturen im Landwirtschaftsgebiet. Bedeutung, Entwicklung und Stossrichtungen für die Förderung. Hrsg.: Forum Biodiversität Schweiz (SCNAT), Bern. 90 S.</a:t>
            </a:r>
            <a:endParaRPr lang="de-CH" sz="800" dirty="0"/>
          </a:p>
        </p:txBody>
      </p:sp>
    </p:spTree>
    <p:extLst>
      <p:ext uri="{BB962C8B-B14F-4D97-AF65-F5344CB8AC3E}">
        <p14:creationId xmlns:p14="http://schemas.microsoft.com/office/powerpoint/2010/main" val="2876280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27</a:t>
            </a:fld>
            <a:endParaRPr lang="de-CH" dirty="0"/>
          </a:p>
        </p:txBody>
      </p:sp>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1474" y="980729"/>
            <a:ext cx="6701051" cy="648072"/>
          </a:xfrm>
          <a:prstGeom prst="rect">
            <a:avLst/>
          </a:prstGeom>
        </p:spPr>
      </p:pic>
      <p:pic>
        <p:nvPicPr>
          <p:cNvPr id="4" name="Grafik 3">
            <a:extLst>
              <a:ext uri="{FF2B5EF4-FFF2-40B4-BE49-F238E27FC236}">
                <a16:creationId xmlns:a16="http://schemas.microsoft.com/office/drawing/2014/main" id="{24E4FE8A-D152-A27F-15CA-BEA0A7AC3B4B}"/>
              </a:ext>
            </a:extLst>
          </p:cNvPr>
          <p:cNvPicPr>
            <a:picLocks noChangeAspect="1"/>
          </p:cNvPicPr>
          <p:nvPr/>
        </p:nvPicPr>
        <p:blipFill>
          <a:blip r:embed="rId4"/>
          <a:stretch>
            <a:fillRect/>
          </a:stretch>
        </p:blipFill>
        <p:spPr>
          <a:xfrm>
            <a:off x="1221474" y="1700730"/>
            <a:ext cx="6658529" cy="4176542"/>
          </a:xfrm>
          <a:prstGeom prst="rect">
            <a:avLst/>
          </a:prstGeom>
        </p:spPr>
      </p:pic>
      <p:sp>
        <p:nvSpPr>
          <p:cNvPr id="6" name="Textfeld 5">
            <a:extLst>
              <a:ext uri="{FF2B5EF4-FFF2-40B4-BE49-F238E27FC236}">
                <a16:creationId xmlns:a16="http://schemas.microsoft.com/office/drawing/2014/main" id="{1E0E18F5-B707-1ED4-C881-1366853E07DC}"/>
              </a:ext>
            </a:extLst>
          </p:cNvPr>
          <p:cNvSpPr txBox="1"/>
          <p:nvPr/>
        </p:nvSpPr>
        <p:spPr>
          <a:xfrm>
            <a:off x="3707904" y="5947099"/>
            <a:ext cx="5184577" cy="338554"/>
          </a:xfrm>
          <a:prstGeom prst="rect">
            <a:avLst/>
          </a:prstGeom>
          <a:solidFill>
            <a:schemeClr val="bg1"/>
          </a:solidFill>
          <a:ln>
            <a:solidFill>
              <a:schemeClr val="tx1"/>
            </a:solidFill>
          </a:ln>
        </p:spPr>
        <p:txBody>
          <a:bodyPr wrap="square">
            <a:spAutoFit/>
          </a:bodyPr>
          <a:lstStyle/>
          <a:p>
            <a:pPr algn="l"/>
            <a:r>
              <a:rPr lang="de-CH" sz="800" dirty="0"/>
              <a:t>Quelle: </a:t>
            </a:r>
            <a:r>
              <a:rPr lang="de-CH" sz="800" b="0" i="0" u="none" strike="noStrike" baseline="0" dirty="0"/>
              <a:t>Guntern, J., Pauli, D., Klaus, G. (2020): Biodiversitätsfördernde Strukturen im Landwirtschaftsgebiet. Bedeutung, Entwicklung und Stossrichtungen für die Förderung. Hrsg.: Forum Biodiversität Schweiz (SCNAT), Bern. 90 S.</a:t>
            </a:r>
            <a:endParaRPr lang="de-CH" sz="800" dirty="0"/>
          </a:p>
        </p:txBody>
      </p:sp>
    </p:spTree>
    <p:extLst>
      <p:ext uri="{BB962C8B-B14F-4D97-AF65-F5344CB8AC3E}">
        <p14:creationId xmlns:p14="http://schemas.microsoft.com/office/powerpoint/2010/main" val="1359830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Win7\Desktop\Jole\Fotos\2022\Jan-Mai\IMG_20220524_14002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95936" y="2274560"/>
            <a:ext cx="4669115" cy="3505876"/>
          </a:xfrm>
          <a:prstGeom prst="rect">
            <a:avLst/>
          </a:prstGeom>
          <a:noFill/>
        </p:spPr>
      </p:pic>
      <p:sp>
        <p:nvSpPr>
          <p:cNvPr id="7" name="TextBox 6"/>
          <p:cNvSpPr txBox="1"/>
          <p:nvPr/>
        </p:nvSpPr>
        <p:spPr>
          <a:xfrm>
            <a:off x="501724" y="1965239"/>
            <a:ext cx="5959575" cy="4093428"/>
          </a:xfrm>
          <a:prstGeom prst="rect">
            <a:avLst/>
          </a:prstGeom>
          <a:solidFill>
            <a:srgbClr val="FFC000"/>
          </a:solidFill>
          <a:ln>
            <a:solidFill>
              <a:schemeClr val="tx1"/>
            </a:solidFill>
          </a:ln>
        </p:spPr>
        <p:txBody>
          <a:bodyPr wrap="square" rtlCol="0">
            <a:spAutoFit/>
          </a:bodyPr>
          <a:lstStyle/>
          <a:p>
            <a:r>
              <a:rPr lang="de-CH" sz="2000" dirty="0">
                <a:latin typeface="Arial" panose="020B0604020202020204" pitchFamily="34" charset="0"/>
                <a:cs typeface="Arial" panose="020B0604020202020204" pitchFamily="34" charset="0"/>
              </a:rPr>
              <a:t>Vielfalt der Lebensräume, Fazit:</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Um die Biodiversität zu erhalten und zu fördern,…</a:t>
            </a:r>
          </a:p>
          <a:p>
            <a:endParaRPr lang="de-CH"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…muss die Vielfalt der Lebensraum</a:t>
            </a:r>
            <a:r>
              <a:rPr lang="de-CH" sz="2000" b="1" dirty="0">
                <a:latin typeface="Arial" panose="020B0604020202020204" pitchFamily="34" charset="0"/>
                <a:cs typeface="Arial" panose="020B0604020202020204" pitchFamily="34" charset="0"/>
              </a:rPr>
              <a:t>typen</a:t>
            </a:r>
            <a:r>
              <a:rPr lang="de-CH" sz="2000" dirty="0">
                <a:latin typeface="Arial" panose="020B0604020202020204" pitchFamily="34" charset="0"/>
                <a:cs typeface="Arial" panose="020B0604020202020204" pitchFamily="34" charset="0"/>
              </a:rPr>
              <a:t> möglichst gross sein</a:t>
            </a:r>
            <a:endParaRPr lang="de-CH" sz="20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die Lebensräume mit passenden Strukturen bereichert sein.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die selten gewordenen Lebensraum</a:t>
            </a:r>
            <a:r>
              <a:rPr lang="de-CH" sz="2000" b="1" dirty="0">
                <a:latin typeface="Arial" panose="020B0604020202020204" pitchFamily="34" charset="0"/>
                <a:cs typeface="Arial" panose="020B0604020202020204" pitchFamily="34" charset="0"/>
              </a:rPr>
              <a:t>typen</a:t>
            </a:r>
            <a:r>
              <a:rPr lang="de-CH" sz="2000" dirty="0">
                <a:latin typeface="Arial" panose="020B0604020202020204" pitchFamily="34" charset="0"/>
                <a:cs typeface="Arial" panose="020B0604020202020204" pitchFamily="34" charset="0"/>
              </a:rPr>
              <a:t> wieder häufiger werden. Dafür müssen die für diese Lebensraumtypen spezifischen Umweltbedingungen zugelassen oder evtl. sogar geschaffen werden.</a:t>
            </a:r>
          </a:p>
        </p:txBody>
      </p:sp>
      <p:sp>
        <p:nvSpPr>
          <p:cNvPr id="3" name="Fußzeilenplatzhalter 1">
            <a:extLst>
              <a:ext uri="{FF2B5EF4-FFF2-40B4-BE49-F238E27FC236}">
                <a16:creationId xmlns:a16="http://schemas.microsoft.com/office/drawing/2014/main" id="{90844324-6D9F-561B-FFA1-E16B4B60C203}"/>
              </a:ext>
            </a:extLst>
          </p:cNvPr>
          <p:cNvSpPr>
            <a:spLocks noGrp="1"/>
          </p:cNvSpPr>
          <p:nvPr>
            <p:ph type="ftr" sz="quarter" idx="11"/>
          </p:nvPr>
        </p:nvSpPr>
        <p:spPr>
          <a:xfrm>
            <a:off x="4932040" y="6336898"/>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790052FB-6F8C-40C6-1189-5FFFEB227336}"/>
              </a:ext>
            </a:extLst>
          </p:cNvPr>
          <p:cNvSpPr>
            <a:spLocks noGrp="1"/>
          </p:cNvSpPr>
          <p:nvPr>
            <p:ph type="sldNum" sz="quarter" idx="4"/>
          </p:nvPr>
        </p:nvSpPr>
        <p:spPr>
          <a:xfrm>
            <a:off x="8155349" y="6336898"/>
            <a:ext cx="360000" cy="360000"/>
          </a:xfrm>
        </p:spPr>
        <p:txBody>
          <a:bodyPr/>
          <a:lstStyle/>
          <a:p>
            <a:fld id="{8543D2B0-58C7-4711-8976-E7A128C2074B}" type="slidenum">
              <a:rPr lang="de-CH" smtClean="0"/>
              <a:t>28</a:t>
            </a:fld>
            <a:endParaRPr lang="de-CH"/>
          </a:p>
        </p:txBody>
      </p:sp>
      <p:sp>
        <p:nvSpPr>
          <p:cNvPr id="9" name="Titel 1">
            <a:extLst>
              <a:ext uri="{FF2B5EF4-FFF2-40B4-BE49-F238E27FC236}">
                <a16:creationId xmlns:a16="http://schemas.microsoft.com/office/drawing/2014/main" id="{B23EAE96-4F2A-0493-4D12-A1B3415E2969}"/>
              </a:ext>
            </a:extLst>
          </p:cNvPr>
          <p:cNvSpPr>
            <a:spLocks noGrp="1"/>
          </p:cNvSpPr>
          <p:nvPr>
            <p:ph type="title"/>
          </p:nvPr>
        </p:nvSpPr>
        <p:spPr>
          <a:xfrm>
            <a:off x="501724" y="449361"/>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01C4D538-5382-48BE-2762-872C38C4FE90}"/>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9940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178510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Fragen zur Vielfalt der Lebensräume?</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Eigene wertvolle Erfahrungen?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29</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9489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p:txBody>
          <a:bodyPr/>
          <a:lstStyle/>
          <a:p>
            <a:r>
              <a:rPr lang="en-US" dirty="0" err="1"/>
              <a:t>Biodiversität</a:t>
            </a:r>
            <a:r>
              <a:rPr lang="en-US" dirty="0"/>
              <a:t> </a:t>
            </a:r>
            <a:r>
              <a:rPr lang="en-US" dirty="0" err="1"/>
              <a:t>fördern</a:t>
            </a:r>
            <a:r>
              <a:rPr lang="en-US" dirty="0"/>
              <a:t>: Was </a:t>
            </a:r>
            <a:r>
              <a:rPr lang="en-US" dirty="0" err="1"/>
              <a:t>ist</a:t>
            </a:r>
            <a:r>
              <a:rPr lang="en-US" dirty="0"/>
              <a:t> das Ziel?</a:t>
            </a:r>
            <a:endParaRPr lang="de-CH" dirty="0"/>
          </a:p>
        </p:txBody>
      </p:sp>
      <p:sp>
        <p:nvSpPr>
          <p:cNvPr id="7" name="TextBox 6"/>
          <p:cNvSpPr txBox="1"/>
          <p:nvPr/>
        </p:nvSpPr>
        <p:spPr>
          <a:xfrm>
            <a:off x="323528" y="1541175"/>
            <a:ext cx="4392488" cy="4253024"/>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Ziel dieses Vortrags:</a:t>
            </a:r>
          </a:p>
          <a:p>
            <a:endParaRPr lang="de-CH" dirty="0">
              <a:latin typeface="Arial" panose="020B0604020202020204" pitchFamily="34" charset="0"/>
              <a:cs typeface="Arial" panose="020B0604020202020204" pitchFamily="34" charset="0"/>
            </a:endParaRPr>
          </a:p>
          <a:p>
            <a:pPr>
              <a:lnSpc>
                <a:spcPct val="120000"/>
              </a:lnSpc>
            </a:pPr>
            <a:r>
              <a:rPr lang="de-CH" sz="2800" b="1" dirty="0">
                <a:solidFill>
                  <a:srgbClr val="FF0000"/>
                </a:solidFill>
                <a:latin typeface="Arial" panose="020B0604020202020204" pitchFamily="34" charset="0"/>
                <a:cs typeface="Arial" panose="020B0604020202020204" pitchFamily="34" charset="0"/>
              </a:rPr>
              <a:t>Das Biodiversitäts-Ziel immer für sich im Hinterkopf haben!</a:t>
            </a:r>
          </a:p>
          <a:p>
            <a:endParaRPr lang="de-CH"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Und während der Beratung immer versuchen, gemeinsam mit der Landwirtin oder dem Landwirt in Richtung des Ziels zu arbeiten.</a:t>
            </a:r>
          </a:p>
        </p:txBody>
      </p:sp>
      <p:pic>
        <p:nvPicPr>
          <p:cNvPr id="4" name="Grafik 3" descr="Ein Bild, das Gras, Pflanze, Blume enthält.&#10;&#10;Automatisch generierte Beschreibung">
            <a:extLst>
              <a:ext uri="{FF2B5EF4-FFF2-40B4-BE49-F238E27FC236}">
                <a16:creationId xmlns:a16="http://schemas.microsoft.com/office/drawing/2014/main" id="{8363786A-5725-8B83-2117-5D1681295E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3780" y="1541175"/>
            <a:ext cx="3591570" cy="4320000"/>
          </a:xfrm>
          <a:prstGeom prst="rect">
            <a:avLst/>
          </a:prstGeom>
        </p:spPr>
      </p:pic>
      <p:sp>
        <p:nvSpPr>
          <p:cNvPr id="6" name="Fußzeilenplatzhalter 1">
            <a:extLst>
              <a:ext uri="{FF2B5EF4-FFF2-40B4-BE49-F238E27FC236}">
                <a16:creationId xmlns:a16="http://schemas.microsoft.com/office/drawing/2014/main" id="{8EAD7A19-8D32-BCC9-CE2B-CD3AE9E2E7E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18B5EDC9-033A-71B0-4DB8-385B421F34D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a:t>
            </a:fld>
            <a:endParaRPr lang="de-CH" dirty="0"/>
          </a:p>
        </p:txBody>
      </p:sp>
    </p:spTree>
    <p:extLst>
      <p:ext uri="{BB962C8B-B14F-4D97-AF65-F5344CB8AC3E}">
        <p14:creationId xmlns:p14="http://schemas.microsoft.com/office/powerpoint/2010/main" val="15906312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43088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30</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451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93951" y="2069255"/>
            <a:ext cx="3466678" cy="3982180"/>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eine Population?</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Gesamtheit aller Individuen derselben Art, die sich paaren und so Gene austauschen.</a:t>
            </a:r>
          </a:p>
          <a:p>
            <a:pPr>
              <a:lnSpc>
                <a:spcPct val="120000"/>
              </a:lnSpc>
            </a:pPr>
            <a:r>
              <a:rPr lang="de-CH" sz="2200" dirty="0">
                <a:latin typeface="Arial" panose="020B0604020202020204" pitchFamily="34" charset="0"/>
                <a:cs typeface="Arial" panose="020B0604020202020204" pitchFamily="34" charset="0"/>
              </a:rPr>
              <a:t>Gesamtheit aller Individuen einer Art, die in einem bestimmten Gebiet vorkommen.</a:t>
            </a:r>
          </a:p>
        </p:txBody>
      </p:sp>
      <p:pic>
        <p:nvPicPr>
          <p:cNvPr id="5" name="Grafik 4" descr="Ein Bild, das Baum, Gras, draußen, Feld enthält.&#10;&#10;Automatisch generierte Beschreibung">
            <a:extLst>
              <a:ext uri="{FF2B5EF4-FFF2-40B4-BE49-F238E27FC236}">
                <a16:creationId xmlns:a16="http://schemas.microsoft.com/office/drawing/2014/main" id="{13A44003-BE46-374B-4F54-1A7A7C0757C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4211960" y="2620894"/>
            <a:ext cx="4509120" cy="3196394"/>
          </a:xfrm>
          <a:prstGeom prst="rect">
            <a:avLst/>
          </a:prstGeom>
        </p:spPr>
      </p:pic>
      <p:sp>
        <p:nvSpPr>
          <p:cNvPr id="8" name="Fußzeilenplatzhalter 1">
            <a:extLst>
              <a:ext uri="{FF2B5EF4-FFF2-40B4-BE49-F238E27FC236}">
                <a16:creationId xmlns:a16="http://schemas.microsoft.com/office/drawing/2014/main" id="{8736503F-6A85-07FD-0A67-7A907C55FDA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6CDE6C7C-D5B3-2D02-AD36-63F39ED5ABC1}"/>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31</a:t>
            </a:fld>
            <a:endParaRPr lang="de-CH" dirty="0"/>
          </a:p>
        </p:txBody>
      </p:sp>
      <p:sp>
        <p:nvSpPr>
          <p:cNvPr id="10" name="Titel 1">
            <a:extLst>
              <a:ext uri="{FF2B5EF4-FFF2-40B4-BE49-F238E27FC236}">
                <a16:creationId xmlns:a16="http://schemas.microsoft.com/office/drawing/2014/main" id="{193B0BC7-9964-4E1A-400F-04F593E0C583}"/>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4" name="Denkblase: wolkenförmig 3">
            <a:extLst>
              <a:ext uri="{FF2B5EF4-FFF2-40B4-BE49-F238E27FC236}">
                <a16:creationId xmlns:a16="http://schemas.microsoft.com/office/drawing/2014/main" id="{6F487EE9-10DC-0F90-EF8F-89E9D7476C9B}"/>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1963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93951" y="2069255"/>
            <a:ext cx="3466678" cy="3982180"/>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eine Population?</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Gesamtheit aller Individuen derselben Art, die sich paaren und so Gene austauschen.</a:t>
            </a:r>
          </a:p>
          <a:p>
            <a:pPr>
              <a:lnSpc>
                <a:spcPct val="120000"/>
              </a:lnSpc>
            </a:pPr>
            <a:r>
              <a:rPr lang="de-CH" sz="2200" dirty="0">
                <a:latin typeface="Arial" panose="020B0604020202020204" pitchFamily="34" charset="0"/>
                <a:cs typeface="Arial" panose="020B0604020202020204" pitchFamily="34" charset="0"/>
              </a:rPr>
              <a:t>Gesamtheit aller Individuen einer Art, die in einem bestimmten Gebiet vorkommen.</a:t>
            </a:r>
          </a:p>
        </p:txBody>
      </p:sp>
      <p:pic>
        <p:nvPicPr>
          <p:cNvPr id="5" name="Grafik 4" descr="Ein Bild, das Baum, Gras, draußen, Feld enthält.&#10;&#10;Automatisch generierte Beschreibung">
            <a:extLst>
              <a:ext uri="{FF2B5EF4-FFF2-40B4-BE49-F238E27FC236}">
                <a16:creationId xmlns:a16="http://schemas.microsoft.com/office/drawing/2014/main" id="{13A44003-BE46-374B-4F54-1A7A7C0757C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4211960" y="2620894"/>
            <a:ext cx="4509120" cy="3196394"/>
          </a:xfrm>
          <a:prstGeom prst="rect">
            <a:avLst/>
          </a:prstGeom>
        </p:spPr>
      </p:pic>
      <p:sp>
        <p:nvSpPr>
          <p:cNvPr id="8" name="Fußzeilenplatzhalter 1">
            <a:extLst>
              <a:ext uri="{FF2B5EF4-FFF2-40B4-BE49-F238E27FC236}">
                <a16:creationId xmlns:a16="http://schemas.microsoft.com/office/drawing/2014/main" id="{8736503F-6A85-07FD-0A67-7A907C55FDA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6CDE6C7C-D5B3-2D02-AD36-63F39ED5ABC1}"/>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32</a:t>
            </a:fld>
            <a:endParaRPr lang="de-CH" dirty="0"/>
          </a:p>
        </p:txBody>
      </p:sp>
      <p:sp>
        <p:nvSpPr>
          <p:cNvPr id="10" name="Titel 1">
            <a:extLst>
              <a:ext uri="{FF2B5EF4-FFF2-40B4-BE49-F238E27FC236}">
                <a16:creationId xmlns:a16="http://schemas.microsoft.com/office/drawing/2014/main" id="{193B0BC7-9964-4E1A-400F-04F593E0C583}"/>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a:extLst>
              <a:ext uri="{FF2B5EF4-FFF2-40B4-BE49-F238E27FC236}">
                <a16:creationId xmlns:a16="http://schemas.microsoft.com/office/drawing/2014/main" id="{629878C0-AF4C-4C50-024F-49C63A4523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4615" y="2348880"/>
            <a:ext cx="4687259" cy="3587709"/>
          </a:xfrm>
          <a:prstGeom prst="rect">
            <a:avLst/>
          </a:prstGeom>
        </p:spPr>
      </p:pic>
      <p:sp>
        <p:nvSpPr>
          <p:cNvPr id="2" name="Ellipse 1">
            <a:extLst>
              <a:ext uri="{FF2B5EF4-FFF2-40B4-BE49-F238E27FC236}">
                <a16:creationId xmlns:a16="http://schemas.microsoft.com/office/drawing/2014/main" id="{4B423CC3-9B63-0023-5F16-BC50D849F435}"/>
              </a:ext>
            </a:extLst>
          </p:cNvPr>
          <p:cNvSpPr/>
          <p:nvPr/>
        </p:nvSpPr>
        <p:spPr>
          <a:xfrm>
            <a:off x="4355976" y="2620894"/>
            <a:ext cx="504056" cy="3760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 name="Denkblase: wolkenförmig 3">
            <a:extLst>
              <a:ext uri="{FF2B5EF4-FFF2-40B4-BE49-F238E27FC236}">
                <a16:creationId xmlns:a16="http://schemas.microsoft.com/office/drawing/2014/main" id="{95B92311-BCF2-D0C1-38D4-A819BA18127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6" name="Pfeil: nach unten 5">
            <a:extLst>
              <a:ext uri="{FF2B5EF4-FFF2-40B4-BE49-F238E27FC236}">
                <a16:creationId xmlns:a16="http://schemas.microsoft.com/office/drawing/2014/main" id="{EBBBA5DA-6D86-6815-D286-333D884E47D2}"/>
              </a:ext>
            </a:extLst>
          </p:cNvPr>
          <p:cNvSpPr/>
          <p:nvPr/>
        </p:nvSpPr>
        <p:spPr>
          <a:xfrm>
            <a:off x="4427984" y="1661905"/>
            <a:ext cx="288032" cy="864096"/>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982718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151262" cy="3563604"/>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ist genetische Vielfalt?</a:t>
            </a:r>
          </a:p>
          <a:p>
            <a:pPr>
              <a:lnSpc>
                <a:spcPct val="120000"/>
              </a:lnSpc>
            </a:pPr>
            <a:endParaRPr lang="de-CH" sz="14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Vorliegen von Unterschieden in der Erbsubstanz bei Individuen derselben Art innerhalb einer Population.</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420888"/>
            <a:ext cx="4509120" cy="3196394"/>
          </a:xfrm>
          <a:prstGeom prst="rect">
            <a:avLst/>
          </a:prstGeom>
        </p:spPr>
      </p:pic>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33</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74361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151262" cy="3493200"/>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nützt genetische Vielfalt innerhalb einer Population?</a:t>
            </a:r>
          </a:p>
          <a:p>
            <a:pPr marL="342900" indent="-342900">
              <a:lnSpc>
                <a:spcPct val="120000"/>
              </a:lnSpc>
              <a:buFontTx/>
              <a:buChar char="-"/>
            </a:pPr>
            <a:r>
              <a:rPr lang="de-CH" sz="2000" dirty="0">
                <a:latin typeface="Arial" panose="020B0604020202020204" pitchFamily="34" charset="0"/>
                <a:cs typeface="Arial" panose="020B0604020202020204" pitchFamily="34" charset="0"/>
              </a:rPr>
              <a:t>Vermeiden von Inzucht</a:t>
            </a:r>
          </a:p>
          <a:p>
            <a:pPr marL="342900" indent="-342900">
              <a:lnSpc>
                <a:spcPct val="120000"/>
              </a:lnSpc>
              <a:buFontTx/>
              <a:buChar char="-"/>
            </a:pPr>
            <a:r>
              <a:rPr lang="de-CH" sz="2000" dirty="0">
                <a:latin typeface="Arial" panose="020B0604020202020204" pitchFamily="34" charset="0"/>
                <a:cs typeface="Arial" panose="020B0604020202020204" pitchFamily="34" charset="0"/>
              </a:rPr>
              <a:t>Resistenz gegenüber von Krankheiten</a:t>
            </a:r>
          </a:p>
          <a:p>
            <a:pPr marL="342900" indent="-342900">
              <a:lnSpc>
                <a:spcPct val="120000"/>
              </a:lnSpc>
              <a:buFontTx/>
              <a:buChar char="-"/>
            </a:pPr>
            <a:r>
              <a:rPr lang="de-CH" sz="2000" dirty="0">
                <a:latin typeface="Arial" panose="020B0604020202020204" pitchFamily="34" charset="0"/>
                <a:cs typeface="Arial" panose="020B0604020202020204" pitchFamily="34" charset="0"/>
              </a:rPr>
              <a:t>Abfangen kurzfristiger Änderungen der Lebensbedingungen</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420888"/>
            <a:ext cx="4509120" cy="3196394"/>
          </a:xfrm>
          <a:prstGeom prst="rect">
            <a:avLst/>
          </a:prstGeom>
        </p:spPr>
      </p:pic>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34</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43469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1865521"/>
            <a:ext cx="3151262" cy="411760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Inzuchtdepression:</a:t>
            </a:r>
          </a:p>
          <a:p>
            <a:pPr>
              <a:lnSpc>
                <a:spcPct val="120000"/>
              </a:lnSpc>
            </a:pPr>
            <a:r>
              <a:rPr lang="de-CH" sz="2200" dirty="0">
                <a:latin typeface="Arial" panose="020B0604020202020204" pitchFamily="34" charset="0"/>
                <a:cs typeface="Arial" panose="020B0604020202020204" pitchFamily="34" charset="0"/>
              </a:rPr>
              <a:t>Das Paaren erblich ähnlicher Individuen fördert das Auftreten nachteiliger Gene. Erbkrankheiten werden häufiger, die Vitalität der Population sinkt. Genetische Vielfalt verhindert dies.</a:t>
            </a:r>
            <a:endParaRPr lang="de-CH" sz="2000" dirty="0">
              <a:latin typeface="Arial" panose="020B0604020202020204" pitchFamily="34" charset="0"/>
              <a:cs typeface="Arial" panose="020B0604020202020204" pitchFamily="34" charset="0"/>
            </a:endParaRPr>
          </a:p>
        </p:txBody>
      </p:sp>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35</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4" name="Grafik 3" descr="Ein Bild, das Zeichnung, Kinderkunst, Text, Origami enthält.&#10;&#10;Automatisch generierte Beschreibung">
            <a:extLst>
              <a:ext uri="{FF2B5EF4-FFF2-40B4-BE49-F238E27FC236}">
                <a16:creationId xmlns:a16="http://schemas.microsoft.com/office/drawing/2014/main" id="{F58BA920-D242-18CE-06EF-768AC7756D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7265" y="2502309"/>
            <a:ext cx="4578085" cy="3433564"/>
          </a:xfrm>
          <a:prstGeom prst="rect">
            <a:avLst/>
          </a:prstGeom>
        </p:spPr>
      </p:pic>
      <p:sp>
        <p:nvSpPr>
          <p:cNvPr id="6" name="Textfeld 5">
            <a:extLst>
              <a:ext uri="{FF2B5EF4-FFF2-40B4-BE49-F238E27FC236}">
                <a16:creationId xmlns:a16="http://schemas.microsoft.com/office/drawing/2014/main" id="{D1538BA4-CE95-A005-20A6-547B36EBB6D7}"/>
              </a:ext>
            </a:extLst>
          </p:cNvPr>
          <p:cNvSpPr txBox="1"/>
          <p:nvPr/>
        </p:nvSpPr>
        <p:spPr>
          <a:xfrm>
            <a:off x="5713149" y="5983123"/>
            <a:ext cx="2788798" cy="338554"/>
          </a:xfrm>
          <a:prstGeom prst="rect">
            <a:avLst/>
          </a:prstGeom>
          <a:solidFill>
            <a:schemeClr val="bg1"/>
          </a:solidFill>
          <a:ln>
            <a:solidFill>
              <a:schemeClr val="tx1"/>
            </a:solidFill>
          </a:ln>
        </p:spPr>
        <p:txBody>
          <a:bodyPr wrap="square">
            <a:spAutoFit/>
          </a:bodyPr>
          <a:lstStyle/>
          <a:p>
            <a:r>
              <a:rPr lang="de-CH" sz="800" dirty="0"/>
              <a:t>Quelle: https://das-maeuseasyl.de/gesundheit/gesunderhaltung/inzucht/</a:t>
            </a:r>
          </a:p>
        </p:txBody>
      </p:sp>
    </p:spTree>
    <p:extLst>
      <p:ext uri="{BB962C8B-B14F-4D97-AF65-F5344CB8AC3E}">
        <p14:creationId xmlns:p14="http://schemas.microsoft.com/office/powerpoint/2010/main" val="3623503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151262" cy="371133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Resistenz gegenüber Krankheiten:</a:t>
            </a:r>
          </a:p>
          <a:p>
            <a:pPr>
              <a:lnSpc>
                <a:spcPct val="120000"/>
              </a:lnSpc>
            </a:pPr>
            <a:r>
              <a:rPr lang="de-CH" sz="2200" dirty="0">
                <a:latin typeface="Arial" panose="020B0604020202020204" pitchFamily="34" charset="0"/>
                <a:cs typeface="Arial" panose="020B0604020202020204" pitchFamily="34" charset="0"/>
              </a:rPr>
              <a:t>Die Chance, dass in der Population resistente Individuen vorhanden sind, ist grösser, wenn die Population genetisch vielfältiger ist.</a:t>
            </a:r>
            <a:endParaRPr lang="de-CH" sz="2000" dirty="0">
              <a:latin typeface="Arial" panose="020B0604020202020204" pitchFamily="34" charset="0"/>
              <a:cs typeface="Arial" panose="020B0604020202020204" pitchFamily="34" charset="0"/>
            </a:endParaRPr>
          </a:p>
        </p:txBody>
      </p:sp>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36</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0FC0AF97-48F4-7C12-4FDC-697AAEA9D3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8806" y="2420888"/>
            <a:ext cx="4896544" cy="4049510"/>
          </a:xfrm>
          <a:prstGeom prst="rect">
            <a:avLst/>
          </a:prstGeom>
        </p:spPr>
      </p:pic>
    </p:spTree>
    <p:extLst>
      <p:ext uri="{BB962C8B-B14F-4D97-AF65-F5344CB8AC3E}">
        <p14:creationId xmlns:p14="http://schemas.microsoft.com/office/powerpoint/2010/main" val="2414569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37</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0BB7CC2B-F7BA-0D42-D183-7E1E70AB508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25778" y="3170113"/>
            <a:ext cx="4910184" cy="2847914"/>
          </a:xfrm>
          <a:prstGeom prst="rect">
            <a:avLst/>
          </a:prstGeom>
        </p:spPr>
      </p:pic>
      <p:sp>
        <p:nvSpPr>
          <p:cNvPr id="4" name="TextBox 6">
            <a:extLst>
              <a:ext uri="{FF2B5EF4-FFF2-40B4-BE49-F238E27FC236}">
                <a16:creationId xmlns:a16="http://schemas.microsoft.com/office/drawing/2014/main" id="{BB28C311-62DD-7173-E256-060C4755CB78}"/>
              </a:ext>
            </a:extLst>
          </p:cNvPr>
          <p:cNvSpPr txBox="1"/>
          <p:nvPr/>
        </p:nvSpPr>
        <p:spPr>
          <a:xfrm>
            <a:off x="628650" y="2420888"/>
            <a:ext cx="3151262" cy="3597139"/>
          </a:xfrm>
          <a:prstGeom prst="rect">
            <a:avLst/>
          </a:prstGeom>
          <a:noFill/>
        </p:spPr>
        <p:txBody>
          <a:bodyPr wrap="square" rtlCol="0">
            <a:spAutoFit/>
          </a:bodyPr>
          <a:lstStyle/>
          <a:p>
            <a:pPr>
              <a:lnSpc>
                <a:spcPct val="120000"/>
              </a:lnSpc>
            </a:pPr>
            <a:r>
              <a:rPr lang="de-CH" sz="2400" dirty="0">
                <a:latin typeface="Arial" panose="020B0604020202020204" pitchFamily="34" charset="0"/>
                <a:cs typeface="Arial" panose="020B0604020202020204" pitchFamily="34" charset="0"/>
              </a:rPr>
              <a:t>Abfangen kurzfristiger Änderungen der Lebensbedingungen:</a:t>
            </a:r>
          </a:p>
          <a:p>
            <a:pPr>
              <a:lnSpc>
                <a:spcPct val="120000"/>
              </a:lnSpc>
            </a:pPr>
            <a:r>
              <a:rPr lang="de-CH" sz="2400" dirty="0">
                <a:latin typeface="Arial" panose="020B0604020202020204" pitchFamily="34" charset="0"/>
                <a:cs typeface="Arial" panose="020B0604020202020204" pitchFamily="34" charset="0"/>
              </a:rPr>
              <a:t>Genetisch vielfältige Populationen überleben eher kurzfristige Extrem-ereignisse.</a:t>
            </a:r>
          </a:p>
        </p:txBody>
      </p:sp>
    </p:spTree>
    <p:extLst>
      <p:ext uri="{BB962C8B-B14F-4D97-AF65-F5344CB8AC3E}">
        <p14:creationId xmlns:p14="http://schemas.microsoft.com/office/powerpoint/2010/main" val="14024383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439294" cy="3123868"/>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nützt genetische Vielfalt innerhalb einer Population?</a:t>
            </a:r>
          </a:p>
          <a:p>
            <a:pPr marL="342900" indent="-342900">
              <a:lnSpc>
                <a:spcPct val="120000"/>
              </a:lnSpc>
              <a:buFontTx/>
              <a:buChar char="-"/>
            </a:pPr>
            <a:r>
              <a:rPr lang="de-CH" sz="2000" dirty="0">
                <a:latin typeface="Arial" panose="020B0604020202020204" pitchFamily="34" charset="0"/>
                <a:cs typeface="Arial" panose="020B0604020202020204" pitchFamily="34" charset="0"/>
              </a:rPr>
              <a:t>Anpassungsfähigkeit, falls sich die Lebens-bedingungen langfristig ändern (z.B. durch Veränderung des Klimas)</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420888"/>
            <a:ext cx="4509120" cy="3196394"/>
          </a:xfrm>
          <a:prstGeom prst="rect">
            <a:avLst/>
          </a:prstGeom>
        </p:spPr>
      </p:pic>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38</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83200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439294" cy="3123868"/>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Was nützt genetische Vielfalt innerhalb einer Population?</a:t>
            </a:r>
          </a:p>
          <a:p>
            <a:pPr marL="342900" indent="-342900">
              <a:lnSpc>
                <a:spcPct val="120000"/>
              </a:lnSpc>
              <a:buFontTx/>
              <a:buChar char="-"/>
            </a:pPr>
            <a:r>
              <a:rPr lang="de-CH" sz="2000" dirty="0">
                <a:latin typeface="Arial" panose="020B0604020202020204" pitchFamily="34" charset="0"/>
                <a:cs typeface="Arial" panose="020B0604020202020204" pitchFamily="34" charset="0"/>
              </a:rPr>
              <a:t>Anpassungsfähigkeit, falls sich die Lebens-bedingungen langfristig ändern (z.B. durch Veränderung des Klimas)</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420888"/>
            <a:ext cx="4509120" cy="3196394"/>
          </a:xfrm>
          <a:prstGeom prst="rect">
            <a:avLst/>
          </a:prstGeom>
        </p:spPr>
      </p:pic>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39</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3" name="TextBox 11">
            <a:extLst>
              <a:ext uri="{FF2B5EF4-FFF2-40B4-BE49-F238E27FC236}">
                <a16:creationId xmlns:a16="http://schemas.microsoft.com/office/drawing/2014/main" id="{8070A075-A565-CE0D-C16D-23AF3C87E792}"/>
              </a:ext>
            </a:extLst>
          </p:cNvPr>
          <p:cNvSpPr txBox="1"/>
          <p:nvPr/>
        </p:nvSpPr>
        <p:spPr>
          <a:xfrm rot="20625474">
            <a:off x="1733246" y="3234256"/>
            <a:ext cx="5308756"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Ohne genetische Vielfalt keine Evolution: Denn ohne </a:t>
            </a:r>
            <a:r>
              <a:rPr lang="de-CH" sz="2400" dirty="0">
                <a:solidFill>
                  <a:prstClr val="black"/>
                </a:solidFill>
                <a:latin typeface="Arial" panose="020B0604020202020204" pitchFamily="34" charset="0"/>
                <a:cs typeface="Arial" panose="020B0604020202020204" pitchFamily="34" charset="0"/>
              </a:rPr>
              <a:t>Vielfalt hat die natürliche Selektion nichts, woraus sie die Besten auswählen kann…</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82823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43088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4</a:t>
            </a:fld>
            <a:endParaRPr lang="de-CH" dirty="0"/>
          </a:p>
        </p:txBody>
      </p:sp>
    </p:spTree>
    <p:extLst>
      <p:ext uri="{BB962C8B-B14F-4D97-AF65-F5344CB8AC3E}">
        <p14:creationId xmlns:p14="http://schemas.microsoft.com/office/powerpoint/2010/main" val="13843847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151262"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Lokale Populationen können sich genetisch von anderen  Populationen unterscheiden (angepasst an lokale Umweltbedingungen).</a:t>
            </a:r>
          </a:p>
          <a:p>
            <a:pPr>
              <a:lnSpc>
                <a:spcPct val="120000"/>
              </a:lnSpc>
            </a:pPr>
            <a:r>
              <a:rPr lang="de-CH" sz="2200" dirty="0">
                <a:latin typeface="Arial" panose="020B0604020202020204" pitchFamily="34" charset="0"/>
                <a:cs typeface="Arial" panose="020B0604020202020204" pitchFamily="34" charset="0"/>
              </a:rPr>
              <a:t>-&gt; Ökotypen</a:t>
            </a:r>
          </a:p>
        </p:txBody>
      </p:sp>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40</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4" name="Grafik 3" descr="Ein Bild, das draußen, Himmel, Straße, Verkehrsweg enthält.&#10;&#10;Automatisch generierte Beschreibung">
            <a:extLst>
              <a:ext uri="{FF2B5EF4-FFF2-40B4-BE49-F238E27FC236}">
                <a16:creationId xmlns:a16="http://schemas.microsoft.com/office/drawing/2014/main" id="{717F50B0-8192-665A-A4DE-A2B4BAADF1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29773" y="2425824"/>
            <a:ext cx="5128058" cy="2952750"/>
          </a:xfrm>
          <a:prstGeom prst="rect">
            <a:avLst/>
          </a:prstGeom>
        </p:spPr>
      </p:pic>
      <p:sp>
        <p:nvSpPr>
          <p:cNvPr id="6" name="TextBox 6">
            <a:extLst>
              <a:ext uri="{FF2B5EF4-FFF2-40B4-BE49-F238E27FC236}">
                <a16:creationId xmlns:a16="http://schemas.microsoft.com/office/drawing/2014/main" id="{C4D9FC6D-CCBF-B8AC-4590-7F66301E9CF9}"/>
              </a:ext>
            </a:extLst>
          </p:cNvPr>
          <p:cNvSpPr txBox="1"/>
          <p:nvPr/>
        </p:nvSpPr>
        <p:spPr>
          <a:xfrm>
            <a:off x="3729772" y="4941168"/>
            <a:ext cx="5128057" cy="800476"/>
          </a:xfrm>
          <a:prstGeom prst="rect">
            <a:avLst/>
          </a:prstGeom>
          <a:noFill/>
        </p:spPr>
        <p:txBody>
          <a:bodyPr wrap="square" rtlCol="0">
            <a:spAutoFit/>
          </a:bodyPr>
          <a:lstStyle/>
          <a:p>
            <a:pPr>
              <a:lnSpc>
                <a:spcPct val="120000"/>
              </a:lnSpc>
            </a:pPr>
            <a:endParaRPr lang="de-CH" sz="2200" dirty="0">
              <a:latin typeface="Arial" panose="020B0604020202020204" pitchFamily="34" charset="0"/>
              <a:cs typeface="Arial" panose="020B0604020202020204" pitchFamily="34" charset="0"/>
            </a:endParaRPr>
          </a:p>
          <a:p>
            <a:pPr>
              <a:lnSpc>
                <a:spcPct val="120000"/>
              </a:lnSpc>
            </a:pPr>
            <a:r>
              <a:rPr lang="de-CH" dirty="0">
                <a:latin typeface="Arial" panose="020B0604020202020204" pitchFamily="34" charset="0"/>
                <a:cs typeface="Arial" panose="020B0604020202020204" pitchFamily="34" charset="0"/>
              </a:rPr>
              <a:t>z.B. Birken-Experiment von </a:t>
            </a:r>
            <a:r>
              <a:rPr lang="de-CH" dirty="0" err="1">
                <a:latin typeface="Arial" panose="020B0604020202020204" pitchFamily="34" charset="0"/>
                <a:cs typeface="Arial" panose="020B0604020202020204" pitchFamily="34" charset="0"/>
              </a:rPr>
              <a:t>Göte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Thuresson</a:t>
            </a:r>
            <a:r>
              <a:rPr lang="de-CH"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861531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420888"/>
            <a:ext cx="3151262"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Lokale Populationen können sich genetisch von anderen  Populationen unterscheiden (angepasst an lokale Umweltbedingungen).</a:t>
            </a:r>
          </a:p>
          <a:p>
            <a:pPr>
              <a:lnSpc>
                <a:spcPct val="120000"/>
              </a:lnSpc>
            </a:pPr>
            <a:r>
              <a:rPr lang="de-CH" sz="2200" dirty="0">
                <a:latin typeface="Arial" panose="020B0604020202020204" pitchFamily="34" charset="0"/>
                <a:cs typeface="Arial" panose="020B0604020202020204" pitchFamily="34" charset="0"/>
              </a:rPr>
              <a:t>-&gt; Ökotypen</a:t>
            </a:r>
          </a:p>
        </p:txBody>
      </p:sp>
      <p:sp>
        <p:nvSpPr>
          <p:cNvPr id="8" name="Fußzeilenplatzhalter 1">
            <a:extLst>
              <a:ext uri="{FF2B5EF4-FFF2-40B4-BE49-F238E27FC236}">
                <a16:creationId xmlns:a16="http://schemas.microsoft.com/office/drawing/2014/main" id="{74F8181B-C986-C899-55BD-6D90344F4B2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FA6FD612-04A8-8D01-AE0D-83B0C6AD0DE5}"/>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41</a:t>
            </a:fld>
            <a:endParaRPr lang="de-CH" dirty="0"/>
          </a:p>
        </p:txBody>
      </p:sp>
      <p:sp>
        <p:nvSpPr>
          <p:cNvPr id="11" name="Titel 1">
            <a:extLst>
              <a:ext uri="{FF2B5EF4-FFF2-40B4-BE49-F238E27FC236}">
                <a16:creationId xmlns:a16="http://schemas.microsoft.com/office/drawing/2014/main" id="{48A405E6-4AC0-421C-D95F-28FB86DAB53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Denkblase: wolkenförmig 1">
            <a:extLst>
              <a:ext uri="{FF2B5EF4-FFF2-40B4-BE49-F238E27FC236}">
                <a16:creationId xmlns:a16="http://schemas.microsoft.com/office/drawing/2014/main" id="{9028A39B-A7FF-141B-D2AD-9AC20DE47F4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4" name="Grafik 3" descr="Ein Bild, das draußen, Himmel, Straße, Verkehrsweg enthält.&#10;&#10;Automatisch generierte Beschreibung">
            <a:extLst>
              <a:ext uri="{FF2B5EF4-FFF2-40B4-BE49-F238E27FC236}">
                <a16:creationId xmlns:a16="http://schemas.microsoft.com/office/drawing/2014/main" id="{717F50B0-8192-665A-A4DE-A2B4BAADF1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29773" y="2425824"/>
            <a:ext cx="5128058" cy="2952750"/>
          </a:xfrm>
          <a:prstGeom prst="rect">
            <a:avLst/>
          </a:prstGeom>
        </p:spPr>
      </p:pic>
      <p:sp>
        <p:nvSpPr>
          <p:cNvPr id="6" name="TextBox 6">
            <a:extLst>
              <a:ext uri="{FF2B5EF4-FFF2-40B4-BE49-F238E27FC236}">
                <a16:creationId xmlns:a16="http://schemas.microsoft.com/office/drawing/2014/main" id="{C4D9FC6D-CCBF-B8AC-4590-7F66301E9CF9}"/>
              </a:ext>
            </a:extLst>
          </p:cNvPr>
          <p:cNvSpPr txBox="1"/>
          <p:nvPr/>
        </p:nvSpPr>
        <p:spPr>
          <a:xfrm>
            <a:off x="3729772" y="4941168"/>
            <a:ext cx="5128057" cy="800476"/>
          </a:xfrm>
          <a:prstGeom prst="rect">
            <a:avLst/>
          </a:prstGeom>
          <a:noFill/>
        </p:spPr>
        <p:txBody>
          <a:bodyPr wrap="square" rtlCol="0">
            <a:spAutoFit/>
          </a:bodyPr>
          <a:lstStyle/>
          <a:p>
            <a:pPr>
              <a:lnSpc>
                <a:spcPct val="120000"/>
              </a:lnSpc>
            </a:pPr>
            <a:endParaRPr lang="de-CH" sz="2200" dirty="0">
              <a:latin typeface="Arial" panose="020B0604020202020204" pitchFamily="34" charset="0"/>
              <a:cs typeface="Arial" panose="020B0604020202020204" pitchFamily="34" charset="0"/>
            </a:endParaRPr>
          </a:p>
          <a:p>
            <a:pPr>
              <a:lnSpc>
                <a:spcPct val="120000"/>
              </a:lnSpc>
            </a:pPr>
            <a:r>
              <a:rPr lang="de-CH" dirty="0">
                <a:latin typeface="Arial" panose="020B0604020202020204" pitchFamily="34" charset="0"/>
                <a:cs typeface="Arial" panose="020B0604020202020204" pitchFamily="34" charset="0"/>
              </a:rPr>
              <a:t>z.B. Birken-Experiment von </a:t>
            </a:r>
            <a:r>
              <a:rPr lang="de-CH" dirty="0" err="1">
                <a:latin typeface="Arial" panose="020B0604020202020204" pitchFamily="34" charset="0"/>
                <a:cs typeface="Arial" panose="020B0604020202020204" pitchFamily="34" charset="0"/>
              </a:rPr>
              <a:t>Göte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Thuresson</a:t>
            </a:r>
            <a:r>
              <a:rPr lang="de-CH" dirty="0">
                <a:latin typeface="Arial" panose="020B0604020202020204" pitchFamily="34" charset="0"/>
                <a:cs typeface="Arial" panose="020B0604020202020204" pitchFamily="34" charset="0"/>
              </a:rPr>
              <a:t>.</a:t>
            </a:r>
          </a:p>
        </p:txBody>
      </p:sp>
      <p:sp>
        <p:nvSpPr>
          <p:cNvPr id="3" name="TextBox 11">
            <a:extLst>
              <a:ext uri="{FF2B5EF4-FFF2-40B4-BE49-F238E27FC236}">
                <a16:creationId xmlns:a16="http://schemas.microsoft.com/office/drawing/2014/main" id="{D86152AF-1AF2-F9F8-2E8A-96DDAA7607ED}"/>
              </a:ext>
            </a:extLst>
          </p:cNvPr>
          <p:cNvSpPr txBox="1"/>
          <p:nvPr/>
        </p:nvSpPr>
        <p:spPr>
          <a:xfrm rot="20625474">
            <a:off x="1661109" y="3288594"/>
            <a:ext cx="5565828"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Auszuchtdepression: Wenn </a:t>
            </a:r>
            <a:r>
              <a:rPr lang="de-CH" sz="2400" dirty="0"/>
              <a:t>Kreuzungen zwischen zwei genetisch entfernten Populationen einer Verringerung der Fitness der Populationen führen.</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88139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083249"/>
            <a:ext cx="4509120" cy="3196394"/>
          </a:xfrm>
          <a:prstGeom prst="rect">
            <a:avLst/>
          </a:prstGeom>
        </p:spPr>
      </p:pic>
      <p:sp>
        <p:nvSpPr>
          <p:cNvPr id="8" name="Textfeld 7">
            <a:extLst>
              <a:ext uri="{FF2B5EF4-FFF2-40B4-BE49-F238E27FC236}">
                <a16:creationId xmlns:a16="http://schemas.microsoft.com/office/drawing/2014/main" id="{86CB9367-1A9C-1F97-B853-94ADBED96CEE}"/>
              </a:ext>
            </a:extLst>
          </p:cNvPr>
          <p:cNvSpPr txBox="1"/>
          <p:nvPr/>
        </p:nvSpPr>
        <p:spPr>
          <a:xfrm>
            <a:off x="628650" y="1916832"/>
            <a:ext cx="5887566" cy="3970318"/>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Vielfalt der Gene, erstes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Die genetische Vielfalt ist die «Versicherung» für den längerfristigen Fortbestand einer Population. Eine genügend grosse genetische Vielfalt ist also entscheidend!</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Um die Biodiversität zu erhalten und zu fördern,…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die Populationen genetisch genügend vielfältig sein, damit sie längerfristig überleben.</a:t>
            </a:r>
            <a:endParaRPr lang="de-CH" sz="2000" b="1" dirty="0">
              <a:latin typeface="Arial" panose="020B0604020202020204" pitchFamily="34" charset="0"/>
              <a:cs typeface="Arial" panose="020B0604020202020204" pitchFamily="34" charset="0"/>
            </a:endParaRPr>
          </a:p>
        </p:txBody>
      </p:sp>
      <p:sp>
        <p:nvSpPr>
          <p:cNvPr id="9" name="Fußzeilenplatzhalter 1">
            <a:extLst>
              <a:ext uri="{FF2B5EF4-FFF2-40B4-BE49-F238E27FC236}">
                <a16:creationId xmlns:a16="http://schemas.microsoft.com/office/drawing/2014/main" id="{F672F0B3-3384-72B1-906B-3619E961BEB8}"/>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0" name="Foliennummernplatzhalter 4">
            <a:extLst>
              <a:ext uri="{FF2B5EF4-FFF2-40B4-BE49-F238E27FC236}">
                <a16:creationId xmlns:a16="http://schemas.microsoft.com/office/drawing/2014/main" id="{C25727F3-F8B6-43AD-F251-02E3D2AAE2F8}"/>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42</a:t>
            </a:fld>
            <a:endParaRPr lang="de-CH" dirty="0"/>
          </a:p>
        </p:txBody>
      </p:sp>
      <p:sp>
        <p:nvSpPr>
          <p:cNvPr id="3" name="Denkblase: wolkenförmig 2">
            <a:extLst>
              <a:ext uri="{FF2B5EF4-FFF2-40B4-BE49-F238E27FC236}">
                <a16:creationId xmlns:a16="http://schemas.microsoft.com/office/drawing/2014/main" id="{25A05CCF-F46A-D945-98D7-9BE29EF86C70}"/>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7" name="Titel 1">
            <a:extLst>
              <a:ext uri="{FF2B5EF4-FFF2-40B4-BE49-F238E27FC236}">
                <a16:creationId xmlns:a16="http://schemas.microsoft.com/office/drawing/2014/main" id="{D59F79BF-4CFB-76B4-C549-5FD33E86B531}"/>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22992776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348880"/>
            <a:ext cx="322327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Die Frage ist: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Was braucht es, damit eine Population genetisch genügend vielfältig ist, um längerfristig zu überleben?</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348880"/>
            <a:ext cx="4509120" cy="3196394"/>
          </a:xfrm>
          <a:prstGeom prst="rect">
            <a:avLst/>
          </a:prstGeom>
        </p:spPr>
      </p:pic>
      <p:sp>
        <p:nvSpPr>
          <p:cNvPr id="8" name="Fußzeilenplatzhalter 1">
            <a:extLst>
              <a:ext uri="{FF2B5EF4-FFF2-40B4-BE49-F238E27FC236}">
                <a16:creationId xmlns:a16="http://schemas.microsoft.com/office/drawing/2014/main" id="{8D538D36-F01F-FD2B-EBD0-B31605BD579B}"/>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15DC25B0-12D4-A798-542B-709F7CA00AAD}"/>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43</a:t>
            </a:fld>
            <a:endParaRPr lang="de-CH" dirty="0"/>
          </a:p>
        </p:txBody>
      </p:sp>
      <p:sp>
        <p:nvSpPr>
          <p:cNvPr id="3" name="Denkblase: wolkenförmig 2">
            <a:extLst>
              <a:ext uri="{FF2B5EF4-FFF2-40B4-BE49-F238E27FC236}">
                <a16:creationId xmlns:a16="http://schemas.microsoft.com/office/drawing/2014/main" id="{688707E5-1685-32CD-7FED-DBA2E1CCDB7E}"/>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0" name="Titel 1">
            <a:extLst>
              <a:ext uri="{FF2B5EF4-FFF2-40B4-BE49-F238E27FC236}">
                <a16:creationId xmlns:a16="http://schemas.microsoft.com/office/drawing/2014/main" id="{548B454A-AE03-54FB-A965-F9173BA40CA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15759111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8650" y="2348880"/>
            <a:ext cx="3223270" cy="276338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Generell gilt:</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Je grösser eine Population ist (je mehr Individuen), desto grösser ist ihre genetische Vielfalt.</a:t>
            </a:r>
          </a:p>
        </p:txBody>
      </p:sp>
      <p:pic>
        <p:nvPicPr>
          <p:cNvPr id="5" name="Grafik 4" descr="Ein Bild, das Baum, Gras, draußen, Feld enthält.&#10;&#10;Automatisch generierte Beschreibung">
            <a:extLst>
              <a:ext uri="{FF2B5EF4-FFF2-40B4-BE49-F238E27FC236}">
                <a16:creationId xmlns:a16="http://schemas.microsoft.com/office/drawing/2014/main" id="{E4611597-CEEB-76AC-B9AF-30506199EE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6230" y="2348880"/>
            <a:ext cx="4509120" cy="3196394"/>
          </a:xfrm>
          <a:prstGeom prst="rect">
            <a:avLst/>
          </a:prstGeom>
        </p:spPr>
      </p:pic>
      <p:sp>
        <p:nvSpPr>
          <p:cNvPr id="8" name="Fußzeilenplatzhalter 1">
            <a:extLst>
              <a:ext uri="{FF2B5EF4-FFF2-40B4-BE49-F238E27FC236}">
                <a16:creationId xmlns:a16="http://schemas.microsoft.com/office/drawing/2014/main" id="{8D538D36-F01F-FD2B-EBD0-B31605BD579B}"/>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15DC25B0-12D4-A798-542B-709F7CA00AAD}"/>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44</a:t>
            </a:fld>
            <a:endParaRPr lang="de-CH" dirty="0"/>
          </a:p>
        </p:txBody>
      </p:sp>
      <p:sp>
        <p:nvSpPr>
          <p:cNvPr id="3" name="Denkblase: wolkenförmig 2">
            <a:extLst>
              <a:ext uri="{FF2B5EF4-FFF2-40B4-BE49-F238E27FC236}">
                <a16:creationId xmlns:a16="http://schemas.microsoft.com/office/drawing/2014/main" id="{C1AD9F2D-B997-9828-3830-D1506B8DF0ED}"/>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0" name="Titel 1">
            <a:extLst>
              <a:ext uri="{FF2B5EF4-FFF2-40B4-BE49-F238E27FC236}">
                <a16:creationId xmlns:a16="http://schemas.microsoft.com/office/drawing/2014/main" id="{07609F6B-A955-AC36-B7E7-715D3E065717}"/>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4687252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352521" y="2028616"/>
            <a:ext cx="3427391" cy="323736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Abstecher auf eine Insel:</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Wie viel genetische Vielfalt ist nötig, damit die Population längerfristig auf der Insel überleben kann (d.h. nicht ausstirbt)?</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79912" y="2420888"/>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494012" y="5373216"/>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8" name="Fußzeilenplatzhalter 1">
            <a:extLst>
              <a:ext uri="{FF2B5EF4-FFF2-40B4-BE49-F238E27FC236}">
                <a16:creationId xmlns:a16="http://schemas.microsoft.com/office/drawing/2014/main" id="{6DAE28A7-83C5-A727-EB72-BC4B5DC79F1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1" name="Foliennummernplatzhalter 4">
            <a:extLst>
              <a:ext uri="{FF2B5EF4-FFF2-40B4-BE49-F238E27FC236}">
                <a16:creationId xmlns:a16="http://schemas.microsoft.com/office/drawing/2014/main" id="{C026CA88-C341-C445-C528-A6AE7AEA6FE4}"/>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45</a:t>
            </a:fld>
            <a:endParaRPr lang="de-CH" dirty="0"/>
          </a:p>
        </p:txBody>
      </p:sp>
      <p:sp>
        <p:nvSpPr>
          <p:cNvPr id="3" name="Denkblase: wolkenförmig 2">
            <a:extLst>
              <a:ext uri="{FF2B5EF4-FFF2-40B4-BE49-F238E27FC236}">
                <a16:creationId xmlns:a16="http://schemas.microsoft.com/office/drawing/2014/main" id="{6DFBF3DE-D352-EDF8-121C-0E4A1B9A61CC}"/>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2" name="Titel 1">
            <a:extLst>
              <a:ext uri="{FF2B5EF4-FFF2-40B4-BE49-F238E27FC236}">
                <a16:creationId xmlns:a16="http://schemas.microsoft.com/office/drawing/2014/main" id="{CDA72673-C119-2254-DFD8-21E62B1A826A}"/>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26508829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577945" y="2069255"/>
            <a:ext cx="3384376" cy="3788281"/>
          </a:xfrm>
          <a:prstGeom prst="rect">
            <a:avLst/>
          </a:prstGeom>
          <a:noFill/>
        </p:spPr>
        <p:txBody>
          <a:bodyPr wrap="square" rtlCol="0">
            <a:spAutoFit/>
          </a:bodyPr>
          <a:lstStyle/>
          <a:p>
            <a:pPr>
              <a:lnSpc>
                <a:spcPct val="120000"/>
              </a:lnSpc>
              <a:spcAft>
                <a:spcPts val="600"/>
              </a:spcAft>
            </a:pPr>
            <a:r>
              <a:rPr lang="de-CH" sz="2200" dirty="0">
                <a:latin typeface="Arial" panose="020B0604020202020204" pitchFamily="34" charset="0"/>
                <a:cs typeface="Arial" panose="020B0604020202020204" pitchFamily="34" charset="0"/>
              </a:rPr>
              <a:t>Abstecher auf eine Insel:</a:t>
            </a:r>
          </a:p>
          <a:p>
            <a:pPr>
              <a:lnSpc>
                <a:spcPct val="120000"/>
              </a:lnSpc>
            </a:pPr>
            <a:r>
              <a:rPr lang="de-CH" sz="2200" dirty="0">
                <a:latin typeface="Arial" panose="020B0604020202020204" pitchFamily="34" charset="0"/>
                <a:cs typeface="Arial" panose="020B0604020202020204" pitchFamily="34" charset="0"/>
              </a:rPr>
              <a:t>Wie gross muss eine Population sein, damit ihre genetische Vielfalt genügend gross ist, damit die Population längerfristig auf der Insel überleben kann (d.h. nicht ausstirbt)?</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1426" y="2492896"/>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494012" y="5373216"/>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8" name="Fußzeilenplatzhalter 1">
            <a:extLst>
              <a:ext uri="{FF2B5EF4-FFF2-40B4-BE49-F238E27FC236}">
                <a16:creationId xmlns:a16="http://schemas.microsoft.com/office/drawing/2014/main" id="{46CD4F4B-0FB0-1C08-ADA7-98FCDF08312B}"/>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1" name="Foliennummernplatzhalter 4">
            <a:extLst>
              <a:ext uri="{FF2B5EF4-FFF2-40B4-BE49-F238E27FC236}">
                <a16:creationId xmlns:a16="http://schemas.microsoft.com/office/drawing/2014/main" id="{C532BFE7-FCB7-1290-292F-95547D1C748F}"/>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46</a:t>
            </a:fld>
            <a:endParaRPr lang="de-CH" dirty="0"/>
          </a:p>
        </p:txBody>
      </p:sp>
      <p:sp>
        <p:nvSpPr>
          <p:cNvPr id="3" name="Denkblase: wolkenförmig 2">
            <a:extLst>
              <a:ext uri="{FF2B5EF4-FFF2-40B4-BE49-F238E27FC236}">
                <a16:creationId xmlns:a16="http://schemas.microsoft.com/office/drawing/2014/main" id="{5F683A0E-A7E8-9CEA-69C4-6973E2C6BF5D}"/>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2" name="Titel 1">
            <a:extLst>
              <a:ext uri="{FF2B5EF4-FFF2-40B4-BE49-F238E27FC236}">
                <a16:creationId xmlns:a16="http://schemas.microsoft.com/office/drawing/2014/main" id="{CE533978-4C83-0A56-913E-5C3336689A38}"/>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3450812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628650" y="2420888"/>
            <a:ext cx="3007246" cy="1905073"/>
          </a:xfrm>
          <a:prstGeom prst="rect">
            <a:avLst/>
          </a:prstGeom>
          <a:solidFill>
            <a:srgbClr val="FFC000"/>
          </a:solidFill>
          <a:ln>
            <a:solidFill>
              <a:schemeClr val="accent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Die kleinste längerfristig überlebensfähige Populationsgrösse liegt im Bereich von 5’000-10’000 Individuen!!</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79912" y="2420888"/>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494012" y="5373216"/>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4" name="Textfeld 3">
            <a:extLst>
              <a:ext uri="{FF2B5EF4-FFF2-40B4-BE49-F238E27FC236}">
                <a16:creationId xmlns:a16="http://schemas.microsoft.com/office/drawing/2014/main" id="{DB6F7DDA-A4ED-753D-90F0-545B0B67B3F4}"/>
              </a:ext>
            </a:extLst>
          </p:cNvPr>
          <p:cNvSpPr txBox="1"/>
          <p:nvPr/>
        </p:nvSpPr>
        <p:spPr>
          <a:xfrm>
            <a:off x="628650" y="4437112"/>
            <a:ext cx="3007246" cy="553998"/>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a:latin typeface="Verdana" panose="020B0604030504040204" pitchFamily="34" charset="0"/>
              </a:rPr>
              <a:t>Hoeck P.E.A., Tobler U., Holderegger R., Bollmann K., Keller L.F. (2016): </a:t>
            </a:r>
            <a:r>
              <a:rPr lang="de-CH" sz="600" b="0" i="0" u="none" strike="noStrike" baseline="0" dirty="0" err="1">
                <a:latin typeface="Verdana" panose="020B0604030504040204" pitchFamily="34" charset="0"/>
              </a:rPr>
              <a:t>Populationsokologie</a:t>
            </a:r>
            <a:r>
              <a:rPr lang="de-CH" sz="600" b="0" i="0" u="none" strike="noStrike" baseline="0" dirty="0">
                <a:latin typeface="Verdana" panose="020B0604030504040204" pitchFamily="34" charset="0"/>
              </a:rPr>
              <a:t>.</a:t>
            </a:r>
          </a:p>
          <a:p>
            <a:pPr algn="l"/>
            <a:r>
              <a:rPr lang="de-CH" sz="600" b="0" i="0" u="none" strike="noStrike" baseline="0" dirty="0">
                <a:latin typeface="Verdana" panose="020B0604030504040204" pitchFamily="34" charset="0"/>
              </a:rPr>
              <a:t>Fachbericht als Grundlage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die </a:t>
            </a:r>
            <a:r>
              <a:rPr lang="de-CH" sz="600" b="0" i="0" u="none" strike="noStrike" baseline="0" dirty="0" err="1">
                <a:latin typeface="Verdana" panose="020B0604030504040204" pitchFamily="34" charset="0"/>
              </a:rPr>
              <a:t>Erganzujg</a:t>
            </a:r>
            <a:r>
              <a:rPr lang="de-CH" sz="600" b="0" i="0" u="none" strike="noStrike" baseline="0" dirty="0">
                <a:latin typeface="Verdana" panose="020B0604030504040204" pitchFamily="34" charset="0"/>
              </a:rPr>
              <a:t> des Naturschutzgesamtkonzeptes des Kantons </a:t>
            </a:r>
            <a:r>
              <a:rPr lang="de-CH" sz="600" b="0" i="0" u="none" strike="noStrike" baseline="0" dirty="0" err="1">
                <a:latin typeface="Verdana" panose="020B0604030504040204" pitchFamily="34" charset="0"/>
              </a:rPr>
              <a:t>Zurich</a:t>
            </a:r>
            <a:endParaRPr lang="de-CH" sz="600" b="0" i="0" u="none" strike="noStrike" baseline="0" dirty="0">
              <a:latin typeface="Verdana" panose="020B0604030504040204" pitchFamily="34" charset="0"/>
            </a:endParaRPr>
          </a:p>
          <a:p>
            <a:pPr algn="l"/>
            <a:r>
              <a:rPr lang="de-CH" sz="600" b="0" i="0" u="none" strike="noStrike" baseline="0" dirty="0">
                <a:latin typeface="Verdana" panose="020B0604030504040204" pitchFamily="34" charset="0"/>
              </a:rPr>
              <a:t>im Auftrag der Fachstelle Naturschutz, Amt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Landschaft und Natur.</a:t>
            </a:r>
            <a:endParaRPr lang="de-CH" sz="600" dirty="0"/>
          </a:p>
        </p:txBody>
      </p:sp>
      <p:sp>
        <p:nvSpPr>
          <p:cNvPr id="11" name="Fußzeilenplatzhalter 1">
            <a:extLst>
              <a:ext uri="{FF2B5EF4-FFF2-40B4-BE49-F238E27FC236}">
                <a16:creationId xmlns:a16="http://schemas.microsoft.com/office/drawing/2014/main" id="{30F175FF-12F4-E6FA-9F47-5A88D119C81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82C53B85-FB82-4F2C-7140-07A35575A77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47</a:t>
            </a:fld>
            <a:endParaRPr lang="de-CH" dirty="0"/>
          </a:p>
        </p:txBody>
      </p:sp>
      <p:sp>
        <p:nvSpPr>
          <p:cNvPr id="3" name="Denkblase: wolkenförmig 2">
            <a:extLst>
              <a:ext uri="{FF2B5EF4-FFF2-40B4-BE49-F238E27FC236}">
                <a16:creationId xmlns:a16="http://schemas.microsoft.com/office/drawing/2014/main" id="{49B49B5E-14B5-060D-A18B-01AFEC672E75}"/>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3" name="Titel 1">
            <a:extLst>
              <a:ext uri="{FF2B5EF4-FFF2-40B4-BE49-F238E27FC236}">
                <a16:creationId xmlns:a16="http://schemas.microsoft.com/office/drawing/2014/main" id="{40B06693-3FE3-E8F0-F510-43E3D0C7491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805879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512058" y="2276872"/>
            <a:ext cx="3511372" cy="350820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Grundsatz:</a:t>
            </a:r>
          </a:p>
          <a:p>
            <a:endParaRPr lang="de-CH"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Grosse Inseln können grosse Populationen beherbergen.</a:t>
            </a:r>
          </a:p>
          <a:p>
            <a:endParaRPr lang="de-CH"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Kleine Inseln können nicht so grosse Populationen beherbergen.</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9890" y="2414363"/>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651263" y="5416632"/>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8" name="Fußzeilenplatzhalter 1">
            <a:extLst>
              <a:ext uri="{FF2B5EF4-FFF2-40B4-BE49-F238E27FC236}">
                <a16:creationId xmlns:a16="http://schemas.microsoft.com/office/drawing/2014/main" id="{8B522FCB-83C5-430F-85EA-86662F009AE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1" name="Foliennummernplatzhalter 4">
            <a:extLst>
              <a:ext uri="{FF2B5EF4-FFF2-40B4-BE49-F238E27FC236}">
                <a16:creationId xmlns:a16="http://schemas.microsoft.com/office/drawing/2014/main" id="{879CF5C7-6742-D5F9-F87B-43ECD21D131C}"/>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48</a:t>
            </a:fld>
            <a:endParaRPr lang="de-CH" dirty="0"/>
          </a:p>
        </p:txBody>
      </p:sp>
      <p:sp>
        <p:nvSpPr>
          <p:cNvPr id="3" name="Denkblase: wolkenförmig 2">
            <a:extLst>
              <a:ext uri="{FF2B5EF4-FFF2-40B4-BE49-F238E27FC236}">
                <a16:creationId xmlns:a16="http://schemas.microsoft.com/office/drawing/2014/main" id="{0B48B53B-5CB0-46CA-6533-6B15EB4E1B5B}"/>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2" name="Titel 1">
            <a:extLst>
              <a:ext uri="{FF2B5EF4-FFF2-40B4-BE49-F238E27FC236}">
                <a16:creationId xmlns:a16="http://schemas.microsoft.com/office/drawing/2014/main" id="{4D2A99CE-E1AC-DA8C-9E09-6C9B64C57C83}"/>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37333861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512058" y="2276872"/>
            <a:ext cx="3511372" cy="2710742"/>
          </a:xfrm>
          <a:prstGeom prst="rect">
            <a:avLst/>
          </a:prstGeom>
          <a:noFill/>
        </p:spPr>
        <p:txBody>
          <a:bodyPr wrap="square" rtlCol="0">
            <a:spAutoFit/>
          </a:bodyPr>
          <a:lstStyle/>
          <a:p>
            <a:pPr>
              <a:lnSpc>
                <a:spcPct val="120000"/>
              </a:lnSpc>
            </a:pPr>
            <a:r>
              <a:rPr lang="de-CH" sz="2400" dirty="0">
                <a:latin typeface="Arial" panose="020B0604020202020204" pitchFamily="34" charset="0"/>
                <a:cs typeface="Arial" panose="020B0604020202020204" pitchFamily="34" charset="0"/>
              </a:rPr>
              <a:t>Jeder Lebensraumtyp in der Landschaft kann als Insel im Meer der anderen Lebensraumtypen betrachtet werden.</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9890" y="2414363"/>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651263" y="5416632"/>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8" name="Fußzeilenplatzhalter 1">
            <a:extLst>
              <a:ext uri="{FF2B5EF4-FFF2-40B4-BE49-F238E27FC236}">
                <a16:creationId xmlns:a16="http://schemas.microsoft.com/office/drawing/2014/main" id="{8B522FCB-83C5-430F-85EA-86662F009AE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1" name="Foliennummernplatzhalter 4">
            <a:extLst>
              <a:ext uri="{FF2B5EF4-FFF2-40B4-BE49-F238E27FC236}">
                <a16:creationId xmlns:a16="http://schemas.microsoft.com/office/drawing/2014/main" id="{879CF5C7-6742-D5F9-F87B-43ECD21D131C}"/>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49</a:t>
            </a:fld>
            <a:endParaRPr lang="de-CH" dirty="0"/>
          </a:p>
        </p:txBody>
      </p:sp>
      <p:sp>
        <p:nvSpPr>
          <p:cNvPr id="3" name="Denkblase: wolkenförmig 2">
            <a:extLst>
              <a:ext uri="{FF2B5EF4-FFF2-40B4-BE49-F238E27FC236}">
                <a16:creationId xmlns:a16="http://schemas.microsoft.com/office/drawing/2014/main" id="{0B48B53B-5CB0-46CA-6533-6B15EB4E1B5B}"/>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2" name="Titel 1">
            <a:extLst>
              <a:ext uri="{FF2B5EF4-FFF2-40B4-BE49-F238E27FC236}">
                <a16:creationId xmlns:a16="http://schemas.microsoft.com/office/drawing/2014/main" id="{4D2A99CE-E1AC-DA8C-9E09-6C9B64C57C83}"/>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3462254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43088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5</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03972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a:extLst>
              <a:ext uri="{FF2B5EF4-FFF2-40B4-BE49-F238E27FC236}">
                <a16:creationId xmlns:a16="http://schemas.microsoft.com/office/drawing/2014/main" id="{D86BBEC1-C640-F737-1735-4B5A014C08FE}"/>
              </a:ext>
            </a:extLst>
          </p:cNvPr>
          <p:cNvSpPr/>
          <p:nvPr/>
        </p:nvSpPr>
        <p:spPr>
          <a:xfrm>
            <a:off x="6660232" y="3284984"/>
            <a:ext cx="216024" cy="1440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9" name="Gerade Verbindung mit Pfeil 8">
            <a:extLst>
              <a:ext uri="{FF2B5EF4-FFF2-40B4-BE49-F238E27FC236}">
                <a16:creationId xmlns:a16="http://schemas.microsoft.com/office/drawing/2014/main" id="{F00B1BE2-D5FE-2FEC-3639-E3D31D729ED2}"/>
              </a:ext>
            </a:extLst>
          </p:cNvPr>
          <p:cNvCxnSpPr/>
          <p:nvPr/>
        </p:nvCxnSpPr>
        <p:spPr>
          <a:xfrm flipH="1">
            <a:off x="6876256" y="2926365"/>
            <a:ext cx="617756" cy="3586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a:extLst>
              <a:ext uri="{FF2B5EF4-FFF2-40B4-BE49-F238E27FC236}">
                <a16:creationId xmlns:a16="http://schemas.microsoft.com/office/drawing/2014/main" id="{E56EBE98-7403-3253-F2FE-1FA10C125165}"/>
              </a:ext>
            </a:extLst>
          </p:cNvPr>
          <p:cNvSpPr txBox="1"/>
          <p:nvPr/>
        </p:nvSpPr>
        <p:spPr>
          <a:xfrm>
            <a:off x="564855" y="2240291"/>
            <a:ext cx="3510366" cy="2643737"/>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Jede Art braucht eine bestimmte Mindest-</a:t>
            </a:r>
            <a:r>
              <a:rPr lang="de-CH" sz="2000" dirty="0" err="1">
                <a:latin typeface="Arial" panose="020B0604020202020204" pitchFamily="34" charset="0"/>
                <a:cs typeface="Arial" panose="020B0604020202020204" pitchFamily="34" charset="0"/>
              </a:rPr>
              <a:t>flächengrösse</a:t>
            </a:r>
            <a:r>
              <a:rPr lang="de-CH" sz="2000" dirty="0">
                <a:latin typeface="Arial" panose="020B0604020202020204" pitchFamily="34" charset="0"/>
                <a:cs typeface="Arial" panose="020B0604020202020204" pitchFamily="34" charset="0"/>
              </a:rPr>
              <a:t> ihres Lebensraumtyps, damit die Art-Population gross genug ist, dass sie längerfristig überleben kann.</a:t>
            </a:r>
          </a:p>
        </p:txBody>
      </p:sp>
      <p:pic>
        <p:nvPicPr>
          <p:cNvPr id="10" name="Grafik 9" descr="Ein Bild, das Wasser, Himmel, draußen, Natur enthält.&#10;&#10;Automatisch generierte Beschreibung">
            <a:extLst>
              <a:ext uri="{FF2B5EF4-FFF2-40B4-BE49-F238E27FC236}">
                <a16:creationId xmlns:a16="http://schemas.microsoft.com/office/drawing/2014/main" id="{40DD8D99-2094-9205-1074-C14181806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1426" y="2373998"/>
            <a:ext cx="4824536" cy="3221383"/>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740352" y="5417367"/>
            <a:ext cx="1008173"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8" name="Textfeld 7">
            <a:extLst>
              <a:ext uri="{FF2B5EF4-FFF2-40B4-BE49-F238E27FC236}">
                <a16:creationId xmlns:a16="http://schemas.microsoft.com/office/drawing/2014/main" id="{C48D9BF8-F924-83E5-8B4E-6B40F8A9EECD}"/>
              </a:ext>
            </a:extLst>
          </p:cNvPr>
          <p:cNvSpPr txBox="1"/>
          <p:nvPr/>
        </p:nvSpPr>
        <p:spPr>
          <a:xfrm>
            <a:off x="628650" y="4843814"/>
            <a:ext cx="4602927" cy="1391407"/>
          </a:xfrm>
          <a:prstGeom prst="rect">
            <a:avLst/>
          </a:prstGeom>
          <a:solidFill>
            <a:srgbClr val="FFC000"/>
          </a:solidFill>
          <a:ln>
            <a:solidFill>
              <a:schemeClr val="tx1"/>
            </a:solidFill>
          </a:ln>
        </p:spPr>
        <p:txBody>
          <a:bodyPr wrap="square" rtlCol="0">
            <a:spAutoFit/>
          </a:bodyPr>
          <a:lstStyle/>
          <a:p>
            <a:pPr>
              <a:lnSpc>
                <a:spcPct val="120000"/>
              </a:lnSpc>
            </a:pPr>
            <a:r>
              <a:rPr lang="de-CH" sz="1800" dirty="0">
                <a:latin typeface="Arial" panose="020B0604020202020204" pitchFamily="34" charset="0"/>
                <a:cs typeface="Arial" panose="020B0604020202020204" pitchFamily="34" charset="0"/>
              </a:rPr>
              <a:t>Unterschreiten Lebensrauminseln eine gewisse Grösse, vermögen sie nicht längerfristig überlebensfähige Populationen </a:t>
            </a:r>
            <a:br>
              <a:rPr lang="de-CH" sz="1800" dirty="0">
                <a:latin typeface="Arial" panose="020B0604020202020204" pitchFamily="34" charset="0"/>
                <a:cs typeface="Arial" panose="020B0604020202020204" pitchFamily="34" charset="0"/>
              </a:rPr>
            </a:br>
            <a:r>
              <a:rPr lang="de-CH" sz="1800" dirty="0">
                <a:latin typeface="Arial" panose="020B0604020202020204" pitchFamily="34" charset="0"/>
                <a:cs typeface="Arial" panose="020B0604020202020204" pitchFamily="34" charset="0"/>
              </a:rPr>
              <a:t>zu beherbergen.</a:t>
            </a:r>
            <a:endParaRPr lang="de-CH" sz="1800" b="1" dirty="0">
              <a:latin typeface="Arial" panose="020B0604020202020204" pitchFamily="34" charset="0"/>
              <a:cs typeface="Arial" panose="020B0604020202020204" pitchFamily="34" charset="0"/>
            </a:endParaRPr>
          </a:p>
        </p:txBody>
      </p:sp>
      <p:sp>
        <p:nvSpPr>
          <p:cNvPr id="11" name="Fußzeilenplatzhalter 1">
            <a:extLst>
              <a:ext uri="{FF2B5EF4-FFF2-40B4-BE49-F238E27FC236}">
                <a16:creationId xmlns:a16="http://schemas.microsoft.com/office/drawing/2014/main" id="{7C800C22-70F5-23EA-08F6-55B9DEC79000}"/>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F0468AF5-D74C-470B-15E4-AB35F2D30F7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50</a:t>
            </a:fld>
            <a:endParaRPr lang="de-CH" dirty="0"/>
          </a:p>
        </p:txBody>
      </p:sp>
      <p:sp>
        <p:nvSpPr>
          <p:cNvPr id="3" name="Denkblase: wolkenförmig 2">
            <a:extLst>
              <a:ext uri="{FF2B5EF4-FFF2-40B4-BE49-F238E27FC236}">
                <a16:creationId xmlns:a16="http://schemas.microsoft.com/office/drawing/2014/main" id="{C13A0DBA-3383-100C-6A9C-3805781CCE49}"/>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3" name="Titel 1">
            <a:extLst>
              <a:ext uri="{FF2B5EF4-FFF2-40B4-BE49-F238E27FC236}">
                <a16:creationId xmlns:a16="http://schemas.microsoft.com/office/drawing/2014/main" id="{70A7A7E2-C265-F4A4-B70B-D01192BCEEC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987013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58C10266-1CEC-4CE4-6B03-1866FE909C1A}"/>
              </a:ext>
            </a:extLst>
          </p:cNvPr>
          <p:cNvSpPr txBox="1"/>
          <p:nvPr/>
        </p:nvSpPr>
        <p:spPr>
          <a:xfrm>
            <a:off x="406939" y="2327104"/>
            <a:ext cx="2842926" cy="3013069"/>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Zusammenhang zwischen Lebensraumgrösse und Überlebens-wahrscheinlichkeit am Beispiel des Skabiosen-Scheckenfalters</a:t>
            </a:r>
          </a:p>
        </p:txBody>
      </p:sp>
      <p:pic>
        <p:nvPicPr>
          <p:cNvPr id="12" name="Grafik 11">
            <a:extLst>
              <a:ext uri="{FF2B5EF4-FFF2-40B4-BE49-F238E27FC236}">
                <a16:creationId xmlns:a16="http://schemas.microsoft.com/office/drawing/2014/main" id="{E3210831-D829-7EE3-14A5-912A0748C8E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95438" y="2327104"/>
            <a:ext cx="5615632" cy="3783975"/>
          </a:xfrm>
          <a:prstGeom prst="rect">
            <a:avLst/>
          </a:prstGeom>
        </p:spPr>
      </p:pic>
      <p:sp>
        <p:nvSpPr>
          <p:cNvPr id="4" name="Textfeld 3">
            <a:extLst>
              <a:ext uri="{FF2B5EF4-FFF2-40B4-BE49-F238E27FC236}">
                <a16:creationId xmlns:a16="http://schemas.microsoft.com/office/drawing/2014/main" id="{7C2B6A12-E736-55FB-8398-1466A0C8DCCC}"/>
              </a:ext>
            </a:extLst>
          </p:cNvPr>
          <p:cNvSpPr txBox="1"/>
          <p:nvPr/>
        </p:nvSpPr>
        <p:spPr>
          <a:xfrm>
            <a:off x="5372653" y="5686006"/>
            <a:ext cx="3007246" cy="553998"/>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a:latin typeface="Verdana" panose="020B0604030504040204" pitchFamily="34" charset="0"/>
              </a:rPr>
              <a:t>Hoeck P.E.A., Tobler U., Holderegger R., Bollmann K., Keller L.F. (2016): </a:t>
            </a:r>
            <a:r>
              <a:rPr lang="de-CH" sz="600" b="0" i="0" u="none" strike="noStrike" baseline="0" dirty="0" err="1">
                <a:latin typeface="Verdana" panose="020B0604030504040204" pitchFamily="34" charset="0"/>
              </a:rPr>
              <a:t>Populationsokologie</a:t>
            </a:r>
            <a:r>
              <a:rPr lang="de-CH" sz="600" b="0" i="0" u="none" strike="noStrike" baseline="0" dirty="0">
                <a:latin typeface="Verdana" panose="020B0604030504040204" pitchFamily="34" charset="0"/>
              </a:rPr>
              <a:t>.</a:t>
            </a:r>
          </a:p>
          <a:p>
            <a:pPr algn="l"/>
            <a:r>
              <a:rPr lang="de-CH" sz="600" b="0" i="0" u="none" strike="noStrike" baseline="0" dirty="0">
                <a:latin typeface="Verdana" panose="020B0604030504040204" pitchFamily="34" charset="0"/>
              </a:rPr>
              <a:t>Fachbericht als Grundlage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die </a:t>
            </a:r>
            <a:r>
              <a:rPr lang="de-CH" sz="600" b="0" i="0" u="none" strike="noStrike" baseline="0" dirty="0" err="1">
                <a:latin typeface="Verdana" panose="020B0604030504040204" pitchFamily="34" charset="0"/>
              </a:rPr>
              <a:t>Erganzujg</a:t>
            </a:r>
            <a:r>
              <a:rPr lang="de-CH" sz="600" b="0" i="0" u="none" strike="noStrike" baseline="0" dirty="0">
                <a:latin typeface="Verdana" panose="020B0604030504040204" pitchFamily="34" charset="0"/>
              </a:rPr>
              <a:t> des Naturschutzgesamtkonzeptes des Kantons </a:t>
            </a:r>
            <a:r>
              <a:rPr lang="de-CH" sz="600" b="0" i="0" u="none" strike="noStrike" baseline="0" dirty="0" err="1">
                <a:latin typeface="Verdana" panose="020B0604030504040204" pitchFamily="34" charset="0"/>
              </a:rPr>
              <a:t>Zurich</a:t>
            </a:r>
            <a:endParaRPr lang="de-CH" sz="600" b="0" i="0" u="none" strike="noStrike" baseline="0" dirty="0">
              <a:latin typeface="Verdana" panose="020B0604030504040204" pitchFamily="34" charset="0"/>
            </a:endParaRPr>
          </a:p>
          <a:p>
            <a:pPr algn="l"/>
            <a:r>
              <a:rPr lang="de-CH" sz="600" b="0" i="0" u="none" strike="noStrike" baseline="0" dirty="0">
                <a:latin typeface="Verdana" panose="020B0604030504040204" pitchFamily="34" charset="0"/>
              </a:rPr>
              <a:t>im Auftrag der Fachstelle Naturschutz, Amt </a:t>
            </a:r>
            <a:r>
              <a:rPr lang="de-CH" sz="600" b="0" i="0" u="none" strike="noStrike" baseline="0" dirty="0" err="1">
                <a:latin typeface="Verdana" panose="020B0604030504040204" pitchFamily="34" charset="0"/>
              </a:rPr>
              <a:t>fur</a:t>
            </a:r>
            <a:r>
              <a:rPr lang="de-CH" sz="600" b="0" i="0" u="none" strike="noStrike" baseline="0" dirty="0">
                <a:latin typeface="Verdana" panose="020B0604030504040204" pitchFamily="34" charset="0"/>
              </a:rPr>
              <a:t> Landschaft und Natur.</a:t>
            </a:r>
            <a:endParaRPr lang="de-CH" sz="600" dirty="0"/>
          </a:p>
        </p:txBody>
      </p:sp>
      <p:sp>
        <p:nvSpPr>
          <p:cNvPr id="10" name="Fußzeilenplatzhalter 1">
            <a:extLst>
              <a:ext uri="{FF2B5EF4-FFF2-40B4-BE49-F238E27FC236}">
                <a16:creationId xmlns:a16="http://schemas.microsoft.com/office/drawing/2014/main" id="{220C9BB6-9CD9-9649-D1F3-8B82BE69D518}"/>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1" name="Foliennummernplatzhalter 4">
            <a:extLst>
              <a:ext uri="{FF2B5EF4-FFF2-40B4-BE49-F238E27FC236}">
                <a16:creationId xmlns:a16="http://schemas.microsoft.com/office/drawing/2014/main" id="{EA998C98-4E22-3322-0B50-7E2804FC19DB}"/>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51</a:t>
            </a:fld>
            <a:endParaRPr lang="de-CH" dirty="0"/>
          </a:p>
        </p:txBody>
      </p:sp>
      <p:sp>
        <p:nvSpPr>
          <p:cNvPr id="5" name="Denkblase: wolkenförmig 4">
            <a:extLst>
              <a:ext uri="{FF2B5EF4-FFF2-40B4-BE49-F238E27FC236}">
                <a16:creationId xmlns:a16="http://schemas.microsoft.com/office/drawing/2014/main" id="{29F37F47-438C-0F99-825B-C21D67BB3C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8" name="Titel 1">
            <a:extLst>
              <a:ext uri="{FF2B5EF4-FFF2-40B4-BE49-F238E27FC236}">
                <a16:creationId xmlns:a16="http://schemas.microsoft.com/office/drawing/2014/main" id="{5951A896-E3DC-E723-FB64-075CDEDF50C5}"/>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6567406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00934" y="2348880"/>
            <a:ext cx="3466678" cy="2985433"/>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eine längerfristig lebensfähige Population einer Art eines Lebensraumtyps?</a:t>
            </a:r>
          </a:p>
          <a:p>
            <a:pPr>
              <a:lnSpc>
                <a:spcPct val="120000"/>
              </a:lnSpc>
            </a:pPr>
            <a:r>
              <a:rPr lang="de-CH" sz="2000" dirty="0">
                <a:latin typeface="Arial" panose="020B0604020202020204" pitchFamily="34" charset="0"/>
                <a:cs typeface="Arial" panose="020B0604020202020204" pitchFamily="34" charset="0"/>
              </a:rPr>
              <a:t>    </a:t>
            </a:r>
            <a:endParaRPr lang="de-CH" sz="2000" dirty="0">
              <a:solidFill>
                <a:srgbClr val="FF0000"/>
              </a:solidFill>
              <a:latin typeface="Arial" panose="020B0604020202020204" pitchFamily="34" charset="0"/>
              <a:cs typeface="Arial" panose="020B0604020202020204" pitchFamily="34" charset="0"/>
            </a:endParaRPr>
          </a:p>
          <a:p>
            <a:pPr>
              <a:lnSpc>
                <a:spcPct val="120000"/>
              </a:lnSpc>
            </a:pPr>
            <a:r>
              <a:rPr lang="de-CH" sz="2000" dirty="0">
                <a:solidFill>
                  <a:srgbClr val="FF0000"/>
                </a:solidFill>
                <a:latin typeface="Arial" panose="020B0604020202020204" pitchFamily="34" charset="0"/>
                <a:cs typeface="Arial" panose="020B0604020202020204" pitchFamily="34" charset="0"/>
              </a:rPr>
              <a:t>-&gt;  Für jede Art anders.     </a:t>
            </a:r>
          </a:p>
          <a:p>
            <a:r>
              <a:rPr lang="de-CH" sz="2000" dirty="0">
                <a:solidFill>
                  <a:srgbClr val="FF0000"/>
                </a:solidFill>
                <a:latin typeface="Arial" panose="020B0604020202020204" pitchFamily="34" charset="0"/>
                <a:cs typeface="Arial" panose="020B0604020202020204" pitchFamily="34" charset="0"/>
              </a:rPr>
              <a:t>         </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348880"/>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5381" y="4058880"/>
            <a:ext cx="1368152" cy="1584176"/>
          </a:xfrm>
          <a:prstGeom prst="rect">
            <a:avLst/>
          </a:prstGeom>
        </p:spPr>
      </p:pic>
      <p:sp>
        <p:nvSpPr>
          <p:cNvPr id="8" name="Fußzeilenplatzhalter 1">
            <a:extLst>
              <a:ext uri="{FF2B5EF4-FFF2-40B4-BE49-F238E27FC236}">
                <a16:creationId xmlns:a16="http://schemas.microsoft.com/office/drawing/2014/main" id="{8B9131FA-3E4E-548F-8312-EA12177A2AF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0" name="Foliennummernplatzhalter 4">
            <a:extLst>
              <a:ext uri="{FF2B5EF4-FFF2-40B4-BE49-F238E27FC236}">
                <a16:creationId xmlns:a16="http://schemas.microsoft.com/office/drawing/2014/main" id="{49CDFA09-715E-321C-FA23-70280E3450BA}"/>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52</a:t>
            </a:fld>
            <a:endParaRPr lang="de-CH" dirty="0"/>
          </a:p>
        </p:txBody>
      </p:sp>
      <p:sp>
        <p:nvSpPr>
          <p:cNvPr id="3" name="Denkblase: wolkenförmig 2">
            <a:extLst>
              <a:ext uri="{FF2B5EF4-FFF2-40B4-BE49-F238E27FC236}">
                <a16:creationId xmlns:a16="http://schemas.microsoft.com/office/drawing/2014/main" id="{059A2EAB-1A40-EA6D-8839-6F3F4400EAF6}"/>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8D1F1B3C-FF1E-ED9D-B943-277E3574531C}"/>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8227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Baum, Gras, draußen, Feld enthält.&#10;&#10;Automatisch generierte Beschreibung">
            <a:extLst>
              <a:ext uri="{FF2B5EF4-FFF2-40B4-BE49-F238E27FC236}">
                <a16:creationId xmlns:a16="http://schemas.microsoft.com/office/drawing/2014/main" id="{13A44003-BE46-374B-4F54-1A7A7C0757C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4211960" y="2620894"/>
            <a:ext cx="4509120" cy="3196394"/>
          </a:xfrm>
          <a:prstGeom prst="rect">
            <a:avLst/>
          </a:prstGeom>
        </p:spPr>
      </p:pic>
      <p:sp>
        <p:nvSpPr>
          <p:cNvPr id="8" name="Fußzeilenplatzhalter 1">
            <a:extLst>
              <a:ext uri="{FF2B5EF4-FFF2-40B4-BE49-F238E27FC236}">
                <a16:creationId xmlns:a16="http://schemas.microsoft.com/office/drawing/2014/main" id="{8736503F-6A85-07FD-0A67-7A907C55FDA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6CDE6C7C-D5B3-2D02-AD36-63F39ED5ABC1}"/>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53</a:t>
            </a:fld>
            <a:endParaRPr lang="de-CH" dirty="0"/>
          </a:p>
        </p:txBody>
      </p:sp>
      <p:sp>
        <p:nvSpPr>
          <p:cNvPr id="10" name="Titel 1">
            <a:extLst>
              <a:ext uri="{FF2B5EF4-FFF2-40B4-BE49-F238E27FC236}">
                <a16:creationId xmlns:a16="http://schemas.microsoft.com/office/drawing/2014/main" id="{193B0BC7-9964-4E1A-400F-04F593E0C583}"/>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a:extLst>
              <a:ext uri="{FF2B5EF4-FFF2-40B4-BE49-F238E27FC236}">
                <a16:creationId xmlns:a16="http://schemas.microsoft.com/office/drawing/2014/main" id="{629878C0-AF4C-4C50-024F-49C63A4523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4615" y="2348880"/>
            <a:ext cx="4687259" cy="3587709"/>
          </a:xfrm>
          <a:prstGeom prst="rect">
            <a:avLst/>
          </a:prstGeom>
        </p:spPr>
      </p:pic>
      <p:sp>
        <p:nvSpPr>
          <p:cNvPr id="2" name="Ellipse 1">
            <a:extLst>
              <a:ext uri="{FF2B5EF4-FFF2-40B4-BE49-F238E27FC236}">
                <a16:creationId xmlns:a16="http://schemas.microsoft.com/office/drawing/2014/main" id="{4B423CC3-9B63-0023-5F16-BC50D849F435}"/>
              </a:ext>
            </a:extLst>
          </p:cNvPr>
          <p:cNvSpPr/>
          <p:nvPr/>
        </p:nvSpPr>
        <p:spPr>
          <a:xfrm>
            <a:off x="4355976" y="2620894"/>
            <a:ext cx="504056" cy="3760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 name="Denkblase: wolkenförmig 3">
            <a:extLst>
              <a:ext uri="{FF2B5EF4-FFF2-40B4-BE49-F238E27FC236}">
                <a16:creationId xmlns:a16="http://schemas.microsoft.com/office/drawing/2014/main" id="{95B92311-BCF2-D0C1-38D4-A819BA18127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6" name="Pfeil: nach unten 5">
            <a:extLst>
              <a:ext uri="{FF2B5EF4-FFF2-40B4-BE49-F238E27FC236}">
                <a16:creationId xmlns:a16="http://schemas.microsoft.com/office/drawing/2014/main" id="{EBBBA5DA-6D86-6815-D286-333D884E47D2}"/>
              </a:ext>
            </a:extLst>
          </p:cNvPr>
          <p:cNvSpPr/>
          <p:nvPr/>
        </p:nvSpPr>
        <p:spPr>
          <a:xfrm>
            <a:off x="4427984" y="1661905"/>
            <a:ext cx="288032" cy="864096"/>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TextBox 6">
            <a:extLst>
              <a:ext uri="{FF2B5EF4-FFF2-40B4-BE49-F238E27FC236}">
                <a16:creationId xmlns:a16="http://schemas.microsoft.com/office/drawing/2014/main" id="{55398812-8C0E-202B-4756-823F4F01AC1F}"/>
              </a:ext>
            </a:extLst>
          </p:cNvPr>
          <p:cNvSpPr txBox="1"/>
          <p:nvPr/>
        </p:nvSpPr>
        <p:spPr>
          <a:xfrm>
            <a:off x="500934" y="2348880"/>
            <a:ext cx="3466678" cy="2985433"/>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eine längerfristig lebensfähige Population einer Art eines Lebensraumtyps?</a:t>
            </a:r>
          </a:p>
          <a:p>
            <a:pPr>
              <a:lnSpc>
                <a:spcPct val="120000"/>
              </a:lnSpc>
            </a:pPr>
            <a:r>
              <a:rPr lang="de-CH" sz="2000" dirty="0">
                <a:latin typeface="Arial" panose="020B0604020202020204" pitchFamily="34" charset="0"/>
                <a:cs typeface="Arial" panose="020B0604020202020204" pitchFamily="34" charset="0"/>
              </a:rPr>
              <a:t>    </a:t>
            </a:r>
            <a:endParaRPr lang="de-CH" sz="2000" dirty="0">
              <a:solidFill>
                <a:srgbClr val="FF0000"/>
              </a:solidFill>
              <a:latin typeface="Arial" panose="020B0604020202020204" pitchFamily="34" charset="0"/>
              <a:cs typeface="Arial" panose="020B0604020202020204" pitchFamily="34" charset="0"/>
            </a:endParaRPr>
          </a:p>
          <a:p>
            <a:pPr>
              <a:lnSpc>
                <a:spcPct val="120000"/>
              </a:lnSpc>
            </a:pPr>
            <a:r>
              <a:rPr lang="de-CH" sz="2000" dirty="0">
                <a:solidFill>
                  <a:srgbClr val="FF0000"/>
                </a:solidFill>
                <a:latin typeface="Arial" panose="020B0604020202020204" pitchFamily="34" charset="0"/>
                <a:cs typeface="Arial" panose="020B0604020202020204" pitchFamily="34" charset="0"/>
              </a:rPr>
              <a:t>-&gt;  Für jede Art anders.     </a:t>
            </a:r>
          </a:p>
          <a:p>
            <a:r>
              <a:rPr lang="de-CH" sz="2000" dirty="0">
                <a:solidFill>
                  <a:srgbClr val="FF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783403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2818" y="1523790"/>
            <a:ext cx="3521596" cy="1905073"/>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längerfristig lebensfähige Populationen aller Arten eines Lebensraumtyps?</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5391" y="2204177"/>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67810" y="3692542"/>
            <a:ext cx="1368152" cy="1584176"/>
          </a:xfrm>
          <a:prstGeom prst="rect">
            <a:avLst/>
          </a:prstGeom>
        </p:spPr>
      </p:pic>
      <p:sp>
        <p:nvSpPr>
          <p:cNvPr id="6" name="TextBox 6">
            <a:extLst>
              <a:ext uri="{FF2B5EF4-FFF2-40B4-BE49-F238E27FC236}">
                <a16:creationId xmlns:a16="http://schemas.microsoft.com/office/drawing/2014/main" id="{B774C4CE-A8CD-4F71-1BEA-9C2A60595D1D}"/>
              </a:ext>
            </a:extLst>
          </p:cNvPr>
          <p:cNvSpPr txBox="1"/>
          <p:nvPr/>
        </p:nvSpPr>
        <p:spPr>
          <a:xfrm>
            <a:off x="502980" y="3577027"/>
            <a:ext cx="8414183" cy="2274405"/>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Experten schätzen:</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TWW: Mind. 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QII-Wiesen: Mind. 5-10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Moore: Mind. 5-10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Acker: Mind. 10% der Ackerfläche für Massnahmen neben, und 20% der Ackerfläche für Massnahmen in den Kulturen (Low-Input).</a:t>
            </a:r>
          </a:p>
        </p:txBody>
      </p:sp>
      <p:sp>
        <p:nvSpPr>
          <p:cNvPr id="8" name="Textfeld 7">
            <a:extLst>
              <a:ext uri="{FF2B5EF4-FFF2-40B4-BE49-F238E27FC236}">
                <a16:creationId xmlns:a16="http://schemas.microsoft.com/office/drawing/2014/main" id="{09F44D52-8C53-F48D-5F44-6C980E6F69F5}"/>
              </a:ext>
            </a:extLst>
          </p:cNvPr>
          <p:cNvSpPr txBox="1"/>
          <p:nvPr/>
        </p:nvSpPr>
        <p:spPr>
          <a:xfrm>
            <a:off x="5886501" y="3599558"/>
            <a:ext cx="3007246" cy="461665"/>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err="1">
                <a:latin typeface="Verdana" panose="020B0604030504040204" pitchFamily="34" charset="0"/>
              </a:rPr>
              <a:t>Guntern</a:t>
            </a:r>
            <a:r>
              <a:rPr lang="de-CH" sz="600" b="0" i="0" u="none" strike="noStrike" baseline="0" dirty="0">
                <a:latin typeface="Verdana" panose="020B0604030504040204" pitchFamily="34" charset="0"/>
              </a:rPr>
              <a:t> J., Lachat T., Pauli D. </a:t>
            </a:r>
            <a:r>
              <a:rPr lang="de-CH" sz="600" dirty="0">
                <a:latin typeface="Verdana" panose="020B0604030504040204" pitchFamily="34" charset="0"/>
              </a:rPr>
              <a:t>Fischer M. (2013): Flächenbedarf für die Erhaltung der Biodiversität und der Ökosystemleistungen in der Schweiz. Forum Biodiversität Schweiz der Akademie der Naturwissenschaften Schweiz (SCNAT), Bern.</a:t>
            </a:r>
            <a:endParaRPr lang="de-CH" sz="600" dirty="0"/>
          </a:p>
        </p:txBody>
      </p:sp>
      <p:sp>
        <p:nvSpPr>
          <p:cNvPr id="11" name="Fußzeilenplatzhalter 1">
            <a:extLst>
              <a:ext uri="{FF2B5EF4-FFF2-40B4-BE49-F238E27FC236}">
                <a16:creationId xmlns:a16="http://schemas.microsoft.com/office/drawing/2014/main" id="{DB8734D9-F1DE-4BFF-7C67-CDF60502A2E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FAE48F20-09EB-17DF-B522-C2FC4912646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54</a:t>
            </a:fld>
            <a:endParaRPr lang="de-CH" dirty="0"/>
          </a:p>
        </p:txBody>
      </p:sp>
      <p:sp>
        <p:nvSpPr>
          <p:cNvPr id="3" name="Denkblase: wolkenförmig 2">
            <a:extLst>
              <a:ext uri="{FF2B5EF4-FFF2-40B4-BE49-F238E27FC236}">
                <a16:creationId xmlns:a16="http://schemas.microsoft.com/office/drawing/2014/main" id="{008888F8-A86D-5A73-28FD-E6B79B8D7136}"/>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3" name="Titel 1">
            <a:extLst>
              <a:ext uri="{FF2B5EF4-FFF2-40B4-BE49-F238E27FC236}">
                <a16:creationId xmlns:a16="http://schemas.microsoft.com/office/drawing/2014/main" id="{1E42A552-D487-878E-5B6C-FABB9D0CB3E2}"/>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34069512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2818" y="1523790"/>
            <a:ext cx="3521596" cy="1905073"/>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längerfristig lebensfähige Populationen aller Arten eines Lebensraumtyps?</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5391" y="2204177"/>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67810" y="3692542"/>
            <a:ext cx="1368152" cy="1584176"/>
          </a:xfrm>
          <a:prstGeom prst="rect">
            <a:avLst/>
          </a:prstGeom>
        </p:spPr>
      </p:pic>
      <p:sp>
        <p:nvSpPr>
          <p:cNvPr id="6" name="TextBox 6">
            <a:extLst>
              <a:ext uri="{FF2B5EF4-FFF2-40B4-BE49-F238E27FC236}">
                <a16:creationId xmlns:a16="http://schemas.microsoft.com/office/drawing/2014/main" id="{B774C4CE-A8CD-4F71-1BEA-9C2A60595D1D}"/>
              </a:ext>
            </a:extLst>
          </p:cNvPr>
          <p:cNvSpPr txBox="1"/>
          <p:nvPr/>
        </p:nvSpPr>
        <p:spPr>
          <a:xfrm>
            <a:off x="502980" y="3577027"/>
            <a:ext cx="8414183" cy="2274405"/>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Das bedeutet nicht, dass die einzelnen Flächen so gross sein müssen. Sondern die Flächen können auch sehr gut miteinander vernetzt werden, so dass es Lebensräumverbände gibt:</a:t>
            </a:r>
          </a:p>
          <a:p>
            <a:pPr>
              <a:lnSpc>
                <a:spcPct val="120000"/>
              </a:lnSpc>
            </a:pPr>
            <a:r>
              <a:rPr lang="de-CH" sz="2000" dirty="0">
                <a:latin typeface="Arial" panose="020B0604020202020204" pitchFamily="34" charset="0"/>
                <a:cs typeface="Arial" panose="020B0604020202020204" pitchFamily="34" charset="0"/>
              </a:rPr>
              <a:t>Wenn </a:t>
            </a:r>
            <a:r>
              <a:rPr lang="de-CH" sz="2000" b="1" dirty="0">
                <a:latin typeface="Arial" panose="020B0604020202020204" pitchFamily="34" charset="0"/>
                <a:cs typeface="Arial" panose="020B0604020202020204" pitchFamily="34" charset="0"/>
              </a:rPr>
              <a:t>gleiche Lebensraumtypen miteinander vernetzt sind</a:t>
            </a:r>
            <a:r>
              <a:rPr lang="de-CH" sz="2000" dirty="0">
                <a:latin typeface="Arial" panose="020B0604020202020204" pitchFamily="34" charset="0"/>
                <a:cs typeface="Arial" panose="020B0604020202020204" pitchFamily="34" charset="0"/>
              </a:rPr>
              <a:t>, so dass sich die Arten von den einzelnen Flächen über die Vernetzung </a:t>
            </a:r>
            <a:r>
              <a:rPr lang="de-CH" sz="2000" dirty="0" err="1">
                <a:latin typeface="Arial" panose="020B0604020202020204" pitchFamily="34" charset="0"/>
                <a:cs typeface="Arial" panose="020B0604020202020204" pitchFamily="34" charset="0"/>
              </a:rPr>
              <a:t>mitein-ander</a:t>
            </a:r>
            <a:r>
              <a:rPr lang="de-CH" sz="2000" dirty="0">
                <a:latin typeface="Arial" panose="020B0604020202020204" pitchFamily="34" charset="0"/>
                <a:cs typeface="Arial" panose="020B0604020202020204" pitchFamily="34" charset="0"/>
              </a:rPr>
              <a:t> austauschen können (Genfluss), werden Populationen verbunden.</a:t>
            </a:r>
          </a:p>
        </p:txBody>
      </p:sp>
      <p:sp>
        <p:nvSpPr>
          <p:cNvPr id="11" name="Fußzeilenplatzhalter 1">
            <a:extLst>
              <a:ext uri="{FF2B5EF4-FFF2-40B4-BE49-F238E27FC236}">
                <a16:creationId xmlns:a16="http://schemas.microsoft.com/office/drawing/2014/main" id="{DB8734D9-F1DE-4BFF-7C67-CDF60502A2E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FAE48F20-09EB-17DF-B522-C2FC4912646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55</a:t>
            </a:fld>
            <a:endParaRPr lang="de-CH" dirty="0"/>
          </a:p>
        </p:txBody>
      </p:sp>
      <p:sp>
        <p:nvSpPr>
          <p:cNvPr id="3" name="Denkblase: wolkenförmig 2">
            <a:extLst>
              <a:ext uri="{FF2B5EF4-FFF2-40B4-BE49-F238E27FC236}">
                <a16:creationId xmlns:a16="http://schemas.microsoft.com/office/drawing/2014/main" id="{008888F8-A86D-5A73-28FD-E6B79B8D7136}"/>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3" name="Titel 1">
            <a:extLst>
              <a:ext uri="{FF2B5EF4-FFF2-40B4-BE49-F238E27FC236}">
                <a16:creationId xmlns:a16="http://schemas.microsoft.com/office/drawing/2014/main" id="{1E42A552-D487-878E-5B6C-FABB9D0CB3E2}"/>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14397850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ußzeilenplatzhalter 1">
            <a:extLst>
              <a:ext uri="{FF2B5EF4-FFF2-40B4-BE49-F238E27FC236}">
                <a16:creationId xmlns:a16="http://schemas.microsoft.com/office/drawing/2014/main" id="{DB8734D9-F1DE-4BFF-7C67-CDF60502A2E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FAE48F20-09EB-17DF-B522-C2FC4912646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56</a:t>
            </a:fld>
            <a:endParaRPr lang="de-CH" dirty="0"/>
          </a:p>
        </p:txBody>
      </p:sp>
      <p:sp>
        <p:nvSpPr>
          <p:cNvPr id="3" name="Denkblase: wolkenförmig 2">
            <a:extLst>
              <a:ext uri="{FF2B5EF4-FFF2-40B4-BE49-F238E27FC236}">
                <a16:creationId xmlns:a16="http://schemas.microsoft.com/office/drawing/2014/main" id="{008888F8-A86D-5A73-28FD-E6B79B8D7136}"/>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3" name="Titel 1">
            <a:extLst>
              <a:ext uri="{FF2B5EF4-FFF2-40B4-BE49-F238E27FC236}">
                <a16:creationId xmlns:a16="http://schemas.microsoft.com/office/drawing/2014/main" id="{1E42A552-D487-878E-5B6C-FABB9D0CB3E2}"/>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 name="Group 1">
            <a:extLst>
              <a:ext uri="{FF2B5EF4-FFF2-40B4-BE49-F238E27FC236}">
                <a16:creationId xmlns:a16="http://schemas.microsoft.com/office/drawing/2014/main" id="{2E0E6503-9F71-0E92-2D91-089DCB87E821}"/>
              </a:ext>
            </a:extLst>
          </p:cNvPr>
          <p:cNvGrpSpPr/>
          <p:nvPr/>
        </p:nvGrpSpPr>
        <p:grpSpPr>
          <a:xfrm>
            <a:off x="755577" y="1556793"/>
            <a:ext cx="7759773" cy="4584264"/>
            <a:chOff x="899590" y="957214"/>
            <a:chExt cx="7868051" cy="5424114"/>
          </a:xfrm>
        </p:grpSpPr>
        <p:sp>
          <p:nvSpPr>
            <p:cNvPr id="5" name="Textfeld 8">
              <a:extLst>
                <a:ext uri="{FF2B5EF4-FFF2-40B4-BE49-F238E27FC236}">
                  <a16:creationId xmlns:a16="http://schemas.microsoft.com/office/drawing/2014/main" id="{912D06EB-8563-8A7B-0148-CC878A7357EE}"/>
                </a:ext>
              </a:extLst>
            </p:cNvPr>
            <p:cNvSpPr txBox="1"/>
            <p:nvPr/>
          </p:nvSpPr>
          <p:spPr>
            <a:xfrm>
              <a:off x="6607401" y="5684409"/>
              <a:ext cx="2160240" cy="553998"/>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CH" sz="800" dirty="0"/>
                <a:t>Quelle: Schweizerische Vogelwarte </a:t>
              </a:r>
              <a:r>
                <a:rPr lang="de-CH" sz="800" dirty="0" err="1"/>
                <a:t>Sempach</a:t>
              </a:r>
              <a:r>
                <a:rPr lang="de-CH" sz="800" dirty="0"/>
                <a:t>; gezeichnet von Priska Christen, visuelle Gestaltung Luzern  </a:t>
              </a:r>
            </a:p>
          </p:txBody>
        </p:sp>
        <p:pic>
          <p:nvPicPr>
            <p:cNvPr id="8" name="Grafik 7">
              <a:extLst>
                <a:ext uri="{FF2B5EF4-FFF2-40B4-BE49-F238E27FC236}">
                  <a16:creationId xmlns:a16="http://schemas.microsoft.com/office/drawing/2014/main" id="{0EAA6A97-73BD-3361-973C-89EA5FB648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0" y="957214"/>
              <a:ext cx="4032448" cy="1241699"/>
            </a:xfrm>
            <a:prstGeom prst="rect">
              <a:avLst/>
            </a:prstGeom>
          </p:spPr>
        </p:pic>
        <p:pic>
          <p:nvPicPr>
            <p:cNvPr id="10" name="Grafik 9">
              <a:extLst>
                <a:ext uri="{FF2B5EF4-FFF2-40B4-BE49-F238E27FC236}">
                  <a16:creationId xmlns:a16="http://schemas.microsoft.com/office/drawing/2014/main" id="{52E364FB-E917-CFCE-516D-CB241E4391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9817" y="2271313"/>
              <a:ext cx="4598286" cy="1226209"/>
            </a:xfrm>
            <a:prstGeom prst="rect">
              <a:avLst/>
            </a:prstGeom>
          </p:spPr>
        </p:pic>
        <p:pic>
          <p:nvPicPr>
            <p:cNvPr id="14" name="Grafik 13">
              <a:extLst>
                <a:ext uri="{FF2B5EF4-FFF2-40B4-BE49-F238E27FC236}">
                  <a16:creationId xmlns:a16="http://schemas.microsoft.com/office/drawing/2014/main" id="{0522B80D-A26D-589D-0568-52F206EF1E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9817" y="3569922"/>
              <a:ext cx="4598287" cy="1532762"/>
            </a:xfrm>
            <a:prstGeom prst="rect">
              <a:avLst/>
            </a:prstGeom>
          </p:spPr>
        </p:pic>
        <p:pic>
          <p:nvPicPr>
            <p:cNvPr id="15" name="Grafik 14">
              <a:extLst>
                <a:ext uri="{FF2B5EF4-FFF2-40B4-BE49-F238E27FC236}">
                  <a16:creationId xmlns:a16="http://schemas.microsoft.com/office/drawing/2014/main" id="{A0584D9A-38B0-A1C7-3587-EB82070F9D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9590" y="4862906"/>
              <a:ext cx="4555266" cy="1518422"/>
            </a:xfrm>
            <a:prstGeom prst="rect">
              <a:avLst/>
            </a:prstGeom>
          </p:spPr>
        </p:pic>
      </p:grpSp>
    </p:spTree>
    <p:extLst>
      <p:ext uri="{BB962C8B-B14F-4D97-AF65-F5344CB8AC3E}">
        <p14:creationId xmlns:p14="http://schemas.microsoft.com/office/powerpoint/2010/main" val="4223103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48630" y="2153489"/>
            <a:ext cx="3507546" cy="2274405"/>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längerfristig lebensfähige Populationen aller Arten von allen Lebensraum-typen in der Schweiz?</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153489"/>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27218" y="3789040"/>
            <a:ext cx="1368152" cy="1584176"/>
          </a:xfrm>
          <a:prstGeom prst="rect">
            <a:avLst/>
          </a:prstGeom>
        </p:spPr>
      </p:pic>
      <p:sp>
        <p:nvSpPr>
          <p:cNvPr id="6" name="TextBox 6">
            <a:extLst>
              <a:ext uri="{FF2B5EF4-FFF2-40B4-BE49-F238E27FC236}">
                <a16:creationId xmlns:a16="http://schemas.microsoft.com/office/drawing/2014/main" id="{B774C4CE-A8CD-4F71-1BEA-9C2A60595D1D}"/>
              </a:ext>
            </a:extLst>
          </p:cNvPr>
          <p:cNvSpPr txBox="1"/>
          <p:nvPr/>
        </p:nvSpPr>
        <p:spPr>
          <a:xfrm>
            <a:off x="448630" y="4500058"/>
            <a:ext cx="4509120" cy="1446550"/>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-&gt;Expertinnen schätzen, dass ca. 1/3 der Schweizer Landesfläche notwendig ist, um die Biodiversität in der Schweiz zu erhalten.</a:t>
            </a:r>
          </a:p>
        </p:txBody>
      </p:sp>
      <p:sp>
        <p:nvSpPr>
          <p:cNvPr id="8" name="Textfeld 7">
            <a:extLst>
              <a:ext uri="{FF2B5EF4-FFF2-40B4-BE49-F238E27FC236}">
                <a16:creationId xmlns:a16="http://schemas.microsoft.com/office/drawing/2014/main" id="{4B489B7F-FCF0-C93B-CD3F-6F864F6C15C7}"/>
              </a:ext>
            </a:extLst>
          </p:cNvPr>
          <p:cNvSpPr txBox="1"/>
          <p:nvPr/>
        </p:nvSpPr>
        <p:spPr>
          <a:xfrm>
            <a:off x="5004048" y="5757456"/>
            <a:ext cx="3007246" cy="461665"/>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err="1">
                <a:latin typeface="Verdana" panose="020B0604030504040204" pitchFamily="34" charset="0"/>
              </a:rPr>
              <a:t>Guntern</a:t>
            </a:r>
            <a:r>
              <a:rPr lang="de-CH" sz="600" b="0" i="0" u="none" strike="noStrike" baseline="0" dirty="0">
                <a:latin typeface="Verdana" panose="020B0604030504040204" pitchFamily="34" charset="0"/>
              </a:rPr>
              <a:t> J., Lachat T., Pauli D. </a:t>
            </a:r>
            <a:r>
              <a:rPr lang="de-CH" sz="600" dirty="0">
                <a:latin typeface="Verdana" panose="020B0604030504040204" pitchFamily="34" charset="0"/>
              </a:rPr>
              <a:t>Fischer M. (2013): Flächenbedarf für die Erhaltung der Biodiversität und der Ökosystemleistungen in der Schweiz. Forum Biodiversität Schweiz der Akademie der Naturwissenschaften Schweiz (SCNAT), Bern.</a:t>
            </a:r>
            <a:endParaRPr lang="de-CH" sz="600" dirty="0"/>
          </a:p>
        </p:txBody>
      </p:sp>
      <p:sp>
        <p:nvSpPr>
          <p:cNvPr id="11" name="Fußzeilenplatzhalter 1">
            <a:extLst>
              <a:ext uri="{FF2B5EF4-FFF2-40B4-BE49-F238E27FC236}">
                <a16:creationId xmlns:a16="http://schemas.microsoft.com/office/drawing/2014/main" id="{30F5DEE3-4E0D-8A36-B6AB-A4E8E4D91CDE}"/>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442B3F8E-00DC-846A-FB32-77A13375B504}"/>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57</a:t>
            </a:fld>
            <a:endParaRPr lang="de-CH" dirty="0"/>
          </a:p>
        </p:txBody>
      </p:sp>
      <p:sp>
        <p:nvSpPr>
          <p:cNvPr id="13" name="Titel 1">
            <a:extLst>
              <a:ext uri="{FF2B5EF4-FFF2-40B4-BE49-F238E27FC236}">
                <a16:creationId xmlns:a16="http://schemas.microsoft.com/office/drawing/2014/main" id="{0AD378CF-2BF5-2305-F3E4-151998AE8926}"/>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4" name="Denkblase: wolkenförmig 13">
            <a:extLst>
              <a:ext uri="{FF2B5EF4-FFF2-40B4-BE49-F238E27FC236}">
                <a16:creationId xmlns:a16="http://schemas.microsoft.com/office/drawing/2014/main" id="{DC7F4AAA-8D9B-92B2-66C8-5C1B4153A62F}"/>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35085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2" y="2153489"/>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27218" y="3789040"/>
            <a:ext cx="1368152" cy="1584176"/>
          </a:xfrm>
          <a:prstGeom prst="rect">
            <a:avLst/>
          </a:prstGeom>
        </p:spPr>
      </p:pic>
      <p:sp>
        <p:nvSpPr>
          <p:cNvPr id="11" name="Fußzeilenplatzhalter 1">
            <a:extLst>
              <a:ext uri="{FF2B5EF4-FFF2-40B4-BE49-F238E27FC236}">
                <a16:creationId xmlns:a16="http://schemas.microsoft.com/office/drawing/2014/main" id="{30F5DEE3-4E0D-8A36-B6AB-A4E8E4D91CDE}"/>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442B3F8E-00DC-846A-FB32-77A13375B504}"/>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58</a:t>
            </a:fld>
            <a:endParaRPr lang="de-CH" dirty="0"/>
          </a:p>
        </p:txBody>
      </p:sp>
      <p:sp>
        <p:nvSpPr>
          <p:cNvPr id="13" name="Titel 1">
            <a:extLst>
              <a:ext uri="{FF2B5EF4-FFF2-40B4-BE49-F238E27FC236}">
                <a16:creationId xmlns:a16="http://schemas.microsoft.com/office/drawing/2014/main" id="{0AD378CF-2BF5-2305-F3E4-151998AE8926}"/>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Textfeld 1">
            <a:extLst>
              <a:ext uri="{FF2B5EF4-FFF2-40B4-BE49-F238E27FC236}">
                <a16:creationId xmlns:a16="http://schemas.microsoft.com/office/drawing/2014/main" id="{F2F5C8F4-AFA8-9E90-1431-38BA7B971CE4}"/>
              </a:ext>
            </a:extLst>
          </p:cNvPr>
          <p:cNvSpPr txBox="1"/>
          <p:nvPr/>
        </p:nvSpPr>
        <p:spPr>
          <a:xfrm>
            <a:off x="628650" y="1916832"/>
            <a:ext cx="8207312" cy="4216539"/>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Vielfalt der Gene,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Die genetische Vielfalt ist die «Versicherung» für den längerfristigen Fortbestand einer Population. Eine genügend grosse genetische Vielfalt ist also entscheidend!</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Um die Biodiversität zu erhalten und zu fördern,…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 müssen die Populationen genetisch genügend vielfältig sein, damit sie längerfristig überleben. Dazu müssen die Lebensraumtypen eine Mindestflächengrösse haben, die gross genug ist, damit alle Arten des Lebensraumtyps darin längerfristig überlebensfähige Populationen beherbergen können.</a:t>
            </a:r>
          </a:p>
        </p:txBody>
      </p:sp>
      <p:sp>
        <p:nvSpPr>
          <p:cNvPr id="14" name="Denkblase: wolkenförmig 13">
            <a:extLst>
              <a:ext uri="{FF2B5EF4-FFF2-40B4-BE49-F238E27FC236}">
                <a16:creationId xmlns:a16="http://schemas.microsoft.com/office/drawing/2014/main" id="{DC7F4AAA-8D9B-92B2-66C8-5C1B4153A62F}"/>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58265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178510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Fragen zur Vielfalt der Gene?</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Eigene wertvolle Erfahrungen?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59</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7984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9552" y="2204037"/>
            <a:ext cx="3622174" cy="357591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eine Art?</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Lebewesen, die sich untereinander fortpflanzen</a:t>
            </a:r>
          </a:p>
          <a:p>
            <a:pPr>
              <a:lnSpc>
                <a:spcPct val="120000"/>
              </a:lnSpc>
            </a:pPr>
            <a:r>
              <a:rPr lang="de-CH" sz="2200" dirty="0">
                <a:latin typeface="Arial" panose="020B0604020202020204" pitchFamily="34" charset="0"/>
                <a:cs typeface="Arial" panose="020B0604020202020204" pitchFamily="34" charset="0"/>
              </a:rPr>
              <a:t>und/oder</a:t>
            </a:r>
          </a:p>
          <a:p>
            <a:pPr>
              <a:lnSpc>
                <a:spcPct val="120000"/>
              </a:lnSpc>
            </a:pPr>
            <a:r>
              <a:rPr lang="de-CH" sz="2200" dirty="0">
                <a:latin typeface="Arial" panose="020B0604020202020204" pitchFamily="34" charset="0"/>
                <a:cs typeface="Arial" panose="020B0604020202020204" pitchFamily="34" charset="0"/>
              </a:rPr>
              <a:t>die aufgrund ihrer Merkmale voneinander unterschieden werden können.</a:t>
            </a:r>
          </a:p>
        </p:txBody>
      </p:sp>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6</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4" name="Denkblase: wolkenförmig 3">
            <a:extLst>
              <a:ext uri="{FF2B5EF4-FFF2-40B4-BE49-F238E27FC236}">
                <a16:creationId xmlns:a16="http://schemas.microsoft.com/office/drawing/2014/main" id="{90BBF154-28ED-27A2-D5F9-D3F800882A66}"/>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0642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43088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ist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60</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79524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212365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Was bedeutet Vielfalt der Funktionen und Beziehungen?</a:t>
            </a:r>
          </a:p>
          <a:p>
            <a:r>
              <a:rPr lang="de-CH" sz="2200" dirty="0">
                <a:latin typeface="Arial" panose="020B0604020202020204" pitchFamily="34" charset="0"/>
                <a:cs typeface="Arial" panose="020B0604020202020204" pitchFamily="34" charset="0"/>
              </a:rPr>
              <a:t>Was bedeutet funktionelle oder funktionale Biodiversität?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61</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60006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96344" cy="289880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Ökosystem: Lebensgemeinschaft von Pflanzen, Tieren und anderen Lebewesen innerhalb eines bestimmten Lebensraumtyps.</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62</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38730821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96344" cy="289880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kommt es, dass immer wieder dieselben Arten zusammenfinden und ein langanhaltendes und stabiles Ökosystem bilden?</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63</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3345057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33352"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Jede Art hat einen Bereich von Lebensbedingungen, in dem sie sich optimal entfalten und vermehren kann.</a:t>
            </a:r>
          </a:p>
          <a:p>
            <a:pPr>
              <a:lnSpc>
                <a:spcPct val="120000"/>
              </a:lnSpc>
            </a:pPr>
            <a:r>
              <a:rPr lang="de-CH" sz="2200" dirty="0">
                <a:latin typeface="Arial" panose="020B0604020202020204" pitchFamily="34" charset="0"/>
                <a:cs typeface="Arial" panose="020B0604020202020204" pitchFamily="34" charset="0"/>
              </a:rPr>
              <a:t>-&gt;Wohlfühlbereich = Ökologische Nische.</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64</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36163047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33352"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Beispiel: Wiesenknopf-Ameisenbläuling</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Ist alles da, was die Art braucht zum Überleben und zur Vermehrung? Alles zur rechten Zeit?</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65</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1664445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66</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 name="Gruppieren 1">
            <a:extLst>
              <a:ext uri="{FF2B5EF4-FFF2-40B4-BE49-F238E27FC236}">
                <a16:creationId xmlns:a16="http://schemas.microsoft.com/office/drawing/2014/main" id="{752DDCC2-DF94-52D1-0675-8BFA465D2506}"/>
              </a:ext>
            </a:extLst>
          </p:cNvPr>
          <p:cNvGrpSpPr/>
          <p:nvPr/>
        </p:nvGrpSpPr>
        <p:grpSpPr>
          <a:xfrm>
            <a:off x="460234" y="2078826"/>
            <a:ext cx="7886700" cy="4734550"/>
            <a:chOff x="628650" y="1702216"/>
            <a:chExt cx="8282349" cy="5021174"/>
          </a:xfrm>
        </p:grpSpPr>
        <p:pic>
          <p:nvPicPr>
            <p:cNvPr id="3" name="Grafik 2">
              <a:extLst>
                <a:ext uri="{FF2B5EF4-FFF2-40B4-BE49-F238E27FC236}">
                  <a16:creationId xmlns:a16="http://schemas.microsoft.com/office/drawing/2014/main" id="{2816AF0B-061A-103B-28EE-B5DBE2385B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50" y="1702216"/>
              <a:ext cx="8282349" cy="5021174"/>
            </a:xfrm>
            <a:prstGeom prst="rect">
              <a:avLst/>
            </a:prstGeom>
          </p:spPr>
        </p:pic>
        <p:sp>
          <p:nvSpPr>
            <p:cNvPr id="5" name="Textfeld 4">
              <a:extLst>
                <a:ext uri="{FF2B5EF4-FFF2-40B4-BE49-F238E27FC236}">
                  <a16:creationId xmlns:a16="http://schemas.microsoft.com/office/drawing/2014/main" id="{44B1451C-8238-0B35-0231-A6E34B044B53}"/>
                </a:ext>
              </a:extLst>
            </p:cNvPr>
            <p:cNvSpPr txBox="1"/>
            <p:nvPr/>
          </p:nvSpPr>
          <p:spPr>
            <a:xfrm>
              <a:off x="5338801" y="618880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Grafik: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53510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33352" cy="310193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Beispiel: Wiesenknopf-Ameisenbläuling</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Und was brauchen Knotenameisen, damit sie vorkommen?</a:t>
            </a:r>
          </a:p>
          <a:p>
            <a:pPr>
              <a:lnSpc>
                <a:spcPct val="120000"/>
              </a:lnSpc>
            </a:pPr>
            <a:r>
              <a:rPr lang="de-CH" sz="2200" dirty="0">
                <a:latin typeface="Arial" panose="020B0604020202020204" pitchFamily="34" charset="0"/>
                <a:cs typeface="Arial" panose="020B0604020202020204" pitchFamily="34" charset="0"/>
              </a:rPr>
              <a:t>Was braucht der Grosse Wiesenknopf?</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67</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Tree>
    <p:extLst>
      <p:ext uri="{BB962C8B-B14F-4D97-AF65-F5344CB8AC3E}">
        <p14:creationId xmlns:p14="http://schemas.microsoft.com/office/powerpoint/2010/main" val="22307274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4602" y="2835743"/>
            <a:ext cx="3033352" cy="310193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Beispiel: Wiesenknopf-Ameisenbläuling</a:t>
            </a:r>
          </a:p>
          <a:p>
            <a:endParaRPr lang="de-CH" sz="22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Und was brauchen Knotenameisen, damit sie vorkommen?</a:t>
            </a:r>
          </a:p>
          <a:p>
            <a:pPr>
              <a:lnSpc>
                <a:spcPct val="120000"/>
              </a:lnSpc>
            </a:pPr>
            <a:r>
              <a:rPr lang="de-CH" sz="2200" dirty="0">
                <a:latin typeface="Arial" panose="020B0604020202020204" pitchFamily="34" charset="0"/>
                <a:cs typeface="Arial" panose="020B0604020202020204" pitchFamily="34" charset="0"/>
              </a:rPr>
              <a:t>Was braucht der Grosse Wiesenknopf?</a:t>
            </a:r>
          </a:p>
        </p:txBody>
      </p:sp>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68</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feld 9">
            <a:extLst>
              <a:ext uri="{FF2B5EF4-FFF2-40B4-BE49-F238E27FC236}">
                <a16:creationId xmlns:a16="http://schemas.microsoft.com/office/drawing/2014/main" id="{D29467D2-7563-79A5-58E2-5F7301415298}"/>
              </a:ext>
            </a:extLst>
          </p:cNvPr>
          <p:cNvSpPr txBox="1"/>
          <p:nvPr/>
        </p:nvSpPr>
        <p:spPr>
          <a:xfrm>
            <a:off x="4988564" y="4453834"/>
            <a:ext cx="2239851" cy="1200329"/>
          </a:xfrm>
          <a:prstGeom prst="rect">
            <a:avLst/>
          </a:prstGeom>
          <a:solidFill>
            <a:schemeClr val="bg1"/>
          </a:solidFill>
          <a:ln w="57150">
            <a:solidFill>
              <a:srgbClr val="FF0000"/>
            </a:solidFill>
          </a:ln>
        </p:spPr>
        <p:txBody>
          <a:bodyPr wrap="square" rtlCol="0">
            <a:spAutoFit/>
          </a:bodyPr>
          <a:lstStyle/>
          <a:p>
            <a:r>
              <a:rPr lang="de-CH" dirty="0"/>
              <a:t>Nur wenn die nötigen Lebensbedingungen vorhanden sind, kommt die Art vor.</a:t>
            </a:r>
          </a:p>
        </p:txBody>
      </p:sp>
    </p:spTree>
    <p:extLst>
      <p:ext uri="{BB962C8B-B14F-4D97-AF65-F5344CB8AC3E}">
        <p14:creationId xmlns:p14="http://schemas.microsoft.com/office/powerpoint/2010/main" val="12026074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69</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0" name="TextBox 6">
            <a:extLst>
              <a:ext uri="{FF2B5EF4-FFF2-40B4-BE49-F238E27FC236}">
                <a16:creationId xmlns:a16="http://schemas.microsoft.com/office/drawing/2014/main" id="{0A7CAF80-F8BE-87C9-C285-7AE74C59317C}"/>
              </a:ext>
            </a:extLst>
          </p:cNvPr>
          <p:cNvSpPr txBox="1"/>
          <p:nvPr/>
        </p:nvSpPr>
        <p:spPr>
          <a:xfrm>
            <a:off x="604602" y="2835743"/>
            <a:ext cx="3033352"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Und was braucht das Braunkehlchen, damit es vorkommt?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u.a. genügend Insekten, Spinnen, Würmer und Schnecken als Nahrung.</a:t>
            </a:r>
          </a:p>
        </p:txBody>
      </p:sp>
      <p:sp>
        <p:nvSpPr>
          <p:cNvPr id="21" name="Textfeld 20">
            <a:extLst>
              <a:ext uri="{FF2B5EF4-FFF2-40B4-BE49-F238E27FC236}">
                <a16:creationId xmlns:a16="http://schemas.microsoft.com/office/drawing/2014/main" id="{9276491D-D977-1C2D-CAE6-66443725A04A}"/>
              </a:ext>
            </a:extLst>
          </p:cNvPr>
          <p:cNvSpPr txBox="1"/>
          <p:nvPr/>
        </p:nvSpPr>
        <p:spPr>
          <a:xfrm>
            <a:off x="4988564" y="4453834"/>
            <a:ext cx="2239851" cy="1200329"/>
          </a:xfrm>
          <a:prstGeom prst="rect">
            <a:avLst/>
          </a:prstGeom>
          <a:solidFill>
            <a:schemeClr val="bg1"/>
          </a:solidFill>
          <a:ln w="57150">
            <a:solidFill>
              <a:srgbClr val="FF0000"/>
            </a:solidFill>
          </a:ln>
        </p:spPr>
        <p:txBody>
          <a:bodyPr wrap="square" rtlCol="0">
            <a:spAutoFit/>
          </a:bodyPr>
          <a:lstStyle/>
          <a:p>
            <a:r>
              <a:rPr lang="de-CH" dirty="0"/>
              <a:t>Nur wenn die nötigen Lebensbedingungen vorhanden sind, kommt die Art vor.</a:t>
            </a:r>
          </a:p>
        </p:txBody>
      </p:sp>
    </p:spTree>
    <p:extLst>
      <p:ext uri="{BB962C8B-B14F-4D97-AF65-F5344CB8AC3E}">
        <p14:creationId xmlns:p14="http://schemas.microsoft.com/office/powerpoint/2010/main" val="27031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7</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2" name="TextBox 6">
            <a:extLst>
              <a:ext uri="{FF2B5EF4-FFF2-40B4-BE49-F238E27FC236}">
                <a16:creationId xmlns:a16="http://schemas.microsoft.com/office/drawing/2014/main" id="{299E31DA-9573-106C-7E75-72298EE8AE7E}"/>
              </a:ext>
            </a:extLst>
          </p:cNvPr>
          <p:cNvSpPr txBox="1"/>
          <p:nvPr/>
        </p:nvSpPr>
        <p:spPr>
          <a:xfrm>
            <a:off x="539552" y="2204864"/>
            <a:ext cx="3528392"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Jede Art hat einen Bereich von Lebensbedingungen, in dem sie sich optimal entfalten und vermehren kann.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Diesen »Wohlfühlbereich» einer Art heisst auch «ökologische Nische».</a:t>
            </a:r>
          </a:p>
        </p:txBody>
      </p:sp>
      <p:sp>
        <p:nvSpPr>
          <p:cNvPr id="4" name="Denkblase: wolkenförmig 3">
            <a:extLst>
              <a:ext uri="{FF2B5EF4-FFF2-40B4-BE49-F238E27FC236}">
                <a16:creationId xmlns:a16="http://schemas.microsoft.com/office/drawing/2014/main" id="{1AE51F7E-2F26-D25B-B8F7-4206C35BF095}"/>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773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70</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0" name="TextBox 6">
            <a:extLst>
              <a:ext uri="{FF2B5EF4-FFF2-40B4-BE49-F238E27FC236}">
                <a16:creationId xmlns:a16="http://schemas.microsoft.com/office/drawing/2014/main" id="{0A7CAF80-F8BE-87C9-C285-7AE74C59317C}"/>
              </a:ext>
            </a:extLst>
          </p:cNvPr>
          <p:cNvSpPr txBox="1"/>
          <p:nvPr/>
        </p:nvSpPr>
        <p:spPr>
          <a:xfrm>
            <a:off x="604602" y="2835743"/>
            <a:ext cx="3033352" cy="1107996"/>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Und was brauchen die Bodenlebewesen, damit sie vorkommen?</a:t>
            </a:r>
          </a:p>
        </p:txBody>
      </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4" name="Textfeld 23">
            <a:extLst>
              <a:ext uri="{FF2B5EF4-FFF2-40B4-BE49-F238E27FC236}">
                <a16:creationId xmlns:a16="http://schemas.microsoft.com/office/drawing/2014/main" id="{C589F4F7-154C-5801-9FA1-795E6ADABA11}"/>
              </a:ext>
            </a:extLst>
          </p:cNvPr>
          <p:cNvSpPr txBox="1"/>
          <p:nvPr/>
        </p:nvSpPr>
        <p:spPr>
          <a:xfrm>
            <a:off x="4988564" y="4453834"/>
            <a:ext cx="2239851" cy="1200329"/>
          </a:xfrm>
          <a:prstGeom prst="rect">
            <a:avLst/>
          </a:prstGeom>
          <a:solidFill>
            <a:schemeClr val="bg1"/>
          </a:solidFill>
          <a:ln w="57150">
            <a:solidFill>
              <a:srgbClr val="FF0000"/>
            </a:solidFill>
          </a:ln>
        </p:spPr>
        <p:txBody>
          <a:bodyPr wrap="square" rtlCol="0">
            <a:spAutoFit/>
          </a:bodyPr>
          <a:lstStyle/>
          <a:p>
            <a:r>
              <a:rPr lang="de-CH" dirty="0"/>
              <a:t>Nur wenn die nötigen Lebensbedingungen vorhanden sind, kommt die Art vor.</a:t>
            </a:r>
          </a:p>
        </p:txBody>
      </p:sp>
    </p:spTree>
    <p:extLst>
      <p:ext uri="{BB962C8B-B14F-4D97-AF65-F5344CB8AC3E}">
        <p14:creationId xmlns:p14="http://schemas.microsoft.com/office/powerpoint/2010/main" val="4598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71</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29667" y="1781380"/>
            <a:ext cx="3033352"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So lange in diesem Ökosystem «feuchte Wiese» für </a:t>
            </a:r>
            <a:r>
              <a:rPr lang="de-CH" sz="2200" b="1" dirty="0">
                <a:latin typeface="Arial" panose="020B0604020202020204" pitchFamily="34" charset="0"/>
                <a:cs typeface="Arial" panose="020B0604020202020204" pitchFamily="34" charset="0"/>
              </a:rPr>
              <a:t>alle</a:t>
            </a:r>
            <a:r>
              <a:rPr lang="de-CH" sz="2200" dirty="0">
                <a:latin typeface="Arial" panose="020B0604020202020204" pitchFamily="34" charset="0"/>
                <a:cs typeface="Arial" panose="020B0604020202020204" pitchFamily="34" charset="0"/>
              </a:rPr>
              <a:t> vorkommenden Arten die </a:t>
            </a:r>
            <a:r>
              <a:rPr lang="de-CH" sz="2200" dirty="0" err="1">
                <a:latin typeface="Arial" panose="020B0604020202020204" pitchFamily="34" charset="0"/>
                <a:cs typeface="Arial" panose="020B0604020202020204" pitchFamily="34" charset="0"/>
              </a:rPr>
              <a:t>Lebensbedingun</a:t>
            </a:r>
            <a:r>
              <a:rPr lang="de-CH" sz="2200" dirty="0">
                <a:latin typeface="Arial" panose="020B0604020202020204" pitchFamily="34" charset="0"/>
                <a:cs typeface="Arial" panose="020B0604020202020204" pitchFamily="34" charset="0"/>
              </a:rPr>
              <a:t>-gen stimmen, so dass sie sich optimal entfalten und vermehren können, kann das Ökosystem über Jahrtausende oder gar Jahrmillionen stabil bleiben.</a:t>
            </a:r>
          </a:p>
        </p:txBody>
      </p:sp>
    </p:spTree>
    <p:extLst>
      <p:ext uri="{BB962C8B-B14F-4D97-AF65-F5344CB8AC3E}">
        <p14:creationId xmlns:p14="http://schemas.microsoft.com/office/powerpoint/2010/main" val="29299013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72</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04602" y="2836239"/>
            <a:ext cx="3033352"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Solange alle Nahrungsketten vollständig funktionieren, kann das Ökosystem über Jahrtausende oder gar Jahrmillionen stabil bleiben.</a:t>
            </a: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4798867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73</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pic>
        <p:nvPicPr>
          <p:cNvPr id="27" name="Grafik 26" descr="Schließen mit einfarbiger Füllung">
            <a:extLst>
              <a:ext uri="{FF2B5EF4-FFF2-40B4-BE49-F238E27FC236}">
                <a16:creationId xmlns:a16="http://schemas.microsoft.com/office/drawing/2014/main" id="{987F62A7-3657-00F3-9DB7-47C95A00B0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69155" y="4069077"/>
            <a:ext cx="914400" cy="914400"/>
          </a:xfrm>
          <a:prstGeom prst="rect">
            <a:avLst/>
          </a:prstGeom>
        </p:spPr>
      </p:pic>
      <p:pic>
        <p:nvPicPr>
          <p:cNvPr id="28" name="Grafik 27" descr="Schließen mit einfarbiger Füllung">
            <a:extLst>
              <a:ext uri="{FF2B5EF4-FFF2-40B4-BE49-F238E27FC236}">
                <a16:creationId xmlns:a16="http://schemas.microsoft.com/office/drawing/2014/main" id="{FB11F712-5803-F9E0-3C2C-0E79E2FF47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33028" y="2609106"/>
            <a:ext cx="1360185" cy="1360185"/>
          </a:xfrm>
          <a:prstGeom prst="rect">
            <a:avLst/>
          </a:prstGeom>
        </p:spPr>
      </p:pic>
      <p:sp>
        <p:nvSpPr>
          <p:cNvPr id="29" name="TextBox 6">
            <a:extLst>
              <a:ext uri="{FF2B5EF4-FFF2-40B4-BE49-F238E27FC236}">
                <a16:creationId xmlns:a16="http://schemas.microsoft.com/office/drawing/2014/main" id="{63A30465-54BD-B4FE-F4CC-BEDDAF77B2FB}"/>
              </a:ext>
            </a:extLst>
          </p:cNvPr>
          <p:cNvSpPr txBox="1"/>
          <p:nvPr/>
        </p:nvSpPr>
        <p:spPr>
          <a:xfrm>
            <a:off x="628650" y="2836239"/>
            <a:ext cx="3096344"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Sobald eine Art verschwindet, weil</a:t>
            </a:r>
          </a:p>
          <a:p>
            <a:pPr>
              <a:lnSpc>
                <a:spcPct val="120000"/>
              </a:lnSpc>
            </a:pPr>
            <a:r>
              <a:rPr lang="de-CH" sz="2200" dirty="0">
                <a:latin typeface="Arial" panose="020B0604020202020204" pitchFamily="34" charset="0"/>
                <a:cs typeface="Arial" panose="020B0604020202020204" pitchFamily="34" charset="0"/>
              </a:rPr>
              <a:t>ihre </a:t>
            </a:r>
            <a:r>
              <a:rPr lang="de-CH" sz="2200" dirty="0" err="1">
                <a:latin typeface="Arial" panose="020B0604020202020204" pitchFamily="34" charset="0"/>
                <a:cs typeface="Arial" panose="020B0604020202020204" pitchFamily="34" charset="0"/>
              </a:rPr>
              <a:t>Lebensbedingun</a:t>
            </a:r>
            <a:r>
              <a:rPr lang="de-CH" sz="2200" dirty="0">
                <a:latin typeface="Arial" panose="020B0604020202020204" pitchFamily="34" charset="0"/>
                <a:cs typeface="Arial" panose="020B0604020202020204" pitchFamily="34" charset="0"/>
              </a:rPr>
              <a:t>-gen nicht mehr erfüllt sind, kann das sofort Konsequenzen haben für das ganze Ökosystem.</a:t>
            </a:r>
          </a:p>
        </p:txBody>
      </p:sp>
    </p:spTree>
    <p:extLst>
      <p:ext uri="{BB962C8B-B14F-4D97-AF65-F5344CB8AC3E}">
        <p14:creationId xmlns:p14="http://schemas.microsoft.com/office/powerpoint/2010/main" val="301993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74</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pic>
        <p:nvPicPr>
          <p:cNvPr id="27" name="Grafik 26" descr="Schließen mit einfarbiger Füllung">
            <a:extLst>
              <a:ext uri="{FF2B5EF4-FFF2-40B4-BE49-F238E27FC236}">
                <a16:creationId xmlns:a16="http://schemas.microsoft.com/office/drawing/2014/main" id="{987F62A7-3657-00F3-9DB7-47C95A00B0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69155" y="4069077"/>
            <a:ext cx="914400" cy="914400"/>
          </a:xfrm>
          <a:prstGeom prst="rect">
            <a:avLst/>
          </a:prstGeom>
        </p:spPr>
      </p:pic>
      <p:pic>
        <p:nvPicPr>
          <p:cNvPr id="28" name="Grafik 27" descr="Schließen mit einfarbiger Füllung">
            <a:extLst>
              <a:ext uri="{FF2B5EF4-FFF2-40B4-BE49-F238E27FC236}">
                <a16:creationId xmlns:a16="http://schemas.microsoft.com/office/drawing/2014/main" id="{FB11F712-5803-F9E0-3C2C-0E79E2FF47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33028" y="2609106"/>
            <a:ext cx="1360185" cy="1360185"/>
          </a:xfrm>
          <a:prstGeom prst="rect">
            <a:avLst/>
          </a:prstGeom>
        </p:spPr>
      </p:pic>
      <p:sp>
        <p:nvSpPr>
          <p:cNvPr id="29" name="TextBox 6">
            <a:extLst>
              <a:ext uri="{FF2B5EF4-FFF2-40B4-BE49-F238E27FC236}">
                <a16:creationId xmlns:a16="http://schemas.microsoft.com/office/drawing/2014/main" id="{63A30465-54BD-B4FE-F4CC-BEDDAF77B2FB}"/>
              </a:ext>
            </a:extLst>
          </p:cNvPr>
          <p:cNvSpPr txBox="1"/>
          <p:nvPr/>
        </p:nvSpPr>
        <p:spPr>
          <a:xfrm>
            <a:off x="628650" y="2836239"/>
            <a:ext cx="3096344"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Sobald eine Art verschwindet, weil</a:t>
            </a:r>
          </a:p>
          <a:p>
            <a:pPr>
              <a:lnSpc>
                <a:spcPct val="120000"/>
              </a:lnSpc>
            </a:pPr>
            <a:r>
              <a:rPr lang="de-CH" sz="2200" dirty="0">
                <a:latin typeface="Arial" panose="020B0604020202020204" pitchFamily="34" charset="0"/>
                <a:cs typeface="Arial" panose="020B0604020202020204" pitchFamily="34" charset="0"/>
              </a:rPr>
              <a:t>ihre </a:t>
            </a:r>
            <a:r>
              <a:rPr lang="de-CH" sz="2200" dirty="0" err="1">
                <a:latin typeface="Arial" panose="020B0604020202020204" pitchFamily="34" charset="0"/>
                <a:cs typeface="Arial" panose="020B0604020202020204" pitchFamily="34" charset="0"/>
              </a:rPr>
              <a:t>Lebensbedingun</a:t>
            </a:r>
            <a:r>
              <a:rPr lang="de-CH" sz="2200" dirty="0">
                <a:latin typeface="Arial" panose="020B0604020202020204" pitchFamily="34" charset="0"/>
                <a:cs typeface="Arial" panose="020B0604020202020204" pitchFamily="34" charset="0"/>
              </a:rPr>
              <a:t>-gen nicht mehr erfüllt sind, kann das sofort Konsequenzen haben für das ganze Ökosystem.</a:t>
            </a:r>
          </a:p>
        </p:txBody>
      </p:sp>
      <p:sp>
        <p:nvSpPr>
          <p:cNvPr id="10" name="TextBox 11">
            <a:extLst>
              <a:ext uri="{FF2B5EF4-FFF2-40B4-BE49-F238E27FC236}">
                <a16:creationId xmlns:a16="http://schemas.microsoft.com/office/drawing/2014/main" id="{06FA6C6A-8FDB-8092-8A46-6D52572BC563}"/>
              </a:ext>
            </a:extLst>
          </p:cNvPr>
          <p:cNvSpPr txBox="1"/>
          <p:nvPr/>
        </p:nvSpPr>
        <p:spPr>
          <a:xfrm rot="20625474">
            <a:off x="1706490" y="3201777"/>
            <a:ext cx="6569291"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Das Fehlen eines einzigen Gliedes in der Verkettung ökologischer Beziehungen kann sich stark auf das ganze Ökosystem auswirken.</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b="1" dirty="0">
                <a:solidFill>
                  <a:prstClr val="black"/>
                </a:solidFill>
                <a:latin typeface="Arial" panose="020B0604020202020204" pitchFamily="34" charset="0"/>
                <a:cs typeface="Arial" panose="020B0604020202020204" pitchFamily="34" charset="0"/>
              </a:rPr>
              <a:t>Denn alles steht miteinander in Beziehung!</a:t>
            </a:r>
            <a:endParaRPr kumimoji="0" lang="de-CH"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983419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75</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pic>
        <p:nvPicPr>
          <p:cNvPr id="27" name="Grafik 26" descr="Schließen mit einfarbiger Füllung">
            <a:extLst>
              <a:ext uri="{FF2B5EF4-FFF2-40B4-BE49-F238E27FC236}">
                <a16:creationId xmlns:a16="http://schemas.microsoft.com/office/drawing/2014/main" id="{987F62A7-3657-00F3-9DB7-47C95A00B0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69155" y="4069077"/>
            <a:ext cx="914400" cy="914400"/>
          </a:xfrm>
          <a:prstGeom prst="rect">
            <a:avLst/>
          </a:prstGeom>
        </p:spPr>
      </p:pic>
      <p:pic>
        <p:nvPicPr>
          <p:cNvPr id="28" name="Grafik 27" descr="Schließen mit einfarbiger Füllung">
            <a:extLst>
              <a:ext uri="{FF2B5EF4-FFF2-40B4-BE49-F238E27FC236}">
                <a16:creationId xmlns:a16="http://schemas.microsoft.com/office/drawing/2014/main" id="{FB11F712-5803-F9E0-3C2C-0E79E2FF47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33028" y="2609106"/>
            <a:ext cx="1360185" cy="1360185"/>
          </a:xfrm>
          <a:prstGeom prst="rect">
            <a:avLst/>
          </a:prstGeom>
        </p:spPr>
      </p:pic>
      <p:sp>
        <p:nvSpPr>
          <p:cNvPr id="29" name="TextBox 6">
            <a:extLst>
              <a:ext uri="{FF2B5EF4-FFF2-40B4-BE49-F238E27FC236}">
                <a16:creationId xmlns:a16="http://schemas.microsoft.com/office/drawing/2014/main" id="{63A30465-54BD-B4FE-F4CC-BEDDAF77B2FB}"/>
              </a:ext>
            </a:extLst>
          </p:cNvPr>
          <p:cNvSpPr txBox="1"/>
          <p:nvPr/>
        </p:nvSpPr>
        <p:spPr>
          <a:xfrm>
            <a:off x="628650" y="2836239"/>
            <a:ext cx="3096344"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Sobald eine Art verschwindet, weil</a:t>
            </a:r>
          </a:p>
          <a:p>
            <a:pPr>
              <a:lnSpc>
                <a:spcPct val="120000"/>
              </a:lnSpc>
            </a:pPr>
            <a:r>
              <a:rPr lang="de-CH" sz="2200" dirty="0">
                <a:latin typeface="Arial" panose="020B0604020202020204" pitchFamily="34" charset="0"/>
                <a:cs typeface="Arial" panose="020B0604020202020204" pitchFamily="34" charset="0"/>
              </a:rPr>
              <a:t>ihre </a:t>
            </a:r>
            <a:r>
              <a:rPr lang="de-CH" sz="2200" dirty="0" err="1">
                <a:latin typeface="Arial" panose="020B0604020202020204" pitchFamily="34" charset="0"/>
                <a:cs typeface="Arial" panose="020B0604020202020204" pitchFamily="34" charset="0"/>
              </a:rPr>
              <a:t>Lebensbedingun</a:t>
            </a:r>
            <a:r>
              <a:rPr lang="de-CH" sz="2200" dirty="0">
                <a:latin typeface="Arial" panose="020B0604020202020204" pitchFamily="34" charset="0"/>
                <a:cs typeface="Arial" panose="020B0604020202020204" pitchFamily="34" charset="0"/>
              </a:rPr>
              <a:t>-gen nicht mehr erfüllt sind, kann das sofort Konsequenzen haben für das ganze Ökosystem.</a:t>
            </a:r>
          </a:p>
        </p:txBody>
      </p:sp>
      <p:sp>
        <p:nvSpPr>
          <p:cNvPr id="10" name="TextBox 11">
            <a:extLst>
              <a:ext uri="{FF2B5EF4-FFF2-40B4-BE49-F238E27FC236}">
                <a16:creationId xmlns:a16="http://schemas.microsoft.com/office/drawing/2014/main" id="{06FA6C6A-8FDB-8092-8A46-6D52572BC563}"/>
              </a:ext>
            </a:extLst>
          </p:cNvPr>
          <p:cNvSpPr txBox="1"/>
          <p:nvPr/>
        </p:nvSpPr>
        <p:spPr>
          <a:xfrm rot="20625474">
            <a:off x="1405621" y="3302033"/>
            <a:ext cx="6876287" cy="1824346"/>
          </a:xfrm>
          <a:prstGeom prst="rect">
            <a:avLst/>
          </a:prstGeom>
          <a:solidFill>
            <a:schemeClr val="bg1"/>
          </a:solidFill>
          <a:ln w="76200">
            <a:solidFill>
              <a:srgbClr val="FF0000"/>
            </a:solidFill>
          </a:ln>
        </p:spPr>
        <p:txBody>
          <a:bodyPr wrap="square" rtlCol="0">
            <a:spAutoFit/>
          </a:bodyPr>
          <a:lstStyle/>
          <a:p>
            <a:pPr>
              <a:lnSpc>
                <a:spcPct val="120000"/>
              </a:lnSpc>
            </a:pPr>
            <a:r>
              <a:rPr lang="de-CH" sz="2400" dirty="0">
                <a:latin typeface="Arial" panose="020B0604020202020204" pitchFamily="34" charset="0"/>
                <a:cs typeface="Arial" panose="020B0604020202020204" pitchFamily="34" charset="0"/>
              </a:rPr>
              <a:t>Die Beziehungen und Funktionen zwischen den Arten sind das, was die Natur in ihrem Innersten zusammenhält. </a:t>
            </a:r>
            <a:r>
              <a:rPr lang="de-CH" sz="2400" b="1" dirty="0">
                <a:latin typeface="Arial" panose="020B0604020202020204" pitchFamily="34" charset="0"/>
                <a:cs typeface="Arial" panose="020B0604020202020204" pitchFamily="34" charset="0"/>
              </a:rPr>
              <a:t>Die Natur funktioniert nur mit diesen Beziehungen und Funktionen!</a:t>
            </a:r>
          </a:p>
        </p:txBody>
      </p:sp>
      <p:sp>
        <p:nvSpPr>
          <p:cNvPr id="30" name="Textfeld 29">
            <a:extLst>
              <a:ext uri="{FF2B5EF4-FFF2-40B4-BE49-F238E27FC236}">
                <a16:creationId xmlns:a16="http://schemas.microsoft.com/office/drawing/2014/main" id="{6C3E2F2D-196E-3B29-7C0A-31711A256D09}"/>
              </a:ext>
            </a:extLst>
          </p:cNvPr>
          <p:cNvSpPr txBox="1"/>
          <p:nvPr/>
        </p:nvSpPr>
        <p:spPr>
          <a:xfrm>
            <a:off x="628649" y="1988840"/>
            <a:ext cx="8329869" cy="4216539"/>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Vielfalt der Funktionen und Beziehungen, erstes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Die Beziehungen und Funktionen zwischen den Arten sind das, was die Natur in ihrem Innersten zusammenhält. </a:t>
            </a:r>
            <a:r>
              <a:rPr lang="de-CH" sz="2000" b="1" dirty="0">
                <a:latin typeface="Arial" panose="020B0604020202020204" pitchFamily="34" charset="0"/>
                <a:cs typeface="Arial" panose="020B0604020202020204" pitchFamily="34" charset="0"/>
              </a:rPr>
              <a:t>Die Natur funktioniert nur mit diesen Beziehungen und Funktionen!</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Um die Biodiversität zu erhalten und  zu fördern,…</a:t>
            </a: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…müssen die Beziehungen und Funktionen zwischen den Arten aufrecht erhalten bleiben. Das setzt ein gewisses Mass an Artenvielfalt voraus. </a:t>
            </a:r>
            <a:r>
              <a:rPr lang="de-CH" sz="2000" dirty="0">
                <a:solidFill>
                  <a:prstClr val="black"/>
                </a:solidFill>
                <a:latin typeface="Arial" panose="020B0604020202020204" pitchFamily="34" charset="0"/>
                <a:cs typeface="Arial" panose="020B0604020202020204" pitchFamily="34" charset="0"/>
              </a:rPr>
              <a:t>Denn das</a:t>
            </a:r>
            <a:r>
              <a:rPr kumimoji="0" lang="de-CH"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Fehlen jedes einzelnen Gliedes in der Verkettung ökologischer Beziehungen kann sich stark auf das ganze Ökosystem auswirken.</a:t>
            </a:r>
            <a:endParaRPr lang="de-CH" sz="2000" b="1" dirty="0">
              <a:latin typeface="Arial" panose="020B0604020202020204" pitchFamily="34" charset="0"/>
              <a:cs typeface="Arial" panose="020B0604020202020204" pitchFamily="34" charset="0"/>
            </a:endParaRPr>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75450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76</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04602" y="2836239"/>
            <a:ext cx="3033352" cy="1446550"/>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Wir haben uns bis jetzt gefragt: Was brauchen die einzelnen Arten, damit sie vorkommen?</a:t>
            </a: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20562702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77</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544902" y="2840183"/>
            <a:ext cx="3033352" cy="2462213"/>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Und was brauchen wir Menschen, damit die Lebensbedingungen stimmen, so dass wir uns optimal entfalten und vermehren können?</a:t>
            </a:r>
          </a:p>
        </p:txBody>
      </p:sp>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grpSp>
        <p:nvGrpSpPr>
          <p:cNvPr id="28" name="Gruppieren 27">
            <a:extLst>
              <a:ext uri="{FF2B5EF4-FFF2-40B4-BE49-F238E27FC236}">
                <a16:creationId xmlns:a16="http://schemas.microsoft.com/office/drawing/2014/main" id="{28FE9960-476A-7340-67F6-78AE9DEF0FA1}"/>
              </a:ext>
            </a:extLst>
          </p:cNvPr>
          <p:cNvGrpSpPr/>
          <p:nvPr/>
        </p:nvGrpSpPr>
        <p:grpSpPr>
          <a:xfrm>
            <a:off x="3706101" y="1269043"/>
            <a:ext cx="1893583" cy="3156436"/>
            <a:chOff x="3706101" y="1269043"/>
            <a:chExt cx="1893583" cy="3156436"/>
          </a:xfrm>
        </p:grpSpPr>
        <p:pic>
          <p:nvPicPr>
            <p:cNvPr id="29" name="Grafik 28" descr="Ein Bild, das draußen, Himmel, Gras, Landschaft enthält.&#10;&#10;Automatisch generierte Beschreibung">
              <a:extLst>
                <a:ext uri="{FF2B5EF4-FFF2-40B4-BE49-F238E27FC236}">
                  <a16:creationId xmlns:a16="http://schemas.microsoft.com/office/drawing/2014/main" id="{E3EC1723-3476-58C7-2385-EEB9DA5ECBF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30" name="Textfeld 29">
              <a:extLst>
                <a:ext uri="{FF2B5EF4-FFF2-40B4-BE49-F238E27FC236}">
                  <a16:creationId xmlns:a16="http://schemas.microsoft.com/office/drawing/2014/main" id="{2962ADEC-3C5B-D0C2-607E-C31C04E17C53}"/>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5" name="Textfeld 24">
            <a:extLst>
              <a:ext uri="{FF2B5EF4-FFF2-40B4-BE49-F238E27FC236}">
                <a16:creationId xmlns:a16="http://schemas.microsoft.com/office/drawing/2014/main" id="{0254F5CA-7049-B79F-58BF-18AF8EB864CE}"/>
              </a:ext>
            </a:extLst>
          </p:cNvPr>
          <p:cNvSpPr txBox="1"/>
          <p:nvPr/>
        </p:nvSpPr>
        <p:spPr>
          <a:xfrm>
            <a:off x="2358254" y="1565520"/>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4467714" y="2507286"/>
            <a:ext cx="3275580" cy="3275580"/>
          </a:xfrm>
          <a:prstGeom prst="rect">
            <a:avLst/>
          </a:prstGeom>
        </p:spPr>
      </p:pic>
    </p:spTree>
    <p:extLst>
      <p:ext uri="{BB962C8B-B14F-4D97-AF65-F5344CB8AC3E}">
        <p14:creationId xmlns:p14="http://schemas.microsoft.com/office/powerpoint/2010/main" val="336311798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78</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8" name="Gruppieren 27">
            <a:extLst>
              <a:ext uri="{FF2B5EF4-FFF2-40B4-BE49-F238E27FC236}">
                <a16:creationId xmlns:a16="http://schemas.microsoft.com/office/drawing/2014/main" id="{28FE9960-476A-7340-67F6-78AE9DEF0FA1}"/>
              </a:ext>
            </a:extLst>
          </p:cNvPr>
          <p:cNvGrpSpPr/>
          <p:nvPr/>
        </p:nvGrpSpPr>
        <p:grpSpPr>
          <a:xfrm>
            <a:off x="628650" y="2732533"/>
            <a:ext cx="1893583" cy="3156436"/>
            <a:chOff x="3706101" y="1269043"/>
            <a:chExt cx="1893583" cy="3156436"/>
          </a:xfrm>
        </p:grpSpPr>
        <p:pic>
          <p:nvPicPr>
            <p:cNvPr id="29" name="Grafik 28" descr="Ein Bild, das draußen, Himmel, Gras, Landschaft enthält.&#10;&#10;Automatisch generierte Beschreibung">
              <a:extLst>
                <a:ext uri="{FF2B5EF4-FFF2-40B4-BE49-F238E27FC236}">
                  <a16:creationId xmlns:a16="http://schemas.microsoft.com/office/drawing/2014/main" id="{E3EC1723-3476-58C7-2385-EEB9DA5ECB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30" name="Textfeld 29">
              <a:extLst>
                <a:ext uri="{FF2B5EF4-FFF2-40B4-BE49-F238E27FC236}">
                  <a16:creationId xmlns:a16="http://schemas.microsoft.com/office/drawing/2014/main" id="{2962ADEC-3C5B-D0C2-607E-C31C04E17C53}"/>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7" name="Textfeld 26">
            <a:extLst>
              <a:ext uri="{FF2B5EF4-FFF2-40B4-BE49-F238E27FC236}">
                <a16:creationId xmlns:a16="http://schemas.microsoft.com/office/drawing/2014/main" id="{E28C40F3-3D9C-CCA3-6B8F-61829A9E8CDD}"/>
              </a:ext>
            </a:extLst>
          </p:cNvPr>
          <p:cNvSpPr txBox="1"/>
          <p:nvPr/>
        </p:nvSpPr>
        <p:spPr>
          <a:xfrm>
            <a:off x="3059832" y="2732533"/>
            <a:ext cx="2544660" cy="2308324"/>
          </a:xfrm>
          <a:prstGeom prst="rect">
            <a:avLst/>
          </a:prstGeom>
          <a:solidFill>
            <a:schemeClr val="bg1"/>
          </a:solidFill>
          <a:ln w="57150">
            <a:solidFill>
              <a:schemeClr val="bg1"/>
            </a:solidFill>
          </a:ln>
        </p:spPr>
        <p:txBody>
          <a:bodyPr wrap="square" rtlCol="0">
            <a:spAutoFit/>
          </a:bodyPr>
          <a:lstStyle/>
          <a:p>
            <a:r>
              <a:rPr lang="de-CH" dirty="0"/>
              <a:t>Wir brauchen z.B.:</a:t>
            </a:r>
          </a:p>
          <a:p>
            <a:pPr marL="285750" indent="-285750">
              <a:buFontTx/>
              <a:buChar char="-"/>
            </a:pPr>
            <a:r>
              <a:rPr lang="de-CH" dirty="0"/>
              <a:t>Nahrung</a:t>
            </a:r>
          </a:p>
          <a:p>
            <a:pPr marL="285750" indent="-285750">
              <a:buFontTx/>
              <a:buChar char="-"/>
            </a:pPr>
            <a:r>
              <a:rPr lang="de-CH" dirty="0"/>
              <a:t>Sauberes Wasser</a:t>
            </a:r>
          </a:p>
          <a:p>
            <a:pPr marL="285750" indent="-285750">
              <a:buFontTx/>
              <a:buChar char="-"/>
            </a:pPr>
            <a:r>
              <a:rPr lang="de-CH" dirty="0"/>
              <a:t>Frische Luft</a:t>
            </a:r>
          </a:p>
          <a:p>
            <a:pPr marL="285750" indent="-285750">
              <a:buFontTx/>
              <a:buChar char="-"/>
            </a:pPr>
            <a:r>
              <a:rPr lang="de-CH" dirty="0"/>
              <a:t>Unterkunft und Schutz</a:t>
            </a:r>
          </a:p>
          <a:p>
            <a:pPr marL="285750" indent="-285750">
              <a:buFontTx/>
              <a:buChar char="-"/>
            </a:pPr>
            <a:r>
              <a:rPr lang="de-CH" dirty="0"/>
              <a:t>angenehmes Klima</a:t>
            </a:r>
          </a:p>
          <a:p>
            <a:pPr marL="285750" indent="-285750">
              <a:buFontTx/>
              <a:buChar char="-"/>
            </a:pPr>
            <a:r>
              <a:rPr lang="de-CH" dirty="0"/>
              <a:t>…</a:t>
            </a:r>
          </a:p>
        </p:txBody>
      </p:sp>
    </p:spTree>
    <p:extLst>
      <p:ext uri="{BB962C8B-B14F-4D97-AF65-F5344CB8AC3E}">
        <p14:creationId xmlns:p14="http://schemas.microsoft.com/office/powerpoint/2010/main" val="10405672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79</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8" name="Gruppieren 27">
            <a:extLst>
              <a:ext uri="{FF2B5EF4-FFF2-40B4-BE49-F238E27FC236}">
                <a16:creationId xmlns:a16="http://schemas.microsoft.com/office/drawing/2014/main" id="{28FE9960-476A-7340-67F6-78AE9DEF0FA1}"/>
              </a:ext>
            </a:extLst>
          </p:cNvPr>
          <p:cNvGrpSpPr/>
          <p:nvPr/>
        </p:nvGrpSpPr>
        <p:grpSpPr>
          <a:xfrm>
            <a:off x="628650" y="2732533"/>
            <a:ext cx="1893583" cy="3156436"/>
            <a:chOff x="3706101" y="1269043"/>
            <a:chExt cx="1893583" cy="3156436"/>
          </a:xfrm>
        </p:grpSpPr>
        <p:pic>
          <p:nvPicPr>
            <p:cNvPr id="29" name="Grafik 28" descr="Ein Bild, das draußen, Himmel, Gras, Landschaft enthält.&#10;&#10;Automatisch generierte Beschreibung">
              <a:extLst>
                <a:ext uri="{FF2B5EF4-FFF2-40B4-BE49-F238E27FC236}">
                  <a16:creationId xmlns:a16="http://schemas.microsoft.com/office/drawing/2014/main" id="{E3EC1723-3476-58C7-2385-EEB9DA5ECB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30" name="Textfeld 29">
              <a:extLst>
                <a:ext uri="{FF2B5EF4-FFF2-40B4-BE49-F238E27FC236}">
                  <a16:creationId xmlns:a16="http://schemas.microsoft.com/office/drawing/2014/main" id="{2962ADEC-3C5B-D0C2-607E-C31C04E17C53}"/>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27" name="Textfeld 26">
            <a:extLst>
              <a:ext uri="{FF2B5EF4-FFF2-40B4-BE49-F238E27FC236}">
                <a16:creationId xmlns:a16="http://schemas.microsoft.com/office/drawing/2014/main" id="{E28C40F3-3D9C-CCA3-6B8F-61829A9E8CDD}"/>
              </a:ext>
            </a:extLst>
          </p:cNvPr>
          <p:cNvSpPr txBox="1"/>
          <p:nvPr/>
        </p:nvSpPr>
        <p:spPr>
          <a:xfrm>
            <a:off x="3059832" y="2732533"/>
            <a:ext cx="2544660" cy="2308324"/>
          </a:xfrm>
          <a:prstGeom prst="rect">
            <a:avLst/>
          </a:prstGeom>
          <a:solidFill>
            <a:schemeClr val="bg1"/>
          </a:solidFill>
          <a:ln w="57150">
            <a:solidFill>
              <a:schemeClr val="bg1"/>
            </a:solidFill>
          </a:ln>
        </p:spPr>
        <p:txBody>
          <a:bodyPr wrap="square" rtlCol="0">
            <a:spAutoFit/>
          </a:bodyPr>
          <a:lstStyle/>
          <a:p>
            <a:r>
              <a:rPr lang="de-CH" dirty="0"/>
              <a:t>Wir brauchen z.B.:</a:t>
            </a:r>
          </a:p>
          <a:p>
            <a:pPr marL="285750" indent="-285750">
              <a:buFontTx/>
              <a:buChar char="-"/>
            </a:pPr>
            <a:r>
              <a:rPr lang="de-CH" dirty="0"/>
              <a:t>Nahrung</a:t>
            </a:r>
          </a:p>
          <a:p>
            <a:pPr marL="285750" indent="-285750">
              <a:buFontTx/>
              <a:buChar char="-"/>
            </a:pPr>
            <a:r>
              <a:rPr lang="de-CH" dirty="0"/>
              <a:t>Sauberes Wasser</a:t>
            </a:r>
          </a:p>
          <a:p>
            <a:pPr marL="285750" indent="-285750">
              <a:buFontTx/>
              <a:buChar char="-"/>
            </a:pPr>
            <a:r>
              <a:rPr lang="de-CH" dirty="0"/>
              <a:t>Frische Luft</a:t>
            </a:r>
          </a:p>
          <a:p>
            <a:pPr marL="285750" indent="-285750">
              <a:buFontTx/>
              <a:buChar char="-"/>
            </a:pPr>
            <a:r>
              <a:rPr lang="de-CH" dirty="0"/>
              <a:t>Unterkunft und Schutz</a:t>
            </a:r>
          </a:p>
          <a:p>
            <a:pPr marL="285750" indent="-285750">
              <a:buFontTx/>
              <a:buChar char="-"/>
            </a:pPr>
            <a:r>
              <a:rPr lang="de-CH" dirty="0"/>
              <a:t>angenehmes Klima</a:t>
            </a:r>
          </a:p>
          <a:p>
            <a:pPr marL="285750" indent="-285750">
              <a:buFontTx/>
              <a:buChar char="-"/>
            </a:pPr>
            <a:r>
              <a:rPr lang="de-CH" dirty="0"/>
              <a:t>…</a:t>
            </a:r>
          </a:p>
        </p:txBody>
      </p:sp>
      <p:sp>
        <p:nvSpPr>
          <p:cNvPr id="32" name="Textfeld 31">
            <a:extLst>
              <a:ext uri="{FF2B5EF4-FFF2-40B4-BE49-F238E27FC236}">
                <a16:creationId xmlns:a16="http://schemas.microsoft.com/office/drawing/2014/main" id="{5A3D9AB5-77D9-165A-7B9E-243E9E66A581}"/>
              </a:ext>
            </a:extLst>
          </p:cNvPr>
          <p:cNvSpPr txBox="1"/>
          <p:nvPr/>
        </p:nvSpPr>
        <p:spPr>
          <a:xfrm>
            <a:off x="5455350" y="2732533"/>
            <a:ext cx="2880000" cy="2862322"/>
          </a:xfrm>
          <a:prstGeom prst="rect">
            <a:avLst/>
          </a:prstGeom>
          <a:solidFill>
            <a:schemeClr val="bg1"/>
          </a:solidFill>
          <a:ln w="57150">
            <a:solidFill>
              <a:srgbClr val="FF0000"/>
            </a:solidFill>
          </a:ln>
        </p:spPr>
        <p:txBody>
          <a:bodyPr wrap="square" rtlCol="0">
            <a:spAutoFit/>
          </a:bodyPr>
          <a:lstStyle/>
          <a:p>
            <a:r>
              <a:rPr lang="de-CH" dirty="0"/>
              <a:t>Alles, was wir brauchen, um uns optimal entfalten und vermehren zu können, kommt direkt oder indirekt aus der Natur.</a:t>
            </a:r>
          </a:p>
          <a:p>
            <a:endParaRPr lang="de-CH" dirty="0"/>
          </a:p>
          <a:p>
            <a:r>
              <a:rPr lang="de-CH" dirty="0"/>
              <a:t>Auch wir Menschen sind Teil der Natur, leben von der Natur und können ohne sie nicht existieren.</a:t>
            </a:r>
          </a:p>
        </p:txBody>
      </p:sp>
    </p:spTree>
    <p:extLst>
      <p:ext uri="{BB962C8B-B14F-4D97-AF65-F5344CB8AC3E}">
        <p14:creationId xmlns:p14="http://schemas.microsoft.com/office/powerpoint/2010/main" val="139181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8</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4" name="TextBox 11">
            <a:extLst>
              <a:ext uri="{FF2B5EF4-FFF2-40B4-BE49-F238E27FC236}">
                <a16:creationId xmlns:a16="http://schemas.microsoft.com/office/drawing/2014/main" id="{143F1297-A95A-4F72-D00C-BDC3CA241D03}"/>
              </a:ext>
            </a:extLst>
          </p:cNvPr>
          <p:cNvSpPr txBox="1"/>
          <p:nvPr/>
        </p:nvSpPr>
        <p:spPr>
          <a:xfrm>
            <a:off x="628650" y="3421484"/>
            <a:ext cx="5308756"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Beispiel: Fromental (</a:t>
            </a:r>
            <a:r>
              <a:rPr lang="de-CH" sz="2400" dirty="0" err="1">
                <a:solidFill>
                  <a:prstClr val="black"/>
                </a:solidFill>
                <a:latin typeface="Arial" panose="020B0604020202020204" pitchFamily="34" charset="0"/>
                <a:cs typeface="Arial" panose="020B0604020202020204" pitchFamily="34" charset="0"/>
              </a:rPr>
              <a:t>Arrhenatherum</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elatius</a:t>
            </a:r>
            <a:r>
              <a:rPr lang="de-CH" sz="2400" dirty="0">
                <a:solidFill>
                  <a:prstClr val="black"/>
                </a:solidFill>
                <a:latin typeface="Arial" panose="020B0604020202020204" pitchFamily="34" charset="0"/>
                <a:cs typeface="Arial" panose="020B0604020202020204" pitchFamily="34" charset="0"/>
              </a:rPr>
              <a:t>) mag leicht feuchte bis leicht trockene, eher tiefgründige Böden, die leicht basisch und relativ nährstoffreich sind. Das Klima muss warm genug sein, das Gras kommt höchstens bis ca. 900 m ü. M. vor.</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Denkblase: wolkenförmig 4">
            <a:extLst>
              <a:ext uri="{FF2B5EF4-FFF2-40B4-BE49-F238E27FC236}">
                <a16:creationId xmlns:a16="http://schemas.microsoft.com/office/drawing/2014/main" id="{17CEFF82-E335-14E7-ACB5-5197DCF47DB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2351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80</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8" name="Gruppieren 27">
            <a:extLst>
              <a:ext uri="{FF2B5EF4-FFF2-40B4-BE49-F238E27FC236}">
                <a16:creationId xmlns:a16="http://schemas.microsoft.com/office/drawing/2014/main" id="{28FE9960-476A-7340-67F6-78AE9DEF0FA1}"/>
              </a:ext>
            </a:extLst>
          </p:cNvPr>
          <p:cNvGrpSpPr/>
          <p:nvPr/>
        </p:nvGrpSpPr>
        <p:grpSpPr>
          <a:xfrm>
            <a:off x="628650" y="2732533"/>
            <a:ext cx="1893583" cy="3156436"/>
            <a:chOff x="3706101" y="1269043"/>
            <a:chExt cx="1893583" cy="3156436"/>
          </a:xfrm>
        </p:grpSpPr>
        <p:pic>
          <p:nvPicPr>
            <p:cNvPr id="29" name="Grafik 28" descr="Ein Bild, das draußen, Himmel, Gras, Landschaft enthält.&#10;&#10;Automatisch generierte Beschreibung">
              <a:extLst>
                <a:ext uri="{FF2B5EF4-FFF2-40B4-BE49-F238E27FC236}">
                  <a16:creationId xmlns:a16="http://schemas.microsoft.com/office/drawing/2014/main" id="{E3EC1723-3476-58C7-2385-EEB9DA5ECB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30" name="Textfeld 29">
              <a:extLst>
                <a:ext uri="{FF2B5EF4-FFF2-40B4-BE49-F238E27FC236}">
                  <a16:creationId xmlns:a16="http://schemas.microsoft.com/office/drawing/2014/main" id="{2962ADEC-3C5B-D0C2-607E-C31C04E17C53}"/>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5" name="Textfeld 4">
            <a:extLst>
              <a:ext uri="{FF2B5EF4-FFF2-40B4-BE49-F238E27FC236}">
                <a16:creationId xmlns:a16="http://schemas.microsoft.com/office/drawing/2014/main" id="{A447839A-E3A7-8A17-CA4E-7F23A6AC8FCA}"/>
              </a:ext>
            </a:extLst>
          </p:cNvPr>
          <p:cNvSpPr txBox="1"/>
          <p:nvPr/>
        </p:nvSpPr>
        <p:spPr>
          <a:xfrm>
            <a:off x="2699792" y="2732533"/>
            <a:ext cx="5815558" cy="1015663"/>
          </a:xfrm>
          <a:prstGeom prst="rect">
            <a:avLst/>
          </a:prstGeom>
          <a:solidFill>
            <a:srgbClr val="FFC000"/>
          </a:solidFill>
          <a:ln>
            <a:solidFill>
              <a:schemeClr val="tx1"/>
            </a:solidFill>
          </a:ln>
        </p:spPr>
        <p:txBody>
          <a:bodyPr wrap="square" rtlCol="0">
            <a:spAutoFit/>
          </a:bodyPr>
          <a:lstStyle/>
          <a:p>
            <a:r>
              <a:rPr lang="de-CH" sz="2000" dirty="0"/>
              <a:t>Ökosystemdienstleistungen:</a:t>
            </a:r>
          </a:p>
          <a:p>
            <a:r>
              <a:rPr lang="de-CH" sz="2000" dirty="0"/>
              <a:t>Dienstleistungen der natürlichen Ökosysteme, die das menschliche Leben erhalten und erfüllen.</a:t>
            </a:r>
          </a:p>
        </p:txBody>
      </p:sp>
    </p:spTree>
    <p:extLst>
      <p:ext uri="{BB962C8B-B14F-4D97-AF65-F5344CB8AC3E}">
        <p14:creationId xmlns:p14="http://schemas.microsoft.com/office/powerpoint/2010/main" val="32391543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81</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28" name="Gruppieren 27">
            <a:extLst>
              <a:ext uri="{FF2B5EF4-FFF2-40B4-BE49-F238E27FC236}">
                <a16:creationId xmlns:a16="http://schemas.microsoft.com/office/drawing/2014/main" id="{28FE9960-476A-7340-67F6-78AE9DEF0FA1}"/>
              </a:ext>
            </a:extLst>
          </p:cNvPr>
          <p:cNvGrpSpPr/>
          <p:nvPr/>
        </p:nvGrpSpPr>
        <p:grpSpPr>
          <a:xfrm>
            <a:off x="628650" y="2732533"/>
            <a:ext cx="1893583" cy="3156436"/>
            <a:chOff x="3706101" y="1269043"/>
            <a:chExt cx="1893583" cy="3156436"/>
          </a:xfrm>
        </p:grpSpPr>
        <p:pic>
          <p:nvPicPr>
            <p:cNvPr id="29" name="Grafik 28" descr="Ein Bild, das draußen, Himmel, Gras, Landschaft enthält.&#10;&#10;Automatisch generierte Beschreibung">
              <a:extLst>
                <a:ext uri="{FF2B5EF4-FFF2-40B4-BE49-F238E27FC236}">
                  <a16:creationId xmlns:a16="http://schemas.microsoft.com/office/drawing/2014/main" id="{E3EC1723-3476-58C7-2385-EEB9DA5ECB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30" name="Textfeld 29">
              <a:extLst>
                <a:ext uri="{FF2B5EF4-FFF2-40B4-BE49-F238E27FC236}">
                  <a16:creationId xmlns:a16="http://schemas.microsoft.com/office/drawing/2014/main" id="{2962ADEC-3C5B-D0C2-607E-C31C04E17C53}"/>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grpSp>
        <p:nvGrpSpPr>
          <p:cNvPr id="13" name="Gruppieren 12">
            <a:extLst>
              <a:ext uri="{FF2B5EF4-FFF2-40B4-BE49-F238E27FC236}">
                <a16:creationId xmlns:a16="http://schemas.microsoft.com/office/drawing/2014/main" id="{EE92248B-5813-27DF-1B28-5248469A169E}"/>
              </a:ext>
            </a:extLst>
          </p:cNvPr>
          <p:cNvGrpSpPr/>
          <p:nvPr/>
        </p:nvGrpSpPr>
        <p:grpSpPr>
          <a:xfrm>
            <a:off x="2869631" y="2132856"/>
            <a:ext cx="4942409" cy="3889585"/>
            <a:chOff x="2869631" y="2132856"/>
            <a:chExt cx="4942409" cy="3889585"/>
          </a:xfrm>
        </p:grpSpPr>
        <p:pic>
          <p:nvPicPr>
            <p:cNvPr id="3" name="Grafik 2" descr="Ein Bild, das Text, Kreis, Screenshot, Logo enthält.&#10;&#10;Automatisch generierte Beschreibung">
              <a:extLst>
                <a:ext uri="{FF2B5EF4-FFF2-40B4-BE49-F238E27FC236}">
                  <a16:creationId xmlns:a16="http://schemas.microsoft.com/office/drawing/2014/main" id="{571B7962-E29F-410F-4DDB-6EDED0A80B9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69631" y="2132856"/>
              <a:ext cx="4115157" cy="3889585"/>
            </a:xfrm>
            <a:prstGeom prst="rect">
              <a:avLst/>
            </a:prstGeom>
          </p:spPr>
        </p:pic>
        <p:sp>
          <p:nvSpPr>
            <p:cNvPr id="7" name="Textfeld 6">
              <a:extLst>
                <a:ext uri="{FF2B5EF4-FFF2-40B4-BE49-F238E27FC236}">
                  <a16:creationId xmlns:a16="http://schemas.microsoft.com/office/drawing/2014/main" id="{EF65D0D4-859F-E591-DD53-84E75B1656D8}"/>
                </a:ext>
              </a:extLst>
            </p:cNvPr>
            <p:cNvSpPr txBox="1"/>
            <p:nvPr/>
          </p:nvSpPr>
          <p:spPr>
            <a:xfrm>
              <a:off x="6809701" y="5327588"/>
              <a:ext cx="1002339" cy="461665"/>
            </a:xfrm>
            <a:prstGeom prst="rect">
              <a:avLst/>
            </a:prstGeom>
            <a:solidFill>
              <a:schemeClr val="bg1"/>
            </a:solidFill>
            <a:ln>
              <a:solidFill>
                <a:schemeClr val="tx1"/>
              </a:solidFill>
            </a:ln>
          </p:spPr>
          <p:txBody>
            <a:bodyPr wrap="square" rtlCol="0">
              <a:spAutoFit/>
            </a:bodyPr>
            <a:lstStyle/>
            <a:p>
              <a:r>
                <a:rPr lang="en-US" sz="600" dirty="0"/>
                <a:t>Quelle: WWF, 2016 (adapted from Millennium Ecosystem Assessment, 2005)</a:t>
              </a:r>
              <a:endParaRPr lang="de-CH" sz="600" dirty="0"/>
            </a:p>
          </p:txBody>
        </p:sp>
      </p:grpSp>
    </p:spTree>
    <p:extLst>
      <p:ext uri="{BB962C8B-B14F-4D97-AF65-F5344CB8AC3E}">
        <p14:creationId xmlns:p14="http://schemas.microsoft.com/office/powerpoint/2010/main" val="35511841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82</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grpSp>
        <p:nvGrpSpPr>
          <p:cNvPr id="2" name="Gruppieren 1">
            <a:extLst>
              <a:ext uri="{FF2B5EF4-FFF2-40B4-BE49-F238E27FC236}">
                <a16:creationId xmlns:a16="http://schemas.microsoft.com/office/drawing/2014/main" id="{A1399A39-ABFD-AE97-2A07-16D041BAC10F}"/>
              </a:ext>
            </a:extLst>
          </p:cNvPr>
          <p:cNvGrpSpPr/>
          <p:nvPr/>
        </p:nvGrpSpPr>
        <p:grpSpPr>
          <a:xfrm>
            <a:off x="3662931" y="2780928"/>
            <a:ext cx="4852419" cy="3240000"/>
            <a:chOff x="4027144" y="2459769"/>
            <a:chExt cx="4852419" cy="3240000"/>
          </a:xfrm>
        </p:grpSpPr>
        <p:pic>
          <p:nvPicPr>
            <p:cNvPr id="5" name="Grafik 4" descr="Ein Bild, das drinnen, Blume, Pflanze enthält.&#10;&#10;Automatisch generierte Beschreibung">
              <a:extLst>
                <a:ext uri="{FF2B5EF4-FFF2-40B4-BE49-F238E27FC236}">
                  <a16:creationId xmlns:a16="http://schemas.microsoft.com/office/drawing/2014/main" id="{220D3DAB-B10F-A565-4546-9CD464E634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7144" y="2459769"/>
              <a:ext cx="4852419" cy="3240000"/>
            </a:xfrm>
            <a:prstGeom prst="rect">
              <a:avLst/>
            </a:prstGeom>
          </p:spPr>
        </p:pic>
        <p:sp>
          <p:nvSpPr>
            <p:cNvPr id="8" name="Textfeld 7">
              <a:extLst>
                <a:ext uri="{FF2B5EF4-FFF2-40B4-BE49-F238E27FC236}">
                  <a16:creationId xmlns:a16="http://schemas.microsoft.com/office/drawing/2014/main" id="{CE33B4BC-E9E8-F6CB-8D9F-AD2D47959D7C}"/>
                </a:ext>
              </a:extLst>
            </p:cNvPr>
            <p:cNvSpPr txBox="1"/>
            <p:nvPr/>
          </p:nvSpPr>
          <p:spPr>
            <a:xfrm>
              <a:off x="7699946" y="2564904"/>
              <a:ext cx="1136016" cy="200055"/>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www.pixabay.com</a:t>
              </a:r>
            </a:p>
          </p:txBody>
        </p:sp>
      </p:grpSp>
      <p:sp>
        <p:nvSpPr>
          <p:cNvPr id="10" name="TextBox 6">
            <a:extLst>
              <a:ext uri="{FF2B5EF4-FFF2-40B4-BE49-F238E27FC236}">
                <a16:creationId xmlns:a16="http://schemas.microsoft.com/office/drawing/2014/main" id="{4BCE960E-D7FC-DC43-3DC2-FD742C2C7E24}"/>
              </a:ext>
            </a:extLst>
          </p:cNvPr>
          <p:cNvSpPr txBox="1"/>
          <p:nvPr/>
        </p:nvSpPr>
        <p:spPr>
          <a:xfrm>
            <a:off x="544902" y="2840183"/>
            <a:ext cx="3033352" cy="208627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viel Biodiversität braucht es, damit die Bestäubung unserer Kulturpflanzen genügend funktioniert?</a:t>
            </a:r>
          </a:p>
        </p:txBody>
      </p:sp>
    </p:spTree>
    <p:extLst>
      <p:ext uri="{BB962C8B-B14F-4D97-AF65-F5344CB8AC3E}">
        <p14:creationId xmlns:p14="http://schemas.microsoft.com/office/powerpoint/2010/main" val="27715896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83</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0" name="TextBox 6">
            <a:extLst>
              <a:ext uri="{FF2B5EF4-FFF2-40B4-BE49-F238E27FC236}">
                <a16:creationId xmlns:a16="http://schemas.microsoft.com/office/drawing/2014/main" id="{4BCE960E-D7FC-DC43-3DC2-FD742C2C7E24}"/>
              </a:ext>
            </a:extLst>
          </p:cNvPr>
          <p:cNvSpPr txBox="1"/>
          <p:nvPr/>
        </p:nvSpPr>
        <p:spPr>
          <a:xfrm>
            <a:off x="544902" y="2840183"/>
            <a:ext cx="3033352" cy="127374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viel Biodiversität braucht es, damit der Boden fruchtbar ist?</a:t>
            </a:r>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17FB8E25-0CAD-3EAD-4E1B-B204E94A4622}"/>
              </a:ext>
            </a:extLst>
          </p:cNvPr>
          <p:cNvGrpSpPr/>
          <p:nvPr/>
        </p:nvGrpSpPr>
        <p:grpSpPr>
          <a:xfrm>
            <a:off x="4067944" y="2399516"/>
            <a:ext cx="5022558" cy="4294206"/>
            <a:chOff x="4067944" y="2399516"/>
            <a:chExt cx="5022558" cy="4294206"/>
          </a:xfrm>
        </p:grpSpPr>
        <p:grpSp>
          <p:nvGrpSpPr>
            <p:cNvPr id="3" name="Gruppieren 2">
              <a:extLst>
                <a:ext uri="{FF2B5EF4-FFF2-40B4-BE49-F238E27FC236}">
                  <a16:creationId xmlns:a16="http://schemas.microsoft.com/office/drawing/2014/main" id="{319B895C-FEFD-9706-D1D5-36948A6675A5}"/>
                </a:ext>
              </a:extLst>
            </p:cNvPr>
            <p:cNvGrpSpPr/>
            <p:nvPr/>
          </p:nvGrpSpPr>
          <p:grpSpPr>
            <a:xfrm>
              <a:off x="4067944" y="2399516"/>
              <a:ext cx="5022558" cy="4294206"/>
              <a:chOff x="4067944" y="2399516"/>
              <a:chExt cx="5022558" cy="4294206"/>
            </a:xfrm>
          </p:grpSpPr>
          <p:pic>
            <p:nvPicPr>
              <p:cNvPr id="7" name="Grafik 6">
                <a:extLst>
                  <a:ext uri="{FF2B5EF4-FFF2-40B4-BE49-F238E27FC236}">
                    <a16:creationId xmlns:a16="http://schemas.microsoft.com/office/drawing/2014/main" id="{4383FDE1-6D57-CAAA-E4FD-7854E15261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t="-1"/>
              <a:stretch/>
            </p:blipFill>
            <p:spPr>
              <a:xfrm>
                <a:off x="4067944" y="3464490"/>
                <a:ext cx="5022558" cy="3229232"/>
              </a:xfrm>
              <a:prstGeom prst="rect">
                <a:avLst/>
              </a:prstGeom>
            </p:spPr>
          </p:pic>
          <p:pic>
            <p:nvPicPr>
              <p:cNvPr id="12" name="Grafik 11">
                <a:extLst>
                  <a:ext uri="{FF2B5EF4-FFF2-40B4-BE49-F238E27FC236}">
                    <a16:creationId xmlns:a16="http://schemas.microsoft.com/office/drawing/2014/main" id="{C4317721-86AD-A5E6-3EB8-F337674783DA}"/>
                  </a:ext>
                </a:extLst>
              </p:cNvPr>
              <p:cNvPicPr>
                <a:picLocks noChangeAspect="1"/>
              </p:cNvPicPr>
              <p:nvPr/>
            </p:nvPicPr>
            <p:blipFill>
              <a:blip r:embed="rId4"/>
              <a:stretch>
                <a:fillRect/>
              </a:stretch>
            </p:blipFill>
            <p:spPr>
              <a:xfrm>
                <a:off x="4067944" y="2399516"/>
                <a:ext cx="4780469" cy="1528976"/>
              </a:xfrm>
              <a:prstGeom prst="rect">
                <a:avLst/>
              </a:prstGeom>
              <a:effectLst>
                <a:outerShdw blurRad="50800" dist="50800" dir="5400000" algn="ctr" rotWithShape="0">
                  <a:srgbClr val="000000"/>
                </a:outerShdw>
              </a:effectLst>
            </p:spPr>
          </p:pic>
          <p:sp>
            <p:nvSpPr>
              <p:cNvPr id="13" name="Textfeld 12">
                <a:extLst>
                  <a:ext uri="{FF2B5EF4-FFF2-40B4-BE49-F238E27FC236}">
                    <a16:creationId xmlns:a16="http://schemas.microsoft.com/office/drawing/2014/main" id="{3AC991F6-B836-FDFA-5B6A-FBC4AA585CAB}"/>
                  </a:ext>
                </a:extLst>
              </p:cNvPr>
              <p:cNvSpPr txBox="1"/>
              <p:nvPr/>
            </p:nvSpPr>
            <p:spPr>
              <a:xfrm>
                <a:off x="7430437" y="2407838"/>
                <a:ext cx="972108" cy="230832"/>
              </a:xfrm>
              <a:prstGeom prst="rect">
                <a:avLst/>
              </a:prstGeom>
              <a:noFill/>
            </p:spPr>
            <p:txBody>
              <a:bodyPr wrap="square" lIns="0" tIns="0" rIns="0" bIns="0" rtlCol="0">
                <a:spAutoFit/>
              </a:bodyPr>
              <a:lstStyle/>
              <a:p>
                <a:r>
                  <a:rPr lang="de-CH" sz="750" dirty="0"/>
                  <a:t>Bild-Quelle: www.canstockphoto.at</a:t>
                </a:r>
              </a:p>
            </p:txBody>
          </p:sp>
        </p:grpSp>
        <p:sp>
          <p:nvSpPr>
            <p:cNvPr id="14" name="Textfeld 13">
              <a:extLst>
                <a:ext uri="{FF2B5EF4-FFF2-40B4-BE49-F238E27FC236}">
                  <a16:creationId xmlns:a16="http://schemas.microsoft.com/office/drawing/2014/main" id="{1B3D7777-6413-08B7-3B18-A7859F253127}"/>
                </a:ext>
              </a:extLst>
            </p:cNvPr>
            <p:cNvSpPr txBox="1"/>
            <p:nvPr/>
          </p:nvSpPr>
          <p:spPr>
            <a:xfrm>
              <a:off x="7863854" y="5949280"/>
              <a:ext cx="972108" cy="230832"/>
            </a:xfrm>
            <a:prstGeom prst="rect">
              <a:avLst/>
            </a:prstGeom>
            <a:noFill/>
          </p:spPr>
          <p:txBody>
            <a:bodyPr wrap="square" lIns="0" tIns="0" rIns="0" bIns="0" rtlCol="0">
              <a:spAutoFit/>
            </a:bodyPr>
            <a:lstStyle/>
            <a:p>
              <a:r>
                <a:rPr lang="de-CH" sz="750" dirty="0"/>
                <a:t>Bild-Quelle:</a:t>
              </a:r>
            </a:p>
            <a:p>
              <a:r>
                <a:rPr lang="de-CH" sz="750" dirty="0"/>
                <a:t>Kutschera et al. 1992</a:t>
              </a:r>
            </a:p>
          </p:txBody>
        </p:sp>
      </p:grpSp>
    </p:spTree>
    <p:extLst>
      <p:ext uri="{BB962C8B-B14F-4D97-AF65-F5344CB8AC3E}">
        <p14:creationId xmlns:p14="http://schemas.microsoft.com/office/powerpoint/2010/main" val="28678212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84</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0" name="TextBox 6">
            <a:extLst>
              <a:ext uri="{FF2B5EF4-FFF2-40B4-BE49-F238E27FC236}">
                <a16:creationId xmlns:a16="http://schemas.microsoft.com/office/drawing/2014/main" id="{4BCE960E-D7FC-DC43-3DC2-FD742C2C7E24}"/>
              </a:ext>
            </a:extLst>
          </p:cNvPr>
          <p:cNvSpPr txBox="1"/>
          <p:nvPr/>
        </p:nvSpPr>
        <p:spPr>
          <a:xfrm>
            <a:off x="544902" y="2840183"/>
            <a:ext cx="3124776" cy="330507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viele Arten sind entbehrlich, ohne dass die Ökosysteme zusammenbrechen und ihre Dienstleistungen für uns Menschen nicht mehr erbringen können?</a:t>
            </a:r>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grpSp>
        <p:nvGrpSpPr>
          <p:cNvPr id="16" name="Gruppieren 15">
            <a:extLst>
              <a:ext uri="{FF2B5EF4-FFF2-40B4-BE49-F238E27FC236}">
                <a16:creationId xmlns:a16="http://schemas.microsoft.com/office/drawing/2014/main" id="{A5EDE080-556B-75D5-1598-ADE12EF72025}"/>
              </a:ext>
            </a:extLst>
          </p:cNvPr>
          <p:cNvGrpSpPr/>
          <p:nvPr/>
        </p:nvGrpSpPr>
        <p:grpSpPr>
          <a:xfrm>
            <a:off x="3734047" y="2344210"/>
            <a:ext cx="4942409" cy="3889585"/>
            <a:chOff x="2869631" y="2132856"/>
            <a:chExt cx="4942409" cy="3889585"/>
          </a:xfrm>
        </p:grpSpPr>
        <p:pic>
          <p:nvPicPr>
            <p:cNvPr id="17" name="Grafik 16" descr="Ein Bild, das Text, Kreis, Screenshot, Logo enthält.&#10;&#10;Automatisch generierte Beschreibung">
              <a:extLst>
                <a:ext uri="{FF2B5EF4-FFF2-40B4-BE49-F238E27FC236}">
                  <a16:creationId xmlns:a16="http://schemas.microsoft.com/office/drawing/2014/main" id="{51E8398C-BD27-B039-BC04-0A81170B081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69631" y="2132856"/>
              <a:ext cx="4115157" cy="3889585"/>
            </a:xfrm>
            <a:prstGeom prst="rect">
              <a:avLst/>
            </a:prstGeom>
          </p:spPr>
        </p:pic>
        <p:sp>
          <p:nvSpPr>
            <p:cNvPr id="18" name="Textfeld 17">
              <a:extLst>
                <a:ext uri="{FF2B5EF4-FFF2-40B4-BE49-F238E27FC236}">
                  <a16:creationId xmlns:a16="http://schemas.microsoft.com/office/drawing/2014/main" id="{4137C494-921F-AE9C-06DD-ACEC109F6F35}"/>
                </a:ext>
              </a:extLst>
            </p:cNvPr>
            <p:cNvSpPr txBox="1"/>
            <p:nvPr/>
          </p:nvSpPr>
          <p:spPr>
            <a:xfrm>
              <a:off x="6809701" y="5327588"/>
              <a:ext cx="1002339" cy="461665"/>
            </a:xfrm>
            <a:prstGeom prst="rect">
              <a:avLst/>
            </a:prstGeom>
            <a:solidFill>
              <a:schemeClr val="bg1"/>
            </a:solidFill>
            <a:ln>
              <a:solidFill>
                <a:schemeClr val="tx1"/>
              </a:solidFill>
            </a:ln>
          </p:spPr>
          <p:txBody>
            <a:bodyPr wrap="square" rtlCol="0">
              <a:spAutoFit/>
            </a:bodyPr>
            <a:lstStyle/>
            <a:p>
              <a:r>
                <a:rPr lang="en-US" sz="600" dirty="0"/>
                <a:t>Quelle: WWF, 2016 (adapted from Millennium Ecosystem Assessment, 2005)</a:t>
              </a:r>
              <a:endParaRPr lang="de-CH" sz="600" dirty="0"/>
            </a:p>
          </p:txBody>
        </p:sp>
      </p:grpSp>
    </p:spTree>
    <p:extLst>
      <p:ext uri="{BB962C8B-B14F-4D97-AF65-F5344CB8AC3E}">
        <p14:creationId xmlns:p14="http://schemas.microsoft.com/office/powerpoint/2010/main" val="31128101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85</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0" name="TextBox 6">
            <a:extLst>
              <a:ext uri="{FF2B5EF4-FFF2-40B4-BE49-F238E27FC236}">
                <a16:creationId xmlns:a16="http://schemas.microsoft.com/office/drawing/2014/main" id="{4BCE960E-D7FC-DC43-3DC2-FD742C2C7E24}"/>
              </a:ext>
            </a:extLst>
          </p:cNvPr>
          <p:cNvSpPr txBox="1"/>
          <p:nvPr/>
        </p:nvSpPr>
        <p:spPr>
          <a:xfrm>
            <a:off x="544902" y="2840183"/>
            <a:ext cx="3033352" cy="289880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viel Biodiversität braucht es, um die Ökosystemdienst-leistungen zu sichern, damit wir Menschen längerfristig überleben können?</a:t>
            </a:r>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grpSp>
        <p:nvGrpSpPr>
          <p:cNvPr id="16" name="Gruppieren 15">
            <a:extLst>
              <a:ext uri="{FF2B5EF4-FFF2-40B4-BE49-F238E27FC236}">
                <a16:creationId xmlns:a16="http://schemas.microsoft.com/office/drawing/2014/main" id="{AAF4AD4C-E102-420D-ECA7-79E29CF711E0}"/>
              </a:ext>
            </a:extLst>
          </p:cNvPr>
          <p:cNvGrpSpPr/>
          <p:nvPr/>
        </p:nvGrpSpPr>
        <p:grpSpPr>
          <a:xfrm>
            <a:off x="4211960" y="2840183"/>
            <a:ext cx="1893583" cy="3156436"/>
            <a:chOff x="3706101" y="1269043"/>
            <a:chExt cx="1893583" cy="3156436"/>
          </a:xfrm>
        </p:grpSpPr>
        <p:pic>
          <p:nvPicPr>
            <p:cNvPr id="17" name="Grafik 16" descr="Ein Bild, das draußen, Himmel, Gras, Landschaft enthält.&#10;&#10;Automatisch generierte Beschreibung">
              <a:extLst>
                <a:ext uri="{FF2B5EF4-FFF2-40B4-BE49-F238E27FC236}">
                  <a16:creationId xmlns:a16="http://schemas.microsoft.com/office/drawing/2014/main" id="{74086F59-CC2E-0B18-92E9-D9143D417A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06101" y="1269043"/>
              <a:ext cx="1893583" cy="3156436"/>
            </a:xfrm>
            <a:prstGeom prst="rect">
              <a:avLst/>
            </a:prstGeom>
          </p:spPr>
        </p:pic>
        <p:sp>
          <p:nvSpPr>
            <p:cNvPr id="18" name="Textfeld 17">
              <a:extLst>
                <a:ext uri="{FF2B5EF4-FFF2-40B4-BE49-F238E27FC236}">
                  <a16:creationId xmlns:a16="http://schemas.microsoft.com/office/drawing/2014/main" id="{ADAD8A8C-792D-83C1-42E6-E5EEA265A4CB}"/>
                </a:ext>
              </a:extLst>
            </p:cNvPr>
            <p:cNvSpPr txBox="1"/>
            <p:nvPr/>
          </p:nvSpPr>
          <p:spPr>
            <a:xfrm>
              <a:off x="3709320" y="421331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Tree>
    <p:extLst>
      <p:ext uri="{BB962C8B-B14F-4D97-AF65-F5344CB8AC3E}">
        <p14:creationId xmlns:p14="http://schemas.microsoft.com/office/powerpoint/2010/main" val="19441122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86</a:t>
            </a:fld>
            <a:endParaRPr lang="de-CH" dirty="0"/>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0" name="TextBox 6">
            <a:extLst>
              <a:ext uri="{FF2B5EF4-FFF2-40B4-BE49-F238E27FC236}">
                <a16:creationId xmlns:a16="http://schemas.microsoft.com/office/drawing/2014/main" id="{4BCE960E-D7FC-DC43-3DC2-FD742C2C7E24}"/>
              </a:ext>
            </a:extLst>
          </p:cNvPr>
          <p:cNvSpPr txBox="1"/>
          <p:nvPr/>
        </p:nvSpPr>
        <p:spPr>
          <a:xfrm>
            <a:off x="544902" y="2840183"/>
            <a:ext cx="3033352" cy="249254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Wie viele Teile von einem Auto sind entbehrlich, ohne dass die Fahrtüchtigkeit des Autos beeinträchtigt wird?</a:t>
            </a:r>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pic>
        <p:nvPicPr>
          <p:cNvPr id="3" name="Grafik 2" descr="Ein Bild, das Rad, Himmel, Fahrzeug, Reifen enthält.&#10;&#10;Automatisch generierte Beschreibung">
            <a:extLst>
              <a:ext uri="{FF2B5EF4-FFF2-40B4-BE49-F238E27FC236}">
                <a16:creationId xmlns:a16="http://schemas.microsoft.com/office/drawing/2014/main" id="{D491A061-F02E-EC26-E249-330C73C174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83220" y="2840182"/>
            <a:ext cx="4993236" cy="3308019"/>
          </a:xfrm>
          <a:prstGeom prst="rect">
            <a:avLst/>
          </a:prstGeom>
        </p:spPr>
      </p:pic>
      <p:sp>
        <p:nvSpPr>
          <p:cNvPr id="5" name="Textfeld 4">
            <a:extLst>
              <a:ext uri="{FF2B5EF4-FFF2-40B4-BE49-F238E27FC236}">
                <a16:creationId xmlns:a16="http://schemas.microsoft.com/office/drawing/2014/main" id="{BE9668F4-5213-DBD5-004B-90C8AB901F9E}"/>
              </a:ext>
            </a:extLst>
          </p:cNvPr>
          <p:cNvSpPr txBox="1"/>
          <p:nvPr/>
        </p:nvSpPr>
        <p:spPr>
          <a:xfrm>
            <a:off x="7654180" y="5956337"/>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Tree>
    <p:extLst>
      <p:ext uri="{BB962C8B-B14F-4D97-AF65-F5344CB8AC3E}">
        <p14:creationId xmlns:p14="http://schemas.microsoft.com/office/powerpoint/2010/main" val="10626876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87</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04602" y="2836239"/>
            <a:ext cx="3033352" cy="168001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In allen Ökosystemen gibt es </a:t>
            </a:r>
            <a:r>
              <a:rPr lang="de-CH" sz="2200" b="1" dirty="0">
                <a:latin typeface="Arial" panose="020B0604020202020204" pitchFamily="34" charset="0"/>
                <a:cs typeface="Arial" panose="020B0604020202020204" pitchFamily="34" charset="0"/>
              </a:rPr>
              <a:t>Schlüsselarten</a:t>
            </a:r>
            <a:r>
              <a:rPr lang="de-CH" sz="2200" dirty="0">
                <a:latin typeface="Arial" panose="020B0604020202020204" pitchFamily="34" charset="0"/>
                <a:cs typeface="Arial" panose="020B0604020202020204" pitchFamily="34" charset="0"/>
              </a:rPr>
              <a:t> und </a:t>
            </a:r>
            <a:r>
              <a:rPr lang="de-CH" sz="2200" b="1" dirty="0">
                <a:latin typeface="Arial" panose="020B0604020202020204" pitchFamily="34" charset="0"/>
                <a:cs typeface="Arial" panose="020B0604020202020204" pitchFamily="34" charset="0"/>
              </a:rPr>
              <a:t>redundante Arten</a:t>
            </a:r>
            <a:r>
              <a:rPr lang="de-CH" sz="2200" dirty="0">
                <a:latin typeface="Arial" panose="020B0604020202020204" pitchFamily="34" charset="0"/>
                <a:cs typeface="Arial" panose="020B0604020202020204" pitchFamily="34" charset="0"/>
              </a:rPr>
              <a:t>.</a:t>
            </a: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6641124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88</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04602" y="2836239"/>
            <a:ext cx="3033352"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Verschwindet eine </a:t>
            </a:r>
            <a:r>
              <a:rPr kumimoji="0" lang="de-CH"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Schlüsselart</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verändert sich das ganze Ökosystem sehr stark oder bricht gar zusammen.</a:t>
            </a:r>
            <a:endParaRPr kumimoji="0" lang="de-CH" sz="22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42355627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89</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25789" y="1778345"/>
            <a:ext cx="3033352" cy="433580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Fallen </a:t>
            </a:r>
            <a:r>
              <a:rPr lang="de-CH" sz="2200" b="1" dirty="0">
                <a:latin typeface="Arial" panose="020B0604020202020204" pitchFamily="34" charset="0"/>
                <a:cs typeface="Arial" panose="020B0604020202020204" pitchFamily="34" charset="0"/>
              </a:rPr>
              <a:t>redundante Arten</a:t>
            </a:r>
            <a:r>
              <a:rPr lang="de-CH" sz="2200" dirty="0">
                <a:latin typeface="Arial" panose="020B0604020202020204" pitchFamily="34" charset="0"/>
                <a:cs typeface="Arial" panose="020B0604020202020204" pitchFamily="34" charset="0"/>
              </a:rPr>
              <a:t> weg, hat das keinen unmittelbaren und kurzfristigen Effekt auf das Ökosystem.</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Andere redundante Arten mit gleicher Funktion können einspringen und die Lücke wieder füllen.</a:t>
            </a:r>
            <a:endParaRPr lang="de-CH" sz="2200" dirty="0">
              <a:latin typeface="Arial" panose="020B0604020202020204" pitchFamily="34" charset="0"/>
              <a:cs typeface="Arial" panose="020B0604020202020204" pitchFamily="34" charset="0"/>
            </a:endParaRP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566817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1">
            <a:extLst>
              <a:ext uri="{FF2B5EF4-FFF2-40B4-BE49-F238E27FC236}">
                <a16:creationId xmlns:a16="http://schemas.microsoft.com/office/drawing/2014/main" id="{8EF1DE71-2164-951F-1C9A-198CFEBFE6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0A710FBD-3F42-6DE2-BFD4-45270CA05099}"/>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9</a:t>
            </a:fld>
            <a:endParaRPr lang="de-CH" dirty="0"/>
          </a:p>
        </p:txBody>
      </p:sp>
      <p:sp>
        <p:nvSpPr>
          <p:cNvPr id="10" name="Titel 1">
            <a:extLst>
              <a:ext uri="{FF2B5EF4-FFF2-40B4-BE49-F238E27FC236}">
                <a16:creationId xmlns:a16="http://schemas.microsoft.com/office/drawing/2014/main" id="{D2E5A69D-50F9-AD61-5BD3-E0AEBDA9FBD0}"/>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pic>
        <p:nvPicPr>
          <p:cNvPr id="3" name="Grafik 2" descr="Ein Bild, das draußen, Pflanze, Himmel, Staude enthält.&#10;&#10;Automatisch generierte Beschreibung">
            <a:extLst>
              <a:ext uri="{FF2B5EF4-FFF2-40B4-BE49-F238E27FC236}">
                <a16:creationId xmlns:a16="http://schemas.microsoft.com/office/drawing/2014/main" id="{9176F243-CA0B-5E01-7AB7-90A893E5CA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67944" y="2204864"/>
            <a:ext cx="4671101" cy="3924364"/>
          </a:xfrm>
          <a:prstGeom prst="rect">
            <a:avLst/>
          </a:prstGeom>
        </p:spPr>
      </p:pic>
      <p:sp>
        <p:nvSpPr>
          <p:cNvPr id="4" name="TextBox 11">
            <a:extLst>
              <a:ext uri="{FF2B5EF4-FFF2-40B4-BE49-F238E27FC236}">
                <a16:creationId xmlns:a16="http://schemas.microsoft.com/office/drawing/2014/main" id="{143F1297-A95A-4F72-D00C-BDC3CA241D03}"/>
              </a:ext>
            </a:extLst>
          </p:cNvPr>
          <p:cNvSpPr txBox="1"/>
          <p:nvPr/>
        </p:nvSpPr>
        <p:spPr>
          <a:xfrm>
            <a:off x="628650" y="3421484"/>
            <a:ext cx="5308756"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Beispiel: Langhaariger Scheckhornbock (</a:t>
            </a:r>
            <a:r>
              <a:rPr lang="de-CH" sz="2400" dirty="0" err="1">
                <a:solidFill>
                  <a:prstClr val="black"/>
                </a:solidFill>
                <a:latin typeface="Arial" panose="020B0604020202020204" pitchFamily="34" charset="0"/>
                <a:cs typeface="Arial" panose="020B0604020202020204" pitchFamily="34" charset="0"/>
              </a:rPr>
              <a:t>Agapanthia</a:t>
            </a:r>
            <a:r>
              <a:rPr lang="de-CH" sz="2400" dirty="0">
                <a:solidFill>
                  <a:prstClr val="black"/>
                </a:solidFill>
                <a:latin typeface="Arial" panose="020B0604020202020204" pitchFamily="34" charset="0"/>
                <a:cs typeface="Arial" panose="020B0604020202020204" pitchFamily="34" charset="0"/>
              </a:rPr>
              <a:t> intermedia ) mag trockenwarme Wiesen, auf denen Witwenblume (</a:t>
            </a:r>
            <a:r>
              <a:rPr lang="de-CH" sz="2400" dirty="0" err="1">
                <a:solidFill>
                  <a:prstClr val="black"/>
                </a:solidFill>
                <a:latin typeface="Arial" panose="020B0604020202020204" pitchFamily="34" charset="0"/>
                <a:cs typeface="Arial" panose="020B0604020202020204" pitchFamily="34" charset="0"/>
              </a:rPr>
              <a:t>Knautia</a:t>
            </a:r>
            <a:r>
              <a:rPr lang="de-CH" sz="2400" dirty="0">
                <a:solidFill>
                  <a:prstClr val="black"/>
                </a:solidFill>
                <a:latin typeface="Arial" panose="020B0604020202020204" pitchFamily="34" charset="0"/>
                <a:cs typeface="Arial" panose="020B0604020202020204" pitchFamily="34" charset="0"/>
              </a:rPr>
              <a:t> arvensis) vorkommt. Die </a:t>
            </a:r>
            <a:r>
              <a:rPr lang="de-CH" sz="2400" dirty="0" err="1">
                <a:solidFill>
                  <a:prstClr val="black"/>
                </a:solidFill>
                <a:latin typeface="Arial" panose="020B0604020202020204" pitchFamily="34" charset="0"/>
                <a:cs typeface="Arial" panose="020B0604020202020204" pitchFamily="34" charset="0"/>
              </a:rPr>
              <a:t>Wittwenblume</a:t>
            </a:r>
            <a:r>
              <a:rPr lang="de-CH" sz="2400" dirty="0">
                <a:solidFill>
                  <a:prstClr val="black"/>
                </a:solidFill>
                <a:latin typeface="Arial" panose="020B0604020202020204" pitchFamily="34" charset="0"/>
                <a:cs typeface="Arial" panose="020B0604020202020204" pitchFamily="34" charset="0"/>
              </a:rPr>
              <a:t> muss auf der Fläche bleiben bis im nächsten Frühling.</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Denkblase: wolkenförmig 4">
            <a:extLst>
              <a:ext uri="{FF2B5EF4-FFF2-40B4-BE49-F238E27FC236}">
                <a16:creationId xmlns:a16="http://schemas.microsoft.com/office/drawing/2014/main" id="{17CEFF82-E335-14E7-ACB5-5197DCF47DB1}"/>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11" name="Grafik 10" descr="Ein Bild, das Käfer, Wirbellose, Insekt, Schädling enthält.&#10;&#10;Automatisch generierte Beschreibung">
            <a:extLst>
              <a:ext uri="{FF2B5EF4-FFF2-40B4-BE49-F238E27FC236}">
                <a16:creationId xmlns:a16="http://schemas.microsoft.com/office/drawing/2014/main" id="{81E001E3-EDEF-7716-3088-DB6D501CB1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281009"/>
            <a:ext cx="3207643" cy="1648929"/>
          </a:xfrm>
          <a:prstGeom prst="rect">
            <a:avLst/>
          </a:prstGeom>
        </p:spPr>
      </p:pic>
      <p:sp>
        <p:nvSpPr>
          <p:cNvPr id="6" name="Textfeld 5">
            <a:extLst>
              <a:ext uri="{FF2B5EF4-FFF2-40B4-BE49-F238E27FC236}">
                <a16:creationId xmlns:a16="http://schemas.microsoft.com/office/drawing/2014/main" id="{380322B4-B9F0-93C0-5620-A3603FFA99F4}"/>
              </a:ext>
            </a:extLst>
          </p:cNvPr>
          <p:cNvSpPr txBox="1"/>
          <p:nvPr/>
        </p:nvSpPr>
        <p:spPr>
          <a:xfrm>
            <a:off x="1008379" y="2539222"/>
            <a:ext cx="2788798" cy="338554"/>
          </a:xfrm>
          <a:prstGeom prst="rect">
            <a:avLst/>
          </a:prstGeom>
          <a:solidFill>
            <a:schemeClr val="bg1"/>
          </a:solidFill>
          <a:ln>
            <a:solidFill>
              <a:schemeClr val="tx1"/>
            </a:solidFill>
          </a:ln>
        </p:spPr>
        <p:txBody>
          <a:bodyPr wrap="square">
            <a:spAutoFit/>
          </a:bodyPr>
          <a:lstStyle/>
          <a:p>
            <a:r>
              <a:rPr lang="de-CH" sz="800" dirty="0"/>
              <a:t>Quelle: Von </a:t>
            </a:r>
            <a:r>
              <a:rPr lang="de-CH" sz="800" dirty="0" err="1"/>
              <a:t>Siga</a:t>
            </a:r>
            <a:r>
              <a:rPr lang="de-CH" sz="800" dirty="0"/>
              <a:t> - Eigenes Werk, CC BY-SA 3.0, https://commons.wikimedia.org/w/index.php?curid=6861749</a:t>
            </a:r>
          </a:p>
        </p:txBody>
      </p:sp>
      <p:sp>
        <p:nvSpPr>
          <p:cNvPr id="12" name="Pfeil: nach unten 11">
            <a:extLst>
              <a:ext uri="{FF2B5EF4-FFF2-40B4-BE49-F238E27FC236}">
                <a16:creationId xmlns:a16="http://schemas.microsoft.com/office/drawing/2014/main" id="{3E4F85BD-2779-04D6-8E57-4CA689741074}"/>
              </a:ext>
            </a:extLst>
          </p:cNvPr>
          <p:cNvSpPr/>
          <p:nvPr/>
        </p:nvSpPr>
        <p:spPr>
          <a:xfrm>
            <a:off x="4378016" y="1469581"/>
            <a:ext cx="288032" cy="864096"/>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31042026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90</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grpSp>
        <p:nvGrpSpPr>
          <p:cNvPr id="12" name="Gruppieren 11">
            <a:extLst>
              <a:ext uri="{FF2B5EF4-FFF2-40B4-BE49-F238E27FC236}">
                <a16:creationId xmlns:a16="http://schemas.microsoft.com/office/drawing/2014/main" id="{3FCE3AFF-D3D6-E1C2-304D-21D278066D4A}"/>
              </a:ext>
            </a:extLst>
          </p:cNvPr>
          <p:cNvGrpSpPr/>
          <p:nvPr/>
        </p:nvGrpSpPr>
        <p:grpSpPr>
          <a:xfrm>
            <a:off x="3707904" y="2399559"/>
            <a:ext cx="5132004" cy="3856680"/>
            <a:chOff x="3705519" y="1885384"/>
            <a:chExt cx="5132004" cy="3856680"/>
          </a:xfrm>
        </p:grpSpPr>
        <p:pic>
          <p:nvPicPr>
            <p:cNvPr id="13" name="Grafik 12" descr="Ein Bild, das Gras, draußen, Himmel, Feld enthält.&#10;&#10;Automatisch generierte Beschreibung">
              <a:extLst>
                <a:ext uri="{FF2B5EF4-FFF2-40B4-BE49-F238E27FC236}">
                  <a16:creationId xmlns:a16="http://schemas.microsoft.com/office/drawing/2014/main" id="{F509D615-EAB4-5417-2132-E80E3E8287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519" y="2322064"/>
              <a:ext cx="5132004" cy="3420000"/>
            </a:xfrm>
            <a:prstGeom prst="rect">
              <a:avLst/>
            </a:prstGeom>
          </p:spPr>
        </p:pic>
        <p:sp>
          <p:nvSpPr>
            <p:cNvPr id="14" name="Textfeld 13">
              <a:extLst>
                <a:ext uri="{FF2B5EF4-FFF2-40B4-BE49-F238E27FC236}">
                  <a16:creationId xmlns:a16="http://schemas.microsoft.com/office/drawing/2014/main" id="{EC930FEF-F247-D055-7879-F8BD14D7D8F2}"/>
                </a:ext>
              </a:extLst>
            </p:cNvPr>
            <p:cNvSpPr txBox="1"/>
            <p:nvPr/>
          </p:nvSpPr>
          <p:spPr>
            <a:xfrm>
              <a:off x="7775573" y="5445224"/>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nvGrpSpPr>
            <p:cNvPr id="15" name="Gruppieren 14">
              <a:extLst>
                <a:ext uri="{FF2B5EF4-FFF2-40B4-BE49-F238E27FC236}">
                  <a16:creationId xmlns:a16="http://schemas.microsoft.com/office/drawing/2014/main" id="{E2AB276F-B13A-7A5C-1845-9EB9DC70D26F}"/>
                </a:ext>
              </a:extLst>
            </p:cNvPr>
            <p:cNvGrpSpPr/>
            <p:nvPr/>
          </p:nvGrpSpPr>
          <p:grpSpPr>
            <a:xfrm>
              <a:off x="7023778" y="1885384"/>
              <a:ext cx="1576523" cy="2185619"/>
              <a:chOff x="7023778" y="1885384"/>
              <a:chExt cx="1576523" cy="2185619"/>
            </a:xfrm>
          </p:grpSpPr>
          <p:pic>
            <p:nvPicPr>
              <p:cNvPr id="16" name="Grafik 15" descr="Ein Bild, das Insekt enthält.&#10;&#10;Automatisch generierte Beschreibung">
                <a:extLst>
                  <a:ext uri="{FF2B5EF4-FFF2-40B4-BE49-F238E27FC236}">
                    <a16:creationId xmlns:a16="http://schemas.microsoft.com/office/drawing/2014/main" id="{A4273AB3-A6E0-7BEC-BA05-A91778E1F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23778" y="1885384"/>
                <a:ext cx="1576523" cy="2185619"/>
              </a:xfrm>
              <a:prstGeom prst="rect">
                <a:avLst/>
              </a:prstGeom>
            </p:spPr>
          </p:pic>
          <p:sp>
            <p:nvSpPr>
              <p:cNvPr id="17" name="Textfeld 16">
                <a:extLst>
                  <a:ext uri="{FF2B5EF4-FFF2-40B4-BE49-F238E27FC236}">
                    <a16:creationId xmlns:a16="http://schemas.microsoft.com/office/drawing/2014/main" id="{CA82E363-D782-36F7-EE89-C85AB48CDFCA}"/>
                  </a:ext>
                </a:extLst>
              </p:cNvPr>
              <p:cNvSpPr txBox="1"/>
              <p:nvPr/>
            </p:nvSpPr>
            <p:spPr>
              <a:xfrm>
                <a:off x="7545013" y="3836539"/>
                <a:ext cx="992000" cy="206241"/>
              </a:xfrm>
              <a:prstGeom prst="rect">
                <a:avLst/>
              </a:prstGeom>
              <a:solidFill>
                <a:schemeClr val="bg1"/>
              </a:solidFill>
              <a:ln>
                <a:solidFill>
                  <a:schemeClr val="tx1"/>
                </a:solidFill>
              </a:ln>
            </p:spPr>
            <p:txBody>
              <a:bodyPr wrap="square" rtlCol="0">
                <a:spAutoFit/>
              </a:bodyPr>
              <a:lstStyle/>
              <a:p>
                <a:r>
                  <a:rPr lang="de-CH" sz="700" dirty="0">
                    <a:latin typeface="Arial" panose="020B0604020202020204" pitchFamily="34" charset="0"/>
                    <a:cs typeface="Arial" panose="020B0604020202020204" pitchFamily="34" charset="0"/>
                  </a:rPr>
                  <a:t>Foto: ©  G. </a:t>
                </a:r>
                <a:r>
                  <a:rPr lang="de-CH" sz="700" dirty="0" err="1">
                    <a:latin typeface="Arial" panose="020B0604020202020204" pitchFamily="34" charset="0"/>
                    <a:cs typeface="Arial" panose="020B0604020202020204" pitchFamily="34" charset="0"/>
                  </a:rPr>
                  <a:t>Dušej</a:t>
                </a:r>
                <a:endParaRPr lang="de-CH" sz="700" dirty="0">
                  <a:latin typeface="Arial" panose="020B0604020202020204" pitchFamily="34" charset="0"/>
                  <a:cs typeface="Arial" panose="020B0604020202020204" pitchFamily="34" charset="0"/>
                </a:endParaRPr>
              </a:p>
            </p:txBody>
          </p:sp>
        </p:grpSp>
      </p:grpSp>
      <p:grpSp>
        <p:nvGrpSpPr>
          <p:cNvPr id="8" name="Gruppieren 7">
            <a:extLst>
              <a:ext uri="{FF2B5EF4-FFF2-40B4-BE49-F238E27FC236}">
                <a16:creationId xmlns:a16="http://schemas.microsoft.com/office/drawing/2014/main" id="{2A84CCD9-0391-2491-521C-6A1024DC5E99}"/>
              </a:ext>
            </a:extLst>
          </p:cNvPr>
          <p:cNvGrpSpPr/>
          <p:nvPr/>
        </p:nvGrpSpPr>
        <p:grpSpPr>
          <a:xfrm>
            <a:off x="7345282" y="4993635"/>
            <a:ext cx="1424676" cy="761311"/>
            <a:chOff x="7345282" y="4993635"/>
            <a:chExt cx="1424676" cy="761311"/>
          </a:xfrm>
        </p:grpSpPr>
        <p:pic>
          <p:nvPicPr>
            <p:cNvPr id="3" name="Grafik 2" descr="Ein Bild, das Wirbellose, Ameise, Insekt, Schädling enthält.&#10;&#10;Automatisch generierte Beschreibung">
              <a:extLst>
                <a:ext uri="{FF2B5EF4-FFF2-40B4-BE49-F238E27FC236}">
                  <a16:creationId xmlns:a16="http://schemas.microsoft.com/office/drawing/2014/main" id="{49572FE2-CE94-36D7-91F8-692DF499F3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282" y="4993635"/>
              <a:ext cx="1424676" cy="761311"/>
            </a:xfrm>
            <a:prstGeom prst="rect">
              <a:avLst/>
            </a:prstGeom>
          </p:spPr>
        </p:pic>
        <p:sp>
          <p:nvSpPr>
            <p:cNvPr id="5" name="Textfeld 4">
              <a:extLst>
                <a:ext uri="{FF2B5EF4-FFF2-40B4-BE49-F238E27FC236}">
                  <a16:creationId xmlns:a16="http://schemas.microsoft.com/office/drawing/2014/main" id="{E89FD5AC-F392-3C19-6389-3D901F541D1F}"/>
                </a:ext>
              </a:extLst>
            </p:cNvPr>
            <p:cNvSpPr txBox="1"/>
            <p:nvPr/>
          </p:nvSpPr>
          <p:spPr>
            <a:xfrm>
              <a:off x="7767619" y="5563082"/>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 name="Gruppieren 1">
            <a:extLst>
              <a:ext uri="{FF2B5EF4-FFF2-40B4-BE49-F238E27FC236}">
                <a16:creationId xmlns:a16="http://schemas.microsoft.com/office/drawing/2014/main" id="{47EEE2C0-0A5E-C007-BDCC-8DE598453D4E}"/>
              </a:ext>
            </a:extLst>
          </p:cNvPr>
          <p:cNvGrpSpPr/>
          <p:nvPr/>
        </p:nvGrpSpPr>
        <p:grpSpPr>
          <a:xfrm>
            <a:off x="3703547" y="1778345"/>
            <a:ext cx="2202598" cy="1872208"/>
            <a:chOff x="3923928" y="1916832"/>
            <a:chExt cx="2202598" cy="1872208"/>
          </a:xfrm>
        </p:grpSpPr>
        <p:pic>
          <p:nvPicPr>
            <p:cNvPr id="18" name="Grafik 17" descr="Ein Bild, das Vogel, draußen, Wildleben, Singvogel enthält.&#10;&#10;Automatisch generierte Beschreibung">
              <a:extLst>
                <a:ext uri="{FF2B5EF4-FFF2-40B4-BE49-F238E27FC236}">
                  <a16:creationId xmlns:a16="http://schemas.microsoft.com/office/drawing/2014/main" id="{A730C4DF-B71B-A708-D973-D6929B15FC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23928" y="1916832"/>
              <a:ext cx="2202598" cy="1872208"/>
            </a:xfrm>
            <a:prstGeom prst="rect">
              <a:avLst/>
            </a:prstGeom>
          </p:spPr>
        </p:pic>
        <p:sp>
          <p:nvSpPr>
            <p:cNvPr id="19" name="Textfeld 18">
              <a:extLst>
                <a:ext uri="{FF2B5EF4-FFF2-40B4-BE49-F238E27FC236}">
                  <a16:creationId xmlns:a16="http://schemas.microsoft.com/office/drawing/2014/main" id="{DEE8D830-D305-18EF-840E-9A5D99891500}"/>
                </a:ext>
              </a:extLst>
            </p:cNvPr>
            <p:cNvSpPr txBox="1"/>
            <p:nvPr/>
          </p:nvSpPr>
          <p:spPr>
            <a:xfrm>
              <a:off x="3929701" y="3573016"/>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grpSp>
        <p:nvGrpSpPr>
          <p:cNvPr id="21" name="Gruppieren 20">
            <a:extLst>
              <a:ext uri="{FF2B5EF4-FFF2-40B4-BE49-F238E27FC236}">
                <a16:creationId xmlns:a16="http://schemas.microsoft.com/office/drawing/2014/main" id="{CC7F443C-3808-F09E-638B-9F77D3422F0E}"/>
              </a:ext>
            </a:extLst>
          </p:cNvPr>
          <p:cNvGrpSpPr/>
          <p:nvPr/>
        </p:nvGrpSpPr>
        <p:grpSpPr>
          <a:xfrm>
            <a:off x="3665299" y="4321138"/>
            <a:ext cx="1375349" cy="1038654"/>
            <a:chOff x="3665299" y="4321138"/>
            <a:chExt cx="1375349" cy="1038654"/>
          </a:xfrm>
        </p:grpSpPr>
        <p:pic>
          <p:nvPicPr>
            <p:cNvPr id="22" name="Grafik 21" descr="Ein Bild, das Wurm, Wirbellose, Gelände, draußen enthält.&#10;&#10;Automatisch generierte Beschreibung">
              <a:extLst>
                <a:ext uri="{FF2B5EF4-FFF2-40B4-BE49-F238E27FC236}">
                  <a16:creationId xmlns:a16="http://schemas.microsoft.com/office/drawing/2014/main" id="{EA5D1C86-450E-13E0-80C1-BF16E513E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1303" y="4321138"/>
              <a:ext cx="1369345" cy="1027009"/>
            </a:xfrm>
            <a:prstGeom prst="rect">
              <a:avLst/>
            </a:prstGeom>
          </p:spPr>
        </p:pic>
        <p:sp>
          <p:nvSpPr>
            <p:cNvPr id="23" name="Textfeld 22">
              <a:extLst>
                <a:ext uri="{FF2B5EF4-FFF2-40B4-BE49-F238E27FC236}">
                  <a16:creationId xmlns:a16="http://schemas.microsoft.com/office/drawing/2014/main" id="{2C2CE6EC-3BB6-F9C5-C697-3F6915116836}"/>
                </a:ext>
              </a:extLst>
            </p:cNvPr>
            <p:cNvSpPr txBox="1"/>
            <p:nvPr/>
          </p:nvSpPr>
          <p:spPr>
            <a:xfrm>
              <a:off x="3665299" y="5167928"/>
              <a:ext cx="1002339" cy="191864"/>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grpSp>
      <p:sp>
        <p:nvSpPr>
          <p:cNvPr id="10" name="TextBox 6">
            <a:extLst>
              <a:ext uri="{FF2B5EF4-FFF2-40B4-BE49-F238E27FC236}">
                <a16:creationId xmlns:a16="http://schemas.microsoft.com/office/drawing/2014/main" id="{16E746FB-B75B-08E9-6C54-ACF3AEFB3BE0}"/>
              </a:ext>
            </a:extLst>
          </p:cNvPr>
          <p:cNvSpPr txBox="1"/>
          <p:nvPr/>
        </p:nvSpPr>
        <p:spPr>
          <a:xfrm>
            <a:off x="625789" y="1778345"/>
            <a:ext cx="3033352" cy="4483535"/>
          </a:xfrm>
          <a:prstGeom prst="rect">
            <a:avLst/>
          </a:prstGeom>
          <a:noFill/>
        </p:spPr>
        <p:txBody>
          <a:bodyPr wrap="square" rtlCol="0">
            <a:spAutoFit/>
          </a:bodyPr>
          <a:lstStyle/>
          <a:p>
            <a:pPr>
              <a:lnSpc>
                <a:spcPct val="120000"/>
              </a:lnSpc>
            </a:pPr>
            <a:r>
              <a:rPr lang="de-CH" sz="2400" dirty="0">
                <a:latin typeface="Arial" panose="020B0604020202020204" pitchFamily="34" charset="0"/>
                <a:cs typeface="Arial" panose="020B0604020202020204" pitchFamily="34" charset="0"/>
              </a:rPr>
              <a:t>Längerfristig betrachtet sind </a:t>
            </a:r>
            <a:r>
              <a:rPr lang="de-CH" sz="2400" b="1" dirty="0">
                <a:latin typeface="Arial" panose="020B0604020202020204" pitchFamily="34" charset="0"/>
                <a:cs typeface="Arial" panose="020B0604020202020204" pitchFamily="34" charset="0"/>
              </a:rPr>
              <a:t>redundante Arten </a:t>
            </a:r>
            <a:r>
              <a:rPr lang="de-CH" sz="2400" dirty="0">
                <a:latin typeface="Arial" panose="020B0604020202020204" pitchFamily="34" charset="0"/>
                <a:cs typeface="Arial" panose="020B0604020202020204" pitchFamily="34" charset="0"/>
              </a:rPr>
              <a:t>eine Sicherheits-reserve für die Ökosysteme. Sie springen ein, wenn Arten wegfallen und halten so das Ökosystem stabil.</a:t>
            </a:r>
          </a:p>
        </p:txBody>
      </p:sp>
      <p:pic>
        <p:nvPicPr>
          <p:cNvPr id="7" name="Grafik 6" descr="Pfeil Kreis mit einfarbiger Füllung">
            <a:extLst>
              <a:ext uri="{FF2B5EF4-FFF2-40B4-BE49-F238E27FC236}">
                <a16:creationId xmlns:a16="http://schemas.microsoft.com/office/drawing/2014/main" id="{2282C6A6-F158-5B47-7B53-73DA442AAE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4467714" y="2507286"/>
            <a:ext cx="3275580" cy="3275580"/>
          </a:xfrm>
          <a:prstGeom prst="rect">
            <a:avLst/>
          </a:prstGeom>
        </p:spPr>
      </p:pic>
      <p:sp>
        <p:nvSpPr>
          <p:cNvPr id="20" name="Textfeld 19">
            <a:extLst>
              <a:ext uri="{FF2B5EF4-FFF2-40B4-BE49-F238E27FC236}">
                <a16:creationId xmlns:a16="http://schemas.microsoft.com/office/drawing/2014/main" id="{567F6DBD-CE85-EAB7-276A-783DE7123BF4}"/>
              </a:ext>
            </a:extLst>
          </p:cNvPr>
          <p:cNvSpPr txBox="1"/>
          <p:nvPr/>
        </p:nvSpPr>
        <p:spPr>
          <a:xfrm>
            <a:off x="7067723" y="4337146"/>
            <a:ext cx="1890796" cy="646331"/>
          </a:xfrm>
          <a:prstGeom prst="rect">
            <a:avLst/>
          </a:prstGeom>
          <a:solidFill>
            <a:schemeClr val="bg1"/>
          </a:solidFill>
          <a:ln>
            <a:solidFill>
              <a:srgbClr val="000000"/>
            </a:solidFill>
          </a:ln>
        </p:spPr>
        <p:txBody>
          <a:bodyPr wrap="square" rtlCol="0">
            <a:spAutoFit/>
          </a:bodyPr>
          <a:lstStyle/>
          <a:p>
            <a:r>
              <a:rPr lang="de-CH" dirty="0"/>
              <a:t>Pflanzenfressende Konsumenten</a:t>
            </a:r>
          </a:p>
        </p:txBody>
      </p:sp>
      <p:sp>
        <p:nvSpPr>
          <p:cNvPr id="24" name="Textfeld 23">
            <a:extLst>
              <a:ext uri="{FF2B5EF4-FFF2-40B4-BE49-F238E27FC236}">
                <a16:creationId xmlns:a16="http://schemas.microsoft.com/office/drawing/2014/main" id="{C255D84C-7612-45F6-A175-8CAF857AE12F}"/>
              </a:ext>
            </a:extLst>
          </p:cNvPr>
          <p:cNvSpPr txBox="1"/>
          <p:nvPr/>
        </p:nvSpPr>
        <p:spPr>
          <a:xfrm>
            <a:off x="5444284" y="5513645"/>
            <a:ext cx="1503979" cy="646331"/>
          </a:xfrm>
          <a:prstGeom prst="rect">
            <a:avLst/>
          </a:prstGeom>
          <a:solidFill>
            <a:schemeClr val="bg1"/>
          </a:solidFill>
          <a:ln>
            <a:solidFill>
              <a:srgbClr val="000000"/>
            </a:solidFill>
          </a:ln>
        </p:spPr>
        <p:txBody>
          <a:bodyPr wrap="square" rtlCol="0">
            <a:spAutoFit/>
          </a:bodyPr>
          <a:lstStyle/>
          <a:p>
            <a:r>
              <a:rPr lang="de-CH" dirty="0"/>
              <a:t>Produzenten (z.B. Pflanzen)</a:t>
            </a:r>
          </a:p>
        </p:txBody>
      </p:sp>
      <p:sp>
        <p:nvSpPr>
          <p:cNvPr id="25" name="Textfeld 24">
            <a:extLst>
              <a:ext uri="{FF2B5EF4-FFF2-40B4-BE49-F238E27FC236}">
                <a16:creationId xmlns:a16="http://schemas.microsoft.com/office/drawing/2014/main" id="{0254F5CA-7049-B79F-58BF-18AF8EB864CE}"/>
              </a:ext>
            </a:extLst>
          </p:cNvPr>
          <p:cNvSpPr txBox="1"/>
          <p:nvPr/>
        </p:nvSpPr>
        <p:spPr>
          <a:xfrm>
            <a:off x="3520138" y="3671774"/>
            <a:ext cx="1890796" cy="646331"/>
          </a:xfrm>
          <a:prstGeom prst="rect">
            <a:avLst/>
          </a:prstGeom>
          <a:solidFill>
            <a:schemeClr val="bg1"/>
          </a:solidFill>
          <a:ln>
            <a:solidFill>
              <a:srgbClr val="000000"/>
            </a:solidFill>
          </a:ln>
        </p:spPr>
        <p:txBody>
          <a:bodyPr wrap="square" rtlCol="0">
            <a:spAutoFit/>
          </a:bodyPr>
          <a:lstStyle/>
          <a:p>
            <a:r>
              <a:rPr lang="de-CH" dirty="0"/>
              <a:t>Fleischfressende Konsumenten</a:t>
            </a:r>
          </a:p>
        </p:txBody>
      </p:sp>
      <p:sp>
        <p:nvSpPr>
          <p:cNvPr id="26" name="Textfeld 25">
            <a:extLst>
              <a:ext uri="{FF2B5EF4-FFF2-40B4-BE49-F238E27FC236}">
                <a16:creationId xmlns:a16="http://schemas.microsoft.com/office/drawing/2014/main" id="{5062D8BA-558D-1483-2CE8-97BBA326C636}"/>
              </a:ext>
            </a:extLst>
          </p:cNvPr>
          <p:cNvSpPr txBox="1"/>
          <p:nvPr/>
        </p:nvSpPr>
        <p:spPr>
          <a:xfrm>
            <a:off x="3633592" y="5163481"/>
            <a:ext cx="1367457" cy="369332"/>
          </a:xfrm>
          <a:prstGeom prst="rect">
            <a:avLst/>
          </a:prstGeom>
          <a:solidFill>
            <a:schemeClr val="bg1"/>
          </a:solidFill>
          <a:ln>
            <a:solidFill>
              <a:srgbClr val="000000"/>
            </a:solidFill>
          </a:ln>
        </p:spPr>
        <p:txBody>
          <a:bodyPr wrap="square" rtlCol="0">
            <a:spAutoFit/>
          </a:bodyPr>
          <a:lstStyle/>
          <a:p>
            <a:r>
              <a:rPr lang="de-CH" dirty="0"/>
              <a:t>Destruenten</a:t>
            </a:r>
          </a:p>
        </p:txBody>
      </p:sp>
    </p:spTree>
    <p:extLst>
      <p:ext uri="{BB962C8B-B14F-4D97-AF65-F5344CB8AC3E}">
        <p14:creationId xmlns:p14="http://schemas.microsoft.com/office/powerpoint/2010/main" val="249680417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91</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Textfeld 1">
            <a:extLst>
              <a:ext uri="{FF2B5EF4-FFF2-40B4-BE49-F238E27FC236}">
                <a16:creationId xmlns:a16="http://schemas.microsoft.com/office/drawing/2014/main" id="{D0536511-FBA8-5DE7-B368-7E819960B73F}"/>
              </a:ext>
            </a:extLst>
          </p:cNvPr>
          <p:cNvSpPr txBox="1"/>
          <p:nvPr/>
        </p:nvSpPr>
        <p:spPr>
          <a:xfrm>
            <a:off x="628649" y="2566879"/>
            <a:ext cx="8329869" cy="3382401"/>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Vielfalt der Funktionen und Beziehungen, zweites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Auch wenn nicht alle Arten gleich zentral sind für die Aufrechterhaltung eines Ökosystems, rechtfertigt dies nicht, nur ein paar wenige Schlüsselarten zu schützen und zu erhalten. Zum einen ist es unmöglich, alle Schlüsselarten zu erkennen, die zentral sind für die Aufrechterhaltung eines Ökosystems und für die Erhaltung der Ökosystemdienstleistungen. Zum anderen könnten die Schlüsselarten von einer unbekannten Anzahl weiterer Arten abhängen.</a:t>
            </a:r>
          </a:p>
        </p:txBody>
      </p:sp>
    </p:spTree>
    <p:extLst>
      <p:ext uri="{BB962C8B-B14F-4D97-AF65-F5344CB8AC3E}">
        <p14:creationId xmlns:p14="http://schemas.microsoft.com/office/powerpoint/2010/main" val="10595705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92</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Textfeld 1">
            <a:extLst>
              <a:ext uri="{FF2B5EF4-FFF2-40B4-BE49-F238E27FC236}">
                <a16:creationId xmlns:a16="http://schemas.microsoft.com/office/drawing/2014/main" id="{D0536511-FBA8-5DE7-B368-7E819960B73F}"/>
              </a:ext>
            </a:extLst>
          </p:cNvPr>
          <p:cNvSpPr txBox="1"/>
          <p:nvPr/>
        </p:nvSpPr>
        <p:spPr>
          <a:xfrm>
            <a:off x="628649" y="2566879"/>
            <a:ext cx="8329869" cy="3751733"/>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Vielfalt der Funktionen und Beziehungen, drittes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Bei kurz- oder langfristig verändernden Umweltbedingungen sind artenreiche Ökosysteme besser in der Lage, die Funktionen von wegfallenden Arten mit noch vorhandenen Arten mit gleicher Funktion zu ersetzen.</a:t>
            </a:r>
          </a:p>
          <a:p>
            <a:pPr>
              <a:lnSpc>
                <a:spcPct val="120000"/>
              </a:lnSpc>
            </a:pPr>
            <a:r>
              <a:rPr lang="de-CH" sz="2000" dirty="0">
                <a:latin typeface="Arial" panose="020B0604020202020204" pitchFamily="34" charset="0"/>
                <a:cs typeface="Arial" panose="020B0604020202020204" pitchFamily="34" charset="0"/>
              </a:rPr>
              <a:t>-&gt; Artenreiche Ökosysteme sind längerfristig stabiler als artenarme Ökosysteme.</a:t>
            </a:r>
          </a:p>
          <a:p>
            <a:pPr>
              <a:lnSpc>
                <a:spcPct val="120000"/>
              </a:lnSpc>
            </a:pPr>
            <a:r>
              <a:rPr kumimoji="0" lang="de-CH"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-&gt;Nur Ökosysteme, die über lange Zeit stabil bleiben, können auf Dauer die Ökosystemdienstleistungen aufrechterhalten.</a:t>
            </a:r>
            <a:endParaRPr kumimoji="0" lang="de-CH" sz="20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550378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212365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Fragen zur Vielfalt der Funktionen und Beziehungen?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Eigene wertvolle Erfahrungen?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93</a:t>
            </a:fld>
            <a:endParaRPr lang="de-CH" dirty="0"/>
          </a:p>
        </p:txBody>
      </p:sp>
      <p:sp>
        <p:nvSpPr>
          <p:cNvPr id="5" name="Denkblase: wolkenförmig 4">
            <a:extLst>
              <a:ext uri="{FF2B5EF4-FFF2-40B4-BE49-F238E27FC236}">
                <a16:creationId xmlns:a16="http://schemas.microsoft.com/office/drawing/2014/main" id="{A230293F-C803-81D0-B30F-30E89D21337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Funktionen</a:t>
            </a:r>
            <a:r>
              <a:rPr lang="en-US" sz="1100" dirty="0">
                <a:solidFill>
                  <a:srgbClr val="FF0000"/>
                </a:solidFill>
                <a:latin typeface="Arial" panose="020B0604020202020204" pitchFamily="34" charset="0"/>
                <a:cs typeface="Arial" panose="020B0604020202020204" pitchFamily="34" charset="0"/>
              </a:rPr>
              <a:t> und </a:t>
            </a:r>
            <a:r>
              <a:rPr lang="en-US" sz="1100" dirty="0" err="1">
                <a:solidFill>
                  <a:srgbClr val="FF0000"/>
                </a:solidFill>
                <a:latin typeface="Arial" panose="020B0604020202020204" pitchFamily="34" charset="0"/>
                <a:cs typeface="Arial" panose="020B0604020202020204" pitchFamily="34" charset="0"/>
              </a:rPr>
              <a:t>Beziehungen</a:t>
            </a:r>
            <a:endParaRPr lang="de-CH" sz="11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691252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1">
            <a:extLst>
              <a:ext uri="{FF2B5EF4-FFF2-40B4-BE49-F238E27FC236}">
                <a16:creationId xmlns:a16="http://schemas.microsoft.com/office/drawing/2014/main" id="{E945C11E-4D4B-1730-2C9F-AC7DE50F8454}"/>
              </a:ext>
            </a:extLst>
          </p:cNvPr>
          <p:cNvSpPr>
            <a:spLocks noGrp="1"/>
          </p:cNvSpPr>
          <p:nvPr>
            <p:ph type="ftr" sz="quarter" idx="11"/>
          </p:nvPr>
        </p:nvSpPr>
        <p:spPr>
          <a:xfrm>
            <a:off x="4932040" y="6356350"/>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C09D9103-35CD-9F4D-7268-464FB7B4EA33}"/>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94</a:t>
            </a:fld>
            <a:endParaRPr lang="de-CH" dirty="0"/>
          </a:p>
        </p:txBody>
      </p:sp>
      <p:sp>
        <p:nvSpPr>
          <p:cNvPr id="9" name="Denkblase: wolkenförmig 8">
            <a:extLst>
              <a:ext uri="{FF2B5EF4-FFF2-40B4-BE49-F238E27FC236}">
                <a16:creationId xmlns:a16="http://schemas.microsoft.com/office/drawing/2014/main" id="{70F74570-A667-E1B3-0BBE-61B3055F7B6A}"/>
              </a:ext>
            </a:extLst>
          </p:cNvPr>
          <p:cNvSpPr/>
          <p:nvPr/>
        </p:nvSpPr>
        <p:spPr>
          <a:xfrm>
            <a:off x="5987201" y="6017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34B6A7DF-D76D-E761-6F72-F7A0B4A9EEEE}"/>
              </a:ext>
            </a:extLst>
          </p:cNvPr>
          <p:cNvSpPr>
            <a:spLocks noGrp="1"/>
          </p:cNvSpPr>
          <p:nvPr>
            <p:ph type="title"/>
          </p:nvPr>
        </p:nvSpPr>
        <p:spPr>
          <a:xfrm>
            <a:off x="628650" y="476672"/>
            <a:ext cx="7886700" cy="720000"/>
          </a:xfrm>
        </p:spPr>
        <p:txBody>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Textfeld 1">
            <a:extLst>
              <a:ext uri="{FF2B5EF4-FFF2-40B4-BE49-F238E27FC236}">
                <a16:creationId xmlns:a16="http://schemas.microsoft.com/office/drawing/2014/main" id="{D0536511-FBA8-5DE7-B368-7E819960B73F}"/>
              </a:ext>
            </a:extLst>
          </p:cNvPr>
          <p:cNvSpPr txBox="1"/>
          <p:nvPr/>
        </p:nvSpPr>
        <p:spPr>
          <a:xfrm>
            <a:off x="628649" y="2566879"/>
            <a:ext cx="8329869" cy="3382401"/>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Biodiversität, endgültiges Fazit:</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a:latin typeface="Arial" panose="020B0604020202020204" pitchFamily="34" charset="0"/>
                <a:cs typeface="Arial" panose="020B0604020202020204" pitchFamily="34" charset="0"/>
              </a:rPr>
              <a:t>Angesichts des heutigen Artenschwundes und der künftig weiterhin zu erwartenden Veränderungen der Umweltbedingungen ist es sinnvoll, alle Arten eines Lebensraumes zu erhalten, oder wenigstens möglichst viele. Somit sollte die gesamte Biodiversität erhalten und gefördert werden.</a:t>
            </a:r>
          </a:p>
          <a:p>
            <a:pPr>
              <a:lnSpc>
                <a:spcPct val="120000"/>
              </a:lnSpc>
            </a:pPr>
            <a:r>
              <a:rPr kumimoji="0" lang="de-CH" sz="20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Auch, um die Ökosystemdienstleistungen längerfristig zu sichern</a:t>
            </a:r>
            <a:r>
              <a:rPr lang="de-CH" sz="2000" dirty="0">
                <a:solidFill>
                  <a:prstClr val="black"/>
                </a:solidFill>
                <a:latin typeface="Arial" panose="020B0604020202020204" pitchFamily="34" charset="0"/>
                <a:cs typeface="Arial" panose="020B0604020202020204" pitchFamily="34" charset="0"/>
              </a:rPr>
              <a:t>, damit wir Menschen längerfristig überleben können.</a:t>
            </a:r>
            <a:endParaRPr kumimoji="0" lang="de-CH" sz="20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5293891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7" name="TextBox 6"/>
          <p:cNvSpPr txBox="1"/>
          <p:nvPr/>
        </p:nvSpPr>
        <p:spPr>
          <a:xfrm>
            <a:off x="628650" y="2924944"/>
            <a:ext cx="356670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Der Bund gibt jährlich</a:t>
            </a:r>
          </a:p>
          <a:p>
            <a:r>
              <a:rPr lang="de-CH" sz="2200" dirty="0">
                <a:latin typeface="Arial" panose="020B0604020202020204" pitchFamily="34" charset="0"/>
                <a:cs typeface="Arial" panose="020B0604020202020204" pitchFamily="34" charset="0"/>
              </a:rPr>
              <a:t>443 Mio. Fr. aus für die Förderung der Biodiversität in der Landwirtschaft.</a:t>
            </a:r>
          </a:p>
          <a:p>
            <a:r>
              <a:rPr lang="de-CH" sz="2200" dirty="0">
                <a:latin typeface="Arial" panose="020B0604020202020204" pitchFamily="34" charset="0"/>
                <a:cs typeface="Arial" panose="020B0604020202020204" pitchFamily="34" charset="0"/>
              </a:rPr>
              <a:t>Und die Biodiversität nimmt ab.</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Warum eigentlich?</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155350" y="6356350"/>
            <a:ext cx="360000" cy="360000"/>
          </a:xfrm>
        </p:spPr>
        <p:txBody>
          <a:bodyPr/>
          <a:lstStyle/>
          <a:p>
            <a:fld id="{8543D2B0-58C7-4711-8976-E7A128C2074B}" type="slidenum">
              <a:rPr lang="de-CH" smtClean="0"/>
              <a:t>95</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44723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4">
            <a:extLst>
              <a:ext uri="{FF2B5EF4-FFF2-40B4-BE49-F238E27FC236}">
                <a16:creationId xmlns:a16="http://schemas.microsoft.com/office/drawing/2014/main" id="{973DFBE4-1919-CBDF-4443-D7D078AA7AAA}"/>
              </a:ext>
            </a:extLst>
          </p:cNvPr>
          <p:cNvGraphicFramePr>
            <a:graphicFrameLocks/>
          </p:cNvGraphicFramePr>
          <p:nvPr/>
        </p:nvGraphicFramePr>
        <p:xfrm>
          <a:off x="395536" y="1196752"/>
          <a:ext cx="8640960" cy="4831305"/>
        </p:xfrm>
        <a:graphic>
          <a:graphicData uri="http://schemas.openxmlformats.org/drawingml/2006/chart">
            <c:chart xmlns:c="http://schemas.openxmlformats.org/drawingml/2006/chart" xmlns:r="http://schemas.openxmlformats.org/officeDocument/2006/relationships" r:id="rId3"/>
          </a:graphicData>
        </a:graphic>
      </p:graphicFrame>
      <p:sp>
        <p:nvSpPr>
          <p:cNvPr id="6" name="Rechteck 5">
            <a:extLst>
              <a:ext uri="{FF2B5EF4-FFF2-40B4-BE49-F238E27FC236}">
                <a16:creationId xmlns:a16="http://schemas.microsoft.com/office/drawing/2014/main" id="{72EE2162-9EC7-862E-CA41-0327BCB6E197}"/>
              </a:ext>
            </a:extLst>
          </p:cNvPr>
          <p:cNvSpPr/>
          <p:nvPr/>
        </p:nvSpPr>
        <p:spPr>
          <a:xfrm>
            <a:off x="7063798" y="6104329"/>
            <a:ext cx="971420" cy="276999"/>
          </a:xfrm>
          <a:prstGeom prst="rect">
            <a:avLst/>
          </a:prstGeom>
        </p:spPr>
        <p:txBody>
          <a:bodyPr wrap="none">
            <a:spAutoFit/>
          </a:bodyPr>
          <a:lstStyle/>
          <a:p>
            <a:r>
              <a:rPr lang="de-CH" sz="1200" dirty="0"/>
              <a:t>Quelle: BLW</a:t>
            </a:r>
          </a:p>
        </p:txBody>
      </p:sp>
      <p:sp>
        <p:nvSpPr>
          <p:cNvPr id="3" name="Fußzeilenplatzhalter 1">
            <a:extLst>
              <a:ext uri="{FF2B5EF4-FFF2-40B4-BE49-F238E27FC236}">
                <a16:creationId xmlns:a16="http://schemas.microsoft.com/office/drawing/2014/main" id="{532BEB0B-88ED-5920-3766-4517384F880B}"/>
              </a:ext>
            </a:extLst>
          </p:cNvPr>
          <p:cNvSpPr>
            <a:spLocks noGrp="1"/>
          </p:cNvSpPr>
          <p:nvPr>
            <p:ph type="ftr" sz="quarter" idx="11"/>
          </p:nvPr>
        </p:nvSpPr>
        <p:spPr>
          <a:xfrm>
            <a:off x="4932040" y="6350839"/>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98AC8E82-6A3C-6906-D5DF-D0CF0A95EBB9}"/>
              </a:ext>
            </a:extLst>
          </p:cNvPr>
          <p:cNvSpPr>
            <a:spLocks noGrp="1"/>
          </p:cNvSpPr>
          <p:nvPr>
            <p:ph type="sldNum" sz="quarter" idx="4"/>
          </p:nvPr>
        </p:nvSpPr>
        <p:spPr>
          <a:xfrm>
            <a:off x="8172400" y="6350839"/>
            <a:ext cx="360000" cy="360000"/>
          </a:xfrm>
        </p:spPr>
        <p:txBody>
          <a:bodyPr/>
          <a:lstStyle/>
          <a:p>
            <a:fld id="{8543D2B0-58C7-4711-8976-E7A128C2074B}" type="slidenum">
              <a:rPr lang="de-CH" smtClean="0"/>
              <a:t>96</a:t>
            </a:fld>
            <a:endParaRPr lang="de-CH" dirty="0"/>
          </a:p>
        </p:txBody>
      </p:sp>
      <p:sp>
        <p:nvSpPr>
          <p:cNvPr id="9" name="Titel 1">
            <a:extLst>
              <a:ext uri="{FF2B5EF4-FFF2-40B4-BE49-F238E27FC236}">
                <a16:creationId xmlns:a16="http://schemas.microsoft.com/office/drawing/2014/main" id="{11AC0E2F-BAF7-0758-CB94-FB96ED96E570}"/>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Tree>
    <p:extLst>
      <p:ext uri="{BB962C8B-B14F-4D97-AF65-F5344CB8AC3E}">
        <p14:creationId xmlns:p14="http://schemas.microsoft.com/office/powerpoint/2010/main" val="39630984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4">
            <a:extLst>
              <a:ext uri="{FF2B5EF4-FFF2-40B4-BE49-F238E27FC236}">
                <a16:creationId xmlns:a16="http://schemas.microsoft.com/office/drawing/2014/main" id="{973DFBE4-1919-CBDF-4443-D7D078AA7AAA}"/>
              </a:ext>
            </a:extLst>
          </p:cNvPr>
          <p:cNvGraphicFramePr>
            <a:graphicFrameLocks/>
          </p:cNvGraphicFramePr>
          <p:nvPr/>
        </p:nvGraphicFramePr>
        <p:xfrm>
          <a:off x="395536" y="1196752"/>
          <a:ext cx="8640960" cy="4831305"/>
        </p:xfrm>
        <a:graphic>
          <a:graphicData uri="http://schemas.openxmlformats.org/drawingml/2006/chart">
            <c:chart xmlns:c="http://schemas.openxmlformats.org/drawingml/2006/chart" xmlns:r="http://schemas.openxmlformats.org/officeDocument/2006/relationships" r:id="rId3"/>
          </a:graphicData>
        </a:graphic>
      </p:graphicFrame>
      <p:sp>
        <p:nvSpPr>
          <p:cNvPr id="6" name="Rechteck 5">
            <a:extLst>
              <a:ext uri="{FF2B5EF4-FFF2-40B4-BE49-F238E27FC236}">
                <a16:creationId xmlns:a16="http://schemas.microsoft.com/office/drawing/2014/main" id="{72EE2162-9EC7-862E-CA41-0327BCB6E197}"/>
              </a:ext>
            </a:extLst>
          </p:cNvPr>
          <p:cNvSpPr/>
          <p:nvPr/>
        </p:nvSpPr>
        <p:spPr>
          <a:xfrm>
            <a:off x="7063798" y="6104329"/>
            <a:ext cx="971420" cy="276999"/>
          </a:xfrm>
          <a:prstGeom prst="rect">
            <a:avLst/>
          </a:prstGeom>
        </p:spPr>
        <p:txBody>
          <a:bodyPr wrap="none">
            <a:spAutoFit/>
          </a:bodyPr>
          <a:lstStyle/>
          <a:p>
            <a:r>
              <a:rPr lang="de-CH" sz="1200" dirty="0"/>
              <a:t>Quelle: BLW</a:t>
            </a:r>
          </a:p>
        </p:txBody>
      </p:sp>
      <p:sp>
        <p:nvSpPr>
          <p:cNvPr id="3" name="Fußzeilenplatzhalter 1">
            <a:extLst>
              <a:ext uri="{FF2B5EF4-FFF2-40B4-BE49-F238E27FC236}">
                <a16:creationId xmlns:a16="http://schemas.microsoft.com/office/drawing/2014/main" id="{532BEB0B-88ED-5920-3766-4517384F880B}"/>
              </a:ext>
            </a:extLst>
          </p:cNvPr>
          <p:cNvSpPr>
            <a:spLocks noGrp="1"/>
          </p:cNvSpPr>
          <p:nvPr>
            <p:ph type="ftr" sz="quarter" idx="11"/>
          </p:nvPr>
        </p:nvSpPr>
        <p:spPr>
          <a:xfrm>
            <a:off x="4932040" y="6350839"/>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98AC8E82-6A3C-6906-D5DF-D0CF0A95EBB9}"/>
              </a:ext>
            </a:extLst>
          </p:cNvPr>
          <p:cNvSpPr>
            <a:spLocks noGrp="1"/>
          </p:cNvSpPr>
          <p:nvPr>
            <p:ph type="sldNum" sz="quarter" idx="4"/>
          </p:nvPr>
        </p:nvSpPr>
        <p:spPr>
          <a:xfrm>
            <a:off x="8172400" y="6350839"/>
            <a:ext cx="360000" cy="360000"/>
          </a:xfrm>
        </p:spPr>
        <p:txBody>
          <a:bodyPr/>
          <a:lstStyle/>
          <a:p>
            <a:fld id="{8543D2B0-58C7-4711-8976-E7A128C2074B}" type="slidenum">
              <a:rPr lang="de-CH" smtClean="0"/>
              <a:t>97</a:t>
            </a:fld>
            <a:endParaRPr lang="de-CH" dirty="0"/>
          </a:p>
        </p:txBody>
      </p:sp>
      <p:sp>
        <p:nvSpPr>
          <p:cNvPr id="9" name="Titel 1">
            <a:extLst>
              <a:ext uri="{FF2B5EF4-FFF2-40B4-BE49-F238E27FC236}">
                <a16:creationId xmlns:a16="http://schemas.microsoft.com/office/drawing/2014/main" id="{11AC0E2F-BAF7-0758-CB94-FB96ED96E570}"/>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2" name="TextBox 11">
            <a:extLst>
              <a:ext uri="{FF2B5EF4-FFF2-40B4-BE49-F238E27FC236}">
                <a16:creationId xmlns:a16="http://schemas.microsoft.com/office/drawing/2014/main" id="{C37B9DD4-090A-0C9B-1EBC-E507DD27458C}"/>
              </a:ext>
            </a:extLst>
          </p:cNvPr>
          <p:cNvSpPr txBox="1"/>
          <p:nvPr/>
        </p:nvSpPr>
        <p:spPr>
          <a:xfrm rot="20055284">
            <a:off x="2256744" y="2740539"/>
            <a:ext cx="5308756" cy="830997"/>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Defizit heute: Lebensraumvielfalt wird nicht genügend gefördert!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0545430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Gras, Himmel, draußen, Feld enthält.&#10;&#10;Automatisch generierte Beschreibung">
            <a:extLst>
              <a:ext uri="{FF2B5EF4-FFF2-40B4-BE49-F238E27FC236}">
                <a16:creationId xmlns:a16="http://schemas.microsoft.com/office/drawing/2014/main" id="{929F2282-7D64-793C-9E7F-ED23DCEA52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1123233" y="1484784"/>
            <a:ext cx="3431607" cy="4320000"/>
          </a:xfrm>
          <a:prstGeom prst="rect">
            <a:avLst/>
          </a:prstGeom>
        </p:spPr>
      </p:pic>
      <p:sp>
        <p:nvSpPr>
          <p:cNvPr id="5" name="TextBox 5">
            <a:extLst>
              <a:ext uri="{FF2B5EF4-FFF2-40B4-BE49-F238E27FC236}">
                <a16:creationId xmlns:a16="http://schemas.microsoft.com/office/drawing/2014/main" id="{12981EA5-11FF-0F1E-967A-4091B743B962}"/>
              </a:ext>
            </a:extLst>
          </p:cNvPr>
          <p:cNvSpPr txBox="1"/>
          <p:nvPr/>
        </p:nvSpPr>
        <p:spPr>
          <a:xfrm>
            <a:off x="5091540" y="3204967"/>
            <a:ext cx="3406515" cy="2123658"/>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DZV unterscheidet nur Lebensraumbereiche, nicht Lebensraumtypen. Man kann aber trotzdem mit Lebensraumtypen arbeiten. </a:t>
            </a:r>
            <a:r>
              <a:rPr lang="de-CH" sz="2200" dirty="0">
                <a:latin typeface="Arial" panose="020B0604020202020204" pitchFamily="34" charset="0"/>
                <a:cs typeface="Arial" panose="020B0604020202020204" pitchFamily="34" charset="0"/>
                <a:sym typeface="Wingdings" pitchFamily="2" charset="2"/>
              </a:rPr>
              <a:t></a:t>
            </a:r>
            <a:endParaRPr lang="de-CH" sz="2200" dirty="0">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FBAECF6F-0A0D-3CF9-A449-DF8D10D1369C}"/>
              </a:ext>
            </a:extLst>
          </p:cNvPr>
          <p:cNvSpPr>
            <a:spLocks noGrp="1"/>
          </p:cNvSpPr>
          <p:nvPr>
            <p:ph type="ftr" sz="quarter" idx="11"/>
          </p:nvPr>
        </p:nvSpPr>
        <p:spPr>
          <a:xfrm>
            <a:off x="4932040" y="6364189"/>
            <a:ext cx="2880000" cy="360000"/>
          </a:xfrm>
        </p:spPr>
        <p:txBody>
          <a:bodyPr/>
          <a:lstStyle/>
          <a:p>
            <a:r>
              <a:rPr lang="de-CH" dirty="0"/>
              <a:t>Lehrgang Biodiversitätsberatung</a:t>
            </a:r>
          </a:p>
        </p:txBody>
      </p:sp>
      <p:sp>
        <p:nvSpPr>
          <p:cNvPr id="6" name="Foliennummernplatzhalter 5">
            <a:extLst>
              <a:ext uri="{FF2B5EF4-FFF2-40B4-BE49-F238E27FC236}">
                <a16:creationId xmlns:a16="http://schemas.microsoft.com/office/drawing/2014/main" id="{DB69481A-CD0D-79B2-FAB6-A67256A5D54E}"/>
              </a:ext>
            </a:extLst>
          </p:cNvPr>
          <p:cNvSpPr>
            <a:spLocks noGrp="1"/>
          </p:cNvSpPr>
          <p:nvPr>
            <p:ph type="sldNum" sz="quarter" idx="4"/>
          </p:nvPr>
        </p:nvSpPr>
        <p:spPr>
          <a:xfrm>
            <a:off x="8161707" y="6364189"/>
            <a:ext cx="360000" cy="360000"/>
          </a:xfrm>
        </p:spPr>
        <p:txBody>
          <a:bodyPr/>
          <a:lstStyle/>
          <a:p>
            <a:fld id="{8543D2B0-58C7-4711-8976-E7A128C2074B}" type="slidenum">
              <a:rPr lang="de-CH" smtClean="0"/>
              <a:t>98</a:t>
            </a:fld>
            <a:endParaRPr lang="de-CH" dirty="0"/>
          </a:p>
        </p:txBody>
      </p:sp>
      <p:sp>
        <p:nvSpPr>
          <p:cNvPr id="10" name="Titel 1">
            <a:extLst>
              <a:ext uri="{FF2B5EF4-FFF2-40B4-BE49-F238E27FC236}">
                <a16:creationId xmlns:a16="http://schemas.microsoft.com/office/drawing/2014/main" id="{3C5D1A56-11F1-A4D8-9EEA-7DEF12B13BAC}"/>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1" name="Denkblase: wolkenförmig 10">
            <a:extLst>
              <a:ext uri="{FF2B5EF4-FFF2-40B4-BE49-F238E27FC236}">
                <a16:creationId xmlns:a16="http://schemas.microsoft.com/office/drawing/2014/main" id="{BE9BB16B-AAA1-980B-03D5-94592CC22927}"/>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Lebensräume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37893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743217"/>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Anteil ext. Wiesen mit QII: Im Durchschnitt haben 49% der ext. Wiesen Qualität (2022)</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219257" y="5940851"/>
            <a:ext cx="2232248"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r>
              <a:rPr lang="de-CH" sz="1200" dirty="0"/>
              <a:t>Quelle: Agrarbericht 2022, eigene Auswertung, Zahlen 2022</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99</a:t>
            </a:fld>
            <a:endParaRPr lang="de-CH" dirty="0"/>
          </a:p>
        </p:txBody>
      </p:sp>
      <p:sp>
        <p:nvSpPr>
          <p:cNvPr id="11" name="Titel 1">
            <a:extLst>
              <a:ext uri="{FF2B5EF4-FFF2-40B4-BE49-F238E27FC236}">
                <a16:creationId xmlns:a16="http://schemas.microsoft.com/office/drawing/2014/main" id="{96DBC577-E11C-A6FC-0181-377305511FDB}"/>
              </a:ext>
            </a:extLst>
          </p:cNvPr>
          <p:cNvSpPr>
            <a:spLocks noGrp="1"/>
          </p:cNvSpPr>
          <p:nvPr>
            <p:ph type="title"/>
          </p:nvPr>
        </p:nvSpPr>
        <p:spPr>
          <a:xfrm>
            <a:off x="628650" y="476672"/>
            <a:ext cx="7886700" cy="720000"/>
          </a:xfrm>
        </p:spPr>
        <p:txBody>
          <a:bodyPr>
            <a:normAutofit/>
          </a:bodyPr>
          <a:lstStyle/>
          <a:p>
            <a:r>
              <a:rPr lang="en-US" dirty="0"/>
              <a:t>1) </a:t>
            </a:r>
            <a:r>
              <a:rPr lang="en-US" dirty="0" err="1"/>
              <a:t>Biodiversität</a:t>
            </a:r>
            <a:r>
              <a:rPr lang="en-US" dirty="0"/>
              <a:t>. Was </a:t>
            </a:r>
            <a:r>
              <a:rPr lang="en-US" dirty="0" err="1"/>
              <a:t>ist</a:t>
            </a:r>
            <a:r>
              <a:rPr lang="en-US" dirty="0"/>
              <a:t> das </a:t>
            </a:r>
            <a:r>
              <a:rPr lang="en-US" dirty="0" err="1"/>
              <a:t>Ziel</a:t>
            </a:r>
            <a:r>
              <a:rPr lang="en-US" dirty="0"/>
              <a:t>?</a:t>
            </a:r>
            <a:endParaRPr lang="de-CH" dirty="0"/>
          </a:p>
        </p:txBody>
      </p:sp>
      <p:sp>
        <p:nvSpPr>
          <p:cNvPr id="12" name="Denkblase: wolkenförmig 11">
            <a:extLst>
              <a:ext uri="{FF2B5EF4-FFF2-40B4-BE49-F238E27FC236}">
                <a16:creationId xmlns:a16="http://schemas.microsoft.com/office/drawing/2014/main" id="{289F2419-FB0A-AEF4-C6E7-8999C5426659}"/>
              </a:ext>
            </a:extLst>
          </p:cNvPr>
          <p:cNvSpPr/>
          <p:nvPr/>
        </p:nvSpPr>
        <p:spPr>
          <a:xfrm>
            <a:off x="5834801" y="449361"/>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a:t>
            </a:r>
            <a:r>
              <a:rPr lang="en-US" sz="1100" dirty="0" err="1">
                <a:solidFill>
                  <a:srgbClr val="FF0000"/>
                </a:solidFill>
                <a:latin typeface="Arial" panose="020B0604020202020204" pitchFamily="34" charset="0"/>
                <a:cs typeface="Arial" panose="020B0604020202020204" pitchFamily="34" charset="0"/>
              </a:rPr>
              <a:t>Arten</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graphicFrame>
        <p:nvGraphicFramePr>
          <p:cNvPr id="15" name="Diagramm 14">
            <a:extLst>
              <a:ext uri="{FF2B5EF4-FFF2-40B4-BE49-F238E27FC236}">
                <a16:creationId xmlns:a16="http://schemas.microsoft.com/office/drawing/2014/main" id="{966F8DDA-AE7C-AF48-57B9-4414F62D0660}"/>
              </a:ext>
            </a:extLst>
          </p:cNvPr>
          <p:cNvGraphicFramePr>
            <a:graphicFrameLocks/>
          </p:cNvGraphicFramePr>
          <p:nvPr/>
        </p:nvGraphicFramePr>
        <p:xfrm>
          <a:off x="1115616" y="2057399"/>
          <a:ext cx="5742384" cy="40424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051550"/>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2.xml><?xml version="1.0" encoding="utf-8"?>
<ds:datastoreItem xmlns:ds="http://schemas.openxmlformats.org/officeDocument/2006/customXml" ds:itemID="{3B1F0389-DCC4-4552-AF62-62FC06389D97}">
  <ds:schemaRefs>
    <ds:schemaRef ds:uri="http://purl.org/dc/term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26ccd4c-651f-4ccc-af87-3950eef9fdad"/>
    <ds:schemaRef ds:uri="http://schemas.microsoft.com/office/2006/documentManagement/types"/>
    <ds:schemaRef ds:uri="dd18740c-b141-4d05-9751-e9f3dcf7e76f"/>
    <ds:schemaRef ds:uri="http://schemas.microsoft.com/sharepoint/v3"/>
    <ds:schemaRef ds:uri="http://www.w3.org/XML/1998/namespace"/>
    <ds:schemaRef ds:uri="6198184d-d2c8-499d-9d12-552a8ace3336"/>
    <ds:schemaRef ds:uri="931b810c-e1bd-460f-9377-b918a6c9e4ac"/>
  </ds:schemaRefs>
</ds:datastoreItem>
</file>

<file path=customXml/itemProps3.xml><?xml version="1.0" encoding="utf-8"?>
<ds:datastoreItem xmlns:ds="http://schemas.openxmlformats.org/officeDocument/2006/customXml" ds:itemID="{052BB14D-A042-446D-8AB3-DE91D8BAEE37}"/>
</file>

<file path=docProps/app.xml><?xml version="1.0" encoding="utf-8"?>
<Properties xmlns="http://schemas.openxmlformats.org/officeDocument/2006/extended-properties" xmlns:vt="http://schemas.openxmlformats.org/officeDocument/2006/docPropsVTypes">
  <Template/>
  <TotalTime>0</TotalTime>
  <Words>8076</Words>
  <Application>Microsoft Office PowerPoint</Application>
  <PresentationFormat>Bildschirmpräsentation (4:3)</PresentationFormat>
  <Paragraphs>1494</Paragraphs>
  <Slides>113</Slides>
  <Notes>109</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113</vt:i4>
      </vt:variant>
    </vt:vector>
  </HeadingPairs>
  <TitlesOfParts>
    <vt:vector size="118" baseType="lpstr">
      <vt:lpstr>Arial</vt:lpstr>
      <vt:lpstr>Calibri</vt:lpstr>
      <vt:lpstr>Times New Roman</vt:lpstr>
      <vt:lpstr>Verdana</vt:lpstr>
      <vt:lpstr>Benutzerdefiniertes Design</vt:lpstr>
      <vt:lpstr>Landwirtschaft und Biodiversität</vt:lpstr>
      <vt:lpstr>Biodiversität fördern: Was ist das Ziel?</vt:lpstr>
      <vt:lpstr>Biodiversität fördern: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1) Biodiversität. Was ist das Ziel?</vt:lpstr>
      <vt:lpstr>Biodiversität in der Landwirtschaft: Politische Ziele</vt:lpstr>
      <vt:lpstr>1) Biodiversität. Was ist das Ziel?</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lastModifiedBy>Zurbrügg Corinne</cp:lastModifiedBy>
  <cp:revision>614</cp:revision>
  <cp:lastPrinted>2018-11-05T09:27:14Z</cp:lastPrinted>
  <dcterms:created xsi:type="dcterms:W3CDTF">2017-09-25T14:16:51Z</dcterms:created>
  <dcterms:modified xsi:type="dcterms:W3CDTF">2026-05-28T12:37:36Z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