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22"/>
  </p:notesMasterIdLst>
  <p:sldIdLst>
    <p:sldId id="294" r:id="rId5"/>
    <p:sldId id="348" r:id="rId6"/>
    <p:sldId id="411" r:id="rId7"/>
    <p:sldId id="412" r:id="rId8"/>
    <p:sldId id="413" r:id="rId9"/>
    <p:sldId id="414" r:id="rId10"/>
    <p:sldId id="415" r:id="rId11"/>
    <p:sldId id="416" r:id="rId12"/>
    <p:sldId id="417" r:id="rId13"/>
    <p:sldId id="418" r:id="rId14"/>
    <p:sldId id="419" r:id="rId15"/>
    <p:sldId id="420" r:id="rId16"/>
    <p:sldId id="421" r:id="rId17"/>
    <p:sldId id="422" r:id="rId18"/>
    <p:sldId id="332" r:id="rId19"/>
    <p:sldId id="423" r:id="rId20"/>
    <p:sldId id="339" r:id="rId21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FFFF00"/>
    <a:srgbClr val="FCFF7D"/>
    <a:srgbClr val="CCFFFF"/>
    <a:srgbClr val="FE5F44"/>
    <a:srgbClr val="FFCCCC"/>
    <a:srgbClr val="FBE5D6"/>
    <a:srgbClr val="FDDC7F"/>
    <a:srgbClr val="8D5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3181A6-89AE-4180-8D5D-D36DB3CED78B}" v="2" dt="2026-05-11T14:23:47.148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0" autoAdjust="0"/>
    <p:restoredTop sz="84096" autoAdjust="0"/>
  </p:normalViewPr>
  <p:slideViewPr>
    <p:cSldViewPr>
      <p:cViewPr varScale="1">
        <p:scale>
          <a:sx n="109" d="100"/>
          <a:sy n="109" d="100"/>
        </p:scale>
        <p:origin x="157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modSld">
      <pc:chgData name="Zurbrügg Corinne" userId="9bf00a35-daaf-4b5d-a00c-eae22b493c7e" providerId="ADAL" clId="{F896CB6E-1FF8-4F8E-BB38-22186265DB2A}" dt="2026-05-11T14:23:23.390" v="1"/>
      <pc:docMkLst>
        <pc:docMk/>
      </pc:docMkLst>
      <pc:sldChg chg="delSp mod">
        <pc:chgData name="Zurbrügg Corinne" userId="9bf00a35-daaf-4b5d-a00c-eae22b493c7e" providerId="ADAL" clId="{F896CB6E-1FF8-4F8E-BB38-22186265DB2A}" dt="2026-05-11T14:22:44.771" v="0" actId="478"/>
        <pc:sldMkLst>
          <pc:docMk/>
          <pc:sldMk cId="2323421958" sldId="294"/>
        </pc:sldMkLst>
        <pc:spChg chg="del">
          <ac:chgData name="Zurbrügg Corinne" userId="9bf00a35-daaf-4b5d-a00c-eae22b493c7e" providerId="ADAL" clId="{F896CB6E-1FF8-4F8E-BB38-22186265DB2A}" dt="2026-05-11T14:22:44.771" v="0" actId="478"/>
          <ac:spMkLst>
            <pc:docMk/>
            <pc:sldMk cId="2323421958" sldId="294"/>
            <ac:spMk id="4" creationId="{D42D06DA-5490-306F-0A99-FFF773985543}"/>
          </ac:spMkLst>
        </pc:spChg>
      </pc:sldChg>
      <pc:sldChg chg="add">
        <pc:chgData name="Zurbrügg Corinne" userId="9bf00a35-daaf-4b5d-a00c-eae22b493c7e" providerId="ADAL" clId="{F896CB6E-1FF8-4F8E-BB38-22186265DB2A}" dt="2026-05-11T14:23:23.390" v="1"/>
        <pc:sldMkLst>
          <pc:docMk/>
          <pc:sldMk cId="266204402" sldId="33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11.05.2026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afu.admin.ch/de/landschaftskonzept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221088"/>
            <a:ext cx="6858000" cy="1656184"/>
          </a:xfrm>
        </p:spPr>
        <p:txBody>
          <a:bodyPr>
            <a:normAutofit/>
          </a:bodyPr>
          <a:lstStyle/>
          <a:p>
            <a:r>
              <a:rPr lang="de-CH" dirty="0"/>
              <a:t>Was sollte gemäss internationalen Abkommen getan werden?</a:t>
            </a:r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F84E8-2835-6AA3-45F8-190A8006C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FD1D62B-0A9B-53E8-F9F7-109A713E6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67E737E2-3280-3DC2-81A1-A9704A7DB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pic>
        <p:nvPicPr>
          <p:cNvPr id="5" name="Grafik 4" descr="Ein Bild, das Text, Screenshot, Reihe, Diagramm enthält.&#10;&#10;KI-generierte Inhalte können fehlerhaft sein.">
            <a:extLst>
              <a:ext uri="{FF2B5EF4-FFF2-40B4-BE49-F238E27FC236}">
                <a16:creationId xmlns:a16="http://schemas.microsoft.com/office/drawing/2014/main" id="{92D9C46F-76B5-2387-91CA-5FDB45CFBE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63698"/>
            <a:ext cx="9144000" cy="495759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A3664C2-9BE9-A450-C717-E66DBCEA8250}"/>
              </a:ext>
            </a:extLst>
          </p:cNvPr>
          <p:cNvSpPr txBox="1"/>
          <p:nvPr/>
        </p:nvSpPr>
        <p:spPr>
          <a:xfrm>
            <a:off x="4716016" y="220486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Gleiche Ziele wie OPAL-Bericht!</a:t>
            </a:r>
          </a:p>
        </p:txBody>
      </p:sp>
    </p:spTree>
    <p:extLst>
      <p:ext uri="{BB962C8B-B14F-4D97-AF65-F5344CB8AC3E}">
        <p14:creationId xmlns:p14="http://schemas.microsoft.com/office/powerpoint/2010/main" val="3270133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069E0-846E-4359-BC11-6D84FED84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03559E9-D85F-F258-3F3D-2DF758E4B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CD62194-8F1A-8644-07B8-19960A4F1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pic>
        <p:nvPicPr>
          <p:cNvPr id="5" name="Grafik 4" descr="Ein Bild, das Text, Screenshot, Schrift, Karte enthält.&#10;&#10;KI-generierte Inhalte können fehlerhaft sein.">
            <a:extLst>
              <a:ext uri="{FF2B5EF4-FFF2-40B4-BE49-F238E27FC236}">
                <a16:creationId xmlns:a16="http://schemas.microsoft.com/office/drawing/2014/main" id="{0FD584FF-1A1A-38B6-50C9-1F9586AA8BA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6720"/>
            <a:ext cx="9144000" cy="501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22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3D95B9-3BFA-806D-A1C2-AC124C8BF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A6B61CC-E7C6-FD16-0667-053E88C91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63F48CD7-B5A7-48AB-DEB0-A0C7FDB3B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pic>
        <p:nvPicPr>
          <p:cNvPr id="5" name="Grafik 4" descr="Ein Bild, das Text, Screenshot, Reihe, parallel enthält.&#10;&#10;KI-generierte Inhalte können fehlerhaft sein.">
            <a:extLst>
              <a:ext uri="{FF2B5EF4-FFF2-40B4-BE49-F238E27FC236}">
                <a16:creationId xmlns:a16="http://schemas.microsoft.com/office/drawing/2014/main" id="{0D447F6F-82C8-36CA-E531-E7CEE0D18D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40142"/>
            <a:ext cx="9144000" cy="498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555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331B6-B450-0507-1084-7C73B159D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7D3CE63-8FAC-7A07-DABE-B771D88A0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1C66A1F-4F3A-D82D-5B54-D3AFBA72E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pic>
        <p:nvPicPr>
          <p:cNvPr id="5" name="Grafik 4" descr="Ein Bild, das Text, Screenshot, Pflanze enthält.&#10;&#10;KI-generierte Inhalte können fehlerhaft sein.">
            <a:extLst>
              <a:ext uri="{FF2B5EF4-FFF2-40B4-BE49-F238E27FC236}">
                <a16:creationId xmlns:a16="http://schemas.microsoft.com/office/drawing/2014/main" id="{0516C2B6-37C9-5D1C-1C19-75AC1ABD46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0949"/>
            <a:ext cx="9144000" cy="501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0892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0CD280-8D2A-B7BD-E900-A463D0EF3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650ED35-D370-A5C8-6AA5-2A2BA151D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C585B97-EBCA-CD4C-3075-087FC77E4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60E0C00-1350-9C18-33E8-580235F2FF1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28398"/>
            <a:ext cx="9144000" cy="489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5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C87A89-0FD3-147E-EB56-1CF8010B85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16832"/>
            <a:ext cx="7886700" cy="4104456"/>
          </a:xfr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de-CH" dirty="0"/>
              <a:t>Um die Landschaft zu erhalten, müssten mit Bezug auf die Landwirtschaft folgende Ziele erfüllt sein:</a:t>
            </a:r>
          </a:p>
          <a:p>
            <a:pPr>
              <a:spcBef>
                <a:spcPts val="0"/>
              </a:spcBef>
            </a:pPr>
            <a:r>
              <a:rPr lang="de-CH" dirty="0"/>
              <a:t>6D: Regionale Gesamtkonzepte Biodiversität und Landschaft </a:t>
            </a:r>
            <a:r>
              <a:rPr lang="de-CH" sz="2000" dirty="0">
                <a:solidFill>
                  <a:srgbClr val="FF0000"/>
                </a:solidFill>
              </a:rPr>
              <a:t>-&gt;Bund und Kantone</a:t>
            </a:r>
            <a:endParaRPr lang="de-CH" dirty="0"/>
          </a:p>
          <a:p>
            <a:pPr>
              <a:spcBef>
                <a:spcPts val="0"/>
              </a:spcBef>
            </a:pPr>
            <a:r>
              <a:rPr lang="de-CH" dirty="0"/>
              <a:t>6 E: Grosse Bauprojekte ausserhalb der Bauzone brauchen überregionale Abstimmung. </a:t>
            </a:r>
            <a:r>
              <a:rPr lang="de-CH" sz="2000" dirty="0">
                <a:solidFill>
                  <a:srgbClr val="FF0000"/>
                </a:solidFill>
              </a:rPr>
              <a:t>-&gt; Kantone</a:t>
            </a:r>
          </a:p>
          <a:p>
            <a:pPr>
              <a:spcBef>
                <a:spcPts val="0"/>
              </a:spcBef>
            </a:pPr>
            <a:r>
              <a:rPr lang="de-CH" dirty="0"/>
              <a:t>6F: Strukturverbesserungen müssen Landschaftswerte respektieren und «schonende Entwicklung» fördern. </a:t>
            </a:r>
            <a:r>
              <a:rPr lang="de-CH" dirty="0">
                <a:solidFill>
                  <a:srgbClr val="FF0000"/>
                </a:solidFill>
              </a:rPr>
              <a:t>-&gt;Bund und Kantone</a:t>
            </a:r>
          </a:p>
          <a:p>
            <a:pPr>
              <a:spcBef>
                <a:spcPts val="0"/>
              </a:spcBef>
            </a:pPr>
            <a:r>
              <a:rPr lang="de-CH" dirty="0"/>
              <a:t>6H: Landwirtschaftliche Bauten müssen sich in die Landschaft einfügen. </a:t>
            </a:r>
            <a:r>
              <a:rPr lang="de-CH" dirty="0">
                <a:solidFill>
                  <a:srgbClr val="FF0000"/>
                </a:solidFill>
              </a:rPr>
              <a:t>-&gt;Kantone</a:t>
            </a:r>
          </a:p>
          <a:p>
            <a:pPr>
              <a:spcBef>
                <a:spcPts val="0"/>
              </a:spcBef>
            </a:pPr>
            <a:r>
              <a:rPr lang="de-CH" dirty="0"/>
              <a:t>6I: Bauten sollten wenn möglich auf nicht wertvollen Flächen stehen (Fruchtfolgeflächen erhalten), ungenützte Bauten sollten entfernt werden. </a:t>
            </a:r>
            <a:r>
              <a:rPr lang="de-CH" dirty="0">
                <a:solidFill>
                  <a:srgbClr val="FF0000"/>
                </a:solidFill>
              </a:rPr>
              <a:t>-&gt;Kantone</a:t>
            </a:r>
          </a:p>
          <a:p>
            <a:pPr>
              <a:spcBef>
                <a:spcPts val="0"/>
              </a:spcBef>
            </a:pPr>
            <a:endParaRPr lang="de-CH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de-CH" dirty="0"/>
              <a:t>6G: Grössere Feuchtflächen sollen erhalten werden. Wo sinnvoll Flächen </a:t>
            </a:r>
            <a:r>
              <a:rPr lang="de-CH" dirty="0" err="1"/>
              <a:t>wiedervernässen</a:t>
            </a:r>
            <a:r>
              <a:rPr lang="de-CH" dirty="0"/>
              <a:t>. </a:t>
            </a:r>
            <a:r>
              <a:rPr lang="de-CH" dirty="0">
                <a:solidFill>
                  <a:srgbClr val="FF0000"/>
                </a:solidFill>
              </a:rPr>
              <a:t>-&gt;Kantone, </a:t>
            </a:r>
            <a:r>
              <a:rPr lang="de-CH" dirty="0">
                <a:solidFill>
                  <a:srgbClr val="00B050"/>
                </a:solidFill>
              </a:rPr>
              <a:t>Landwirtschaftsbetriebe</a:t>
            </a:r>
          </a:p>
          <a:p>
            <a:pPr>
              <a:spcBef>
                <a:spcPts val="0"/>
              </a:spcBef>
            </a:pPr>
            <a:endParaRPr lang="de-CH" dirty="0">
              <a:solidFill>
                <a:srgbClr val="00B050"/>
              </a:solidFill>
            </a:endParaRPr>
          </a:p>
          <a:p>
            <a:pPr>
              <a:spcBef>
                <a:spcPts val="0"/>
              </a:spcBef>
            </a:pPr>
            <a:r>
              <a:rPr lang="de-CH" dirty="0"/>
              <a:t>6 A: Standortangepasste Bewirtschaftung. </a:t>
            </a:r>
            <a:r>
              <a:rPr lang="de-CH" dirty="0">
                <a:solidFill>
                  <a:srgbClr val="00B050"/>
                </a:solidFill>
              </a:rPr>
              <a:t>-&gt;Landwirtschaftsbetriebe</a:t>
            </a:r>
          </a:p>
          <a:p>
            <a:pPr>
              <a:spcBef>
                <a:spcPts val="0"/>
              </a:spcBef>
            </a:pPr>
            <a:r>
              <a:rPr lang="de-CH" dirty="0"/>
              <a:t>6B: Erhalt von strukturierenden Elementen und ökologisch wertvollen Bewirtschaftungsformen. </a:t>
            </a:r>
            <a:r>
              <a:rPr lang="de-CH" dirty="0">
                <a:solidFill>
                  <a:srgbClr val="00B050"/>
                </a:solidFill>
              </a:rPr>
              <a:t>-&gt;Landwirtschaftsbetriebe</a:t>
            </a:r>
          </a:p>
          <a:p>
            <a:pPr>
              <a:spcBef>
                <a:spcPts val="0"/>
              </a:spcBef>
            </a:pPr>
            <a:r>
              <a:rPr lang="de-CH" dirty="0"/>
              <a:t>6C: Quantifizierbare Ziele für ökologisch wertvolle Flächen. </a:t>
            </a:r>
            <a:r>
              <a:rPr lang="de-CH" dirty="0">
                <a:solidFill>
                  <a:srgbClr val="00B050"/>
                </a:solidFill>
              </a:rPr>
              <a:t>-&gt;Landwirtschaftsbetriebe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A26B950-3412-4F0E-F7D1-69E18B0DC2AE}"/>
              </a:ext>
            </a:extLst>
          </p:cNvPr>
          <p:cNvSpPr txBox="1"/>
          <p:nvPr/>
        </p:nvSpPr>
        <p:spPr>
          <a:xfrm>
            <a:off x="628650" y="1124744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Was sollte gemäss Landschaftskonzept Schweiz getan werden?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7D941D0-CDF5-AAB6-C252-4BAC34BA4B29}"/>
              </a:ext>
            </a:extLst>
          </p:cNvPr>
          <p:cNvSpPr/>
          <p:nvPr/>
        </p:nvSpPr>
        <p:spPr>
          <a:xfrm>
            <a:off x="637726" y="1916832"/>
            <a:ext cx="7901388" cy="28803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E218B896-1993-20C9-60B2-EA0EC35035C5}"/>
              </a:ext>
            </a:extLst>
          </p:cNvPr>
          <p:cNvSpPr/>
          <p:nvPr/>
        </p:nvSpPr>
        <p:spPr>
          <a:xfrm>
            <a:off x="637726" y="4221088"/>
            <a:ext cx="7901388" cy="1656184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BFEC5EEE-D0DB-FC1E-7FC8-45B215F31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</p:spTree>
    <p:extLst>
      <p:ext uri="{BB962C8B-B14F-4D97-AF65-F5344CB8AC3E}">
        <p14:creationId xmlns:p14="http://schemas.microsoft.com/office/powerpoint/2010/main" val="2219634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F33B31E-698C-449A-9C75-C82BE73A6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EB6195D-C9B2-DA5F-E8F2-48AE551AFF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Quelle:</a:t>
            </a:r>
          </a:p>
          <a:p>
            <a:pPr marL="0" indent="0">
              <a:buNone/>
            </a:pPr>
            <a:r>
              <a:rPr lang="de-CH" dirty="0"/>
              <a:t>Landschaftskonzept Schweiz: </a:t>
            </a:r>
            <a:r>
              <a:rPr lang="de-CH" dirty="0">
                <a:hlinkClick r:id="rId2"/>
              </a:rPr>
              <a:t>https://www.bafu.admin.ch/de/landschaftskonzept</a:t>
            </a:r>
            <a:endParaRPr lang="de-CH" dirty="0"/>
          </a:p>
          <a:p>
            <a:pPr marL="0" indent="0">
              <a:buNone/>
            </a:pPr>
            <a:endParaRPr lang="de-CH" dirty="0"/>
          </a:p>
          <a:p>
            <a:pPr marL="0" indent="0">
              <a:buNone/>
            </a:pPr>
            <a:r>
              <a:rPr lang="de-CH" dirty="0"/>
              <a:t>Die Präsentation wurde mit Hilfe von </a:t>
            </a:r>
            <a:r>
              <a:rPr lang="de-CH" dirty="0" err="1"/>
              <a:t>NotebookLM</a:t>
            </a:r>
            <a:r>
              <a:rPr lang="de-CH" dirty="0"/>
              <a:t> erarbeitet.</a:t>
            </a:r>
          </a:p>
        </p:txBody>
      </p:sp>
      <p:sp>
        <p:nvSpPr>
          <p:cNvPr id="5" name="Titel 3">
            <a:extLst>
              <a:ext uri="{FF2B5EF4-FFF2-40B4-BE49-F238E27FC236}">
                <a16:creationId xmlns:a16="http://schemas.microsoft.com/office/drawing/2014/main" id="{AF7AA8E1-34F1-7BB8-3524-78D64FB18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</p:spTree>
    <p:extLst>
      <p:ext uri="{BB962C8B-B14F-4D97-AF65-F5344CB8AC3E}">
        <p14:creationId xmlns:p14="http://schemas.microsoft.com/office/powerpoint/2010/main" val="1175845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Herausgebende Institutionen: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info@agrofutura.ch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Forschungsinstitut für biologischen Landbau FiBL,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Autor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*</a:t>
            </a: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innen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BioSuisse,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FiBL,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Schweizerische Vogelwarte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Übersetzung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Empfohlene Zitierweise: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V., Zurbrügg C. (2025). Unterrichtsmaterial Lehrgang gesamtbetriebliche Biodiversitätsberatung der Agrofutura, FiBL und der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wurde mit finanzieller Unterstützung vom Bundesamt für Landwirtschaft, vom Bundesamt für Umwelt, von den Pilotkantonen </a:t>
            </a:r>
            <a:r>
              <a:rPr lang="de-CH" sz="12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Bern, Freiburg,  Luzern, St. Gallen, Thurgau, Waadt und Zürich (Naturschutz- resp. Landwirtschaftsamt)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und von der Leopold Bachmann Stiftung realisiert. Den Geldgebern sei an dieser Stelle herzlich gedankt.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steht unter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zum kostenlosen Download zur Verfügung.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Alle Angaben im Foliensatz basieren auf bestem Wissen und der Erfahrung der Autor*innen. Trotz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grösster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Sorgfalt sind Unrichtigkeiten und Anwendungsfehler nicht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auszuschliessen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Daher können Autor*innen und Herausgeber keinerlei Haftung für etwa vorhandene inhaltliche Unrichtigkeiten, sowie für Schäden aus der Befolgung der Empfehlungen übernehmen.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© </a:t>
            </a:r>
            <a:r>
              <a:rPr kumimoji="0" lang="fr-F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AG, FiBL, AGRIDEA 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Die  Fotos dürfen nur zu Aus- und Weiterbildungszwecken zum Thema Biodiversität auf dem Landwirtschaftsbetrieb verwendet werden.  Alle Rechte liegen bei den Autoren.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pic>
        <p:nvPicPr>
          <p:cNvPr id="9" name="Grafik 8" descr="Ein Bild, das Text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058CE652-6EC9-0F85-EA3E-7597CA5642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13619"/>
            <a:ext cx="9144000" cy="497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201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3902F-AC14-E5C1-94B9-5322760AD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2E7BC46-C399-6E83-3819-CAB88F3F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397B348-A01E-C616-7832-83BA61DA1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pic>
        <p:nvPicPr>
          <p:cNvPr id="5" name="Grafik 4" descr="Ein Bild, das Text, Screenshot, Diagramm, Schrift enthält.&#10;&#10;KI-generierte Inhalte können fehlerhaft sein.">
            <a:extLst>
              <a:ext uri="{FF2B5EF4-FFF2-40B4-BE49-F238E27FC236}">
                <a16:creationId xmlns:a16="http://schemas.microsoft.com/office/drawing/2014/main" id="{322AD7D1-FC19-9499-44F9-F200C48E18C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73426"/>
            <a:ext cx="9144000" cy="491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207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7E635A-0228-1A18-0869-422045113C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E863709-A84F-1491-EECE-C5C4986AD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E209C2C-EE35-6870-F5F4-B19093AD3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pic>
        <p:nvPicPr>
          <p:cNvPr id="6" name="Grafik 5" descr="Ein Bild, das Text, Screenshot, draußen enthält.&#10;&#10;KI-generierte Inhalte können fehlerhaft sein.">
            <a:extLst>
              <a:ext uri="{FF2B5EF4-FFF2-40B4-BE49-F238E27FC236}">
                <a16:creationId xmlns:a16="http://schemas.microsoft.com/office/drawing/2014/main" id="{20BEF29D-1DE7-DD70-D076-C94F9A96DC7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26253"/>
            <a:ext cx="9144000" cy="496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42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FD932-38FD-475E-87D8-04C445619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2D69380-B1A5-A3FD-CBB4-DF07A5831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6AAEF56-69D5-456A-E5B4-95B0AB599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pic>
        <p:nvPicPr>
          <p:cNvPr id="5" name="Grafik 4" descr="Ein Bild, das Text, Screenshot, Schrift, Design enthält.&#10;&#10;KI-generierte Inhalte können fehlerhaft sein.">
            <a:extLst>
              <a:ext uri="{FF2B5EF4-FFF2-40B4-BE49-F238E27FC236}">
                <a16:creationId xmlns:a16="http://schemas.microsoft.com/office/drawing/2014/main" id="{28468AF7-E952-108D-B567-FFC0497A05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37008"/>
            <a:ext cx="9144000" cy="505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23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CD113-BE43-252E-2F1E-B3C797CB9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00C874D-5291-B879-B091-D1AD6CEAC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F1621ADA-668A-F8B1-E7BC-19BBB1185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pic>
        <p:nvPicPr>
          <p:cNvPr id="6" name="Grafik 5" descr="Ein Bild, das Text, Screenshot, Schrift, Zahl enthält.&#10;&#10;KI-generierte Inhalte können fehlerhaft sein.">
            <a:extLst>
              <a:ext uri="{FF2B5EF4-FFF2-40B4-BE49-F238E27FC236}">
                <a16:creationId xmlns:a16="http://schemas.microsoft.com/office/drawing/2014/main" id="{D833DFFC-03DB-E95A-EEDF-758C4BADA6B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20052"/>
            <a:ext cx="9144000" cy="497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28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24B2A-374E-BC8E-4FAE-BE459B603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79C163F-5F10-15DF-3892-C520FF041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BE0AF07-5B8F-488B-D488-4CB847ADB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pic>
        <p:nvPicPr>
          <p:cNvPr id="5" name="Grafik 4" descr="Ein Bild, das Text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2EC95349-35FE-3859-246C-F68EED99CE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2303"/>
            <a:ext cx="9144000" cy="5040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47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399E0-4D29-C202-1E8C-5A2846691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4E58AF8-C4D7-48D0-A36D-C2BF6A9AB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32FC5652-D942-F274-D6BE-940059320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pic>
        <p:nvPicPr>
          <p:cNvPr id="5" name="Grafik 4" descr="Ein Bild, das Text, Screenshot, draußen enthält.&#10;&#10;KI-generierte Inhalte können fehlerhaft sein.">
            <a:extLst>
              <a:ext uri="{FF2B5EF4-FFF2-40B4-BE49-F238E27FC236}">
                <a16:creationId xmlns:a16="http://schemas.microsoft.com/office/drawing/2014/main" id="{2FFD4753-46F0-0129-4705-00CBA0DF4F4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9513"/>
            <a:ext cx="9144000" cy="50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197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28142-BAD6-10F6-146A-F5ED5FF997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5B52935-08A6-4FA1-7A01-AEEB1599D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A814927-88C6-51F0-BBE4-EB7397644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Landschaft in der Landwirtschaft: Politische Ziele</a:t>
            </a:r>
          </a:p>
        </p:txBody>
      </p:sp>
      <p:pic>
        <p:nvPicPr>
          <p:cNvPr id="5" name="Grafik 4" descr="Ein Bild, das Text, Gras, Wolke, Himmel enthält.&#10;&#10;KI-generierte Inhalte können fehlerhaft sein.">
            <a:extLst>
              <a:ext uri="{FF2B5EF4-FFF2-40B4-BE49-F238E27FC236}">
                <a16:creationId xmlns:a16="http://schemas.microsoft.com/office/drawing/2014/main" id="{0E006755-A7C5-34D5-94C1-0021CA7D29A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5986"/>
            <a:ext cx="9144000" cy="508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65710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B1F0389-DCC4-4552-AF62-62FC06389D97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926ccd4c-651f-4ccc-af87-3950eef9fdad"/>
    <ds:schemaRef ds:uri="http://schemas.microsoft.com/sharepoint/v3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dd18740c-b141-4d05-9751-e9f3dcf7e76f"/>
    <ds:schemaRef ds:uri="http://www.w3.org/XML/1998/namespace"/>
    <ds:schemaRef ds:uri="http://purl.org/dc/elements/1.1/"/>
    <ds:schemaRef ds:uri="6198184d-d2c8-499d-9d12-552a8ace3336"/>
    <ds:schemaRef ds:uri="931b810c-e1bd-460f-9377-b918a6c9e4ac"/>
  </ds:schemaRefs>
</ds:datastoreItem>
</file>

<file path=customXml/itemProps2.xml><?xml version="1.0" encoding="utf-8"?>
<ds:datastoreItem xmlns:ds="http://schemas.openxmlformats.org/officeDocument/2006/customXml" ds:itemID="{57D55904-BF4F-4ADE-B550-1F40D96477F7}"/>
</file>

<file path=customXml/itemProps3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643</Words>
  <Application>Microsoft Office PowerPoint</Application>
  <PresentationFormat>Bildschirmpräsentation (4:3)</PresentationFormat>
  <Paragraphs>75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0" baseType="lpstr">
      <vt:lpstr>Arial</vt:lpstr>
      <vt:lpstr>Calibri</vt:lpstr>
      <vt:lpstr>Benutzerdefiniertes Design</vt:lpstr>
      <vt:lpstr>Landschaft in der Landwirtschaft: Politische Ziele</vt:lpstr>
      <vt:lpstr>Landschaft in der Landwirtschaft: Politische Ziele</vt:lpstr>
      <vt:lpstr>Landschaft in der Landwirtschaft: Politische Ziele</vt:lpstr>
      <vt:lpstr>Landschaft in der Landwirtschaft: Politische Ziele</vt:lpstr>
      <vt:lpstr>Landschaft in der Landwirtschaft: Politische Ziele</vt:lpstr>
      <vt:lpstr>Landschaft in der Landwirtschaft: Politische Ziele</vt:lpstr>
      <vt:lpstr>Landschaft in der Landwirtschaft: Politische Ziele</vt:lpstr>
      <vt:lpstr>Landschaft in der Landwirtschaft: Politische Ziele</vt:lpstr>
      <vt:lpstr>Landschaft in der Landwirtschaft: Politische Ziele</vt:lpstr>
      <vt:lpstr>Landschaft in der Landwirtschaft: Politische Ziele</vt:lpstr>
      <vt:lpstr>Landschaft in der Landwirtschaft: Politische Ziele</vt:lpstr>
      <vt:lpstr>Landschaft in der Landwirtschaft: Politische Ziele</vt:lpstr>
      <vt:lpstr>Landschaft in der Landwirtschaft: Politische Ziele</vt:lpstr>
      <vt:lpstr>Landschaft in der Landwirtschaft: Politische Ziele</vt:lpstr>
      <vt:lpstr>Landschaft in der Landwirtschaft: Politische Ziele</vt:lpstr>
      <vt:lpstr>Landschaft in der Landwirtschaft: Politische Ziele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405</cp:revision>
  <cp:lastPrinted>2018-11-05T09:27:14Z</cp:lastPrinted>
  <dcterms:created xsi:type="dcterms:W3CDTF">2017-09-25T14:16:51Z</dcterms:created>
  <dcterms:modified xsi:type="dcterms:W3CDTF">2026-05-11T14:23:51Z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